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6" r:id="rId2"/>
    <p:sldId id="328" r:id="rId3"/>
    <p:sldId id="276" r:id="rId4"/>
    <p:sldId id="272" r:id="rId5"/>
    <p:sldId id="289" r:id="rId6"/>
    <p:sldId id="327" r:id="rId7"/>
    <p:sldId id="296" r:id="rId8"/>
    <p:sldId id="291" r:id="rId9"/>
    <p:sldId id="303" r:id="rId10"/>
    <p:sldId id="307" r:id="rId11"/>
    <p:sldId id="304" r:id="rId12"/>
    <p:sldId id="320" r:id="rId13"/>
    <p:sldId id="318" r:id="rId14"/>
    <p:sldId id="315" r:id="rId15"/>
    <p:sldId id="298" r:id="rId16"/>
    <p:sldId id="264" r:id="rId17"/>
    <p:sldId id="280" r:id="rId18"/>
    <p:sldId id="278" r:id="rId19"/>
    <p:sldId id="299" r:id="rId20"/>
    <p:sldId id="324" r:id="rId21"/>
    <p:sldId id="281" r:id="rId22"/>
    <p:sldId id="326" r:id="rId23"/>
    <p:sldId id="286" r:id="rId24"/>
    <p:sldId id="306" r:id="rId25"/>
    <p:sldId id="330" r:id="rId26"/>
    <p:sldId id="331" r:id="rId27"/>
  </p:sldIdLst>
  <p:sldSz cx="7681913" cy="4321175"/>
  <p:notesSz cx="9144000" cy="6858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1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11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11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11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61" userDrawn="1">
          <p15:clr>
            <a:srgbClr val="A4A3A4"/>
          </p15:clr>
        </p15:guide>
        <p15:guide id="2" pos="24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ndrey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DFC1"/>
    <a:srgbClr val="005828"/>
    <a:srgbClr val="78F4F1"/>
    <a:srgbClr val="EB4BD4"/>
    <a:srgbClr val="FF66FF"/>
    <a:srgbClr val="A3A3E0"/>
    <a:srgbClr val="80BF44"/>
    <a:srgbClr val="00CC00"/>
    <a:srgbClr val="5AB414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561" autoAdjust="0"/>
    <p:restoredTop sz="94792" autoAdjust="0"/>
  </p:normalViewPr>
  <p:slideViewPr>
    <p:cSldViewPr>
      <p:cViewPr varScale="1">
        <p:scale>
          <a:sx n="166" d="100"/>
          <a:sy n="166" d="100"/>
        </p:scale>
        <p:origin x="1056" y="132"/>
      </p:cViewPr>
      <p:guideLst>
        <p:guide orient="horz" pos="1361"/>
        <p:guide pos="24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977E1-004C-4490-B946-D99486CC40C3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28A59A-1807-46E3-9264-303649D2CEF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247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8E26F8-3450-44DE-97FB-18C358E982A6}" type="datetimeFigureOut">
              <a:rPr lang="ru-RU" smtClean="0"/>
              <a:t>15.06.2023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7588" y="514350"/>
            <a:ext cx="4568825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EC2CDE-F67B-4D30-BA1D-73E648539E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11042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altLang="ru-RU" sz="1200" b="1" dirty="0" smtClean="0">
              <a:solidFill>
                <a:srgbClr val="7030A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3757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1969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4977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5665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5462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7962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227560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3418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71381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749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72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07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12601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48047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8547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0675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1183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22662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624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422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926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029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075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3184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EC2CDE-F67B-4D30-BA1D-73E648539E3A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8178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5773" y="1343026"/>
            <a:ext cx="6530367" cy="92551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51546" y="2447925"/>
            <a:ext cx="5378821" cy="1104900"/>
          </a:xfrm>
        </p:spPr>
        <p:txBody>
          <a:bodyPr/>
          <a:lstStyle>
            <a:lvl1pPr marL="0" indent="0" algn="ctr">
              <a:buNone/>
              <a:defRPr/>
            </a:lvl1pPr>
            <a:lvl2pPr marL="609630" indent="0" algn="ctr">
              <a:buNone/>
              <a:defRPr/>
            </a:lvl2pPr>
            <a:lvl3pPr marL="1219261" indent="0" algn="ctr">
              <a:buNone/>
              <a:defRPr/>
            </a:lvl3pPr>
            <a:lvl4pPr marL="1828891" indent="0" algn="ctr">
              <a:buNone/>
              <a:defRPr/>
            </a:lvl4pPr>
            <a:lvl5pPr marL="2438522" indent="0" algn="ctr">
              <a:buNone/>
              <a:defRPr/>
            </a:lvl5pPr>
            <a:lvl6pPr marL="3048152" indent="0" algn="ctr">
              <a:buNone/>
              <a:defRPr/>
            </a:lvl6pPr>
            <a:lvl7pPr marL="3657783" indent="0" algn="ctr">
              <a:buNone/>
              <a:defRPr/>
            </a:lvl7pPr>
            <a:lvl8pPr marL="4267413" indent="0" algn="ctr">
              <a:buNone/>
              <a:defRPr/>
            </a:lvl8pPr>
            <a:lvl9pPr marL="4877044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4E1A1-4A25-4DA8-A27E-121D0074C1E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012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04AF84-8622-4960-BF6C-71742B96A00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115570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5571450" y="173039"/>
            <a:ext cx="1727319" cy="36861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83144" y="173039"/>
            <a:ext cx="4985093" cy="36861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498B0-19BB-43F7-B508-77C713918A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09947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312A9-62C6-4F79-AB4F-B92BEDD6155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5884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7526" y="2776539"/>
            <a:ext cx="6528250" cy="858837"/>
          </a:xfrm>
        </p:spPr>
        <p:txBody>
          <a:bodyPr anchor="t"/>
          <a:lstStyle>
            <a:lvl1pPr algn="l">
              <a:defRPr sz="533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526" y="1831976"/>
            <a:ext cx="6528250" cy="944563"/>
          </a:xfrm>
        </p:spPr>
        <p:txBody>
          <a:bodyPr anchor="b"/>
          <a:lstStyle>
            <a:lvl1pPr marL="0" indent="0">
              <a:buNone/>
              <a:defRPr sz="2667"/>
            </a:lvl1pPr>
            <a:lvl2pPr marL="609630" indent="0">
              <a:buNone/>
              <a:defRPr sz="2400"/>
            </a:lvl2pPr>
            <a:lvl3pPr marL="1219261" indent="0">
              <a:buNone/>
              <a:defRPr sz="2133"/>
            </a:lvl3pPr>
            <a:lvl4pPr marL="1828891" indent="0">
              <a:buNone/>
              <a:defRPr sz="1867"/>
            </a:lvl4pPr>
            <a:lvl5pPr marL="2438522" indent="0">
              <a:buNone/>
              <a:defRPr sz="1867"/>
            </a:lvl5pPr>
            <a:lvl6pPr marL="3048152" indent="0">
              <a:buNone/>
              <a:defRPr sz="1867"/>
            </a:lvl6pPr>
            <a:lvl7pPr marL="3657783" indent="0">
              <a:buNone/>
              <a:defRPr sz="1867"/>
            </a:lvl7pPr>
            <a:lvl8pPr marL="4267413" indent="0">
              <a:buNone/>
              <a:defRPr sz="1867"/>
            </a:lvl8pPr>
            <a:lvl9pPr marL="4877044" indent="0">
              <a:buNone/>
              <a:defRPr sz="1867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11B8D1-5BB9-47F5-8D9B-7A759A3FBE7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692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3144" y="1008063"/>
            <a:ext cx="3355147" cy="285115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941505" y="1008063"/>
            <a:ext cx="3357265" cy="2851150"/>
          </a:xfrm>
        </p:spPr>
        <p:txBody>
          <a:bodyPr/>
          <a:lstStyle>
            <a:lvl1pPr>
              <a:defRPr sz="3734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1CBFF7-1C65-40D1-B1E8-27670C18CDA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978182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3144" y="966789"/>
            <a:ext cx="3395367" cy="403225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83144" y="1370014"/>
            <a:ext cx="3395367" cy="2490787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901287" y="966789"/>
            <a:ext cx="3397483" cy="403225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30" indent="0">
              <a:buNone/>
              <a:defRPr sz="2667" b="1"/>
            </a:lvl2pPr>
            <a:lvl3pPr marL="1219261" indent="0">
              <a:buNone/>
              <a:defRPr sz="2400" b="1"/>
            </a:lvl3pPr>
            <a:lvl4pPr marL="1828891" indent="0">
              <a:buNone/>
              <a:defRPr sz="2133" b="1"/>
            </a:lvl4pPr>
            <a:lvl5pPr marL="2438522" indent="0">
              <a:buNone/>
              <a:defRPr sz="2133" b="1"/>
            </a:lvl5pPr>
            <a:lvl6pPr marL="3048152" indent="0">
              <a:buNone/>
              <a:defRPr sz="2133" b="1"/>
            </a:lvl6pPr>
            <a:lvl7pPr marL="3657783" indent="0">
              <a:buNone/>
              <a:defRPr sz="2133" b="1"/>
            </a:lvl7pPr>
            <a:lvl8pPr marL="4267413" indent="0">
              <a:buNone/>
              <a:defRPr sz="2133" b="1"/>
            </a:lvl8pPr>
            <a:lvl9pPr marL="4877044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901287" y="1370014"/>
            <a:ext cx="3397483" cy="2490787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C0B61F-333C-4FC7-B828-D69C9F09E24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8949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2CDEB4-DC47-4F41-B241-00233F44D4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4188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2F1659-D2AB-4AE7-A12E-6EDB37585D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1031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3144" y="171451"/>
            <a:ext cx="2527474" cy="733425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3758" y="171450"/>
            <a:ext cx="4295012" cy="3689350"/>
          </a:xfrm>
        </p:spPr>
        <p:txBody>
          <a:bodyPr/>
          <a:lstStyle>
            <a:lvl1pPr>
              <a:defRPr sz="4267"/>
            </a:lvl1pPr>
            <a:lvl2pPr>
              <a:defRPr sz="3734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3144" y="904876"/>
            <a:ext cx="2527474" cy="2955925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D965E-2672-47BD-BBC3-FCDA177F90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351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5055" y="3024189"/>
            <a:ext cx="4610417" cy="357187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5055" y="385764"/>
            <a:ext cx="4610417" cy="2592387"/>
          </a:xfrm>
        </p:spPr>
        <p:txBody>
          <a:bodyPr/>
          <a:lstStyle>
            <a:lvl1pPr marL="0" indent="0">
              <a:buNone/>
              <a:defRPr sz="4267"/>
            </a:lvl1pPr>
            <a:lvl2pPr marL="609630" indent="0">
              <a:buNone/>
              <a:defRPr sz="3734"/>
            </a:lvl2pPr>
            <a:lvl3pPr marL="1219261" indent="0">
              <a:buNone/>
              <a:defRPr sz="3200"/>
            </a:lvl3pPr>
            <a:lvl4pPr marL="1828891" indent="0">
              <a:buNone/>
              <a:defRPr sz="2667"/>
            </a:lvl4pPr>
            <a:lvl5pPr marL="2438522" indent="0">
              <a:buNone/>
              <a:defRPr sz="2667"/>
            </a:lvl5pPr>
            <a:lvl6pPr marL="3048152" indent="0">
              <a:buNone/>
              <a:defRPr sz="2667"/>
            </a:lvl6pPr>
            <a:lvl7pPr marL="3657783" indent="0">
              <a:buNone/>
              <a:defRPr sz="2667"/>
            </a:lvl7pPr>
            <a:lvl8pPr marL="4267413" indent="0">
              <a:buNone/>
              <a:defRPr sz="2667"/>
            </a:lvl8pPr>
            <a:lvl9pPr marL="4877044" indent="0">
              <a:buNone/>
              <a:defRPr sz="26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505055" y="3381375"/>
            <a:ext cx="4610417" cy="508000"/>
          </a:xfrm>
        </p:spPr>
        <p:txBody>
          <a:bodyPr/>
          <a:lstStyle>
            <a:lvl1pPr marL="0" indent="0">
              <a:buNone/>
              <a:defRPr sz="1867"/>
            </a:lvl1pPr>
            <a:lvl2pPr marL="609630" indent="0">
              <a:buNone/>
              <a:defRPr sz="1600"/>
            </a:lvl2pPr>
            <a:lvl3pPr marL="1219261" indent="0">
              <a:buNone/>
              <a:defRPr sz="1333"/>
            </a:lvl3pPr>
            <a:lvl4pPr marL="1828891" indent="0">
              <a:buNone/>
              <a:defRPr sz="1200"/>
            </a:lvl4pPr>
            <a:lvl5pPr marL="2438522" indent="0">
              <a:buNone/>
              <a:defRPr sz="1200"/>
            </a:lvl5pPr>
            <a:lvl6pPr marL="3048152" indent="0">
              <a:buNone/>
              <a:defRPr sz="1200"/>
            </a:lvl6pPr>
            <a:lvl7pPr marL="3657783" indent="0">
              <a:buNone/>
              <a:defRPr sz="1200"/>
            </a:lvl7pPr>
            <a:lvl8pPr marL="4267413" indent="0">
              <a:buNone/>
              <a:defRPr sz="1200"/>
            </a:lvl8pPr>
            <a:lvl9pPr marL="4877044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E4E63-80D8-46D3-A331-10001D1710A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0026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3144" y="173039"/>
            <a:ext cx="6915626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606" tIns="28803" rIns="57606" bIns="2880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3144" y="1008063"/>
            <a:ext cx="6915626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7606" tIns="28803" rIns="57606" bIns="2880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3144" y="3933826"/>
            <a:ext cx="1792939" cy="30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7606" tIns="28803" rIns="57606" bIns="28803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24848" y="3933826"/>
            <a:ext cx="2432218" cy="30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7606" tIns="28803" rIns="57606" bIns="28803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5505830" y="3933826"/>
            <a:ext cx="1792939" cy="3016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57606" tIns="28803" rIns="57606" bIns="28803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04CE9A01-73FF-45DE-B22F-854968429A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768389" rtl="0" eaLnBrk="0" fontAlgn="base" hangingPunct="0">
        <a:spcBef>
          <a:spcPct val="0"/>
        </a:spcBef>
        <a:spcAft>
          <a:spcPct val="0"/>
        </a:spcAft>
        <a:defRPr sz="3734">
          <a:solidFill>
            <a:schemeClr val="tx2"/>
          </a:solidFill>
          <a:latin typeface="+mj-lt"/>
          <a:ea typeface="+mj-ea"/>
          <a:cs typeface="+mj-cs"/>
        </a:defRPr>
      </a:lvl1pPr>
      <a:lvl2pPr algn="ctr" defTabSz="768389" rtl="0" eaLnBrk="0" fontAlgn="base" hangingPunct="0">
        <a:spcBef>
          <a:spcPct val="0"/>
        </a:spcBef>
        <a:spcAft>
          <a:spcPct val="0"/>
        </a:spcAft>
        <a:defRPr sz="3734">
          <a:solidFill>
            <a:schemeClr val="tx2"/>
          </a:solidFill>
          <a:latin typeface="Arial" charset="0"/>
        </a:defRPr>
      </a:lvl2pPr>
      <a:lvl3pPr algn="ctr" defTabSz="768389" rtl="0" eaLnBrk="0" fontAlgn="base" hangingPunct="0">
        <a:spcBef>
          <a:spcPct val="0"/>
        </a:spcBef>
        <a:spcAft>
          <a:spcPct val="0"/>
        </a:spcAft>
        <a:defRPr sz="3734">
          <a:solidFill>
            <a:schemeClr val="tx2"/>
          </a:solidFill>
          <a:latin typeface="Arial" charset="0"/>
        </a:defRPr>
      </a:lvl3pPr>
      <a:lvl4pPr algn="ctr" defTabSz="768389" rtl="0" eaLnBrk="0" fontAlgn="base" hangingPunct="0">
        <a:spcBef>
          <a:spcPct val="0"/>
        </a:spcBef>
        <a:spcAft>
          <a:spcPct val="0"/>
        </a:spcAft>
        <a:defRPr sz="3734">
          <a:solidFill>
            <a:schemeClr val="tx2"/>
          </a:solidFill>
          <a:latin typeface="Arial" charset="0"/>
        </a:defRPr>
      </a:lvl4pPr>
      <a:lvl5pPr algn="ctr" defTabSz="768389" rtl="0" eaLnBrk="0" fontAlgn="base" hangingPunct="0">
        <a:spcBef>
          <a:spcPct val="0"/>
        </a:spcBef>
        <a:spcAft>
          <a:spcPct val="0"/>
        </a:spcAft>
        <a:defRPr sz="3734">
          <a:solidFill>
            <a:schemeClr val="tx2"/>
          </a:solidFill>
          <a:latin typeface="Arial" charset="0"/>
        </a:defRPr>
      </a:lvl5pPr>
      <a:lvl6pPr marL="609630" algn="ctr" defTabSz="768389" rtl="0" fontAlgn="base">
        <a:spcBef>
          <a:spcPct val="0"/>
        </a:spcBef>
        <a:spcAft>
          <a:spcPct val="0"/>
        </a:spcAft>
        <a:defRPr sz="3734">
          <a:solidFill>
            <a:schemeClr val="tx2"/>
          </a:solidFill>
          <a:latin typeface="Arial" charset="0"/>
        </a:defRPr>
      </a:lvl6pPr>
      <a:lvl7pPr marL="1219261" algn="ctr" defTabSz="768389" rtl="0" fontAlgn="base">
        <a:spcBef>
          <a:spcPct val="0"/>
        </a:spcBef>
        <a:spcAft>
          <a:spcPct val="0"/>
        </a:spcAft>
        <a:defRPr sz="3734">
          <a:solidFill>
            <a:schemeClr val="tx2"/>
          </a:solidFill>
          <a:latin typeface="Arial" charset="0"/>
        </a:defRPr>
      </a:lvl7pPr>
      <a:lvl8pPr marL="1828891" algn="ctr" defTabSz="768389" rtl="0" fontAlgn="base">
        <a:spcBef>
          <a:spcPct val="0"/>
        </a:spcBef>
        <a:spcAft>
          <a:spcPct val="0"/>
        </a:spcAft>
        <a:defRPr sz="3734">
          <a:solidFill>
            <a:schemeClr val="tx2"/>
          </a:solidFill>
          <a:latin typeface="Arial" charset="0"/>
        </a:defRPr>
      </a:lvl8pPr>
      <a:lvl9pPr marL="2438522" algn="ctr" defTabSz="768389" rtl="0" fontAlgn="base">
        <a:spcBef>
          <a:spcPct val="0"/>
        </a:spcBef>
        <a:spcAft>
          <a:spcPct val="0"/>
        </a:spcAft>
        <a:defRPr sz="3734">
          <a:solidFill>
            <a:schemeClr val="tx2"/>
          </a:solidFill>
          <a:latin typeface="Arial" charset="0"/>
        </a:defRPr>
      </a:lvl9pPr>
    </p:titleStyle>
    <p:bodyStyle>
      <a:lvl1pPr marL="287881" indent="-287881" algn="l" defTabSz="768389" rtl="0" eaLnBrk="0" fontAlgn="base" hangingPunct="0"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1pPr>
      <a:lvl2pPr marL="624449" indent="-241312" algn="l" defTabSz="768389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2pPr>
      <a:lvl3pPr marL="958899" indent="-190510" algn="l" defTabSz="768389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344151" indent="-192627" algn="l" defTabSz="768389" rtl="0" eaLnBrk="0" fontAlgn="base" hangingPunct="0">
        <a:spcBef>
          <a:spcPct val="20000"/>
        </a:spcBef>
        <a:spcAft>
          <a:spcPct val="0"/>
        </a:spcAft>
        <a:buChar char="–"/>
        <a:defRPr sz="1733">
          <a:solidFill>
            <a:schemeClr val="tx1"/>
          </a:solidFill>
          <a:latin typeface="+mn-lt"/>
        </a:defRPr>
      </a:lvl4pPr>
      <a:lvl5pPr marL="1727286" indent="-190510" algn="l" defTabSz="768389" rtl="0" eaLnBrk="0" fontAlgn="base" hangingPunct="0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5pPr>
      <a:lvl6pPr marL="2336917" indent="-190510" algn="l" defTabSz="768389" rtl="0" fontAlgn="base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6pPr>
      <a:lvl7pPr marL="2946547" indent="-190510" algn="l" defTabSz="768389" rtl="0" fontAlgn="base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7pPr>
      <a:lvl8pPr marL="3556178" indent="-190510" algn="l" defTabSz="768389" rtl="0" fontAlgn="base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8pPr>
      <a:lvl9pPr marL="4165808" indent="-190510" algn="l" defTabSz="768389" rtl="0" fontAlgn="base">
        <a:spcBef>
          <a:spcPct val="20000"/>
        </a:spcBef>
        <a:spcAft>
          <a:spcPct val="0"/>
        </a:spcAft>
        <a:buChar char="»"/>
        <a:defRPr sz="1733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30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6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91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52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152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78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413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7044" algn="l" defTabSz="1219261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gif"/><Relationship Id="rId3" Type="http://schemas.openxmlformats.org/officeDocument/2006/relationships/image" Target="../media/image2.jpeg"/><Relationship Id="rId7" Type="http://schemas.openxmlformats.org/officeDocument/2006/relationships/image" Target="../media/image35.jpe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11" Type="http://schemas.openxmlformats.org/officeDocument/2006/relationships/image" Target="../media/image39.jpeg"/><Relationship Id="rId5" Type="http://schemas.openxmlformats.org/officeDocument/2006/relationships/image" Target="../media/image1.png"/><Relationship Id="rId10" Type="http://schemas.openxmlformats.org/officeDocument/2006/relationships/image" Target="../media/image38.png"/><Relationship Id="rId4" Type="http://schemas.openxmlformats.org/officeDocument/2006/relationships/image" Target="../media/image34.jpe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.jpeg"/><Relationship Id="rId4" Type="http://schemas.openxmlformats.org/officeDocument/2006/relationships/image" Target="../media/image1.png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9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jpeg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1.jpeg"/><Relationship Id="rId3" Type="http://schemas.openxmlformats.org/officeDocument/2006/relationships/image" Target="../media/image54.jpeg"/><Relationship Id="rId7" Type="http://schemas.openxmlformats.org/officeDocument/2006/relationships/image" Target="../media/image2.jpeg"/><Relationship Id="rId12" Type="http://schemas.openxmlformats.org/officeDocument/2006/relationships/image" Target="../media/image6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11" Type="http://schemas.openxmlformats.org/officeDocument/2006/relationships/image" Target="../media/image59.png"/><Relationship Id="rId5" Type="http://schemas.openxmlformats.org/officeDocument/2006/relationships/image" Target="../media/image56.jpeg"/><Relationship Id="rId10" Type="http://schemas.openxmlformats.org/officeDocument/2006/relationships/image" Target="../media/image58.jpeg"/><Relationship Id="rId4" Type="http://schemas.openxmlformats.org/officeDocument/2006/relationships/image" Target="../media/image55.jpeg"/><Relationship Id="rId9" Type="http://schemas.openxmlformats.org/officeDocument/2006/relationships/image" Target="../media/image4.jpeg"/><Relationship Id="rId1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.jpe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4.jpeg"/><Relationship Id="rId10" Type="http://schemas.openxmlformats.org/officeDocument/2006/relationships/image" Target="../media/image69.jpeg"/><Relationship Id="rId4" Type="http://schemas.openxmlformats.org/officeDocument/2006/relationships/image" Target="../media/image1.png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.jpeg"/><Relationship Id="rId4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80.png"/><Relationship Id="rId3" Type="http://schemas.openxmlformats.org/officeDocument/2006/relationships/image" Target="../media/image74.png"/><Relationship Id="rId7" Type="http://schemas.openxmlformats.org/officeDocument/2006/relationships/image" Target="../media/image1.png"/><Relationship Id="rId12" Type="http://schemas.openxmlformats.org/officeDocument/2006/relationships/image" Target="../media/image7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11" Type="http://schemas.openxmlformats.org/officeDocument/2006/relationships/image" Target="../media/image89.png"/><Relationship Id="rId5" Type="http://schemas.openxmlformats.org/officeDocument/2006/relationships/image" Target="../media/image76.png"/><Relationship Id="rId10" Type="http://schemas.openxmlformats.org/officeDocument/2006/relationships/image" Target="../media/image78.jpeg"/><Relationship Id="rId4" Type="http://schemas.openxmlformats.org/officeDocument/2006/relationships/image" Target="../media/image75.png"/><Relationship Id="rId9" Type="http://schemas.openxmlformats.org/officeDocument/2006/relationships/image" Target="../media/image77.jpeg"/><Relationship Id="rId1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2.jpe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.jpe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4.jpeg"/><Relationship Id="rId4" Type="http://schemas.openxmlformats.org/officeDocument/2006/relationships/image" Target="../media/image1.pn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2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4.jpeg"/><Relationship Id="rId10" Type="http://schemas.openxmlformats.org/officeDocument/2006/relationships/image" Target="../media/image25.png"/><Relationship Id="rId4" Type="http://schemas.openxmlformats.org/officeDocument/2006/relationships/image" Target="../media/image1.png"/><Relationship Id="rId9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4.jpeg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1108865"/>
            <a:ext cx="7694755" cy="1443627"/>
          </a:xfrm>
          <a:prstGeom prst="rect">
            <a:avLst/>
          </a:prstGeom>
          <a:solidFill>
            <a:srgbClr val="78F4F1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67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3837" y="1107356"/>
            <a:ext cx="7681913" cy="14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813" tIns="38407" rIns="76813" bIns="38407" anchor="ctr"/>
          <a:lstStyle>
            <a:lvl1pPr defTabSz="5762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57626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576263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576263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576263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576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576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576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576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500" b="1" dirty="0" smtClean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Зоны </a:t>
            </a:r>
            <a:r>
              <a:rPr lang="ru-RU" altLang="ru-RU" sz="250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прикладных исследований на комплексе NICA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08" y="2567740"/>
            <a:ext cx="27540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Доклад от имени коллектива</a:t>
            </a:r>
            <a:br>
              <a:rPr lang="ru-RU" sz="105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старший инженер УО № 1 ЛФВЭ</a:t>
            </a:r>
            <a:br>
              <a:rPr lang="ru-RU" sz="105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Алексей Сливин </a:t>
            </a:r>
            <a:r>
              <a:rPr lang="en-US" sz="10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slivin@jinr.ru</a:t>
            </a:r>
            <a:endParaRPr lang="ru-RU" sz="105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08" y="623416"/>
            <a:ext cx="7681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Рабочее совещание «Прикладные исследования на комплексе NICA:</a:t>
            </a:r>
            <a:b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перспективы сотрудничества РСО-Алания – ОИЯИ» г. Владикавказ, 17 – 19 июня 2023 года</a:t>
            </a:r>
            <a:endParaRPr lang="en-US" sz="1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0" y="3789320"/>
            <a:ext cx="7681913" cy="540359"/>
            <a:chOff x="0" y="3789320"/>
            <a:chExt cx="7681913" cy="540359"/>
          </a:xfrm>
        </p:grpSpPr>
        <p:sp>
          <p:nvSpPr>
            <p:cNvPr id="2051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r>
                <a:rPr lang="en-US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июня</a:t>
              </a:r>
              <a:r>
                <a:rPr lang="en-US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</a:t>
              </a: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СОГУ им. К. Л. Хетагурова, г. Владикавказ</a:t>
              </a: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21276" y="3789320"/>
              <a:ext cx="960637" cy="540359"/>
            </a:xfrm>
            <a:prstGeom prst="rect">
              <a:avLst/>
            </a:prstGeom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3805548"/>
              <a:ext cx="1001613" cy="524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72" y="348"/>
            <a:ext cx="3696166" cy="6664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5948" y="3343150"/>
            <a:ext cx="7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докладе представлены результаты совместной работы коллективов: ОИЯИ ─ НИЦ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Курчатовский институт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-ИТЭФ (г. Москва), ОИЯИ ─ ООО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Белгород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ОИЯИ ─ НИИЯФ МГУ (г. Москва), ОИЯИ ─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SIGMAPHI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с участием следующих организаций: АО «ЭНПО СПЭЛС»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Национальный Исследовательский Ядерный Университет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НИЯУ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«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МИФИ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(г. Москва), ООО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ГИРО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(г. Дубна), ООО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Остек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-ЭК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(г. Москва), ООО «НПО «Горизонт» (г. Екатеринбург)</a:t>
            </a:r>
            <a:endParaRPr lang="ru-RU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686"/>
            <a:ext cx="1176660" cy="661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97140" y="2551249"/>
            <a:ext cx="219960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 i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sz="1050" i="0" dirty="0"/>
              <a:t>Руководитель: главный инженер ускорительного комплекса </a:t>
            </a:r>
            <a:r>
              <a:rPr lang="en-US" sz="1050" i="0" dirty="0"/>
              <a:t>NICA </a:t>
            </a:r>
            <a:r>
              <a:rPr lang="ru-RU" sz="1050" i="0" dirty="0" err="1">
                <a:solidFill>
                  <a:srgbClr val="0070C0"/>
                </a:solidFill>
              </a:rPr>
              <a:t>Сыресин</a:t>
            </a:r>
            <a:r>
              <a:rPr lang="ru-RU" sz="1050" i="0" dirty="0">
                <a:solidFill>
                  <a:srgbClr val="0070C0"/>
                </a:solidFill>
              </a:rPr>
              <a:t> Е.М. </a:t>
            </a:r>
            <a:r>
              <a:rPr lang="en-US" sz="1050" i="0" dirty="0">
                <a:solidFill>
                  <a:srgbClr val="0070C0"/>
                </a:solidFill>
              </a:rPr>
              <a:t>esyresin@jinr.ru</a:t>
            </a:r>
            <a:endParaRPr lang="ru-RU" sz="1050" i="0" dirty="0">
              <a:solidFill>
                <a:srgbClr val="0070C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641" y="559548"/>
            <a:ext cx="2952329" cy="221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-1" y="-11349"/>
            <a:ext cx="7674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сеанс пуско-наладочных работ № 2</a:t>
            </a:r>
            <a:b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07.02.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08.02.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6770516"/>
              </p:ext>
            </p:extLst>
          </p:nvPr>
        </p:nvGraphicFramePr>
        <p:xfrm>
          <a:off x="2112764" y="2846435"/>
          <a:ext cx="5057704" cy="14419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437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170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1204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4621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92284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315807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93271">
                <a:tc>
                  <a:txBody>
                    <a:bodyPr/>
                    <a:lstStyle/>
                    <a:p>
                      <a:pPr marL="0" algn="ctr" defTabSz="121926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" b="1" kern="120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Ион</a:t>
                      </a:r>
                    </a:p>
                  </a:txBody>
                  <a:tcPr marL="52584" marR="525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5DFC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6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" b="1" kern="120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ЛПЭ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" b="1" kern="120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МэВ∙</a:t>
                      </a:r>
                      <a:r>
                        <a:rPr lang="ru-RU" sz="55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см</a:t>
                      </a:r>
                      <a:r>
                        <a:rPr lang="ru-RU" sz="55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algn="ctr" defTabSz="121926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550" b="1" kern="120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550" b="1" kern="120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мг</a:t>
                      </a:r>
                    </a:p>
                  </a:txBody>
                  <a:tcPr marL="52584" marR="525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5DFC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6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" b="1" kern="120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Коллиматор</a:t>
                      </a:r>
                    </a:p>
                  </a:txBody>
                  <a:tcPr marL="52584" marR="525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5DFC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6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" b="1" kern="120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Время облучения</a:t>
                      </a:r>
                    </a:p>
                  </a:txBody>
                  <a:tcPr marL="52584" marR="525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5DFC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61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" b="1" kern="120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Количество одиночных событий</a:t>
                      </a:r>
                    </a:p>
                  </a:txBody>
                  <a:tcPr marL="52584" marR="525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5DF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" b="1" kern="120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Оцененное значение суммарного </a:t>
                      </a:r>
                      <a:r>
                        <a:rPr lang="ru-RU" sz="550" b="1" kern="1200" spc="-2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флюенса</a:t>
                      </a:r>
                      <a:r>
                        <a:rPr lang="ru-RU" sz="550" b="1" kern="120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+mn-ea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5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1/см</a:t>
                      </a:r>
                      <a:r>
                        <a:rPr lang="ru-RU" sz="550" spc="-2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5D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1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1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ru-RU" sz="75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75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Щель №1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20 c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460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6.7×10</a:t>
                      </a:r>
                      <a:r>
                        <a:rPr lang="en-US" sz="750" b="0" spc="-20" baseline="300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1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ru-RU" sz="750" b="1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b="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Щель №1</a:t>
                      </a:r>
                      <a:endParaRPr lang="ru-RU" sz="75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40 c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1291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9×10</a:t>
                      </a:r>
                      <a:r>
                        <a:rPr lang="en-US" sz="750" b="0" spc="-20" baseline="300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1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ru-RU" sz="750" b="1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b="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Щель №1</a:t>
                      </a:r>
                      <a:endParaRPr lang="ru-RU" sz="75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80 c </a:t>
                      </a:r>
                      <a:endParaRPr lang="ru-RU" sz="75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3367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ru-RU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9×10</a:t>
                      </a:r>
                      <a:r>
                        <a:rPr lang="en-US" sz="750" b="0" spc="-20" baseline="300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31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ru-RU" sz="750" b="1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Щель №2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80 c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93</a:t>
                      </a:r>
                      <a:endParaRPr lang="ru-RU" sz="75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1.3×10</a:t>
                      </a:r>
                      <a:r>
                        <a:rPr lang="en-US" sz="750" b="0" spc="-2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75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1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ru-RU" sz="750" b="1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Щель №2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120 c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202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2.9×10</a:t>
                      </a:r>
                      <a:r>
                        <a:rPr lang="en-US" sz="750" b="0" spc="-2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75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31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ru-RU" sz="750" b="1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40 c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17874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2.6×10</a:t>
                      </a:r>
                      <a:r>
                        <a:rPr lang="ru-RU" sz="750" b="0" spc="-2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5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31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ru-RU" sz="750" b="1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40 c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24264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3.5×10</a:t>
                      </a:r>
                      <a:r>
                        <a:rPr lang="ru-RU" sz="750" b="0" spc="-2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5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3109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1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Xe</a:t>
                      </a:r>
                      <a:endParaRPr lang="ru-RU" sz="750" b="1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b="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40 c</a:t>
                      </a:r>
                      <a:endParaRPr lang="ru-RU" sz="75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15444</a:t>
                      </a:r>
                      <a:endParaRPr lang="ru-RU" sz="75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b="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2.2×10</a:t>
                      </a:r>
                      <a:r>
                        <a:rPr lang="ru-RU" sz="750" b="0" spc="-2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5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2584" marR="52584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5041285" y="972193"/>
            <a:ext cx="260937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latin typeface="Georgia" panose="02040502050405020303" pitchFamily="18" charset="0"/>
                <a:ea typeface="Calibri" panose="020F0502020204030204" pitchFamily="34" charset="0"/>
              </a:rPr>
              <a:t>Объект исследований</a:t>
            </a:r>
            <a:r>
              <a:rPr lang="ru-RU" sz="900" dirty="0">
                <a:latin typeface="Georgia" panose="02040502050405020303" pitchFamily="18" charset="0"/>
                <a:ea typeface="Calibri" panose="020F0502020204030204" pitchFamily="34" charset="0"/>
              </a:rPr>
              <a:t>: микросхема ПЛИС семейства Spartan-6. Микросхема изготовлена по КМОП технологии с проектными нормами 45 нм и материалом металлизации - медь. </a:t>
            </a:r>
          </a:p>
          <a:p>
            <a:pPr algn="just"/>
            <a:endParaRPr lang="ru-RU" sz="900" b="1" dirty="0">
              <a:latin typeface="Georgia" panose="02040502050405020303" pitchFamily="18" charset="0"/>
            </a:endParaRPr>
          </a:p>
          <a:p>
            <a:pPr algn="just"/>
            <a:r>
              <a:rPr lang="ru-RU" sz="900" b="1" dirty="0">
                <a:latin typeface="Georgia" panose="02040502050405020303" pitchFamily="18" charset="0"/>
              </a:rPr>
              <a:t>Исполнитель работ</a:t>
            </a:r>
            <a:r>
              <a:rPr lang="ru-RU" sz="900" dirty="0">
                <a:latin typeface="Georgia" panose="02040502050405020303" pitchFamily="18" charset="0"/>
              </a:rPr>
              <a:t>: </a:t>
            </a:r>
            <a:r>
              <a:rPr lang="ru-RU" sz="900" b="1" dirty="0">
                <a:solidFill>
                  <a:srgbClr val="7030A0"/>
                </a:solidFill>
                <a:latin typeface="Georgia" panose="02040502050405020303" pitchFamily="18" charset="0"/>
              </a:rPr>
              <a:t>АО «ЭНПО СПЭЛС»</a:t>
            </a:r>
          </a:p>
          <a:p>
            <a:pPr algn="just"/>
            <a:endParaRPr lang="ru-RU" sz="9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9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Максимальная мощность поглощенной дозы не превышала 1.2</a:t>
            </a:r>
            <a:r>
              <a:rPr lang="ru-RU" sz="900" baseline="30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9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sz="900" baseline="30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9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рад(</a:t>
            </a:r>
            <a:r>
              <a:rPr lang="en-US" sz="9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ru-RU" sz="9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)/с.</a:t>
            </a:r>
            <a:endParaRPr lang="ru-RU" sz="900" dirty="0">
              <a:latin typeface="Georgia" panose="02040502050405020303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6081" y="1583764"/>
            <a:ext cx="2480351" cy="18624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8" name="Таблица 17">
            <a:extLst>
              <a:ext uri="{FF2B5EF4-FFF2-40B4-BE49-F238E27FC236}">
                <a16:creationId xmlns:a16="http://schemas.microsoft.com/office/drawing/2014/main" xmlns="" id="{0E5936F8-062B-7922-60BC-4C59AA12F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501869"/>
              </p:ext>
            </p:extLst>
          </p:nvPr>
        </p:nvGraphicFramePr>
        <p:xfrm>
          <a:off x="-1" y="542589"/>
          <a:ext cx="2033863" cy="6850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4693">
                  <a:extLst>
                    <a:ext uri="{9D8B030D-6E8A-4147-A177-3AD203B41FA5}">
                      <a16:colId xmlns:a16="http://schemas.microsoft.com/office/drawing/2014/main" xmlns="" val="3566318499"/>
                    </a:ext>
                  </a:extLst>
                </a:gridCol>
                <a:gridCol w="569170">
                  <a:extLst>
                    <a:ext uri="{9D8B030D-6E8A-4147-A177-3AD203B41FA5}">
                      <a16:colId xmlns:a16="http://schemas.microsoft.com/office/drawing/2014/main" xmlns="" val="3047707672"/>
                    </a:ext>
                  </a:extLst>
                </a:gridCol>
              </a:tblGrid>
              <a:tr h="1103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Тип ионов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700" b="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124</a:t>
                      </a:r>
                      <a:r>
                        <a:rPr lang="en-US" sz="7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ru-RU" sz="700" b="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28+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2778999"/>
                  </a:ext>
                </a:extLst>
              </a:tr>
              <a:tr h="1103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Длительность импульса, мкс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967172"/>
                  </a:ext>
                </a:extLst>
              </a:tr>
              <a:tr h="1348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Частота следования импульсов, Гц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70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aa-ET" sz="70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680373"/>
                  </a:ext>
                </a:extLst>
              </a:tr>
              <a:tr h="11038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Амплитуда импульсного тока на выходе из ЛУТИ, мкА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0267215"/>
                  </a:ext>
                </a:extLst>
              </a:tr>
            </a:tbl>
          </a:graphicData>
        </a:graphic>
      </p:graphicFrame>
      <p:sp>
        <p:nvSpPr>
          <p:cNvPr id="19" name="Прямоугольник: скругленные углы 38">
            <a:extLst>
              <a:ext uri="{FF2B5EF4-FFF2-40B4-BE49-F238E27FC236}">
                <a16:creationId xmlns:a16="http://schemas.microsoft.com/office/drawing/2014/main" xmlns="" id="{5BC79442-433E-F6E6-7003-F218BC1C1F59}"/>
              </a:ext>
            </a:extLst>
          </p:cNvPr>
          <p:cNvSpPr/>
          <p:nvPr/>
        </p:nvSpPr>
        <p:spPr bwMode="auto">
          <a:xfrm>
            <a:off x="5065092" y="542973"/>
            <a:ext cx="2602372" cy="366707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8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ОБЛУЧЕНИЕ </a:t>
            </a:r>
            <a:r>
              <a:rPr lang="ru-RU" sz="800" b="1" u="sng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 АКТИВНОМ РЕЖИМЕ </a:t>
            </a:r>
            <a:r>
              <a:rPr lang="ru-RU" sz="8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МИКРОСХЕМЫ НА УСТАНОВКЕ СОЧИ</a:t>
            </a:r>
          </a:p>
        </p:txBody>
      </p:sp>
    </p:spTree>
    <p:extLst>
      <p:ext uri="{BB962C8B-B14F-4D97-AF65-F5344CB8AC3E}">
        <p14:creationId xmlns:p14="http://schemas.microsoft.com/office/powerpoint/2010/main" val="2549457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15</a:t>
              </a:r>
            </a:p>
          </p:txBody>
        </p:sp>
      </p:grpSp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D338DC54-F15F-A9A3-FC3B-D5B6E717D851}"/>
              </a:ext>
            </a:extLst>
          </p:cNvPr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14B885F0-3BB8-226A-0305-0A75973B3729}"/>
                </a:ext>
              </a:extLst>
            </p:cNvPr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17" name="Rectangle 13">
                <a:extLst>
                  <a:ext uri="{FF2B5EF4-FFF2-40B4-BE49-F238E27FC236}">
                    <a16:creationId xmlns:a16="http://schemas.microsoft.com/office/drawing/2014/main" xmlns="" id="{501C0057-97AC-1794-104C-29FD7E253B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0" name="Picture 6">
                <a:extLst>
                  <a:ext uri="{FF2B5EF4-FFF2-40B4-BE49-F238E27FC236}">
                    <a16:creationId xmlns:a16="http://schemas.microsoft.com/office/drawing/2014/main" xmlns="" id="{18ECBCE6-2611-0D4E-AE21-191CEA3145D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E6215DFA-803F-F040-CDD9-F24E43EAF052}"/>
                </a:ext>
              </a:extLst>
            </p:cNvPr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11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xmlns="" id="{F76EF62B-62FB-63F6-A8B1-131F47483072}"/>
              </a:ext>
            </a:extLst>
          </p:cNvPr>
          <p:cNvGrpSpPr/>
          <p:nvPr/>
        </p:nvGrpSpPr>
        <p:grpSpPr>
          <a:xfrm>
            <a:off x="1801582" y="810512"/>
            <a:ext cx="1311750" cy="1452396"/>
            <a:chOff x="1886611" y="772304"/>
            <a:chExt cx="1311750" cy="1452396"/>
          </a:xfrm>
        </p:grpSpPr>
        <p:pic>
          <p:nvPicPr>
            <p:cNvPr id="22" name="Рисунок 21" descr="Изображение выглядит как текст, щуп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10A3B672-FE7F-1F07-2ABE-BF12DE6E4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316" b="19210"/>
            <a:stretch/>
          </p:blipFill>
          <p:spPr>
            <a:xfrm>
              <a:off x="1886611" y="772304"/>
              <a:ext cx="1311750" cy="14523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xmlns="" id="{2528D901-75E4-5A32-7C42-22D89CE6B734}"/>
                </a:ext>
              </a:extLst>
            </p:cNvPr>
            <p:cNvSpPr/>
            <p:nvPr/>
          </p:nvSpPr>
          <p:spPr>
            <a:xfrm>
              <a:off x="2446665" y="1225495"/>
              <a:ext cx="170155" cy="86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dirty="0">
                  <a:solidFill>
                    <a:schemeClr val="tx1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5</a:t>
              </a:r>
              <a:endParaRPr lang="ru-RU" sz="6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xmlns="" id="{2C2A2EA8-D265-DF3A-4BFB-57E74E45C223}"/>
                </a:ext>
              </a:extLst>
            </p:cNvPr>
            <p:cNvSpPr/>
            <p:nvPr/>
          </p:nvSpPr>
          <p:spPr>
            <a:xfrm>
              <a:off x="2433348" y="1510591"/>
              <a:ext cx="170155" cy="86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1</a:t>
              </a:r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xmlns="" id="{182BA28B-F3BD-4BB2-3747-9B559B7B1C44}"/>
                </a:ext>
              </a:extLst>
            </p:cNvPr>
            <p:cNvSpPr/>
            <p:nvPr/>
          </p:nvSpPr>
          <p:spPr>
            <a:xfrm>
              <a:off x="2757183" y="1519030"/>
              <a:ext cx="170155" cy="86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2</a:t>
              </a:r>
            </a:p>
          </p:txBody>
        </p:sp>
        <p:sp>
          <p:nvSpPr>
            <p:cNvPr id="28" name="Прямоугольник 27">
              <a:extLst>
                <a:ext uri="{FF2B5EF4-FFF2-40B4-BE49-F238E27FC236}">
                  <a16:creationId xmlns:a16="http://schemas.microsoft.com/office/drawing/2014/main" xmlns="" id="{3871B1EC-D804-D584-69AB-30E26FF44F97}"/>
                </a:ext>
              </a:extLst>
            </p:cNvPr>
            <p:cNvSpPr/>
            <p:nvPr/>
          </p:nvSpPr>
          <p:spPr>
            <a:xfrm>
              <a:off x="2057573" y="1518013"/>
              <a:ext cx="170155" cy="86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4</a:t>
              </a:r>
            </a:p>
          </p:txBody>
        </p:sp>
        <p:sp>
          <p:nvSpPr>
            <p:cNvPr id="29" name="Прямоугольник 28">
              <a:extLst>
                <a:ext uri="{FF2B5EF4-FFF2-40B4-BE49-F238E27FC236}">
                  <a16:creationId xmlns:a16="http://schemas.microsoft.com/office/drawing/2014/main" xmlns="" id="{70674EDF-39A7-AE86-EFFC-3D45589D02FB}"/>
                </a:ext>
              </a:extLst>
            </p:cNvPr>
            <p:cNvSpPr/>
            <p:nvPr/>
          </p:nvSpPr>
          <p:spPr>
            <a:xfrm>
              <a:off x="2433348" y="1799533"/>
              <a:ext cx="170155" cy="863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600" dirty="0">
                  <a:solidFill>
                    <a:schemeClr val="tx1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3</a:t>
              </a:r>
            </a:p>
          </p:txBody>
        </p:sp>
      </p:grpSp>
      <p:grpSp>
        <p:nvGrpSpPr>
          <p:cNvPr id="31" name="Группа 30">
            <a:extLst>
              <a:ext uri="{FF2B5EF4-FFF2-40B4-BE49-F238E27FC236}">
                <a16:creationId xmlns:a16="http://schemas.microsoft.com/office/drawing/2014/main" xmlns="" id="{EF678C60-065D-1C7A-FA07-4124EA76CD1F}"/>
              </a:ext>
            </a:extLst>
          </p:cNvPr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50" name="Rectangle 13">
              <a:extLst>
                <a:ext uri="{FF2B5EF4-FFF2-40B4-BE49-F238E27FC236}">
                  <a16:creationId xmlns:a16="http://schemas.microsoft.com/office/drawing/2014/main" xmlns="" id="{ED5EDD78-1CF5-86A3-127E-C1EF215387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1" name="Рисунок 50">
              <a:extLst>
                <a:ext uri="{FF2B5EF4-FFF2-40B4-BE49-F238E27FC236}">
                  <a16:creationId xmlns:a16="http://schemas.microsoft.com/office/drawing/2014/main" xmlns="" id="{DC6A37E9-0C83-259A-8505-A231378774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pic>
        <p:nvPicPr>
          <p:cNvPr id="52" name="Picture 2">
            <a:extLst>
              <a:ext uri="{FF2B5EF4-FFF2-40B4-BE49-F238E27FC236}">
                <a16:creationId xmlns:a16="http://schemas.microsoft.com/office/drawing/2014/main" xmlns="" id="{03428D85-49C8-FEE2-5965-B1A9AD3880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xmlns="" id="{92219DE1-2804-E695-494E-C2BD0DEFF9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70265" y="841062"/>
            <a:ext cx="2322239" cy="1743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xmlns="" id="{0C721808-43D1-4224-F003-70531D5F97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0620" y="2221156"/>
            <a:ext cx="2106853" cy="15819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6E171DBD-ADEC-00D7-53D7-605A305EFE5D}"/>
              </a:ext>
            </a:extLst>
          </p:cNvPr>
          <p:cNvSpPr/>
          <p:nvPr/>
        </p:nvSpPr>
        <p:spPr>
          <a:xfrm>
            <a:off x="4535505" y="1612281"/>
            <a:ext cx="31333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Плёнки 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TPM-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ПТФЭ 3 шт.: толщины 20 мкм, 20 мкм, 100 мкм. Размер окон рамок 34 мм х 23 мм (Ш х В).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E185D097-9832-503D-CBA7-16997DCF1680}"/>
              </a:ext>
            </a:extLst>
          </p:cNvPr>
          <p:cNvSpPr/>
          <p:nvPr/>
        </p:nvSpPr>
        <p:spPr>
          <a:xfrm>
            <a:off x="-1" y="-11349"/>
            <a:ext cx="7674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сеанс пуско-наладочных работ № 2</a:t>
            </a:r>
            <a:b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07.02.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08.02.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9B63B424-463E-89C2-F6FA-6E8073DD7A0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474000" y="2587652"/>
            <a:ext cx="1964422" cy="14077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9402513E-112F-D958-89F6-3FB3D28724A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53846" y="2647941"/>
            <a:ext cx="1964421" cy="12871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xmlns="" id="{509FC7E3-CD75-7D34-1754-B51A06A26C4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816" y="2652880"/>
            <a:ext cx="1482350" cy="11129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C7DCBAB3-8796-48DC-3025-805868412039}"/>
                  </a:ext>
                </a:extLst>
              </p:cNvPr>
              <p:cNvSpPr txBox="1"/>
              <p:nvPr/>
            </p:nvSpPr>
            <p:spPr>
              <a:xfrm>
                <a:off x="6166816" y="2052053"/>
                <a:ext cx="1502056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7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Оценочный </a:t>
                </a:r>
                <a:r>
                  <a:rPr lang="ru-RU" sz="700" dirty="0" err="1">
                    <a:latin typeface="Georgia" panose="02040502050405020303" pitchFamily="18" charset="0"/>
                    <a:cs typeface="Times New Roman" panose="02020603050405020304" pitchFamily="18" charset="0"/>
                  </a:rPr>
                  <a:t>флюенс</a:t>
                </a:r>
                <a:endParaRPr lang="ru-RU" sz="700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7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Плёнка № 1 = </a:t>
                </a:r>
                <a14:m>
                  <m:oMath xmlns:m="http://schemas.openxmlformats.org/officeDocument/2006/math">
                    <m:r>
                      <a:rPr lang="ru-RU" sz="7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1,08</m:t>
                    </m:r>
                    <m:r>
                      <a:rPr lang="ru-RU" sz="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ru-RU" sz="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ru-RU" sz="7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type m:val="skw"/>
                        <m:ctrlPr>
                          <a:rPr lang="ru-RU" sz="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част</m:t>
                        </m:r>
                      </m:num>
                      <m:den>
                        <m:sSup>
                          <m:sSupPr>
                            <m:ctrlPr>
                              <a:rPr lang="ru-RU" sz="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см</m:t>
                            </m:r>
                          </m:e>
                          <m:sup>
                            <m:r>
                              <a:rPr lang="ru-RU" sz="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ru-RU" sz="7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r>
                  <a:rPr lang="ru-RU" sz="7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Плёнка № 2 = </a:t>
                </a:r>
                <a14:m>
                  <m:oMath xmlns:m="http://schemas.openxmlformats.org/officeDocument/2006/math">
                    <m:r>
                      <a:rPr lang="ru-RU" sz="7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</m:t>
                    </m:r>
                    <m:r>
                      <a:rPr lang="ru-RU" sz="7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ru-RU" sz="7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ru-RU" sz="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sup>
                    </m:sSup>
                    <m:r>
                      <a:rPr lang="ru-RU" sz="7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type m:val="skw"/>
                        <m:ctrlPr>
                          <a:rPr lang="ru-RU" sz="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част</m:t>
                        </m:r>
                      </m:num>
                      <m:den>
                        <m:sSup>
                          <m:sSupPr>
                            <m:ctrlPr>
                              <a:rPr lang="ru-RU" sz="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см</m:t>
                            </m:r>
                          </m:e>
                          <m:sup>
                            <m:r>
                              <a:rPr lang="ru-RU" sz="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ru-RU" sz="700" dirty="0">
                  <a:latin typeface="Georgia" panose="02040502050405020303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r>
                  <a:rPr lang="ru-RU" sz="7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Плёнка № 3 = </a:t>
                </a:r>
                <a14:m>
                  <m:oMath xmlns:m="http://schemas.openxmlformats.org/officeDocument/2006/math">
                    <m:r>
                      <a:rPr lang="ru-RU" sz="7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1,08</m:t>
                    </m:r>
                    <m:r>
                      <a:rPr lang="ru-RU" sz="7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∙</m:t>
                    </m:r>
                    <m:sSup>
                      <m:sSupPr>
                        <m:ctrlPr>
                          <a:rPr lang="ru-RU" sz="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  <m:r>
                      <a:rPr lang="ru-RU" sz="7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type m:val="skw"/>
                        <m:ctrlPr>
                          <a:rPr lang="ru-RU" sz="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7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част</m:t>
                        </m:r>
                      </m:num>
                      <m:den>
                        <m:sSup>
                          <m:sSupPr>
                            <m:ctrlPr>
                              <a:rPr lang="ru-RU" sz="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ru-RU" sz="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см</m:t>
                            </m:r>
                          </m:e>
                          <m:sup>
                            <m:r>
                              <a:rPr lang="ru-RU" sz="7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ru-RU" sz="700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7DCBAB3-8796-48DC-3025-805868412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6816" y="2052053"/>
                <a:ext cx="1502056" cy="553998"/>
              </a:xfrm>
              <a:prstGeom prst="rect">
                <a:avLst/>
              </a:prstGeom>
              <a:blipFill rotWithShape="0">
                <a:blip r:embed="rId12"/>
                <a:stretch>
                  <a:fillRect t="-2198" r="-6504" b="-4065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xmlns="" id="{CDCE2DD5-4A8D-B921-0424-0A0B82344B81}"/>
              </a:ext>
            </a:extLst>
          </p:cNvPr>
          <p:cNvCxnSpPr/>
          <p:nvPr/>
        </p:nvCxnSpPr>
        <p:spPr bwMode="auto">
          <a:xfrm>
            <a:off x="7443" y="3672755"/>
            <a:ext cx="1712506" cy="0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11CD8520-E4EB-B79C-44D9-DC7678684640}"/>
              </a:ext>
            </a:extLst>
          </p:cNvPr>
          <p:cNvSpPr txBox="1"/>
          <p:nvPr/>
        </p:nvSpPr>
        <p:spPr>
          <a:xfrm>
            <a:off x="5537556" y="841036"/>
            <a:ext cx="21313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800" dirty="0">
                <a:latin typeface="Georgia" panose="02040502050405020303" pitchFamily="18" charset="0"/>
                <a:cs typeface="Times" panose="02020603050405020304" pitchFamily="18" charset="0"/>
              </a:rPr>
              <a:t>Условия травления </a:t>
            </a:r>
            <a:r>
              <a:rPr lang="en-US" sz="800" dirty="0">
                <a:latin typeface="Georgia" panose="02040502050405020303" pitchFamily="18" charset="0"/>
                <a:cs typeface="Times" panose="02020603050405020304" pitchFamily="18" charset="0"/>
              </a:rPr>
              <a:t>CR-39 + </a:t>
            </a:r>
            <a:r>
              <a:rPr lang="ru-RU" sz="800" dirty="0" err="1">
                <a:latin typeface="Georgia" panose="02040502050405020303" pitchFamily="18" charset="0"/>
                <a:cs typeface="Times" panose="02020603050405020304" pitchFamily="18" charset="0"/>
              </a:rPr>
              <a:t>майлар</a:t>
            </a:r>
            <a:r>
              <a:rPr lang="ru-RU" sz="800" dirty="0">
                <a:latin typeface="Georgia" panose="02040502050405020303" pitchFamily="18" charset="0"/>
                <a:cs typeface="Times" panose="02020603050405020304" pitchFamily="18" charset="0"/>
              </a:rPr>
              <a:t>:</a:t>
            </a:r>
          </a:p>
          <a:p>
            <a:pPr algn="r"/>
            <a:r>
              <a:rPr lang="ru-RU" sz="800" dirty="0">
                <a:latin typeface="Georgia" panose="02040502050405020303" pitchFamily="18" charset="0"/>
                <a:cs typeface="Times" panose="02020603050405020304" pitchFamily="18" charset="0"/>
              </a:rPr>
              <a:t>Образец 1: 6М </a:t>
            </a:r>
            <a:r>
              <a:rPr lang="en-US" sz="800" dirty="0">
                <a:latin typeface="Georgia" panose="02040502050405020303" pitchFamily="18" charset="0"/>
                <a:cs typeface="Times" panose="02020603050405020304" pitchFamily="18" charset="0"/>
              </a:rPr>
              <a:t>NaOH</a:t>
            </a:r>
            <a:r>
              <a:rPr lang="ru-RU" sz="800" dirty="0">
                <a:latin typeface="Georgia" panose="02040502050405020303" pitchFamily="18" charset="0"/>
                <a:cs typeface="Times" panose="02020603050405020304" pitchFamily="18" charset="0"/>
              </a:rPr>
              <a:t>, </a:t>
            </a:r>
            <a:r>
              <a:rPr lang="en-US" sz="800" dirty="0">
                <a:latin typeface="Georgia" panose="02040502050405020303" pitchFamily="18" charset="0"/>
                <a:cs typeface="Times" panose="02020603050405020304" pitchFamily="18" charset="0"/>
              </a:rPr>
              <a:t>T=85°C</a:t>
            </a:r>
            <a:r>
              <a:rPr lang="ru-RU" sz="800" dirty="0">
                <a:latin typeface="Georgia" panose="02040502050405020303" pitchFamily="18" charset="0"/>
                <a:cs typeface="Times" panose="02020603050405020304" pitchFamily="18" charset="0"/>
              </a:rPr>
              <a:t>, </a:t>
            </a:r>
            <a:r>
              <a:rPr lang="en-US" sz="800" dirty="0">
                <a:latin typeface="Georgia" panose="02040502050405020303" pitchFamily="18" charset="0"/>
                <a:cs typeface="Times" panose="02020603050405020304" pitchFamily="18" charset="0"/>
              </a:rPr>
              <a:t>t=120 min</a:t>
            </a:r>
            <a:endParaRPr lang="ru-RU" sz="800" dirty="0">
              <a:latin typeface="Georgia" panose="02040502050405020303" pitchFamily="18" charset="0"/>
              <a:cs typeface="Times" panose="02020603050405020304" pitchFamily="18" charset="0"/>
            </a:endParaRPr>
          </a:p>
          <a:p>
            <a:pPr algn="r"/>
            <a:r>
              <a:rPr lang="ru-RU" sz="800" dirty="0">
                <a:latin typeface="Georgia" panose="02040502050405020303" pitchFamily="18" charset="0"/>
                <a:cs typeface="Times" panose="02020603050405020304" pitchFamily="18" charset="0"/>
              </a:rPr>
              <a:t>Образец 2: 6М </a:t>
            </a:r>
            <a:r>
              <a:rPr lang="en-US" sz="800" dirty="0" err="1">
                <a:latin typeface="Georgia" panose="02040502050405020303" pitchFamily="18" charset="0"/>
                <a:cs typeface="Times" panose="02020603050405020304" pitchFamily="18" charset="0"/>
              </a:rPr>
              <a:t>NaOH</a:t>
            </a:r>
            <a:r>
              <a:rPr lang="ru-RU" sz="800" dirty="0">
                <a:latin typeface="Georgia" panose="02040502050405020303" pitchFamily="18" charset="0"/>
                <a:cs typeface="Times" panose="02020603050405020304" pitchFamily="18" charset="0"/>
              </a:rPr>
              <a:t>, </a:t>
            </a:r>
            <a:r>
              <a:rPr lang="en-US" sz="800" dirty="0">
                <a:latin typeface="Georgia" panose="02040502050405020303" pitchFamily="18" charset="0"/>
                <a:cs typeface="Times" panose="02020603050405020304" pitchFamily="18" charset="0"/>
              </a:rPr>
              <a:t>T=85°C</a:t>
            </a:r>
            <a:r>
              <a:rPr lang="ru-RU" sz="800" dirty="0">
                <a:latin typeface="Georgia" panose="02040502050405020303" pitchFamily="18" charset="0"/>
                <a:cs typeface="Times" panose="02020603050405020304" pitchFamily="18" charset="0"/>
              </a:rPr>
              <a:t>, </a:t>
            </a:r>
            <a:r>
              <a:rPr lang="en-US" sz="800" dirty="0">
                <a:latin typeface="Georgia" panose="02040502050405020303" pitchFamily="18" charset="0"/>
                <a:cs typeface="Times" panose="02020603050405020304" pitchFamily="18" charset="0"/>
              </a:rPr>
              <a:t>t=</a:t>
            </a:r>
            <a:r>
              <a:rPr lang="ru-RU" sz="800" dirty="0">
                <a:latin typeface="Georgia" panose="02040502050405020303" pitchFamily="18" charset="0"/>
                <a:cs typeface="Times" panose="02020603050405020304" pitchFamily="18" charset="0"/>
              </a:rPr>
              <a:t>8</a:t>
            </a:r>
            <a:r>
              <a:rPr lang="en-US" sz="800" dirty="0">
                <a:latin typeface="Georgia" panose="02040502050405020303" pitchFamily="18" charset="0"/>
                <a:cs typeface="Times" panose="02020603050405020304" pitchFamily="18" charset="0"/>
              </a:rPr>
              <a:t>0 min</a:t>
            </a:r>
            <a:endParaRPr lang="ru-RU" sz="800" dirty="0">
              <a:latin typeface="Georgia" panose="02040502050405020303" pitchFamily="18" charset="0"/>
              <a:cs typeface="Times" panose="02020603050405020304" pitchFamily="18" charset="0"/>
            </a:endParaRPr>
          </a:p>
          <a:p>
            <a:pPr algn="r"/>
            <a:r>
              <a:rPr lang="ru-RU" sz="800" dirty="0">
                <a:latin typeface="Georgia" panose="02040502050405020303" pitchFamily="18" charset="0"/>
                <a:cs typeface="Times" panose="02020603050405020304" pitchFamily="18" charset="0"/>
              </a:rPr>
              <a:t>Образец 3: 6М </a:t>
            </a:r>
            <a:r>
              <a:rPr lang="en-US" sz="800" dirty="0" err="1">
                <a:latin typeface="Georgia" panose="02040502050405020303" pitchFamily="18" charset="0"/>
                <a:cs typeface="Times" panose="02020603050405020304" pitchFamily="18" charset="0"/>
              </a:rPr>
              <a:t>NaOH</a:t>
            </a:r>
            <a:r>
              <a:rPr lang="ru-RU" sz="800" dirty="0">
                <a:latin typeface="Georgia" panose="02040502050405020303" pitchFamily="18" charset="0"/>
                <a:cs typeface="Times" panose="02020603050405020304" pitchFamily="18" charset="0"/>
              </a:rPr>
              <a:t>, </a:t>
            </a:r>
            <a:r>
              <a:rPr lang="en-US" sz="800" dirty="0">
                <a:latin typeface="Georgia" panose="02040502050405020303" pitchFamily="18" charset="0"/>
                <a:cs typeface="Times" panose="02020603050405020304" pitchFamily="18" charset="0"/>
              </a:rPr>
              <a:t>T=85°C</a:t>
            </a:r>
            <a:r>
              <a:rPr lang="ru-RU" sz="800" dirty="0">
                <a:latin typeface="Georgia" panose="02040502050405020303" pitchFamily="18" charset="0"/>
                <a:cs typeface="Times" panose="02020603050405020304" pitchFamily="18" charset="0"/>
              </a:rPr>
              <a:t>, </a:t>
            </a:r>
            <a:r>
              <a:rPr lang="en-US" sz="800" dirty="0">
                <a:latin typeface="Georgia" panose="02040502050405020303" pitchFamily="18" charset="0"/>
                <a:cs typeface="Times" panose="02020603050405020304" pitchFamily="18" charset="0"/>
              </a:rPr>
              <a:t>t=</a:t>
            </a:r>
            <a:r>
              <a:rPr lang="ru-RU" sz="800" dirty="0">
                <a:latin typeface="Georgia" panose="02040502050405020303" pitchFamily="18" charset="0"/>
                <a:cs typeface="Times" panose="02020603050405020304" pitchFamily="18" charset="0"/>
              </a:rPr>
              <a:t>1</a:t>
            </a:r>
            <a:r>
              <a:rPr lang="en-US" sz="800" dirty="0">
                <a:latin typeface="Georgia" panose="02040502050405020303" pitchFamily="18" charset="0"/>
                <a:cs typeface="Times" panose="02020603050405020304" pitchFamily="18" charset="0"/>
              </a:rPr>
              <a:t>0 min</a:t>
            </a:r>
            <a:endParaRPr lang="ru-RU" sz="800" dirty="0">
              <a:latin typeface="Georgia" panose="02040502050405020303" pitchFamily="18" charset="0"/>
              <a:cs typeface="Times" panose="02020603050405020304" pitchFamily="18" charset="0"/>
            </a:endParaRPr>
          </a:p>
          <a:p>
            <a:pPr algn="r"/>
            <a:r>
              <a:rPr lang="ru-RU" sz="800" dirty="0">
                <a:latin typeface="Georgia" panose="02040502050405020303" pitchFamily="18" charset="0"/>
                <a:cs typeface="Times" panose="02020603050405020304" pitchFamily="18" charset="0"/>
              </a:rPr>
              <a:t>Образец 4: 6М </a:t>
            </a:r>
            <a:r>
              <a:rPr lang="en-US" sz="800" dirty="0" err="1">
                <a:latin typeface="Georgia" panose="02040502050405020303" pitchFamily="18" charset="0"/>
                <a:cs typeface="Times" panose="02020603050405020304" pitchFamily="18" charset="0"/>
              </a:rPr>
              <a:t>NaOH</a:t>
            </a:r>
            <a:r>
              <a:rPr lang="ru-RU" sz="800" dirty="0">
                <a:latin typeface="Georgia" panose="02040502050405020303" pitchFamily="18" charset="0"/>
                <a:cs typeface="Times" panose="02020603050405020304" pitchFamily="18" charset="0"/>
              </a:rPr>
              <a:t>, </a:t>
            </a:r>
            <a:r>
              <a:rPr lang="en-US" sz="800" dirty="0">
                <a:latin typeface="Georgia" panose="02040502050405020303" pitchFamily="18" charset="0"/>
                <a:cs typeface="Times" panose="02020603050405020304" pitchFamily="18" charset="0"/>
              </a:rPr>
              <a:t>T=85°C</a:t>
            </a:r>
            <a:r>
              <a:rPr lang="ru-RU" sz="800" dirty="0">
                <a:latin typeface="Georgia" panose="02040502050405020303" pitchFamily="18" charset="0"/>
                <a:cs typeface="Times" panose="02020603050405020304" pitchFamily="18" charset="0"/>
              </a:rPr>
              <a:t>, </a:t>
            </a:r>
            <a:r>
              <a:rPr lang="en-US" sz="800" dirty="0">
                <a:latin typeface="Georgia" panose="02040502050405020303" pitchFamily="18" charset="0"/>
                <a:cs typeface="Times" panose="02020603050405020304" pitchFamily="18" charset="0"/>
              </a:rPr>
              <a:t>t=</a:t>
            </a:r>
            <a:r>
              <a:rPr lang="ru-RU" sz="800" dirty="0">
                <a:latin typeface="Georgia" panose="02040502050405020303" pitchFamily="18" charset="0"/>
                <a:cs typeface="Times" panose="02020603050405020304" pitchFamily="18" charset="0"/>
              </a:rPr>
              <a:t>3</a:t>
            </a:r>
            <a:r>
              <a:rPr lang="en-US" sz="800" dirty="0">
                <a:latin typeface="Georgia" panose="02040502050405020303" pitchFamily="18" charset="0"/>
                <a:cs typeface="Times" panose="02020603050405020304" pitchFamily="18" charset="0"/>
              </a:rPr>
              <a:t>0 min</a:t>
            </a:r>
            <a:endParaRPr lang="ru-RU" sz="800" dirty="0">
              <a:latin typeface="Georgia" panose="02040502050405020303" pitchFamily="18" charset="0"/>
              <a:cs typeface="Times" panose="02020603050405020304" pitchFamily="18" charset="0"/>
            </a:endParaRPr>
          </a:p>
        </p:txBody>
      </p:sp>
      <p:sp>
        <p:nvSpPr>
          <p:cNvPr id="63" name="Овал 62">
            <a:extLst>
              <a:ext uri="{FF2B5EF4-FFF2-40B4-BE49-F238E27FC236}">
                <a16:creationId xmlns:a16="http://schemas.microsoft.com/office/drawing/2014/main" xmlns="" id="{D486DBC6-44DF-99B5-83F0-C8E4CF1E31F3}"/>
              </a:ext>
            </a:extLst>
          </p:cNvPr>
          <p:cNvSpPr/>
          <p:nvPr/>
        </p:nvSpPr>
        <p:spPr bwMode="auto">
          <a:xfrm>
            <a:off x="1868096" y="2922144"/>
            <a:ext cx="258980" cy="236417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64" name="Овал 63">
            <a:extLst>
              <a:ext uri="{FF2B5EF4-FFF2-40B4-BE49-F238E27FC236}">
                <a16:creationId xmlns:a16="http://schemas.microsoft.com/office/drawing/2014/main" xmlns="" id="{D6E32DC2-D684-F012-44F9-C2B70334BC8A}"/>
              </a:ext>
            </a:extLst>
          </p:cNvPr>
          <p:cNvSpPr/>
          <p:nvPr/>
        </p:nvSpPr>
        <p:spPr bwMode="auto">
          <a:xfrm>
            <a:off x="3203884" y="2916325"/>
            <a:ext cx="263618" cy="246081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xmlns="" id="{CEDFB158-1698-EC78-1CDB-A5C482578A4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941" y="902827"/>
            <a:ext cx="1393686" cy="1356439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32DD3E30-E24D-2F38-9DE5-90B800570D85}"/>
              </a:ext>
            </a:extLst>
          </p:cNvPr>
          <p:cNvSpPr txBox="1"/>
          <p:nvPr/>
        </p:nvSpPr>
        <p:spPr>
          <a:xfrm>
            <a:off x="3171910" y="831470"/>
            <a:ext cx="125693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(1) ~ 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8∙10</a:t>
            </a:r>
            <a:r>
              <a:rPr lang="en-US" sz="800" baseline="30000" dirty="0">
                <a:latin typeface="Georgia" panose="02040502050405020303" pitchFamily="18" charset="0"/>
                <a:cs typeface="Times New Roman" panose="02020603050405020304" pitchFamily="18" charset="0"/>
              </a:rPr>
              <a:t>3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см</a:t>
            </a:r>
            <a:r>
              <a:rPr lang="ru-RU" sz="800" baseline="30000" dirty="0">
                <a:latin typeface="Georgia" panose="02040502050405020303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3A322907-B821-2947-A599-CFBB2B664E3E}"/>
              </a:ext>
            </a:extLst>
          </p:cNvPr>
          <p:cNvSpPr txBox="1"/>
          <p:nvPr/>
        </p:nvSpPr>
        <p:spPr>
          <a:xfrm>
            <a:off x="4300183" y="873328"/>
            <a:ext cx="12373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(2) ~ 1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∙10</a:t>
            </a:r>
            <a:r>
              <a:rPr lang="ru-RU" sz="800" baseline="30000" dirty="0">
                <a:latin typeface="Georgia" panose="02040502050405020303" pitchFamily="18" charset="0"/>
                <a:cs typeface="Times New Roman" panose="02020603050405020304" pitchFamily="18" charset="0"/>
              </a:rPr>
              <a:t>4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см</a:t>
            </a:r>
            <a:r>
              <a:rPr lang="ru-RU" sz="800" baseline="30000" dirty="0">
                <a:latin typeface="Georgia" panose="02040502050405020303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(3) ~ 5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∙10</a:t>
            </a:r>
            <a:r>
              <a:rPr lang="ru-RU" sz="800" baseline="30000" dirty="0">
                <a:latin typeface="Georgia" panose="02040502050405020303" pitchFamily="18" charset="0"/>
                <a:cs typeface="Times New Roman" panose="02020603050405020304" pitchFamily="18" charset="0"/>
              </a:rPr>
              <a:t>3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см</a:t>
            </a:r>
            <a:r>
              <a:rPr lang="ru-RU" sz="800" baseline="30000" dirty="0">
                <a:latin typeface="Georgia" panose="02040502050405020303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(4) ~ 1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∙10</a:t>
            </a:r>
            <a:r>
              <a:rPr lang="ru-RU" sz="800" baseline="30000" dirty="0">
                <a:latin typeface="Georgia" panose="02040502050405020303" pitchFamily="18" charset="0"/>
                <a:cs typeface="Times New Roman" panose="02020603050405020304" pitchFamily="18" charset="0"/>
              </a:rPr>
              <a:t>4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см</a:t>
            </a:r>
            <a:r>
              <a:rPr lang="ru-RU" sz="800" baseline="30000" dirty="0">
                <a:latin typeface="Georgia" panose="02040502050405020303" pitchFamily="18" charset="0"/>
                <a:cs typeface="Times New Roman" panose="02020603050405020304" pitchFamily="18" charset="0"/>
              </a:rPr>
              <a:t>2</a:t>
            </a:r>
          </a:p>
          <a:p>
            <a:pPr algn="ctr"/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(5) ~ 4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∙10</a:t>
            </a:r>
            <a:r>
              <a:rPr lang="ru-RU" sz="800" baseline="30000" dirty="0">
                <a:latin typeface="Georgia" panose="02040502050405020303" pitchFamily="18" charset="0"/>
                <a:cs typeface="Times New Roman" panose="02020603050405020304" pitchFamily="18" charset="0"/>
              </a:rPr>
              <a:t>3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см</a:t>
            </a:r>
            <a:r>
              <a:rPr lang="ru-RU" sz="800" baseline="30000" dirty="0">
                <a:latin typeface="Georgia" panose="02040502050405020303" pitchFamily="18" charset="0"/>
                <a:cs typeface="Times New Roman" panose="02020603050405020304" pitchFamily="18" charset="0"/>
              </a:rPr>
              <a:t>2</a:t>
            </a:r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xmlns="" id="{EB9BC171-7567-238D-7151-DAF18B9238A0}"/>
              </a:ext>
            </a:extLst>
          </p:cNvPr>
          <p:cNvCxnSpPr/>
          <p:nvPr/>
        </p:nvCxnSpPr>
        <p:spPr bwMode="auto">
          <a:xfrm flipH="1">
            <a:off x="4540223" y="1639876"/>
            <a:ext cx="3134425" cy="943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78F4F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9" name="Прямоугольник: скругленные углы 68">
            <a:extLst>
              <a:ext uri="{FF2B5EF4-FFF2-40B4-BE49-F238E27FC236}">
                <a16:creationId xmlns:a16="http://schemas.microsoft.com/office/drawing/2014/main" xmlns="" id="{6EA0DA97-5653-0113-2218-FFFB19F32E97}"/>
              </a:ext>
            </a:extLst>
          </p:cNvPr>
          <p:cNvSpPr/>
          <p:nvPr/>
        </p:nvSpPr>
        <p:spPr bwMode="auto">
          <a:xfrm>
            <a:off x="15333" y="2991396"/>
            <a:ext cx="1704616" cy="609351"/>
          </a:xfrm>
          <a:prstGeom prst="roundRect">
            <a:avLst/>
          </a:prstGeom>
          <a:solidFill>
            <a:srgbClr val="95DF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800" b="1" dirty="0">
                <a:latin typeface="Georgia" panose="02040502050405020303" pitchFamily="18" charset="0"/>
                <a:cs typeface="Times New Roman" panose="02020603050405020304" pitchFamily="18" charset="0"/>
              </a:rPr>
              <a:t>Облучение </a:t>
            </a:r>
            <a:r>
              <a:rPr lang="ru-RU" sz="800" b="1" dirty="0" err="1">
                <a:latin typeface="Georgia" panose="02040502050405020303" pitchFamily="18" charset="0"/>
                <a:cs typeface="Times New Roman" panose="02020603050405020304" pitchFamily="18" charset="0"/>
              </a:rPr>
              <a:t>радиохромных</a:t>
            </a:r>
            <a:r>
              <a:rPr lang="ru-RU" sz="800" b="1" dirty="0">
                <a:latin typeface="Georgia" panose="02040502050405020303" pitchFamily="18" charset="0"/>
                <a:cs typeface="Times New Roman" panose="02020603050405020304" pitchFamily="18" charset="0"/>
              </a:rPr>
              <a:t> плёнок </a:t>
            </a:r>
            <a:r>
              <a:rPr lang="en-US" sz="800" b="1" dirty="0">
                <a:latin typeface="Georgia" panose="02040502050405020303" pitchFamily="18" charset="0"/>
                <a:cs typeface="Times New Roman" panose="02020603050405020304" pitchFamily="18" charset="0"/>
              </a:rPr>
              <a:t>EBT3</a:t>
            </a:r>
            <a:r>
              <a:rPr lang="ru-RU" sz="800" b="1" dirty="0">
                <a:latin typeface="Georgia" panose="02040502050405020303" pitchFamily="18" charset="0"/>
                <a:cs typeface="Times New Roman" panose="02020603050405020304" pitchFamily="18" charset="0"/>
              </a:rPr>
              <a:t>: (а) сфокусированный пучок</a:t>
            </a:r>
            <a:r>
              <a:rPr lang="en-US" sz="800" b="1" dirty="0">
                <a:latin typeface="Georgia" panose="02040502050405020303" pitchFamily="18" charset="0"/>
                <a:cs typeface="Times New Roman" panose="02020603050405020304" pitchFamily="18" charset="0"/>
              </a:rPr>
              <a:t>; </a:t>
            </a:r>
            <a:r>
              <a:rPr lang="ru-RU" sz="800" b="1" dirty="0">
                <a:latin typeface="Georgia" panose="02040502050405020303" pitchFamily="18" charset="0"/>
                <a:cs typeface="Times New Roman" panose="02020603050405020304" pitchFamily="18" charset="0"/>
              </a:rPr>
              <a:t>(б) распушенный пучок</a:t>
            </a:r>
          </a:p>
        </p:txBody>
      </p:sp>
      <p:sp>
        <p:nvSpPr>
          <p:cNvPr id="70" name="Прямоугольник: скругленные углы 69">
            <a:extLst>
              <a:ext uri="{FF2B5EF4-FFF2-40B4-BE49-F238E27FC236}">
                <a16:creationId xmlns:a16="http://schemas.microsoft.com/office/drawing/2014/main" xmlns="" id="{C88F18BB-A7F1-F4B6-B462-44B361DD2DB5}"/>
              </a:ext>
            </a:extLst>
          </p:cNvPr>
          <p:cNvSpPr/>
          <p:nvPr/>
        </p:nvSpPr>
        <p:spPr bwMode="auto">
          <a:xfrm>
            <a:off x="1801582" y="568474"/>
            <a:ext cx="5867290" cy="223961"/>
          </a:xfrm>
          <a:prstGeom prst="roundRect">
            <a:avLst/>
          </a:prstGeom>
          <a:solidFill>
            <a:srgbClr val="95DF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800" b="1" dirty="0">
                <a:latin typeface="Georgia" panose="02040502050405020303" pitchFamily="18" charset="0"/>
                <a:cs typeface="Times New Roman" panose="02020603050405020304" pitchFamily="18" charset="0"/>
              </a:rPr>
              <a:t>Облучение майлара, твердотельного трекового детектора </a:t>
            </a:r>
            <a:r>
              <a:rPr lang="en-US" sz="800" b="1" dirty="0">
                <a:latin typeface="Georgia" panose="02040502050405020303" pitchFamily="18" charset="0"/>
                <a:cs typeface="Times New Roman" panose="02020603050405020304" pitchFamily="18" charset="0"/>
              </a:rPr>
              <a:t>CR-39</a:t>
            </a:r>
            <a:r>
              <a:rPr lang="ru-RU" sz="800" b="1" dirty="0">
                <a:latin typeface="Georgia" panose="02040502050405020303" pitchFamily="18" charset="0"/>
                <a:cs typeface="Times New Roman" panose="02020603050405020304" pitchFamily="18" charset="0"/>
              </a:rPr>
              <a:t> («</a:t>
            </a:r>
            <a:r>
              <a:rPr lang="en-US" sz="800" b="1" dirty="0">
                <a:latin typeface="Georgia" panose="02040502050405020303" pitchFamily="18" charset="0"/>
                <a:cs typeface="Times New Roman" panose="02020603050405020304" pitchFamily="18" charset="0"/>
              </a:rPr>
              <a:t>Columbia Resin</a:t>
            </a:r>
            <a:r>
              <a:rPr lang="ru-RU" sz="800" b="1" dirty="0">
                <a:latin typeface="Georgia" panose="02040502050405020303" pitchFamily="18" charset="0"/>
                <a:cs typeface="Times New Roman" panose="02020603050405020304" pitchFamily="18" charset="0"/>
              </a:rPr>
              <a:t>»), плёнок ПТФЭ</a:t>
            </a:r>
          </a:p>
        </p:txBody>
      </p:sp>
    </p:spTree>
    <p:extLst>
      <p:ext uri="{BB962C8B-B14F-4D97-AF65-F5344CB8AC3E}">
        <p14:creationId xmlns:p14="http://schemas.microsoft.com/office/powerpoint/2010/main" val="2290951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D575742-845F-0478-F09F-21544C95F0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5" y="509050"/>
            <a:ext cx="6876148" cy="3306454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4A37BD42-4B86-541D-BCA7-58F67A1B5C0E}"/>
              </a:ext>
            </a:extLst>
          </p:cNvPr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xmlns="" id="{668F1842-F113-0226-F0BE-A9C7C0C55B51}"/>
                </a:ext>
              </a:extLst>
            </p:cNvPr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17" name="Rectangle 13">
                <a:extLst>
                  <a:ext uri="{FF2B5EF4-FFF2-40B4-BE49-F238E27FC236}">
                    <a16:creationId xmlns:a16="http://schemas.microsoft.com/office/drawing/2014/main" xmlns="" id="{3A172E4F-0618-FE73-6FC7-F4B5531A2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7425" indent="-4763"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982663" algn="l"/>
                    <a:tab pos="1074738" algn="l"/>
                  </a:tabLst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8" name="Picture 6">
                <a:extLst>
                  <a:ext uri="{FF2B5EF4-FFF2-40B4-BE49-F238E27FC236}">
                    <a16:creationId xmlns:a16="http://schemas.microsoft.com/office/drawing/2014/main" xmlns="" id="{D7531A8F-68BA-6B01-DF25-8A5BFB8A0D8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xmlns="" id="{981625DA-3365-23C2-6035-A010BFA6C3B0}"/>
                </a:ext>
              </a:extLst>
            </p:cNvPr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12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xmlns="" id="{D9A2AD15-F4EE-076A-EAE0-1C98EC68B4A2}"/>
              </a:ext>
            </a:extLst>
          </p:cNvPr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21" name="Rectangle 13">
              <a:extLst>
                <a:ext uri="{FF2B5EF4-FFF2-40B4-BE49-F238E27FC236}">
                  <a16:creationId xmlns:a16="http://schemas.microsoft.com/office/drawing/2014/main" xmlns="" id="{D9D19BEF-47FF-C3E8-9654-7D7EA3255C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9988FADB-E8E9-B80B-A390-4CE56CAB2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xmlns="" id="{46FD8C2C-32F6-A39F-8EF4-8D2B335B6B14}"/>
              </a:ext>
            </a:extLst>
          </p:cNvPr>
          <p:cNvSpPr/>
          <p:nvPr/>
        </p:nvSpPr>
        <p:spPr>
          <a:xfrm>
            <a:off x="3723" y="108087"/>
            <a:ext cx="7666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Измерительный павильон Корпуса № 1 ЛФВЭ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xmlns="" id="{F583CF31-AAA5-BC47-C39B-92CDE526E5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xmlns="" id="{971101BA-70E3-CCC0-5688-39BF48A3AAD5}"/>
              </a:ext>
            </a:extLst>
          </p:cNvPr>
          <p:cNvSpPr/>
          <p:nvPr/>
        </p:nvSpPr>
        <p:spPr>
          <a:xfrm>
            <a:off x="1968748" y="2947596"/>
            <a:ext cx="877784" cy="33448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ИСКРА</a:t>
            </a:r>
            <a:r>
              <a:rPr lang="en-US" sz="55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endParaRPr lang="ru-RU" sz="550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5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Домик экспериментаторов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xmlns="" id="{2B5608BE-7C00-EE2A-EF33-02F1CE81BF28}"/>
              </a:ext>
            </a:extLst>
          </p:cNvPr>
          <p:cNvSpPr/>
          <p:nvPr/>
        </p:nvSpPr>
        <p:spPr>
          <a:xfrm>
            <a:off x="1536700" y="1978850"/>
            <a:ext cx="686021" cy="205758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i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ИСКРА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xmlns="" id="{6FB85ACA-78B6-E549-7E12-9AFEC947D4C8}"/>
              </a:ext>
            </a:extLst>
          </p:cNvPr>
          <p:cNvSpPr/>
          <p:nvPr/>
        </p:nvSpPr>
        <p:spPr>
          <a:xfrm>
            <a:off x="685038" y="2296454"/>
            <a:ext cx="492589" cy="23321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" i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Ловушка ИСКРА</a:t>
            </a: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7C463AA3-DE86-C4B9-7CC3-CB8ADF5C9D25}"/>
              </a:ext>
            </a:extLst>
          </p:cNvPr>
          <p:cNvSpPr/>
          <p:nvPr/>
        </p:nvSpPr>
        <p:spPr>
          <a:xfrm>
            <a:off x="1174011" y="1297377"/>
            <a:ext cx="547703" cy="23321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" i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BM@N</a:t>
            </a:r>
            <a:endParaRPr lang="ru-RU" sz="800" i="1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Стрелка вправо 104">
            <a:extLst>
              <a:ext uri="{FF2B5EF4-FFF2-40B4-BE49-F238E27FC236}">
                <a16:creationId xmlns:a16="http://schemas.microsoft.com/office/drawing/2014/main" xmlns="" id="{40ABCA21-FF28-A5CC-85C6-998451930B7A}"/>
              </a:ext>
            </a:extLst>
          </p:cNvPr>
          <p:cNvSpPr/>
          <p:nvPr/>
        </p:nvSpPr>
        <p:spPr>
          <a:xfrm rot="10800000">
            <a:off x="1154323" y="1585759"/>
            <a:ext cx="535847" cy="8229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B371150B-BED7-B16B-DBA1-22EA60F63C78}"/>
              </a:ext>
            </a:extLst>
          </p:cNvPr>
          <p:cNvSpPr/>
          <p:nvPr/>
        </p:nvSpPr>
        <p:spPr>
          <a:xfrm>
            <a:off x="6416648" y="979932"/>
            <a:ext cx="721804" cy="37913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i="1" dirty="0" err="1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Медвленный</a:t>
            </a:r>
            <a:r>
              <a:rPr lang="ru-RU" sz="600" i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вывод из </a:t>
            </a:r>
            <a:r>
              <a:rPr lang="ru-RU" sz="600" i="1" dirty="0" err="1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Нуклотрона</a:t>
            </a:r>
            <a:endParaRPr lang="ru-RU" sz="600" i="1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Стрелка вправо 276">
            <a:extLst>
              <a:ext uri="{FF2B5EF4-FFF2-40B4-BE49-F238E27FC236}">
                <a16:creationId xmlns:a16="http://schemas.microsoft.com/office/drawing/2014/main" xmlns="" id="{23A3116F-BF40-9D1E-AF57-F1A2AE374A65}"/>
              </a:ext>
            </a:extLst>
          </p:cNvPr>
          <p:cNvSpPr/>
          <p:nvPr/>
        </p:nvSpPr>
        <p:spPr>
          <a:xfrm rot="10800000">
            <a:off x="6542354" y="1368837"/>
            <a:ext cx="596098" cy="90299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xmlns="" id="{500F2019-7E76-E7A2-9A6B-AC2F6204B506}"/>
              </a:ext>
            </a:extLst>
          </p:cNvPr>
          <p:cNvSpPr/>
          <p:nvPr/>
        </p:nvSpPr>
        <p:spPr>
          <a:xfrm>
            <a:off x="2084172" y="2719125"/>
            <a:ext cx="199921" cy="15519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i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5</a:t>
            </a:r>
            <a:endParaRPr lang="ru-RU" sz="700" i="1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xmlns="" id="{E0740257-BA9D-8C23-9961-637FA8E327CF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2846532" y="3114837"/>
            <a:ext cx="571756" cy="89831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>
            <a:extLst>
              <a:ext uri="{FF2B5EF4-FFF2-40B4-BE49-F238E27FC236}">
                <a16:creationId xmlns:a16="http://schemas.microsoft.com/office/drawing/2014/main" xmlns="" id="{F1C65EF3-2944-32F4-88C5-CB0F727FC906}"/>
              </a:ext>
            </a:extLst>
          </p:cNvPr>
          <p:cNvCxnSpPr>
            <a:cxnSpLocks/>
            <a:stCxn id="46" idx="2"/>
          </p:cNvCxnSpPr>
          <p:nvPr/>
        </p:nvCxnSpPr>
        <p:spPr>
          <a:xfrm flipH="1">
            <a:off x="1670121" y="2184608"/>
            <a:ext cx="209590" cy="419844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xmlns="" id="{E3BD01FA-6006-D975-8507-83F602E18247}"/>
              </a:ext>
            </a:extLst>
          </p:cNvPr>
          <p:cNvCxnSpPr>
            <a:stCxn id="51" idx="2"/>
          </p:cNvCxnSpPr>
          <p:nvPr/>
        </p:nvCxnSpPr>
        <p:spPr>
          <a:xfrm flipH="1">
            <a:off x="784207" y="2529673"/>
            <a:ext cx="147126" cy="186984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Прямоугольник 66">
            <a:extLst>
              <a:ext uri="{FF2B5EF4-FFF2-40B4-BE49-F238E27FC236}">
                <a16:creationId xmlns:a16="http://schemas.microsoft.com/office/drawing/2014/main" xmlns="" id="{E4C48E3A-F4A0-871A-59F8-966398472D03}"/>
              </a:ext>
            </a:extLst>
          </p:cNvPr>
          <p:cNvSpPr/>
          <p:nvPr/>
        </p:nvSpPr>
        <p:spPr>
          <a:xfrm>
            <a:off x="2575095" y="2583147"/>
            <a:ext cx="199921" cy="15519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i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4</a:t>
            </a:r>
            <a:endParaRPr lang="ru-RU" sz="700" i="1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4" name="Прямоугольник 73">
            <a:extLst>
              <a:ext uri="{FF2B5EF4-FFF2-40B4-BE49-F238E27FC236}">
                <a16:creationId xmlns:a16="http://schemas.microsoft.com/office/drawing/2014/main" xmlns="" id="{9E48A720-B223-F467-D1BB-248383B1A95F}"/>
              </a:ext>
            </a:extLst>
          </p:cNvPr>
          <p:cNvSpPr/>
          <p:nvPr/>
        </p:nvSpPr>
        <p:spPr>
          <a:xfrm>
            <a:off x="3056251" y="2459433"/>
            <a:ext cx="199921" cy="15519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i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3</a:t>
            </a:r>
            <a:endParaRPr lang="ru-RU" sz="700" i="1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xmlns="" id="{3B0F9087-6B50-CA9C-B1E1-C4B04B47AC01}"/>
              </a:ext>
            </a:extLst>
          </p:cNvPr>
          <p:cNvSpPr/>
          <p:nvPr/>
        </p:nvSpPr>
        <p:spPr>
          <a:xfrm>
            <a:off x="4155901" y="1014284"/>
            <a:ext cx="318437" cy="15519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i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1B</a:t>
            </a:r>
            <a:endParaRPr lang="ru-RU" sz="700" i="1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xmlns="" id="{FB5589FF-2D4F-B992-0A15-7A38103668D2}"/>
              </a:ext>
            </a:extLst>
          </p:cNvPr>
          <p:cNvSpPr/>
          <p:nvPr/>
        </p:nvSpPr>
        <p:spPr>
          <a:xfrm>
            <a:off x="5268436" y="988985"/>
            <a:ext cx="322766" cy="15519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i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1A</a:t>
            </a:r>
            <a:endParaRPr lang="ru-RU" sz="700" i="1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xmlns="" id="{002B9C54-E77E-8875-D094-6CB91E206BF5}"/>
              </a:ext>
            </a:extLst>
          </p:cNvPr>
          <p:cNvCxnSpPr>
            <a:endCxn id="58" idx="0"/>
          </p:cNvCxnSpPr>
          <p:nvPr/>
        </p:nvCxnSpPr>
        <p:spPr>
          <a:xfrm flipH="1">
            <a:off x="2184132" y="1978849"/>
            <a:ext cx="915894" cy="740276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Прямая соединительная линия 77">
            <a:extLst>
              <a:ext uri="{FF2B5EF4-FFF2-40B4-BE49-F238E27FC236}">
                <a16:creationId xmlns:a16="http://schemas.microsoft.com/office/drawing/2014/main" xmlns="" id="{96817341-5679-387A-B605-8F8EA22C2F61}"/>
              </a:ext>
            </a:extLst>
          </p:cNvPr>
          <p:cNvCxnSpPr>
            <a:endCxn id="67" idx="0"/>
          </p:cNvCxnSpPr>
          <p:nvPr/>
        </p:nvCxnSpPr>
        <p:spPr>
          <a:xfrm flipH="1">
            <a:off x="2675056" y="2314162"/>
            <a:ext cx="166997" cy="26898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Прямая соединительная линия 78">
            <a:extLst>
              <a:ext uri="{FF2B5EF4-FFF2-40B4-BE49-F238E27FC236}">
                <a16:creationId xmlns:a16="http://schemas.microsoft.com/office/drawing/2014/main" xmlns="" id="{C53214FA-760A-4ECF-6486-5C0F96E62E4A}"/>
              </a:ext>
            </a:extLst>
          </p:cNvPr>
          <p:cNvCxnSpPr>
            <a:endCxn id="67" idx="0"/>
          </p:cNvCxnSpPr>
          <p:nvPr/>
        </p:nvCxnSpPr>
        <p:spPr>
          <a:xfrm flipH="1">
            <a:off x="2675056" y="2254919"/>
            <a:ext cx="327833" cy="32822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Прямая соединительная линия 79">
            <a:extLst>
              <a:ext uri="{FF2B5EF4-FFF2-40B4-BE49-F238E27FC236}">
                <a16:creationId xmlns:a16="http://schemas.microsoft.com/office/drawing/2014/main" xmlns="" id="{FC5AF083-271B-0B48-B978-43E067C825E7}"/>
              </a:ext>
            </a:extLst>
          </p:cNvPr>
          <p:cNvCxnSpPr>
            <a:endCxn id="74" idx="0"/>
          </p:cNvCxnSpPr>
          <p:nvPr/>
        </p:nvCxnSpPr>
        <p:spPr>
          <a:xfrm flipH="1">
            <a:off x="3156211" y="2169608"/>
            <a:ext cx="62761" cy="28982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единительная линия 80">
            <a:extLst>
              <a:ext uri="{FF2B5EF4-FFF2-40B4-BE49-F238E27FC236}">
                <a16:creationId xmlns:a16="http://schemas.microsoft.com/office/drawing/2014/main" xmlns="" id="{C504F1CE-8F84-D4A7-6694-B89DFDAABCE8}"/>
              </a:ext>
            </a:extLst>
          </p:cNvPr>
          <p:cNvCxnSpPr>
            <a:endCxn id="74" idx="0"/>
          </p:cNvCxnSpPr>
          <p:nvPr/>
        </p:nvCxnSpPr>
        <p:spPr>
          <a:xfrm flipH="1">
            <a:off x="3156211" y="2112260"/>
            <a:ext cx="195722" cy="347173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Прямая соединительная линия 81">
            <a:extLst>
              <a:ext uri="{FF2B5EF4-FFF2-40B4-BE49-F238E27FC236}">
                <a16:creationId xmlns:a16="http://schemas.microsoft.com/office/drawing/2014/main" xmlns="" id="{18D18B54-FD30-F9BE-09CA-0226D46E4D8B}"/>
              </a:ext>
            </a:extLst>
          </p:cNvPr>
          <p:cNvCxnSpPr>
            <a:cxnSpLocks/>
            <a:stCxn id="76" idx="2"/>
          </p:cNvCxnSpPr>
          <p:nvPr/>
        </p:nvCxnSpPr>
        <p:spPr>
          <a:xfrm flipH="1">
            <a:off x="5360269" y="1144181"/>
            <a:ext cx="69550" cy="422838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Прямая соединительная линия 82">
            <a:extLst>
              <a:ext uri="{FF2B5EF4-FFF2-40B4-BE49-F238E27FC236}">
                <a16:creationId xmlns:a16="http://schemas.microsoft.com/office/drawing/2014/main" xmlns="" id="{A1A285CF-7820-5A5A-5F1D-0B9766506E3D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315120" y="1169480"/>
            <a:ext cx="73878" cy="48957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Прямая соединительная линия 83">
            <a:extLst>
              <a:ext uri="{FF2B5EF4-FFF2-40B4-BE49-F238E27FC236}">
                <a16:creationId xmlns:a16="http://schemas.microsoft.com/office/drawing/2014/main" xmlns="" id="{162D8B51-0192-E92E-C486-613201918A8D}"/>
              </a:ext>
            </a:extLst>
          </p:cNvPr>
          <p:cNvCxnSpPr/>
          <p:nvPr/>
        </p:nvCxnSpPr>
        <p:spPr>
          <a:xfrm flipH="1">
            <a:off x="3399082" y="1165960"/>
            <a:ext cx="64980" cy="643517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Прямая соединительная линия 84">
            <a:extLst>
              <a:ext uri="{FF2B5EF4-FFF2-40B4-BE49-F238E27FC236}">
                <a16:creationId xmlns:a16="http://schemas.microsoft.com/office/drawing/2014/main" xmlns="" id="{8114BDC5-2EC2-1B9D-3D94-2A676DE71C30}"/>
              </a:ext>
            </a:extLst>
          </p:cNvPr>
          <p:cNvCxnSpPr/>
          <p:nvPr/>
        </p:nvCxnSpPr>
        <p:spPr>
          <a:xfrm>
            <a:off x="3464062" y="1165960"/>
            <a:ext cx="0" cy="827469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единительная линия 85">
            <a:extLst>
              <a:ext uri="{FF2B5EF4-FFF2-40B4-BE49-F238E27FC236}">
                <a16:creationId xmlns:a16="http://schemas.microsoft.com/office/drawing/2014/main" xmlns="" id="{9A38BC8F-FCBD-98AE-8882-32723029F9E0}"/>
              </a:ext>
            </a:extLst>
          </p:cNvPr>
          <p:cNvCxnSpPr/>
          <p:nvPr/>
        </p:nvCxnSpPr>
        <p:spPr>
          <a:xfrm>
            <a:off x="3464062" y="1165960"/>
            <a:ext cx="271417" cy="634824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Прямая соединительная линия 86">
            <a:extLst>
              <a:ext uri="{FF2B5EF4-FFF2-40B4-BE49-F238E27FC236}">
                <a16:creationId xmlns:a16="http://schemas.microsoft.com/office/drawing/2014/main" xmlns="" id="{C0553BBA-695F-24CC-BB2F-593397867A7C}"/>
              </a:ext>
            </a:extLst>
          </p:cNvPr>
          <p:cNvCxnSpPr/>
          <p:nvPr/>
        </p:nvCxnSpPr>
        <p:spPr>
          <a:xfrm>
            <a:off x="3464062" y="1165960"/>
            <a:ext cx="437784" cy="599165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Прямоугольник 87">
            <a:extLst>
              <a:ext uri="{FF2B5EF4-FFF2-40B4-BE49-F238E27FC236}">
                <a16:creationId xmlns:a16="http://schemas.microsoft.com/office/drawing/2014/main" xmlns="" id="{72B6AD6F-F0A2-F83D-ECB6-70A1C1CE8A5C}"/>
              </a:ext>
            </a:extLst>
          </p:cNvPr>
          <p:cNvSpPr/>
          <p:nvPr/>
        </p:nvSpPr>
        <p:spPr>
          <a:xfrm>
            <a:off x="4648851" y="558981"/>
            <a:ext cx="512155" cy="136082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i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Защита</a:t>
            </a:r>
          </a:p>
        </p:txBody>
      </p:sp>
      <p:cxnSp>
        <p:nvCxnSpPr>
          <p:cNvPr id="89" name="Прямая со стрелкой 88">
            <a:extLst>
              <a:ext uri="{FF2B5EF4-FFF2-40B4-BE49-F238E27FC236}">
                <a16:creationId xmlns:a16="http://schemas.microsoft.com/office/drawing/2014/main" xmlns="" id="{6781847F-19F2-AFB4-0B0A-81068526D710}"/>
              </a:ext>
            </a:extLst>
          </p:cNvPr>
          <p:cNvCxnSpPr>
            <a:cxnSpLocks/>
            <a:stCxn id="88" idx="3"/>
          </p:cNvCxnSpPr>
          <p:nvPr/>
        </p:nvCxnSpPr>
        <p:spPr>
          <a:xfrm>
            <a:off x="5161006" y="627022"/>
            <a:ext cx="901357" cy="410320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xmlns="" id="{BDC7BFBC-5A64-B2EE-B4F3-E19DB9AB84C8}"/>
              </a:ext>
            </a:extLst>
          </p:cNvPr>
          <p:cNvSpPr/>
          <p:nvPr/>
        </p:nvSpPr>
        <p:spPr>
          <a:xfrm>
            <a:off x="4557199" y="979932"/>
            <a:ext cx="634111" cy="15921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" i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Канал ВП-1</a:t>
            </a:r>
          </a:p>
        </p:txBody>
      </p:sp>
      <p:cxnSp>
        <p:nvCxnSpPr>
          <p:cNvPr id="91" name="Прямая соединительная линия 90">
            <a:extLst>
              <a:ext uri="{FF2B5EF4-FFF2-40B4-BE49-F238E27FC236}">
                <a16:creationId xmlns:a16="http://schemas.microsoft.com/office/drawing/2014/main" xmlns="" id="{5E5BA3EA-297F-1972-B934-DF071B2134F8}"/>
              </a:ext>
            </a:extLst>
          </p:cNvPr>
          <p:cNvCxnSpPr>
            <a:cxnSpLocks/>
            <a:stCxn id="90" idx="2"/>
          </p:cNvCxnSpPr>
          <p:nvPr/>
        </p:nvCxnSpPr>
        <p:spPr>
          <a:xfrm>
            <a:off x="4874255" y="1139151"/>
            <a:ext cx="21974" cy="468911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Прямоугольник 91">
            <a:extLst>
              <a:ext uri="{FF2B5EF4-FFF2-40B4-BE49-F238E27FC236}">
                <a16:creationId xmlns:a16="http://schemas.microsoft.com/office/drawing/2014/main" xmlns="" id="{E5E66AA9-DBF0-81FD-BA12-3DE4818630C0}"/>
              </a:ext>
            </a:extLst>
          </p:cNvPr>
          <p:cNvSpPr/>
          <p:nvPr/>
        </p:nvSpPr>
        <p:spPr>
          <a:xfrm>
            <a:off x="3364101" y="1010764"/>
            <a:ext cx="199921" cy="155196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i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2</a:t>
            </a:r>
            <a:endParaRPr lang="ru-RU" sz="700" i="1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3" name="Таблица 92">
            <a:extLst>
              <a:ext uri="{FF2B5EF4-FFF2-40B4-BE49-F238E27FC236}">
                <a16:creationId xmlns:a16="http://schemas.microsoft.com/office/drawing/2014/main" xmlns="" id="{362A0402-5245-408F-B1BB-6791DB84B3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8770250"/>
              </p:ext>
            </p:extLst>
          </p:nvPr>
        </p:nvGraphicFramePr>
        <p:xfrm>
          <a:off x="5453899" y="2623405"/>
          <a:ext cx="2228014" cy="11887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5603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8719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1A</a:t>
                      </a:r>
                      <a:endParaRPr lang="ru-RU" sz="700" b="1" kern="0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32399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Дипольный магнит</a:t>
                      </a:r>
                      <a:endParaRPr lang="en-US" sz="700" b="1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1B</a:t>
                      </a:r>
                      <a:endParaRPr lang="ru-RU" sz="700" b="1" kern="0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Дипольный магнит</a:t>
                      </a:r>
                      <a:endParaRPr lang="ru-RU" sz="700" b="1" kern="0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 b="1" kern="0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32399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Линзы тип</a:t>
                      </a:r>
                      <a:r>
                        <a:rPr lang="en-US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ru-RU" sz="700" b="1" baseline="0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700" b="1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700" b="1" kern="0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00" b="1" dirty="0" err="1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Октуполи</a:t>
                      </a:r>
                      <a:endParaRPr lang="ru-RU" sz="700" b="1" kern="0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700" b="1" kern="0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323990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Линзы</a:t>
                      </a:r>
                      <a:r>
                        <a:rPr lang="en-US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тип</a:t>
                      </a:r>
                      <a:r>
                        <a:rPr lang="en-US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№</a:t>
                      </a:r>
                      <a:r>
                        <a:rPr lang="en-US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700" b="1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00" b="1" kern="0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Сканирующие магниты</a:t>
                      </a:r>
                      <a:r>
                        <a:rPr lang="en-US" sz="700" b="1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 SMX, SMY</a:t>
                      </a:r>
                      <a:endParaRPr lang="ru-RU" sz="700" b="1" kern="0" baseline="0" dirty="0">
                        <a:solidFill>
                          <a:schemeClr val="tx1"/>
                        </a:solidFill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cxnSp>
        <p:nvCxnSpPr>
          <p:cNvPr id="94" name="Прямая соединительная линия 93">
            <a:extLst>
              <a:ext uri="{FF2B5EF4-FFF2-40B4-BE49-F238E27FC236}">
                <a16:creationId xmlns:a16="http://schemas.microsoft.com/office/drawing/2014/main" xmlns="" id="{9786915F-2D92-C730-C7F0-03F0A0EAB37C}"/>
              </a:ext>
            </a:extLst>
          </p:cNvPr>
          <p:cNvCxnSpPr/>
          <p:nvPr/>
        </p:nvCxnSpPr>
        <p:spPr>
          <a:xfrm flipH="1">
            <a:off x="2184132" y="2262205"/>
            <a:ext cx="415393" cy="45692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Прямоугольник 95">
            <a:extLst>
              <a:ext uri="{FF2B5EF4-FFF2-40B4-BE49-F238E27FC236}">
                <a16:creationId xmlns:a16="http://schemas.microsoft.com/office/drawing/2014/main" xmlns="" id="{BCD021C0-6C75-DF66-605A-B8D4913AFFD1}"/>
              </a:ext>
            </a:extLst>
          </p:cNvPr>
          <p:cNvSpPr/>
          <p:nvPr/>
        </p:nvSpPr>
        <p:spPr>
          <a:xfrm>
            <a:off x="2351527" y="1211549"/>
            <a:ext cx="676739" cy="233217"/>
          </a:xfrm>
          <a:prstGeom prst="rec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" b="1" i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СИМБО</a:t>
            </a:r>
          </a:p>
        </p:txBody>
      </p:sp>
      <p:cxnSp>
        <p:nvCxnSpPr>
          <p:cNvPr id="97" name="Прямая со стрелкой 96">
            <a:extLst>
              <a:ext uri="{FF2B5EF4-FFF2-40B4-BE49-F238E27FC236}">
                <a16:creationId xmlns:a16="http://schemas.microsoft.com/office/drawing/2014/main" xmlns="" id="{DFF941EF-E956-DEB0-A1C4-700895961BE3}"/>
              </a:ext>
            </a:extLst>
          </p:cNvPr>
          <p:cNvCxnSpPr>
            <a:cxnSpLocks/>
            <a:stCxn id="96" idx="2"/>
          </p:cNvCxnSpPr>
          <p:nvPr/>
        </p:nvCxnSpPr>
        <p:spPr>
          <a:xfrm flipH="1">
            <a:off x="2477018" y="1444766"/>
            <a:ext cx="212879" cy="428658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xmlns="" id="{47455724-FB43-D471-7FD4-971F5C313680}"/>
              </a:ext>
            </a:extLst>
          </p:cNvPr>
          <p:cNvSpPr/>
          <p:nvPr/>
        </p:nvSpPr>
        <p:spPr>
          <a:xfrm>
            <a:off x="410734" y="1648516"/>
            <a:ext cx="492589" cy="233218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" i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Ловушка СИМБО</a:t>
            </a:r>
          </a:p>
        </p:txBody>
      </p:sp>
      <p:cxnSp>
        <p:nvCxnSpPr>
          <p:cNvPr id="102" name="Прямая со стрелкой 101">
            <a:extLst>
              <a:ext uri="{FF2B5EF4-FFF2-40B4-BE49-F238E27FC236}">
                <a16:creationId xmlns:a16="http://schemas.microsoft.com/office/drawing/2014/main" xmlns="" id="{B017E333-AF99-9A3B-B199-E1B25A21843F}"/>
              </a:ext>
            </a:extLst>
          </p:cNvPr>
          <p:cNvCxnSpPr>
            <a:stCxn id="101" idx="2"/>
          </p:cNvCxnSpPr>
          <p:nvPr/>
        </p:nvCxnSpPr>
        <p:spPr>
          <a:xfrm flipH="1">
            <a:off x="509903" y="1881735"/>
            <a:ext cx="147126" cy="186984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Прямоугольник 102">
            <a:extLst>
              <a:ext uri="{FF2B5EF4-FFF2-40B4-BE49-F238E27FC236}">
                <a16:creationId xmlns:a16="http://schemas.microsoft.com/office/drawing/2014/main" xmlns="" id="{CC033B29-9AED-9470-04F7-7ED729FA7BC8}"/>
              </a:ext>
            </a:extLst>
          </p:cNvPr>
          <p:cNvSpPr/>
          <p:nvPr/>
        </p:nvSpPr>
        <p:spPr>
          <a:xfrm>
            <a:off x="5128889" y="2101009"/>
            <a:ext cx="877784" cy="334481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50" b="1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СИМБО</a:t>
            </a:r>
            <a:endParaRPr lang="ru-RU" sz="550" dirty="0">
              <a:solidFill>
                <a:schemeClr val="tx1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55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Домик экспериментаторов</a:t>
            </a:r>
          </a:p>
        </p:txBody>
      </p:sp>
      <p:cxnSp>
        <p:nvCxnSpPr>
          <p:cNvPr id="104" name="Прямая со стрелкой 103">
            <a:extLst>
              <a:ext uri="{FF2B5EF4-FFF2-40B4-BE49-F238E27FC236}">
                <a16:creationId xmlns:a16="http://schemas.microsoft.com/office/drawing/2014/main" xmlns="" id="{46D15C60-490A-27F3-D196-436062F4636F}"/>
              </a:ext>
            </a:extLst>
          </p:cNvPr>
          <p:cNvCxnSpPr>
            <a:cxnSpLocks/>
          </p:cNvCxnSpPr>
          <p:nvPr/>
        </p:nvCxnSpPr>
        <p:spPr>
          <a:xfrm flipH="1">
            <a:off x="4663733" y="2285846"/>
            <a:ext cx="465156" cy="404282"/>
          </a:xfrm>
          <a:prstGeom prst="straightConnector1">
            <a:avLst/>
          </a:prstGeom>
          <a:ln w="12700">
            <a:solidFill>
              <a:schemeClr val="bg1"/>
            </a:solidFill>
            <a:tailEnd type="triangle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0485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700954" cy="524130"/>
            <a:chOff x="0" y="3805548"/>
            <a:chExt cx="7681911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1" cy="524130"/>
              <a:chOff x="0" y="3805548"/>
              <a:chExt cx="7681911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1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indent="357188" algn="ctr"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13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34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723" y="108087"/>
            <a:ext cx="7666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Измерительный павильон Корпуса № 1 ЛФВЭ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xmlns="" id="{70912B51-3783-A821-6BE1-AE80D27B54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" y="996505"/>
            <a:ext cx="5576724" cy="2819725"/>
          </a:xfrm>
          <a:prstGeom prst="rect">
            <a:avLst/>
          </a:prstGeom>
          <a:ln>
            <a:headEnd type="none" w="med" len="med"/>
            <a:tailEnd type="none" w="med" len="med"/>
          </a:ln>
        </p:spPr>
      </p:pic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5EA5C9D9-6065-9534-5624-84CE4EBEC28E}"/>
              </a:ext>
            </a:extLst>
          </p:cNvPr>
          <p:cNvSpPr txBox="1"/>
          <p:nvPr/>
        </p:nvSpPr>
        <p:spPr>
          <a:xfrm>
            <a:off x="1536700" y="3880574"/>
            <a:ext cx="2188355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indent="118745" algn="just">
              <a:defRPr sz="2000" kern="800"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indent="0"/>
            <a:r>
              <a:rPr lang="en-GB" sz="700" dirty="0">
                <a:latin typeface="Georgia" panose="02040502050405020303" pitchFamily="18" charset="0"/>
              </a:rPr>
              <a:t>1 – </a:t>
            </a:r>
            <a:r>
              <a:rPr lang="ru-RU" sz="700" dirty="0">
                <a:latin typeface="Georgia" panose="02040502050405020303" pitchFamily="18" charset="0"/>
              </a:rPr>
              <a:t>Ионизационная камера</a:t>
            </a:r>
            <a:r>
              <a:rPr lang="en-GB" sz="700" dirty="0">
                <a:latin typeface="Georgia" panose="02040502050405020303" pitchFamily="18" charset="0"/>
              </a:rPr>
              <a:t>, </a:t>
            </a:r>
            <a:endParaRPr lang="ru-RU" sz="700" dirty="0">
              <a:latin typeface="Georgia" panose="02040502050405020303" pitchFamily="18" charset="0"/>
            </a:endParaRPr>
          </a:p>
          <a:p>
            <a:pPr indent="0"/>
            <a:r>
              <a:rPr lang="en-GB" sz="700" dirty="0">
                <a:latin typeface="Georgia" panose="02040502050405020303" pitchFamily="18" charset="0"/>
              </a:rPr>
              <a:t>2 – </a:t>
            </a:r>
            <a:r>
              <a:rPr lang="ru-RU" sz="700" dirty="0">
                <a:latin typeface="Georgia" panose="02040502050405020303" pitchFamily="18" charset="0"/>
              </a:rPr>
              <a:t>Сцинтилляционный-</a:t>
            </a:r>
            <a:r>
              <a:rPr lang="ru-RU" sz="700" dirty="0" err="1">
                <a:latin typeface="Georgia" panose="02040502050405020303" pitchFamily="18" charset="0"/>
              </a:rPr>
              <a:t>файберный</a:t>
            </a:r>
            <a:r>
              <a:rPr lang="ru-RU" sz="700" dirty="0">
                <a:latin typeface="Georgia" panose="02040502050405020303" pitchFamily="18" charset="0"/>
              </a:rPr>
              <a:t> детектор </a:t>
            </a:r>
          </a:p>
          <a:p>
            <a:pPr indent="0"/>
            <a:r>
              <a:rPr lang="en-US" sz="700" dirty="0">
                <a:latin typeface="Georgia" panose="02040502050405020303" pitchFamily="18" charset="0"/>
              </a:rPr>
              <a:t>3 – </a:t>
            </a:r>
            <a:r>
              <a:rPr lang="ru-RU" sz="700" dirty="0">
                <a:latin typeface="Georgia" panose="02040502050405020303" pitchFamily="18" charset="0"/>
              </a:rPr>
              <a:t>Онлайн диагностика</a:t>
            </a:r>
            <a:endParaRPr lang="en-US" sz="700" dirty="0">
              <a:latin typeface="Georgia" panose="02040502050405020303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 bwMode="auto">
          <a:xfrm rot="21353603">
            <a:off x="169767" y="1590139"/>
            <a:ext cx="507870" cy="149893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 defTabSz="576263" eaLnBrk="1" hangingPunct="1"/>
            <a:r>
              <a:rPr lang="en-US" sz="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BM@N</a:t>
            </a:r>
            <a:endParaRPr lang="ru-RU" sz="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Прямоугольник 102"/>
          <p:cNvSpPr/>
          <p:nvPr/>
        </p:nvSpPr>
        <p:spPr bwMode="auto">
          <a:xfrm>
            <a:off x="213633" y="2156363"/>
            <a:ext cx="460597" cy="13915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 defTabSz="576263" eaLnBrk="1" hangingPunct="1"/>
            <a:r>
              <a:rPr lang="ru-RU" sz="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СИМБО</a:t>
            </a:r>
          </a:p>
        </p:txBody>
      </p:sp>
      <p:sp>
        <p:nvSpPr>
          <p:cNvPr id="104" name="Прямоугольник 103"/>
          <p:cNvSpPr/>
          <p:nvPr/>
        </p:nvSpPr>
        <p:spPr bwMode="auto">
          <a:xfrm>
            <a:off x="66473" y="2838316"/>
            <a:ext cx="460597" cy="139156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/>
          <a:p>
            <a:pPr algn="ctr" defTabSz="576263" eaLnBrk="1" hangingPunct="1"/>
            <a:r>
              <a:rPr lang="ru-RU" sz="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ИСКРА</a:t>
            </a:r>
          </a:p>
        </p:txBody>
      </p:sp>
      <p:cxnSp>
        <p:nvCxnSpPr>
          <p:cNvPr id="11" name="Прямая со стрелкой 10"/>
          <p:cNvCxnSpPr/>
          <p:nvPr/>
        </p:nvCxnSpPr>
        <p:spPr bwMode="auto">
          <a:xfrm flipH="1">
            <a:off x="59547" y="1743561"/>
            <a:ext cx="635146" cy="5683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sm" len="med"/>
            <a:tailEnd type="stealth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/>
        </p:nvSpPr>
        <p:spPr>
          <a:xfrm>
            <a:off x="1667368" y="3494822"/>
            <a:ext cx="682425" cy="2040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 defTabSz="576263" eaLnBrk="1" hangingPunct="1">
              <a:defRPr sz="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/>
              <a:t>Сканирующий магнит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2027181" y="3196168"/>
            <a:ext cx="682425" cy="2040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 defTabSz="576263" eaLnBrk="1" hangingPunct="1">
              <a:defRPr sz="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/>
              <a:t>Квадруполь </a:t>
            </a:r>
            <a:r>
              <a:rPr lang="en-US" dirty="0"/>
              <a:t>Ø</a:t>
            </a:r>
            <a:r>
              <a:rPr lang="ru-RU" dirty="0"/>
              <a:t>160 мм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1853875" y="1051416"/>
            <a:ext cx="673821" cy="17701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 defTabSz="576263" eaLnBrk="1" hangingPunct="1">
              <a:defRPr sz="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 err="1"/>
              <a:t>Октупольный</a:t>
            </a:r>
            <a:r>
              <a:rPr lang="ru-RU" dirty="0"/>
              <a:t> магнит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3147161" y="1032427"/>
            <a:ext cx="682425" cy="204024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 defTabSz="576263" eaLnBrk="1" hangingPunct="1">
              <a:defRPr sz="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/>
              <a:t>Квадруполь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Ø </a:t>
            </a:r>
            <a:r>
              <a:rPr lang="ru-RU" dirty="0"/>
              <a:t>108 мм</a:t>
            </a:r>
          </a:p>
        </p:txBody>
      </p:sp>
      <p:cxnSp>
        <p:nvCxnSpPr>
          <p:cNvPr id="18" name="Прямая соединительная линия 17"/>
          <p:cNvCxnSpPr>
            <a:stCxn id="107" idx="2"/>
          </p:cNvCxnSpPr>
          <p:nvPr/>
        </p:nvCxnSpPr>
        <p:spPr bwMode="auto">
          <a:xfrm flipH="1">
            <a:off x="3447732" y="1236451"/>
            <a:ext cx="40642" cy="42420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Прямая соединительная линия 19"/>
          <p:cNvCxnSpPr>
            <a:stCxn id="106" idx="2"/>
          </p:cNvCxnSpPr>
          <p:nvPr/>
        </p:nvCxnSpPr>
        <p:spPr bwMode="auto">
          <a:xfrm>
            <a:off x="2190786" y="1228430"/>
            <a:ext cx="458585" cy="10041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Прямая соединительная линия 21"/>
          <p:cNvCxnSpPr>
            <a:stCxn id="55" idx="1"/>
            <a:endCxn id="105" idx="0"/>
          </p:cNvCxnSpPr>
          <p:nvPr/>
        </p:nvCxnSpPr>
        <p:spPr bwMode="auto">
          <a:xfrm>
            <a:off x="2365986" y="2732521"/>
            <a:ext cx="2408" cy="4636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8" name="Прямая соединительная линия 107"/>
          <p:cNvCxnSpPr>
            <a:stCxn id="4" idx="1"/>
            <a:endCxn id="12" idx="0"/>
          </p:cNvCxnSpPr>
          <p:nvPr/>
        </p:nvCxnSpPr>
        <p:spPr bwMode="auto">
          <a:xfrm>
            <a:off x="1994586" y="2914479"/>
            <a:ext cx="13995" cy="58034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9" name="TextBox 108"/>
          <p:cNvSpPr txBox="1"/>
          <p:nvPr/>
        </p:nvSpPr>
        <p:spPr>
          <a:xfrm>
            <a:off x="5161034" y="1032427"/>
            <a:ext cx="400216" cy="168719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 defTabSz="576263" eaLnBrk="1" hangingPunct="1">
              <a:defRPr sz="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/>
              <a:t>СП94 № 1</a:t>
            </a:r>
          </a:p>
        </p:txBody>
      </p: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xmlns="" id="{33CE0F5C-69A0-B132-82C2-6A5D8655DB6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78" r="5402" b="-982"/>
          <a:stretch/>
        </p:blipFill>
        <p:spPr bwMode="auto">
          <a:xfrm>
            <a:off x="3013616" y="2803024"/>
            <a:ext cx="642438" cy="114491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112" name="Прямая соединительная линия 111"/>
          <p:cNvCxnSpPr>
            <a:endCxn id="110" idx="0"/>
          </p:cNvCxnSpPr>
          <p:nvPr/>
        </p:nvCxnSpPr>
        <p:spPr bwMode="auto">
          <a:xfrm flipH="1">
            <a:off x="3334835" y="1608524"/>
            <a:ext cx="1218098" cy="11945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3" name="Прямая соединительная линия 112"/>
          <p:cNvCxnSpPr>
            <a:endCxn id="110" idx="0"/>
          </p:cNvCxnSpPr>
          <p:nvPr/>
        </p:nvCxnSpPr>
        <p:spPr bwMode="auto">
          <a:xfrm>
            <a:off x="2473592" y="1938301"/>
            <a:ext cx="861243" cy="86472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6" name="Прямая соединительная линия 115"/>
          <p:cNvCxnSpPr>
            <a:endCxn id="110" idx="0"/>
          </p:cNvCxnSpPr>
          <p:nvPr/>
        </p:nvCxnSpPr>
        <p:spPr bwMode="auto">
          <a:xfrm>
            <a:off x="2649371" y="2391632"/>
            <a:ext cx="685464" cy="4113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aphicFrame>
        <p:nvGraphicFramePr>
          <p:cNvPr id="136" name="object 4">
            <a:extLst>
              <a:ext uri="{FF2B5EF4-FFF2-40B4-BE49-F238E27FC236}">
                <a16:creationId xmlns:a16="http://schemas.microsoft.com/office/drawing/2014/main" xmlns="" id="{B3943CEF-9899-310F-1092-064D2A4098B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569773"/>
              </p:ext>
            </p:extLst>
          </p:nvPr>
        </p:nvGraphicFramePr>
        <p:xfrm>
          <a:off x="3713412" y="3099045"/>
          <a:ext cx="3457057" cy="11884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41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60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722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5744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1720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129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Сканирующий магнит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tabLst/>
                      </a:pPr>
                      <a:r>
                        <a:rPr lang="ru-RU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Квадруполь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lang="ru-RU" sz="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Октуполь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1298">
                <a:tc>
                  <a:txBody>
                    <a:bodyPr/>
                    <a:lstStyle/>
                    <a:p>
                      <a:pPr marL="44450" algn="l">
                        <a:lnSpc>
                          <a:spcPct val="100000"/>
                        </a:lnSpc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</a:pP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SMX/SMY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600" b="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</a:t>
                      </a:r>
                      <a:r>
                        <a:rPr lang="ru-RU" sz="600" b="0" spc="-25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600" b="0" spc="-2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</a:t>
                      </a:r>
                      <a:r>
                        <a:rPr sz="600" b="0" spc="-8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1298">
                <a:tc>
                  <a:txBody>
                    <a:bodyPr/>
                    <a:lstStyle/>
                    <a:p>
                      <a:pPr marL="44450" algn="l">
                        <a:lnSpc>
                          <a:spcPct val="100000"/>
                        </a:lnSpc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магнитов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2+2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1298">
                <a:tc>
                  <a:txBody>
                    <a:bodyPr/>
                    <a:lstStyle/>
                    <a:p>
                      <a:pPr marL="44450" algn="l">
                        <a:lnSpc>
                          <a:spcPct val="100000"/>
                        </a:lnSpc>
                      </a:pPr>
                      <a:r>
                        <a:rPr lang="ru-RU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Апертура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диаметр </a:t>
                      </a:r>
                      <a:r>
                        <a:rPr lang="en-US" sz="600" b="0" spc="-3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Ø</a:t>
                      </a:r>
                      <a:r>
                        <a:rPr lang="ru-RU" sz="600" b="0" spc="-3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600" b="0" spc="-3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b="0" spc="-3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160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2596">
                <a:tc>
                  <a:txBody>
                    <a:bodyPr/>
                    <a:lstStyle/>
                    <a:p>
                      <a:pPr marL="44450" algn="l">
                        <a:lnSpc>
                          <a:spcPct val="100000"/>
                        </a:lnSpc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Поле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Градиент </a:t>
                      </a:r>
                      <a:r>
                        <a:rPr sz="600" b="0" spc="-4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600" b="0" spc="-4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Тл</a:t>
                      </a:r>
                      <a:r>
                        <a:rPr sz="600" b="0" spc="-4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600" b="0" spc="-4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b="0" spc="-4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Тл/м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600" b="0" spc="-8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T/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r>
                        <a:rPr sz="600" b="0" baseline="25462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19"/>
                        </a:spcBef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1298">
                <a:tc>
                  <a:txBody>
                    <a:bodyPr/>
                    <a:lstStyle/>
                    <a:p>
                      <a:pPr marL="44450" algn="l">
                        <a:lnSpc>
                          <a:spcPct val="100000"/>
                        </a:lnSpc>
                      </a:pPr>
                      <a:r>
                        <a:rPr lang="ru-RU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Эффективная длина, мм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</a:pP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356</a:t>
                      </a:r>
                      <a:r>
                        <a:rPr lang="en-US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492</a:t>
                      </a:r>
                      <a:r>
                        <a:rPr lang="en-US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</a:t>
                      </a:r>
                      <a:r>
                        <a:rPr lang="en-US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</a:t>
                      </a:r>
                      <a:r>
                        <a:rPr lang="en-US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2596">
                <a:tc>
                  <a:txBody>
                    <a:bodyPr/>
                    <a:lstStyle/>
                    <a:p>
                      <a:pPr marL="44450" marR="100330" algn="l">
                        <a:lnSpc>
                          <a:spcPct val="100000"/>
                        </a:lnSpc>
                      </a:pPr>
                      <a:r>
                        <a:rPr lang="ru-RU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хорошего</a:t>
                      </a:r>
                      <a:r>
                        <a:rPr lang="ru-RU" sz="600" b="0" spc="-5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поля (</a:t>
                      </a:r>
                      <a:r>
                        <a:rPr lang="en-US" sz="600" b="0" spc="-5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GFR</a:t>
                      </a:r>
                      <a:r>
                        <a:rPr lang="ru-RU" sz="600" b="0" spc="-5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мм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4175" marR="375920" indent="112395" algn="ctr">
                        <a:lnSpc>
                          <a:spcPct val="100000"/>
                        </a:lnSpc>
                      </a:pP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H×V</a:t>
                      </a:r>
                      <a:r>
                        <a:rPr lang="ru-RU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Ø</a:t>
                      </a:r>
                      <a:r>
                        <a:rPr sz="600" b="0" spc="-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Ø</a:t>
                      </a:r>
                      <a:r>
                        <a:rPr sz="600" b="0" spc="-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Ø</a:t>
                      </a:r>
                      <a:r>
                        <a:rPr sz="600" b="0" spc="-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82596">
                <a:tc>
                  <a:txBody>
                    <a:bodyPr/>
                    <a:lstStyle/>
                    <a:p>
                      <a:pPr marL="44450" algn="l">
                        <a:lnSpc>
                          <a:spcPct val="100000"/>
                        </a:lnSpc>
                      </a:pPr>
                      <a:r>
                        <a:rPr lang="ru-RU"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Относительная ошибка интегрированного поля 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×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sz="600" b="0" baseline="25462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-3</a:t>
                      </a: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en-US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±5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sz="600" b="0" spc="-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±5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sz="600" b="0" spc="-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±5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&lt;</a:t>
                      </a:r>
                      <a:r>
                        <a:rPr sz="600" b="0" spc="-5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-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±5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82596">
                <a:tc>
                  <a:txBody>
                    <a:bodyPr/>
                    <a:lstStyle/>
                    <a:p>
                      <a:pPr marL="44450" algn="l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работы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24154" marR="218440" indent="76200" algn="ctr">
                        <a:lnSpc>
                          <a:spcPct val="100000"/>
                        </a:lnSpc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Сканирование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spc="5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=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0.5-3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Гц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600" b="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600" b="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1025"/>
                        </a:spcBef>
                      </a:pPr>
                      <a:r>
                        <a:rPr sz="600" b="0" spc="-1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</a:t>
                      </a:r>
                      <a:endParaRPr sz="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37" name="Прямоугольник 136">
            <a:extLst>
              <a:ext uri="{FF2B5EF4-FFF2-40B4-BE49-F238E27FC236}">
                <a16:creationId xmlns:a16="http://schemas.microsoft.com/office/drawing/2014/main" xmlns="" id="{418ADACB-E9E4-453B-BB39-DCF3737D713A}"/>
              </a:ext>
            </a:extLst>
          </p:cNvPr>
          <p:cNvSpPr/>
          <p:nvPr/>
        </p:nvSpPr>
        <p:spPr>
          <a:xfrm>
            <a:off x="2638380" y="515818"/>
            <a:ext cx="5031348" cy="2561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7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Полная длина канала СИМБО </a:t>
            </a:r>
            <a:r>
              <a:rPr lang="ru-RU" sz="7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61 м.</a:t>
            </a:r>
            <a:r>
              <a:rPr lang="ru-RU" sz="7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канала ИСКРА </a:t>
            </a:r>
            <a:r>
              <a:rPr lang="ru-RU" sz="7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66 м</a:t>
            </a:r>
            <a:r>
              <a:rPr lang="ru-RU" sz="7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., угол отклонения пучка магнитом СП94 № 1 = 9,7</a:t>
            </a:r>
            <a:r>
              <a:rPr lang="en-US" sz="7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º</a:t>
            </a:r>
            <a:r>
              <a:rPr lang="ru-RU" sz="7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магнитом СП94 № 2 = 16,2</a:t>
            </a:r>
            <a:r>
              <a:rPr lang="en-US" sz="7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º</a:t>
            </a:r>
            <a:r>
              <a:rPr lang="ru-RU" sz="700" dirty="0">
                <a:solidFill>
                  <a:schemeClr val="tx1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  <a:endParaRPr lang="en-US" sz="700" b="1" dirty="0">
              <a:solidFill>
                <a:srgbClr val="FF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AAA0C989-4394-1567-C70C-9A80FEF31FB8}"/>
              </a:ext>
            </a:extLst>
          </p:cNvPr>
          <p:cNvSpPr txBox="1"/>
          <p:nvPr/>
        </p:nvSpPr>
        <p:spPr>
          <a:xfrm>
            <a:off x="5591611" y="1029432"/>
            <a:ext cx="2098527" cy="8956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580" kern="800" dirty="0">
                <a:latin typeface="Georgia" panose="02040502050405020303" pitchFamily="18" charset="0"/>
                <a:ea typeface="Times New Roman" panose="02020603050405020304" pitchFamily="18" charset="0"/>
              </a:rPr>
              <a:t>Выдвижной </a:t>
            </a:r>
            <a:r>
              <a:rPr lang="ru-RU" sz="580" b="1" kern="800" dirty="0">
                <a:solidFill>
                  <a:srgbClr val="0070C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коллиматор СИМБО </a:t>
            </a:r>
            <a:r>
              <a:rPr lang="ru-RU" sz="580" kern="800" dirty="0">
                <a:latin typeface="Georgia" panose="02040502050405020303" pitchFamily="18" charset="0"/>
                <a:ea typeface="Times New Roman" panose="02020603050405020304" pitchFamily="18" charset="0"/>
              </a:rPr>
              <a:t>с изменяемым диаметром от 10 до 50 мм (осуществляется за счёт набора вставок разного диаметра). </a:t>
            </a:r>
          </a:p>
          <a:p>
            <a:pPr indent="177800" algn="just">
              <a:buFont typeface="Wingdings" panose="05000000000000000000" pitchFamily="2" charset="2"/>
              <a:buChar char="ü"/>
            </a:pPr>
            <a:r>
              <a:rPr lang="ru-RU" sz="580" kern="800" dirty="0">
                <a:latin typeface="Georgia" panose="02040502050405020303" pitchFamily="18" charset="0"/>
                <a:ea typeface="Times New Roman" panose="02020603050405020304" pitchFamily="18" charset="0"/>
              </a:rPr>
              <a:t>В режиме без сканирования используются цилиндрические вставки с диаметрами отверстий от 10 мм до 50 мм.</a:t>
            </a:r>
          </a:p>
          <a:p>
            <a:pPr indent="177800" algn="just">
              <a:buFont typeface="Wingdings" panose="05000000000000000000" pitchFamily="2" charset="2"/>
              <a:buChar char="ü"/>
            </a:pPr>
            <a:r>
              <a:rPr lang="ru-RU" sz="580" kern="800" dirty="0">
                <a:latin typeface="Georgia" panose="02040502050405020303" pitchFamily="18" charset="0"/>
                <a:ea typeface="Times New Roman" panose="02020603050405020304" pitchFamily="18" charset="0"/>
              </a:rPr>
              <a:t>В режиме сканирования используются вставки конической формы с входным и выходным диаметрами отверстий 30 мм и 42 мм соответственно. </a:t>
            </a:r>
            <a:endParaRPr lang="en-US" sz="58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F2B2FAD2-9451-6C9C-42A8-957E9F8B4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6" r="47720"/>
          <a:stretch/>
        </p:blipFill>
        <p:spPr bwMode="auto">
          <a:xfrm>
            <a:off x="59547" y="529073"/>
            <a:ext cx="768770" cy="1029313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65A8128-4C39-D070-4D1A-C31CB4EE4DA9}"/>
              </a:ext>
            </a:extLst>
          </p:cNvPr>
          <p:cNvSpPr txBox="1"/>
          <p:nvPr/>
        </p:nvSpPr>
        <p:spPr>
          <a:xfrm>
            <a:off x="828317" y="498191"/>
            <a:ext cx="17613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600" dirty="0">
                <a:latin typeface="Georgia" panose="02040502050405020303" pitchFamily="18" charset="0"/>
                <a:cs typeface="Times New Roman" panose="02020603050405020304" pitchFamily="18" charset="0"/>
              </a:rPr>
              <a:t>Конструкция </a:t>
            </a:r>
            <a:r>
              <a:rPr lang="ru-RU" sz="6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коллиматора СИМБО</a:t>
            </a:r>
            <a:r>
              <a:rPr lang="ru-RU" sz="600" dirty="0">
                <a:latin typeface="Georgia" panose="02040502050405020303" pitchFamily="18" charset="0"/>
                <a:cs typeface="Times New Roman" panose="02020603050405020304" pitchFamily="18" charset="0"/>
              </a:rPr>
              <a:t>: </a:t>
            </a:r>
            <a:r>
              <a:rPr lang="en-US" sz="600" dirty="0">
                <a:latin typeface="Georgia" panose="02040502050405020303" pitchFamily="18" charset="0"/>
                <a:cs typeface="Times New Roman" panose="02020603050405020304" pitchFamily="18" charset="0"/>
              </a:rPr>
              <a:t>1 – </a:t>
            </a:r>
            <a:r>
              <a:rPr lang="ru-RU" sz="600" dirty="0">
                <a:latin typeface="Georgia" panose="02040502050405020303" pitchFamily="18" charset="0"/>
                <a:cs typeface="Times New Roman" panose="02020603050405020304" pitchFamily="18" charset="0"/>
              </a:rPr>
              <a:t>подвижный коллиматор</a:t>
            </a:r>
            <a:r>
              <a:rPr lang="en-US" sz="600" dirty="0">
                <a:latin typeface="Georgia" panose="02040502050405020303" pitchFamily="18" charset="0"/>
                <a:cs typeface="Times New Roman" panose="02020603050405020304" pitchFamily="18" charset="0"/>
              </a:rPr>
              <a:t>, </a:t>
            </a:r>
            <a:r>
              <a:rPr lang="ru-RU" sz="6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600" dirty="0">
                <a:latin typeface="Georgia" panose="02040502050405020303" pitchFamily="18" charset="0"/>
                <a:cs typeface="Times New Roman" panose="02020603050405020304" pitchFamily="18" charset="0"/>
              </a:rPr>
              <a:t>2 – </a:t>
            </a:r>
            <a:r>
              <a:rPr lang="ru-RU" sz="600" dirty="0">
                <a:latin typeface="Georgia" panose="02040502050405020303" pitchFamily="18" charset="0"/>
                <a:cs typeface="Times New Roman" panose="02020603050405020304" pitchFamily="18" charset="0"/>
              </a:rPr>
              <a:t>отверстие для вставок</a:t>
            </a:r>
            <a:r>
              <a:rPr lang="en-US" sz="600" dirty="0">
                <a:latin typeface="Georgia" panose="02040502050405020303" pitchFamily="18" charset="0"/>
                <a:cs typeface="Times New Roman" panose="02020603050405020304" pitchFamily="18" charset="0"/>
              </a:rPr>
              <a:t>, 3 – </a:t>
            </a:r>
            <a:r>
              <a:rPr lang="ru-RU" sz="600" dirty="0">
                <a:latin typeface="Georgia" panose="02040502050405020303" pitchFamily="18" charset="0"/>
                <a:cs typeface="Times New Roman" panose="02020603050405020304" pitchFamily="18" charset="0"/>
              </a:rPr>
              <a:t>подвижная платформа</a:t>
            </a:r>
            <a:r>
              <a:rPr lang="en-US" sz="600" dirty="0">
                <a:latin typeface="Georgia" panose="02040502050405020303" pitchFamily="18" charset="0"/>
                <a:cs typeface="Times New Roman" panose="02020603050405020304" pitchFamily="18" charset="0"/>
              </a:rPr>
              <a:t>, 4 –</a:t>
            </a:r>
            <a:r>
              <a:rPr lang="ru-RU" sz="600" dirty="0">
                <a:latin typeface="Georgia" panose="02040502050405020303" pitchFamily="18" charset="0"/>
                <a:cs typeface="Times New Roman" panose="02020603050405020304" pitchFamily="18" charset="0"/>
              </a:rPr>
              <a:t> подставка</a:t>
            </a:r>
            <a:r>
              <a:rPr lang="en-US" sz="600" dirty="0">
                <a:latin typeface="Georgia" panose="02040502050405020303" pitchFamily="18" charset="0"/>
                <a:cs typeface="Times New Roman" panose="02020603050405020304" pitchFamily="18" charset="0"/>
              </a:rPr>
              <a:t>,</a:t>
            </a:r>
            <a:r>
              <a:rPr lang="ru-RU" sz="6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600" dirty="0">
                <a:latin typeface="Georgia" panose="02040502050405020303" pitchFamily="18" charset="0"/>
                <a:cs typeface="Times New Roman" panose="02020603050405020304" pitchFamily="18" charset="0"/>
              </a:rPr>
              <a:t>5 – </a:t>
            </a:r>
            <a:r>
              <a:rPr lang="ru-RU" sz="600" dirty="0">
                <a:latin typeface="Georgia" panose="02040502050405020303" pitchFamily="18" charset="0"/>
                <a:cs typeface="Times New Roman" panose="02020603050405020304" pitchFamily="18" charset="0"/>
              </a:rPr>
              <a:t>вставки и места под них</a:t>
            </a:r>
            <a:r>
              <a:rPr lang="en-US" sz="600" dirty="0">
                <a:latin typeface="Georgia" panose="02040502050405020303" pitchFamily="18" charset="0"/>
                <a:cs typeface="Times New Roman" panose="02020603050405020304" pitchFamily="18" charset="0"/>
              </a:rPr>
              <a:t>, 6 – </a:t>
            </a:r>
            <a:r>
              <a:rPr lang="ru-RU" sz="600" dirty="0">
                <a:latin typeface="Georgia" panose="02040502050405020303" pitchFamily="18" charset="0"/>
                <a:cs typeface="Times New Roman" panose="02020603050405020304" pitchFamily="18" charset="0"/>
              </a:rPr>
              <a:t>опорная плита</a:t>
            </a:r>
            <a:r>
              <a:rPr lang="en-US" sz="600" dirty="0">
                <a:latin typeface="Georgia" panose="02040502050405020303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46" name="Прямая соединительная линия 45"/>
          <p:cNvCxnSpPr>
            <a:stCxn id="37" idx="3"/>
          </p:cNvCxnSpPr>
          <p:nvPr/>
        </p:nvCxnSpPr>
        <p:spPr bwMode="auto">
          <a:xfrm>
            <a:off x="828317" y="1043730"/>
            <a:ext cx="1102054" cy="99125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0" name="Овал 49"/>
          <p:cNvSpPr/>
          <p:nvPr/>
        </p:nvSpPr>
        <p:spPr bwMode="auto">
          <a:xfrm>
            <a:off x="733018" y="540195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2" name="Овал 51"/>
          <p:cNvSpPr/>
          <p:nvPr/>
        </p:nvSpPr>
        <p:spPr bwMode="auto">
          <a:xfrm>
            <a:off x="5607458" y="907400"/>
            <a:ext cx="144016" cy="144016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713413" y="2899055"/>
            <a:ext cx="343991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требования для магнитов каналов СИМБО и ИСКРА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74506" y="2637774"/>
            <a:ext cx="414214" cy="18143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algn="ctr" defTabSz="576263" eaLnBrk="1" hangingPunct="1">
              <a:defRPr sz="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  <a:latin typeface="+mn-lt"/>
              </a:defRPr>
            </a:lvl2pPr>
            <a:lvl3pPr>
              <a:defRPr>
                <a:solidFill>
                  <a:schemeClr val="lt1"/>
                </a:solidFill>
                <a:latin typeface="+mn-lt"/>
              </a:defRPr>
            </a:lvl3pPr>
            <a:lvl4pPr>
              <a:defRPr>
                <a:solidFill>
                  <a:schemeClr val="lt1"/>
                </a:solidFill>
                <a:latin typeface="+mn-lt"/>
              </a:defRPr>
            </a:lvl4pPr>
            <a:lvl5pPr>
              <a:defRPr>
                <a:solidFill>
                  <a:schemeClr val="lt1"/>
                </a:solidFill>
                <a:latin typeface="+mn-lt"/>
              </a:defRPr>
            </a:lvl5pPr>
            <a:lvl6pPr>
              <a:defRPr>
                <a:solidFill>
                  <a:schemeClr val="lt1"/>
                </a:solidFill>
                <a:latin typeface="+mn-lt"/>
              </a:defRPr>
            </a:lvl6pPr>
            <a:lvl7pPr>
              <a:defRPr>
                <a:solidFill>
                  <a:schemeClr val="lt1"/>
                </a:solidFill>
                <a:latin typeface="+mn-lt"/>
              </a:defRPr>
            </a:lvl7pPr>
            <a:lvl8pPr>
              <a:defRPr>
                <a:solidFill>
                  <a:schemeClr val="lt1"/>
                </a:solidFill>
                <a:latin typeface="+mn-lt"/>
              </a:defRPr>
            </a:lvl8pPr>
            <a:lvl9pPr>
              <a:defRPr>
                <a:solidFill>
                  <a:schemeClr val="lt1"/>
                </a:solidFill>
                <a:latin typeface="+mn-lt"/>
              </a:defRPr>
            </a:lvl9pPr>
          </a:lstStyle>
          <a:p>
            <a:r>
              <a:rPr lang="ru-RU" dirty="0"/>
              <a:t>СП94 № 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71983" y="2211582"/>
            <a:ext cx="2097745" cy="36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580" dirty="0">
                <a:latin typeface="Georgia" panose="02040502050405020303" pitchFamily="18" charset="0"/>
                <a:cs typeface="Times New Roman" panose="02020603050405020304" pitchFamily="18" charset="0"/>
              </a:rPr>
              <a:t>Параметры магнитных элементов и их положение были определены в результате моделирования динамики пучка в каналах с помощью </a:t>
            </a:r>
            <a:r>
              <a:rPr lang="en-US" sz="580" dirty="0">
                <a:latin typeface="Georgia" panose="02040502050405020303" pitchFamily="18" charset="0"/>
                <a:cs typeface="Times New Roman" panose="02020603050405020304" pitchFamily="18" charset="0"/>
              </a:rPr>
              <a:t>MAD-X</a:t>
            </a:r>
            <a:r>
              <a:rPr lang="ru-RU" sz="580" dirty="0"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58" name="Прямая соединительная линия 57"/>
          <p:cNvCxnSpPr>
            <a:stCxn id="107" idx="2"/>
          </p:cNvCxnSpPr>
          <p:nvPr/>
        </p:nvCxnSpPr>
        <p:spPr bwMode="auto">
          <a:xfrm flipH="1">
            <a:off x="3161329" y="1236451"/>
            <a:ext cx="327045" cy="48159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Прямая соединительная линия 59"/>
          <p:cNvCxnSpPr>
            <a:stCxn id="107" idx="2"/>
          </p:cNvCxnSpPr>
          <p:nvPr/>
        </p:nvCxnSpPr>
        <p:spPr bwMode="auto">
          <a:xfrm flipH="1">
            <a:off x="2881060" y="1236451"/>
            <a:ext cx="607314" cy="55618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2" name="Прямая соединительная линия 61"/>
          <p:cNvCxnSpPr>
            <a:stCxn id="107" idx="2"/>
          </p:cNvCxnSpPr>
          <p:nvPr/>
        </p:nvCxnSpPr>
        <p:spPr bwMode="auto">
          <a:xfrm flipH="1">
            <a:off x="2659368" y="1236451"/>
            <a:ext cx="829006" cy="56877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4" name="Прямая соединительная линия 63"/>
          <p:cNvCxnSpPr>
            <a:stCxn id="107" idx="2"/>
          </p:cNvCxnSpPr>
          <p:nvPr/>
        </p:nvCxnSpPr>
        <p:spPr bwMode="auto">
          <a:xfrm flipH="1">
            <a:off x="3160842" y="1236451"/>
            <a:ext cx="327532" cy="7674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7" name="Прямая соединительная линия 66"/>
          <p:cNvCxnSpPr>
            <a:stCxn id="107" idx="2"/>
          </p:cNvCxnSpPr>
          <p:nvPr/>
        </p:nvCxnSpPr>
        <p:spPr bwMode="auto">
          <a:xfrm flipH="1">
            <a:off x="2932177" y="1236451"/>
            <a:ext cx="556197" cy="84743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Правая фигурная скобка 3"/>
          <p:cNvSpPr/>
          <p:nvPr/>
        </p:nvSpPr>
        <p:spPr bwMode="auto">
          <a:xfrm rot="3838025">
            <a:off x="1872622" y="2700229"/>
            <a:ext cx="169525" cy="276174"/>
          </a:xfrm>
          <a:prstGeom prst="righ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5" name="Правая фигурная скобка 54"/>
          <p:cNvSpPr/>
          <p:nvPr/>
        </p:nvSpPr>
        <p:spPr bwMode="auto">
          <a:xfrm rot="3838025">
            <a:off x="2244023" y="2467892"/>
            <a:ext cx="169525" cy="376933"/>
          </a:xfrm>
          <a:prstGeom prst="righ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11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700954" cy="524130"/>
            <a:chOff x="0" y="3805548"/>
            <a:chExt cx="7681911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1" cy="524130"/>
              <a:chOff x="0" y="3805548"/>
              <a:chExt cx="7681911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1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indent="357188" algn="ctr"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en-US" sz="1000" b="1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4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3723" y="108087"/>
            <a:ext cx="7666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облучения мишеней на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К Р А 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И М Б О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FF07E07-2F8B-77C0-B50E-21E03A911E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7013"/>
          <a:stretch/>
        </p:blipFill>
        <p:spPr>
          <a:xfrm>
            <a:off x="6765" y="1030002"/>
            <a:ext cx="3043673" cy="1210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8C9F5341-5889-D74B-F665-6E32D600EE9A}"/>
                  </a:ext>
                </a:extLst>
              </p:cNvPr>
              <p:cNvSpPr txBox="1"/>
              <p:nvPr/>
            </p:nvSpPr>
            <p:spPr>
              <a:xfrm>
                <a:off x="68954" y="2561685"/>
                <a:ext cx="2942865" cy="1147815"/>
              </a:xfrm>
              <a:prstGeom prst="rect">
                <a:avLst/>
              </a:prstGeom>
            </p:spPr>
            <p:txBody>
              <a:bodyPr vert="horz" wrap="square" lIns="0" tIns="12700" rIns="0" bIns="0" rtlCol="0">
                <a:spAutoFit/>
              </a:bodyPr>
              <a:lstStyle>
                <a:defPPr>
                  <a:defRPr lang="ru-RU"/>
                </a:defPPr>
                <a:lvl1pPr marL="12700" marR="99060" algn="just">
                  <a:lnSpc>
                    <a:spcPts val="2160"/>
                  </a:lnSpc>
                  <a:spcBef>
                    <a:spcPts val="40"/>
                  </a:spcBef>
                  <a:defRPr sz="2000" spc="-55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marL="0" indent="118745">
                  <a:lnSpc>
                    <a:spcPct val="100000"/>
                  </a:lnSpc>
                  <a:spcBef>
                    <a:spcPts val="50"/>
                  </a:spcBef>
                </a:pPr>
                <a:r>
                  <a:rPr lang="ru-RU" sz="800" kern="800" dirty="0">
                    <a:latin typeface="Georgia" panose="02040502050405020303" pitchFamily="18" charset="0"/>
                  </a:rPr>
                  <a:t>Приведено распределение частиц на мишени по поперечным координатам, полученное с помощью программы </a:t>
                </a:r>
                <a:r>
                  <a:rPr lang="en-US" sz="800" kern="800" dirty="0">
                    <a:latin typeface="Georgia" panose="02040502050405020303" pitchFamily="18" charset="0"/>
                  </a:rPr>
                  <a:t>MAD-X</a:t>
                </a:r>
                <a:r>
                  <a:rPr lang="ru-RU" sz="800" kern="800" dirty="0">
                    <a:latin typeface="Georgia" panose="02040502050405020303" pitchFamily="18" charset="0"/>
                  </a:rPr>
                  <a:t>. Пунктирная линия – поперечные распределения в горизонтальной плоскости, сплошная линия – в вертикальной плоскости. Моделирование проводилось методом трекинга для </a:t>
                </a:r>
                <a14:m>
                  <m:oMath xmlns:m="http://schemas.openxmlformats.org/officeDocument/2006/math">
                    <m:r>
                      <a:rPr lang="ru-RU" sz="800" b="0" i="0" kern="800" smtClean="0">
                        <a:latin typeface="Cambria Math" panose="02040503050406030204" pitchFamily="18" charset="0"/>
                        <a:cs typeface="+mn-cs"/>
                      </a:rPr>
                      <m:t>   </m:t>
                    </m:r>
                    <m:r>
                      <a:rPr lang="ru-RU" sz="800" b="0" i="1" kern="800" smtClean="0">
                        <a:latin typeface="Cambria Math" panose="02040503050406030204" pitchFamily="18" charset="0"/>
                        <a:cs typeface="+mn-cs"/>
                      </a:rPr>
                      <m:t>5</m:t>
                    </m:r>
                    <m:r>
                      <a:rPr lang="ru-RU" sz="800" b="0" i="1" kern="80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∙</m:t>
                    </m:r>
                    <m:sSup>
                      <m:sSupPr>
                        <m:ctrlPr>
                          <a:rPr lang="ru-RU" sz="800" b="0" i="1" kern="8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lang="ru-RU" sz="800" b="0" i="1" kern="8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10</m:t>
                        </m:r>
                      </m:e>
                      <m:sup>
                        <m:r>
                          <a:rPr lang="ru-RU" sz="800" b="0" i="1" kern="8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5</m:t>
                        </m:r>
                      </m:sup>
                    </m:sSup>
                  </m:oMath>
                </a14:m>
                <a:r>
                  <a:rPr lang="ru-RU" sz="800" kern="800" dirty="0">
                    <a:latin typeface="Georgia" panose="02040502050405020303" pitchFamily="18" charset="0"/>
                  </a:rPr>
                  <a:t> частиц.</a:t>
                </a:r>
              </a:p>
              <a:p>
                <a:pPr marL="0" indent="118745">
                  <a:lnSpc>
                    <a:spcPct val="100000"/>
                  </a:lnSpc>
                  <a:spcBef>
                    <a:spcPts val="50"/>
                  </a:spcBef>
                </a:pPr>
                <a:endParaRPr lang="ru-RU" sz="800" kern="800" dirty="0">
                  <a:latin typeface="Georgia" panose="02040502050405020303" pitchFamily="18" charset="0"/>
                </a:endParaRPr>
              </a:p>
              <a:p>
                <a:pPr marL="0" indent="118745">
                  <a:lnSpc>
                    <a:spcPct val="100000"/>
                  </a:lnSpc>
                  <a:spcBef>
                    <a:spcPts val="50"/>
                  </a:spcBef>
                </a:pPr>
                <a:r>
                  <a:rPr lang="ru-RU" sz="800" kern="800" dirty="0">
                    <a:latin typeface="Georgia" panose="02040502050405020303" pitchFamily="18" charset="0"/>
                  </a:rPr>
                  <a:t>Ключевое требование при облучении микросхем: однородность распределения частиц на мишени в области 20×20 мм должна составлять 10%.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C9F5341-5889-D74B-F665-6E32D600EE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54" y="2561685"/>
                <a:ext cx="2942865" cy="1147815"/>
              </a:xfrm>
              <a:prstGeom prst="rect">
                <a:avLst/>
              </a:prstGeom>
              <a:blipFill>
                <a:blip r:embed="rId7"/>
                <a:stretch>
                  <a:fillRect l="-2070" t="-1587" b="-4762"/>
                </a:stretch>
              </a:blipFill>
            </p:spPr>
            <p:txBody>
              <a:bodyPr/>
              <a:lstStyle/>
              <a:p>
                <a:r>
                  <a:rPr lang="ru-K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Прямоугольник 21"/>
          <p:cNvSpPr/>
          <p:nvPr/>
        </p:nvSpPr>
        <p:spPr>
          <a:xfrm>
            <a:off x="2760836" y="837707"/>
            <a:ext cx="492107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 algn="just">
              <a:lnSpc>
                <a:spcPct val="100000"/>
              </a:lnSpc>
              <a:buFont typeface="+mj-lt"/>
              <a:buAutoNum type="romanUcPeriod" startAt="2"/>
            </a:pPr>
            <a:r>
              <a:rPr lang="ru-RU" sz="800" kern="800" dirty="0">
                <a:latin typeface="Georgia" panose="02040502050405020303" pitchFamily="18" charset="0"/>
                <a:cs typeface="Times New Roman" panose="02020603050405020304" pitchFamily="18" charset="0"/>
              </a:rPr>
              <a:t>Ввиду ограниченной длины канала ИСКРА для достижения однородности ионного пучка в 10%  на мишени 20×20 мм будут использоваться два </a:t>
            </a:r>
            <a:r>
              <a:rPr lang="ru-RU" sz="800" kern="8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октупольных</a:t>
            </a:r>
            <a:r>
              <a:rPr lang="ru-RU" sz="800" kern="800" dirty="0">
                <a:latin typeface="Georgia" panose="02040502050405020303" pitchFamily="18" charset="0"/>
                <a:cs typeface="Times New Roman" panose="02020603050405020304" pitchFamily="18" charset="0"/>
              </a:rPr>
              <a:t> магнита в режиме без сканирования мишени ионным пучком.</a:t>
            </a:r>
            <a:endParaRPr lang="en-US" sz="800" kern="8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B30394E-53B1-4A9B-42F6-53AB3267E518}"/>
              </a:ext>
            </a:extLst>
          </p:cNvPr>
          <p:cNvSpPr txBox="1"/>
          <p:nvPr/>
        </p:nvSpPr>
        <p:spPr>
          <a:xfrm>
            <a:off x="2760836" y="1288902"/>
            <a:ext cx="494011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975" indent="-180975" algn="just">
              <a:buFont typeface="+mj-lt"/>
              <a:buAutoNum type="romanUcPeriod" startAt="3"/>
            </a:pP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Предлагается два метода сканирования мишени: спиральный и построчный. </a:t>
            </a:r>
            <a:r>
              <a:rPr lang="ru-RU" sz="800" kern="800" dirty="0">
                <a:latin typeface="Georgia" panose="02040502050405020303" pitchFamily="18" charset="0"/>
              </a:rPr>
              <a:t>Пара ортогональных сканирующих магнитов создаёт профиль распределения частиц с большой площадью мишени </a:t>
            </a:r>
            <a:r>
              <a:rPr lang="en-US" sz="800" kern="800" dirty="0">
                <a:latin typeface="Georgia" panose="02040502050405020303" pitchFamily="18" charset="0"/>
              </a:rPr>
              <a:t>200×200  </a:t>
            </a:r>
            <a:r>
              <a:rPr lang="ru-RU" sz="800" kern="800" dirty="0">
                <a:latin typeface="Georgia" panose="02040502050405020303" pitchFamily="18" charset="0"/>
              </a:rPr>
              <a:t>мм</a:t>
            </a:r>
            <a:r>
              <a:rPr lang="en-US" sz="800" kern="800" baseline="30000" dirty="0">
                <a:latin typeface="Georgia" panose="02040502050405020303" pitchFamily="18" charset="0"/>
              </a:rPr>
              <a:t>2 </a:t>
            </a:r>
            <a:r>
              <a:rPr lang="en-US" sz="800" kern="800" dirty="0">
                <a:latin typeface="Georgia" panose="02040502050405020303" pitchFamily="18" charset="0"/>
              </a:rPr>
              <a:t>(</a:t>
            </a:r>
            <a:r>
              <a:rPr lang="ru-RU" sz="800" kern="800" dirty="0">
                <a:latin typeface="Georgia" panose="02040502050405020303" pitchFamily="18" charset="0"/>
              </a:rPr>
              <a:t>ИСКРА</a:t>
            </a:r>
            <a:r>
              <a:rPr lang="en-US" sz="800" kern="800" dirty="0">
                <a:latin typeface="Georgia" panose="02040502050405020303" pitchFamily="18" charset="0"/>
              </a:rPr>
              <a:t>) </a:t>
            </a:r>
            <a:r>
              <a:rPr lang="ru-RU" sz="800" kern="800" dirty="0">
                <a:latin typeface="Georgia" panose="02040502050405020303" pitchFamily="18" charset="0"/>
              </a:rPr>
              <a:t>и</a:t>
            </a:r>
            <a:r>
              <a:rPr lang="en-US" sz="800" kern="800" dirty="0">
                <a:latin typeface="Georgia" panose="02040502050405020303" pitchFamily="18" charset="0"/>
              </a:rPr>
              <a:t> 100×100 </a:t>
            </a:r>
            <a:r>
              <a:rPr lang="ru-RU" sz="800" kern="800" dirty="0">
                <a:latin typeface="Georgia" panose="02040502050405020303" pitchFamily="18" charset="0"/>
              </a:rPr>
              <a:t>мм</a:t>
            </a:r>
            <a:r>
              <a:rPr lang="en-US" sz="800" kern="800" baseline="30000" dirty="0">
                <a:latin typeface="Georgia" panose="02040502050405020303" pitchFamily="18" charset="0"/>
              </a:rPr>
              <a:t>2</a:t>
            </a:r>
            <a:r>
              <a:rPr lang="en-US" sz="800" kern="800" dirty="0">
                <a:latin typeface="Georgia" panose="02040502050405020303" pitchFamily="18" charset="0"/>
              </a:rPr>
              <a:t>  (</a:t>
            </a:r>
            <a:r>
              <a:rPr lang="ru-RU" sz="800" kern="800" dirty="0">
                <a:latin typeface="Georgia" panose="02040502050405020303" pitchFamily="18" charset="0"/>
              </a:rPr>
              <a:t>СИМБО</a:t>
            </a:r>
            <a:r>
              <a:rPr lang="en-US" sz="800" kern="800" dirty="0">
                <a:latin typeface="Georgia" panose="02040502050405020303" pitchFamily="18" charset="0"/>
              </a:rPr>
              <a:t>). </a:t>
            </a:r>
            <a:r>
              <a:rPr lang="ru-RU" sz="800" kern="800" dirty="0">
                <a:latin typeface="Georgia" panose="02040502050405020303" pitchFamily="18" charset="0"/>
              </a:rPr>
              <a:t>Расчёты динамики пучка для частоты повторения 3 Гц показали, что однородность пучка на мишенях лучше 5%.</a:t>
            </a:r>
            <a:endParaRPr lang="en-US" sz="800" kern="800" dirty="0">
              <a:latin typeface="Georgia" panose="02040502050405020303" pitchFamily="18" charset="0"/>
            </a:endParaRPr>
          </a:p>
        </p:txBody>
      </p:sp>
      <p:sp>
        <p:nvSpPr>
          <p:cNvPr id="25" name="Скругленный прямоугольник 105">
            <a:extLst>
              <a:ext uri="{FF2B5EF4-FFF2-40B4-BE49-F238E27FC236}">
                <a16:creationId xmlns:a16="http://schemas.microsoft.com/office/drawing/2014/main" xmlns="" id="{E17BDDE0-973D-B3F9-B0CD-20A32CB41F9C}"/>
              </a:ext>
            </a:extLst>
          </p:cNvPr>
          <p:cNvSpPr/>
          <p:nvPr/>
        </p:nvSpPr>
        <p:spPr>
          <a:xfrm>
            <a:off x="3112846" y="1847691"/>
            <a:ext cx="2157972" cy="377845"/>
          </a:xfrm>
          <a:prstGeom prst="roundRect">
            <a:avLst>
              <a:gd name="adj" fmla="val 18905"/>
            </a:avLst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Спиральный метод</a:t>
            </a:r>
            <a:br>
              <a:rPr lang="ru-RU" sz="80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80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сканирования пучком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43" y="527243"/>
            <a:ext cx="76744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just">
              <a:buFont typeface="+mj-lt"/>
              <a:buAutoNum type="romanUcPeriod"/>
            </a:pP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Работа станций ИСКРА и СИМБО будет осуществляться в двух режимах: 1) в режиме сканирования (область 200×200 мм для ИСКРА/ 100×100 мм для СИМБО)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;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 2) без сканирования (область 20×20 мм ИСКРА/ область 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Ø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10 мм СИМБО) мишени ионным пучком.</a:t>
            </a:r>
          </a:p>
        </p:txBody>
      </p:sp>
      <p:pic>
        <p:nvPicPr>
          <p:cNvPr id="19" name="object 9">
            <a:extLst>
              <a:ext uri="{FF2B5EF4-FFF2-40B4-BE49-F238E27FC236}">
                <a16:creationId xmlns:a16="http://schemas.microsoft.com/office/drawing/2014/main" xmlns="" id="{FF15377F-23D3-1FCB-4202-BD3A90167409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314196" y="2259865"/>
            <a:ext cx="1879080" cy="1940888"/>
          </a:xfrm>
          <a:prstGeom prst="rect">
            <a:avLst/>
          </a:prstGeom>
        </p:spPr>
      </p:pic>
      <p:sp>
        <p:nvSpPr>
          <p:cNvPr id="26" name="Скругленный прямоугольник 105">
            <a:extLst>
              <a:ext uri="{FF2B5EF4-FFF2-40B4-BE49-F238E27FC236}">
                <a16:creationId xmlns:a16="http://schemas.microsoft.com/office/drawing/2014/main" xmlns="" id="{E17BDDE0-973D-B3F9-B0CD-20A32CB41F9C}"/>
              </a:ext>
            </a:extLst>
          </p:cNvPr>
          <p:cNvSpPr/>
          <p:nvPr/>
        </p:nvSpPr>
        <p:spPr>
          <a:xfrm>
            <a:off x="5314196" y="1844013"/>
            <a:ext cx="1879080" cy="377845"/>
          </a:xfrm>
          <a:prstGeom prst="roundRect">
            <a:avLst>
              <a:gd name="adj" fmla="val 18905"/>
            </a:avLst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80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Построчный метод сканирования пучком</a:t>
            </a:r>
          </a:p>
        </p:txBody>
      </p:sp>
      <p:sp>
        <p:nvSpPr>
          <p:cNvPr id="2" name="Прямоугольник 1"/>
          <p:cNvSpPr/>
          <p:nvPr/>
        </p:nvSpPr>
        <p:spPr bwMode="auto">
          <a:xfrm>
            <a:off x="3200960" y="2259865"/>
            <a:ext cx="2009847" cy="194088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24" name="object 10">
            <a:extLst>
              <a:ext uri="{FF2B5EF4-FFF2-40B4-BE49-F238E27FC236}">
                <a16:creationId xmlns:a16="http://schemas.microsoft.com/office/drawing/2014/main" xmlns="" id="{C429657E-479B-FA83-9550-3B6441663395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5876" y="2199079"/>
            <a:ext cx="2271912" cy="2011503"/>
          </a:xfrm>
          <a:prstGeom prst="rect">
            <a:avLst/>
          </a:prstGeom>
        </p:spPr>
      </p:pic>
      <p:sp>
        <p:nvSpPr>
          <p:cNvPr id="5" name="Стрелка вправо 4"/>
          <p:cNvSpPr/>
          <p:nvPr/>
        </p:nvSpPr>
        <p:spPr bwMode="auto">
          <a:xfrm rot="16200000">
            <a:off x="1422169" y="2342787"/>
            <a:ext cx="242079" cy="175485"/>
          </a:xfrm>
          <a:prstGeom prst="rightArrow">
            <a:avLst/>
          </a:prstGeom>
          <a:solidFill>
            <a:srgbClr val="7030A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90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7446EBD-5002-2362-0A65-584410F6AA5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5" t="14966" r="5930" b="9339"/>
          <a:stretch/>
        </p:blipFill>
        <p:spPr>
          <a:xfrm>
            <a:off x="-9260" y="545664"/>
            <a:ext cx="2809640" cy="3294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4AB82FBF-8330-41BD-E376-2A9C5710223C}"/>
              </a:ext>
            </a:extLst>
          </p:cNvPr>
          <p:cNvGrpSpPr/>
          <p:nvPr/>
        </p:nvGrpSpPr>
        <p:grpSpPr>
          <a:xfrm>
            <a:off x="-1" y="3805548"/>
            <a:ext cx="7685635" cy="524130"/>
            <a:chOff x="0" y="3805548"/>
            <a:chExt cx="7681912" cy="52413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xmlns="" id="{3465A859-A5B2-03F1-F163-E4992DCD626E}"/>
                </a:ext>
              </a:extLst>
            </p:cNvPr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10" name="Rectangle 13">
                <a:extLst>
                  <a:ext uri="{FF2B5EF4-FFF2-40B4-BE49-F238E27FC236}">
                    <a16:creationId xmlns:a16="http://schemas.microsoft.com/office/drawing/2014/main" xmlns="" id="{9EAC3C6C-7631-B95F-9EDE-6690938713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7425" indent="-4763"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982663" algn="l"/>
                    <a:tab pos="1074738" algn="l"/>
                  </a:tabLst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Picture 6">
                <a:extLst>
                  <a:ext uri="{FF2B5EF4-FFF2-40B4-BE49-F238E27FC236}">
                    <a16:creationId xmlns:a16="http://schemas.microsoft.com/office/drawing/2014/main" xmlns="" id="{540C7762-34D8-5DB1-DAE7-AE4A7BFA969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xmlns="" id="{A6E2FE31-2E2D-2A87-997F-59069A5A5E64}"/>
                </a:ext>
              </a:extLst>
            </p:cNvPr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15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27DE688C-41BC-E466-FEB4-7A426C0D7FB5}"/>
              </a:ext>
            </a:extLst>
          </p:cNvPr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B2AF330A-E871-6F2E-EC0B-696B4B5DE9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B05118EB-D507-E0D6-0160-E67F3336D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91FB3FD9-26BE-D44B-1DBE-EA64E74969A2}"/>
              </a:ext>
            </a:extLst>
          </p:cNvPr>
          <p:cNvSpPr/>
          <p:nvPr/>
        </p:nvSpPr>
        <p:spPr>
          <a:xfrm>
            <a:off x="7444" y="9306"/>
            <a:ext cx="76744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СПЫТАТЕЛЬНАЯ </a:t>
            </a:r>
            <a:r>
              <a:rPr lang="ru-RU" alt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ТАНЦИЯ </a:t>
            </a:r>
            <a:r>
              <a:rPr lang="ru-RU" alt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ОМПОНЕНТОВ</a:t>
            </a:r>
            <a:b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АДИОЭЛЕКТРОННОЙ </a:t>
            </a:r>
            <a:r>
              <a:rPr lang="ru-RU" alt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ППАРАТУРЫ (</a:t>
            </a:r>
            <a:r>
              <a:rPr lang="ru-RU" alt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К Р А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D36B659D-5710-3916-D847-23BEDA55F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229B0254-7E71-D470-645A-09CB5FEB9733}"/>
              </a:ext>
            </a:extLst>
          </p:cNvPr>
          <p:cNvSpPr/>
          <p:nvPr/>
        </p:nvSpPr>
        <p:spPr>
          <a:xfrm>
            <a:off x="2760835" y="530651"/>
            <a:ext cx="49210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Оборудование станции ИСКРА изготавливается в рамках коллаборации </a:t>
            </a:r>
            <a:r>
              <a:rPr lang="ru-RU" sz="70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ОИЯИ-НИЦ «Курчатовский </a:t>
            </a:r>
            <a:r>
              <a:rPr lang="ru-RU" sz="700" b="1" dirty="0" err="1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институт»─ИТЭФ</a:t>
            </a: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 с участием </a:t>
            </a:r>
            <a:r>
              <a:rPr lang="ru-RU" sz="70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АО «ЭНПО СПЭЛС»/ НИЯУ МИФИ</a:t>
            </a: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700" dirty="0">
                <a:latin typeface="Georgia" panose="02040502050405020303" pitchFamily="18" charset="0"/>
                <a:cs typeface="Times New Roman" panose="02020603050405020304" pitchFamily="18" charset="0"/>
              </a:rPr>
              <a:t>&amp;</a:t>
            </a: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70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ООО « ГИРО-ПРОМ»</a:t>
            </a: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5C4FD8AC-1E73-DB2A-1006-9F79FB74EE7F}"/>
              </a:ext>
            </a:extLst>
          </p:cNvPr>
          <p:cNvSpPr/>
          <p:nvPr/>
        </p:nvSpPr>
        <p:spPr>
          <a:xfrm>
            <a:off x="2747582" y="778834"/>
            <a:ext cx="448038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dirty="0">
                <a:latin typeface="Georgia" panose="02040502050405020303" pitchFamily="18" charset="0"/>
              </a:rPr>
              <a:t>Исходные данные для выполнения технического проектирования составных узлов станции ИСКРА</a:t>
            </a:r>
          </a:p>
        </p:txBody>
      </p:sp>
      <p:graphicFrame>
        <p:nvGraphicFramePr>
          <p:cNvPr id="25" name="Таблица 12">
            <a:extLst>
              <a:ext uri="{FF2B5EF4-FFF2-40B4-BE49-F238E27FC236}">
                <a16:creationId xmlns:a16="http://schemas.microsoft.com/office/drawing/2014/main" xmlns="" id="{23DF04FB-3D02-8EAC-A9C6-4489A15944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103814"/>
              </p:ext>
            </p:extLst>
          </p:nvPr>
        </p:nvGraphicFramePr>
        <p:xfrm>
          <a:off x="2818465" y="957210"/>
          <a:ext cx="3154316" cy="3355762"/>
        </p:xfrm>
        <a:graphic>
          <a:graphicData uri="http://schemas.openxmlformats.org/drawingml/2006/table">
            <a:tbl>
              <a:tblPr firstCol="1" bandRow="1">
                <a:tableStyleId>{C083E6E3-FA7D-4D7B-A595-EF9225AFEA82}</a:tableStyleId>
              </a:tblPr>
              <a:tblGrid>
                <a:gridCol w="1166507">
                  <a:extLst>
                    <a:ext uri="{9D8B030D-6E8A-4147-A177-3AD203B41FA5}">
                      <a16:colId xmlns:a16="http://schemas.microsoft.com/office/drawing/2014/main" xmlns="" val="4176092448"/>
                    </a:ext>
                  </a:extLst>
                </a:gridCol>
                <a:gridCol w="497847">
                  <a:extLst>
                    <a:ext uri="{9D8B030D-6E8A-4147-A177-3AD203B41FA5}">
                      <a16:colId xmlns:a16="http://schemas.microsoft.com/office/drawing/2014/main" xmlns="" val="3007489335"/>
                    </a:ext>
                  </a:extLst>
                </a:gridCol>
                <a:gridCol w="690722">
                  <a:extLst>
                    <a:ext uri="{9D8B030D-6E8A-4147-A177-3AD203B41FA5}">
                      <a16:colId xmlns:a16="http://schemas.microsoft.com/office/drawing/2014/main" xmlns="" val="4052444493"/>
                    </a:ext>
                  </a:extLst>
                </a:gridCol>
                <a:gridCol w="799240">
                  <a:extLst>
                    <a:ext uri="{9D8B030D-6E8A-4147-A177-3AD203B41FA5}">
                      <a16:colId xmlns:a16="http://schemas.microsoft.com/office/drawing/2014/main" xmlns="" val="1844173999"/>
                    </a:ext>
                  </a:extLst>
                </a:gridCol>
              </a:tblGrid>
              <a:tr h="329446">
                <a:tc rowSpan="7"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Тип и энергия ионов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Ион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Энергия,</a:t>
                      </a:r>
                      <a:r>
                        <a:rPr lang="ru-RU" sz="700" b="0" baseline="0" dirty="0"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 </a:t>
                      </a:r>
                      <a:r>
                        <a:rPr lang="ru-RU" sz="700" b="0" dirty="0"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МэВ/н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ЛПЭ (в </a:t>
                      </a:r>
                      <a:r>
                        <a:rPr lang="en-US" sz="700" b="0" dirty="0"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Si</a:t>
                      </a:r>
                      <a:r>
                        <a:rPr lang="ru-RU" sz="700" b="0" dirty="0"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)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700" b="0" u="none" dirty="0"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МэВ</a:t>
                      </a:r>
                      <a:r>
                        <a:rPr lang="ru-RU" sz="700" b="0" u="none" dirty="0"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∙</a:t>
                      </a:r>
                      <a:r>
                        <a:rPr lang="ru-RU" sz="700" b="0" u="none" dirty="0"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см</a:t>
                      </a:r>
                      <a:r>
                        <a:rPr lang="ru-RU" sz="700" b="0" u="none" baseline="30000" dirty="0"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2 </a:t>
                      </a:r>
                      <a:r>
                        <a:rPr lang="ru-RU" sz="700" b="0" dirty="0"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/мг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31700105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700" b="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197</a:t>
                      </a: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Au</a:t>
                      </a:r>
                      <a:r>
                        <a:rPr lang="en-US" sz="700" b="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79</a:t>
                      </a:r>
                      <a:r>
                        <a:rPr lang="ru-RU" sz="700" b="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+</a:t>
                      </a:r>
                      <a:endParaRPr lang="ru-RU" sz="700" b="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150…350</a:t>
                      </a:r>
                      <a:endParaRPr lang="ru-RU" sz="700" b="0" i="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16…94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6499">
                <a:tc vMerge="1">
                  <a:txBody>
                    <a:bodyPr/>
                    <a:lstStyle/>
                    <a:p>
                      <a:endParaRPr lang="en-US" sz="1600" b="1" dirty="0">
                        <a:latin typeface="+mn-lt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700" b="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131</a:t>
                      </a: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Xe</a:t>
                      </a:r>
                      <a:r>
                        <a:rPr lang="en-US" sz="700" b="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54+</a:t>
                      </a:r>
                      <a:endParaRPr lang="ru-RU" sz="700" b="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150…367</a:t>
                      </a:r>
                      <a:endParaRPr lang="ru-RU" sz="700" b="0" i="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8…69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941689375"/>
                  </a:ext>
                </a:extLst>
              </a:tr>
              <a:tr h="116499">
                <a:tc vMerge="1">
                  <a:txBody>
                    <a:bodyPr/>
                    <a:lstStyle/>
                    <a:p>
                      <a:endParaRPr lang="en-US" sz="1600" b="1" dirty="0">
                        <a:latin typeface="+mn-lt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700" b="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84</a:t>
                      </a: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Kr</a:t>
                      </a:r>
                      <a:r>
                        <a:rPr lang="en-US" sz="700" b="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36+</a:t>
                      </a:r>
                      <a:endParaRPr lang="ru-RU" sz="700" b="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150…392</a:t>
                      </a:r>
                      <a:endParaRPr lang="ru-RU" sz="700" b="0" i="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3…41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41659387"/>
                  </a:ext>
                </a:extLst>
              </a:tr>
              <a:tr h="116499">
                <a:tc vMerge="1">
                  <a:txBody>
                    <a:bodyPr/>
                    <a:lstStyle/>
                    <a:p>
                      <a:endParaRPr lang="en-US" sz="1600" b="1" dirty="0">
                        <a:latin typeface="+mn-lt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700" b="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56</a:t>
                      </a: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Fe</a:t>
                      </a:r>
                      <a:r>
                        <a:rPr lang="en-US" sz="700" b="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26+</a:t>
                      </a:r>
                      <a:endParaRPr lang="ru-RU" sz="700" b="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150…449</a:t>
                      </a:r>
                      <a:endParaRPr lang="ru-RU" sz="700" b="0" i="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2…29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12357393"/>
                  </a:ext>
                </a:extLst>
              </a:tr>
              <a:tr h="116499">
                <a:tc vMerge="1">
                  <a:txBody>
                    <a:bodyPr/>
                    <a:lstStyle/>
                    <a:p>
                      <a:endParaRPr lang="en-US" sz="1600" b="1" dirty="0">
                        <a:latin typeface="+mn-lt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700" b="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40</a:t>
                      </a: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Ar</a:t>
                      </a:r>
                      <a:r>
                        <a:rPr lang="en-US" sz="700" b="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18+</a:t>
                      </a:r>
                      <a:endParaRPr lang="ru-RU" sz="700" b="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150…426</a:t>
                      </a:r>
                      <a:endParaRPr lang="ru-RU" sz="700" b="0" i="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1…19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9399590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600" b="1" dirty="0">
                        <a:latin typeface="+mn-lt"/>
                      </a:endParaRPr>
                    </a:p>
                  </a:txBody>
                  <a:tcPr anchor="ctr"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700" b="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12</a:t>
                      </a: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C</a:t>
                      </a:r>
                      <a:r>
                        <a:rPr lang="en-US" sz="700" b="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6+</a:t>
                      </a:r>
                      <a:endParaRPr lang="ru-RU" sz="700" b="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en-US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150…507</a:t>
                      </a:r>
                      <a:endParaRPr lang="ru-RU" sz="700" b="0" i="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0,1...4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08717038"/>
                  </a:ext>
                </a:extLst>
              </a:tr>
              <a:tr h="5824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Плотность</a:t>
                      </a:r>
                      <a:r>
                        <a:rPr lang="ru-RU" sz="700" b="0" i="0" baseline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</a:t>
                      </a: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отока, ион/(см</a:t>
                      </a:r>
                      <a:r>
                        <a:rPr lang="ru-RU" sz="700" b="0" i="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с)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</a:pP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10</a:t>
                      </a:r>
                      <a:r>
                        <a:rPr lang="en-US" sz="700" b="0" baseline="3000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2</a:t>
                      </a: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 .. 3</a:t>
                      </a: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10</a:t>
                      </a:r>
                      <a:r>
                        <a:rPr lang="en-US" sz="700" b="0" baseline="3000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5</a:t>
                      </a:r>
                      <a:endParaRPr lang="ru-RU" sz="700" b="0" dirty="0">
                        <a:effectLst/>
                        <a:latin typeface="Georgia" panose="02040502050405020303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10</a:t>
                      </a:r>
                      <a:r>
                        <a:rPr lang="en-US" sz="900" b="1" baseline="300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</a:t>
                      </a: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 .. 3</a:t>
                      </a: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10</a:t>
                      </a:r>
                      <a:r>
                        <a:rPr lang="en-US" sz="900" b="1" baseline="30000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5</a:t>
                      </a:r>
                      <a:endParaRPr lang="ru-RU" sz="900" b="1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9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82363058"/>
                  </a:ext>
                </a:extLst>
              </a:tr>
              <a:tr h="5824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 импульса выведенного пучка, с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4-5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00389957"/>
                  </a:ext>
                </a:extLst>
              </a:tr>
              <a:tr h="5824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Частоты импульсов, Гц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0,1-0,25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aa-ET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24248120"/>
                  </a:ext>
                </a:extLst>
              </a:tr>
              <a:tr h="5824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Типичная продолжительность за одно облучения, мин</a:t>
                      </a:r>
                      <a:r>
                        <a:rPr lang="en-US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700" b="0" i="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10-20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58249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облучений за смену, шт.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</a:pPr>
                      <a:r>
                        <a:rPr lang="ru-RU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20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облучения без сканирования</a:t>
                      </a:r>
                      <a:r>
                        <a:rPr lang="en-US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indent="128270" algn="ctr" defTabSz="121926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20</a:t>
                      </a: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20</a:t>
                      </a:r>
                      <a:r>
                        <a:rPr lang="ru-RU" sz="700" b="0" baseline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 (</a:t>
                      </a: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  <a:sym typeface="Symbol" panose="05050102010706020507" pitchFamily="18" charset="2"/>
                        </a:rPr>
                        <a:t></a:t>
                      </a: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29</a:t>
                      </a:r>
                      <a:r>
                        <a:rPr lang="ru-RU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  <a:sym typeface="Symbol" panose="05050102010706020507" pitchFamily="18" charset="2"/>
                        </a:rPr>
                        <a:t></a:t>
                      </a: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29</a:t>
                      </a:r>
                      <a:endParaRPr lang="ru-RU" sz="900" b="1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9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47892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Неравномерность в режиме без сканирования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</a:pP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10%</a:t>
                      </a:r>
                      <a:endParaRPr lang="ru-RU" sz="700" b="0" dirty="0">
                        <a:effectLst/>
                        <a:latin typeface="Georgia" panose="02040502050405020303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10%</a:t>
                      </a:r>
                      <a:endParaRPr lang="ru-RU" sz="900" b="1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sz="9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785577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Диаметр пучка без сканирования</a:t>
                      </a:r>
                      <a:r>
                        <a:rPr lang="en-US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</a:pP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  <a:sym typeface="Symbol" panose="05050102010706020507" pitchFamily="18" charset="2"/>
                        </a:rPr>
                        <a:t></a:t>
                      </a: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73</a:t>
                      </a:r>
                      <a:endParaRPr lang="ru-RU" sz="700" b="0" dirty="0">
                        <a:effectLst/>
                        <a:latin typeface="Georgia" panose="02040502050405020303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  <a:sym typeface="Symbol" panose="05050102010706020507" pitchFamily="18" charset="2"/>
                        </a:rPr>
                        <a:t></a:t>
                      </a: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73</a:t>
                      </a:r>
                      <a:endParaRPr lang="ru-RU" sz="900" b="1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7800" indent="-177800">
                        <a:buFontTx/>
                        <a:buChar char="-"/>
                      </a:pPr>
                      <a:endParaRPr lang="en-US" sz="9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568981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облучения в режиме сканирования</a:t>
                      </a:r>
                      <a:r>
                        <a:rPr lang="en-US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мм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</a:pP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200</a:t>
                      </a: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200</a:t>
                      </a:r>
                      <a:endParaRPr lang="ru-RU" sz="700" b="0" dirty="0">
                        <a:effectLst/>
                        <a:latin typeface="Georgia" panose="02040502050405020303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200</a:t>
                      </a: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200</a:t>
                      </a:r>
                      <a:endParaRPr lang="ru-RU" sz="900" b="1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7800" indent="-177800">
                        <a:buFontTx/>
                        <a:buChar char="-"/>
                      </a:pPr>
                      <a:endParaRPr lang="en-US" sz="9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83514229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</a:pPr>
                      <a:r>
                        <a:rPr lang="ru-RU" sz="700" b="0" i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Неравномерность в режиме сканирования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gridSpan="3">
                  <a:txBody>
                    <a:bodyPr/>
                    <a:lstStyle/>
                    <a:p>
                      <a:pPr indent="128270" algn="ctr">
                        <a:lnSpc>
                          <a:spcPct val="100000"/>
                        </a:lnSpc>
                      </a:pPr>
                      <a:r>
                        <a:rPr lang="en-US" sz="700" b="0" dirty="0">
                          <a:effectLst/>
                          <a:latin typeface="Georgia" panose="02040502050405020303" pitchFamily="18" charset="0"/>
                          <a:cs typeface="Times" panose="02020603050405020304" pitchFamily="18" charset="0"/>
                        </a:rPr>
                        <a:t>15%</a:t>
                      </a:r>
                      <a:endParaRPr lang="ru-RU" sz="700" b="0" dirty="0">
                        <a:effectLst/>
                        <a:latin typeface="Georgia" panose="02040502050405020303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indent="128270" algn="ctr">
                        <a:lnSpc>
                          <a:spcPct val="105000"/>
                        </a:lnSpc>
                      </a:pPr>
                      <a:r>
                        <a:rPr lang="en-US" sz="900" b="1" dirty="0">
                          <a:effectLst/>
                          <a:latin typeface="Times" panose="02020603050405020304" pitchFamily="18" charset="0"/>
                          <a:ea typeface="Times New Roman" panose="02020603050405020304" pitchFamily="18" charset="0"/>
                          <a:cs typeface="Times" panose="02020603050405020304" pitchFamily="18" charset="0"/>
                        </a:rPr>
                        <a:t>15%</a:t>
                      </a:r>
                      <a:endParaRPr lang="ru-RU" sz="900" b="1" dirty="0">
                        <a:effectLst/>
                        <a:latin typeface="Times" panose="02020603050405020304" pitchFamily="18" charset="0"/>
                        <a:ea typeface="Times New Roman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177800" indent="-177800">
                        <a:buFontTx/>
                        <a:buChar char="-"/>
                      </a:pPr>
                      <a:endParaRPr lang="en-US" sz="900" b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54916330"/>
                  </a:ext>
                </a:extLst>
              </a:tr>
            </a:tbl>
          </a:graphicData>
        </a:graphic>
      </p:graphicFrame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D463E30B-376C-DB3F-2A10-2309F5EDA580}"/>
              </a:ext>
            </a:extLst>
          </p:cNvPr>
          <p:cNvCxnSpPr/>
          <p:nvPr/>
        </p:nvCxnSpPr>
        <p:spPr bwMode="auto">
          <a:xfrm flipH="1">
            <a:off x="744612" y="1154651"/>
            <a:ext cx="1243051" cy="2174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892B77F-C2D1-1B3C-7C8B-68E417262504}"/>
              </a:ext>
            </a:extLst>
          </p:cNvPr>
          <p:cNvSpPr txBox="1"/>
          <p:nvPr/>
        </p:nvSpPr>
        <p:spPr>
          <a:xfrm>
            <a:off x="240556" y="961124"/>
            <a:ext cx="230425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b="1" dirty="0">
                <a:latin typeface="Georgia" panose="02040502050405020303" pitchFamily="18" charset="0"/>
                <a:cs typeface="Times New Roman" panose="02020603050405020304" pitchFamily="18" charset="0"/>
              </a:rPr>
              <a:t>Направление движения пучка</a:t>
            </a:r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25F55974-8718-ECC9-E47F-CA2FBF3202AA}"/>
              </a:ext>
            </a:extLst>
          </p:cNvPr>
          <p:cNvSpPr/>
          <p:nvPr/>
        </p:nvSpPr>
        <p:spPr>
          <a:xfrm>
            <a:off x="5988093" y="919696"/>
            <a:ext cx="1693819" cy="29200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buClr>
                <a:srgbClr val="7030A0"/>
              </a:buClr>
            </a:pPr>
            <a:r>
              <a:rPr lang="ru-RU" sz="70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Станция ИСКРА включает:</a:t>
            </a:r>
          </a:p>
          <a:p>
            <a:pPr marL="85725" indent="-85725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ослабитель энергии</a:t>
            </a:r>
            <a:r>
              <a:rPr lang="en-US" sz="700" dirty="0">
                <a:latin typeface="Georgia" panose="02040502050405020303" pitchFamily="18" charset="0"/>
                <a:cs typeface="Times New Roman" panose="02020603050405020304" pitchFamily="18" charset="0"/>
              </a:rPr>
              <a:t>;</a:t>
            </a:r>
            <a:endParaRPr lang="ru-RU" sz="7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85725" indent="-85725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систему позиционирования объектов испытаний</a:t>
            </a:r>
            <a:r>
              <a:rPr lang="en-US" sz="700" dirty="0">
                <a:latin typeface="Georgia" panose="02040502050405020303" pitchFamily="18" charset="0"/>
                <a:cs typeface="Times New Roman" panose="02020603050405020304" pitchFamily="18" charset="0"/>
              </a:rPr>
              <a:t>;</a:t>
            </a:r>
            <a:endParaRPr lang="ru-RU" sz="7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85725" indent="-85725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шестиканальный контроллер шаговых двигателей</a:t>
            </a:r>
            <a:r>
              <a:rPr lang="en-US" sz="700" dirty="0">
                <a:latin typeface="Georgia" panose="02040502050405020303" pitchFamily="18" charset="0"/>
                <a:cs typeface="Times New Roman" panose="02020603050405020304" pitchFamily="18" charset="0"/>
              </a:rPr>
              <a:t>;</a:t>
            </a:r>
            <a:endParaRPr lang="ru-RU" sz="7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85725" indent="-85725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система проекции профиля пучка ионов и видеоконтроля</a:t>
            </a:r>
            <a:r>
              <a:rPr lang="en-US" sz="700" dirty="0">
                <a:latin typeface="Georgia" panose="02040502050405020303" pitchFamily="18" charset="0"/>
                <a:cs typeface="Times New Roman" panose="02020603050405020304" pitchFamily="18" charset="0"/>
              </a:rPr>
              <a:t>;</a:t>
            </a:r>
            <a:endParaRPr lang="ru-RU" sz="7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85725" indent="-85725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система задания положительной температуры объектов испытаний</a:t>
            </a:r>
            <a:r>
              <a:rPr lang="en-US" sz="700" dirty="0">
                <a:latin typeface="Georgia" panose="02040502050405020303" pitchFamily="18" charset="0"/>
                <a:cs typeface="Times New Roman" panose="02020603050405020304" pitchFamily="18" charset="0"/>
              </a:rPr>
              <a:t>;</a:t>
            </a:r>
            <a:endParaRPr lang="ru-RU" sz="7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85725" indent="-85725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система задания отрицательной температуры объектов испытаний</a:t>
            </a:r>
            <a:r>
              <a:rPr lang="en-US" sz="700" dirty="0">
                <a:latin typeface="Georgia" panose="02040502050405020303" pitchFamily="18" charset="0"/>
                <a:cs typeface="Times New Roman" panose="02020603050405020304" pitchFamily="18" charset="0"/>
              </a:rPr>
              <a:t>;</a:t>
            </a:r>
            <a:endParaRPr lang="ru-RU" sz="7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85725" indent="-85725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камера с осушенной атмосферой для проведения испытаний при отрицательных температурах</a:t>
            </a:r>
            <a:r>
              <a:rPr lang="en-US" sz="700" dirty="0">
                <a:latin typeface="Georgia" panose="02040502050405020303" pitchFamily="18" charset="0"/>
                <a:cs typeface="Times New Roman" panose="02020603050405020304" pitchFamily="18" charset="0"/>
              </a:rPr>
              <a:t>;</a:t>
            </a:r>
            <a:endParaRPr lang="ru-RU" sz="7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85725" indent="-85725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рабочее место в экспериментальном зале</a:t>
            </a:r>
            <a:r>
              <a:rPr lang="en-US" sz="700" dirty="0">
                <a:latin typeface="Georgia" panose="02040502050405020303" pitchFamily="18" charset="0"/>
                <a:cs typeface="Times New Roman" panose="02020603050405020304" pitchFamily="18" charset="0"/>
              </a:rPr>
              <a:t>;</a:t>
            </a:r>
            <a:endParaRPr lang="ru-RU" sz="7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85725" indent="-85725">
              <a:lnSpc>
                <a:spcPct val="125000"/>
              </a:lnSpc>
              <a:buFont typeface="Wingdings" panose="05000000000000000000" pitchFamily="2" charset="2"/>
              <a:buChar char="ü"/>
            </a:pP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систему диагностики и контроля ионного пучка.</a:t>
            </a:r>
          </a:p>
        </p:txBody>
      </p:sp>
      <p:sp>
        <p:nvSpPr>
          <p:cNvPr id="30" name="Скругленный прямоугольник 9">
            <a:extLst>
              <a:ext uri="{FF2B5EF4-FFF2-40B4-BE49-F238E27FC236}">
                <a16:creationId xmlns:a16="http://schemas.microsoft.com/office/drawing/2014/main" xmlns="" id="{E0A836CF-FE21-F099-B168-A427E0970BFC}"/>
              </a:ext>
            </a:extLst>
          </p:cNvPr>
          <p:cNvSpPr/>
          <p:nvPr/>
        </p:nvSpPr>
        <p:spPr bwMode="auto">
          <a:xfrm>
            <a:off x="24532" y="541593"/>
            <a:ext cx="2718218" cy="39601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800" b="1" dirty="0">
                <a:latin typeface="Georgia" panose="02040502050405020303" pitchFamily="18" charset="0"/>
                <a:cs typeface="Times New Roman" panose="02020603050405020304" pitchFamily="18" charset="0"/>
              </a:rPr>
              <a:t>Общий вид станции ИСКРА в процессе монтажа на нештатном месте в ЛФВЭ</a:t>
            </a:r>
            <a:r>
              <a:rPr lang="en-US" sz="800" b="1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800" b="1" dirty="0">
                <a:latin typeface="Georgia" panose="02040502050405020303" pitchFamily="18" charset="0"/>
                <a:cs typeface="Times New Roman" panose="02020603050405020304" pitchFamily="18" charset="0"/>
              </a:rPr>
              <a:t>ОИЯИ</a:t>
            </a: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 rot="5400000">
            <a:off x="2194930" y="2265430"/>
            <a:ext cx="600434" cy="113118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500" b="1" dirty="0">
                <a:latin typeface="Georgia" panose="02040502050405020303" pitchFamily="18" charset="0"/>
              </a:rPr>
              <a:t>2000</a:t>
            </a:r>
            <a:r>
              <a:rPr kumimoji="0" lang="ru-RU" sz="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мм</a:t>
            </a:r>
          </a:p>
        </p:txBody>
      </p:sp>
      <p:cxnSp>
        <p:nvCxnSpPr>
          <p:cNvPr id="26" name="Прямая со стрелкой 25"/>
          <p:cNvCxnSpPr/>
          <p:nvPr/>
        </p:nvCxnSpPr>
        <p:spPr bwMode="auto">
          <a:xfrm>
            <a:off x="2416149" y="1512515"/>
            <a:ext cx="0" cy="180308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triangle" w="sm" len="sm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Прямая со стрелкой 30"/>
          <p:cNvCxnSpPr/>
          <p:nvPr/>
        </p:nvCxnSpPr>
        <p:spPr bwMode="auto">
          <a:xfrm flipV="1">
            <a:off x="1057493" y="3315597"/>
            <a:ext cx="1381095" cy="41525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triangle" w="sm" len="sm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Скругленный прямоугольник 31"/>
          <p:cNvSpPr/>
          <p:nvPr/>
        </p:nvSpPr>
        <p:spPr bwMode="auto">
          <a:xfrm rot="20610927">
            <a:off x="1540653" y="3520889"/>
            <a:ext cx="600434" cy="113118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500" b="1" dirty="0">
                <a:latin typeface="Georgia" panose="02040502050405020303" pitchFamily="18" charset="0"/>
              </a:rPr>
              <a:t>1946</a:t>
            </a:r>
            <a:r>
              <a:rPr kumimoji="0" lang="ru-RU" sz="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мм</a:t>
            </a:r>
          </a:p>
        </p:txBody>
      </p:sp>
      <p:cxnSp>
        <p:nvCxnSpPr>
          <p:cNvPr id="33" name="Прямая со стрелкой 32"/>
          <p:cNvCxnSpPr/>
          <p:nvPr/>
        </p:nvCxnSpPr>
        <p:spPr bwMode="auto">
          <a:xfrm>
            <a:off x="304220" y="3144607"/>
            <a:ext cx="728424" cy="59537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olid"/>
            <a:round/>
            <a:headEnd type="triangle" w="sm" len="sm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4" name="Скругленный прямоугольник 33"/>
          <p:cNvSpPr/>
          <p:nvPr/>
        </p:nvSpPr>
        <p:spPr bwMode="auto">
          <a:xfrm rot="2357079">
            <a:off x="273776" y="3419243"/>
            <a:ext cx="600434" cy="113118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500" b="1" dirty="0">
                <a:latin typeface="Georgia" panose="02040502050405020303" pitchFamily="18" charset="0"/>
              </a:rPr>
              <a:t>2000</a:t>
            </a:r>
            <a:r>
              <a:rPr kumimoji="0" lang="ru-RU" sz="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мм</a:t>
            </a:r>
          </a:p>
        </p:txBody>
      </p:sp>
    </p:spTree>
    <p:extLst>
      <p:ext uri="{BB962C8B-B14F-4D97-AF65-F5344CB8AC3E}">
        <p14:creationId xmlns:p14="http://schemas.microsoft.com/office/powerpoint/2010/main" val="1185719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DA0AC411-1561-BF4B-C933-092D59148E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626" t="6731" r="7945" b="3577"/>
          <a:stretch/>
        </p:blipFill>
        <p:spPr>
          <a:xfrm rot="5400000">
            <a:off x="70145" y="626596"/>
            <a:ext cx="3284004" cy="30963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AA1C8F43-6A95-AC44-94C4-C596EB909874}"/>
              </a:ext>
            </a:extLst>
          </p:cNvPr>
          <p:cNvGrpSpPr/>
          <p:nvPr/>
        </p:nvGrpSpPr>
        <p:grpSpPr>
          <a:xfrm>
            <a:off x="-1" y="3805548"/>
            <a:ext cx="7685635" cy="524130"/>
            <a:chOff x="0" y="3805548"/>
            <a:chExt cx="7681912" cy="524130"/>
          </a:xfrm>
        </p:grpSpPr>
        <p:grpSp>
          <p:nvGrpSpPr>
            <p:cNvPr id="25" name="Группа 24">
              <a:extLst>
                <a:ext uri="{FF2B5EF4-FFF2-40B4-BE49-F238E27FC236}">
                  <a16:creationId xmlns:a16="http://schemas.microsoft.com/office/drawing/2014/main" xmlns="" id="{9EFA265D-2B7C-BDD5-DC04-C274B033843C}"/>
                </a:ext>
              </a:extLst>
            </p:cNvPr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27" name="Rectangle 13">
                <a:extLst>
                  <a:ext uri="{FF2B5EF4-FFF2-40B4-BE49-F238E27FC236}">
                    <a16:creationId xmlns:a16="http://schemas.microsoft.com/office/drawing/2014/main" xmlns="" id="{243F142D-E9B4-29F0-B60E-020A8C62C9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7425" indent="-4763"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982663" algn="l"/>
                    <a:tab pos="1074738" algn="l"/>
                  </a:tabLst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8" name="Picture 6">
                <a:extLst>
                  <a:ext uri="{FF2B5EF4-FFF2-40B4-BE49-F238E27FC236}">
                    <a16:creationId xmlns:a16="http://schemas.microsoft.com/office/drawing/2014/main" xmlns="" id="{20BC233C-DC29-1EA2-D6BC-1DDFDC3E220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xmlns="" id="{FDE2377E-519B-3DC4-221E-48E5AC2F4F6F}"/>
                </a:ext>
              </a:extLst>
            </p:cNvPr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16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9" name="Группа 28">
            <a:extLst>
              <a:ext uri="{FF2B5EF4-FFF2-40B4-BE49-F238E27FC236}">
                <a16:creationId xmlns:a16="http://schemas.microsoft.com/office/drawing/2014/main" xmlns="" id="{3A32B0BC-577E-3CF8-9E8F-89D7529A4842}"/>
              </a:ext>
            </a:extLst>
          </p:cNvPr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xmlns="" id="{F3BC46D4-5E06-9934-8A2A-CF882C7052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xmlns="" id="{FECA6260-BD15-02C3-34C1-057C660A4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0E6F7F7D-840C-0A1B-1AB0-5EB3C0530DAA}"/>
              </a:ext>
            </a:extLst>
          </p:cNvPr>
          <p:cNvSpPr/>
          <p:nvPr/>
        </p:nvSpPr>
        <p:spPr>
          <a:xfrm>
            <a:off x="3723" y="108087"/>
            <a:ext cx="7666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К Р А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СИСТЕМА ПОЗИЦИОНИРОВАНИЯ ОБЪЕКТОВ ИСПЫТАНИЙ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xmlns="" id="{EF4E2E82-8A51-2D88-77C1-EEBCCD3360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4" name="Таблица 33">
            <a:extLst>
              <a:ext uri="{FF2B5EF4-FFF2-40B4-BE49-F238E27FC236}">
                <a16:creationId xmlns:a16="http://schemas.microsoft.com/office/drawing/2014/main" xmlns="" id="{06E335AC-08F5-68D7-564B-7B38B027EB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267917"/>
              </p:ext>
            </p:extLst>
          </p:nvPr>
        </p:nvGraphicFramePr>
        <p:xfrm>
          <a:off x="3340281" y="557651"/>
          <a:ext cx="4264055" cy="1460860"/>
        </p:xfrm>
        <a:graphic>
          <a:graphicData uri="http://schemas.openxmlformats.org/drawingml/2006/table">
            <a:tbl>
              <a:tblPr firstRow="1" firstCol="1" bandRow="1"/>
              <a:tblGrid>
                <a:gridCol w="2949357">
                  <a:extLst>
                    <a:ext uri="{9D8B030D-6E8A-4147-A177-3AD203B41FA5}">
                      <a16:colId xmlns:a16="http://schemas.microsoft.com/office/drawing/2014/main" xmlns="" val="2515991496"/>
                    </a:ext>
                  </a:extLst>
                </a:gridCol>
                <a:gridCol w="1314698">
                  <a:extLst>
                    <a:ext uri="{9D8B030D-6E8A-4147-A177-3AD203B41FA5}">
                      <a16:colId xmlns:a16="http://schemas.microsoft.com/office/drawing/2014/main" xmlns="" val="3604831102"/>
                    </a:ext>
                  </a:extLst>
                </a:gridCol>
              </a:tblGrid>
              <a:tr h="146086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Прецизионное перемещение по горизонтали, мм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  <a:r>
                        <a:rPr lang="en-US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мм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516842124"/>
                  </a:ext>
                </a:extLst>
              </a:tr>
              <a:tr h="146086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Прецизионное перемещение по вертикали, мм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</a:t>
                      </a:r>
                      <a:r>
                        <a:rPr lang="en-US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мм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149684060"/>
                  </a:ext>
                </a:extLst>
              </a:tr>
              <a:tr h="146086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Шаг перемещения по осям, мм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0,025 мм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856107989"/>
                  </a:ext>
                </a:extLst>
              </a:tr>
              <a:tr h="146086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Точность шага перемещения, мм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0,0125 мм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928930996"/>
                  </a:ext>
                </a:extLst>
              </a:tr>
              <a:tr h="146086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Угол поворота объекта относительно оси пучка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0…90 градусов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840673599"/>
                  </a:ext>
                </a:extLst>
              </a:tr>
              <a:tr h="146086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Шаг угла поворота объекта относительно оси пучка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0,03 градусов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740327468"/>
                  </a:ext>
                </a:extLst>
              </a:tr>
              <a:tr h="146086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Вес объекта, кг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 более 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4840192"/>
                  </a:ext>
                </a:extLst>
              </a:tr>
              <a:tr h="146086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Количество поворотных рамок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07932381"/>
                  </a:ext>
                </a:extLst>
              </a:tr>
              <a:tr h="146086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Размер поворотной рамки, мм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</a:t>
                      </a:r>
                      <a:r>
                        <a:rPr lang="en-US" sz="80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Symbol" panose="05050102010706020507" pitchFamily="18" charset="2"/>
                        </a:rPr>
                        <a:t></a:t>
                      </a:r>
                      <a:r>
                        <a:rPr lang="ru-RU" sz="80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376672060"/>
                  </a:ext>
                </a:extLst>
              </a:tr>
              <a:tr h="146086">
                <a:tc>
                  <a:txBody>
                    <a:bodyPr/>
                    <a:lstStyle/>
                    <a:p>
                      <a:pPr algn="just"/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Габаритные размеры, мм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800" dirty="0">
                          <a:effectLst/>
                          <a:latin typeface="Georgia" panose="02040502050405020303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380×1010×2000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87056151"/>
                  </a:ext>
                </a:extLst>
              </a:tr>
            </a:tbl>
          </a:graphicData>
        </a:graphic>
      </p:graphicFrame>
      <p:pic>
        <p:nvPicPr>
          <p:cNvPr id="35" name="Рисунок 5">
            <a:extLst>
              <a:ext uri="{FF2B5EF4-FFF2-40B4-BE49-F238E27FC236}">
                <a16:creationId xmlns:a16="http://schemas.microsoft.com/office/drawing/2014/main" xmlns="" id="{0E34FB2B-697B-FBF8-ED6B-531172D40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0"/>
          <a:stretch>
            <a:fillRect/>
          </a:stretch>
        </p:blipFill>
        <p:spPr bwMode="auto">
          <a:xfrm>
            <a:off x="4011495" y="2028467"/>
            <a:ext cx="3115309" cy="1767127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7" name="Прямая со стрелкой 36">
            <a:extLst>
              <a:ext uri="{FF2B5EF4-FFF2-40B4-BE49-F238E27FC236}">
                <a16:creationId xmlns:a16="http://schemas.microsoft.com/office/drawing/2014/main" xmlns="" id="{53F758B0-B37B-E912-A3C6-118A22F4A02B}"/>
              </a:ext>
            </a:extLst>
          </p:cNvPr>
          <p:cNvCxnSpPr/>
          <p:nvPr/>
        </p:nvCxnSpPr>
        <p:spPr bwMode="auto">
          <a:xfrm>
            <a:off x="2544812" y="1886973"/>
            <a:ext cx="2520280" cy="876296"/>
          </a:xfrm>
          <a:prstGeom prst="straightConnector1">
            <a:avLst/>
          </a:prstGeom>
          <a:solidFill>
            <a:schemeClr val="accent1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9" name="Скругленный прямоугольник 1">
            <a:extLst>
              <a:ext uri="{FF2B5EF4-FFF2-40B4-BE49-F238E27FC236}">
                <a16:creationId xmlns:a16="http://schemas.microsoft.com/office/drawing/2014/main" xmlns="" id="{2E15D76E-866C-364B-2076-35F3D3146A48}"/>
              </a:ext>
            </a:extLst>
          </p:cNvPr>
          <p:cNvSpPr/>
          <p:nvPr/>
        </p:nvSpPr>
        <p:spPr bwMode="auto">
          <a:xfrm>
            <a:off x="341821" y="522020"/>
            <a:ext cx="1968453" cy="220391"/>
          </a:xfrm>
          <a:prstGeom prst="roundRect">
            <a:avLst/>
          </a:prstGeom>
          <a:solidFill>
            <a:srgbClr val="95DF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ru-RU" sz="9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Движение пучка ─ на нас</a:t>
            </a:r>
          </a:p>
        </p:txBody>
      </p: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xmlns="" id="{A7C04E07-7453-9B39-F7DD-FA2086094CB8}"/>
              </a:ext>
            </a:extLst>
          </p:cNvPr>
          <p:cNvGrpSpPr/>
          <p:nvPr/>
        </p:nvGrpSpPr>
        <p:grpSpPr>
          <a:xfrm>
            <a:off x="2040756" y="579695"/>
            <a:ext cx="144016" cy="123687"/>
            <a:chOff x="2472804" y="536535"/>
            <a:chExt cx="144016" cy="123687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xmlns="" id="{EFDA6427-6575-503C-606A-EB8E9591D555}"/>
                </a:ext>
              </a:extLst>
            </p:cNvPr>
            <p:cNvSpPr/>
            <p:nvPr/>
          </p:nvSpPr>
          <p:spPr bwMode="auto">
            <a:xfrm>
              <a:off x="2472804" y="536535"/>
              <a:ext cx="144016" cy="123687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xmlns="" id="{4103D19E-CBC5-DD47-3B70-30818286A8D9}"/>
                </a:ext>
              </a:extLst>
            </p:cNvPr>
            <p:cNvSpPr/>
            <p:nvPr/>
          </p:nvSpPr>
          <p:spPr bwMode="auto">
            <a:xfrm>
              <a:off x="2521952" y="572577"/>
              <a:ext cx="45719" cy="45719"/>
            </a:xfrm>
            <a:prstGeom prst="ellipse">
              <a:avLst/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04903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4473E3D2-4C76-D11D-5CAE-4B23FD24F36E}"/>
              </a:ext>
            </a:extLst>
          </p:cNvPr>
          <p:cNvGrpSpPr/>
          <p:nvPr/>
        </p:nvGrpSpPr>
        <p:grpSpPr>
          <a:xfrm>
            <a:off x="-1" y="3805548"/>
            <a:ext cx="7685635" cy="524130"/>
            <a:chOff x="0" y="3805548"/>
            <a:chExt cx="7681912" cy="524130"/>
          </a:xfrm>
        </p:grpSpPr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xmlns="" id="{22BCC712-22F9-2B98-FE5D-46696918248B}"/>
                </a:ext>
              </a:extLst>
            </p:cNvPr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523DF0C1-BBAB-08F1-2138-956ED22DB35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7425" indent="-4763"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982663" algn="l"/>
                    <a:tab pos="1074738" algn="l"/>
                  </a:tabLst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5" name="Picture 6">
                <a:extLst>
                  <a:ext uri="{FF2B5EF4-FFF2-40B4-BE49-F238E27FC236}">
                    <a16:creationId xmlns:a16="http://schemas.microsoft.com/office/drawing/2014/main" xmlns="" id="{BCD2D930-CCE3-362D-4230-65A18E7FE4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Овал 12">
              <a:extLst>
                <a:ext uri="{FF2B5EF4-FFF2-40B4-BE49-F238E27FC236}">
                  <a16:creationId xmlns:a16="http://schemas.microsoft.com/office/drawing/2014/main" xmlns="" id="{F7C274BE-CBC6-DEB9-E5AB-DC8D6828029C}"/>
                </a:ext>
              </a:extLst>
            </p:cNvPr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17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Группа 17">
            <a:extLst>
              <a:ext uri="{FF2B5EF4-FFF2-40B4-BE49-F238E27FC236}">
                <a16:creationId xmlns:a16="http://schemas.microsoft.com/office/drawing/2014/main" xmlns="" id="{54EFDAD1-6D20-91C5-ABA2-1B74A93F11FE}"/>
              </a:ext>
            </a:extLst>
          </p:cNvPr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xmlns="" id="{A480AE4B-C071-BA30-BB37-7ACED90F6A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xmlns="" id="{0DB5B477-1E78-A184-1EA4-1FB583BEE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EA238723-6315-977E-13BC-00526E258FE6}"/>
              </a:ext>
            </a:extLst>
          </p:cNvPr>
          <p:cNvSpPr/>
          <p:nvPr/>
        </p:nvSpPr>
        <p:spPr>
          <a:xfrm>
            <a:off x="-8665" y="33881"/>
            <a:ext cx="7666005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 К Р А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СИСТЕМА ОСЛАБЛЕНИЯ ЭНЕРГИИ </a:t>
            </a:r>
            <a: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</a:t>
            </a:r>
            <a:br>
              <a:rPr lang="en-US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РАБОЧИЕ МЕСТА В ЭКСПЕРИМЕНТАЛЬНОМ ЗАЛЕ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8B3BF244-D028-1CD1-6B1F-5709C5DEB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BEC8ADA-4081-4D21-640D-4E3200465087}"/>
              </a:ext>
            </a:extLst>
          </p:cNvPr>
          <p:cNvSpPr txBox="1"/>
          <p:nvPr/>
        </p:nvSpPr>
        <p:spPr>
          <a:xfrm>
            <a:off x="-5643" y="527633"/>
            <a:ext cx="3746902" cy="138499"/>
          </a:xfrm>
          <a:prstGeom prst="rect">
            <a:avLst/>
          </a:prstGeom>
          <a:solidFill>
            <a:srgbClr val="92D050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  <a:buClr>
                <a:srgbClr val="7030A0"/>
              </a:buClr>
            </a:pPr>
            <a:r>
              <a:rPr lang="ru-RU" sz="90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Система ослабления энергии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9C0E6A30-A539-1ED5-6A61-5E9122C092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644"/>
          <a:stretch/>
        </p:blipFill>
        <p:spPr>
          <a:xfrm>
            <a:off x="3777888" y="692121"/>
            <a:ext cx="1481019" cy="28472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88897B48-409B-4141-208E-BA493486941D}"/>
              </a:ext>
            </a:extLst>
          </p:cNvPr>
          <p:cNvSpPr txBox="1"/>
          <p:nvPr/>
        </p:nvSpPr>
        <p:spPr>
          <a:xfrm>
            <a:off x="6247009" y="2304351"/>
            <a:ext cx="1459608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Контрольно-измерительное оборудование в ускорительном зале располагается на четырех полках в защищенной от нейтронного и гамма-излучения стойке. </a:t>
            </a:r>
          </a:p>
          <a:p>
            <a:pPr algn="just"/>
            <a:endParaRPr lang="ru-RU" sz="7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Общие габаритные размеры стойки с защитой - 1130×800×2330 мм. (Ш×Г×В). 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60841B94-E344-730E-A6B4-1214EE383BDE}"/>
              </a:ext>
            </a:extLst>
          </p:cNvPr>
          <p:cNvSpPr/>
          <p:nvPr/>
        </p:nvSpPr>
        <p:spPr>
          <a:xfrm>
            <a:off x="3741259" y="3505740"/>
            <a:ext cx="151764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7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Белые блоки </a:t>
            </a:r>
            <a:r>
              <a:rPr lang="ru-RU" sz="7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борированого</a:t>
            </a:r>
            <a:r>
              <a:rPr lang="ru-RU" sz="7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полиэтилена NEUTROSTOP производства </a:t>
            </a:r>
            <a:r>
              <a:rPr lang="en-US" sz="7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Kopos</a:t>
            </a:r>
            <a:r>
              <a:rPr lang="ru-RU" sz="7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(Чехия).</a:t>
            </a:r>
            <a:endParaRPr lang="ru-RU" sz="7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xmlns="" id="{702655DC-092D-DD58-7BB8-01F7F370D04F}"/>
              </a:ext>
            </a:extLst>
          </p:cNvPr>
          <p:cNvSpPr/>
          <p:nvPr/>
        </p:nvSpPr>
        <p:spPr bwMode="auto">
          <a:xfrm>
            <a:off x="3942035" y="265364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4" name="Левая фигурная скобка 33">
            <a:extLst>
              <a:ext uri="{FF2B5EF4-FFF2-40B4-BE49-F238E27FC236}">
                <a16:creationId xmlns:a16="http://schemas.microsoft.com/office/drawing/2014/main" xmlns="" id="{51B8CDA9-3A1A-A8EE-9682-BAEE50B0A1BD}"/>
              </a:ext>
            </a:extLst>
          </p:cNvPr>
          <p:cNvSpPr/>
          <p:nvPr/>
        </p:nvSpPr>
        <p:spPr bwMode="auto">
          <a:xfrm>
            <a:off x="4096173" y="2331020"/>
            <a:ext cx="200459" cy="792087"/>
          </a:xfrm>
          <a:prstGeom prst="leftBrac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Правая фигурная скобка 38">
            <a:extLst>
              <a:ext uri="{FF2B5EF4-FFF2-40B4-BE49-F238E27FC236}">
                <a16:creationId xmlns:a16="http://schemas.microsoft.com/office/drawing/2014/main" xmlns="" id="{E2610094-07BA-CFDF-67CD-10C8BA9A15B0}"/>
              </a:ext>
            </a:extLst>
          </p:cNvPr>
          <p:cNvSpPr/>
          <p:nvPr/>
        </p:nvSpPr>
        <p:spPr bwMode="auto">
          <a:xfrm>
            <a:off x="5002866" y="2079857"/>
            <a:ext cx="111296" cy="645795"/>
          </a:xfrm>
          <a:prstGeom prst="rightBrac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576263" eaLnBrk="1" hangingPunct="1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xmlns="" id="{41DD1FB9-DE22-3959-6026-3D3407103330}"/>
              </a:ext>
            </a:extLst>
          </p:cNvPr>
          <p:cNvSpPr/>
          <p:nvPr/>
        </p:nvSpPr>
        <p:spPr bwMode="auto">
          <a:xfrm>
            <a:off x="5123891" y="231548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FCFA339A-59C9-4F5B-5EF7-E74E5301FA9B}"/>
              </a:ext>
            </a:extLst>
          </p:cNvPr>
          <p:cNvSpPr/>
          <p:nvPr/>
        </p:nvSpPr>
        <p:spPr bwMode="auto">
          <a:xfrm>
            <a:off x="5015144" y="1496266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7AB44EFC-2D8E-4A05-52CF-8BEDFB36BD14}"/>
              </a:ext>
            </a:extLst>
          </p:cNvPr>
          <p:cNvSpPr/>
          <p:nvPr/>
        </p:nvSpPr>
        <p:spPr bwMode="auto">
          <a:xfrm>
            <a:off x="5002866" y="1907849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aphicFrame>
        <p:nvGraphicFramePr>
          <p:cNvPr id="48" name="Таблица 47">
            <a:extLst>
              <a:ext uri="{FF2B5EF4-FFF2-40B4-BE49-F238E27FC236}">
                <a16:creationId xmlns:a16="http://schemas.microsoft.com/office/drawing/2014/main" xmlns="" id="{888C8911-CE12-504C-6193-77CC22FA11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3013461"/>
              </p:ext>
            </p:extLst>
          </p:nvPr>
        </p:nvGraphicFramePr>
        <p:xfrm>
          <a:off x="1827759" y="1173265"/>
          <a:ext cx="1858605" cy="183864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66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4196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Количество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пластин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Не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более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 20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Размер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пластины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450мм×250мм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Толщина пластин, не более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15 </a:t>
                      </a: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мм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Неравномерность толщины пластины, не хуже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мкм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Шаг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регулировки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толщины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мкм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Угол поворота</a:t>
                      </a:r>
                      <a:endParaRPr lang="ru-RU" sz="60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До</a:t>
                      </a: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 30 </a:t>
                      </a: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градусов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Шаг угла поворота</a:t>
                      </a:r>
                      <a:endParaRPr lang="ru-RU" sz="60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0.01 </a:t>
                      </a:r>
                      <a:r>
                        <a:rPr lang="en-US" sz="600" b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градус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Время установления</a:t>
                      </a:r>
                      <a:endParaRPr lang="ru-RU" sz="60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не более 5 минут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Интерфейс связи с компьютером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два порта RS-485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Протокол связи</a:t>
                      </a:r>
                      <a:endParaRPr lang="ru-RU" sz="60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Modbus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Номинальное напряжение питания 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~220В, 50Гц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Потребляемая мощность</a:t>
                      </a:r>
                      <a:endParaRPr lang="ru-RU" sz="600" b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Не более 200Вт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Габаритные размеры, мм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497×406×1382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117273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Вес, кг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6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6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096" marR="61096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xmlns="" id="{29504F6A-9F6A-7772-50B0-5EE9605B8BA2}"/>
              </a:ext>
            </a:extLst>
          </p:cNvPr>
          <p:cNvSpPr/>
          <p:nvPr/>
        </p:nvSpPr>
        <p:spPr>
          <a:xfrm>
            <a:off x="1771573" y="650045"/>
            <a:ext cx="20229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7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Предназначена для снижения исходной энергии ионов до заданных пользователем значений в пределах допустимого диапазона. 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xmlns="" id="{01DBF248-950B-8F0B-5CCC-3E46F581D894}"/>
              </a:ext>
            </a:extLst>
          </p:cNvPr>
          <p:cNvSpPr/>
          <p:nvPr/>
        </p:nvSpPr>
        <p:spPr>
          <a:xfrm>
            <a:off x="1757401" y="3029066"/>
            <a:ext cx="202293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7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Состав: набор из 20 пластин из поликарбоната различной толщины</a:t>
            </a:r>
            <a:r>
              <a:rPr lang="en-US" sz="7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7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блок управления ослабителем энергии ионов</a:t>
            </a:r>
            <a:r>
              <a:rPr lang="en-US" sz="7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7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поворотная платформа</a:t>
            </a:r>
            <a:r>
              <a:rPr lang="en-US" sz="7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7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подъемный механизм</a:t>
            </a:r>
            <a:r>
              <a:rPr lang="en-US" sz="7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7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 датчиков и фиксирующих устройств.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00C6E716-D889-B29B-F46B-F421B5EA135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75"/>
          <a:stretch/>
        </p:blipFill>
        <p:spPr>
          <a:xfrm rot="5400000">
            <a:off x="6146912" y="835546"/>
            <a:ext cx="1593370" cy="1340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39DC0EE4-7779-7804-A3AE-CA14564334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43" y="809147"/>
            <a:ext cx="1789034" cy="27756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5FE8D879-11EF-D409-4146-64343D672756}"/>
              </a:ext>
            </a:extLst>
          </p:cNvPr>
          <p:cNvSpPr txBox="1"/>
          <p:nvPr/>
        </p:nvSpPr>
        <p:spPr>
          <a:xfrm>
            <a:off x="3731812" y="524959"/>
            <a:ext cx="3936935" cy="138499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spcAft>
                <a:spcPts val="0"/>
              </a:spcAft>
              <a:buClr>
                <a:srgbClr val="7030A0"/>
              </a:buClr>
            </a:pPr>
            <a:r>
              <a:rPr lang="ru-RU" sz="90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Радиационно-защищенная стойка в экспериментальном зале </a:t>
            </a:r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xmlns="" id="{B0DFB557-799D-C486-5A33-D73DAD0E2474}"/>
              </a:ext>
            </a:extLst>
          </p:cNvPr>
          <p:cNvSpPr/>
          <p:nvPr/>
        </p:nvSpPr>
        <p:spPr bwMode="auto">
          <a:xfrm>
            <a:off x="5694020" y="708260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60E46F41-5132-704E-E3AF-98431AEE8B84}"/>
              </a:ext>
            </a:extLst>
          </p:cNvPr>
          <p:cNvSpPr/>
          <p:nvPr/>
        </p:nvSpPr>
        <p:spPr>
          <a:xfrm>
            <a:off x="5258907" y="805274"/>
            <a:ext cx="1005243" cy="650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ru-RU" sz="7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Зона размещения контроллеров систем управления оборудованием станции</a:t>
            </a:r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xmlns="" id="{3CA052A9-EE3C-456C-2214-67F2C14FCB79}"/>
              </a:ext>
            </a:extLst>
          </p:cNvPr>
          <p:cNvSpPr/>
          <p:nvPr/>
        </p:nvSpPr>
        <p:spPr bwMode="auto">
          <a:xfrm>
            <a:off x="5695904" y="1424258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xmlns="" id="{34CC9038-0A03-7EBE-2EA5-F96B236628D1}"/>
              </a:ext>
            </a:extLst>
          </p:cNvPr>
          <p:cNvSpPr/>
          <p:nvPr/>
        </p:nvSpPr>
        <p:spPr>
          <a:xfrm>
            <a:off x="5276048" y="1536475"/>
            <a:ext cx="988102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Зона размещения монитора, клавиатуры, мышь  испытателя</a:t>
            </a:r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xmlns="" id="{1B5E85C2-7FA5-BFC6-4D23-7640FFF87D6D}"/>
              </a:ext>
            </a:extLst>
          </p:cNvPr>
          <p:cNvSpPr/>
          <p:nvPr/>
        </p:nvSpPr>
        <p:spPr bwMode="auto">
          <a:xfrm>
            <a:off x="5701266" y="2043242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xmlns="" id="{D14C2F01-C7BB-8111-6994-99BD14C22FFC}"/>
              </a:ext>
            </a:extLst>
          </p:cNvPr>
          <p:cNvSpPr/>
          <p:nvPr/>
        </p:nvSpPr>
        <p:spPr>
          <a:xfrm>
            <a:off x="5258888" y="2149782"/>
            <a:ext cx="1014244" cy="770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Четыре выдвижные полки для размещения контрольно-измерительного оборудования</a:t>
            </a:r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xmlns="" id="{1D80FB1A-398A-8E13-D9B3-EDA9F4DA667A}"/>
              </a:ext>
            </a:extLst>
          </p:cNvPr>
          <p:cNvSpPr/>
          <p:nvPr/>
        </p:nvSpPr>
        <p:spPr bwMode="auto">
          <a:xfrm>
            <a:off x="5701266" y="2896120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906FFD83-1D44-0D6E-F96D-5E7DD90CB01C}"/>
              </a:ext>
            </a:extLst>
          </p:cNvPr>
          <p:cNvSpPr/>
          <p:nvPr/>
        </p:nvSpPr>
        <p:spPr>
          <a:xfrm>
            <a:off x="5267908" y="3017497"/>
            <a:ext cx="1047168" cy="54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Каналы для кабелей контрольно-измерительного 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val="2845456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0B3137E1-ED30-9A89-7E2F-B894295A9E2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8" t="16570" r="30992" b="5335"/>
          <a:stretch/>
        </p:blipFill>
        <p:spPr bwMode="auto">
          <a:xfrm rot="10800000">
            <a:off x="1258770" y="564086"/>
            <a:ext cx="1114114" cy="10535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025E45FF-A1D2-3F32-B782-0D1775F6F2E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9" r="28915"/>
          <a:stretch/>
        </p:blipFill>
        <p:spPr bwMode="auto">
          <a:xfrm>
            <a:off x="28134" y="572576"/>
            <a:ext cx="1166337" cy="1036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C7312DFE-7091-E658-36A7-62A3F1200E02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84" b="29449"/>
          <a:stretch/>
        </p:blipFill>
        <p:spPr bwMode="auto">
          <a:xfrm rot="16200000">
            <a:off x="1777785" y="2470652"/>
            <a:ext cx="1915386" cy="707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7A55CE4C-ACC0-813A-E3B4-5FFAA4E75BE1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50" b="27672"/>
          <a:stretch/>
        </p:blipFill>
        <p:spPr bwMode="auto">
          <a:xfrm>
            <a:off x="31818" y="1685728"/>
            <a:ext cx="1116531" cy="11112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64" name="Группа 63">
            <a:extLst>
              <a:ext uri="{FF2B5EF4-FFF2-40B4-BE49-F238E27FC236}">
                <a16:creationId xmlns:a16="http://schemas.microsoft.com/office/drawing/2014/main" xmlns="" id="{B4CB5E77-2732-8D4F-B6A8-93D2458F1505}"/>
              </a:ext>
            </a:extLst>
          </p:cNvPr>
          <p:cNvGrpSpPr/>
          <p:nvPr/>
        </p:nvGrpSpPr>
        <p:grpSpPr>
          <a:xfrm>
            <a:off x="-1" y="3805548"/>
            <a:ext cx="7685635" cy="524130"/>
            <a:chOff x="0" y="3805548"/>
            <a:chExt cx="7681912" cy="524130"/>
          </a:xfrm>
        </p:grpSpPr>
        <p:grpSp>
          <p:nvGrpSpPr>
            <p:cNvPr id="65" name="Группа 64">
              <a:extLst>
                <a:ext uri="{FF2B5EF4-FFF2-40B4-BE49-F238E27FC236}">
                  <a16:creationId xmlns:a16="http://schemas.microsoft.com/office/drawing/2014/main" xmlns="" id="{4C517693-F9DE-C313-FEF7-AC2D477F5409}"/>
                </a:ext>
              </a:extLst>
            </p:cNvPr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67" name="Rectangle 13">
                <a:extLst>
                  <a:ext uri="{FF2B5EF4-FFF2-40B4-BE49-F238E27FC236}">
                    <a16:creationId xmlns:a16="http://schemas.microsoft.com/office/drawing/2014/main" xmlns="" id="{08956910-C68C-93FB-40F1-581124488E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68" name="Picture 6">
                <a:extLst>
                  <a:ext uri="{FF2B5EF4-FFF2-40B4-BE49-F238E27FC236}">
                    <a16:creationId xmlns:a16="http://schemas.microsoft.com/office/drawing/2014/main" xmlns="" id="{43D1D79C-1634-AC17-F0FA-F0CE0DEF223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66" name="Овал 65">
              <a:extLst>
                <a:ext uri="{FF2B5EF4-FFF2-40B4-BE49-F238E27FC236}">
                  <a16:creationId xmlns:a16="http://schemas.microsoft.com/office/drawing/2014/main" xmlns="" id="{802038D9-966E-34C4-96EB-840289B4666F}"/>
                </a:ext>
              </a:extLst>
            </p:cNvPr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18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xmlns="" id="{457A16AF-1255-ABA2-CC8A-B789DDAF7B2F}"/>
              </a:ext>
            </a:extLst>
          </p:cNvPr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70" name="Rectangle 13">
              <a:extLst>
                <a:ext uri="{FF2B5EF4-FFF2-40B4-BE49-F238E27FC236}">
                  <a16:creationId xmlns:a16="http://schemas.microsoft.com/office/drawing/2014/main" xmlns="" id="{3C50793E-A1A2-D141-95E6-9D4730E20F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xmlns="" id="{8BC1EC8C-844D-6536-8069-27546D5CE3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xmlns="" id="{0374686F-2BDE-6B3E-B622-08FF53A55025}"/>
              </a:ext>
            </a:extLst>
          </p:cNvPr>
          <p:cNvSpPr/>
          <p:nvPr/>
        </p:nvSpPr>
        <p:spPr>
          <a:xfrm>
            <a:off x="3723" y="108087"/>
            <a:ext cx="7666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2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ИСКРА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СИСТЕМА ДИАГНОСТИКИ И КОНТРОЛЯ ИОННОГО ПУЧКА</a:t>
            </a:r>
          </a:p>
        </p:txBody>
      </p:sp>
      <p:pic>
        <p:nvPicPr>
          <p:cNvPr id="73" name="Picture 2">
            <a:extLst>
              <a:ext uri="{FF2B5EF4-FFF2-40B4-BE49-F238E27FC236}">
                <a16:creationId xmlns:a16="http://schemas.microsoft.com/office/drawing/2014/main" xmlns="" id="{AAF07C19-89B2-BA02-5B8E-B9A2B4BA6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Овал 73">
            <a:extLst>
              <a:ext uri="{FF2B5EF4-FFF2-40B4-BE49-F238E27FC236}">
                <a16:creationId xmlns:a16="http://schemas.microsoft.com/office/drawing/2014/main" xmlns="" id="{C59C9810-FFC0-F0AA-D269-B799B1E46FC7}"/>
              </a:ext>
            </a:extLst>
          </p:cNvPr>
          <p:cNvSpPr/>
          <p:nvPr/>
        </p:nvSpPr>
        <p:spPr bwMode="auto">
          <a:xfrm>
            <a:off x="92369" y="626958"/>
            <a:ext cx="166713" cy="15402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75" name="Прямоугольник 74">
            <a:extLst>
              <a:ext uri="{FF2B5EF4-FFF2-40B4-BE49-F238E27FC236}">
                <a16:creationId xmlns:a16="http://schemas.microsoft.com/office/drawing/2014/main" xmlns="" id="{767E1812-10E7-C83D-3901-81E1ECDB4480}"/>
              </a:ext>
            </a:extLst>
          </p:cNvPr>
          <p:cNvSpPr/>
          <p:nvPr/>
        </p:nvSpPr>
        <p:spPr>
          <a:xfrm>
            <a:off x="2420662" y="570969"/>
            <a:ext cx="5229433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364594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700" b="1" kern="8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(А) 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ИК № 1, рабочая область 80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 мм, рабочий диапазон 10-500 МэВ/н, предназначена для контроля первичных параметров пучка перед </a:t>
            </a:r>
            <a:r>
              <a:rPr lang="ru-RU" sz="700" kern="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деградером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перед экспериментом во время настройки.</a:t>
            </a:r>
            <a:endParaRPr lang="en-US" sz="700" kern="8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4594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700" b="1" kern="8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(Б) 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Сцинтилляционно-</a:t>
            </a:r>
            <a:r>
              <a:rPr lang="ru-RU" sz="700" kern="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файберный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детектор предназначен для измерения плотности потока ионов, профиля пучка перед экспериментов, включает в себя два 16-канальных ФЭУ типа 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H8711-10 (Hamamatsu)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 которым присоединяются </a:t>
            </a:r>
            <a:r>
              <a:rPr lang="ru-RU" sz="700" kern="800" dirty="0" err="1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файберы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 шагом 2,5 мм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Рабочая область детектора 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80×80 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мм, рабочий диапазон 10-500 МэВ/н.</a:t>
            </a:r>
            <a:endParaRPr lang="en-US" sz="700" kern="800" dirty="0">
              <a:latin typeface="Georgia" panose="02040502050405020303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364594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700" b="1" kern="8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(В) 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ИК № 2, рабочая область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25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×25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мм, рабочий диапазон 10-500 МэВ/н, предназначена для измерения плотности потока частиц вторичного пучка на мишени перед экспериментом во время настройки.</a:t>
            </a:r>
          </a:p>
          <a:p>
            <a:pPr algn="just" defTabSz="364594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700" b="1" kern="800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(Г) 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Кремниевый детектор диагностики спектра и средней энергии ионов. На </a:t>
            </a:r>
            <a:r>
              <a:rPr lang="ru-RU" sz="700" b="1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рис. Г 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изображен телескоп из 6-ти кремниевых детекторов, толщиной 300 мкм, размером 10×10 мм, рабочий диапазон 3-30 МэВ/н.</a:t>
            </a:r>
          </a:p>
          <a:p>
            <a:pPr algn="just" defTabSz="3645945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700" b="1" kern="8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(Д)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ИК</a:t>
            </a:r>
            <a:r>
              <a:rPr lang="en-US" sz="700" kern="8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700" kern="800" dirty="0">
                <a:latin typeface="Georgia" panose="02040502050405020303" pitchFamily="18" charset="0"/>
                <a:cs typeface="Times New Roman" panose="02020603050405020304" pitchFamily="18" charset="0"/>
              </a:rPr>
              <a:t>№ </a:t>
            </a:r>
            <a:r>
              <a:rPr lang="en-US" sz="700" kern="800" dirty="0">
                <a:latin typeface="Georgia" panose="02040502050405020303" pitchFamily="18" charset="0"/>
                <a:cs typeface="Times New Roman" panose="02020603050405020304" pitchFamily="18" charset="0"/>
              </a:rPr>
              <a:t>3</a:t>
            </a:r>
            <a:r>
              <a:rPr lang="ru-RU" sz="700" kern="800" dirty="0">
                <a:latin typeface="Georgia" panose="02040502050405020303" pitchFamily="18" charset="0"/>
                <a:cs typeface="Times New Roman" panose="02020603050405020304" pitchFamily="18" charset="0"/>
              </a:rPr>
              <a:t>, рабочая область </a:t>
            </a:r>
            <a:r>
              <a:rPr lang="en-US" sz="700" kern="800" dirty="0">
                <a:latin typeface="Georgia" panose="02040502050405020303" pitchFamily="18" charset="0"/>
                <a:cs typeface="Times New Roman" panose="02020603050405020304" pitchFamily="18" charset="0"/>
              </a:rPr>
              <a:t>10×10 </a:t>
            </a:r>
            <a:r>
              <a:rPr lang="ru-RU" sz="700" kern="800" dirty="0">
                <a:latin typeface="Georgia" panose="02040502050405020303" pitchFamily="18" charset="0"/>
                <a:cs typeface="Times New Roman" panose="02020603050405020304" pitchFamily="18" charset="0"/>
              </a:rPr>
              <a:t>мм, миниатюрная газонаполненная ИК для измерения ЛПЭ на мишени во время эксперимента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Диапазон энергии 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3-30 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МэВ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диапазон измерения ЛПЭ 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5-80 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МэВ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∙</a:t>
            </a: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см</a:t>
            </a:r>
            <a:r>
              <a:rPr lang="en-US" sz="700" baseline="30000" dirty="0">
                <a:latin typeface="Georgia" panose="02040502050405020303" pitchFamily="18" charset="0"/>
                <a:cs typeface="Times New Roman" panose="02020603050405020304" pitchFamily="18" charset="0"/>
              </a:rPr>
              <a:t>2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мг.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44B70B12-6D34-3B9E-6793-F278F0C61318}"/>
              </a:ext>
            </a:extLst>
          </p:cNvPr>
          <p:cNvSpPr txBox="1"/>
          <p:nvPr/>
        </p:nvSpPr>
        <p:spPr>
          <a:xfrm>
            <a:off x="3292661" y="1920132"/>
            <a:ext cx="4369086" cy="52322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algn="just" defTabSz="3645945" eaLnBrk="1" fontAlgn="auto" hangingPunct="1">
              <a:spcBef>
                <a:spcPts val="0"/>
              </a:spcBef>
              <a:spcAft>
                <a:spcPts val="0"/>
              </a:spcAft>
              <a:defRPr sz="800" kern="80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700" b="1" dirty="0">
                <a:solidFill>
                  <a:srgbClr val="002060"/>
                </a:solidFill>
                <a:latin typeface="Georgia" panose="02040502050405020303" pitchFamily="18" charset="0"/>
              </a:rPr>
              <a:t>(Е) </a:t>
            </a:r>
            <a:r>
              <a:rPr lang="ru-RU" sz="700" dirty="0">
                <a:latin typeface="Georgia" panose="02040502050405020303" pitchFamily="18" charset="0"/>
              </a:rPr>
              <a:t>Измеритель плотности потока частиц в режиме реального времени. </a:t>
            </a:r>
            <a:r>
              <a:rPr lang="en-US" sz="700" dirty="0">
                <a:latin typeface="Georgia" panose="02040502050405020303" pitchFamily="18" charset="0"/>
              </a:rPr>
              <a:t>В </a:t>
            </a:r>
            <a:r>
              <a:rPr lang="en-US" sz="700" dirty="0" err="1">
                <a:latin typeface="Georgia" panose="02040502050405020303" pitchFamily="18" charset="0"/>
              </a:rPr>
              <a:t>качестве</a:t>
            </a:r>
            <a:r>
              <a:rPr lang="en-US" sz="700" dirty="0">
                <a:latin typeface="Georgia" panose="02040502050405020303" pitchFamily="18" charset="0"/>
              </a:rPr>
              <a:t> </a:t>
            </a:r>
            <a:r>
              <a:rPr lang="en-US" sz="700" dirty="0" err="1">
                <a:latin typeface="Georgia" panose="02040502050405020303" pitchFamily="18" charset="0"/>
              </a:rPr>
              <a:t>датчиков</a:t>
            </a:r>
            <a:r>
              <a:rPr lang="en-US" sz="700" dirty="0">
                <a:latin typeface="Georgia" panose="02040502050405020303" pitchFamily="18" charset="0"/>
              </a:rPr>
              <a:t> </a:t>
            </a:r>
            <a:r>
              <a:rPr lang="en-US" sz="700" dirty="0" err="1">
                <a:latin typeface="Georgia" panose="02040502050405020303" pitchFamily="18" charset="0"/>
              </a:rPr>
              <a:t>будет</a:t>
            </a:r>
            <a:r>
              <a:rPr lang="en-US" sz="700" dirty="0">
                <a:latin typeface="Georgia" panose="02040502050405020303" pitchFamily="18" charset="0"/>
              </a:rPr>
              <a:t> </a:t>
            </a:r>
            <a:r>
              <a:rPr lang="en-US" sz="700" dirty="0" err="1">
                <a:latin typeface="Georgia" panose="02040502050405020303" pitchFamily="18" charset="0"/>
              </a:rPr>
              <a:t>использоваться</a:t>
            </a:r>
            <a:r>
              <a:rPr lang="en-US" sz="700" dirty="0">
                <a:latin typeface="Georgia" panose="02040502050405020303" pitchFamily="18" charset="0"/>
              </a:rPr>
              <a:t> </a:t>
            </a:r>
            <a:r>
              <a:rPr lang="en-US" sz="700" dirty="0" err="1">
                <a:latin typeface="Georgia" panose="02040502050405020303" pitchFamily="18" charset="0"/>
              </a:rPr>
              <a:t>сцинтилляционны</a:t>
            </a:r>
            <a:r>
              <a:rPr lang="ru-RU" sz="700" dirty="0">
                <a:latin typeface="Georgia" panose="02040502050405020303" pitchFamily="18" charset="0"/>
              </a:rPr>
              <a:t>е</a:t>
            </a:r>
            <a:r>
              <a:rPr lang="en-US" sz="700" dirty="0">
                <a:latin typeface="Georgia" panose="02040502050405020303" pitchFamily="18" charset="0"/>
              </a:rPr>
              <a:t> </a:t>
            </a:r>
            <a:r>
              <a:rPr lang="ru-RU" sz="700" dirty="0">
                <a:latin typeface="Georgia" panose="02040502050405020303" pitchFamily="18" charset="0"/>
              </a:rPr>
              <a:t>(</a:t>
            </a:r>
            <a:r>
              <a:rPr lang="en-US" sz="700" dirty="0" err="1">
                <a:latin typeface="Georgia" panose="02040502050405020303" pitchFamily="18" charset="0"/>
              </a:rPr>
              <a:t>или</a:t>
            </a:r>
            <a:r>
              <a:rPr lang="en-US" sz="700" dirty="0">
                <a:latin typeface="Georgia" panose="02040502050405020303" pitchFamily="18" charset="0"/>
              </a:rPr>
              <a:t> </a:t>
            </a:r>
            <a:r>
              <a:rPr lang="en-US" sz="700" dirty="0" err="1">
                <a:latin typeface="Georgia" panose="02040502050405020303" pitchFamily="18" charset="0"/>
              </a:rPr>
              <a:t>кремниевы</a:t>
            </a:r>
            <a:r>
              <a:rPr lang="ru-RU" sz="700" dirty="0">
                <a:latin typeface="Georgia" panose="02040502050405020303" pitchFamily="18" charset="0"/>
              </a:rPr>
              <a:t>е) детекторы размерами </a:t>
            </a:r>
            <a:r>
              <a:rPr lang="en-US" sz="700" dirty="0">
                <a:latin typeface="Georgia" panose="02040502050405020303" pitchFamily="18" charset="0"/>
              </a:rPr>
              <a:t>10×10×</a:t>
            </a:r>
            <a:r>
              <a:rPr lang="ru-RU" sz="700" dirty="0">
                <a:latin typeface="Georgia" panose="02040502050405020303" pitchFamily="18" charset="0"/>
              </a:rPr>
              <a:t>10</a:t>
            </a:r>
            <a:r>
              <a:rPr lang="en-US" sz="700" dirty="0">
                <a:latin typeface="Georgia" panose="02040502050405020303" pitchFamily="18" charset="0"/>
              </a:rPr>
              <a:t> </a:t>
            </a:r>
            <a:r>
              <a:rPr lang="ru-RU" sz="700" dirty="0">
                <a:latin typeface="Georgia" panose="02040502050405020303" pitchFamily="18" charset="0"/>
              </a:rPr>
              <a:t>мм, модуль счета фотонов </a:t>
            </a:r>
            <a:r>
              <a:rPr lang="en-GB" sz="700" dirty="0">
                <a:latin typeface="Georgia" panose="02040502050405020303" pitchFamily="18" charset="0"/>
              </a:rPr>
              <a:t> MPPC</a:t>
            </a:r>
            <a:r>
              <a:rPr lang="ru-RU" sz="700" dirty="0">
                <a:latin typeface="Georgia" panose="02040502050405020303" pitchFamily="18" charset="0"/>
              </a:rPr>
              <a:t> </a:t>
            </a:r>
            <a:r>
              <a:rPr lang="en-GB" sz="700" dirty="0">
                <a:latin typeface="Georgia" panose="02040502050405020303" pitchFamily="18" charset="0"/>
              </a:rPr>
              <a:t>C13366-3050GD</a:t>
            </a:r>
            <a:r>
              <a:rPr lang="ru-RU" sz="700" dirty="0">
                <a:latin typeface="Georgia" panose="02040502050405020303" pitchFamily="18" charset="0"/>
              </a:rPr>
              <a:t>. Регистрирующая аппаратура работает в пределах 3 нА до 450 мкА.</a:t>
            </a:r>
            <a:endParaRPr lang="en-US" sz="700" dirty="0">
              <a:latin typeface="Georgia" panose="02040502050405020303" pitchFamily="18" charset="0"/>
            </a:endParaRPr>
          </a:p>
        </p:txBody>
      </p:sp>
      <p:pic>
        <p:nvPicPr>
          <p:cNvPr id="77" name="Рисунок 76">
            <a:extLst>
              <a:ext uri="{FF2B5EF4-FFF2-40B4-BE49-F238E27FC236}">
                <a16:creationId xmlns:a16="http://schemas.microsoft.com/office/drawing/2014/main" xmlns="" id="{97C47C98-0A43-A7D0-8993-FF6DBA6B3713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87" t="21697" r="9195" b="52199"/>
          <a:stretch/>
        </p:blipFill>
        <p:spPr bwMode="auto">
          <a:xfrm rot="16200000">
            <a:off x="2828016" y="2783935"/>
            <a:ext cx="1278315" cy="7179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cxnSp>
        <p:nvCxnSpPr>
          <p:cNvPr id="78" name="Прямая со стрелкой 77">
            <a:extLst>
              <a:ext uri="{FF2B5EF4-FFF2-40B4-BE49-F238E27FC236}">
                <a16:creationId xmlns:a16="http://schemas.microsoft.com/office/drawing/2014/main" xmlns="" id="{71044994-0FB1-8D7F-485A-6A0DBDAE62F4}"/>
              </a:ext>
            </a:extLst>
          </p:cNvPr>
          <p:cNvCxnSpPr/>
          <p:nvPr/>
        </p:nvCxnSpPr>
        <p:spPr bwMode="auto">
          <a:xfrm>
            <a:off x="2823898" y="2054748"/>
            <a:ext cx="547444" cy="626521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9" name="Овал 78">
            <a:extLst>
              <a:ext uri="{FF2B5EF4-FFF2-40B4-BE49-F238E27FC236}">
                <a16:creationId xmlns:a16="http://schemas.microsoft.com/office/drawing/2014/main" xmlns="" id="{2C8199EF-3DF6-335D-1D88-0E2503D58857}"/>
              </a:ext>
            </a:extLst>
          </p:cNvPr>
          <p:cNvSpPr/>
          <p:nvPr/>
        </p:nvSpPr>
        <p:spPr bwMode="auto">
          <a:xfrm>
            <a:off x="2134759" y="596431"/>
            <a:ext cx="166713" cy="15402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xmlns="" id="{712CD2BE-5FAF-1AB3-3BC2-79C0144D8A9D}"/>
              </a:ext>
            </a:extLst>
          </p:cNvPr>
          <p:cNvSpPr/>
          <p:nvPr/>
        </p:nvSpPr>
        <p:spPr bwMode="auto">
          <a:xfrm>
            <a:off x="90741" y="1629723"/>
            <a:ext cx="166713" cy="15402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pic>
        <p:nvPicPr>
          <p:cNvPr id="81" name="Рисунок 80">
            <a:extLst>
              <a:ext uri="{FF2B5EF4-FFF2-40B4-BE49-F238E27FC236}">
                <a16:creationId xmlns:a16="http://schemas.microsoft.com/office/drawing/2014/main" xmlns="" id="{BA2A14E0-432E-2C4E-59A3-E0D31498C63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46078" y="2471063"/>
            <a:ext cx="1072804" cy="14287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90DDB39A-BCAE-A1A7-99D6-7B5406508004}"/>
              </a:ext>
            </a:extLst>
          </p:cNvPr>
          <p:cNvSpPr txBox="1"/>
          <p:nvPr/>
        </p:nvSpPr>
        <p:spPr>
          <a:xfrm>
            <a:off x="5055247" y="3898459"/>
            <a:ext cx="10636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Газовый пульт с подключенной</a:t>
            </a:r>
            <a:br>
              <a:rPr lang="ru-RU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ИК № 1</a:t>
            </a:r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xmlns="" id="{7A4D48C2-65CD-5D07-B8EF-239EEB045E2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3" r="10282"/>
          <a:stretch/>
        </p:blipFill>
        <p:spPr>
          <a:xfrm rot="5400000">
            <a:off x="3824965" y="2527464"/>
            <a:ext cx="1210760" cy="11633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4" name="Овал 83">
            <a:extLst>
              <a:ext uri="{FF2B5EF4-FFF2-40B4-BE49-F238E27FC236}">
                <a16:creationId xmlns:a16="http://schemas.microsoft.com/office/drawing/2014/main" xmlns="" id="{D38B0705-9379-185F-7888-3DD7153EAF73}"/>
              </a:ext>
            </a:extLst>
          </p:cNvPr>
          <p:cNvSpPr/>
          <p:nvPr/>
        </p:nvSpPr>
        <p:spPr bwMode="auto">
          <a:xfrm>
            <a:off x="3860182" y="2512574"/>
            <a:ext cx="166713" cy="15402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xmlns="" id="{C4C023E0-3B3D-51B4-B8A7-A4CC26BF76E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03013" y="1819808"/>
            <a:ext cx="1525955" cy="1145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6" name="Овал 85">
            <a:extLst>
              <a:ext uri="{FF2B5EF4-FFF2-40B4-BE49-F238E27FC236}">
                <a16:creationId xmlns:a16="http://schemas.microsoft.com/office/drawing/2014/main" xmlns="" id="{7FE5A65F-2079-0ADF-F3C7-3B9F5976DB43}"/>
              </a:ext>
            </a:extLst>
          </p:cNvPr>
          <p:cNvSpPr/>
          <p:nvPr/>
        </p:nvSpPr>
        <p:spPr bwMode="auto">
          <a:xfrm>
            <a:off x="1241982" y="1649094"/>
            <a:ext cx="166713" cy="15402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  <p:sp>
        <p:nvSpPr>
          <p:cNvPr id="87" name="Овал 86">
            <a:extLst>
              <a:ext uri="{FF2B5EF4-FFF2-40B4-BE49-F238E27FC236}">
                <a16:creationId xmlns:a16="http://schemas.microsoft.com/office/drawing/2014/main" xmlns="" id="{A4BFD522-F739-9F24-D2BC-BB995C1131A2}"/>
              </a:ext>
            </a:extLst>
          </p:cNvPr>
          <p:cNvSpPr/>
          <p:nvPr/>
        </p:nvSpPr>
        <p:spPr bwMode="auto">
          <a:xfrm>
            <a:off x="2392907" y="1902870"/>
            <a:ext cx="166713" cy="151878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</a:p>
        </p:txBody>
      </p:sp>
      <p:pic>
        <p:nvPicPr>
          <p:cNvPr id="88" name="Рисунок 87">
            <a:extLst>
              <a:ext uri="{FF2B5EF4-FFF2-40B4-BE49-F238E27FC236}">
                <a16:creationId xmlns:a16="http://schemas.microsoft.com/office/drawing/2014/main" xmlns="" id="{6DFED98C-1EDC-8CE8-FD0D-5FB0462340A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56685" y="2567186"/>
            <a:ext cx="1908552" cy="1433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86529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4724F9E9-B245-11CE-2164-C6722A94F394}"/>
              </a:ext>
            </a:extLst>
          </p:cNvPr>
          <p:cNvGrpSpPr/>
          <p:nvPr/>
        </p:nvGrpSpPr>
        <p:grpSpPr>
          <a:xfrm>
            <a:off x="-1" y="3805548"/>
            <a:ext cx="7685635" cy="524130"/>
            <a:chOff x="0" y="3805548"/>
            <a:chExt cx="7681912" cy="52413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xmlns="" id="{F77D0B70-D8E9-AF1E-CCAD-10DB9A5AA66B}"/>
                </a:ext>
              </a:extLst>
            </p:cNvPr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10" name="Rectangle 13">
                <a:extLst>
                  <a:ext uri="{FF2B5EF4-FFF2-40B4-BE49-F238E27FC236}">
                    <a16:creationId xmlns:a16="http://schemas.microsoft.com/office/drawing/2014/main" xmlns="" id="{BF7DFFE7-09D2-7ADB-38FB-CAE9DD98AB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1" name="Picture 6">
                <a:extLst>
                  <a:ext uri="{FF2B5EF4-FFF2-40B4-BE49-F238E27FC236}">
                    <a16:creationId xmlns:a16="http://schemas.microsoft.com/office/drawing/2014/main" xmlns="" id="{DD7E8C7E-31ED-02A1-53FB-96A5D3701CE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402E0E40-938F-4917-4230-CEFE381D827F}"/>
                </a:ext>
              </a:extLst>
            </p:cNvPr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19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494C53C0-980E-86C6-93AA-37EDBE3CC35A}"/>
              </a:ext>
            </a:extLst>
          </p:cNvPr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13" name="Rectangle 13">
              <a:extLst>
                <a:ext uri="{FF2B5EF4-FFF2-40B4-BE49-F238E27FC236}">
                  <a16:creationId xmlns:a16="http://schemas.microsoft.com/office/drawing/2014/main" xmlns="" id="{91BDEF57-65A8-2424-20F6-7C3FC00B10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xmlns="" id="{6A51695F-B6D9-003F-1F44-4C0E44406A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7BB3E8C-97B4-E68A-AB99-D7C9B60C7A5B}"/>
              </a:ext>
            </a:extLst>
          </p:cNvPr>
          <p:cNvSpPr/>
          <p:nvPr/>
        </p:nvSpPr>
        <p:spPr>
          <a:xfrm>
            <a:off x="8343" y="46414"/>
            <a:ext cx="7677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ru-RU" altLang="ru-RU" sz="12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ДЧС- </a:t>
            </a:r>
            <a:r>
              <a:rPr lang="en-US" altLang="ru-RU" sz="12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NICA</a:t>
            </a:r>
            <a:r>
              <a:rPr lang="ru-RU" altLang="ru-RU" sz="1200" b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прототипа на пучках ионов ксенона</a:t>
            </a:r>
            <a:b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124</a:t>
            </a:r>
            <a:r>
              <a:rPr lang="en-US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ru-RU" sz="12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54+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выведенных из НУКЛОТРОНА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1D47C859-74B8-6AD8-C51D-343C4D765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6BB85B4D-E47A-679D-E505-4714AAAEF781}"/>
              </a:ext>
            </a:extLst>
          </p:cNvPr>
          <p:cNvSpPr/>
          <p:nvPr/>
        </p:nvSpPr>
        <p:spPr>
          <a:xfrm>
            <a:off x="3984972" y="3803802"/>
            <a:ext cx="324366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Изготовлен в рамках </a:t>
            </a:r>
            <a:r>
              <a:rPr lang="ru-RU" sz="7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коллаборации</a:t>
            </a: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 ОИЯИ-Научно-исследовательский институт ядерной физики имени Д.В. </a:t>
            </a:r>
            <a:r>
              <a:rPr lang="ru-RU" sz="7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Скобельцына</a:t>
            </a: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 Московского государственного университета имени </a:t>
            </a:r>
            <a:r>
              <a:rPr lang="ru-RU" sz="7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М.В.Ломоносова</a:t>
            </a: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» (</a:t>
            </a:r>
            <a:r>
              <a:rPr lang="ru-RU" sz="700" b="1" dirty="0">
                <a:solidFill>
                  <a:schemeClr val="accent2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НИИЯФ МГУ</a:t>
            </a: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) с участием </a:t>
            </a:r>
            <a:r>
              <a:rPr lang="ru-RU" sz="700" b="1" dirty="0">
                <a:solidFill>
                  <a:schemeClr val="accent2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ООО «НПО «Горизонт»</a:t>
            </a: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 (г. Екатеринбург)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2ECD7780-8E50-A228-D206-6A6095840C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5829" y="1831226"/>
            <a:ext cx="2215825" cy="1663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F4F86F11-2D13-6B54-3888-477E6A26BA79}"/>
              </a:ext>
            </a:extLst>
          </p:cNvPr>
          <p:cNvSpPr/>
          <p:nvPr/>
        </p:nvSpPr>
        <p:spPr>
          <a:xfrm>
            <a:off x="3196286" y="2011540"/>
            <a:ext cx="44893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800" b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Испытания проводились в ЛФВЭ ОИЯИ с 07.12.22</a:t>
            </a:r>
            <a:r>
              <a:rPr lang="en-US" sz="800" b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―</a:t>
            </a:r>
            <a:r>
              <a:rPr lang="ru-RU" sz="800" b="1" dirty="0">
                <a:solidFill>
                  <a:srgbClr val="C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 по 08.12.22.</a:t>
            </a:r>
            <a:endParaRPr lang="en-US" sz="800" b="1" dirty="0">
              <a:solidFill>
                <a:srgbClr val="C00000"/>
              </a:solidFill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46394460-3D93-BDAB-B25F-3EEDC3E924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00369" y="2227517"/>
            <a:ext cx="1740750" cy="1307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xmlns="" id="{47AC9A3F-64A4-AF98-56EA-B7A62F61ED76}"/>
              </a:ext>
            </a:extLst>
          </p:cNvPr>
          <p:cNvSpPr/>
          <p:nvPr/>
        </p:nvSpPr>
        <p:spPr>
          <a:xfrm>
            <a:off x="3231396" y="2236262"/>
            <a:ext cx="4444736" cy="1556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spcAft>
                <a:spcPts val="0"/>
              </a:spcAft>
            </a:pPr>
            <a:r>
              <a:rPr lang="ru-RU" sz="8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Характеристики пучка во время проведения испытаний</a:t>
            </a:r>
            <a:r>
              <a:rPr lang="en-US" sz="80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8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 lvl="0" indent="-180975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Энергия частиц: ~3,8 ГэВ/нуклон;</a:t>
            </a:r>
          </a:p>
          <a:p>
            <a:pPr marL="180975" lvl="0" indent="-180975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Тип частиц</a:t>
            </a:r>
            <a:r>
              <a:rPr lang="en-US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ксенон </a:t>
            </a:r>
            <a:r>
              <a:rPr lang="ru-RU" sz="800" baseline="30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124</a:t>
            </a:r>
            <a:r>
              <a:rPr lang="en-US" sz="8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ru-RU" sz="800" baseline="30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54+</a:t>
            </a:r>
            <a:r>
              <a:rPr lang="en-US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800" dirty="0"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80975" indent="-180975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Интенсивность потока частиц: изменялась в диапазоне от 1,27∙10</a:t>
            </a:r>
            <a:r>
              <a:rPr lang="ru-RU" sz="800" baseline="30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частиц за сброс до 4,2∙10</a:t>
            </a:r>
            <a:r>
              <a:rPr lang="ru-RU" sz="800" baseline="30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частиц за сброс (или же в пределах от 7,3∙10</a:t>
            </a:r>
            <a:r>
              <a:rPr lang="ru-RU" sz="800" baseline="30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частиц/сек до 5,6∙10</a:t>
            </a:r>
            <a:r>
              <a:rPr lang="ru-RU" sz="800" baseline="30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частиц/сек);</a:t>
            </a:r>
          </a:p>
          <a:p>
            <a:pPr marL="180975" lvl="0" indent="-180975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Длительность растяжки пучка по времени (длительность сброса): изменялась в диапазоне от 175 </a:t>
            </a:r>
            <a:r>
              <a:rPr lang="ru-RU" sz="8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мс</a:t>
            </a: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1500 </a:t>
            </a:r>
            <a:r>
              <a:rPr lang="ru-RU" sz="8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мс</a:t>
            </a: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80975" lvl="0" indent="-180975" algn="just">
              <a:lnSpc>
                <a:spcPct val="12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Период следования импульсов (длительность цикла магнитного поля </a:t>
            </a:r>
            <a:r>
              <a:rPr lang="ru-RU" sz="8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Нуклотрона</a:t>
            </a: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): 12 сек.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xmlns="" id="{6689AA46-ADC2-A748-13A6-D66B885A1730}"/>
              </a:ext>
            </a:extLst>
          </p:cNvPr>
          <p:cNvSpPr/>
          <p:nvPr/>
        </p:nvSpPr>
        <p:spPr>
          <a:xfrm>
            <a:off x="2007855" y="1551020"/>
            <a:ext cx="509381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700" dirty="0">
                <a:latin typeface="Georgia" panose="02040502050405020303" pitchFamily="18" charset="0"/>
                <a:ea typeface="Times New Roman" panose="02020603050405020304" pitchFamily="18" charset="0"/>
              </a:rPr>
              <a:t>Прототип, установленный на устройстве для позиционирования перед испытаниями с ионным пучком</a:t>
            </a:r>
            <a:r>
              <a:rPr lang="en-US" sz="700" dirty="0"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endParaRPr lang="ru-RU" sz="7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700" dirty="0">
              <a:latin typeface="Georgia" panose="02040502050405020303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700" dirty="0">
                <a:latin typeface="Georgia" panose="02040502050405020303" pitchFamily="18" charset="0"/>
                <a:ea typeface="Times New Roman" panose="02020603050405020304" pitchFamily="18" charset="0"/>
              </a:rPr>
              <a:t>Полная сборка прототипа с оптимальной комплектацией без кожуха</a:t>
            </a:r>
            <a:endParaRPr lang="en-US" sz="700" dirty="0"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5BD2FB3A-5090-C6E7-C4E2-FC72EC8B0EB0}"/>
              </a:ext>
            </a:extLst>
          </p:cNvPr>
          <p:cNvSpPr/>
          <p:nvPr/>
        </p:nvSpPr>
        <p:spPr bwMode="auto">
          <a:xfrm>
            <a:off x="1310704" y="2097621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xmlns="" id="{7F13DCE1-69BB-A9B9-87D9-C1D3AFF0828E}"/>
              </a:ext>
            </a:extLst>
          </p:cNvPr>
          <p:cNvSpPr/>
          <p:nvPr/>
        </p:nvSpPr>
        <p:spPr bwMode="auto">
          <a:xfrm>
            <a:off x="2470744" y="2096390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1575F6C3-2E89-3435-0029-ABF5EF7B509B}"/>
              </a:ext>
            </a:extLst>
          </p:cNvPr>
          <p:cNvSpPr txBox="1"/>
          <p:nvPr/>
        </p:nvSpPr>
        <p:spPr>
          <a:xfrm>
            <a:off x="-8609" y="480563"/>
            <a:ext cx="767326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Прототип </a:t>
            </a:r>
            <a:r>
              <a:rPr lang="ru-RU" sz="8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предназначен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 для испытаний интегральных микросхем на воздействие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тяжелых заряженных частиц.</a:t>
            </a:r>
            <a:b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</a:br>
            <a:r>
              <a:rPr lang="ru-RU" sz="80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Задачи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: 1) прецизионная локализация трека частицы в микросхеме и </a:t>
            </a:r>
            <a:r>
              <a:rPr lang="ru-RU" sz="8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энерговыделения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 в ней; 2) точная локализация наиболее уязвимых областей микросхемы.</a:t>
            </a:r>
          </a:p>
          <a:p>
            <a:pPr algn="just"/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Прототип состоит из нескольких детектирующих плоскостей (ДП), расположенных друг за другом перпендикулярно пучку ускорителя. В системе используются центрально-симметричные (относительно оси ионного пучка) плоскости трёх типов: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детектирующие плоскости с высоким координатным разрешением (ДП-ВКР);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детектирующие плоскости с низким координатным разрешением (ДП-НКР);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детектирующие плоскости без координатной чувствительности (ДП-БКЧ).</a:t>
            </a:r>
          </a:p>
        </p:txBody>
      </p:sp>
      <p:sp>
        <p:nvSpPr>
          <p:cNvPr id="37" name="Правая фигурная скобка 36">
            <a:extLst>
              <a:ext uri="{FF2B5EF4-FFF2-40B4-BE49-F238E27FC236}">
                <a16:creationId xmlns:a16="http://schemas.microsoft.com/office/drawing/2014/main" xmlns="" id="{9B1FC338-121C-3C6C-192A-7A7725811C40}"/>
              </a:ext>
            </a:extLst>
          </p:cNvPr>
          <p:cNvSpPr/>
          <p:nvPr/>
        </p:nvSpPr>
        <p:spPr bwMode="auto">
          <a:xfrm>
            <a:off x="4023989" y="1170653"/>
            <a:ext cx="177007" cy="338327"/>
          </a:xfrm>
          <a:prstGeom prst="rightBrace">
            <a:avLst>
              <a:gd name="adj1" fmla="val 8333"/>
              <a:gd name="adj2" fmla="val 48300"/>
            </a:avLst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xmlns="" id="{967C2199-7961-B5BB-4FFF-4D1B414E6123}"/>
              </a:ext>
            </a:extLst>
          </p:cNvPr>
          <p:cNvSpPr/>
          <p:nvPr/>
        </p:nvSpPr>
        <p:spPr>
          <a:xfrm>
            <a:off x="4194229" y="1187911"/>
            <a:ext cx="34809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b="1" i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Оптимальная комплектация СДЧ включает 12 плоскостей, расположенных по парам</a:t>
            </a:r>
            <a:r>
              <a:rPr lang="ru-RU" sz="7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: 4 ДП-ВКР, 4 ДП-НКР, 4 ДП-БКЧ.</a:t>
            </a: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xmlns="" id="{89018471-111C-7969-F2E9-D116FAA51B29}"/>
              </a:ext>
            </a:extLst>
          </p:cNvPr>
          <p:cNvSpPr/>
          <p:nvPr/>
        </p:nvSpPr>
        <p:spPr bwMode="auto">
          <a:xfrm>
            <a:off x="1899465" y="1584167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39174F48-9F17-496A-1513-0182CE261AEB}"/>
              </a:ext>
            </a:extLst>
          </p:cNvPr>
          <p:cNvSpPr/>
          <p:nvPr/>
        </p:nvSpPr>
        <p:spPr bwMode="auto">
          <a:xfrm>
            <a:off x="1899465" y="1795338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541255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DDF80503-3AC9-9569-FE78-6ED91F815796}"/>
              </a:ext>
            </a:extLst>
          </p:cNvPr>
          <p:cNvGrpSpPr/>
          <p:nvPr/>
        </p:nvGrpSpPr>
        <p:grpSpPr>
          <a:xfrm>
            <a:off x="-1" y="3805548"/>
            <a:ext cx="7681914" cy="524130"/>
            <a:chOff x="0" y="3805548"/>
            <a:chExt cx="7681912" cy="524130"/>
          </a:xfrm>
        </p:grpSpPr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xmlns="" id="{AFD68413-851C-B682-EBF3-81D44E821DFC}"/>
                </a:ext>
              </a:extLst>
            </p:cNvPr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11" name="Rectangle 13">
                <a:extLst>
                  <a:ext uri="{FF2B5EF4-FFF2-40B4-BE49-F238E27FC236}">
                    <a16:creationId xmlns:a16="http://schemas.microsoft.com/office/drawing/2014/main" xmlns="" id="{FDA1ABF0-98B7-B726-B6E9-0C99AE6DA6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2" name="Picture 6">
                <a:extLst>
                  <a:ext uri="{FF2B5EF4-FFF2-40B4-BE49-F238E27FC236}">
                    <a16:creationId xmlns:a16="http://schemas.microsoft.com/office/drawing/2014/main" xmlns="" id="{F886B331-0884-3B91-2941-F65866BD94F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25C08172-BCB6-FE9C-158C-AC3C939BFE2B}"/>
                </a:ext>
              </a:extLst>
            </p:cNvPr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2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xmlns="" id="{7ACEB92C-B1EB-0387-D580-F0E630A2C9C3}"/>
              </a:ext>
            </a:extLst>
          </p:cNvPr>
          <p:cNvGrpSpPr/>
          <p:nvPr/>
        </p:nvGrpSpPr>
        <p:grpSpPr>
          <a:xfrm>
            <a:off x="-3724" y="-9707"/>
            <a:ext cx="7689359" cy="546242"/>
            <a:chOff x="8460" y="-77318"/>
            <a:chExt cx="7689359" cy="546242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xmlns="" id="{69B3300B-6AC5-9303-DBFA-0D78F009E52E}"/>
                </a:ext>
              </a:extLst>
            </p:cNvPr>
            <p:cNvGrpSpPr/>
            <p:nvPr/>
          </p:nvGrpSpPr>
          <p:grpSpPr>
            <a:xfrm>
              <a:off x="8460" y="-77318"/>
              <a:ext cx="7689359" cy="540359"/>
              <a:chOff x="-7447" y="3793391"/>
              <a:chExt cx="7689359" cy="540359"/>
            </a:xfrm>
          </p:grpSpPr>
          <p:sp>
            <p:nvSpPr>
              <p:cNvPr id="16" name="Rectangle 13">
                <a:extLst>
                  <a:ext uri="{FF2B5EF4-FFF2-40B4-BE49-F238E27FC236}">
                    <a16:creationId xmlns:a16="http://schemas.microsoft.com/office/drawing/2014/main" xmlns="" id="{5C4BAE7D-156C-3E15-16DB-49CEE8E527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xmlns="" id="{F85F6D73-4178-93AE-D6DE-0765B94031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-7447" y="3793391"/>
                <a:ext cx="960637" cy="540359"/>
              </a:xfrm>
              <a:prstGeom prst="rect">
                <a:avLst/>
              </a:prstGeom>
            </p:spPr>
          </p:pic>
        </p:grpSp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xmlns="" id="{C9C3DE45-94E5-A7F8-DB14-CEA3A7961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87416" y="-77318"/>
              <a:ext cx="910403" cy="546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DB3EA78C-5871-A19C-77F4-6965C37D3AB2}"/>
              </a:ext>
            </a:extLst>
          </p:cNvPr>
          <p:cNvSpPr/>
          <p:nvPr/>
        </p:nvSpPr>
        <p:spPr>
          <a:xfrm>
            <a:off x="3723" y="108087"/>
            <a:ext cx="7666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Прикладные исследования на базе инжекционного комплекса </a:t>
            </a:r>
            <a:r>
              <a:rPr lang="en-US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</a:t>
            </a:r>
            <a:endParaRPr lang="ru-RU" alt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27C82710-02D1-1664-F6FA-5B36F574115C}"/>
              </a:ext>
            </a:extLst>
          </p:cNvPr>
          <p:cNvSpPr/>
          <p:nvPr/>
        </p:nvSpPr>
        <p:spPr>
          <a:xfrm>
            <a:off x="-3723" y="520976"/>
            <a:ext cx="7685636" cy="944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  <a:spcAft>
                <a:spcPts val="0"/>
              </a:spcAft>
            </a:pP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В рамках проекта NICA ведется сооружение инфраструктуры </a:t>
            </a:r>
            <a:r>
              <a:rPr lang="ru-RU" sz="750" b="1" i="1" spc="300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ARIADNA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 (</a:t>
            </a:r>
            <a:r>
              <a:rPr lang="ru-RU" sz="750" b="1" dirty="0" err="1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A</a:t>
            </a:r>
            <a:r>
              <a:rPr lang="ru-RU" sz="750" dirty="0" err="1">
                <a:latin typeface="Georgia" panose="02040502050405020303" pitchFamily="18" charset="0"/>
                <a:cs typeface="Times New Roman" panose="02020603050405020304" pitchFamily="18" charset="0"/>
              </a:rPr>
              <a:t>pplied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75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R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esearch </a:t>
            </a:r>
            <a:r>
              <a:rPr lang="ru-RU" sz="75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I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nfrastructure </a:t>
            </a:r>
            <a:r>
              <a:rPr lang="ru-RU" sz="750" dirty="0" err="1">
                <a:latin typeface="Georgia" panose="02040502050405020303" pitchFamily="18" charset="0"/>
                <a:cs typeface="Times New Roman" panose="02020603050405020304" pitchFamily="18" charset="0"/>
              </a:rPr>
              <a:t>for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75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A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dvanced </a:t>
            </a:r>
            <a:r>
              <a:rPr lang="ru-RU" sz="750" b="1" dirty="0" err="1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D</a:t>
            </a:r>
            <a:r>
              <a:rPr lang="ru-RU" sz="750" dirty="0" err="1">
                <a:latin typeface="Georgia" panose="02040502050405020303" pitchFamily="18" charset="0"/>
                <a:cs typeface="Times New Roman" panose="02020603050405020304" pitchFamily="18" charset="0"/>
              </a:rPr>
              <a:t>evelopments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750" dirty="0" err="1">
                <a:latin typeface="Georgia" panose="02040502050405020303" pitchFamily="18" charset="0"/>
                <a:cs typeface="Times New Roman" panose="02020603050405020304" pitchFamily="18" charset="0"/>
              </a:rPr>
              <a:t>at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75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N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ICA </a:t>
            </a:r>
            <a:r>
              <a:rPr lang="ru-RU" sz="750" dirty="0" err="1">
                <a:latin typeface="Georgia" panose="02040502050405020303" pitchFamily="18" charset="0"/>
                <a:cs typeface="Times New Roman" panose="02020603050405020304" pitchFamily="18" charset="0"/>
              </a:rPr>
              <a:t>f</a:t>
            </a:r>
            <a:r>
              <a:rPr lang="ru-RU" sz="750" b="1" dirty="0" err="1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A</a:t>
            </a:r>
            <a:r>
              <a:rPr lang="ru-RU" sz="750" dirty="0" err="1">
                <a:latin typeface="Georgia" panose="02040502050405020303" pitchFamily="18" charset="0"/>
                <a:cs typeface="Times New Roman" panose="02020603050405020304" pitchFamily="18" charset="0"/>
              </a:rPr>
              <a:t>cility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) предназначенной для проведения прикладных исследований.</a:t>
            </a:r>
          </a:p>
          <a:p>
            <a:pPr marL="228600" indent="-228600" algn="just">
              <a:lnSpc>
                <a:spcPct val="125000"/>
              </a:lnSpc>
              <a:buFont typeface="+mj-lt"/>
              <a:buAutoNum type="arabicPeriod"/>
            </a:pP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станция для исследований и тестирования на радиационную стойкость </a:t>
            </a:r>
            <a:r>
              <a:rPr lang="ru-RU" sz="750" b="1" i="1" u="sng" dirty="0" err="1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декапсулированных</a:t>
            </a:r>
            <a:r>
              <a:rPr lang="ru-RU" sz="750" b="1" i="1" u="sng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микросхем низкоэнергетическими импульсными пучками ионов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 выведенных с линейного ускорителя тяжелых ионов энергией </a:t>
            </a:r>
            <a:r>
              <a:rPr lang="ru-RU" sz="750" b="1" i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3,2 МэВ/н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. В октябре-ноябре 2021 г. в корпусе № 1 была смонтирована Станция Облучения Чипов (</a:t>
            </a:r>
            <a:r>
              <a:rPr lang="ru-RU" sz="75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</a:t>
            </a:r>
            <a:r>
              <a:rPr lang="en-US" sz="75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75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</a:t>
            </a:r>
            <a:r>
              <a:rPr lang="en-US" sz="75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75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Ч</a:t>
            </a:r>
            <a:r>
              <a:rPr lang="en-US" sz="75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75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)</a:t>
            </a:r>
            <a:r>
              <a:rPr lang="ru-RU" sz="750" b="1" i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 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Физический пуск оборудования станции</a:t>
            </a:r>
            <a:r>
              <a:rPr lang="ru-RU" sz="750" b="1" i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был проведен в декабре 2021 г., сеанс ПНР № 1 в октябре 2022 г., сеанс ПНР № 2 в феврале 2023 г.</a:t>
            </a:r>
            <a:endParaRPr lang="ru-RU" sz="750" b="1" dirty="0">
              <a:solidFill>
                <a:srgbClr val="0070C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C0E96693-636F-60A3-6989-9A401F227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72" y="1499985"/>
            <a:ext cx="2080684" cy="855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712671EB-06D7-2E3E-2464-9683A5EC6D9D}"/>
              </a:ext>
            </a:extLst>
          </p:cNvPr>
          <p:cNvSpPr/>
          <p:nvPr/>
        </p:nvSpPr>
        <p:spPr>
          <a:xfrm>
            <a:off x="2016091" y="1305170"/>
            <a:ext cx="5643564" cy="799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125000"/>
              </a:lnSpc>
              <a:buFont typeface="+mj-lt"/>
              <a:buAutoNum type="arabicPeriod" startAt="2"/>
            </a:pPr>
            <a:r>
              <a:rPr lang="ru-RU" sz="750" dirty="0">
                <a:latin typeface="Georgia" panose="02040502050405020303" pitchFamily="18" charset="0"/>
                <a:cs typeface="Times" panose="02020603050405020304" pitchFamily="18" charset="0"/>
              </a:rPr>
              <a:t>станция для тестирования на радиационную стойкость </a:t>
            </a:r>
            <a:r>
              <a:rPr lang="ru-RU" sz="750" b="1" i="1" u="sng" dirty="0" err="1">
                <a:solidFill>
                  <a:srgbClr val="C0000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купсулированных</a:t>
            </a:r>
            <a:r>
              <a:rPr lang="ru-RU" sz="750" b="1" i="1" u="sng" dirty="0">
                <a:solidFill>
                  <a:srgbClr val="C0000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 микросхем высокоэнергетическими пучками ионов</a:t>
            </a:r>
            <a:r>
              <a:rPr lang="ru-RU" sz="750" b="1" i="1" dirty="0">
                <a:solidFill>
                  <a:srgbClr val="C0000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 </a:t>
            </a:r>
            <a:r>
              <a:rPr lang="ru-RU" sz="750" dirty="0">
                <a:latin typeface="Georgia" panose="02040502050405020303" pitchFamily="18" charset="0"/>
                <a:cs typeface="Times" panose="02020603050405020304" pitchFamily="18" charset="0"/>
              </a:rPr>
              <a:t>в диапазоне энергий 150-500 МэВ/н. Для этих целей в Измерительном павильоне корпуса № 1 планируется сооружение Испытательной Станции Компонентов Радиоэлектронной Аппаратуры (</a:t>
            </a:r>
            <a:r>
              <a:rPr lang="ru-RU" sz="75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И</a:t>
            </a:r>
            <a:r>
              <a:rPr lang="en-US" sz="75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 </a:t>
            </a:r>
            <a:r>
              <a:rPr lang="ru-RU" sz="75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С</a:t>
            </a:r>
            <a:r>
              <a:rPr lang="en-US" sz="75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 </a:t>
            </a:r>
            <a:r>
              <a:rPr lang="ru-RU" sz="75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К</a:t>
            </a:r>
            <a:r>
              <a:rPr lang="en-US" sz="75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 </a:t>
            </a:r>
            <a:r>
              <a:rPr lang="ru-RU" sz="75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Р</a:t>
            </a:r>
            <a:r>
              <a:rPr lang="en-US" sz="75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 </a:t>
            </a:r>
            <a:r>
              <a:rPr lang="ru-RU" sz="75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А</a:t>
            </a:r>
            <a:r>
              <a:rPr lang="ru-RU" sz="750" dirty="0">
                <a:latin typeface="Georgia" panose="02040502050405020303" pitchFamily="18" charset="0"/>
                <a:cs typeface="Times" panose="02020603050405020304" pitchFamily="18" charset="0"/>
              </a:rPr>
              <a:t>). Монтаж станции на нештатном месте в корпусе № 205 завершен в марте 2023 г.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840F2C2B-7D4B-477E-FA17-282BF7D58794}"/>
              </a:ext>
            </a:extLst>
          </p:cNvPr>
          <p:cNvSpPr/>
          <p:nvPr/>
        </p:nvSpPr>
        <p:spPr>
          <a:xfrm>
            <a:off x="4056980" y="3828663"/>
            <a:ext cx="2832845" cy="4607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sz="700" dirty="0">
                <a:latin typeface="Georgia" panose="02040502050405020303" pitchFamily="18" charset="0"/>
                <a:cs typeface="Times" panose="02020603050405020304" pitchFamily="18" charset="0"/>
              </a:rPr>
              <a:t>В сентябре 2021 года инфраструктура, объединяющая создаваемые станции и каналы получала своё  наименование – </a:t>
            </a:r>
            <a:r>
              <a:rPr lang="en-US" sz="700" b="1" i="1" dirty="0">
                <a:solidFill>
                  <a:srgbClr val="FF000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ARIADNA</a:t>
            </a:r>
            <a:r>
              <a:rPr lang="en-US" sz="700" dirty="0">
                <a:latin typeface="Georgia" panose="02040502050405020303" pitchFamily="18" charset="0"/>
                <a:cs typeface="Times" panose="02020603050405020304" pitchFamily="18" charset="0"/>
              </a:rPr>
              <a:t> </a:t>
            </a:r>
            <a:r>
              <a:rPr lang="ru-RU" sz="700" dirty="0">
                <a:latin typeface="Georgia" panose="02040502050405020303" pitchFamily="18" charset="0"/>
                <a:cs typeface="Times" panose="02020603050405020304" pitchFamily="18" charset="0"/>
              </a:rPr>
              <a:t>и соответствующий логотип.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A772A59-BFAA-B135-206C-55E602B56B87}"/>
              </a:ext>
            </a:extLst>
          </p:cNvPr>
          <p:cNvSpPr txBox="1"/>
          <p:nvPr/>
        </p:nvSpPr>
        <p:spPr>
          <a:xfrm>
            <a:off x="0" y="2442733"/>
            <a:ext cx="5800116" cy="9442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57188" algn="just">
              <a:lnSpc>
                <a:spcPct val="125000"/>
              </a:lnSpc>
            </a:pP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В настоящее время практически единственным специализированным стендом, использующим </a:t>
            </a:r>
            <a:r>
              <a:rPr lang="ru-RU" sz="750" u="sng" dirty="0">
                <a:latin typeface="Georgia" panose="02040502050405020303" pitchFamily="18" charset="0"/>
                <a:cs typeface="Times New Roman" panose="02020603050405020304" pitchFamily="18" charset="0"/>
              </a:rPr>
              <a:t>длиннопробежные высокоэнергетические ионы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 для испытаний капсулированной электронно-компонентной базы (ЭКБ), является установка в NASA </a:t>
            </a:r>
            <a:r>
              <a:rPr lang="ru-RU" sz="750" dirty="0" err="1">
                <a:latin typeface="Georgia" panose="02040502050405020303" pitchFamily="18" charset="0"/>
                <a:cs typeface="Times New Roman" panose="02020603050405020304" pitchFamily="18" charset="0"/>
              </a:rPr>
              <a:t>Space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750" dirty="0" err="1">
                <a:latin typeface="Georgia" panose="02040502050405020303" pitchFamily="18" charset="0"/>
                <a:cs typeface="Times New Roman" panose="02020603050405020304" pitchFamily="18" charset="0"/>
              </a:rPr>
              <a:t>Radiation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750" dirty="0" err="1">
                <a:latin typeface="Georgia" panose="02040502050405020303" pitchFamily="18" charset="0"/>
                <a:cs typeface="Times New Roman" panose="02020603050405020304" pitchFamily="18" charset="0"/>
              </a:rPr>
              <a:t>Laboratory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750" dirty="0" err="1">
                <a:latin typeface="Georgia" panose="02040502050405020303" pitchFamily="18" charset="0"/>
                <a:cs typeface="Times New Roman" panose="02020603050405020304" pitchFamily="18" charset="0"/>
              </a:rPr>
              <a:t>Brookhaven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750" dirty="0" err="1">
                <a:latin typeface="Georgia" panose="02040502050405020303" pitchFamily="18" charset="0"/>
                <a:cs typeface="Times New Roman" panose="02020603050405020304" pitchFamily="18" charset="0"/>
              </a:rPr>
              <a:t>National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750" dirty="0" err="1">
                <a:latin typeface="Georgia" panose="02040502050405020303" pitchFamily="18" charset="0"/>
                <a:cs typeface="Times New Roman" panose="02020603050405020304" pitchFamily="18" charset="0"/>
              </a:rPr>
              <a:t>Laborator</a:t>
            </a:r>
            <a:r>
              <a:rPr lang="en-US" sz="750" dirty="0">
                <a:latin typeface="Georgia" panose="02040502050405020303" pitchFamily="18" charset="0"/>
                <a:cs typeface="Times New Roman" panose="02020603050405020304" pitchFamily="18" charset="0"/>
              </a:rPr>
              <a:t>y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 (NSRL </a:t>
            </a:r>
            <a:r>
              <a:rPr lang="ru-RU" sz="750" dirty="0" err="1">
                <a:latin typeface="Georgia" panose="02040502050405020303" pitchFamily="18" charset="0"/>
                <a:cs typeface="Times New Roman" panose="02020603050405020304" pitchFamily="18" charset="0"/>
              </a:rPr>
              <a:t>of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 BNL) на основе ускорителя </a:t>
            </a:r>
            <a:r>
              <a:rPr lang="ru-RU" sz="750" dirty="0" err="1">
                <a:latin typeface="Georgia" panose="02040502050405020303" pitchFamily="18" charset="0"/>
                <a:cs typeface="Times New Roman" panose="02020603050405020304" pitchFamily="18" charset="0"/>
              </a:rPr>
              <a:t>Брукхейвенской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 национальной лаборатории в США. Таким образом, ввиду отсутствия технологии облучения капсулированных микросхем </a:t>
            </a:r>
            <a:r>
              <a:rPr lang="ru-RU" sz="750" u="sng" dirty="0">
                <a:latin typeface="Georgia" panose="02040502050405020303" pitchFamily="18" charset="0"/>
                <a:cs typeface="Times New Roman" panose="02020603050405020304" pitchFamily="18" charset="0"/>
              </a:rPr>
              <a:t>высокоэнергетическими пучками 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в России, </a:t>
            </a:r>
            <a:r>
              <a:rPr lang="ru-RU" sz="750" b="1" dirty="0">
                <a:latin typeface="Georgia" panose="02040502050405020303" pitchFamily="18" charset="0"/>
                <a:cs typeface="Times New Roman" panose="02020603050405020304" pitchFamily="18" charset="0"/>
              </a:rPr>
              <a:t>научная новизна 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работы заключается в создание испытательной станции </a:t>
            </a:r>
            <a:r>
              <a:rPr lang="ru-RU" sz="750" b="1" dirty="0">
                <a:latin typeface="Georgia" panose="02040502050405020303" pitchFamily="18" charset="0"/>
                <a:cs typeface="Times New Roman" panose="02020603050405020304" pitchFamily="18" charset="0"/>
              </a:rPr>
              <a:t>ИСКРА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D9D5308C-AE21-63E5-DEBC-F32C77D089B0}"/>
              </a:ext>
            </a:extLst>
          </p:cNvPr>
          <p:cNvSpPr/>
          <p:nvPr/>
        </p:nvSpPr>
        <p:spPr>
          <a:xfrm>
            <a:off x="-7755" y="3294126"/>
            <a:ext cx="6642432" cy="5114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61950" algn="just">
              <a:lnSpc>
                <a:spcPct val="125000"/>
              </a:lnSpc>
            </a:pP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Технология облучения </a:t>
            </a:r>
            <a:r>
              <a:rPr lang="ru-RU" sz="750" dirty="0" err="1">
                <a:latin typeface="Georgia" panose="02040502050405020303" pitchFamily="18" charset="0"/>
                <a:cs typeface="Times New Roman" panose="02020603050405020304" pitchFamily="18" charset="0"/>
              </a:rPr>
              <a:t>декапсулированных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 микросхем стационарными пучками ионов низких энергий разработана и применяется на циклотронах У-400 и У-400М в ЛЯР ОИЯИ. Ввиду специфики технологии облучения </a:t>
            </a:r>
            <a:r>
              <a:rPr lang="ru-RU" sz="750" dirty="0" err="1">
                <a:latin typeface="Georgia" panose="02040502050405020303" pitchFamily="18" charset="0"/>
                <a:cs typeface="Times New Roman" panose="02020603050405020304" pitchFamily="18" charset="0"/>
              </a:rPr>
              <a:t>декапсулированных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 микросхем низкоэнергетическими </a:t>
            </a:r>
            <a:r>
              <a:rPr lang="ru-RU" sz="750" b="1" dirty="0">
                <a:solidFill>
                  <a:srgbClr val="FF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импульсными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 пучками, </a:t>
            </a:r>
            <a:r>
              <a:rPr lang="ru-RU" sz="750" b="1" dirty="0">
                <a:latin typeface="Georgia" panose="02040502050405020303" pitchFamily="18" charset="0"/>
                <a:cs typeface="Times New Roman" panose="02020603050405020304" pitchFamily="18" charset="0"/>
              </a:rPr>
              <a:t>научная новизна 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работы заключается в создание испытательной станции </a:t>
            </a:r>
            <a:r>
              <a:rPr lang="ru-RU" sz="750" b="1" dirty="0">
                <a:latin typeface="Georgia" panose="02040502050405020303" pitchFamily="18" charset="0"/>
                <a:cs typeface="Times New Roman" panose="02020603050405020304" pitchFamily="18" charset="0"/>
              </a:rPr>
              <a:t>СОЧИ</a:t>
            </a:r>
            <a:r>
              <a:rPr lang="ru-RU" sz="750" dirty="0"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ADC4D0B5-1608-D285-7C5B-CC1A54CAE6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5691" y="2224242"/>
            <a:ext cx="1809644" cy="612411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E6F58D70-9AAE-DEA9-7C58-B71723FE47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35714" y="2821188"/>
            <a:ext cx="1849598" cy="24849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94878F6A-EFBE-9E3E-CF3C-8F6DB2004905}"/>
              </a:ext>
            </a:extLst>
          </p:cNvPr>
          <p:cNvSpPr txBox="1"/>
          <p:nvPr/>
        </p:nvSpPr>
        <p:spPr>
          <a:xfrm>
            <a:off x="2010785" y="2012435"/>
            <a:ext cx="5671128" cy="487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 algn="just">
              <a:lnSpc>
                <a:spcPct val="114000"/>
              </a:lnSpc>
              <a:buFont typeface="+mj-lt"/>
              <a:buAutoNum type="arabicPeriod" startAt="3"/>
            </a:pPr>
            <a:r>
              <a:rPr lang="ru-RU" sz="750" dirty="0">
                <a:latin typeface="Georgia" panose="02040502050405020303" pitchFamily="18" charset="0"/>
                <a:cs typeface="Times" panose="02020603050405020304" pitchFamily="18" charset="0"/>
              </a:rPr>
              <a:t>Третье направление включает в себя станцию для радиобиологических исследований в диапазоне энергий 400-1000 МэВ/н. Для этих целей в Измерительном павильоне Корпуса № 1 ЛФВЭ планируется сооружение Станции Исследований Медико-Биологических Объектов (</a:t>
            </a:r>
            <a:r>
              <a:rPr lang="ru-RU" sz="75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С</a:t>
            </a:r>
            <a:r>
              <a:rPr lang="en-US" sz="75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 </a:t>
            </a:r>
            <a:r>
              <a:rPr lang="ru-RU" sz="75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И</a:t>
            </a:r>
            <a:r>
              <a:rPr lang="en-US" sz="75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 </a:t>
            </a:r>
            <a:r>
              <a:rPr lang="ru-RU" sz="75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М</a:t>
            </a:r>
            <a:r>
              <a:rPr lang="en-US" sz="75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 </a:t>
            </a:r>
            <a:r>
              <a:rPr lang="ru-RU" sz="75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Б</a:t>
            </a:r>
            <a:r>
              <a:rPr lang="en-US" sz="75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 </a:t>
            </a:r>
            <a:r>
              <a:rPr lang="ru-RU" sz="750" b="1" dirty="0">
                <a:solidFill>
                  <a:srgbClr val="7030A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О</a:t>
            </a:r>
            <a:r>
              <a:rPr lang="ru-RU" sz="750" dirty="0">
                <a:latin typeface="Georgia" panose="02040502050405020303" pitchFamily="18" charset="0"/>
                <a:cs typeface="Times" panose="02020603050405020304" pitchFamily="18" charset="0"/>
              </a:rPr>
              <a:t>).</a:t>
            </a:r>
            <a:endParaRPr lang="en-US" sz="750" dirty="0">
              <a:latin typeface="Georgia" panose="02040502050405020303" pitchFamily="18" charset="0"/>
              <a:cs typeface="Times" panose="02020603050405020304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01234BD9-85ED-3F11-5DBF-2DC97C84BB5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0252" y="3044996"/>
            <a:ext cx="910403" cy="74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972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75D5FF40-5A79-F6E2-3C31-573F7B6BDF44}"/>
              </a:ext>
            </a:extLst>
          </p:cNvPr>
          <p:cNvGrpSpPr/>
          <p:nvPr/>
        </p:nvGrpSpPr>
        <p:grpSpPr>
          <a:xfrm>
            <a:off x="-1" y="3805548"/>
            <a:ext cx="7685635" cy="524130"/>
            <a:chOff x="0" y="3805548"/>
            <a:chExt cx="7681912" cy="52413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xmlns="" id="{6EA9F0B2-D454-EBEB-D001-9D76FFE099A9}"/>
                </a:ext>
              </a:extLst>
            </p:cNvPr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11" name="Rectangle 13">
                <a:extLst>
                  <a:ext uri="{FF2B5EF4-FFF2-40B4-BE49-F238E27FC236}">
                    <a16:creationId xmlns:a16="http://schemas.microsoft.com/office/drawing/2014/main" xmlns="" id="{B8E4BECE-761D-6319-FA68-23AFD29BFC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2" name="Picture 6">
                <a:extLst>
                  <a:ext uri="{FF2B5EF4-FFF2-40B4-BE49-F238E27FC236}">
                    <a16:creationId xmlns:a16="http://schemas.microsoft.com/office/drawing/2014/main" xmlns="" id="{09150C8A-E337-C5DE-D30F-6EAAA82C8B0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9466FF8B-2454-EEE5-92E6-C0F0B8D7E540}"/>
                </a:ext>
              </a:extLst>
            </p:cNvPr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20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xmlns="" id="{A8892E3D-CCA3-8EF3-D776-F9F585889C4A}"/>
              </a:ext>
            </a:extLst>
          </p:cNvPr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xmlns="" id="{321D63D5-5AEA-A5C9-FBBE-9280700C53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52C4A49C-B74C-55B0-3E27-643C71CF4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DF16A350-0420-E387-38E6-B90F5ED7B15F}"/>
              </a:ext>
            </a:extLst>
          </p:cNvPr>
          <p:cNvSpPr/>
          <p:nvPr/>
        </p:nvSpPr>
        <p:spPr>
          <a:xfrm>
            <a:off x="0" y="42738"/>
            <a:ext cx="76772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1" hangingPunct="1"/>
            <a:r>
              <a:rPr lang="ru-RU" altLang="ru-RU" sz="12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ДЧС- </a:t>
            </a:r>
            <a:r>
              <a:rPr lang="en-US" altLang="ru-RU" sz="12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NICA</a:t>
            </a:r>
            <a:r>
              <a:rPr lang="ru-RU" altLang="ru-RU" sz="1200" b="1" spc="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испытания прототипа на пучках ионов ксенона</a:t>
            </a:r>
            <a:b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124</a:t>
            </a:r>
            <a:r>
              <a:rPr lang="en-US" sz="12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ru-RU" sz="1200" b="1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54+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выведенных из НУКЛОТРОНА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xmlns="" id="{4C012342-FDD9-2FE7-DDD8-5E98BB5F6A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xmlns="" id="{557CD03A-F68F-74B0-25DE-C731282318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7" y="618226"/>
            <a:ext cx="2340344" cy="1418279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1CEE24CB-B234-0E82-4A69-ECB06C9C735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432" y="632890"/>
            <a:ext cx="2336007" cy="141303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23F1362-963D-1F7F-EBEF-9E9D68528058}"/>
              </a:ext>
            </a:extLst>
          </p:cNvPr>
          <p:cNvSpPr txBox="1"/>
          <p:nvPr/>
        </p:nvSpPr>
        <p:spPr>
          <a:xfrm>
            <a:off x="4705053" y="764955"/>
            <a:ext cx="298058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indent="-106363" algn="just">
              <a:buFont typeface="Wingdings" panose="05000000000000000000" pitchFamily="2" charset="2"/>
              <a:buChar char="ü"/>
            </a:pP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ДП-ВКР располагается один </a:t>
            </a:r>
            <a:r>
              <a:rPr lang="ru-RU" sz="8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мелкостриповый</a:t>
            </a: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детектор - шаг </a:t>
            </a:r>
            <a:r>
              <a:rPr lang="ru-RU" sz="8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стрипов</a:t>
            </a: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 мкм, количество </a:t>
            </a:r>
            <a:r>
              <a:rPr lang="ru-RU" sz="8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стрипов</a:t>
            </a: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320, габарит детектора 34.0 мм (поперек </a:t>
            </a:r>
            <a:r>
              <a:rPr lang="ru-RU" sz="8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стрипов</a:t>
            </a: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)×32.4мм (вдоль </a:t>
            </a:r>
            <a:r>
              <a:rPr lang="ru-RU" sz="8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стрипов</a:t>
            </a: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толщина детектора 300мкм. </a:t>
            </a:r>
          </a:p>
          <a:p>
            <a:pPr marL="98425" indent="-106363" algn="just">
              <a:buFont typeface="Wingdings" panose="05000000000000000000" pitchFamily="2" charset="2"/>
              <a:buChar char="ü"/>
            </a:pPr>
            <a:r>
              <a:rPr lang="ru-RU" sz="8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горизонтальной оси отложены номера каналов на плоскости ВКР, по вертикальной – количество попаданий в этот канал.</a:t>
            </a:r>
          </a:p>
          <a:p>
            <a:pPr marL="98425" indent="-106363" algn="just">
              <a:buFont typeface="Wingdings" panose="05000000000000000000" pitchFamily="2" charset="2"/>
              <a:buChar char="ü"/>
            </a:pP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 пучка: 10 мм ширина, 5 мм высота (полная ширина поперечного распределения на полувысоте).</a:t>
            </a:r>
            <a:endParaRPr lang="aa-ET" sz="8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xmlns="" id="{751B97B1-A758-F003-2C39-9A210A2DAB7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220" y="2338795"/>
            <a:ext cx="1876653" cy="1273985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xmlns="" id="{282E8361-00ED-14B3-61B1-BC687E9607E7}"/>
              </a:ext>
            </a:extLst>
          </p:cNvPr>
          <p:cNvSpPr/>
          <p:nvPr/>
        </p:nvSpPr>
        <p:spPr>
          <a:xfrm>
            <a:off x="-15541" y="2256099"/>
            <a:ext cx="123997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just">
              <a:spcAft>
                <a:spcPts val="0"/>
              </a:spcAft>
            </a:pPr>
            <a:r>
              <a:rPr lang="ru-RU" sz="7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Распределения амплитуд сигналов от релятивистских ядер ксенона в датчике ДЧС (спектрометрический канал). По горизонтальной оси отложена амплитуда сигнала в отсчетах АЦП, по вертикальной – количество событий, у которых амплитуда попадает в выбранный диапазон. </a:t>
            </a:r>
            <a:endParaRPr lang="ru-RU" sz="600" dirty="0"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5">
            <a:extLst>
              <a:ext uri="{FF2B5EF4-FFF2-40B4-BE49-F238E27FC236}">
                <a16:creationId xmlns:a16="http://schemas.microsoft.com/office/drawing/2014/main" xmlns="" id="{4708DF5B-47E4-C898-FE94-BFB138EFFA43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54" y="2355649"/>
            <a:ext cx="2009203" cy="1309354"/>
          </a:xfrm>
          <a:prstGeom prst="rect">
            <a:avLst/>
          </a:prstGeom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AC33D827-2994-348C-E9F2-D00B644E16A0}"/>
              </a:ext>
            </a:extLst>
          </p:cNvPr>
          <p:cNvSpPr/>
          <p:nvPr/>
        </p:nvSpPr>
        <p:spPr>
          <a:xfrm>
            <a:off x="6445925" y="2094462"/>
            <a:ext cx="1239709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50" indent="-6350" algn="just">
              <a:spcAft>
                <a:spcPts val="0"/>
              </a:spcAft>
            </a:pPr>
            <a:r>
              <a:rPr lang="ru-RU" sz="7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Распределения амплитуд сигналов, полученных с задней стороны детектора, после уменьшения потока событий. Заметно выделяется пик на амплитуде ~1300 отсчетов АЦП, что соответствует </a:t>
            </a:r>
            <a:r>
              <a:rPr lang="ru-RU" sz="700" dirty="0" err="1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энерговыделению</a:t>
            </a:r>
            <a:r>
              <a:rPr lang="ru-RU" sz="7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от ядра ксенона. Доля таких событий составляет ~50% от общего их числа.</a:t>
            </a:r>
          </a:p>
        </p:txBody>
      </p:sp>
      <p:pic>
        <p:nvPicPr>
          <p:cNvPr id="27" name="Рисунок 2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xmlns="" id="{536FC788-DD25-746D-A98E-7147C1D08FD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11416" y="2326143"/>
            <a:ext cx="1718918" cy="12906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Стрелка: вправо 6">
            <a:extLst>
              <a:ext uri="{FF2B5EF4-FFF2-40B4-BE49-F238E27FC236}">
                <a16:creationId xmlns:a16="http://schemas.microsoft.com/office/drawing/2014/main" xmlns="" id="{D1EF84B1-F1A8-C604-3421-91C3B88755B9}"/>
              </a:ext>
            </a:extLst>
          </p:cNvPr>
          <p:cNvSpPr/>
          <p:nvPr/>
        </p:nvSpPr>
        <p:spPr bwMode="auto">
          <a:xfrm>
            <a:off x="4664372" y="2831863"/>
            <a:ext cx="383972" cy="151404"/>
          </a:xfrm>
          <a:prstGeom prst="rightArrow">
            <a:avLst/>
          </a:prstGeom>
          <a:solidFill>
            <a:srgbClr val="C0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576263" eaLnBrk="1" hangingPunct="1"/>
            <a:endParaRPr lang="aa-ET"/>
          </a:p>
        </p:txBody>
      </p:sp>
      <p:sp>
        <p:nvSpPr>
          <p:cNvPr id="29" name="Стрелка: вправо 7">
            <a:extLst>
              <a:ext uri="{FF2B5EF4-FFF2-40B4-BE49-F238E27FC236}">
                <a16:creationId xmlns:a16="http://schemas.microsoft.com/office/drawing/2014/main" xmlns="" id="{91A8DE85-9151-45A6-E76F-2BBC7E73C710}"/>
              </a:ext>
            </a:extLst>
          </p:cNvPr>
          <p:cNvSpPr/>
          <p:nvPr/>
        </p:nvSpPr>
        <p:spPr bwMode="auto">
          <a:xfrm>
            <a:off x="2696833" y="2803048"/>
            <a:ext cx="360040" cy="144016"/>
          </a:xfrm>
          <a:prstGeom prst="rightArrow">
            <a:avLst/>
          </a:prstGeom>
          <a:solidFill>
            <a:srgbClr val="C00000"/>
          </a:solidFill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aa-ET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0" name="Скругленный прямоугольник 4">
            <a:extLst>
              <a:ext uri="{FF2B5EF4-FFF2-40B4-BE49-F238E27FC236}">
                <a16:creationId xmlns:a16="http://schemas.microsoft.com/office/drawing/2014/main" xmlns="" id="{0DF2080B-D87B-8E37-34C4-3FBC969AB354}"/>
              </a:ext>
            </a:extLst>
          </p:cNvPr>
          <p:cNvSpPr/>
          <p:nvPr/>
        </p:nvSpPr>
        <p:spPr bwMode="auto">
          <a:xfrm>
            <a:off x="271838" y="592247"/>
            <a:ext cx="944092" cy="200188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горизонталь</a:t>
            </a:r>
          </a:p>
        </p:txBody>
      </p:sp>
      <p:sp>
        <p:nvSpPr>
          <p:cNvPr id="31" name="Скругленный прямоугольник 24">
            <a:extLst>
              <a:ext uri="{FF2B5EF4-FFF2-40B4-BE49-F238E27FC236}">
                <a16:creationId xmlns:a16="http://schemas.microsoft.com/office/drawing/2014/main" xmlns="" id="{8A88A86A-9EB7-95E6-B856-5681EFE049B5}"/>
              </a:ext>
            </a:extLst>
          </p:cNvPr>
          <p:cNvSpPr/>
          <p:nvPr/>
        </p:nvSpPr>
        <p:spPr bwMode="auto">
          <a:xfrm>
            <a:off x="2640195" y="592156"/>
            <a:ext cx="973492" cy="200188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800" dirty="0">
                <a:latin typeface="Georgia" panose="02040502050405020303" pitchFamily="18" charset="0"/>
              </a:rPr>
              <a:t>вертика</a:t>
            </a:r>
            <a:r>
              <a:rPr kumimoji="0" lang="ru-RU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ль</a:t>
            </a:r>
          </a:p>
        </p:txBody>
      </p:sp>
      <p:cxnSp>
        <p:nvCxnSpPr>
          <p:cNvPr id="32" name="Прямая соединительная линия 31">
            <a:extLst>
              <a:ext uri="{FF2B5EF4-FFF2-40B4-BE49-F238E27FC236}">
                <a16:creationId xmlns:a16="http://schemas.microsoft.com/office/drawing/2014/main" xmlns="" id="{EC660AA9-09E8-C876-C9A8-98D47F26DC88}"/>
              </a:ext>
            </a:extLst>
          </p:cNvPr>
          <p:cNvCxnSpPr/>
          <p:nvPr/>
        </p:nvCxnSpPr>
        <p:spPr bwMode="auto">
          <a:xfrm>
            <a:off x="0" y="2088579"/>
            <a:ext cx="7685634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xmlns="" id="{5FD73FE5-3369-627E-B366-0D6D65C0DC93}"/>
              </a:ext>
            </a:extLst>
          </p:cNvPr>
          <p:cNvSpPr/>
          <p:nvPr/>
        </p:nvSpPr>
        <p:spPr>
          <a:xfrm>
            <a:off x="4262019" y="3841752"/>
            <a:ext cx="29883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7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Свинцовая мишень толщиной 6 см</a:t>
            </a:r>
            <a:r>
              <a:rPr lang="en-US" sz="7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7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пути пучка ионов уменьшила энергии первичного пучка ионов до энергии ~2 ГэВ/нуклон и уменьшила интенсивности до ~20% от изначальной</a:t>
            </a:r>
          </a:p>
        </p:txBody>
      </p:sp>
      <p:sp>
        <p:nvSpPr>
          <p:cNvPr id="34" name="Скругленный прямоугольник 13">
            <a:extLst>
              <a:ext uri="{FF2B5EF4-FFF2-40B4-BE49-F238E27FC236}">
                <a16:creationId xmlns:a16="http://schemas.microsoft.com/office/drawing/2014/main" xmlns="" id="{F4B94987-DDF5-33BA-369C-80F042A0964E}"/>
              </a:ext>
            </a:extLst>
          </p:cNvPr>
          <p:cNvSpPr/>
          <p:nvPr/>
        </p:nvSpPr>
        <p:spPr bwMode="auto">
          <a:xfrm>
            <a:off x="4781078" y="546354"/>
            <a:ext cx="2882341" cy="251367"/>
          </a:xfrm>
          <a:prstGeom prst="roundRect">
            <a:avLst/>
          </a:prstGeom>
          <a:solidFill>
            <a:srgbClr val="00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indent="-6985" algn="ctr"/>
            <a:r>
              <a:rPr lang="ru-RU" sz="800" b="1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Профили ионного пучка по горизонтали и по вертикали по показаниям ДП-ВКР</a:t>
            </a:r>
          </a:p>
        </p:txBody>
      </p:sp>
      <p:sp>
        <p:nvSpPr>
          <p:cNvPr id="35" name="Скругленный прямоугольник 30">
            <a:extLst>
              <a:ext uri="{FF2B5EF4-FFF2-40B4-BE49-F238E27FC236}">
                <a16:creationId xmlns:a16="http://schemas.microsoft.com/office/drawing/2014/main" xmlns="" id="{4C946448-01E7-BC5B-B9A0-5E51F8A83720}"/>
              </a:ext>
            </a:extLst>
          </p:cNvPr>
          <p:cNvSpPr/>
          <p:nvPr/>
        </p:nvSpPr>
        <p:spPr bwMode="auto">
          <a:xfrm>
            <a:off x="16780" y="2108426"/>
            <a:ext cx="3040093" cy="187709"/>
          </a:xfrm>
          <a:prstGeom prst="roundRect">
            <a:avLst/>
          </a:prstGeom>
          <a:solidFill>
            <a:srgbClr val="00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indent="-6985" algn="ctr"/>
            <a:r>
              <a:rPr lang="ru-RU" sz="800" b="1" dirty="0">
                <a:solidFill>
                  <a:schemeClr val="bg1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Энерговыделение от ядер ксенона</a:t>
            </a:r>
          </a:p>
        </p:txBody>
      </p:sp>
    </p:spTree>
    <p:extLst>
      <p:ext uri="{BB962C8B-B14F-4D97-AF65-F5344CB8AC3E}">
        <p14:creationId xmlns:p14="http://schemas.microsoft.com/office/powerpoint/2010/main" val="3772112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547581"/>
            <a:ext cx="2542476" cy="27511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325" y="1376698"/>
            <a:ext cx="1876394" cy="2423675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-1" y="3811227"/>
            <a:ext cx="768563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indent="357188" algn="ctr"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21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13892" y="93184"/>
            <a:ext cx="7666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танция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сследований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едико-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иологических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бъектов (</a:t>
            </a:r>
            <a:r>
              <a:rPr lang="ru-RU" altLang="ru-RU" sz="14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СИМБО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4E68481A-055F-4067-B0C2-E2FCBEDE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2852325" y="491694"/>
            <a:ext cx="2068751" cy="8463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b="1" kern="800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СИМБО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─ 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прикладная станция для радиобиологических исследований и моделирования воздействия тяжелых заряженных частиц на когнитивные функции мозга мелких лабораторных животных и приматов 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диапазон энергий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00-1000 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МэВ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en-US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7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7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259703"/>
              </p:ext>
            </p:extLst>
          </p:nvPr>
        </p:nvGraphicFramePr>
        <p:xfrm>
          <a:off x="4846638" y="528051"/>
          <a:ext cx="2835275" cy="2318332"/>
        </p:xfrm>
        <a:graphic>
          <a:graphicData uri="http://schemas.openxmlformats.org/drawingml/2006/table">
            <a:tbl>
              <a:tblPr firstRow="1" firstCol="1" bandRow="1"/>
              <a:tblGrid>
                <a:gridCol w="180934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592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231833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Типы ионов</a:t>
                      </a:r>
                      <a:endParaRPr lang="ru-RU" sz="7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en-US" sz="70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6+</a:t>
                      </a:r>
                      <a:r>
                        <a:rPr lang="en-US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70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en-US" sz="70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18+</a:t>
                      </a:r>
                      <a:r>
                        <a:rPr lang="en-US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70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r>
                        <a:rPr lang="en-US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</a:t>
                      </a:r>
                      <a:r>
                        <a:rPr lang="en-US" sz="70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26+</a:t>
                      </a:r>
                      <a:r>
                        <a:rPr lang="en-US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70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r>
                        <a:rPr lang="en-US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Kr</a:t>
                      </a:r>
                      <a:r>
                        <a:rPr lang="en-US" sz="70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36+</a:t>
                      </a:r>
                      <a:endParaRPr lang="ru-RU" sz="7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1833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Энергия ионов на выходе из </a:t>
                      </a:r>
                      <a:r>
                        <a:rPr lang="ru-RU" sz="700" kern="800" dirty="0" err="1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Нуклотрона</a:t>
                      </a:r>
                      <a:r>
                        <a:rPr lang="en-GB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МэВ/н</a:t>
                      </a:r>
                      <a:endParaRPr lang="ru-RU" sz="7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00─</a:t>
                      </a: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7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1833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 импульса выведенного</a:t>
                      </a:r>
                      <a:r>
                        <a:rPr lang="ru-RU" sz="700" baseline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пучка, сек</a:t>
                      </a:r>
                      <a:endParaRPr lang="ru-RU" sz="7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4-5 (растяжка)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1833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 импульсов, Гц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0,1-0,25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15917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Плотность потока ионов</a:t>
                      </a:r>
                      <a:r>
                        <a:rPr lang="en-US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частиц</a:t>
                      </a:r>
                      <a:r>
                        <a:rPr lang="en-US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/(</a:t>
                      </a: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</a:t>
                      </a:r>
                      <a:r>
                        <a:rPr lang="en-US" sz="70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∙</a:t>
                      </a: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en-US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7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70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…10</a:t>
                      </a:r>
                      <a:r>
                        <a:rPr lang="ru-RU" sz="70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7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1833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Максимальный </a:t>
                      </a:r>
                      <a:r>
                        <a:rPr lang="ru-RU" sz="700" dirty="0" err="1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флюенс</a:t>
                      </a:r>
                      <a:r>
                        <a:rPr lang="ru-RU" sz="7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за сеанс, ион/</a:t>
                      </a: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см</a:t>
                      </a:r>
                      <a:r>
                        <a:rPr lang="en-US" sz="70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70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7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890040056"/>
                  </a:ext>
                </a:extLst>
              </a:tr>
              <a:tr h="231833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Продолжительность облучения за сеанс</a:t>
                      </a:r>
                      <a:r>
                        <a:rPr lang="en-US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мин</a:t>
                      </a:r>
                      <a:endParaRPr lang="ru-RU" sz="7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1-5</a:t>
                      </a:r>
                      <a:endParaRPr lang="ru-RU" sz="7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5917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Доза облучения, Гр</a:t>
                      </a:r>
                      <a:endParaRPr lang="ru-RU" sz="7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1-3</a:t>
                      </a:r>
                      <a:endParaRPr lang="ru-RU" sz="7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1833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Область облучения в режиме сканирования/без сканирования, мм</a:t>
                      </a:r>
                      <a:endParaRPr lang="ru-RU" sz="7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100×100</a:t>
                      </a:r>
                      <a:r>
                        <a:rPr lang="en-US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Ø10</a:t>
                      </a:r>
                      <a:endParaRPr lang="ru-RU" sz="7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7750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Однородность потока при обучении максимальной области при сканировании/без сканирования</a:t>
                      </a:r>
                      <a:r>
                        <a:rPr lang="en-US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%</a:t>
                      </a:r>
                      <a:endParaRPr lang="ru-RU" sz="7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en-US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ru-RU" sz="70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5917">
                <a:tc>
                  <a:txBody>
                    <a:bodyPr/>
                    <a:lstStyle/>
                    <a:p>
                      <a:pPr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Диаметр пучка на мишени (</a:t>
                      </a:r>
                      <a:r>
                        <a:rPr lang="en-US" sz="7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FWHM)</a:t>
                      </a:r>
                      <a:r>
                        <a:rPr lang="ru-RU" sz="7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мм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ru-RU" sz="7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25─35</a:t>
                      </a: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175935167"/>
                  </a:ext>
                </a:extLst>
              </a:tr>
            </a:tbl>
          </a:graphicData>
        </a:graphic>
      </p:graphicFrame>
      <p:cxnSp>
        <p:nvCxnSpPr>
          <p:cNvPr id="62" name="Прямая со стрелкой 61"/>
          <p:cNvCxnSpPr/>
          <p:nvPr/>
        </p:nvCxnSpPr>
        <p:spPr bwMode="auto">
          <a:xfrm flipH="1">
            <a:off x="1967264" y="864443"/>
            <a:ext cx="924760" cy="41358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Box 4"/>
          <p:cNvSpPr txBox="1"/>
          <p:nvPr/>
        </p:nvSpPr>
        <p:spPr>
          <a:xfrm rot="20152232">
            <a:off x="2077604" y="705833"/>
            <a:ext cx="9556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Направление </a:t>
            </a:r>
          </a:p>
          <a:p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движения пучка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3891" y="3832717"/>
            <a:ext cx="410590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5838">
              <a:spcAft>
                <a:spcPts val="0"/>
              </a:spcAft>
              <a:buNone/>
            </a:pPr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en-US" sz="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</a:t>
            </a:r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.23 </a:t>
            </a:r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Рабочее совещание</a:t>
            </a:r>
            <a:b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«Прикладные исследования на комплексе NICA:</a:t>
            </a:r>
            <a:b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перспективы сотрудничества РСО-Алания – ОИЯИ» </a:t>
            </a:r>
            <a:endParaRPr lang="en-US" sz="9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-1" y="3308051"/>
            <a:ext cx="253456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Оборудование станции изготавливается в рамках </a:t>
            </a:r>
            <a:r>
              <a:rPr lang="ru-RU" sz="7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коллаборации</a:t>
            </a: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700" b="1" dirty="0">
                <a:solidFill>
                  <a:schemeClr val="accent2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ОИЯИ</a:t>
            </a: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−</a:t>
            </a:r>
            <a:r>
              <a:rPr lang="ru-RU" sz="700" b="1" dirty="0">
                <a:solidFill>
                  <a:schemeClr val="accent2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ООО «Вакуумные системы и технологии»</a:t>
            </a:r>
            <a:r>
              <a:rPr lang="ru-RU" sz="700" dirty="0">
                <a:latin typeface="Georgia" panose="02040502050405020303" pitchFamily="18" charset="0"/>
                <a:cs typeface="Times New Roman" panose="02020603050405020304" pitchFamily="18" charset="0"/>
              </a:rPr>
              <a:t> (г. Белгород)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534567" y="1251445"/>
            <a:ext cx="23247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Сборка системы позиционирования с </a:t>
            </a:r>
          </a:p>
          <a:p>
            <a:r>
              <a:rPr lang="ru-RU" sz="7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детекторами на раме</a:t>
            </a:r>
          </a:p>
        </p:txBody>
      </p:sp>
      <p:cxnSp>
        <p:nvCxnSpPr>
          <p:cNvPr id="20" name="Прямая со стрелкой 19"/>
          <p:cNvCxnSpPr/>
          <p:nvPr/>
        </p:nvCxnSpPr>
        <p:spPr bwMode="auto">
          <a:xfrm flipH="1" flipV="1">
            <a:off x="1853154" y="1473671"/>
            <a:ext cx="1074283" cy="95011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EB4BD4"/>
            </a:solidFill>
            <a:prstDash val="solid"/>
            <a:round/>
            <a:headEnd type="none" w="med" len="med"/>
            <a:tailEnd type="triangle" w="sm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Скругленный прямоугольник 4">
            <a:extLst>
              <a:ext uri="{FF2B5EF4-FFF2-40B4-BE49-F238E27FC236}">
                <a16:creationId xmlns:a16="http://schemas.microsoft.com/office/drawing/2014/main" xmlns="" id="{020DE3CC-2B14-968D-A9BC-F00FE6B772D0}"/>
              </a:ext>
            </a:extLst>
          </p:cNvPr>
          <p:cNvSpPr/>
          <p:nvPr/>
        </p:nvSpPr>
        <p:spPr bwMode="auto">
          <a:xfrm>
            <a:off x="24651" y="534892"/>
            <a:ext cx="2517824" cy="200188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Модель климатической кабины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009E2C3A-41C8-48E3-8D80-7267BBEFB2FF}"/>
              </a:ext>
            </a:extLst>
          </p:cNvPr>
          <p:cNvSpPr txBox="1"/>
          <p:nvPr/>
        </p:nvSpPr>
        <p:spPr>
          <a:xfrm>
            <a:off x="4720046" y="2858678"/>
            <a:ext cx="2959851" cy="138499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buClr>
                <a:srgbClr val="7030A0"/>
              </a:buClr>
            </a:pPr>
            <a:r>
              <a:rPr lang="ru-RU" sz="700" b="1" i="1" dirty="0">
                <a:solidFill>
                  <a:srgbClr val="0070C0"/>
                </a:solidFill>
                <a:latin typeface="Georgia" panose="02040502050405020303" pitchFamily="18" charset="0"/>
                <a:cs typeface="Times" panose="02020603050405020304" pitchFamily="18" charset="0"/>
              </a:rPr>
              <a:t>Климатическая кабина</a:t>
            </a:r>
            <a:r>
              <a:rPr lang="ru-RU" sz="700" dirty="0">
                <a:latin typeface="Georgia" panose="02040502050405020303" pitchFamily="18" charset="0"/>
                <a:cs typeface="Times" panose="02020603050405020304" pitchFamily="18" charset="0"/>
              </a:rPr>
              <a:t>:</a:t>
            </a:r>
          </a:p>
          <a:p>
            <a:pPr marL="171450" indent="-171450" algn="just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sz="700" dirty="0">
                <a:latin typeface="Georgia" panose="02040502050405020303" pitchFamily="18" charset="0"/>
                <a:cs typeface="Times" panose="02020603050405020304" pitchFamily="18" charset="0"/>
              </a:rPr>
              <a:t>сборная</a:t>
            </a:r>
            <a:r>
              <a:rPr lang="en-US" sz="700" dirty="0">
                <a:latin typeface="Georgia" panose="02040502050405020303" pitchFamily="18" charset="0"/>
                <a:cs typeface="Times" panose="02020603050405020304" pitchFamily="18" charset="0"/>
              </a:rPr>
              <a:t> </a:t>
            </a:r>
            <a:r>
              <a:rPr lang="ru-RU" sz="700" dirty="0">
                <a:latin typeface="Georgia" panose="02040502050405020303" pitchFamily="18" charset="0"/>
                <a:cs typeface="Times" panose="02020603050405020304" pitchFamily="18" charset="0"/>
              </a:rPr>
              <a:t>металлоконструкция</a:t>
            </a:r>
            <a:r>
              <a:rPr lang="en-US" sz="700" dirty="0">
                <a:latin typeface="Georgia" panose="02040502050405020303" pitchFamily="18" charset="0"/>
                <a:cs typeface="Times" panose="02020603050405020304" pitchFamily="18" charset="0"/>
              </a:rPr>
              <a:t>;</a:t>
            </a:r>
            <a:endParaRPr lang="ru-RU" sz="700" dirty="0">
              <a:latin typeface="Georgia" panose="02040502050405020303" pitchFamily="18" charset="0"/>
              <a:cs typeface="Times" panose="02020603050405020304" pitchFamily="18" charset="0"/>
            </a:endParaRPr>
          </a:p>
          <a:p>
            <a:pPr marL="171450" indent="-171450" algn="just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sz="700" dirty="0">
                <a:latin typeface="Georgia" panose="02040502050405020303" pitchFamily="18" charset="0"/>
                <a:cs typeface="Times" panose="02020603050405020304" pitchFamily="18" charset="0"/>
              </a:rPr>
              <a:t>пол из рифленой нержавеющей стали утепленный минеральной ватой</a:t>
            </a:r>
            <a:r>
              <a:rPr lang="en-US" sz="700" dirty="0">
                <a:latin typeface="Georgia" panose="02040502050405020303" pitchFamily="18" charset="0"/>
                <a:cs typeface="Times" panose="02020603050405020304" pitchFamily="18" charset="0"/>
              </a:rPr>
              <a:t>;</a:t>
            </a:r>
            <a:endParaRPr lang="ru-RU" sz="700" dirty="0">
              <a:latin typeface="Georgia" panose="02040502050405020303" pitchFamily="18" charset="0"/>
              <a:cs typeface="Times" panose="02020603050405020304" pitchFamily="18" charset="0"/>
            </a:endParaRPr>
          </a:p>
          <a:p>
            <a:pPr marL="171450" indent="-171450" algn="just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sz="700" dirty="0">
                <a:latin typeface="Georgia" panose="02040502050405020303" pitchFamily="18" charset="0"/>
                <a:cs typeface="Times" panose="02020603050405020304" pitchFamily="18" charset="0"/>
              </a:rPr>
              <a:t>внутри</a:t>
            </a:r>
            <a:r>
              <a:rPr lang="en-US" sz="700" dirty="0">
                <a:latin typeface="Georgia" panose="02040502050405020303" pitchFamily="18" charset="0"/>
                <a:cs typeface="Times" panose="02020603050405020304" pitchFamily="18" charset="0"/>
              </a:rPr>
              <a:t> </a:t>
            </a:r>
            <a:r>
              <a:rPr lang="ru-RU" sz="700" dirty="0">
                <a:latin typeface="Georgia" panose="02040502050405020303" pitchFamily="18" charset="0"/>
                <a:cs typeface="Times" panose="02020603050405020304" pitchFamily="18" charset="0"/>
              </a:rPr>
              <a:t>камеры предусмотрена вентиляция, система обогрева и кондиционирования воздуха, освещение, предусмотрен подвод воды и канализации</a:t>
            </a:r>
            <a:r>
              <a:rPr lang="en-US" sz="700" dirty="0">
                <a:latin typeface="Georgia" panose="02040502050405020303" pitchFamily="18" charset="0"/>
                <a:cs typeface="Times" panose="02020603050405020304" pitchFamily="18" charset="0"/>
              </a:rPr>
              <a:t>;</a:t>
            </a:r>
            <a:endParaRPr lang="ru-RU" sz="700" dirty="0">
              <a:latin typeface="Georgia" panose="02040502050405020303" pitchFamily="18" charset="0"/>
              <a:cs typeface="Times" panose="02020603050405020304" pitchFamily="18" charset="0"/>
            </a:endParaRPr>
          </a:p>
          <a:p>
            <a:pPr marL="171450" indent="-171450" algn="just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sz="700" dirty="0">
                <a:latin typeface="Georgia" panose="02040502050405020303" pitchFamily="18" charset="0"/>
                <a:cs typeface="Times" panose="02020603050405020304" pitchFamily="18" charset="0"/>
              </a:rPr>
              <a:t>все</a:t>
            </a:r>
            <a:r>
              <a:rPr lang="en-US" sz="700" dirty="0">
                <a:latin typeface="Georgia" panose="02040502050405020303" pitchFamily="18" charset="0"/>
                <a:cs typeface="Times" panose="02020603050405020304" pitchFamily="18" charset="0"/>
              </a:rPr>
              <a:t> </a:t>
            </a:r>
            <a:r>
              <a:rPr lang="ru-RU" sz="700" dirty="0">
                <a:latin typeface="Georgia" panose="02040502050405020303" pitchFamily="18" charset="0"/>
                <a:cs typeface="Times" panose="02020603050405020304" pitchFamily="18" charset="0"/>
              </a:rPr>
              <a:t>коммуникации и кабели подводятся к камере в каналах под фальшполом</a:t>
            </a:r>
            <a:r>
              <a:rPr lang="en-US" sz="700" dirty="0">
                <a:latin typeface="Georgia" panose="02040502050405020303" pitchFamily="18" charset="0"/>
                <a:cs typeface="Times" panose="02020603050405020304" pitchFamily="18" charset="0"/>
              </a:rPr>
              <a:t> </a:t>
            </a:r>
            <a:r>
              <a:rPr lang="ru-RU" sz="700" dirty="0">
                <a:latin typeface="Georgia" panose="02040502050405020303" pitchFamily="18" charset="0"/>
                <a:cs typeface="Times" panose="02020603050405020304" pitchFamily="18" charset="0"/>
              </a:rPr>
              <a:t>измерительного павильона и заводятся в камеру через герметичные гильзы в</a:t>
            </a:r>
            <a:r>
              <a:rPr lang="en-US" sz="700" dirty="0">
                <a:latin typeface="Georgia" panose="02040502050405020303" pitchFamily="18" charset="0"/>
                <a:cs typeface="Times" panose="02020603050405020304" pitchFamily="18" charset="0"/>
              </a:rPr>
              <a:t> </a:t>
            </a:r>
            <a:r>
              <a:rPr lang="ru-RU" sz="700" dirty="0">
                <a:latin typeface="Georgia" panose="02040502050405020303" pitchFamily="18" charset="0"/>
                <a:cs typeface="Times" panose="02020603050405020304" pitchFamily="18" charset="0"/>
              </a:rPr>
              <a:t>полу</a:t>
            </a:r>
            <a:r>
              <a:rPr lang="en-US" sz="700" dirty="0">
                <a:latin typeface="Georgia" panose="02040502050405020303" pitchFamily="18" charset="0"/>
                <a:cs typeface="Times" panose="02020603050405020304" pitchFamily="18" charset="0"/>
              </a:rPr>
              <a:t>;</a:t>
            </a:r>
            <a:endParaRPr lang="ru-RU" sz="700" dirty="0">
              <a:latin typeface="Georgia" panose="02040502050405020303" pitchFamily="18" charset="0"/>
              <a:cs typeface="Times" panose="02020603050405020304" pitchFamily="18" charset="0"/>
            </a:endParaRPr>
          </a:p>
          <a:p>
            <a:pPr marL="171450" indent="-171450" algn="just">
              <a:buClr>
                <a:srgbClr val="7030A0"/>
              </a:buClr>
              <a:buFont typeface="Wingdings" panose="05000000000000000000" pitchFamily="2" charset="2"/>
              <a:buChar char="ü"/>
            </a:pPr>
            <a:r>
              <a:rPr lang="ru-RU" sz="700" dirty="0">
                <a:latin typeface="Georgia" panose="02040502050405020303" pitchFamily="18" charset="0"/>
                <a:cs typeface="Times" panose="02020603050405020304" pitchFamily="18" charset="0"/>
              </a:rPr>
              <a:t>в камере предусмотрены входное и выходное окна для пучка ионов, изготавливаемые из майлара толщиной 20 мкм</a:t>
            </a:r>
            <a:r>
              <a:rPr lang="en-US" sz="700" dirty="0">
                <a:latin typeface="Georgia" panose="02040502050405020303" pitchFamily="18" charset="0"/>
                <a:cs typeface="Times" panose="02020603050405020304" pitchFamily="18" charset="0"/>
              </a:rPr>
              <a:t>.</a:t>
            </a:r>
            <a:endParaRPr lang="ru-RU" sz="700" dirty="0">
              <a:latin typeface="Georgia" panose="02040502050405020303" pitchFamily="18" charset="0"/>
              <a:cs typeface="Times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 bwMode="auto">
          <a:xfrm>
            <a:off x="1062485" y="3872838"/>
            <a:ext cx="2706463" cy="409745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just"/>
            <a:r>
              <a:rPr lang="ru-RU" sz="7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Оборудование станции СИМБО, </a:t>
            </a:r>
            <a:r>
              <a:rPr lang="ru-RU" sz="700" b="1" u="sng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за исключением системы диагностики пучка</a:t>
            </a:r>
            <a:r>
              <a:rPr lang="ru-RU" sz="700" b="1" dirty="0">
                <a:solidFill>
                  <a:srgbClr val="00206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, хранится на нештатном месте на территории ЛФВЭ ОИЯИ</a:t>
            </a:r>
          </a:p>
        </p:txBody>
      </p:sp>
    </p:spTree>
    <p:extLst>
      <p:ext uri="{BB962C8B-B14F-4D97-AF65-F5344CB8AC3E}">
        <p14:creationId xmlns:p14="http://schemas.microsoft.com/office/powerpoint/2010/main" val="6953847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11227"/>
            <a:ext cx="768563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indent="357188" algn="ctr">
                  <a:spcAft>
                    <a:spcPts val="0"/>
                  </a:spcAft>
                  <a:buNone/>
                </a:pPr>
                <a:endParaRPr lang="en-US" sz="12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22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15908" y="9242"/>
            <a:ext cx="7666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sz="14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СИМБО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устройство для позиционирования на пучке</a:t>
            </a:r>
          </a:p>
          <a:p>
            <a:pPr algn="ctr" eaLnBrk="1" hangingPunct="1"/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облучаемых объектов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345012" y="3804821"/>
            <a:ext cx="28924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</a:pPr>
            <a:r>
              <a:rPr lang="ru-RU" sz="9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Устройство было испытано на ионном пучке </a:t>
            </a:r>
            <a:r>
              <a:rPr lang="ru-RU" sz="9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124</a:t>
            </a:r>
            <a:r>
              <a:rPr lang="en-US" sz="9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</a:t>
            </a:r>
            <a:r>
              <a:rPr lang="ru-RU" sz="900" baseline="30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54+ </a:t>
            </a:r>
            <a:r>
              <a:rPr lang="ru-RU" sz="900" kern="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3,8 ГэВ/нуклон с 07.12.22−08.12.22</a:t>
            </a:r>
            <a:endParaRPr lang="ru-RU" sz="900" dirty="0"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4E68481A-055F-4067-B0C2-E2FCBEDE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DBD973A4-8196-4675-A62B-FF478E8B8A04}"/>
              </a:ext>
            </a:extLst>
          </p:cNvPr>
          <p:cNvSpPr txBox="1"/>
          <p:nvPr/>
        </p:nvSpPr>
        <p:spPr>
          <a:xfrm>
            <a:off x="13892" y="2881279"/>
            <a:ext cx="223287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180975" indent="-180975">
              <a:buAutoNum type="arabicParenBoth"/>
            </a:pP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Кресло для иммобилизации приматов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;</a:t>
            </a:r>
            <a:endParaRPr lang="ru-RU" sz="8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180975" indent="-180975">
              <a:buFontTx/>
              <a:buAutoNum type="arabicParenBoth"/>
            </a:pP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Рабочий стол и защитных кожух (</a:t>
            </a:r>
            <a:r>
              <a:rPr lang="ru-RU" sz="800" i="1" dirty="0">
                <a:latin typeface="Georgia" panose="02040502050405020303" pitchFamily="18" charset="0"/>
                <a:cs typeface="Times New Roman" panose="02020603050405020304" pitchFamily="18" charset="0"/>
              </a:rPr>
              <a:t>поворотный привод серии AGR75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)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;</a:t>
            </a:r>
            <a:endParaRPr lang="ru-RU" sz="8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180975" indent="-180975">
              <a:buFontTx/>
              <a:buAutoNum type="arabicParenBoth"/>
            </a:pP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Пульт ручного управления (компьютер SIMATIC HMI </a:t>
            </a:r>
            <a:r>
              <a:rPr lang="ru-RU" sz="8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Mobile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 err="1">
                <a:latin typeface="Georgia" panose="02040502050405020303" pitchFamily="18" charset="0"/>
                <a:cs typeface="Times New Roman" panose="02020603050405020304" pitchFamily="18" charset="0"/>
              </a:rPr>
              <a:t>Panels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)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;</a:t>
            </a:r>
            <a:endParaRPr lang="ru-RU" sz="8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180975" indent="-180975">
              <a:buFontTx/>
              <a:buAutoNum type="arabicParenBoth"/>
            </a:pP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Модуль основания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  <a:endParaRPr lang="ru-RU" sz="8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B3D876D3-B8AF-4F00-A20A-544388962908}"/>
              </a:ext>
            </a:extLst>
          </p:cNvPr>
          <p:cNvSpPr txBox="1"/>
          <p:nvPr/>
        </p:nvSpPr>
        <p:spPr>
          <a:xfrm>
            <a:off x="-5063" y="723107"/>
            <a:ext cx="2232873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indent="-177800" algn="just">
              <a:buFont typeface="Wingdings" panose="05000000000000000000" pitchFamily="2" charset="2"/>
              <a:buChar char="ü"/>
            </a:pP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Предназначено для размещения биологических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объектов (субстраты клеток, микроорганизмы, ткани, лабораторных животных, в том числе,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мышей, крыс, приматов)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.</a:t>
            </a:r>
          </a:p>
          <a:p>
            <a:pPr marL="177800" indent="-177800" algn="just">
              <a:buFont typeface="Wingdings" panose="05000000000000000000" pitchFamily="2" charset="2"/>
              <a:buChar char="ü"/>
            </a:pP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Перемещение исследуемого объекта по горизонтали в двух направлениях по осям X (±100 мм) и Y (±100 мм), в вертикальном направлении по оси Z (600 мм), поворот объекта на 360⁰.</a:t>
            </a:r>
          </a:p>
          <a:p>
            <a:pPr marL="177800" indent="-177800" algn="just">
              <a:buFont typeface="Wingdings" panose="05000000000000000000" pitchFamily="2" charset="2"/>
              <a:buChar char="ü"/>
            </a:pP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Габариты (В</a:t>
            </a:r>
            <a:r>
              <a:rPr lang="ru-RU" sz="8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Ш</a:t>
            </a:r>
            <a:r>
              <a:rPr lang="ru-RU" sz="8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Д) устройства для позиционера, мм: 1000</a:t>
            </a:r>
            <a:r>
              <a:rPr lang="ru-RU" sz="8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855</a:t>
            </a:r>
            <a:r>
              <a:rPr lang="ru-RU" sz="800" kern="800" dirty="0"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760.</a:t>
            </a:r>
          </a:p>
          <a:p>
            <a:pPr marL="177800" indent="-177800" algn="just">
              <a:buFont typeface="Wingdings" panose="05000000000000000000" pitchFamily="2" charset="2"/>
              <a:buChar char="ü"/>
            </a:pP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Грузоподъемность 50 кг.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2241147" y="802441"/>
            <a:ext cx="1640033" cy="2916734"/>
            <a:chOff x="2311800" y="810896"/>
            <a:chExt cx="1640033" cy="2916734"/>
          </a:xfrm>
        </p:grpSpPr>
        <p:pic>
          <p:nvPicPr>
            <p:cNvPr id="33" name="Рисунок 32" descr="Изображение выглядит как внутренний, прибор&#10;&#10;Автоматически созданное описание">
              <a:extLst>
                <a:ext uri="{FF2B5EF4-FFF2-40B4-BE49-F238E27FC236}">
                  <a16:creationId xmlns:a16="http://schemas.microsoft.com/office/drawing/2014/main" xmlns="" id="{A75A3E7D-89A6-4161-AF94-C683DCD5114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673450" y="1449246"/>
              <a:ext cx="2916734" cy="164003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58" name="Овал 57"/>
            <p:cNvSpPr/>
            <p:nvPr/>
          </p:nvSpPr>
          <p:spPr bwMode="auto">
            <a:xfrm>
              <a:off x="2847214" y="1137663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59" name="Овал 58"/>
            <p:cNvSpPr/>
            <p:nvPr/>
          </p:nvSpPr>
          <p:spPr bwMode="auto">
            <a:xfrm>
              <a:off x="2641783" y="1966086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defTabSz="576263" eaLnBrk="1" hangingPunct="1"/>
              <a:r>
                <a:rPr 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60" name="Овал 59"/>
            <p:cNvSpPr/>
            <p:nvPr/>
          </p:nvSpPr>
          <p:spPr bwMode="auto">
            <a:xfrm>
              <a:off x="3264616" y="2559382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defTabSz="576263" eaLnBrk="1" hangingPunct="1"/>
              <a:r>
                <a:rPr 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61" name="Овал 60"/>
            <p:cNvSpPr/>
            <p:nvPr/>
          </p:nvSpPr>
          <p:spPr bwMode="auto">
            <a:xfrm>
              <a:off x="2338066" y="2876735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defTabSz="576263" eaLnBrk="1" hangingPunct="1"/>
              <a:r>
                <a:rPr lang="ru-RU" sz="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62869" y="1202131"/>
            <a:ext cx="2899881" cy="21774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101519" y="839642"/>
            <a:ext cx="15783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Для размещения приматов разработано </a:t>
            </a:r>
            <a:r>
              <a:rPr lang="ru-RU" sz="80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специальное кресло</a:t>
            </a:r>
            <a:r>
              <a:rPr lang="en-US" sz="80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80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из оргстекла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 с возможностью регулировки по высоте. </a:t>
            </a:r>
            <a:endParaRPr lang="en-US" sz="800" dirty="0">
              <a:latin typeface="Georgia" panose="02040502050405020303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 bwMode="auto">
          <a:xfrm>
            <a:off x="3306213" y="1467929"/>
            <a:ext cx="1182815" cy="6421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>
                <a:alpha val="86000"/>
              </a:srgbClr>
            </a:solidFill>
            <a:prstDash val="solid"/>
            <a:bevel/>
            <a:headEnd type="none" w="med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Прямоугольник 13"/>
          <p:cNvSpPr/>
          <p:nvPr/>
        </p:nvSpPr>
        <p:spPr>
          <a:xfrm>
            <a:off x="6122166" y="2689510"/>
            <a:ext cx="12471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Кресло состоит из четырех частей:</a:t>
            </a:r>
            <a:endParaRPr lang="en-US" sz="8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основание;</a:t>
            </a:r>
            <a:endParaRPr lang="en-US" sz="8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спинка;</a:t>
            </a:r>
            <a:endParaRPr lang="en-US" sz="8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фиксатор нижних конечностей;</a:t>
            </a:r>
            <a:endParaRPr lang="en-US" sz="800" dirty="0"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подголовник.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918020" y="530159"/>
            <a:ext cx="375579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i="1" kern="8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Разработано в рамках договора с ООО «</a:t>
            </a:r>
            <a:r>
              <a:rPr lang="ru-RU" sz="800" b="1" i="1" kern="800" dirty="0" err="1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Остек</a:t>
            </a:r>
            <a:r>
              <a:rPr lang="ru-RU" sz="800" b="1" i="1" kern="8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-ЭК» (г. Москва</a:t>
            </a:r>
            <a:r>
              <a:rPr lang="en-US" sz="800" b="1" i="1" kern="800" dirty="0">
                <a:solidFill>
                  <a:srgbClr val="002060"/>
                </a:solidFill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800" b="1" i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101519" y="1650114"/>
            <a:ext cx="158039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Кресло размещается на рабочем столе устройства для позиционирования и фиксируется четырьмя стандартными</a:t>
            </a:r>
            <a:r>
              <a:rPr lang="en-US" sz="8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Georgia" panose="02040502050405020303" pitchFamily="18" charset="0"/>
                <a:cs typeface="Times New Roman" panose="02020603050405020304" pitchFamily="18" charset="0"/>
              </a:rPr>
              <a:t>фиксаторами.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-5063" y="3822190"/>
            <a:ext cx="4134606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85838">
              <a:spcAft>
                <a:spcPts val="0"/>
              </a:spcAft>
              <a:buNone/>
            </a:pPr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</a:t>
            </a:r>
            <a:r>
              <a:rPr lang="en-US" sz="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.0</a:t>
            </a:r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en-US" sz="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.23 </a:t>
            </a:r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Рабочее совещание</a:t>
            </a:r>
            <a:b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«Прикладные исследования на комплексе NICA:</a:t>
            </a:r>
            <a:b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9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перспективы сотрудничества РСО-Алания – ОИЯИ» </a:t>
            </a:r>
            <a:endParaRPr lang="en-US" sz="9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30">
            <a:extLst>
              <a:ext uri="{FF2B5EF4-FFF2-40B4-BE49-F238E27FC236}">
                <a16:creationId xmlns:a16="http://schemas.microsoft.com/office/drawing/2014/main" xmlns="" id="{BD93F59A-8620-B0C5-F4D8-C936C3A9DED8}"/>
              </a:ext>
            </a:extLst>
          </p:cNvPr>
          <p:cNvSpPr/>
          <p:nvPr/>
        </p:nvSpPr>
        <p:spPr bwMode="auto">
          <a:xfrm>
            <a:off x="27113" y="561725"/>
            <a:ext cx="3854068" cy="187709"/>
          </a:xfrm>
          <a:prstGeom prst="roundRect">
            <a:avLst/>
          </a:prstGeom>
          <a:solidFill>
            <a:srgbClr val="00CC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indent="-6985" algn="ctr"/>
            <a:r>
              <a:rPr lang="ru-RU" sz="1050" b="1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Устройство для позиционирования</a:t>
            </a:r>
          </a:p>
        </p:txBody>
      </p:sp>
      <p:sp>
        <p:nvSpPr>
          <p:cNvPr id="29" name="Скругленный прямоугольник 28"/>
          <p:cNvSpPr/>
          <p:nvPr/>
        </p:nvSpPr>
        <p:spPr bwMode="auto">
          <a:xfrm rot="5400000">
            <a:off x="5400566" y="1991358"/>
            <a:ext cx="512076" cy="11311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500" b="1" dirty="0">
                <a:latin typeface="Georgia" panose="02040502050405020303" pitchFamily="18" charset="0"/>
              </a:rPr>
              <a:t>600</a:t>
            </a:r>
            <a:r>
              <a:rPr kumimoji="0" lang="ru-RU" sz="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мм</a:t>
            </a:r>
          </a:p>
        </p:txBody>
      </p:sp>
      <p:cxnSp>
        <p:nvCxnSpPr>
          <p:cNvPr id="31" name="Прямая со стрелкой 30"/>
          <p:cNvCxnSpPr/>
          <p:nvPr/>
        </p:nvCxnSpPr>
        <p:spPr bwMode="auto">
          <a:xfrm>
            <a:off x="5569148" y="1273224"/>
            <a:ext cx="0" cy="15354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triangle" w="sm" len="sm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Прямая со стрелкой 33"/>
          <p:cNvCxnSpPr/>
          <p:nvPr/>
        </p:nvCxnSpPr>
        <p:spPr bwMode="auto">
          <a:xfrm flipV="1">
            <a:off x="5097237" y="3003829"/>
            <a:ext cx="399903" cy="21086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triangle" w="sm" len="sm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7" name="Скругленный прямоугольник 36"/>
          <p:cNvSpPr/>
          <p:nvPr/>
        </p:nvSpPr>
        <p:spPr bwMode="auto">
          <a:xfrm rot="19819856">
            <a:off x="5094555" y="3135974"/>
            <a:ext cx="508173" cy="12375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500" b="1" dirty="0">
                <a:latin typeface="Georgia" panose="02040502050405020303" pitchFamily="18" charset="0"/>
              </a:rPr>
              <a:t>180</a:t>
            </a:r>
            <a:r>
              <a:rPr kumimoji="0" lang="ru-RU" sz="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мм</a:t>
            </a:r>
          </a:p>
        </p:txBody>
      </p:sp>
      <p:sp>
        <p:nvSpPr>
          <p:cNvPr id="45" name="Скругленный прямоугольник 44"/>
          <p:cNvSpPr/>
          <p:nvPr/>
        </p:nvSpPr>
        <p:spPr bwMode="auto">
          <a:xfrm rot="5400000">
            <a:off x="3280178" y="2035536"/>
            <a:ext cx="600434" cy="113118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500" b="1" dirty="0">
                <a:latin typeface="Georgia" panose="02040502050405020303" pitchFamily="18" charset="0"/>
              </a:rPr>
              <a:t>600</a:t>
            </a:r>
            <a:r>
              <a:rPr kumimoji="0" lang="ru-RU" sz="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мм</a:t>
            </a:r>
          </a:p>
        </p:txBody>
      </p:sp>
      <p:cxnSp>
        <p:nvCxnSpPr>
          <p:cNvPr id="47" name="Прямая со стрелкой 46"/>
          <p:cNvCxnSpPr/>
          <p:nvPr/>
        </p:nvCxnSpPr>
        <p:spPr bwMode="auto">
          <a:xfrm>
            <a:off x="3480916" y="1783209"/>
            <a:ext cx="0" cy="617772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triangle" w="sm" len="sm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8" name="Прямая со стрелкой 47"/>
          <p:cNvCxnSpPr/>
          <p:nvPr/>
        </p:nvCxnSpPr>
        <p:spPr bwMode="auto">
          <a:xfrm>
            <a:off x="2637528" y="2550927"/>
            <a:ext cx="0" cy="905804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triangle" w="sm" len="sm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9" name="Скругленный прямоугольник 48"/>
          <p:cNvSpPr/>
          <p:nvPr/>
        </p:nvSpPr>
        <p:spPr bwMode="auto">
          <a:xfrm rot="5400000">
            <a:off x="2257771" y="2993326"/>
            <a:ext cx="600434" cy="102539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500" b="1" dirty="0">
                <a:latin typeface="Georgia" panose="02040502050405020303" pitchFamily="18" charset="0"/>
              </a:rPr>
              <a:t>1000</a:t>
            </a:r>
            <a:r>
              <a:rPr kumimoji="0" lang="ru-RU" sz="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мм</a:t>
            </a:r>
          </a:p>
        </p:txBody>
      </p:sp>
    </p:spTree>
    <p:extLst>
      <p:ext uri="{BB962C8B-B14F-4D97-AF65-F5344CB8AC3E}">
        <p14:creationId xmlns:p14="http://schemas.microsoft.com/office/powerpoint/2010/main" val="2001847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93629" y="2455696"/>
            <a:ext cx="1625689" cy="11454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51110" y="2202094"/>
            <a:ext cx="1944610" cy="12423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32" y="580442"/>
            <a:ext cx="1519624" cy="10895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6" name="Группа 5"/>
          <p:cNvGrpSpPr/>
          <p:nvPr/>
        </p:nvGrpSpPr>
        <p:grpSpPr>
          <a:xfrm>
            <a:off x="-1" y="3805548"/>
            <a:ext cx="768563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23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3723" y="108087"/>
            <a:ext cx="7666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2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СИМБО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СИСТЕМА ДИАГНОСТИКИ И КОНТРОЛЯ ИОННОГО ПУЧКА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4E68481A-055F-4067-B0C2-E2FCBEDE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DB2A2BB9-3B90-4894-BD58-56336D61394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638" y="2427727"/>
            <a:ext cx="1307342" cy="980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06AA9DBF-C0B4-4C0D-96FB-32DB5EF144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058" y="2439636"/>
            <a:ext cx="1259301" cy="12714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BC5DBE7F-0C77-8392-DC87-F5FC116B12BF}"/>
              </a:ext>
            </a:extLst>
          </p:cNvPr>
          <p:cNvSpPr/>
          <p:nvPr/>
        </p:nvSpPr>
        <p:spPr bwMode="auto">
          <a:xfrm>
            <a:off x="1244441" y="2425033"/>
            <a:ext cx="199797" cy="177247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530737B6-117B-47F7-8FEB-618E48FD4778}"/>
                  </a:ext>
                </a:extLst>
              </p:cNvPr>
              <p:cNvSpPr txBox="1"/>
              <p:nvPr/>
            </p:nvSpPr>
            <p:spPr>
              <a:xfrm>
                <a:off x="1470416" y="519759"/>
                <a:ext cx="6163658" cy="1815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algn="just">
                  <a:defRPr sz="1200">
                    <a:latin typeface="Times" panose="02020603050405020304" pitchFamily="18" charset="0"/>
                    <a:cs typeface="Times" panose="02020603050405020304" pitchFamily="18" charset="0"/>
                  </a:defRPr>
                </a:lvl1pPr>
              </a:lstStyle>
              <a:p>
                <a:pPr>
                  <a:buClr>
                    <a:srgbClr val="7030A0"/>
                  </a:buClr>
                </a:pPr>
                <a:r>
                  <a:rPr lang="ru-RU" sz="7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(А) 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Алмазный детектор для определения локальной дозы и средней энергии ионов. Рабочий диапазон 400-1000 МэВ/н, поток ионов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7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7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7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ru-RU" sz="70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ru-RU" sz="700" b="0" i="1" dirty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ион</m:t>
                        </m:r>
                      </m:num>
                      <m:den>
                        <m:d>
                          <m:dPr>
                            <m:ctrlPr>
                              <a:rPr lang="ru-RU" sz="700" i="1" dirty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ru-RU" sz="70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7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см</m:t>
                                </m:r>
                              </m:e>
                              <m:sup>
                                <m:r>
                                  <a:rPr lang="ru-RU" sz="700" b="0" i="1" dirty="0" smtClean="0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70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r>
                              <a:rPr lang="ru-RU" sz="7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с</m:t>
                            </m:r>
                          </m:e>
                        </m:d>
                      </m:den>
                    </m:f>
                  </m:oMath>
                </a14:m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область рабочего поля 10×10 мм, область перемещения 100×100 мм, шаг перемещения 1 мм, точность позиционирования 1 мм.</a:t>
                </a:r>
              </a:p>
              <a:p>
                <a:pPr>
                  <a:buClr>
                    <a:srgbClr val="7030A0"/>
                  </a:buClr>
                </a:pPr>
                <a:r>
                  <a:rPr lang="ru-RU" sz="7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(Б)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Система диагностики и контроля плотности периферийного потока ионов. Поперечный размер сцинтиллятора 10х10 мм, толщиной 3 мм. Свет от сцинтиллятора с временем высвечивания 2.8 </a:t>
                </a:r>
                <a:r>
                  <a:rPr lang="ru-RU" sz="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нс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регистрируется ФЭУ. Время </a:t>
                </a:r>
                <a:r>
                  <a:rPr lang="ru-RU" sz="7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</a:t>
                </a:r>
                <a:r>
                  <a:rPr lang="ru-RU" sz="7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еградация сцинтилляторов при</a:t>
                </a:r>
                <a:r>
                  <a:rPr lang="ru-RU" sz="7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7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регистрируемой интенсивности ионов криптона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7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7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7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3 </m:t>
                        </m:r>
                      </m:sup>
                    </m:sSup>
                    <m:f>
                      <m:fPr>
                        <m:type m:val="lin"/>
                        <m:ctrlPr>
                          <a:rPr lang="ru-RU" sz="7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700" b="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</a:rPr>
                          <m:t>ион</m:t>
                        </m:r>
                      </m:num>
                      <m:den>
                        <m:d>
                          <m:dPr>
                            <m:ctrlPr>
                              <a:rPr lang="ru-RU" sz="7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ru-RU" sz="7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ru-RU" sz="7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см</m:t>
                                </m:r>
                              </m:e>
                              <m:sup>
                                <m:r>
                                  <a:rPr lang="ru-RU" sz="7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ru-RU" sz="700" b="0" i="1" smtClean="0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∙с</m:t>
                            </m:r>
                          </m:e>
                        </m:d>
                      </m:den>
                    </m:f>
                  </m:oMath>
                </a14:m>
                <a:r>
                  <a:rPr lang="ru-RU" sz="700" b="0" i="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 энергией 400 МэВ/н составит более 160 дней. </a:t>
                </a:r>
              </a:p>
              <a:p>
                <a:pPr marL="171450" indent="-171450">
                  <a:buClr>
                    <a:srgbClr val="7030A0"/>
                  </a:buClr>
                  <a:buFont typeface="Wingdings" panose="05000000000000000000" pitchFamily="2" charset="2"/>
                  <a:buChar char="ü"/>
                </a:pPr>
                <a:r>
                  <a:rPr lang="ru-RU" sz="7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 сцинтилляционных детектора, установленных на окружности заданного радиуса через 90 градусов. </a:t>
                </a:r>
              </a:p>
              <a:p>
                <a:pPr marL="171450" indent="-171450">
                  <a:buClr>
                    <a:srgbClr val="7030A0"/>
                  </a:buClr>
                  <a:buFont typeface="Wingdings" panose="05000000000000000000" pitchFamily="2" charset="2"/>
                  <a:buChar char="ü"/>
                </a:pPr>
                <a:r>
                  <a:rPr lang="ru-RU" sz="7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Измерение периферийного поток ионов в режиме реального времени.</a:t>
                </a:r>
              </a:p>
              <a:p>
                <a:pPr marL="171450" indent="-171450">
                  <a:buClr>
                    <a:srgbClr val="7030A0"/>
                  </a:buClr>
                  <a:buFont typeface="Wingdings" panose="05000000000000000000" pitchFamily="2" charset="2"/>
                  <a:buChar char="ü"/>
                </a:pPr>
                <a:r>
                  <a:rPr lang="ru-RU" sz="7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Оснастка позволяет производить позиционирование детекторов относительно оси пучка на заданном расстоянии.</a:t>
                </a:r>
              </a:p>
              <a:p>
                <a:pPr>
                  <a:buClr>
                    <a:srgbClr val="7030A0"/>
                  </a:buClr>
                </a:pPr>
                <a:r>
                  <a:rPr lang="ru-RU" sz="7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(В)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Стриповая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ионизационная камера </a:t>
                </a:r>
                <a:r>
                  <a:rPr lang="en-US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IC64-16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фирмы </a:t>
                </a:r>
                <a:r>
                  <a:rPr lang="en-US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Pyramid Technical Consultants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рабочая область 160х160 мм, заполнена осушенным воздухом. Предназначена для измерения плотности потока ионов без сканирования перед началом сеанса, измерения </a:t>
                </a:r>
                <a:r>
                  <a:rPr lang="en-US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X-Y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профилей пучка.</a:t>
                </a:r>
              </a:p>
              <a:p>
                <a:pPr>
                  <a:buClr>
                    <a:srgbClr val="7030A0"/>
                  </a:buClr>
                </a:pPr>
                <a:r>
                  <a:rPr lang="ru-RU" sz="7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(Г)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Детектор определения локальной дозы – четырёхканальная ионизационная камера модели </a:t>
                </a:r>
                <a:r>
                  <a:rPr lang="en-US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QIC-2S 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фирмы </a:t>
                </a:r>
                <a:r>
                  <a:rPr lang="en-US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Pyramid Technical Consultants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Диаметр рабочей области 19 мм, наполнена осушенным воздухом</a:t>
                </a:r>
                <a:r>
                  <a:rPr lang="en-US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или </a:t>
                </a:r>
                <a:r>
                  <a:rPr lang="en-US" sz="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Ar</a:t>
                </a:r>
                <a:r>
                  <a:rPr lang="en-US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/CO2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ЛПЭ 5-80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ru-RU" sz="7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sz="700" b="0" i="1" smtClean="0">
                            <a:latin typeface="Cambria Math" panose="02040503050406030204" pitchFamily="18" charset="0"/>
                          </a:rPr>
                          <m:t>МэВ</m:t>
                        </m:r>
                        <m:r>
                          <a:rPr lang="ru-RU" sz="7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sSup>
                          <m:sSupPr>
                            <m:ctrlPr>
                              <a:rPr lang="ru-RU" sz="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ru-RU" sz="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см</m:t>
                            </m:r>
                          </m:e>
                          <m:sup>
                            <m:r>
                              <a:rPr lang="ru-RU" sz="7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ru-RU" sz="700" b="0" i="1" smtClean="0">
                            <a:latin typeface="Cambria Math" panose="02040503050406030204" pitchFamily="18" charset="0"/>
                          </a:rPr>
                          <m:t>мг</m:t>
                        </m:r>
                      </m:den>
                    </m:f>
                  </m:oMath>
                </a14:m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диапазон заряда ядер 18-79.</a:t>
                </a:r>
              </a:p>
              <a:p>
                <a:pPr>
                  <a:buClr>
                    <a:srgbClr val="7030A0"/>
                  </a:buClr>
                </a:pPr>
                <a:r>
                  <a:rPr lang="ru-RU" sz="7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(Д)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Сцинтилляционно-</a:t>
                </a:r>
                <a:r>
                  <a:rPr lang="ru-RU" sz="7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файберный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детектор измерения плотности потока ионов без сканирования, измерение </a:t>
                </a:r>
                <a:r>
                  <a:rPr lang="en-US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X-Y 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профилей пучка, рабочее поле 50×50 мм, рабочий диапазон 400-1100 МэВ/н, точность измерения потока ионов ±10%, пространственное разрешение 1-1,5 мм, частота опроса 20 Гц.</a:t>
                </a:r>
              </a:p>
              <a:p>
                <a:pPr>
                  <a:buClr>
                    <a:srgbClr val="7030A0"/>
                  </a:buClr>
                </a:pPr>
                <a:r>
                  <a:rPr lang="ru-RU" sz="7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(Е)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Многосекционная ионизационная камера с рабочей областью 80×80 мм для определения поглощенной дозы, диапазон измерения  ЛПЭ 5-400 кэВ/мкм.</a:t>
                </a:r>
              </a:p>
              <a:p>
                <a:pPr>
                  <a:buClr>
                    <a:srgbClr val="7030A0"/>
                  </a:buClr>
                </a:pPr>
                <a:r>
                  <a:rPr lang="ru-RU" sz="7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(Ж)</a:t>
                </a:r>
                <a:r>
                  <a:rPr lang="ru-RU" sz="7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Тонкий сцинтилляционный счетчик для определения примесей в пучке нецелевых ионов.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30737B6-117B-47F7-8FEB-618E48FD47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0416" y="519759"/>
                <a:ext cx="6163658" cy="1815882"/>
              </a:xfrm>
              <a:prstGeom prst="rect">
                <a:avLst/>
              </a:prstGeom>
              <a:blipFill>
                <a:blip r:embed="rId11"/>
                <a:stretch>
                  <a:fillRect t="-7383"/>
                </a:stretch>
              </a:blipFill>
            </p:spPr>
            <p:txBody>
              <a:bodyPr/>
              <a:lstStyle/>
              <a:p>
                <a:r>
                  <a:rPr lang="ru-K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852035" y="2449591"/>
            <a:ext cx="1329598" cy="82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75154" y="3313558"/>
            <a:ext cx="1640512" cy="8607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98766" y="2449591"/>
            <a:ext cx="1223645" cy="833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5" name="Овал 34">
            <a:extLst>
              <a:ext uri="{FF2B5EF4-FFF2-40B4-BE49-F238E27FC236}">
                <a16:creationId xmlns:a16="http://schemas.microsoft.com/office/drawing/2014/main" xmlns="" id="{BC5DBE7F-0C77-8392-DC87-F5FC116B12BF}"/>
              </a:ext>
            </a:extLst>
          </p:cNvPr>
          <p:cNvSpPr/>
          <p:nvPr/>
        </p:nvSpPr>
        <p:spPr bwMode="auto">
          <a:xfrm>
            <a:off x="2549375" y="2459115"/>
            <a:ext cx="176858" cy="16561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Овал 36">
            <a:extLst>
              <a:ext uri="{FF2B5EF4-FFF2-40B4-BE49-F238E27FC236}">
                <a16:creationId xmlns:a16="http://schemas.microsoft.com/office/drawing/2014/main" xmlns="" id="{BC5DBE7F-0C77-8392-DC87-F5FC116B12BF}"/>
              </a:ext>
            </a:extLst>
          </p:cNvPr>
          <p:cNvSpPr/>
          <p:nvPr/>
        </p:nvSpPr>
        <p:spPr bwMode="auto">
          <a:xfrm>
            <a:off x="3875154" y="2450058"/>
            <a:ext cx="176858" cy="16561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BC5DBE7F-0C77-8392-DC87-F5FC116B12BF}"/>
              </a:ext>
            </a:extLst>
          </p:cNvPr>
          <p:cNvSpPr/>
          <p:nvPr/>
        </p:nvSpPr>
        <p:spPr bwMode="auto">
          <a:xfrm>
            <a:off x="5215704" y="2450058"/>
            <a:ext cx="176858" cy="16561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xmlns="" id="{BC5DBE7F-0C77-8392-DC87-F5FC116B12BF}"/>
              </a:ext>
            </a:extLst>
          </p:cNvPr>
          <p:cNvSpPr/>
          <p:nvPr/>
        </p:nvSpPr>
        <p:spPr bwMode="auto">
          <a:xfrm>
            <a:off x="3887575" y="3323980"/>
            <a:ext cx="176858" cy="16561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xmlns="" id="{BC5DBE7F-0C77-8392-DC87-F5FC116B12BF}"/>
              </a:ext>
            </a:extLst>
          </p:cNvPr>
          <p:cNvSpPr/>
          <p:nvPr/>
        </p:nvSpPr>
        <p:spPr bwMode="auto">
          <a:xfrm>
            <a:off x="46819" y="593712"/>
            <a:ext cx="176858" cy="16561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xmlns="" id="{BC5DBE7F-0C77-8392-DC87-F5FC116B12BF}"/>
              </a:ext>
            </a:extLst>
          </p:cNvPr>
          <p:cNvSpPr/>
          <p:nvPr/>
        </p:nvSpPr>
        <p:spPr bwMode="auto">
          <a:xfrm>
            <a:off x="24532" y="1876884"/>
            <a:ext cx="176858" cy="165618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  <a:endParaRPr kumimoji="0" lang="ru-RU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3036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68563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24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3723" y="108087"/>
            <a:ext cx="766600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А К Л Ю Ч Е Н И Е</a:t>
            </a: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xmlns="" id="{4E68481A-055F-4067-B0C2-E2FCBEDE1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F41DA249-AAD4-735A-0E7A-DABC79934C1A}"/>
              </a:ext>
            </a:extLst>
          </p:cNvPr>
          <p:cNvSpPr/>
          <p:nvPr/>
        </p:nvSpPr>
        <p:spPr>
          <a:xfrm>
            <a:off x="-6543" y="499094"/>
            <a:ext cx="7681914" cy="3329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ru-RU" sz="8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Станция  СОЧИ:</a:t>
            </a:r>
          </a:p>
          <a:p>
            <a:pPr marL="446088" indent="-174625" algn="just">
              <a:lnSpc>
                <a:spcPct val="120000"/>
              </a:lnSpc>
              <a:buFont typeface="+mj-lt"/>
              <a:buAutoNum type="romanLcPeriod"/>
            </a:pPr>
            <a:r>
              <a:rPr lang="ru-RU" sz="8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осенью 2021 г. в ЛФВЭ были проведены работы по монтажу оборудования станции СОЧИ и канала транспортировки пучка. В декабря 2021 г. был проведён физический пуск станции на ионах углерода 12С4+ энергией 3,2 МэВ/н, импульсный ток пучка ионов углерода на выходе с ЛУТИ составил 3,5 мА, длительность импульса 3 мкс, частота повторения импульсов 0,25 Гц. В ходе физического пуска пучки ионов углерода </a:t>
            </a:r>
            <a:r>
              <a:rPr lang="ru-RU" sz="800" baseline="30000" dirty="0">
                <a:latin typeface="Georgia" panose="02040502050405020303" pitchFamily="18" charset="0"/>
                <a:cs typeface="Times New Roman" panose="02020603050405020304" pitchFamily="18" charset="0"/>
              </a:rPr>
              <a:t>12</a:t>
            </a:r>
            <a:r>
              <a:rPr lang="en-US" sz="800" b="0" dirty="0">
                <a:solidFill>
                  <a:schemeClr val="tx1"/>
                </a:solidFill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C</a:t>
            </a:r>
            <a:r>
              <a:rPr lang="ru-RU" sz="800" baseline="30000" dirty="0">
                <a:latin typeface="Georgia" panose="02040502050405020303" pitchFamily="18" charset="0"/>
                <a:cs typeface="Times New Roman" panose="02020603050405020304" pitchFamily="18" charset="0"/>
              </a:rPr>
              <a:t>4</a:t>
            </a:r>
            <a:r>
              <a:rPr lang="ru-RU" sz="800" b="0" baseline="30000" dirty="0">
                <a:solidFill>
                  <a:schemeClr val="tx1"/>
                </a:solidFill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+</a:t>
            </a:r>
            <a:r>
              <a:rPr lang="ru-RU" sz="8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были успешно проведены по новому каналу транспортировки пучка до станции, где и были зарегистрированы детекторами системы диагностики пучка. </a:t>
            </a:r>
          </a:p>
          <a:p>
            <a:pPr marL="446088" indent="-174625" algn="just">
              <a:lnSpc>
                <a:spcPct val="120000"/>
              </a:lnSpc>
              <a:buFont typeface="+mj-lt"/>
              <a:buAutoNum type="romanLcPeriod"/>
            </a:pPr>
            <a:r>
              <a:rPr lang="ru-RU" sz="8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 октябре 2022 г. проведён сеанс ПНР № 1 на ионах аргона </a:t>
            </a:r>
            <a:r>
              <a:rPr lang="ru-RU" sz="800" b="0" baseline="30000" dirty="0">
                <a:solidFill>
                  <a:schemeClr val="tx1"/>
                </a:solidFill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40</a:t>
            </a:r>
            <a:r>
              <a:rPr lang="en-US" sz="800" b="0" dirty="0" err="1">
                <a:solidFill>
                  <a:schemeClr val="tx1"/>
                </a:solidFill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Ar</a:t>
            </a:r>
            <a:r>
              <a:rPr lang="ru-RU" sz="800" b="0" baseline="30000" dirty="0">
                <a:solidFill>
                  <a:schemeClr val="tx1"/>
                </a:solidFill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12+</a:t>
            </a:r>
            <a:r>
              <a:rPr lang="ru-RU" sz="8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энергией 3,2 МэВ/н, импульсный ток пучка ионов углерода на выходе с ЛУТИ составил 60 мкА, длительность импульса 8 мкс, частота повторения импульсов 0,25 Гц.</a:t>
            </a:r>
          </a:p>
          <a:p>
            <a:pPr marL="446088" indent="-174625" algn="just">
              <a:lnSpc>
                <a:spcPct val="120000"/>
              </a:lnSpc>
              <a:buFont typeface="+mj-lt"/>
              <a:buAutoNum type="romanLcPeriod"/>
            </a:pPr>
            <a:r>
              <a:rPr lang="ru-RU" sz="8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 феврале 2023 г. проведён сеанс ПНР № 2 на ионах аргона </a:t>
            </a:r>
            <a:r>
              <a:rPr lang="en-US" sz="800" baseline="30000" dirty="0">
                <a:latin typeface="Georgia" panose="02040502050405020303" pitchFamily="18" charset="0"/>
                <a:cs typeface="Times New Roman" panose="02020603050405020304" pitchFamily="18" charset="0"/>
              </a:rPr>
              <a:t>124</a:t>
            </a:r>
            <a:r>
              <a:rPr lang="en-US" sz="800" b="0" dirty="0">
                <a:solidFill>
                  <a:schemeClr val="tx1"/>
                </a:solidFill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Xe</a:t>
            </a:r>
            <a:r>
              <a:rPr lang="en-US" sz="800" baseline="30000" dirty="0">
                <a:latin typeface="Georgia" panose="02040502050405020303" pitchFamily="18" charset="0"/>
                <a:cs typeface="Times New Roman" panose="02020603050405020304" pitchFamily="18" charset="0"/>
              </a:rPr>
              <a:t>28</a:t>
            </a:r>
            <a:r>
              <a:rPr lang="ru-RU" sz="800" b="0" baseline="30000" dirty="0">
                <a:solidFill>
                  <a:schemeClr val="tx1"/>
                </a:solidFill>
                <a:effectLst/>
                <a:latin typeface="Georgia" panose="02040502050405020303" pitchFamily="18" charset="0"/>
                <a:cs typeface="Times New Roman" panose="02020603050405020304" pitchFamily="18" charset="0"/>
              </a:rPr>
              <a:t>+</a:t>
            </a:r>
            <a:r>
              <a:rPr lang="ru-RU" sz="8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энергией 3,2 МэВ/н, импульсный ток пучка ионов углерода на выходе с ЛУТИ составил 60 мкА, длительность импульса 8 мкс, частота повторения импульсов 0,25 Гц. Сеансы ПНР выявили необходимость доводки части системы диагностики пучка до соответствующих параметрам спецификации, проведенной в настоящее время. </a:t>
            </a:r>
          </a:p>
          <a:p>
            <a:pPr algn="just">
              <a:lnSpc>
                <a:spcPct val="120000"/>
              </a:lnSpc>
            </a:pPr>
            <a:r>
              <a:rPr lang="ru-RU" sz="80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Станция ИСКРА:</a:t>
            </a:r>
          </a:p>
          <a:p>
            <a:pPr marL="446088" indent="-174625" algn="just">
              <a:lnSpc>
                <a:spcPct val="120000"/>
              </a:lnSpc>
              <a:buFont typeface="+mj-lt"/>
              <a:buAutoNum type="romanLcPeriod"/>
            </a:pPr>
            <a:r>
              <a:rPr lang="ru-RU" sz="8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 марте 2023 г. завершён монтаж станции ИСКРА, в том числе диагностического оборудования, на нештатном месте расположения станции. </a:t>
            </a:r>
          </a:p>
          <a:p>
            <a:pPr algn="just">
              <a:lnSpc>
                <a:spcPct val="120000"/>
              </a:lnSpc>
            </a:pPr>
            <a:r>
              <a:rPr lang="ru-RU" sz="8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ДЧС</a:t>
            </a:r>
            <a:r>
              <a:rPr lang="en-US" sz="800" b="1" dirty="0">
                <a:solidFill>
                  <a:srgbClr val="0070C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-NICA: </a:t>
            </a:r>
          </a:p>
          <a:p>
            <a:pPr marL="446088" indent="-174625" algn="just">
              <a:lnSpc>
                <a:spcPct val="120000"/>
              </a:lnSpc>
              <a:buFont typeface="+mj-lt"/>
              <a:buAutoNum type="romanLcPeriod"/>
            </a:pPr>
            <a:r>
              <a:rPr lang="ru-RU" sz="8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подтверждена работоспособность аппаратуры в условиях реального пучкового эксперимента</a:t>
            </a:r>
            <a:r>
              <a:rPr lang="en-US" sz="8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;</a:t>
            </a:r>
            <a:r>
              <a:rPr lang="ru-RU" sz="8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</a:p>
          <a:p>
            <a:pPr marL="446088" indent="-174625" algn="just">
              <a:lnSpc>
                <a:spcPct val="120000"/>
              </a:lnSpc>
              <a:buFont typeface="+mj-lt"/>
              <a:buAutoNum type="romanLcPeriod"/>
            </a:pPr>
            <a:r>
              <a:rPr lang="ru-RU" sz="8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набрано более 1,5 млн. событий пролета пучковых частиц через все регистрирующие плоскости</a:t>
            </a:r>
            <a:r>
              <a:rPr lang="en-US" sz="8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;</a:t>
            </a:r>
            <a:endParaRPr lang="ru-RU" sz="800" dirty="0">
              <a:solidFill>
                <a:srgbClr val="000000"/>
              </a:solidFill>
              <a:latin typeface="Georgia" panose="02040502050405020303" pitchFamily="18" charset="0"/>
              <a:cs typeface="Times New Roman" panose="02020603050405020304" pitchFamily="18" charset="0"/>
            </a:endParaRPr>
          </a:p>
          <a:p>
            <a:pPr marL="446088" indent="-174625" algn="just">
              <a:lnSpc>
                <a:spcPct val="120000"/>
              </a:lnSpc>
              <a:buFont typeface="+mj-lt"/>
              <a:buAutoNum type="romanLcPeriod"/>
            </a:pPr>
            <a:r>
              <a:rPr lang="ru-RU" sz="8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набранный банк событий позволит провести проверку процедур восстановления треков и </a:t>
            </a:r>
            <a:r>
              <a:rPr lang="ru-RU" sz="800" dirty="0" err="1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алайнмента</a:t>
            </a:r>
            <a:r>
              <a:rPr lang="ru-RU" sz="8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20000"/>
              </a:lnSpc>
            </a:pPr>
            <a:r>
              <a:rPr lang="ru-RU" sz="8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Станция  СИМБО:</a:t>
            </a:r>
          </a:p>
          <a:p>
            <a:pPr marL="446088" indent="-174625" algn="just">
              <a:lnSpc>
                <a:spcPct val="120000"/>
              </a:lnSpc>
              <a:buFont typeface="+mj-lt"/>
              <a:buAutoNum type="romanLcPeriod"/>
            </a:pPr>
            <a:r>
              <a:rPr lang="ru-RU" sz="800" dirty="0" smtClean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Всё оборудование станции изготовлено. За </a:t>
            </a:r>
            <a:r>
              <a:rPr lang="ru-RU" sz="8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исключением диагностического, было доставлено в ЛФВЭ в апреле 2023 г. Хранится на нештатном месте расположения на территории лаборатории.</a:t>
            </a:r>
          </a:p>
          <a:p>
            <a:pPr algn="just">
              <a:lnSpc>
                <a:spcPct val="120000"/>
              </a:lnSpc>
            </a:pPr>
            <a:r>
              <a:rPr lang="ru-RU" sz="800" b="1" dirty="0">
                <a:solidFill>
                  <a:srgbClr val="005828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Планы по сооружение каналов транспортировки ионных пучков ИСКРА и СИМБО:</a:t>
            </a:r>
          </a:p>
          <a:p>
            <a:pPr marL="446088" indent="-174625" algn="just">
              <a:lnSpc>
                <a:spcPct val="120000"/>
              </a:lnSpc>
              <a:buFont typeface="+mj-lt"/>
              <a:buAutoNum type="romanLcPeriod"/>
            </a:pPr>
            <a:r>
              <a:rPr lang="ru-RU" sz="800" dirty="0">
                <a:solidFill>
                  <a:srgbClr val="0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изготовление магнитных элементов прикладных каналов, оборудования вакуумной системы, АСУ вакуумной системы, системы диагностики, источников питания магнитных элементов, сооружение инфраструктуры для прикладных каналов и станций.</a:t>
            </a:r>
          </a:p>
        </p:txBody>
      </p:sp>
    </p:spTree>
    <p:extLst>
      <p:ext uri="{BB962C8B-B14F-4D97-AF65-F5344CB8AC3E}">
        <p14:creationId xmlns:p14="http://schemas.microsoft.com/office/powerpoint/2010/main" val="2258479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2"/>
          <p:cNvSpPr>
            <a:spLocks noChangeArrowheads="1"/>
          </p:cNvSpPr>
          <p:nvPr/>
        </p:nvSpPr>
        <p:spPr bwMode="auto">
          <a:xfrm>
            <a:off x="0" y="1108865"/>
            <a:ext cx="7694755" cy="1443627"/>
          </a:xfrm>
          <a:prstGeom prst="rect">
            <a:avLst/>
          </a:prstGeom>
          <a:solidFill>
            <a:srgbClr val="78F4F1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467" dirty="0"/>
          </a:p>
        </p:txBody>
      </p:sp>
      <p:sp>
        <p:nvSpPr>
          <p:cNvPr id="2054" name="Rectangle 6"/>
          <p:cNvSpPr>
            <a:spLocks noChangeArrowheads="1"/>
          </p:cNvSpPr>
          <p:nvPr/>
        </p:nvSpPr>
        <p:spPr bwMode="auto">
          <a:xfrm>
            <a:off x="13837" y="1107356"/>
            <a:ext cx="7681913" cy="14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813" tIns="38407" rIns="76813" bIns="38407" anchor="ctr"/>
          <a:lstStyle>
            <a:lvl1pPr defTabSz="576263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576263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576263">
              <a:spcBef>
                <a:spcPct val="20000"/>
              </a:spcBef>
              <a:buChar char="•"/>
              <a:defRPr sz="15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576263">
              <a:spcBef>
                <a:spcPct val="20000"/>
              </a:spcBef>
              <a:buChar char="–"/>
              <a:defRPr sz="13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576263">
              <a:spcBef>
                <a:spcPct val="20000"/>
              </a:spcBef>
              <a:buChar char="»"/>
              <a:defRPr sz="13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576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576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576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576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3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ru-RU" altLang="ru-RU" sz="250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Спасибо за внимание</a:t>
            </a:r>
          </a:p>
          <a:p>
            <a:pPr algn="ctr" eaLnBrk="1" hangingPunct="1">
              <a:buFontTx/>
              <a:buNone/>
            </a:pPr>
            <a:r>
              <a:rPr lang="ru-RU" altLang="ru-RU" sz="2500" b="1" dirty="0">
                <a:solidFill>
                  <a:srgbClr val="7030A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Ждём ваши предложения по сотрудничеству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08" y="2567740"/>
            <a:ext cx="275402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Доклад от имени коллектива</a:t>
            </a:r>
            <a:br>
              <a:rPr lang="ru-RU" sz="105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b="1" dirty="0">
                <a:latin typeface="Times New Roman" pitchFamily="18" charset="0"/>
                <a:cs typeface="Times New Roman" pitchFamily="18" charset="0"/>
              </a:rPr>
              <a:t>старший инженер УО № 1 ЛФВЭ</a:t>
            </a:r>
            <a:br>
              <a:rPr lang="ru-RU" sz="105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0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Алексей Сливин </a:t>
            </a:r>
            <a:r>
              <a:rPr lang="en-US" sz="105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slivin@jinr.ru</a:t>
            </a:r>
            <a:endParaRPr lang="ru-RU" sz="105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08" y="623416"/>
            <a:ext cx="768113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Рабочее совещание «Прикладные исследования на комплексе NICA:</a:t>
            </a:r>
            <a:b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перспективы сотрудничества РСО-Алания – ОИЯИ» г. Владикавказ, 17 – 19 июня 2023 года</a:t>
            </a:r>
            <a:endParaRPr lang="en-US" sz="1400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0" y="3789320"/>
            <a:ext cx="7681913" cy="540359"/>
            <a:chOff x="0" y="3789320"/>
            <a:chExt cx="7681913" cy="540359"/>
          </a:xfrm>
        </p:grpSpPr>
        <p:sp>
          <p:nvSpPr>
            <p:cNvPr id="2051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None/>
              </a:pP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17</a:t>
              </a:r>
              <a:r>
                <a:rPr lang="en-US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июня</a:t>
              </a:r>
              <a:r>
                <a:rPr lang="en-US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202</a:t>
              </a:r>
              <a:r>
                <a:rPr lang="ru-RU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  <a:p>
              <a:pPr algn="ctr" eaLnBrk="1" hangingPunct="1">
                <a:spcBef>
                  <a:spcPct val="0"/>
                </a:spcBef>
                <a:buNone/>
              </a:pPr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СОГУ им. К. Л. Хетагурова, г. Владикавказ</a:t>
              </a: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21276" y="3789320"/>
              <a:ext cx="960637" cy="540359"/>
            </a:xfrm>
            <a:prstGeom prst="rect">
              <a:avLst/>
            </a:prstGeom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0" y="3805548"/>
              <a:ext cx="1001613" cy="5241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972" y="348"/>
            <a:ext cx="3696166" cy="66645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5948" y="3343150"/>
            <a:ext cx="7681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докладе представлены результаты совместной работы коллективов: ОИЯИ ─ НИЦ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Курчатовский институт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-ИТЭФ (г. Москва), ОИЯИ ─ ООО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ВСТ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(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Белгород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ОИЯИ ─ НИИЯФ МГУ (г. Москва), ОИЯИ ─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SIGMAPHI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France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с участием следующих организаций: АО «ЭНПО СПЭЛС»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Национальный Исследовательский Ядерный Университет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НИЯУ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«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МИФИ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(г. Москва), ООО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ГИРО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ПРОМ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(г. Дубна), ООО 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Остек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-ЭК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(г. Москва), ООО «НПО «Горизонт» (г. Екатеринбург)</a:t>
            </a:r>
            <a:endParaRPr lang="ru-RU" sz="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686"/>
            <a:ext cx="1176660" cy="6618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97140" y="2551249"/>
            <a:ext cx="219960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1200" b="1" i="1"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ru-RU" sz="1050" i="0" dirty="0"/>
              <a:t>Руководитель: главный инженер ускорительного комплекса </a:t>
            </a:r>
            <a:r>
              <a:rPr lang="en-US" sz="1050" i="0" dirty="0"/>
              <a:t>NICA </a:t>
            </a:r>
            <a:r>
              <a:rPr lang="ru-RU" sz="1050" i="0" dirty="0" err="1">
                <a:solidFill>
                  <a:srgbClr val="0070C0"/>
                </a:solidFill>
              </a:rPr>
              <a:t>Сыресин</a:t>
            </a:r>
            <a:r>
              <a:rPr lang="ru-RU" sz="1050" i="0" dirty="0">
                <a:solidFill>
                  <a:srgbClr val="0070C0"/>
                </a:solidFill>
              </a:rPr>
              <a:t> Е.М. </a:t>
            </a:r>
            <a:r>
              <a:rPr lang="en-US" sz="1050" i="0" dirty="0">
                <a:solidFill>
                  <a:srgbClr val="0070C0"/>
                </a:solidFill>
              </a:rPr>
              <a:t>esyresin@jinr.ru</a:t>
            </a:r>
            <a:endParaRPr lang="ru-RU" sz="1050" i="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5507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2744C3AF-9C4A-306B-6BEE-F9E832BEFF09}"/>
              </a:ext>
            </a:extLst>
          </p:cNvPr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xmlns="" id="{FB999797-F7B9-D21A-240D-781D421E54E6}"/>
                </a:ext>
              </a:extLst>
            </p:cNvPr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8" name="Rectangle 13">
                <a:extLst>
                  <a:ext uri="{FF2B5EF4-FFF2-40B4-BE49-F238E27FC236}">
                    <a16:creationId xmlns:a16="http://schemas.microsoft.com/office/drawing/2014/main" xmlns="" id="{DAFAA585-989A-5AA4-0882-8156A31D7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" name="Picture 6">
                <a:extLst>
                  <a:ext uri="{FF2B5EF4-FFF2-40B4-BE49-F238E27FC236}">
                    <a16:creationId xmlns:a16="http://schemas.microsoft.com/office/drawing/2014/main" xmlns="" id="{4049EAA2-FAB9-B03F-7AF9-FEDCC44F24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xmlns="" id="{9577BC8D-56BF-0CB0-8ADE-EC4E3A73AAD6}"/>
                </a:ext>
              </a:extLst>
            </p:cNvPr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 smtClean="0">
                  <a:latin typeface="Times New Roman" pitchFamily="18" charset="0"/>
                  <a:cs typeface="Times New Roman" pitchFamily="18" charset="0"/>
                </a:rPr>
                <a:t>26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4415909F-6679-C1AA-BBD2-A1DA9EB2FEBA}"/>
              </a:ext>
            </a:extLst>
          </p:cNvPr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xmlns="" id="{1EFF0033-C00C-4D0A-245B-534DFE498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5F81C69B-9336-58D2-E05F-2CE0BA4A7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7EE3022-EBFF-AFDE-E0EA-993486917BD0}"/>
              </a:ext>
            </a:extLst>
          </p:cNvPr>
          <p:cNvSpPr/>
          <p:nvPr/>
        </p:nvSpPr>
        <p:spPr>
          <a:xfrm>
            <a:off x="595" y="28233"/>
            <a:ext cx="7666005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СИСТЕМА ЗАДАНИЯ ПОЛОЖИТЕЛЬНОЙ ТЕМПЕРАТУРЫ</a:t>
            </a:r>
            <a:b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ОБЪЕКТА ИСПЫТАНИЙ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FBF5CF5B-0D7A-4385-8420-2C22F7954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Скругленный прямоугольник 29">
            <a:extLst>
              <a:ext uri="{FF2B5EF4-FFF2-40B4-BE49-F238E27FC236}">
                <a16:creationId xmlns:a16="http://schemas.microsoft.com/office/drawing/2014/main" xmlns="" id="{C41140D1-33B0-103B-F624-24AA5CC885D2}"/>
              </a:ext>
            </a:extLst>
          </p:cNvPr>
          <p:cNvSpPr/>
          <p:nvPr/>
        </p:nvSpPr>
        <p:spPr bwMode="auto">
          <a:xfrm>
            <a:off x="3530073" y="2582362"/>
            <a:ext cx="3742757" cy="14401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900" dirty="0">
                <a:latin typeface="Georgia" panose="02040502050405020303" pitchFamily="18" charset="0"/>
              </a:rPr>
              <a:t>Технические характеристики нагревательного модуля (НМ) СЗТО</a:t>
            </a:r>
          </a:p>
        </p:txBody>
      </p:sp>
      <p:sp>
        <p:nvSpPr>
          <p:cNvPr id="50" name="Скругленный прямоугольник 30">
            <a:extLst>
              <a:ext uri="{FF2B5EF4-FFF2-40B4-BE49-F238E27FC236}">
                <a16:creationId xmlns:a16="http://schemas.microsoft.com/office/drawing/2014/main" xmlns="" id="{CDBFAE96-8D97-45F4-4853-62117268FC61}"/>
              </a:ext>
            </a:extLst>
          </p:cNvPr>
          <p:cNvSpPr/>
          <p:nvPr/>
        </p:nvSpPr>
        <p:spPr bwMode="auto">
          <a:xfrm>
            <a:off x="3519349" y="553223"/>
            <a:ext cx="4162564" cy="183892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900" dirty="0">
                <a:latin typeface="Georgia" panose="02040502050405020303" pitchFamily="18" charset="0"/>
              </a:rPr>
              <a:t>Технические характеристики блока управления (БУ) СЗТО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7638186"/>
              </p:ext>
            </p:extLst>
          </p:nvPr>
        </p:nvGraphicFramePr>
        <p:xfrm>
          <a:off x="3514608" y="2808659"/>
          <a:ext cx="3723724" cy="136815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4275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33163"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Наименование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характеристики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l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Значение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характеристики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51399">
                <a:tc>
                  <a:txBody>
                    <a:bodyPr/>
                    <a:lstStyle/>
                    <a:p>
                      <a:pPr marL="0" marR="61595" algn="l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Размер</a:t>
                      </a:r>
                      <a:r>
                        <a:rPr lang="ru-RU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термостабилизированной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поверхности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, 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мм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70×70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33163">
                <a:tc>
                  <a:txBody>
                    <a:bodyPr/>
                    <a:lstStyle/>
                    <a:p>
                      <a:pPr marL="0" marR="61595" algn="l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Рабочий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температурный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диапазон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+0ºС … +190ºС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33163">
                <a:tc>
                  <a:txBody>
                    <a:bodyPr/>
                    <a:lstStyle/>
                    <a:p>
                      <a:pPr marL="0" marR="61595" algn="l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Сопротивление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нагревателя</a:t>
                      </a:r>
                      <a:r>
                        <a:rPr lang="ru-RU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(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при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 +25 ºС)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10 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Ом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6326">
                <a:tc>
                  <a:txBody>
                    <a:bodyPr/>
                    <a:lstStyle/>
                    <a:p>
                      <a:pPr marL="0" marR="61595" algn="l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ru-RU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Максимально допустимый ток через нагревательный элемент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5А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66326">
                <a:tc>
                  <a:txBody>
                    <a:bodyPr/>
                    <a:lstStyle/>
                    <a:p>
                      <a:pPr marL="0" marR="61595" algn="l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ru-RU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Максимально допустимое напряжение нагревательного элемента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24В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84612">
                <a:tc>
                  <a:txBody>
                    <a:bodyPr/>
                    <a:lstStyle/>
                    <a:p>
                      <a:pPr marL="0" marR="61595" indent="0" algn="l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Тип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встроенного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термодатчика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ru-RU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Терморезистор 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Pt</a:t>
                      </a:r>
                      <a:r>
                        <a:rPr lang="ru-RU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-100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932557"/>
              </p:ext>
            </p:extLst>
          </p:nvPr>
        </p:nvGraphicFramePr>
        <p:xfrm>
          <a:off x="3515401" y="778933"/>
          <a:ext cx="4146089" cy="1744922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3762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69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44773"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Наименование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характеристики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Значение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характеристики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5D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773">
                <a:tc>
                  <a:txBody>
                    <a:bodyPr/>
                    <a:lstStyle/>
                    <a:p>
                      <a:pPr marL="0" marR="61595" indent="0" algn="l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Диапазон стабилизируемой температуры</a:t>
                      </a:r>
                      <a:endParaRPr lang="ru-RU" sz="770" b="0" kern="80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+25ºС … +125 ºС</a:t>
                      </a:r>
                      <a:endParaRPr lang="ru-RU" sz="770" b="0" kern="80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4324">
                <a:tc>
                  <a:txBody>
                    <a:bodyPr/>
                    <a:lstStyle/>
                    <a:p>
                      <a:pPr marL="0" marR="61595" indent="0" algn="l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Нестабильность температуры</a:t>
                      </a:r>
                      <a:endParaRPr lang="ru-RU" sz="770" b="0" kern="80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±5ºС</a:t>
                      </a:r>
                      <a:endParaRPr lang="ru-RU" sz="770" b="0" kern="80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773">
                <a:tc>
                  <a:txBody>
                    <a:bodyPr/>
                    <a:lstStyle/>
                    <a:p>
                      <a:pPr marL="0" marR="61595" indent="0" algn="l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Время установления температуры</a:t>
                      </a:r>
                      <a:endParaRPr lang="ru-RU" sz="770" b="0" kern="80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не более 10 минут</a:t>
                      </a:r>
                      <a:endParaRPr lang="ru-RU" sz="770" b="0" kern="80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44773">
                <a:tc>
                  <a:txBody>
                    <a:bodyPr/>
                    <a:lstStyle/>
                    <a:p>
                      <a:pPr marL="0" marR="61595" indent="0" algn="l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Максимальная мощность нагрева</a:t>
                      </a:r>
                      <a:endParaRPr lang="ru-RU" sz="770" b="0" kern="80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60Вт (24В, 2,5А)</a:t>
                      </a:r>
                      <a:endParaRPr lang="ru-RU" sz="770" b="0" kern="80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44324">
                <a:tc>
                  <a:txBody>
                    <a:bodyPr/>
                    <a:lstStyle/>
                    <a:p>
                      <a:pPr marL="0" marR="61595" indent="0" algn="l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Интерфейс связи с компьютером</a:t>
                      </a:r>
                      <a:endParaRPr lang="ru-RU" sz="770" b="0" kern="80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RS-485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44773">
                <a:tc>
                  <a:txBody>
                    <a:bodyPr/>
                    <a:lstStyle/>
                    <a:p>
                      <a:pPr marL="0" marR="61595" indent="0" algn="l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ru-RU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Протокол передачи данных по 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RS</a:t>
                      </a:r>
                      <a:r>
                        <a:rPr lang="ru-RU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-485</a:t>
                      </a: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ОВЕН</a:t>
                      </a:r>
                      <a:endParaRPr lang="ru-RU" sz="770" b="0" kern="80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4324">
                <a:tc>
                  <a:txBody>
                    <a:bodyPr/>
                    <a:lstStyle/>
                    <a:p>
                      <a:pPr marL="0" marR="61595" indent="0" algn="l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Номинальное напряжение питания</a:t>
                      </a:r>
                      <a:endParaRPr lang="ru-RU" sz="770" b="0" kern="80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~220В, 50Гц</a:t>
                      </a:r>
                      <a:endParaRPr lang="ru-RU" sz="770" b="0" kern="80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144773">
                <a:tc>
                  <a:txBody>
                    <a:bodyPr/>
                    <a:lstStyle/>
                    <a:p>
                      <a:pPr marL="0" marR="61595" indent="0" algn="l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Потребляемая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мощность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Не более 125Вт</a:t>
                      </a:r>
                      <a:endParaRPr lang="ru-RU" sz="770" b="0" kern="80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153766">
                <a:tc>
                  <a:txBody>
                    <a:bodyPr/>
                    <a:lstStyle/>
                    <a:p>
                      <a:pPr marL="0" marR="61595" indent="0" algn="l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Габаритные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размеры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, 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мм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141.36´261.75´241</a:t>
                      </a:r>
                      <a:endParaRPr lang="ru-RU" sz="770" b="0" kern="80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44773">
                <a:tc>
                  <a:txBody>
                    <a:bodyPr/>
                    <a:lstStyle/>
                    <a:p>
                      <a:pPr marL="0" marR="61595" indent="0" algn="l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Вес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, г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2000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144773">
                <a:tc>
                  <a:txBody>
                    <a:bodyPr/>
                    <a:lstStyle/>
                    <a:p>
                      <a:pPr marL="0" marR="61595" indent="0" algn="l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Стандарт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 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корпуса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61595" indent="0" algn="ctr" defTabSz="1219261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316990" algn="l"/>
                          <a:tab pos="2418715" algn="l"/>
                        </a:tabLst>
                      </a:pP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Высота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 3U, </a:t>
                      </a:r>
                      <a:r>
                        <a:rPr lang="en-US" sz="770" b="0" kern="80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ширина</a:t>
                      </a:r>
                      <a:r>
                        <a:rPr lang="en-US" sz="770" b="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 28HB</a:t>
                      </a:r>
                      <a:endParaRPr lang="ru-RU" sz="770" b="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0" marR="0" marT="0" marB="0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-14120" y="519886"/>
            <a:ext cx="3711060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marR="231775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700" b="1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Две одноканальные системы задания положительной температуры</a:t>
            </a:r>
          </a:p>
          <a:p>
            <a:pPr marL="171450" marR="231775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700" b="1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ПИД</a:t>
            </a:r>
            <a:r>
              <a:rPr lang="en-US" sz="700" b="1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-</a:t>
            </a:r>
            <a:r>
              <a:rPr lang="ru-RU" sz="700" b="1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регулирование (ТРМ210) заданной положительной температуры</a:t>
            </a:r>
          </a:p>
          <a:p>
            <a:pPr marL="171450" marR="231775" indent="-1714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700" b="1" dirty="0">
                <a:solidFill>
                  <a:srgbClr val="7030A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контактный способ</a:t>
            </a:r>
            <a:endParaRPr lang="ru-RU" sz="700" b="1" dirty="0">
              <a:solidFill>
                <a:srgbClr val="7030A0"/>
              </a:solidFill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27" name="Group 5"/>
          <p:cNvGrpSpPr>
            <a:grpSpLocks/>
          </p:cNvGrpSpPr>
          <p:nvPr/>
        </p:nvGrpSpPr>
        <p:grpSpPr bwMode="auto">
          <a:xfrm>
            <a:off x="502047" y="1175648"/>
            <a:ext cx="2479489" cy="2116139"/>
            <a:chOff x="1362" y="363"/>
            <a:chExt cx="6438" cy="5598"/>
          </a:xfrm>
        </p:grpSpPr>
        <p:pic>
          <p:nvPicPr>
            <p:cNvPr id="30" name="Picture 1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1" y="760"/>
              <a:ext cx="3089" cy="5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Freeform 11"/>
            <p:cNvSpPr>
              <a:spLocks/>
            </p:cNvSpPr>
            <p:nvPr/>
          </p:nvSpPr>
          <p:spPr bwMode="auto">
            <a:xfrm>
              <a:off x="2488" y="384"/>
              <a:ext cx="3515" cy="851"/>
            </a:xfrm>
            <a:custGeom>
              <a:avLst/>
              <a:gdLst>
                <a:gd name="T0" fmla="+- 0 4368 2489"/>
                <a:gd name="T1" fmla="*/ T0 w 3515"/>
                <a:gd name="T2" fmla="+- 0 384 384"/>
                <a:gd name="T3" fmla="*/ 384 h 851"/>
                <a:gd name="T4" fmla="+- 0 2630 2489"/>
                <a:gd name="T5" fmla="*/ T4 w 3515"/>
                <a:gd name="T6" fmla="+- 0 384 384"/>
                <a:gd name="T7" fmla="*/ 384 h 851"/>
                <a:gd name="T8" fmla="+- 0 2575 2489"/>
                <a:gd name="T9" fmla="*/ T8 w 3515"/>
                <a:gd name="T10" fmla="+- 0 395 384"/>
                <a:gd name="T11" fmla="*/ 395 h 851"/>
                <a:gd name="T12" fmla="+- 0 2530 2489"/>
                <a:gd name="T13" fmla="*/ T12 w 3515"/>
                <a:gd name="T14" fmla="+- 0 426 384"/>
                <a:gd name="T15" fmla="*/ 426 h 851"/>
                <a:gd name="T16" fmla="+- 0 2500 2489"/>
                <a:gd name="T17" fmla="*/ T16 w 3515"/>
                <a:gd name="T18" fmla="+- 0 471 384"/>
                <a:gd name="T19" fmla="*/ 471 h 851"/>
                <a:gd name="T20" fmla="+- 0 2489 2489"/>
                <a:gd name="T21" fmla="*/ T20 w 3515"/>
                <a:gd name="T22" fmla="+- 0 526 384"/>
                <a:gd name="T23" fmla="*/ 526 h 851"/>
                <a:gd name="T24" fmla="+- 0 2489 2489"/>
                <a:gd name="T25" fmla="*/ T24 w 3515"/>
                <a:gd name="T26" fmla="+- 0 1093 384"/>
                <a:gd name="T27" fmla="*/ 1093 h 851"/>
                <a:gd name="T28" fmla="+- 0 2500 2489"/>
                <a:gd name="T29" fmla="*/ T28 w 3515"/>
                <a:gd name="T30" fmla="+- 0 1148 384"/>
                <a:gd name="T31" fmla="*/ 1148 h 851"/>
                <a:gd name="T32" fmla="+- 0 2530 2489"/>
                <a:gd name="T33" fmla="*/ T32 w 3515"/>
                <a:gd name="T34" fmla="+- 0 1193 384"/>
                <a:gd name="T35" fmla="*/ 1193 h 851"/>
                <a:gd name="T36" fmla="+- 0 2575 2489"/>
                <a:gd name="T37" fmla="*/ T36 w 3515"/>
                <a:gd name="T38" fmla="+- 0 1224 384"/>
                <a:gd name="T39" fmla="*/ 1224 h 851"/>
                <a:gd name="T40" fmla="+- 0 2630 2489"/>
                <a:gd name="T41" fmla="*/ T40 w 3515"/>
                <a:gd name="T42" fmla="+- 0 1235 384"/>
                <a:gd name="T43" fmla="*/ 1235 h 851"/>
                <a:gd name="T44" fmla="+- 0 4368 2489"/>
                <a:gd name="T45" fmla="*/ T44 w 3515"/>
                <a:gd name="T46" fmla="+- 0 1235 384"/>
                <a:gd name="T47" fmla="*/ 1235 h 851"/>
                <a:gd name="T48" fmla="+- 0 4423 2489"/>
                <a:gd name="T49" fmla="*/ T48 w 3515"/>
                <a:gd name="T50" fmla="+- 0 1224 384"/>
                <a:gd name="T51" fmla="*/ 1224 h 851"/>
                <a:gd name="T52" fmla="+- 0 4468 2489"/>
                <a:gd name="T53" fmla="*/ T52 w 3515"/>
                <a:gd name="T54" fmla="+- 0 1193 384"/>
                <a:gd name="T55" fmla="*/ 1193 h 851"/>
                <a:gd name="T56" fmla="+- 0 4498 2489"/>
                <a:gd name="T57" fmla="*/ T56 w 3515"/>
                <a:gd name="T58" fmla="+- 0 1148 384"/>
                <a:gd name="T59" fmla="*/ 1148 h 851"/>
                <a:gd name="T60" fmla="+- 0 4510 2489"/>
                <a:gd name="T61" fmla="*/ T60 w 3515"/>
                <a:gd name="T62" fmla="+- 0 1093 384"/>
                <a:gd name="T63" fmla="*/ 1093 h 851"/>
                <a:gd name="T64" fmla="+- 0 6004 2489"/>
                <a:gd name="T65" fmla="*/ T64 w 3515"/>
                <a:gd name="T66" fmla="+- 0 810 384"/>
                <a:gd name="T67" fmla="*/ 810 h 851"/>
                <a:gd name="T68" fmla="+- 0 4510 2489"/>
                <a:gd name="T69" fmla="*/ T68 w 3515"/>
                <a:gd name="T70" fmla="+- 0 880 384"/>
                <a:gd name="T71" fmla="*/ 880 h 851"/>
                <a:gd name="T72" fmla="+- 0 4510 2489"/>
                <a:gd name="T73" fmla="*/ T72 w 3515"/>
                <a:gd name="T74" fmla="+- 0 526 384"/>
                <a:gd name="T75" fmla="*/ 526 h 851"/>
                <a:gd name="T76" fmla="+- 0 4498 2489"/>
                <a:gd name="T77" fmla="*/ T76 w 3515"/>
                <a:gd name="T78" fmla="+- 0 471 384"/>
                <a:gd name="T79" fmla="*/ 471 h 851"/>
                <a:gd name="T80" fmla="+- 0 4468 2489"/>
                <a:gd name="T81" fmla="*/ T80 w 3515"/>
                <a:gd name="T82" fmla="+- 0 426 384"/>
                <a:gd name="T83" fmla="*/ 426 h 851"/>
                <a:gd name="T84" fmla="+- 0 4423 2489"/>
                <a:gd name="T85" fmla="*/ T84 w 3515"/>
                <a:gd name="T86" fmla="+- 0 395 384"/>
                <a:gd name="T87" fmla="*/ 395 h 851"/>
                <a:gd name="T88" fmla="+- 0 4368 2489"/>
                <a:gd name="T89" fmla="*/ T88 w 3515"/>
                <a:gd name="T90" fmla="+- 0 384 384"/>
                <a:gd name="T91" fmla="*/ 384 h 8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</a:cxnLst>
              <a:rect l="0" t="0" r="r" b="b"/>
              <a:pathLst>
                <a:path w="3515" h="851">
                  <a:moveTo>
                    <a:pt x="1879" y="0"/>
                  </a:moveTo>
                  <a:lnTo>
                    <a:pt x="141" y="0"/>
                  </a:lnTo>
                  <a:lnTo>
                    <a:pt x="86" y="11"/>
                  </a:lnTo>
                  <a:lnTo>
                    <a:pt x="41" y="42"/>
                  </a:lnTo>
                  <a:lnTo>
                    <a:pt x="11" y="87"/>
                  </a:lnTo>
                  <a:lnTo>
                    <a:pt x="0" y="142"/>
                  </a:lnTo>
                  <a:lnTo>
                    <a:pt x="0" y="709"/>
                  </a:lnTo>
                  <a:lnTo>
                    <a:pt x="11" y="764"/>
                  </a:lnTo>
                  <a:lnTo>
                    <a:pt x="41" y="809"/>
                  </a:lnTo>
                  <a:lnTo>
                    <a:pt x="86" y="840"/>
                  </a:lnTo>
                  <a:lnTo>
                    <a:pt x="141" y="851"/>
                  </a:lnTo>
                  <a:lnTo>
                    <a:pt x="1879" y="851"/>
                  </a:lnTo>
                  <a:lnTo>
                    <a:pt x="1934" y="840"/>
                  </a:lnTo>
                  <a:lnTo>
                    <a:pt x="1979" y="809"/>
                  </a:lnTo>
                  <a:lnTo>
                    <a:pt x="2009" y="764"/>
                  </a:lnTo>
                  <a:lnTo>
                    <a:pt x="2021" y="709"/>
                  </a:lnTo>
                  <a:lnTo>
                    <a:pt x="3515" y="426"/>
                  </a:lnTo>
                  <a:lnTo>
                    <a:pt x="2021" y="496"/>
                  </a:lnTo>
                  <a:lnTo>
                    <a:pt x="2021" y="142"/>
                  </a:lnTo>
                  <a:lnTo>
                    <a:pt x="2009" y="87"/>
                  </a:lnTo>
                  <a:lnTo>
                    <a:pt x="1979" y="42"/>
                  </a:lnTo>
                  <a:lnTo>
                    <a:pt x="1934" y="11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2" name="AutoShape 10"/>
            <p:cNvSpPr>
              <a:spLocks/>
            </p:cNvSpPr>
            <p:nvPr/>
          </p:nvSpPr>
          <p:spPr bwMode="auto">
            <a:xfrm>
              <a:off x="2468" y="363"/>
              <a:ext cx="3557" cy="892"/>
            </a:xfrm>
            <a:custGeom>
              <a:avLst/>
              <a:gdLst>
                <a:gd name="T0" fmla="+- 0 2603 2468"/>
                <a:gd name="T1" fmla="*/ T0 w 3557"/>
                <a:gd name="T2" fmla="+- 0 366 364"/>
                <a:gd name="T3" fmla="*/ 366 h 892"/>
                <a:gd name="T4" fmla="+- 0 2539 2468"/>
                <a:gd name="T5" fmla="*/ T4 w 3557"/>
                <a:gd name="T6" fmla="+- 0 391 364"/>
                <a:gd name="T7" fmla="*/ 391 h 892"/>
                <a:gd name="T8" fmla="+- 0 2502 2468"/>
                <a:gd name="T9" fmla="*/ T8 w 3557"/>
                <a:gd name="T10" fmla="+- 0 427 364"/>
                <a:gd name="T11" fmla="*/ 427 h 892"/>
                <a:gd name="T12" fmla="+- 0 2476 2468"/>
                <a:gd name="T13" fmla="*/ T12 w 3557"/>
                <a:gd name="T14" fmla="+- 0 479 364"/>
                <a:gd name="T15" fmla="*/ 479 h 892"/>
                <a:gd name="T16" fmla="+- 0 2468 2468"/>
                <a:gd name="T17" fmla="*/ T16 w 3557"/>
                <a:gd name="T18" fmla="+- 0 525 364"/>
                <a:gd name="T19" fmla="*/ 525 h 892"/>
                <a:gd name="T20" fmla="+- 0 2487 2468"/>
                <a:gd name="T21" fmla="*/ T20 w 3557"/>
                <a:gd name="T22" fmla="+- 0 1168 364"/>
                <a:gd name="T23" fmla="*/ 1168 h 892"/>
                <a:gd name="T24" fmla="+- 0 2630 2468"/>
                <a:gd name="T25" fmla="*/ T24 w 3557"/>
                <a:gd name="T26" fmla="+- 0 1255 364"/>
                <a:gd name="T27" fmla="*/ 1255 h 892"/>
                <a:gd name="T28" fmla="+- 0 4392 2468"/>
                <a:gd name="T29" fmla="*/ T28 w 3557"/>
                <a:gd name="T30" fmla="+- 0 1253 364"/>
                <a:gd name="T31" fmla="*/ 1253 h 892"/>
                <a:gd name="T32" fmla="+- 0 4459 2468"/>
                <a:gd name="T33" fmla="*/ T32 w 3557"/>
                <a:gd name="T34" fmla="+- 0 1227 364"/>
                <a:gd name="T35" fmla="*/ 1227 h 892"/>
                <a:gd name="T36" fmla="+- 0 4355 2468"/>
                <a:gd name="T37" fmla="*/ T36 w 3557"/>
                <a:gd name="T38" fmla="+- 0 1217 364"/>
                <a:gd name="T39" fmla="*/ 1217 h 892"/>
                <a:gd name="T40" fmla="+- 0 2630 2468"/>
                <a:gd name="T41" fmla="*/ T40 w 3557"/>
                <a:gd name="T42" fmla="+- 0 1215 364"/>
                <a:gd name="T43" fmla="*/ 1215 h 892"/>
                <a:gd name="T44" fmla="+- 0 2521 2468"/>
                <a:gd name="T45" fmla="*/ T44 w 3557"/>
                <a:gd name="T46" fmla="+- 0 1148 364"/>
                <a:gd name="T47" fmla="*/ 1148 h 892"/>
                <a:gd name="T48" fmla="+- 0 2509 2468"/>
                <a:gd name="T49" fmla="*/ T48 w 3557"/>
                <a:gd name="T50" fmla="+- 0 900 364"/>
                <a:gd name="T51" fmla="*/ 900 h 892"/>
                <a:gd name="T52" fmla="+- 0 2514 2468"/>
                <a:gd name="T53" fmla="*/ T52 w 3557"/>
                <a:gd name="T54" fmla="+- 0 489 364"/>
                <a:gd name="T55" fmla="*/ 489 h 892"/>
                <a:gd name="T56" fmla="+- 0 2538 2468"/>
                <a:gd name="T57" fmla="*/ T56 w 3557"/>
                <a:gd name="T58" fmla="+- 0 446 364"/>
                <a:gd name="T59" fmla="*/ 446 h 892"/>
                <a:gd name="T60" fmla="+- 0 2573 2468"/>
                <a:gd name="T61" fmla="*/ T60 w 3557"/>
                <a:gd name="T62" fmla="+- 0 418 364"/>
                <a:gd name="T63" fmla="*/ 418 h 892"/>
                <a:gd name="T64" fmla="+- 0 2616 2468"/>
                <a:gd name="T65" fmla="*/ T64 w 3557"/>
                <a:gd name="T66" fmla="+- 0 405 364"/>
                <a:gd name="T67" fmla="*/ 405 h 892"/>
                <a:gd name="T68" fmla="+- 0 4427 2468"/>
                <a:gd name="T69" fmla="*/ T68 w 3557"/>
                <a:gd name="T70" fmla="+- 0 375 364"/>
                <a:gd name="T71" fmla="*/ 375 h 892"/>
                <a:gd name="T72" fmla="+- 0 5720 2468"/>
                <a:gd name="T73" fmla="*/ T72 w 3557"/>
                <a:gd name="T74" fmla="+- 0 844 364"/>
                <a:gd name="T75" fmla="*/ 844 h 892"/>
                <a:gd name="T76" fmla="+- 0 4490 2468"/>
                <a:gd name="T77" fmla="*/ T76 w 3557"/>
                <a:gd name="T78" fmla="+- 0 1083 364"/>
                <a:gd name="T79" fmla="*/ 1083 h 892"/>
                <a:gd name="T80" fmla="+- 0 4487 2468"/>
                <a:gd name="T81" fmla="*/ T80 w 3557"/>
                <a:gd name="T82" fmla="+- 0 1119 364"/>
                <a:gd name="T83" fmla="*/ 1119 h 892"/>
                <a:gd name="T84" fmla="+- 0 4355 2468"/>
                <a:gd name="T85" fmla="*/ T84 w 3557"/>
                <a:gd name="T86" fmla="+- 0 1217 364"/>
                <a:gd name="T87" fmla="*/ 1217 h 892"/>
                <a:gd name="T88" fmla="+- 0 4497 2468"/>
                <a:gd name="T89" fmla="*/ T88 w 3557"/>
                <a:gd name="T90" fmla="+- 0 1190 364"/>
                <a:gd name="T91" fmla="*/ 1190 h 892"/>
                <a:gd name="T92" fmla="+- 0 4523 2468"/>
                <a:gd name="T93" fmla="*/ T92 w 3557"/>
                <a:gd name="T94" fmla="+- 0 1140 364"/>
                <a:gd name="T95" fmla="*/ 1140 h 892"/>
                <a:gd name="T96" fmla="+- 0 4513 2468"/>
                <a:gd name="T97" fmla="*/ T96 w 3557"/>
                <a:gd name="T98" fmla="+- 0 1113 364"/>
                <a:gd name="T99" fmla="*/ 1113 h 892"/>
                <a:gd name="T100" fmla="+- 0 6001 2468"/>
                <a:gd name="T101" fmla="*/ T100 w 3557"/>
                <a:gd name="T102" fmla="+- 0 831 364"/>
                <a:gd name="T103" fmla="*/ 831 h 892"/>
                <a:gd name="T104" fmla="+- 0 4255 2468"/>
                <a:gd name="T105" fmla="*/ T104 w 3557"/>
                <a:gd name="T106" fmla="+- 0 1215 364"/>
                <a:gd name="T107" fmla="*/ 1215 h 892"/>
                <a:gd name="T108" fmla="+- 0 4513 2468"/>
                <a:gd name="T109" fmla="*/ T108 w 3557"/>
                <a:gd name="T110" fmla="+- 0 1113 364"/>
                <a:gd name="T111" fmla="*/ 1113 h 892"/>
                <a:gd name="T112" fmla="+- 0 4530 2468"/>
                <a:gd name="T113" fmla="*/ T112 w 3557"/>
                <a:gd name="T114" fmla="+- 0 1095 364"/>
                <a:gd name="T115" fmla="*/ 1095 h 892"/>
                <a:gd name="T116" fmla="+- 0 4528 2468"/>
                <a:gd name="T117" fmla="*/ T116 w 3557"/>
                <a:gd name="T118" fmla="+- 0 1113 364"/>
                <a:gd name="T119" fmla="*/ 1113 h 892"/>
                <a:gd name="T120" fmla="+- 0 4530 2468"/>
                <a:gd name="T121" fmla="*/ T120 w 3557"/>
                <a:gd name="T122" fmla="+- 0 1095 364"/>
                <a:gd name="T123" fmla="*/ 1095 h 892"/>
                <a:gd name="T124" fmla="+- 0 4608 2468"/>
                <a:gd name="T125" fmla="*/ T124 w 3557"/>
                <a:gd name="T126" fmla="+- 0 1095 364"/>
                <a:gd name="T127" fmla="*/ 1095 h 892"/>
                <a:gd name="T128" fmla="+- 0 4412 2468"/>
                <a:gd name="T129" fmla="*/ T128 w 3557"/>
                <a:gd name="T130" fmla="+- 0 412 364"/>
                <a:gd name="T131" fmla="*/ 412 h 892"/>
                <a:gd name="T132" fmla="+- 0 4489 2468"/>
                <a:gd name="T133" fmla="*/ T132 w 3557"/>
                <a:gd name="T134" fmla="+- 0 514 364"/>
                <a:gd name="T135" fmla="*/ 514 h 892"/>
                <a:gd name="T136" fmla="+- 0 4496 2468"/>
                <a:gd name="T137" fmla="*/ T136 w 3557"/>
                <a:gd name="T138" fmla="+- 0 894 364"/>
                <a:gd name="T139" fmla="*/ 894 h 892"/>
                <a:gd name="T140" fmla="+- 0 4511 2468"/>
                <a:gd name="T141" fmla="*/ T140 w 3557"/>
                <a:gd name="T142" fmla="+- 0 900 364"/>
                <a:gd name="T143" fmla="*/ 900 h 892"/>
                <a:gd name="T144" fmla="+- 0 4508 2468"/>
                <a:gd name="T145" fmla="*/ T144 w 3557"/>
                <a:gd name="T146" fmla="+- 0 861 364"/>
                <a:gd name="T147" fmla="*/ 861 h 892"/>
                <a:gd name="T148" fmla="+- 0 4529 2468"/>
                <a:gd name="T149" fmla="*/ T148 w 3557"/>
                <a:gd name="T150" fmla="+- 0 508 364"/>
                <a:gd name="T151" fmla="*/ 508 h 892"/>
                <a:gd name="T152" fmla="+- 0 4473 2468"/>
                <a:gd name="T153" fmla="*/ T152 w 3557"/>
                <a:gd name="T154" fmla="+- 0 403 364"/>
                <a:gd name="T155" fmla="*/ 403 h 892"/>
                <a:gd name="T156" fmla="+- 0 4530 2468"/>
                <a:gd name="T157" fmla="*/ T156 w 3557"/>
                <a:gd name="T158" fmla="+- 0 880 364"/>
                <a:gd name="T159" fmla="*/ 880 h 892"/>
                <a:gd name="T160" fmla="+- 0 6004 2468"/>
                <a:gd name="T161" fmla="*/ T160 w 3557"/>
                <a:gd name="T162" fmla="+- 0 790 364"/>
                <a:gd name="T163" fmla="*/ 790 h 892"/>
                <a:gd name="T164" fmla="+- 0 4949 2468"/>
                <a:gd name="T165" fmla="*/ T164 w 3557"/>
                <a:gd name="T166" fmla="+- 0 880 364"/>
                <a:gd name="T167" fmla="*/ 880 h 892"/>
                <a:gd name="T168" fmla="+- 0 6015 2468"/>
                <a:gd name="T169" fmla="*/ T168 w 3557"/>
                <a:gd name="T170" fmla="+- 0 791 364"/>
                <a:gd name="T171" fmla="*/ 791 h 892"/>
                <a:gd name="T172" fmla="+- 0 5720 2468"/>
                <a:gd name="T173" fmla="*/ T172 w 3557"/>
                <a:gd name="T174" fmla="+- 0 844 364"/>
                <a:gd name="T175" fmla="*/ 844 h 892"/>
                <a:gd name="T176" fmla="+- 0 6000 2468"/>
                <a:gd name="T177" fmla="*/ T176 w 3557"/>
                <a:gd name="T178" fmla="+- 0 791 364"/>
                <a:gd name="T179" fmla="*/ 791 h 892"/>
                <a:gd name="T180" fmla="+- 0 6005 2468"/>
                <a:gd name="T181" fmla="*/ T180 w 3557"/>
                <a:gd name="T182" fmla="+- 0 831 364"/>
                <a:gd name="T183" fmla="*/ 831 h 892"/>
                <a:gd name="T184" fmla="+- 0 6000 2468"/>
                <a:gd name="T185" fmla="*/ T184 w 3557"/>
                <a:gd name="T186" fmla="+- 0 791 364"/>
                <a:gd name="T187" fmla="*/ 791 h 892"/>
                <a:gd name="T188" fmla="+- 0 6018 2468"/>
                <a:gd name="T189" fmla="*/ T188 w 3557"/>
                <a:gd name="T190" fmla="+- 0 828 364"/>
                <a:gd name="T191" fmla="*/ 828 h 892"/>
                <a:gd name="T192" fmla="+- 0 6015 2468"/>
                <a:gd name="T193" fmla="*/ T192 w 3557"/>
                <a:gd name="T194" fmla="+- 0 791 364"/>
                <a:gd name="T195" fmla="*/ 791 h 8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</a:cxnLst>
              <a:rect l="0" t="0" r="r" b="b"/>
              <a:pathLst>
                <a:path w="3557" h="892">
                  <a:moveTo>
                    <a:pt x="1900" y="0"/>
                  </a:moveTo>
                  <a:lnTo>
                    <a:pt x="161" y="0"/>
                  </a:lnTo>
                  <a:lnTo>
                    <a:pt x="135" y="2"/>
                  </a:lnTo>
                  <a:lnTo>
                    <a:pt x="114" y="7"/>
                  </a:lnTo>
                  <a:lnTo>
                    <a:pt x="94" y="15"/>
                  </a:lnTo>
                  <a:lnTo>
                    <a:pt x="71" y="27"/>
                  </a:lnTo>
                  <a:lnTo>
                    <a:pt x="59" y="37"/>
                  </a:lnTo>
                  <a:lnTo>
                    <a:pt x="47" y="48"/>
                  </a:lnTo>
                  <a:lnTo>
                    <a:pt x="34" y="63"/>
                  </a:lnTo>
                  <a:lnTo>
                    <a:pt x="23" y="79"/>
                  </a:lnTo>
                  <a:lnTo>
                    <a:pt x="15" y="96"/>
                  </a:lnTo>
                  <a:lnTo>
                    <a:pt x="8" y="115"/>
                  </a:lnTo>
                  <a:lnTo>
                    <a:pt x="4" y="131"/>
                  </a:lnTo>
                  <a:lnTo>
                    <a:pt x="2" y="146"/>
                  </a:lnTo>
                  <a:lnTo>
                    <a:pt x="0" y="161"/>
                  </a:lnTo>
                  <a:lnTo>
                    <a:pt x="0" y="731"/>
                  </a:lnTo>
                  <a:lnTo>
                    <a:pt x="2" y="746"/>
                  </a:lnTo>
                  <a:lnTo>
                    <a:pt x="19" y="804"/>
                  </a:lnTo>
                  <a:lnTo>
                    <a:pt x="54" y="849"/>
                  </a:lnTo>
                  <a:lnTo>
                    <a:pt x="103" y="880"/>
                  </a:lnTo>
                  <a:lnTo>
                    <a:pt x="162" y="891"/>
                  </a:lnTo>
                  <a:lnTo>
                    <a:pt x="1704" y="891"/>
                  </a:lnTo>
                  <a:lnTo>
                    <a:pt x="1901" y="890"/>
                  </a:lnTo>
                  <a:lnTo>
                    <a:pt x="1924" y="889"/>
                  </a:lnTo>
                  <a:lnTo>
                    <a:pt x="1948" y="884"/>
                  </a:lnTo>
                  <a:lnTo>
                    <a:pt x="1972" y="874"/>
                  </a:lnTo>
                  <a:lnTo>
                    <a:pt x="1991" y="863"/>
                  </a:lnTo>
                  <a:lnTo>
                    <a:pt x="2003" y="853"/>
                  </a:lnTo>
                  <a:lnTo>
                    <a:pt x="2004" y="853"/>
                  </a:lnTo>
                  <a:lnTo>
                    <a:pt x="1887" y="853"/>
                  </a:lnTo>
                  <a:lnTo>
                    <a:pt x="1824" y="852"/>
                  </a:lnTo>
                  <a:lnTo>
                    <a:pt x="1787" y="851"/>
                  </a:lnTo>
                  <a:lnTo>
                    <a:pt x="162" y="851"/>
                  </a:lnTo>
                  <a:lnTo>
                    <a:pt x="118" y="842"/>
                  </a:lnTo>
                  <a:lnTo>
                    <a:pt x="80" y="819"/>
                  </a:lnTo>
                  <a:lnTo>
                    <a:pt x="53" y="784"/>
                  </a:lnTo>
                  <a:lnTo>
                    <a:pt x="41" y="740"/>
                  </a:lnTo>
                  <a:lnTo>
                    <a:pt x="40" y="728"/>
                  </a:lnTo>
                  <a:lnTo>
                    <a:pt x="41" y="536"/>
                  </a:lnTo>
                  <a:lnTo>
                    <a:pt x="41" y="149"/>
                  </a:lnTo>
                  <a:lnTo>
                    <a:pt x="44" y="135"/>
                  </a:lnTo>
                  <a:lnTo>
                    <a:pt x="46" y="125"/>
                  </a:lnTo>
                  <a:lnTo>
                    <a:pt x="55" y="105"/>
                  </a:lnTo>
                  <a:lnTo>
                    <a:pt x="61" y="93"/>
                  </a:lnTo>
                  <a:lnTo>
                    <a:pt x="70" y="82"/>
                  </a:lnTo>
                  <a:lnTo>
                    <a:pt x="86" y="67"/>
                  </a:lnTo>
                  <a:lnTo>
                    <a:pt x="95" y="60"/>
                  </a:lnTo>
                  <a:lnTo>
                    <a:pt x="105" y="54"/>
                  </a:lnTo>
                  <a:lnTo>
                    <a:pt x="120" y="48"/>
                  </a:lnTo>
                  <a:lnTo>
                    <a:pt x="133" y="43"/>
                  </a:lnTo>
                  <a:lnTo>
                    <a:pt x="148" y="41"/>
                  </a:lnTo>
                  <a:lnTo>
                    <a:pt x="164" y="39"/>
                  </a:lnTo>
                  <a:lnTo>
                    <a:pt x="2005" y="39"/>
                  </a:lnTo>
                  <a:lnTo>
                    <a:pt x="1959" y="11"/>
                  </a:lnTo>
                  <a:lnTo>
                    <a:pt x="1900" y="0"/>
                  </a:lnTo>
                  <a:close/>
                  <a:moveTo>
                    <a:pt x="3533" y="467"/>
                  </a:moveTo>
                  <a:lnTo>
                    <a:pt x="3252" y="480"/>
                  </a:lnTo>
                  <a:lnTo>
                    <a:pt x="2038" y="709"/>
                  </a:lnTo>
                  <a:lnTo>
                    <a:pt x="2028" y="711"/>
                  </a:lnTo>
                  <a:lnTo>
                    <a:pt x="2022" y="719"/>
                  </a:lnTo>
                  <a:lnTo>
                    <a:pt x="2021" y="728"/>
                  </a:lnTo>
                  <a:lnTo>
                    <a:pt x="2021" y="743"/>
                  </a:lnTo>
                  <a:lnTo>
                    <a:pt x="2019" y="755"/>
                  </a:lnTo>
                  <a:lnTo>
                    <a:pt x="1990" y="812"/>
                  </a:lnTo>
                  <a:lnTo>
                    <a:pt x="1944" y="842"/>
                  </a:lnTo>
                  <a:lnTo>
                    <a:pt x="1887" y="853"/>
                  </a:lnTo>
                  <a:lnTo>
                    <a:pt x="2004" y="853"/>
                  </a:lnTo>
                  <a:lnTo>
                    <a:pt x="2015" y="842"/>
                  </a:lnTo>
                  <a:lnTo>
                    <a:pt x="2029" y="826"/>
                  </a:lnTo>
                  <a:lnTo>
                    <a:pt x="2039" y="811"/>
                  </a:lnTo>
                  <a:lnTo>
                    <a:pt x="2047" y="795"/>
                  </a:lnTo>
                  <a:lnTo>
                    <a:pt x="2055" y="776"/>
                  </a:lnTo>
                  <a:lnTo>
                    <a:pt x="2058" y="761"/>
                  </a:lnTo>
                  <a:lnTo>
                    <a:pt x="2060" y="749"/>
                  </a:lnTo>
                  <a:lnTo>
                    <a:pt x="2045" y="749"/>
                  </a:lnTo>
                  <a:lnTo>
                    <a:pt x="2062" y="731"/>
                  </a:lnTo>
                  <a:lnTo>
                    <a:pt x="2140" y="731"/>
                  </a:lnTo>
                  <a:lnTo>
                    <a:pt x="3533" y="467"/>
                  </a:lnTo>
                  <a:close/>
                  <a:moveTo>
                    <a:pt x="1762" y="849"/>
                  </a:moveTo>
                  <a:lnTo>
                    <a:pt x="1704" y="851"/>
                  </a:lnTo>
                  <a:lnTo>
                    <a:pt x="1787" y="851"/>
                  </a:lnTo>
                  <a:lnTo>
                    <a:pt x="1762" y="849"/>
                  </a:lnTo>
                  <a:close/>
                  <a:moveTo>
                    <a:pt x="2062" y="731"/>
                  </a:moveTo>
                  <a:lnTo>
                    <a:pt x="2045" y="749"/>
                  </a:lnTo>
                  <a:lnTo>
                    <a:pt x="2061" y="746"/>
                  </a:lnTo>
                  <a:lnTo>
                    <a:pt x="2061" y="745"/>
                  </a:lnTo>
                  <a:lnTo>
                    <a:pt x="2062" y="731"/>
                  </a:lnTo>
                  <a:close/>
                  <a:moveTo>
                    <a:pt x="2061" y="746"/>
                  </a:moveTo>
                  <a:lnTo>
                    <a:pt x="2045" y="749"/>
                  </a:lnTo>
                  <a:lnTo>
                    <a:pt x="2060" y="749"/>
                  </a:lnTo>
                  <a:lnTo>
                    <a:pt x="2061" y="746"/>
                  </a:lnTo>
                  <a:close/>
                  <a:moveTo>
                    <a:pt x="2140" y="731"/>
                  </a:moveTo>
                  <a:lnTo>
                    <a:pt x="2062" y="731"/>
                  </a:lnTo>
                  <a:lnTo>
                    <a:pt x="2061" y="745"/>
                  </a:lnTo>
                  <a:lnTo>
                    <a:pt x="2061" y="746"/>
                  </a:lnTo>
                  <a:lnTo>
                    <a:pt x="2140" y="731"/>
                  </a:lnTo>
                  <a:close/>
                  <a:moveTo>
                    <a:pt x="2005" y="39"/>
                  </a:moveTo>
                  <a:lnTo>
                    <a:pt x="1900" y="39"/>
                  </a:lnTo>
                  <a:lnTo>
                    <a:pt x="1944" y="48"/>
                  </a:lnTo>
                  <a:lnTo>
                    <a:pt x="1982" y="72"/>
                  </a:lnTo>
                  <a:lnTo>
                    <a:pt x="2009" y="107"/>
                  </a:lnTo>
                  <a:lnTo>
                    <a:pt x="2021" y="150"/>
                  </a:lnTo>
                  <a:lnTo>
                    <a:pt x="2021" y="522"/>
                  </a:lnTo>
                  <a:lnTo>
                    <a:pt x="2024" y="527"/>
                  </a:lnTo>
                  <a:lnTo>
                    <a:pt x="2028" y="530"/>
                  </a:lnTo>
                  <a:lnTo>
                    <a:pt x="2032" y="535"/>
                  </a:lnTo>
                  <a:lnTo>
                    <a:pt x="2037" y="536"/>
                  </a:lnTo>
                  <a:lnTo>
                    <a:pt x="2043" y="536"/>
                  </a:lnTo>
                  <a:lnTo>
                    <a:pt x="2481" y="516"/>
                  </a:lnTo>
                  <a:lnTo>
                    <a:pt x="2062" y="516"/>
                  </a:lnTo>
                  <a:lnTo>
                    <a:pt x="2040" y="497"/>
                  </a:lnTo>
                  <a:lnTo>
                    <a:pt x="2062" y="496"/>
                  </a:lnTo>
                  <a:lnTo>
                    <a:pt x="2062" y="161"/>
                  </a:lnTo>
                  <a:lnTo>
                    <a:pt x="2061" y="144"/>
                  </a:lnTo>
                  <a:lnTo>
                    <a:pt x="2043" y="87"/>
                  </a:lnTo>
                  <a:lnTo>
                    <a:pt x="2008" y="41"/>
                  </a:lnTo>
                  <a:lnTo>
                    <a:pt x="2005" y="39"/>
                  </a:lnTo>
                  <a:close/>
                  <a:moveTo>
                    <a:pt x="2062" y="496"/>
                  </a:moveTo>
                  <a:lnTo>
                    <a:pt x="2040" y="497"/>
                  </a:lnTo>
                  <a:lnTo>
                    <a:pt x="2062" y="516"/>
                  </a:lnTo>
                  <a:lnTo>
                    <a:pt x="2062" y="496"/>
                  </a:lnTo>
                  <a:close/>
                  <a:moveTo>
                    <a:pt x="3545" y="426"/>
                  </a:moveTo>
                  <a:lnTo>
                    <a:pt x="3536" y="426"/>
                  </a:lnTo>
                  <a:lnTo>
                    <a:pt x="2062" y="496"/>
                  </a:lnTo>
                  <a:lnTo>
                    <a:pt x="2062" y="516"/>
                  </a:lnTo>
                  <a:lnTo>
                    <a:pt x="2481" y="516"/>
                  </a:lnTo>
                  <a:lnTo>
                    <a:pt x="3252" y="480"/>
                  </a:lnTo>
                  <a:lnTo>
                    <a:pt x="3532" y="427"/>
                  </a:lnTo>
                  <a:lnTo>
                    <a:pt x="3547" y="427"/>
                  </a:lnTo>
                  <a:lnTo>
                    <a:pt x="3545" y="426"/>
                  </a:lnTo>
                  <a:close/>
                  <a:moveTo>
                    <a:pt x="3532" y="427"/>
                  </a:moveTo>
                  <a:lnTo>
                    <a:pt x="3252" y="480"/>
                  </a:lnTo>
                  <a:lnTo>
                    <a:pt x="3533" y="467"/>
                  </a:lnTo>
                  <a:lnTo>
                    <a:pt x="3537" y="466"/>
                  </a:lnTo>
                  <a:lnTo>
                    <a:pt x="3532" y="427"/>
                  </a:lnTo>
                  <a:close/>
                  <a:moveTo>
                    <a:pt x="3537" y="466"/>
                  </a:moveTo>
                  <a:lnTo>
                    <a:pt x="3533" y="467"/>
                  </a:lnTo>
                  <a:lnTo>
                    <a:pt x="3537" y="467"/>
                  </a:lnTo>
                  <a:lnTo>
                    <a:pt x="3537" y="466"/>
                  </a:lnTo>
                  <a:close/>
                  <a:moveTo>
                    <a:pt x="3547" y="427"/>
                  </a:moveTo>
                  <a:lnTo>
                    <a:pt x="3532" y="427"/>
                  </a:lnTo>
                  <a:lnTo>
                    <a:pt x="3537" y="466"/>
                  </a:lnTo>
                  <a:lnTo>
                    <a:pt x="3540" y="465"/>
                  </a:lnTo>
                  <a:lnTo>
                    <a:pt x="3550" y="464"/>
                  </a:lnTo>
                  <a:lnTo>
                    <a:pt x="3557" y="455"/>
                  </a:lnTo>
                  <a:lnTo>
                    <a:pt x="3555" y="433"/>
                  </a:lnTo>
                  <a:lnTo>
                    <a:pt x="3547" y="4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6" name="Freeform 9"/>
            <p:cNvSpPr>
              <a:spLocks/>
            </p:cNvSpPr>
            <p:nvPr/>
          </p:nvSpPr>
          <p:spPr bwMode="auto">
            <a:xfrm>
              <a:off x="1381" y="1528"/>
              <a:ext cx="3516" cy="851"/>
            </a:xfrm>
            <a:custGeom>
              <a:avLst/>
              <a:gdLst>
                <a:gd name="T0" fmla="+- 0 3260 1381"/>
                <a:gd name="T1" fmla="*/ T0 w 3516"/>
                <a:gd name="T2" fmla="+- 0 1529 1529"/>
                <a:gd name="T3" fmla="*/ 1529 h 851"/>
                <a:gd name="T4" fmla="+- 0 1524 1381"/>
                <a:gd name="T5" fmla="*/ T4 w 3516"/>
                <a:gd name="T6" fmla="+- 0 1529 1529"/>
                <a:gd name="T7" fmla="*/ 1529 h 851"/>
                <a:gd name="T8" fmla="+- 0 1468 1381"/>
                <a:gd name="T9" fmla="*/ T8 w 3516"/>
                <a:gd name="T10" fmla="+- 0 1540 1529"/>
                <a:gd name="T11" fmla="*/ 1540 h 851"/>
                <a:gd name="T12" fmla="+- 0 1423 1381"/>
                <a:gd name="T13" fmla="*/ T12 w 3516"/>
                <a:gd name="T14" fmla="+- 0 1570 1529"/>
                <a:gd name="T15" fmla="*/ 1570 h 851"/>
                <a:gd name="T16" fmla="+- 0 1392 1381"/>
                <a:gd name="T17" fmla="*/ T16 w 3516"/>
                <a:gd name="T18" fmla="+- 0 1615 1529"/>
                <a:gd name="T19" fmla="*/ 1615 h 851"/>
                <a:gd name="T20" fmla="+- 0 1381 1381"/>
                <a:gd name="T21" fmla="*/ T20 w 3516"/>
                <a:gd name="T22" fmla="+- 0 1671 1529"/>
                <a:gd name="T23" fmla="*/ 1671 h 851"/>
                <a:gd name="T24" fmla="+- 0 1381 1381"/>
                <a:gd name="T25" fmla="*/ T24 w 3516"/>
                <a:gd name="T26" fmla="+- 0 2238 1529"/>
                <a:gd name="T27" fmla="*/ 2238 h 851"/>
                <a:gd name="T28" fmla="+- 0 1392 1381"/>
                <a:gd name="T29" fmla="*/ T28 w 3516"/>
                <a:gd name="T30" fmla="+- 0 2293 1529"/>
                <a:gd name="T31" fmla="*/ 2293 h 851"/>
                <a:gd name="T32" fmla="+- 0 1423 1381"/>
                <a:gd name="T33" fmla="*/ T32 w 3516"/>
                <a:gd name="T34" fmla="+- 0 2338 1529"/>
                <a:gd name="T35" fmla="*/ 2338 h 851"/>
                <a:gd name="T36" fmla="+- 0 1468 1381"/>
                <a:gd name="T37" fmla="*/ T36 w 3516"/>
                <a:gd name="T38" fmla="+- 0 2369 1529"/>
                <a:gd name="T39" fmla="*/ 2369 h 851"/>
                <a:gd name="T40" fmla="+- 0 1524 1381"/>
                <a:gd name="T41" fmla="*/ T40 w 3516"/>
                <a:gd name="T42" fmla="+- 0 2380 1529"/>
                <a:gd name="T43" fmla="*/ 2380 h 851"/>
                <a:gd name="T44" fmla="+- 0 3260 1381"/>
                <a:gd name="T45" fmla="*/ T44 w 3516"/>
                <a:gd name="T46" fmla="+- 0 2380 1529"/>
                <a:gd name="T47" fmla="*/ 2380 h 851"/>
                <a:gd name="T48" fmla="+- 0 3316 1381"/>
                <a:gd name="T49" fmla="*/ T48 w 3516"/>
                <a:gd name="T50" fmla="+- 0 2369 1529"/>
                <a:gd name="T51" fmla="*/ 2369 h 851"/>
                <a:gd name="T52" fmla="+- 0 3361 1381"/>
                <a:gd name="T53" fmla="*/ T52 w 3516"/>
                <a:gd name="T54" fmla="+- 0 2338 1529"/>
                <a:gd name="T55" fmla="*/ 2338 h 851"/>
                <a:gd name="T56" fmla="+- 0 3391 1381"/>
                <a:gd name="T57" fmla="*/ T56 w 3516"/>
                <a:gd name="T58" fmla="+- 0 2293 1529"/>
                <a:gd name="T59" fmla="*/ 2293 h 851"/>
                <a:gd name="T60" fmla="+- 0 3402 1381"/>
                <a:gd name="T61" fmla="*/ T60 w 3516"/>
                <a:gd name="T62" fmla="+- 0 2238 1529"/>
                <a:gd name="T63" fmla="*/ 2238 h 851"/>
                <a:gd name="T64" fmla="+- 0 4897 1381"/>
                <a:gd name="T65" fmla="*/ T64 w 3516"/>
                <a:gd name="T66" fmla="+- 0 1955 1529"/>
                <a:gd name="T67" fmla="*/ 1955 h 851"/>
                <a:gd name="T68" fmla="+- 0 3402 1381"/>
                <a:gd name="T69" fmla="*/ T68 w 3516"/>
                <a:gd name="T70" fmla="+- 0 2025 1529"/>
                <a:gd name="T71" fmla="*/ 2025 h 851"/>
                <a:gd name="T72" fmla="+- 0 3402 1381"/>
                <a:gd name="T73" fmla="*/ T72 w 3516"/>
                <a:gd name="T74" fmla="+- 0 1671 1529"/>
                <a:gd name="T75" fmla="*/ 1671 h 851"/>
                <a:gd name="T76" fmla="+- 0 3391 1381"/>
                <a:gd name="T77" fmla="*/ T76 w 3516"/>
                <a:gd name="T78" fmla="+- 0 1615 1529"/>
                <a:gd name="T79" fmla="*/ 1615 h 851"/>
                <a:gd name="T80" fmla="+- 0 3361 1381"/>
                <a:gd name="T81" fmla="*/ T80 w 3516"/>
                <a:gd name="T82" fmla="+- 0 1570 1529"/>
                <a:gd name="T83" fmla="*/ 1570 h 851"/>
                <a:gd name="T84" fmla="+- 0 3316 1381"/>
                <a:gd name="T85" fmla="*/ T84 w 3516"/>
                <a:gd name="T86" fmla="+- 0 1540 1529"/>
                <a:gd name="T87" fmla="*/ 1540 h 851"/>
                <a:gd name="T88" fmla="+- 0 3260 1381"/>
                <a:gd name="T89" fmla="*/ T88 w 3516"/>
                <a:gd name="T90" fmla="+- 0 1529 1529"/>
                <a:gd name="T91" fmla="*/ 1529 h 851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</a:cxnLst>
              <a:rect l="0" t="0" r="r" b="b"/>
              <a:pathLst>
                <a:path w="3516" h="851">
                  <a:moveTo>
                    <a:pt x="1879" y="0"/>
                  </a:moveTo>
                  <a:lnTo>
                    <a:pt x="143" y="0"/>
                  </a:lnTo>
                  <a:lnTo>
                    <a:pt x="87" y="11"/>
                  </a:lnTo>
                  <a:lnTo>
                    <a:pt x="42" y="41"/>
                  </a:lnTo>
                  <a:lnTo>
                    <a:pt x="11" y="86"/>
                  </a:lnTo>
                  <a:lnTo>
                    <a:pt x="0" y="142"/>
                  </a:lnTo>
                  <a:lnTo>
                    <a:pt x="0" y="709"/>
                  </a:lnTo>
                  <a:lnTo>
                    <a:pt x="11" y="764"/>
                  </a:lnTo>
                  <a:lnTo>
                    <a:pt x="42" y="809"/>
                  </a:lnTo>
                  <a:lnTo>
                    <a:pt x="87" y="840"/>
                  </a:lnTo>
                  <a:lnTo>
                    <a:pt x="143" y="851"/>
                  </a:lnTo>
                  <a:lnTo>
                    <a:pt x="1879" y="851"/>
                  </a:lnTo>
                  <a:lnTo>
                    <a:pt x="1935" y="840"/>
                  </a:lnTo>
                  <a:lnTo>
                    <a:pt x="1980" y="809"/>
                  </a:lnTo>
                  <a:lnTo>
                    <a:pt x="2010" y="764"/>
                  </a:lnTo>
                  <a:lnTo>
                    <a:pt x="2021" y="709"/>
                  </a:lnTo>
                  <a:lnTo>
                    <a:pt x="3516" y="426"/>
                  </a:lnTo>
                  <a:lnTo>
                    <a:pt x="2021" y="496"/>
                  </a:lnTo>
                  <a:lnTo>
                    <a:pt x="2021" y="142"/>
                  </a:lnTo>
                  <a:lnTo>
                    <a:pt x="2010" y="86"/>
                  </a:lnTo>
                  <a:lnTo>
                    <a:pt x="1980" y="41"/>
                  </a:lnTo>
                  <a:lnTo>
                    <a:pt x="1935" y="11"/>
                  </a:lnTo>
                  <a:lnTo>
                    <a:pt x="18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38" name="AutoShape 8"/>
            <p:cNvSpPr>
              <a:spLocks/>
            </p:cNvSpPr>
            <p:nvPr/>
          </p:nvSpPr>
          <p:spPr bwMode="auto">
            <a:xfrm>
              <a:off x="1362" y="1508"/>
              <a:ext cx="3557" cy="892"/>
            </a:xfrm>
            <a:custGeom>
              <a:avLst/>
              <a:gdLst>
                <a:gd name="T0" fmla="+- 0 1499 1362"/>
                <a:gd name="T1" fmla="*/ T0 w 3557"/>
                <a:gd name="T2" fmla="+- 0 1511 1509"/>
                <a:gd name="T3" fmla="*/ 1511 h 892"/>
                <a:gd name="T4" fmla="+- 0 1432 1362"/>
                <a:gd name="T5" fmla="*/ T4 w 3557"/>
                <a:gd name="T6" fmla="+- 0 1537 1509"/>
                <a:gd name="T7" fmla="*/ 1537 h 892"/>
                <a:gd name="T8" fmla="+- 0 1396 1362"/>
                <a:gd name="T9" fmla="*/ T8 w 3557"/>
                <a:gd name="T10" fmla="+- 0 1571 1509"/>
                <a:gd name="T11" fmla="*/ 1571 h 892"/>
                <a:gd name="T12" fmla="+- 0 1369 1362"/>
                <a:gd name="T13" fmla="*/ T12 w 3557"/>
                <a:gd name="T14" fmla="+- 0 1624 1509"/>
                <a:gd name="T15" fmla="*/ 1624 h 892"/>
                <a:gd name="T16" fmla="+- 0 1362 1362"/>
                <a:gd name="T17" fmla="*/ T16 w 3557"/>
                <a:gd name="T18" fmla="+- 0 2255 1509"/>
                <a:gd name="T19" fmla="*/ 2255 h 892"/>
                <a:gd name="T20" fmla="+- 0 1464 1362"/>
                <a:gd name="T21" fmla="*/ T20 w 3557"/>
                <a:gd name="T22" fmla="+- 0 2388 1509"/>
                <a:gd name="T23" fmla="*/ 2388 h 892"/>
                <a:gd name="T24" fmla="+- 0 3285 1362"/>
                <a:gd name="T25" fmla="*/ T24 w 3557"/>
                <a:gd name="T26" fmla="+- 0 2398 1509"/>
                <a:gd name="T27" fmla="*/ 2398 h 892"/>
                <a:gd name="T28" fmla="+- 0 3352 1362"/>
                <a:gd name="T29" fmla="*/ T28 w 3557"/>
                <a:gd name="T30" fmla="+- 0 2371 1509"/>
                <a:gd name="T31" fmla="*/ 2371 h 892"/>
                <a:gd name="T32" fmla="+- 0 3252 1362"/>
                <a:gd name="T33" fmla="*/ T32 w 3557"/>
                <a:gd name="T34" fmla="+- 0 2361 1509"/>
                <a:gd name="T35" fmla="*/ 2361 h 892"/>
                <a:gd name="T36" fmla="+- 0 1524 1362"/>
                <a:gd name="T37" fmla="*/ T36 w 3557"/>
                <a:gd name="T38" fmla="+- 0 2359 1509"/>
                <a:gd name="T39" fmla="*/ 2359 h 892"/>
                <a:gd name="T40" fmla="+- 0 1415 1362"/>
                <a:gd name="T41" fmla="*/ T40 w 3557"/>
                <a:gd name="T42" fmla="+- 0 2293 1509"/>
                <a:gd name="T43" fmla="*/ 2293 h 892"/>
                <a:gd name="T44" fmla="+- 0 1403 1362"/>
                <a:gd name="T45" fmla="*/ T44 w 3557"/>
                <a:gd name="T46" fmla="+- 0 1654 1509"/>
                <a:gd name="T47" fmla="*/ 1654 h 892"/>
                <a:gd name="T48" fmla="+- 0 1413 1362"/>
                <a:gd name="T49" fmla="*/ T48 w 3557"/>
                <a:gd name="T50" fmla="+- 0 1619 1509"/>
                <a:gd name="T51" fmla="*/ 1619 h 892"/>
                <a:gd name="T52" fmla="+- 0 1447 1362"/>
                <a:gd name="T53" fmla="*/ T52 w 3557"/>
                <a:gd name="T54" fmla="+- 0 1576 1509"/>
                <a:gd name="T55" fmla="*/ 1576 h 892"/>
                <a:gd name="T56" fmla="+- 0 1481 1362"/>
                <a:gd name="T57" fmla="*/ T56 w 3557"/>
                <a:gd name="T58" fmla="+- 0 1556 1509"/>
                <a:gd name="T59" fmla="*/ 1556 h 892"/>
                <a:gd name="T60" fmla="+- 0 1524 1362"/>
                <a:gd name="T61" fmla="*/ T60 w 3557"/>
                <a:gd name="T62" fmla="+- 0 1548 1509"/>
                <a:gd name="T63" fmla="*/ 1548 h 892"/>
                <a:gd name="T64" fmla="+- 0 3260 1362"/>
                <a:gd name="T65" fmla="*/ T64 w 3557"/>
                <a:gd name="T66" fmla="+- 0 1509 1509"/>
                <a:gd name="T67" fmla="*/ 1509 h 892"/>
                <a:gd name="T68" fmla="+- 0 4894 1362"/>
                <a:gd name="T69" fmla="*/ T68 w 3557"/>
                <a:gd name="T70" fmla="+- 0 1936 1509"/>
                <a:gd name="T71" fmla="*/ 1936 h 892"/>
                <a:gd name="T72" fmla="+- 0 3398 1362"/>
                <a:gd name="T73" fmla="*/ T72 w 3557"/>
                <a:gd name="T74" fmla="+- 0 2218 1509"/>
                <a:gd name="T75" fmla="*/ 2218 h 892"/>
                <a:gd name="T76" fmla="+- 0 3383 1362"/>
                <a:gd name="T77" fmla="*/ T76 w 3557"/>
                <a:gd name="T78" fmla="+- 0 2237 1509"/>
                <a:gd name="T79" fmla="*/ 2237 h 892"/>
                <a:gd name="T80" fmla="+- 0 3350 1362"/>
                <a:gd name="T81" fmla="*/ T80 w 3557"/>
                <a:gd name="T82" fmla="+- 0 2321 1509"/>
                <a:gd name="T83" fmla="*/ 2321 h 892"/>
                <a:gd name="T84" fmla="+- 0 3366 1362"/>
                <a:gd name="T85" fmla="*/ T84 w 3557"/>
                <a:gd name="T86" fmla="+- 0 2361 1509"/>
                <a:gd name="T87" fmla="*/ 2361 h 892"/>
                <a:gd name="T88" fmla="+- 0 3400 1362"/>
                <a:gd name="T89" fmla="*/ T88 w 3557"/>
                <a:gd name="T90" fmla="+- 0 2321 1509"/>
                <a:gd name="T91" fmla="*/ 2321 h 892"/>
                <a:gd name="T92" fmla="+- 0 3420 1362"/>
                <a:gd name="T93" fmla="*/ T92 w 3557"/>
                <a:gd name="T94" fmla="+- 0 2269 1509"/>
                <a:gd name="T95" fmla="*/ 2269 h 892"/>
                <a:gd name="T96" fmla="+- 0 3422 1362"/>
                <a:gd name="T97" fmla="*/ T96 w 3557"/>
                <a:gd name="T98" fmla="+- 0 2239 1509"/>
                <a:gd name="T99" fmla="*/ 2239 h 892"/>
                <a:gd name="T100" fmla="+- 0 4912 1362"/>
                <a:gd name="T101" fmla="*/ T100 w 3557"/>
                <a:gd name="T102" fmla="+- 0 1973 1509"/>
                <a:gd name="T103" fmla="*/ 1973 h 892"/>
                <a:gd name="T104" fmla="+- 0 4916 1362"/>
                <a:gd name="T105" fmla="*/ T104 w 3557"/>
                <a:gd name="T106" fmla="+- 0 1943 1509"/>
                <a:gd name="T107" fmla="*/ 1943 h 892"/>
                <a:gd name="T108" fmla="+- 0 3066 1362"/>
                <a:gd name="T109" fmla="*/ T108 w 3557"/>
                <a:gd name="T110" fmla="+- 0 2359 1509"/>
                <a:gd name="T111" fmla="*/ 2359 h 892"/>
                <a:gd name="T112" fmla="+- 0 3422 1362"/>
                <a:gd name="T113" fmla="*/ T112 w 3557"/>
                <a:gd name="T114" fmla="+- 0 2239 1509"/>
                <a:gd name="T115" fmla="*/ 2239 h 892"/>
                <a:gd name="T116" fmla="+- 0 3422 1362"/>
                <a:gd name="T117" fmla="*/ T116 w 3557"/>
                <a:gd name="T118" fmla="+- 0 2239 1509"/>
                <a:gd name="T119" fmla="*/ 2239 h 892"/>
                <a:gd name="T120" fmla="+- 0 3421 1362"/>
                <a:gd name="T121" fmla="*/ T120 w 3557"/>
                <a:gd name="T122" fmla="+- 0 2257 1509"/>
                <a:gd name="T123" fmla="*/ 2257 h 892"/>
                <a:gd name="T124" fmla="+- 0 3422 1362"/>
                <a:gd name="T125" fmla="*/ T124 w 3557"/>
                <a:gd name="T126" fmla="+- 0 2239 1509"/>
                <a:gd name="T127" fmla="*/ 2239 h 892"/>
                <a:gd name="T128" fmla="+- 0 3365 1362"/>
                <a:gd name="T129" fmla="*/ T128 w 3557"/>
                <a:gd name="T130" fmla="+- 0 1548 1509"/>
                <a:gd name="T131" fmla="*/ 1548 h 892"/>
                <a:gd name="T132" fmla="+- 0 3260 1362"/>
                <a:gd name="T133" fmla="*/ T132 w 3557"/>
                <a:gd name="T134" fmla="+- 0 1549 1509"/>
                <a:gd name="T135" fmla="*/ 1549 h 892"/>
                <a:gd name="T136" fmla="+- 0 3370 1362"/>
                <a:gd name="T137" fmla="*/ T136 w 3557"/>
                <a:gd name="T138" fmla="+- 0 1616 1509"/>
                <a:gd name="T139" fmla="*/ 1616 h 892"/>
                <a:gd name="T140" fmla="+- 0 3383 1362"/>
                <a:gd name="T141" fmla="*/ T140 w 3557"/>
                <a:gd name="T142" fmla="+- 0 2031 1509"/>
                <a:gd name="T143" fmla="*/ 2031 h 892"/>
                <a:gd name="T144" fmla="+- 0 3392 1362"/>
                <a:gd name="T145" fmla="*/ T144 w 3557"/>
                <a:gd name="T146" fmla="+- 0 2044 1509"/>
                <a:gd name="T147" fmla="*/ 2044 h 892"/>
                <a:gd name="T148" fmla="+- 0 3816 1362"/>
                <a:gd name="T149" fmla="*/ T148 w 3557"/>
                <a:gd name="T150" fmla="+- 0 2026 1509"/>
                <a:gd name="T151" fmla="*/ 2026 h 892"/>
                <a:gd name="T152" fmla="+- 0 3422 1362"/>
                <a:gd name="T153" fmla="*/ T152 w 3557"/>
                <a:gd name="T154" fmla="+- 0 2004 1509"/>
                <a:gd name="T155" fmla="*/ 2004 h 892"/>
                <a:gd name="T156" fmla="+- 0 3405 1362"/>
                <a:gd name="T157" fmla="*/ T156 w 3557"/>
                <a:gd name="T158" fmla="+- 0 1597 1509"/>
                <a:gd name="T159" fmla="*/ 1597 h 892"/>
                <a:gd name="T160" fmla="+- 0 3422 1362"/>
                <a:gd name="T161" fmla="*/ T160 w 3557"/>
                <a:gd name="T162" fmla="+- 0 2004 1509"/>
                <a:gd name="T163" fmla="*/ 2004 h 892"/>
                <a:gd name="T164" fmla="+- 0 3422 1362"/>
                <a:gd name="T165" fmla="*/ T164 w 3557"/>
                <a:gd name="T166" fmla="+- 0 2004 1509"/>
                <a:gd name="T167" fmla="*/ 2004 h 892"/>
                <a:gd name="T168" fmla="+- 0 3422 1362"/>
                <a:gd name="T169" fmla="*/ T168 w 3557"/>
                <a:gd name="T170" fmla="+- 0 2026 1509"/>
                <a:gd name="T171" fmla="*/ 2026 h 892"/>
                <a:gd name="T172" fmla="+- 0 4893 1362"/>
                <a:gd name="T173" fmla="*/ T172 w 3557"/>
                <a:gd name="T174" fmla="+- 0 1936 1509"/>
                <a:gd name="T175" fmla="*/ 1936 h 892"/>
                <a:gd name="T176" fmla="+- 0 4613 1362"/>
                <a:gd name="T177" fmla="*/ T176 w 3557"/>
                <a:gd name="T178" fmla="+- 0 1989 1509"/>
                <a:gd name="T179" fmla="*/ 1989 h 892"/>
                <a:gd name="T180" fmla="+- 0 4894 1362"/>
                <a:gd name="T181" fmla="*/ T180 w 3557"/>
                <a:gd name="T182" fmla="+- 0 1936 1509"/>
                <a:gd name="T183" fmla="*/ 1936 h 892"/>
                <a:gd name="T184" fmla="+- 0 4894 1362"/>
                <a:gd name="T185" fmla="*/ T184 w 3557"/>
                <a:gd name="T186" fmla="+- 0 1936 1509"/>
                <a:gd name="T187" fmla="*/ 1936 h 89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</a:cxnLst>
              <a:rect l="0" t="0" r="r" b="b"/>
              <a:pathLst>
                <a:path w="3557" h="892">
                  <a:moveTo>
                    <a:pt x="1898" y="0"/>
                  </a:moveTo>
                  <a:lnTo>
                    <a:pt x="161" y="0"/>
                  </a:lnTo>
                  <a:lnTo>
                    <a:pt x="137" y="2"/>
                  </a:lnTo>
                  <a:lnTo>
                    <a:pt x="113" y="7"/>
                  </a:lnTo>
                  <a:lnTo>
                    <a:pt x="91" y="16"/>
                  </a:lnTo>
                  <a:lnTo>
                    <a:pt x="70" y="28"/>
                  </a:lnTo>
                  <a:lnTo>
                    <a:pt x="58" y="38"/>
                  </a:lnTo>
                  <a:lnTo>
                    <a:pt x="47" y="48"/>
                  </a:lnTo>
                  <a:lnTo>
                    <a:pt x="34" y="62"/>
                  </a:lnTo>
                  <a:lnTo>
                    <a:pt x="23" y="79"/>
                  </a:lnTo>
                  <a:lnTo>
                    <a:pt x="13" y="97"/>
                  </a:lnTo>
                  <a:lnTo>
                    <a:pt x="7" y="115"/>
                  </a:lnTo>
                  <a:lnTo>
                    <a:pt x="2" y="130"/>
                  </a:lnTo>
                  <a:lnTo>
                    <a:pt x="0" y="145"/>
                  </a:lnTo>
                  <a:lnTo>
                    <a:pt x="0" y="746"/>
                  </a:lnTo>
                  <a:lnTo>
                    <a:pt x="18" y="804"/>
                  </a:lnTo>
                  <a:lnTo>
                    <a:pt x="53" y="849"/>
                  </a:lnTo>
                  <a:lnTo>
                    <a:pt x="102" y="879"/>
                  </a:lnTo>
                  <a:lnTo>
                    <a:pt x="162" y="891"/>
                  </a:lnTo>
                  <a:lnTo>
                    <a:pt x="1900" y="891"/>
                  </a:lnTo>
                  <a:lnTo>
                    <a:pt x="1923" y="889"/>
                  </a:lnTo>
                  <a:lnTo>
                    <a:pt x="1947" y="883"/>
                  </a:lnTo>
                  <a:lnTo>
                    <a:pt x="1970" y="874"/>
                  </a:lnTo>
                  <a:lnTo>
                    <a:pt x="1990" y="862"/>
                  </a:lnTo>
                  <a:lnTo>
                    <a:pt x="2003" y="853"/>
                  </a:lnTo>
                  <a:lnTo>
                    <a:pt x="2004" y="852"/>
                  </a:lnTo>
                  <a:lnTo>
                    <a:pt x="1890" y="852"/>
                  </a:lnTo>
                  <a:lnTo>
                    <a:pt x="1829" y="851"/>
                  </a:lnTo>
                  <a:lnTo>
                    <a:pt x="1820" y="850"/>
                  </a:lnTo>
                  <a:lnTo>
                    <a:pt x="162" y="850"/>
                  </a:lnTo>
                  <a:lnTo>
                    <a:pt x="117" y="843"/>
                  </a:lnTo>
                  <a:lnTo>
                    <a:pt x="79" y="819"/>
                  </a:lnTo>
                  <a:lnTo>
                    <a:pt x="53" y="784"/>
                  </a:lnTo>
                  <a:lnTo>
                    <a:pt x="40" y="740"/>
                  </a:lnTo>
                  <a:lnTo>
                    <a:pt x="40" y="160"/>
                  </a:lnTo>
                  <a:lnTo>
                    <a:pt x="41" y="145"/>
                  </a:lnTo>
                  <a:lnTo>
                    <a:pt x="42" y="136"/>
                  </a:lnTo>
                  <a:lnTo>
                    <a:pt x="46" y="124"/>
                  </a:lnTo>
                  <a:lnTo>
                    <a:pt x="51" y="110"/>
                  </a:lnTo>
                  <a:lnTo>
                    <a:pt x="61" y="93"/>
                  </a:lnTo>
                  <a:lnTo>
                    <a:pt x="74" y="77"/>
                  </a:lnTo>
                  <a:lnTo>
                    <a:pt x="85" y="67"/>
                  </a:lnTo>
                  <a:lnTo>
                    <a:pt x="94" y="60"/>
                  </a:lnTo>
                  <a:lnTo>
                    <a:pt x="104" y="54"/>
                  </a:lnTo>
                  <a:lnTo>
                    <a:pt x="119" y="47"/>
                  </a:lnTo>
                  <a:lnTo>
                    <a:pt x="132" y="43"/>
                  </a:lnTo>
                  <a:lnTo>
                    <a:pt x="146" y="41"/>
                  </a:lnTo>
                  <a:lnTo>
                    <a:pt x="162" y="39"/>
                  </a:lnTo>
                  <a:lnTo>
                    <a:pt x="2003" y="39"/>
                  </a:lnTo>
                  <a:lnTo>
                    <a:pt x="1957" y="11"/>
                  </a:lnTo>
                  <a:lnTo>
                    <a:pt x="1898" y="0"/>
                  </a:lnTo>
                  <a:close/>
                  <a:moveTo>
                    <a:pt x="3545" y="426"/>
                  </a:moveTo>
                  <a:lnTo>
                    <a:pt x="3534" y="427"/>
                  </a:lnTo>
                  <a:lnTo>
                    <a:pt x="3532" y="427"/>
                  </a:lnTo>
                  <a:lnTo>
                    <a:pt x="3536" y="466"/>
                  </a:lnTo>
                  <a:lnTo>
                    <a:pt x="3251" y="480"/>
                  </a:lnTo>
                  <a:lnTo>
                    <a:pt x="2036" y="709"/>
                  </a:lnTo>
                  <a:lnTo>
                    <a:pt x="2028" y="711"/>
                  </a:lnTo>
                  <a:lnTo>
                    <a:pt x="2021" y="718"/>
                  </a:lnTo>
                  <a:lnTo>
                    <a:pt x="2021" y="728"/>
                  </a:lnTo>
                  <a:lnTo>
                    <a:pt x="2020" y="742"/>
                  </a:lnTo>
                  <a:lnTo>
                    <a:pt x="2018" y="754"/>
                  </a:lnTo>
                  <a:lnTo>
                    <a:pt x="1988" y="812"/>
                  </a:lnTo>
                  <a:lnTo>
                    <a:pt x="1944" y="842"/>
                  </a:lnTo>
                  <a:lnTo>
                    <a:pt x="1890" y="852"/>
                  </a:lnTo>
                  <a:lnTo>
                    <a:pt x="2004" y="852"/>
                  </a:lnTo>
                  <a:lnTo>
                    <a:pt x="2014" y="843"/>
                  </a:lnTo>
                  <a:lnTo>
                    <a:pt x="2026" y="829"/>
                  </a:lnTo>
                  <a:lnTo>
                    <a:pt x="2038" y="812"/>
                  </a:lnTo>
                  <a:lnTo>
                    <a:pt x="2047" y="794"/>
                  </a:lnTo>
                  <a:lnTo>
                    <a:pt x="2053" y="776"/>
                  </a:lnTo>
                  <a:lnTo>
                    <a:pt x="2058" y="760"/>
                  </a:lnTo>
                  <a:lnTo>
                    <a:pt x="2059" y="748"/>
                  </a:lnTo>
                  <a:lnTo>
                    <a:pt x="2045" y="748"/>
                  </a:lnTo>
                  <a:lnTo>
                    <a:pt x="2060" y="730"/>
                  </a:lnTo>
                  <a:lnTo>
                    <a:pt x="2140" y="730"/>
                  </a:lnTo>
                  <a:lnTo>
                    <a:pt x="3539" y="466"/>
                  </a:lnTo>
                  <a:lnTo>
                    <a:pt x="3550" y="464"/>
                  </a:lnTo>
                  <a:lnTo>
                    <a:pt x="3557" y="454"/>
                  </a:lnTo>
                  <a:lnTo>
                    <a:pt x="3556" y="444"/>
                  </a:lnTo>
                  <a:lnTo>
                    <a:pt x="3554" y="434"/>
                  </a:lnTo>
                  <a:lnTo>
                    <a:pt x="3545" y="426"/>
                  </a:lnTo>
                  <a:close/>
                  <a:moveTo>
                    <a:pt x="1766" y="847"/>
                  </a:moveTo>
                  <a:lnTo>
                    <a:pt x="1704" y="850"/>
                  </a:lnTo>
                  <a:lnTo>
                    <a:pt x="1820" y="850"/>
                  </a:lnTo>
                  <a:lnTo>
                    <a:pt x="1766" y="847"/>
                  </a:lnTo>
                  <a:close/>
                  <a:moveTo>
                    <a:pt x="2060" y="730"/>
                  </a:moveTo>
                  <a:lnTo>
                    <a:pt x="2045" y="748"/>
                  </a:lnTo>
                  <a:lnTo>
                    <a:pt x="2059" y="746"/>
                  </a:lnTo>
                  <a:lnTo>
                    <a:pt x="2060" y="730"/>
                  </a:lnTo>
                  <a:close/>
                  <a:moveTo>
                    <a:pt x="2059" y="746"/>
                  </a:moveTo>
                  <a:lnTo>
                    <a:pt x="2045" y="748"/>
                  </a:lnTo>
                  <a:lnTo>
                    <a:pt x="2059" y="748"/>
                  </a:lnTo>
                  <a:lnTo>
                    <a:pt x="2059" y="746"/>
                  </a:lnTo>
                  <a:close/>
                  <a:moveTo>
                    <a:pt x="2140" y="730"/>
                  </a:moveTo>
                  <a:lnTo>
                    <a:pt x="2060" y="730"/>
                  </a:lnTo>
                  <a:lnTo>
                    <a:pt x="2059" y="746"/>
                  </a:lnTo>
                  <a:lnTo>
                    <a:pt x="2140" y="730"/>
                  </a:lnTo>
                  <a:close/>
                  <a:moveTo>
                    <a:pt x="2003" y="39"/>
                  </a:moveTo>
                  <a:lnTo>
                    <a:pt x="162" y="39"/>
                  </a:lnTo>
                  <a:lnTo>
                    <a:pt x="1199" y="40"/>
                  </a:lnTo>
                  <a:lnTo>
                    <a:pt x="1898" y="40"/>
                  </a:lnTo>
                  <a:lnTo>
                    <a:pt x="1942" y="48"/>
                  </a:lnTo>
                  <a:lnTo>
                    <a:pt x="1980" y="71"/>
                  </a:lnTo>
                  <a:lnTo>
                    <a:pt x="2008" y="107"/>
                  </a:lnTo>
                  <a:lnTo>
                    <a:pt x="2020" y="150"/>
                  </a:lnTo>
                  <a:lnTo>
                    <a:pt x="2021" y="162"/>
                  </a:lnTo>
                  <a:lnTo>
                    <a:pt x="2021" y="522"/>
                  </a:lnTo>
                  <a:lnTo>
                    <a:pt x="2023" y="526"/>
                  </a:lnTo>
                  <a:lnTo>
                    <a:pt x="2027" y="531"/>
                  </a:lnTo>
                  <a:lnTo>
                    <a:pt x="2030" y="535"/>
                  </a:lnTo>
                  <a:lnTo>
                    <a:pt x="2036" y="536"/>
                  </a:lnTo>
                  <a:lnTo>
                    <a:pt x="2041" y="536"/>
                  </a:lnTo>
                  <a:lnTo>
                    <a:pt x="2454" y="517"/>
                  </a:lnTo>
                  <a:lnTo>
                    <a:pt x="2060" y="517"/>
                  </a:lnTo>
                  <a:lnTo>
                    <a:pt x="2040" y="496"/>
                  </a:lnTo>
                  <a:lnTo>
                    <a:pt x="2060" y="495"/>
                  </a:lnTo>
                  <a:lnTo>
                    <a:pt x="2060" y="160"/>
                  </a:lnTo>
                  <a:lnTo>
                    <a:pt x="2059" y="145"/>
                  </a:lnTo>
                  <a:lnTo>
                    <a:pt x="2043" y="88"/>
                  </a:lnTo>
                  <a:lnTo>
                    <a:pt x="2007" y="41"/>
                  </a:lnTo>
                  <a:lnTo>
                    <a:pt x="2003" y="39"/>
                  </a:lnTo>
                  <a:close/>
                  <a:moveTo>
                    <a:pt x="2060" y="495"/>
                  </a:moveTo>
                  <a:lnTo>
                    <a:pt x="2040" y="496"/>
                  </a:lnTo>
                  <a:lnTo>
                    <a:pt x="2060" y="517"/>
                  </a:lnTo>
                  <a:lnTo>
                    <a:pt x="2060" y="495"/>
                  </a:lnTo>
                  <a:close/>
                  <a:moveTo>
                    <a:pt x="3531" y="427"/>
                  </a:moveTo>
                  <a:lnTo>
                    <a:pt x="2060" y="495"/>
                  </a:lnTo>
                  <a:lnTo>
                    <a:pt x="2060" y="517"/>
                  </a:lnTo>
                  <a:lnTo>
                    <a:pt x="2454" y="517"/>
                  </a:lnTo>
                  <a:lnTo>
                    <a:pt x="3251" y="480"/>
                  </a:lnTo>
                  <a:lnTo>
                    <a:pt x="3531" y="427"/>
                  </a:lnTo>
                  <a:close/>
                  <a:moveTo>
                    <a:pt x="3532" y="427"/>
                  </a:moveTo>
                  <a:lnTo>
                    <a:pt x="3531" y="427"/>
                  </a:lnTo>
                  <a:lnTo>
                    <a:pt x="3251" y="480"/>
                  </a:lnTo>
                  <a:lnTo>
                    <a:pt x="3536" y="466"/>
                  </a:lnTo>
                  <a:lnTo>
                    <a:pt x="3532" y="427"/>
                  </a:lnTo>
                  <a:close/>
                  <a:moveTo>
                    <a:pt x="3532" y="427"/>
                  </a:moveTo>
                  <a:lnTo>
                    <a:pt x="3531" y="427"/>
                  </a:lnTo>
                  <a:lnTo>
                    <a:pt x="3532" y="4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ru-RU"/>
            </a:p>
          </p:txBody>
        </p:sp>
        <p:sp>
          <p:nvSpPr>
            <p:cNvPr id="40" name="Text Box 7"/>
            <p:cNvSpPr txBox="1">
              <a:spLocks noChangeArrowheads="1"/>
            </p:cNvSpPr>
            <p:nvPr/>
          </p:nvSpPr>
          <p:spPr bwMode="auto">
            <a:xfrm>
              <a:off x="2683" y="468"/>
              <a:ext cx="1651" cy="6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R="11430" algn="ctr">
                <a:lnSpc>
                  <a:spcPct val="100000"/>
                </a:lnSpc>
                <a:spcAft>
                  <a:spcPts val="0"/>
                </a:spcAft>
              </a:pPr>
              <a:r>
                <a:rPr lang="ru-RU" sz="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Разъем </a:t>
              </a:r>
              <a:r>
                <a:rPr lang="en-US" sz="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USB </a:t>
              </a:r>
              <a:r>
                <a:rPr lang="en-US" sz="6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TypeC</a:t>
              </a:r>
              <a:r>
                <a:rPr lang="ru-RU" sz="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 для подключения кабеля к БУ</a:t>
              </a:r>
              <a:endParaRPr lang="ru-RU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41" name="Text Box 6"/>
            <p:cNvSpPr txBox="1">
              <a:spLocks noChangeArrowheads="1"/>
            </p:cNvSpPr>
            <p:nvPr/>
          </p:nvSpPr>
          <p:spPr bwMode="auto">
            <a:xfrm>
              <a:off x="1489" y="1728"/>
              <a:ext cx="1823" cy="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rot="0" vert="horz" wrap="square" lIns="0" tIns="0" rIns="0" bIns="0" anchor="t" anchorCtr="0" upright="1">
              <a:noAutofit/>
            </a:bodyPr>
            <a:lstStyle/>
            <a:p>
              <a:pPr marL="163830" marR="635" indent="-164465">
                <a:lnSpc>
                  <a:spcPct val="101000"/>
                </a:lnSpc>
                <a:spcAft>
                  <a:spcPts val="0"/>
                </a:spcAft>
              </a:pPr>
              <a:r>
                <a:rPr lang="ru-RU" sz="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Элементы крепления к объекту (М3)</a:t>
              </a:r>
              <a:endParaRPr lang="ru-RU" sz="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-1" y="3309656"/>
            <a:ext cx="3624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32410" algn="just" defTabSz="1104900">
              <a:spcBef>
                <a:spcPts val="0"/>
              </a:spcBef>
              <a:spcAft>
                <a:spcPts val="0"/>
              </a:spcAft>
            </a:pPr>
            <a:r>
              <a:rPr lang="ru-RU" sz="700" dirty="0">
                <a:latin typeface="Georgia" panose="02040502050405020303" pitchFamily="18" charset="0"/>
                <a:ea typeface="Times New Roman" panose="02020603050405020304" pitchFamily="18" charset="0"/>
              </a:rPr>
              <a:t>Нагревательный модуль выполнен в виде нагревательного элемента с термодатчиком </a:t>
            </a:r>
            <a:r>
              <a:rPr lang="en-US" sz="700" dirty="0">
                <a:latin typeface="Georgia" panose="02040502050405020303" pitchFamily="18" charset="0"/>
                <a:ea typeface="Times New Roman" panose="02020603050405020304" pitchFamily="18" charset="0"/>
              </a:rPr>
              <a:t>PT-100</a:t>
            </a:r>
            <a:r>
              <a:rPr lang="ru-RU" sz="700" dirty="0">
                <a:latin typeface="Georgia" panose="02040502050405020303" pitchFamily="18" charset="0"/>
                <a:ea typeface="Times New Roman" panose="02020603050405020304" pitchFamily="18" charset="0"/>
              </a:rPr>
              <a:t>, располагаемого между двумя алюминиевыми пластинами. </a:t>
            </a:r>
          </a:p>
          <a:p>
            <a:pPr marR="232410" algn="just" defTabSz="1104900">
              <a:spcBef>
                <a:spcPts val="0"/>
              </a:spcBef>
              <a:spcAft>
                <a:spcPts val="0"/>
              </a:spcAft>
            </a:pPr>
            <a:r>
              <a:rPr lang="ru-RU" sz="700" dirty="0">
                <a:latin typeface="Georgia" panose="02040502050405020303" pitchFamily="18" charset="0"/>
                <a:ea typeface="Times New Roman" panose="02020603050405020304" pitchFamily="18" charset="0"/>
              </a:rPr>
              <a:t>Нагревательный модуль оканчивается разъемом типа </a:t>
            </a:r>
            <a:r>
              <a:rPr lang="en-US" sz="700" dirty="0">
                <a:latin typeface="Georgia" panose="02040502050405020303" pitchFamily="18" charset="0"/>
                <a:ea typeface="Times New Roman" panose="02020603050405020304" pitchFamily="18" charset="0"/>
              </a:rPr>
              <a:t>USB Type-C </a:t>
            </a:r>
            <a:r>
              <a:rPr lang="ru-RU" sz="700" dirty="0">
                <a:latin typeface="Georgia" panose="02040502050405020303" pitchFamily="18" charset="0"/>
                <a:ea typeface="Times New Roman" panose="02020603050405020304" pitchFamily="18" charset="0"/>
              </a:rPr>
              <a:t>розетка.</a:t>
            </a:r>
          </a:p>
        </p:txBody>
      </p:sp>
      <p:sp>
        <p:nvSpPr>
          <p:cNvPr id="26" name="Скругленный прямоугольник 30">
            <a:extLst>
              <a:ext uri="{FF2B5EF4-FFF2-40B4-BE49-F238E27FC236}">
                <a16:creationId xmlns:a16="http://schemas.microsoft.com/office/drawing/2014/main" xmlns="" id="{CDBFAE96-8D97-45F4-4853-62117268FC61}"/>
              </a:ext>
            </a:extLst>
          </p:cNvPr>
          <p:cNvSpPr/>
          <p:nvPr/>
        </p:nvSpPr>
        <p:spPr bwMode="auto">
          <a:xfrm>
            <a:off x="7443" y="4531"/>
            <a:ext cx="1457249" cy="505400"/>
          </a:xfrm>
          <a:prstGeom prst="round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900" dirty="0" smtClean="0">
                <a:latin typeface="Georgia" panose="02040502050405020303" pitchFamily="18" charset="0"/>
              </a:rPr>
              <a:t>Дополнительный слайд</a:t>
            </a:r>
            <a:endParaRPr lang="ru-RU" sz="9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724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Группа 27"/>
          <p:cNvGrpSpPr/>
          <p:nvPr/>
        </p:nvGrpSpPr>
        <p:grpSpPr>
          <a:xfrm>
            <a:off x="4128989" y="1395637"/>
            <a:ext cx="3532056" cy="2366751"/>
            <a:chOff x="-685647" y="938672"/>
            <a:chExt cx="4454595" cy="277407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-685647" y="938672"/>
              <a:ext cx="4454595" cy="2774071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4" name="Прямоугольная выноска 33"/>
            <p:cNvSpPr/>
            <p:nvPr/>
          </p:nvSpPr>
          <p:spPr bwMode="auto">
            <a:xfrm>
              <a:off x="956913" y="1244622"/>
              <a:ext cx="867819" cy="234485"/>
            </a:xfrm>
            <a:prstGeom prst="wedgeRectCallout">
              <a:avLst>
                <a:gd name="adj1" fmla="val -47907"/>
                <a:gd name="adj2" fmla="val 133083"/>
              </a:avLst>
            </a:prstGeom>
            <a:solidFill>
              <a:srgbClr val="78F4F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7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Корпус 205</a:t>
              </a:r>
            </a:p>
          </p:txBody>
        </p:sp>
        <p:sp>
          <p:nvSpPr>
            <p:cNvPr id="35" name="Прямоугольная выноска 34"/>
            <p:cNvSpPr/>
            <p:nvPr/>
          </p:nvSpPr>
          <p:spPr bwMode="auto">
            <a:xfrm>
              <a:off x="2673032" y="1136900"/>
              <a:ext cx="867819" cy="234485"/>
            </a:xfrm>
            <a:prstGeom prst="wedgeRectCallout">
              <a:avLst>
                <a:gd name="adj1" fmla="val -47907"/>
                <a:gd name="adj2" fmla="val 133083"/>
              </a:avLst>
            </a:prstGeom>
            <a:solidFill>
              <a:srgbClr val="78F4F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7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Коллайдер</a:t>
              </a:r>
              <a:endParaRPr lang="ru-RU" sz="700" b="1" i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Прямоугольная выноска 36"/>
            <p:cNvSpPr/>
            <p:nvPr/>
          </p:nvSpPr>
          <p:spPr bwMode="auto">
            <a:xfrm>
              <a:off x="1171999" y="2688444"/>
              <a:ext cx="867819" cy="234485"/>
            </a:xfrm>
            <a:prstGeom prst="wedgeRectCallout">
              <a:avLst>
                <a:gd name="adj1" fmla="val -103518"/>
                <a:gd name="adj2" fmla="val 112451"/>
              </a:avLst>
            </a:prstGeom>
            <a:solidFill>
              <a:srgbClr val="78F4F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7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Корпус 1</a:t>
              </a:r>
            </a:p>
          </p:txBody>
        </p:sp>
        <p:sp>
          <p:nvSpPr>
            <p:cNvPr id="39" name="Прямоугольная выноска 38"/>
            <p:cNvSpPr/>
            <p:nvPr/>
          </p:nvSpPr>
          <p:spPr bwMode="auto">
            <a:xfrm>
              <a:off x="1390822" y="1874025"/>
              <a:ext cx="867819" cy="360746"/>
            </a:xfrm>
            <a:prstGeom prst="wedgeRectCallout">
              <a:avLst>
                <a:gd name="adj1" fmla="val -95468"/>
                <a:gd name="adj2" fmla="val 105216"/>
              </a:avLst>
            </a:prstGeom>
            <a:solidFill>
              <a:srgbClr val="78F4F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7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ИСКРА </a:t>
              </a:r>
              <a:r>
                <a:rPr lang="en-US" sz="7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&amp;</a:t>
              </a:r>
              <a:r>
                <a:rPr lang="ru-RU" sz="7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СИМБО </a:t>
              </a:r>
            </a:p>
          </p:txBody>
        </p:sp>
        <p:sp>
          <p:nvSpPr>
            <p:cNvPr id="45" name="Прямоугольная выноска 44"/>
            <p:cNvSpPr/>
            <p:nvPr/>
          </p:nvSpPr>
          <p:spPr bwMode="auto">
            <a:xfrm>
              <a:off x="-521350" y="1793374"/>
              <a:ext cx="867819" cy="234485"/>
            </a:xfrm>
            <a:prstGeom prst="wedgeRectCallout">
              <a:avLst>
                <a:gd name="adj1" fmla="val 56729"/>
                <a:gd name="adj2" fmla="val 363516"/>
              </a:avLst>
            </a:prstGeom>
            <a:solidFill>
              <a:srgbClr val="78F4F1"/>
            </a:solidFill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ru-RU" sz="7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СОЧИ</a:t>
              </a: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1" y="3805548"/>
            <a:ext cx="7681914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3</a:t>
              </a: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-3724" y="-9707"/>
            <a:ext cx="7689359" cy="546242"/>
            <a:chOff x="8460" y="-77318"/>
            <a:chExt cx="7689359" cy="546242"/>
          </a:xfrm>
        </p:grpSpPr>
        <p:grpSp>
          <p:nvGrpSpPr>
            <p:cNvPr id="42" name="Группа 41"/>
            <p:cNvGrpSpPr/>
            <p:nvPr/>
          </p:nvGrpSpPr>
          <p:grpSpPr>
            <a:xfrm>
              <a:off x="8460" y="-77318"/>
              <a:ext cx="7689359" cy="540359"/>
              <a:chOff x="-7447" y="3793391"/>
              <a:chExt cx="7689359" cy="540359"/>
            </a:xfrm>
          </p:grpSpPr>
          <p:sp>
            <p:nvSpPr>
              <p:cNvPr id="43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endParaRPr lang="en-US" alt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4" name="Рисунок 43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-7447" y="3793391"/>
                <a:ext cx="960637" cy="540359"/>
              </a:xfrm>
              <a:prstGeom prst="rect">
                <a:avLst/>
              </a:prstGeom>
            </p:spPr>
          </p:pic>
        </p:grpSp>
        <p:pic>
          <p:nvPicPr>
            <p:cNvPr id="46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87416" y="-77318"/>
              <a:ext cx="910403" cy="5462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Прямоугольник 2"/>
          <p:cNvSpPr/>
          <p:nvPr/>
        </p:nvSpPr>
        <p:spPr>
          <a:xfrm>
            <a:off x="19630" y="6720"/>
            <a:ext cx="7666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ЗОНЫ РАЗМЕЩЕНИЯ СТАНЦИЙ И КАНАЛОВ</a:t>
            </a:r>
            <a:b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ПРИКЛАДНЫХ ИССЛЕДОВАНИЙ В ЛВФЭ ОИЯИ</a:t>
            </a:r>
          </a:p>
        </p:txBody>
      </p:sp>
      <p:pic>
        <p:nvPicPr>
          <p:cNvPr id="49" name="Picture 2" descr="http://indubnacity.ru/upload/page/67/22067_picture_4d63ac68e191787e945bff43da3b28f04fbf78b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24" y="558052"/>
            <a:ext cx="4780784" cy="237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ая выноска 49"/>
          <p:cNvSpPr/>
          <p:nvPr/>
        </p:nvSpPr>
        <p:spPr bwMode="auto">
          <a:xfrm>
            <a:off x="1248668" y="543845"/>
            <a:ext cx="688095" cy="338554"/>
          </a:xfrm>
          <a:prstGeom prst="wedgeRectCallout">
            <a:avLst>
              <a:gd name="adj1" fmla="val -45635"/>
              <a:gd name="adj2" fmla="val 286178"/>
            </a:avLst>
          </a:prstGeom>
          <a:solidFill>
            <a:srgbClr val="78F4F1"/>
          </a:solidFill>
          <a:ln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ИСКРА </a:t>
            </a:r>
            <a:r>
              <a:rPr lang="en-US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</a:t>
            </a:r>
            <a: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СИМБО </a:t>
            </a:r>
          </a:p>
        </p:txBody>
      </p:sp>
      <p:sp>
        <p:nvSpPr>
          <p:cNvPr id="51" name="Прямоугольная выноска 50"/>
          <p:cNvSpPr/>
          <p:nvPr/>
        </p:nvSpPr>
        <p:spPr bwMode="auto">
          <a:xfrm>
            <a:off x="132546" y="3041663"/>
            <a:ext cx="688095" cy="215444"/>
          </a:xfrm>
          <a:prstGeom prst="wedgeRectCallout">
            <a:avLst>
              <a:gd name="adj1" fmla="val 86864"/>
              <a:gd name="adj2" fmla="val -416629"/>
            </a:avLst>
          </a:prstGeom>
          <a:solidFill>
            <a:srgbClr val="78F4F1"/>
          </a:solidFill>
          <a:ln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</a:p>
        </p:txBody>
      </p:sp>
      <p:sp>
        <p:nvSpPr>
          <p:cNvPr id="52" name="Овал 51"/>
          <p:cNvSpPr/>
          <p:nvPr/>
        </p:nvSpPr>
        <p:spPr bwMode="auto">
          <a:xfrm>
            <a:off x="1001612" y="1539018"/>
            <a:ext cx="879135" cy="291960"/>
          </a:xfrm>
          <a:prstGeom prst="ellips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3" name="Прямоугольная выноска 52"/>
          <p:cNvSpPr/>
          <p:nvPr/>
        </p:nvSpPr>
        <p:spPr bwMode="auto">
          <a:xfrm>
            <a:off x="1880747" y="993761"/>
            <a:ext cx="864095" cy="307777"/>
          </a:xfrm>
          <a:prstGeom prst="wedgeRectCallout">
            <a:avLst>
              <a:gd name="adj1" fmla="val -51570"/>
              <a:gd name="adj2" fmla="val 145081"/>
            </a:avLst>
          </a:prstGeom>
          <a:solidFill>
            <a:srgbClr val="78F4F1"/>
          </a:solidFill>
          <a:ln>
            <a:solidFill>
              <a:srgbClr val="00206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ru-RU" sz="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Измерительный павильон</a:t>
            </a:r>
          </a:p>
        </p:txBody>
      </p:sp>
    </p:spTree>
    <p:extLst>
      <p:ext uri="{BB962C8B-B14F-4D97-AF65-F5344CB8AC3E}">
        <p14:creationId xmlns:p14="http://schemas.microsoft.com/office/powerpoint/2010/main" val="372941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xmlns="" id="{7A75CE39-3E1C-2A23-B3FC-9338BE935AA7}"/>
              </a:ext>
            </a:extLst>
          </p:cNvPr>
          <p:cNvGrpSpPr/>
          <p:nvPr/>
        </p:nvGrpSpPr>
        <p:grpSpPr>
          <a:xfrm>
            <a:off x="96540" y="544400"/>
            <a:ext cx="4176464" cy="2252329"/>
            <a:chOff x="96540" y="544400"/>
            <a:chExt cx="4176464" cy="2252329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46471461-74EB-1E68-E8CC-7C82197E3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0" y="544400"/>
              <a:ext cx="4176464" cy="225232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xmlns="" id="{7A237FA3-14D9-999C-A798-DD13F7FE0EFD}"/>
                </a:ext>
              </a:extLst>
            </p:cNvPr>
            <p:cNvSpPr/>
            <p:nvPr/>
          </p:nvSpPr>
          <p:spPr bwMode="auto">
            <a:xfrm>
              <a:off x="658021" y="1260300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8" name="Овал 17">
              <a:extLst>
                <a:ext uri="{FF2B5EF4-FFF2-40B4-BE49-F238E27FC236}">
                  <a16:creationId xmlns:a16="http://schemas.microsoft.com/office/drawing/2014/main" xmlns="" id="{8ADA4C3D-95E3-1648-CAB0-88C829D20D0D}"/>
                </a:ext>
              </a:extLst>
            </p:cNvPr>
            <p:cNvSpPr/>
            <p:nvPr/>
          </p:nvSpPr>
          <p:spPr bwMode="auto">
            <a:xfrm>
              <a:off x="1171030" y="1122391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9" name="Овал 18">
              <a:extLst>
                <a:ext uri="{FF2B5EF4-FFF2-40B4-BE49-F238E27FC236}">
                  <a16:creationId xmlns:a16="http://schemas.microsoft.com/office/drawing/2014/main" xmlns="" id="{847494C2-5C8E-CE2B-EFD0-C2850BFE4E34}"/>
                </a:ext>
              </a:extLst>
            </p:cNvPr>
            <p:cNvSpPr/>
            <p:nvPr/>
          </p:nvSpPr>
          <p:spPr bwMode="auto">
            <a:xfrm>
              <a:off x="1431690" y="1260300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0" name="Овал 19">
              <a:extLst>
                <a:ext uri="{FF2B5EF4-FFF2-40B4-BE49-F238E27FC236}">
                  <a16:creationId xmlns:a16="http://schemas.microsoft.com/office/drawing/2014/main" xmlns="" id="{553C5521-CA6D-D687-207C-ABEF5B530D30}"/>
                </a:ext>
              </a:extLst>
            </p:cNvPr>
            <p:cNvSpPr/>
            <p:nvPr/>
          </p:nvSpPr>
          <p:spPr bwMode="auto">
            <a:xfrm>
              <a:off x="1643573" y="1231454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FB31E721-A9BB-A7E5-72DC-66D919501240}"/>
                </a:ext>
              </a:extLst>
            </p:cNvPr>
            <p:cNvSpPr/>
            <p:nvPr/>
          </p:nvSpPr>
          <p:spPr bwMode="auto">
            <a:xfrm>
              <a:off x="1945283" y="1040531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xmlns="" id="{3CCBDCDD-AD6A-7AB3-83CE-F32D02928C50}"/>
                </a:ext>
              </a:extLst>
            </p:cNvPr>
            <p:cNvSpPr/>
            <p:nvPr/>
          </p:nvSpPr>
          <p:spPr bwMode="auto">
            <a:xfrm>
              <a:off x="2510822" y="1167345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23" name="Овал 22">
              <a:extLst>
                <a:ext uri="{FF2B5EF4-FFF2-40B4-BE49-F238E27FC236}">
                  <a16:creationId xmlns:a16="http://schemas.microsoft.com/office/drawing/2014/main" xmlns="" id="{87566F31-BFCC-D0A3-C67B-ACB820751A2F}"/>
                </a:ext>
              </a:extLst>
            </p:cNvPr>
            <p:cNvSpPr/>
            <p:nvPr/>
          </p:nvSpPr>
          <p:spPr bwMode="auto">
            <a:xfrm>
              <a:off x="2863553" y="980676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xmlns="" id="{B57F696C-2B2F-30D1-00E6-ADE1DF443E6D}"/>
                </a:ext>
              </a:extLst>
            </p:cNvPr>
            <p:cNvSpPr/>
            <p:nvPr/>
          </p:nvSpPr>
          <p:spPr bwMode="auto">
            <a:xfrm>
              <a:off x="3651199" y="968523"/>
              <a:ext cx="144016" cy="144016"/>
            </a:xfrm>
            <a:prstGeom prst="ellipse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indent="0" algn="l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25" name="Скругленный прямоугольник 8">
              <a:extLst>
                <a:ext uri="{FF2B5EF4-FFF2-40B4-BE49-F238E27FC236}">
                  <a16:creationId xmlns:a16="http://schemas.microsoft.com/office/drawing/2014/main" xmlns="" id="{6881E2E6-1447-3EA2-8A1C-A76BBC3DC569}"/>
                </a:ext>
              </a:extLst>
            </p:cNvPr>
            <p:cNvSpPr/>
            <p:nvPr/>
          </p:nvSpPr>
          <p:spPr bwMode="auto">
            <a:xfrm>
              <a:off x="103703" y="2123117"/>
              <a:ext cx="1575030" cy="580630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just"/>
              <a:r>
                <a:rPr lang="ru-RU" sz="600" dirty="0" err="1">
                  <a:solidFill>
                    <a:srgbClr val="002060"/>
                  </a:solidFill>
                  <a:latin typeface="Georgia" panose="02040502050405020303" pitchFamily="18" charset="0"/>
                  <a:cs typeface="Times New Roman" panose="02020603050405020304" pitchFamily="18" charset="0"/>
                </a:rPr>
                <a:t>Коллаборация</a:t>
              </a:r>
              <a:r>
                <a:rPr lang="ru-RU" sz="600" dirty="0">
                  <a:solidFill>
                    <a:srgbClr val="002060"/>
                  </a:solidFill>
                  <a:latin typeface="Georgia" panose="02040502050405020303" pitchFamily="18" charset="0"/>
                  <a:cs typeface="Times New Roman" panose="02020603050405020304" pitchFamily="18" charset="0"/>
                </a:rPr>
                <a:t> ОИЯИ-НИЦ «Курчатовский институт»−ИТЭФ, с участием АО «ЭНПО СПЭЛС»/НИЯУ МИФИ, ООО «ВСТ», ООО «ГИРО-ПРОМ»</a:t>
              </a:r>
              <a:endParaRPr lang="ru-RU" sz="600" dirty="0">
                <a:latin typeface="Georgia" panose="02040502050405020303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4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3" name="Прямоугольник 2"/>
          <p:cNvSpPr/>
          <p:nvPr/>
        </p:nvSpPr>
        <p:spPr>
          <a:xfrm>
            <a:off x="-8949" y="11025"/>
            <a:ext cx="77099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ТАНЦИЯ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БЛУЧЕНИЯ </a:t>
            </a:r>
            <a:r>
              <a:rPr lang="ru-RU" alt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 (</a:t>
            </a:r>
            <a:r>
              <a:rPr lang="ru-RU" altLang="ru-RU" sz="14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канал транспортировки пучка</a:t>
            </a:r>
          </a:p>
        </p:txBody>
      </p: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25102D0-6A7B-62A7-0404-BFCFDCB4E3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5642" y="1302065"/>
            <a:ext cx="2580036" cy="1937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chemeClr val="bg1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Скругленный прямоугольник 9">
            <a:extLst>
              <a:ext uri="{FF2B5EF4-FFF2-40B4-BE49-F238E27FC236}">
                <a16:creationId xmlns:a16="http://schemas.microsoft.com/office/drawing/2014/main" xmlns="" id="{DD7A7885-6750-2762-7C5F-7670B9184FFD}"/>
              </a:ext>
            </a:extLst>
          </p:cNvPr>
          <p:cNvSpPr/>
          <p:nvPr/>
        </p:nvSpPr>
        <p:spPr bwMode="auto">
          <a:xfrm>
            <a:off x="6028546" y="735158"/>
            <a:ext cx="1590949" cy="373921"/>
          </a:xfrm>
          <a:prstGeom prst="roundRect">
            <a:avLst/>
          </a:prstGeom>
          <a:solidFill>
            <a:srgbClr val="95DF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900" dirty="0">
                <a:latin typeface="Georgia" panose="02040502050405020303" pitchFamily="18" charset="0"/>
              </a:rPr>
              <a:t>Вид сзади</a:t>
            </a:r>
            <a:br>
              <a:rPr lang="ru-RU" sz="900" dirty="0">
                <a:latin typeface="Georgia" panose="02040502050405020303" pitchFamily="18" charset="0"/>
              </a:rPr>
            </a:br>
            <a:r>
              <a:rPr lang="ru-RU" sz="900" dirty="0">
                <a:latin typeface="Georgia" panose="02040502050405020303" pitchFamily="18" charset="0"/>
              </a:rPr>
              <a:t>(пучок движется на нас)</a:t>
            </a:r>
          </a:p>
        </p:txBody>
      </p:sp>
      <p:sp>
        <p:nvSpPr>
          <p:cNvPr id="13" name="Скругленный прямоугольник 11">
            <a:extLst>
              <a:ext uri="{FF2B5EF4-FFF2-40B4-BE49-F238E27FC236}">
                <a16:creationId xmlns:a16="http://schemas.microsoft.com/office/drawing/2014/main" xmlns="" id="{A1485526-6962-E86F-5C6E-BDFFE9E56674}"/>
              </a:ext>
            </a:extLst>
          </p:cNvPr>
          <p:cNvSpPr/>
          <p:nvPr/>
        </p:nvSpPr>
        <p:spPr bwMode="auto">
          <a:xfrm>
            <a:off x="4309330" y="745113"/>
            <a:ext cx="1619858" cy="188773"/>
          </a:xfrm>
          <a:prstGeom prst="roundRect">
            <a:avLst/>
          </a:prstGeom>
          <a:solidFill>
            <a:srgbClr val="95DF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900" dirty="0">
                <a:latin typeface="Georgia" panose="02040502050405020303" pitchFamily="18" charset="0"/>
              </a:rPr>
              <a:t>Станция СОЧИ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8638CE3-E0B7-735C-0A96-85FF6AADF56B}"/>
              </a:ext>
            </a:extLst>
          </p:cNvPr>
          <p:cNvSpPr txBox="1"/>
          <p:nvPr/>
        </p:nvSpPr>
        <p:spPr>
          <a:xfrm>
            <a:off x="7443" y="2769871"/>
            <a:ext cx="179405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+mj-lt"/>
              <a:buAutoNum type="arabicPeriod"/>
            </a:pPr>
            <a:r>
              <a:rPr lang="ru-RU" sz="800" dirty="0">
                <a:latin typeface="Georgia" panose="02040502050405020303" pitchFamily="18" charset="0"/>
              </a:rPr>
              <a:t>Дипольный магнит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800" dirty="0">
                <a:latin typeface="Georgia" panose="02040502050405020303" pitchFamily="18" charset="0"/>
              </a:rPr>
              <a:t>Вакуумный пост № 3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800" dirty="0">
                <a:latin typeface="Georgia" panose="02040502050405020303" pitchFamily="18" charset="0"/>
              </a:rPr>
              <a:t>Корректор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800" dirty="0">
                <a:latin typeface="Georgia" panose="02040502050405020303" pitchFamily="18" charset="0"/>
              </a:rPr>
              <a:t>Квадрупольная линза № 1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800" dirty="0">
                <a:latin typeface="Georgia" panose="02040502050405020303" pitchFamily="18" charset="0"/>
              </a:rPr>
              <a:t>Вакуумный пост № 2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800" dirty="0">
                <a:latin typeface="Georgia" panose="02040502050405020303" pitchFamily="18" charset="0"/>
              </a:rPr>
              <a:t>Квадрупольная линза № 2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800" dirty="0">
                <a:latin typeface="Georgia" panose="02040502050405020303" pitchFamily="18" charset="0"/>
              </a:rPr>
              <a:t>Вакуумный пост № 1</a:t>
            </a:r>
          </a:p>
          <a:p>
            <a:pPr marL="177800" indent="-177800">
              <a:buFont typeface="+mj-lt"/>
              <a:buAutoNum type="arabicPeriod"/>
            </a:pPr>
            <a:r>
              <a:rPr lang="ru-RU" sz="800" dirty="0">
                <a:latin typeface="Georgia" panose="02040502050405020303" pitchFamily="18" charset="0"/>
              </a:rPr>
              <a:t>Станция СОЧИ</a:t>
            </a:r>
          </a:p>
        </p:txBody>
      </p:sp>
      <p:sp>
        <p:nvSpPr>
          <p:cNvPr id="26" name="Скругленный прямоугольник 27">
            <a:extLst>
              <a:ext uri="{FF2B5EF4-FFF2-40B4-BE49-F238E27FC236}">
                <a16:creationId xmlns:a16="http://schemas.microsoft.com/office/drawing/2014/main" xmlns="" id="{54572830-3C4D-CAE4-F329-B1032F2C3862}"/>
              </a:ext>
            </a:extLst>
          </p:cNvPr>
          <p:cNvSpPr/>
          <p:nvPr/>
        </p:nvSpPr>
        <p:spPr bwMode="auto">
          <a:xfrm>
            <a:off x="94535" y="576410"/>
            <a:ext cx="1127028" cy="35747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Система коллимации</a:t>
            </a:r>
            <a:r>
              <a:rPr kumimoji="0" lang="ru-RU" sz="7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частиц</a:t>
            </a:r>
          </a:p>
          <a:p>
            <a:pPr marL="0" marR="0" indent="0" algn="ctr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BDD431CE-18B8-4CA9-2002-A207DB822F72}"/>
              </a:ext>
            </a:extLst>
          </p:cNvPr>
          <p:cNvCxnSpPr/>
          <p:nvPr/>
        </p:nvCxnSpPr>
        <p:spPr bwMode="auto">
          <a:xfrm flipH="1">
            <a:off x="182828" y="842817"/>
            <a:ext cx="948438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DC738550-47CD-7FE8-A9DA-F49D07BF2B5C}"/>
              </a:ext>
            </a:extLst>
          </p:cNvPr>
          <p:cNvSpPr txBox="1"/>
          <p:nvPr/>
        </p:nvSpPr>
        <p:spPr>
          <a:xfrm>
            <a:off x="1896740" y="2817507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>
              <a:defRPr sz="700">
                <a:latin typeface="Georgia" panose="02040502050405020303" pitchFamily="18" charset="0"/>
              </a:defRPr>
            </a:lvl1pPr>
          </a:lstStyle>
          <a:p>
            <a:pPr algn="just"/>
            <a:r>
              <a:rPr lang="ru-RU" sz="800" dirty="0"/>
              <a:t>Длина ново созданного канала транспортировки пучка (</a:t>
            </a:r>
            <a:r>
              <a:rPr lang="ru-RU" sz="800" i="1" dirty="0"/>
              <a:t>от дипольного магнита и до входа в станцию СОЧИ</a:t>
            </a:r>
            <a:r>
              <a:rPr lang="ru-RU" sz="800" dirty="0"/>
              <a:t>) составляет 4,7 м. </a:t>
            </a:r>
          </a:p>
        </p:txBody>
      </p:sp>
      <p:cxnSp>
        <p:nvCxnSpPr>
          <p:cNvPr id="4" name="Прямая со стрелкой 3"/>
          <p:cNvCxnSpPr/>
          <p:nvPr/>
        </p:nvCxnSpPr>
        <p:spPr bwMode="auto">
          <a:xfrm>
            <a:off x="4417020" y="2016571"/>
            <a:ext cx="1224136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triangle" w="sm" len="sm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Прямая со стрелкой 36"/>
          <p:cNvCxnSpPr/>
          <p:nvPr/>
        </p:nvCxnSpPr>
        <p:spPr bwMode="auto">
          <a:xfrm>
            <a:off x="4921076" y="2505198"/>
            <a:ext cx="648072" cy="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FFFF00"/>
            </a:solidFill>
            <a:prstDash val="solid"/>
            <a:round/>
            <a:headEnd type="triangle" w="sm" len="sm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" name="Скругленный прямоугольник 30"/>
          <p:cNvSpPr/>
          <p:nvPr/>
        </p:nvSpPr>
        <p:spPr bwMode="auto">
          <a:xfrm>
            <a:off x="4485330" y="1871647"/>
            <a:ext cx="502510" cy="128232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1020 мм</a:t>
            </a:r>
          </a:p>
        </p:txBody>
      </p:sp>
      <p:sp>
        <p:nvSpPr>
          <p:cNvPr id="45" name="Скругленный прямоугольник 44"/>
          <p:cNvSpPr/>
          <p:nvPr/>
        </p:nvSpPr>
        <p:spPr bwMode="auto">
          <a:xfrm>
            <a:off x="4993471" y="2521891"/>
            <a:ext cx="503282" cy="129487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500" b="1" dirty="0">
                <a:latin typeface="Georgia" panose="02040502050405020303" pitchFamily="18" charset="0"/>
              </a:rPr>
              <a:t>540</a:t>
            </a:r>
            <a:r>
              <a:rPr kumimoji="0" lang="ru-RU" sz="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мм</a:t>
            </a:r>
          </a:p>
        </p:txBody>
      </p:sp>
      <p:sp>
        <p:nvSpPr>
          <p:cNvPr id="46" name="Скругленный прямоугольник 45"/>
          <p:cNvSpPr/>
          <p:nvPr/>
        </p:nvSpPr>
        <p:spPr bwMode="auto">
          <a:xfrm rot="5400000">
            <a:off x="5389127" y="2037149"/>
            <a:ext cx="720081" cy="216024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500" b="1" dirty="0">
                <a:latin typeface="Georgia" panose="02040502050405020303" pitchFamily="18" charset="0"/>
              </a:rPr>
              <a:t>650</a:t>
            </a:r>
            <a:r>
              <a:rPr kumimoji="0" lang="ru-RU" sz="5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мм</a:t>
            </a:r>
          </a:p>
        </p:txBody>
      </p:sp>
      <p:cxnSp>
        <p:nvCxnSpPr>
          <p:cNvPr id="47" name="Прямая со стрелкой 46"/>
          <p:cNvCxnSpPr/>
          <p:nvPr/>
        </p:nvCxnSpPr>
        <p:spPr bwMode="auto">
          <a:xfrm>
            <a:off x="5713164" y="1785119"/>
            <a:ext cx="0" cy="72008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rgbClr val="C00000"/>
            </a:solidFill>
            <a:prstDash val="solid"/>
            <a:round/>
            <a:headEnd type="triangle" w="sm" len="sm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Прямоугольник 33"/>
              <p:cNvSpPr/>
              <p:nvPr/>
            </p:nvSpPr>
            <p:spPr>
              <a:xfrm>
                <a:off x="4067031" y="3832624"/>
                <a:ext cx="1937257" cy="3413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800" b="1" dirty="0">
                    <a:solidFill>
                      <a:srgbClr val="C00000"/>
                    </a:solidFill>
                    <a:latin typeface="Georgia" panose="02040502050405020303" pitchFamily="18" charset="0"/>
                  </a:rPr>
                  <a:t>Площадь дверцы для загрузки образцов 1730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ru-RU" sz="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см</m:t>
                        </m:r>
                      </m:e>
                      <m:sup>
                        <m:r>
                          <a:rPr lang="ru-RU" sz="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endParaRPr lang="ru-RU" sz="800" b="1" dirty="0">
                  <a:solidFill>
                    <a:srgbClr val="C00000"/>
                  </a:solidFill>
                  <a:latin typeface="Georgia" panose="02040502050405020303" pitchFamily="18" charset="0"/>
                </a:endParaRPr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031" y="3832624"/>
                <a:ext cx="1937257" cy="341312"/>
              </a:xfrm>
              <a:prstGeom prst="rect">
                <a:avLst/>
              </a:prstGeom>
              <a:blipFill rotWithShape="0">
                <a:blip r:embed="rId8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Скругленный прямоугольник 27">
            <a:extLst>
              <a:ext uri="{FF2B5EF4-FFF2-40B4-BE49-F238E27FC236}">
                <a16:creationId xmlns:a16="http://schemas.microsoft.com/office/drawing/2014/main" xmlns="" id="{54572830-3C4D-CAE4-F329-B1032F2C3862}"/>
              </a:ext>
            </a:extLst>
          </p:cNvPr>
          <p:cNvSpPr/>
          <p:nvPr/>
        </p:nvSpPr>
        <p:spPr bwMode="auto">
          <a:xfrm>
            <a:off x="2085119" y="553873"/>
            <a:ext cx="1981912" cy="265781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Направление движения</a:t>
            </a:r>
            <a:r>
              <a:rPr kumimoji="0" lang="ru-RU" sz="7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Georgia" panose="02040502050405020303" pitchFamily="18" charset="0"/>
              </a:rPr>
              <a:t> ионного пучка</a:t>
            </a:r>
          </a:p>
          <a:p>
            <a:pPr marL="0" marR="0" indent="0" algn="ctr" defTabSz="576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  <p:cxnSp>
        <p:nvCxnSpPr>
          <p:cNvPr id="49" name="Прямая со стрелкой 48">
            <a:extLst>
              <a:ext uri="{FF2B5EF4-FFF2-40B4-BE49-F238E27FC236}">
                <a16:creationId xmlns:a16="http://schemas.microsoft.com/office/drawing/2014/main" xmlns="" id="{BDD431CE-18B8-4CA9-2002-A207DB822F72}"/>
              </a:ext>
            </a:extLst>
          </p:cNvPr>
          <p:cNvCxnSpPr/>
          <p:nvPr/>
        </p:nvCxnSpPr>
        <p:spPr bwMode="auto">
          <a:xfrm flipV="1">
            <a:off x="2213517" y="750190"/>
            <a:ext cx="1697937" cy="315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57" name="Группа 56"/>
          <p:cNvGrpSpPr/>
          <p:nvPr/>
        </p:nvGrpSpPr>
        <p:grpSpPr>
          <a:xfrm>
            <a:off x="6102843" y="1162054"/>
            <a:ext cx="1473566" cy="2745857"/>
            <a:chOff x="6078896" y="1132269"/>
            <a:chExt cx="1473566" cy="2745857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xmlns="" id="{CF980D0B-E37B-CAFB-F912-952A62800B4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66" r="590" b="12152"/>
            <a:stretch/>
          </p:blipFill>
          <p:spPr>
            <a:xfrm rot="5400000">
              <a:off x="5442750" y="1768415"/>
              <a:ext cx="2745857" cy="147356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 w="38100">
              <a:solidFill>
                <a:schemeClr val="bg1"/>
              </a:solidFill>
            </a:ln>
            <a:effectLst>
              <a:reflection blurRad="12700" stA="38000" endPos="28000" dist="5000" dir="5400000" sy="-100000" algn="bl" rotWithShape="0"/>
            </a:effectLst>
          </p:spPr>
        </p:pic>
        <p:cxnSp>
          <p:nvCxnSpPr>
            <p:cNvPr id="51" name="Прямая со стрелкой 50"/>
            <p:cNvCxnSpPr/>
            <p:nvPr/>
          </p:nvCxnSpPr>
          <p:spPr bwMode="auto">
            <a:xfrm flipV="1">
              <a:off x="6786113" y="2659855"/>
              <a:ext cx="548978" cy="2833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rgbClr val="FFFF00"/>
              </a:solidFill>
              <a:prstDash val="solid"/>
              <a:round/>
              <a:headEnd type="triangle" w="sm" len="sm"/>
              <a:tailEnd type="triangl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54" name="Скругленный прямоугольник 53"/>
            <p:cNvSpPr/>
            <p:nvPr/>
          </p:nvSpPr>
          <p:spPr bwMode="auto">
            <a:xfrm>
              <a:off x="6746639" y="2707123"/>
              <a:ext cx="622709" cy="173543"/>
            </a:xfrm>
            <a:prstGeom prst="round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ru-RU" sz="500" b="1" dirty="0">
                  <a:latin typeface="Georgia" panose="02040502050405020303" pitchFamily="18" charset="0"/>
                </a:rPr>
                <a:t>500</a:t>
              </a:r>
              <a:r>
                <a:rPr kumimoji="0" lang="ru-RU" sz="5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Georgia" panose="02040502050405020303" pitchFamily="18" charset="0"/>
                </a:rPr>
                <a:t> мм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8646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5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19CC4B20-B81F-40E7-AB8D-D676D2DDC2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76" y="540407"/>
            <a:ext cx="3255187" cy="32551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7443" y="119931"/>
            <a:ext cx="7674469" cy="30777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ВНЕШНИЙ ВИД СТАНЦИИ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FAEFEDF5-3780-4B16-B27C-48F3EF6C71A6}"/>
                  </a:ext>
                </a:extLst>
              </p:cNvPr>
              <p:cNvSpPr txBox="1"/>
              <p:nvPr/>
            </p:nvSpPr>
            <p:spPr>
              <a:xfrm>
                <a:off x="3283164" y="609810"/>
                <a:ext cx="4398750" cy="3140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28600" indent="-228600" algn="just">
                  <a:buFont typeface="+mj-lt"/>
                  <a:buAutoNum type="arabicParenR"/>
                </a:pP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главная вакуумная камера</a:t>
                </a:r>
                <a:r>
                  <a:rPr lang="en-US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нержавеющая сталь 12Х18Н10Т</a:t>
                </a: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объём</a:t>
                </a:r>
                <a:b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</a:br>
                <a: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140 л.</a:t>
                </a:r>
                <a:r>
                  <a:rPr lang="en-US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; </a:t>
                </a:r>
                <a: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время получения давления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ru-RU" sz="9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ru-RU" sz="9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ru-RU" sz="9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−5</m:t>
                        </m:r>
                      </m:sup>
                    </m:sSup>
                  </m:oMath>
                </a14:m>
                <a: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900" i="1" dirty="0" err="1">
                    <a:latin typeface="Georgia" panose="02040502050405020303" pitchFamily="18" charset="0"/>
                    <a:cs typeface="Times New Roman" panose="02020603050405020304" pitchFamily="18" charset="0"/>
                  </a:rPr>
                  <a:t>торр</a:t>
                </a:r>
                <a: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 менее 10 мин.</a:t>
                </a:r>
                <a:r>
                  <a:rPr lang="en-US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;</a:t>
                </a:r>
                <a:endParaRPr lang="en-US" sz="900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  <a:p>
                <a:pPr marL="228600" indent="-228600" algn="just">
                  <a:buFont typeface="+mj-lt"/>
                  <a:buAutoNum type="arabicParenR"/>
                </a:pP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спиральный форвакуумный насос (</a:t>
                </a:r>
                <a: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ф. </a:t>
                </a:r>
                <a:r>
                  <a:rPr lang="en-US" sz="900" i="1" dirty="0" err="1">
                    <a:latin typeface="Georgia" panose="02040502050405020303" pitchFamily="18" charset="0"/>
                    <a:cs typeface="Times New Roman" panose="02020603050405020304" pitchFamily="18" charset="0"/>
                  </a:rPr>
                  <a:t>Geowell</a:t>
                </a:r>
                <a:r>
                  <a:rPr lang="en-US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, GWSP-1000</a:t>
                </a: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);</a:t>
                </a:r>
                <a:endParaRPr lang="en-US" sz="900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  <a:p>
                <a:pPr marL="228600" indent="-228600" algn="just">
                  <a:buFont typeface="+mj-lt"/>
                  <a:buAutoNum type="arabicParenR"/>
                </a:pP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турбомолекулярный насос (</a:t>
                </a:r>
                <a: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ф. </a:t>
                </a:r>
                <a:r>
                  <a:rPr lang="en-US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Pfeiffer vacuum</a:t>
                </a:r>
                <a: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ATH2303M</a:t>
                </a: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);</a:t>
                </a:r>
                <a:endParaRPr lang="en-US" sz="900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  <a:p>
                <a:pPr marL="228600" indent="-228600" algn="just">
                  <a:buFont typeface="+mj-lt"/>
                  <a:buAutoNum type="arabicParenR"/>
                </a:pP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вакуумный пневматический затвор турбомолекулярного насоса (</a:t>
                </a:r>
                <a: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ф. </a:t>
                </a:r>
                <a:r>
                  <a:rPr lang="en-US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HVA </a:t>
                </a:r>
                <a: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модель 11211-1003</a:t>
                </a:r>
                <a:r>
                  <a:rPr lang="en-US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);</a:t>
                </a:r>
                <a:endParaRPr lang="en-US" sz="900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  <a:p>
                <a:pPr marL="228600" indent="-228600" algn="just">
                  <a:buFont typeface="+mj-lt"/>
                  <a:buAutoNum type="arabicParenR"/>
                </a:pP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вакуумный пневматический затвор канала транспортировки пучка (</a:t>
                </a:r>
                <a: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ф. </a:t>
                </a:r>
                <a:r>
                  <a:rPr lang="en-US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HVA </a:t>
                </a:r>
                <a: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модель 11211-0803</a:t>
                </a:r>
                <a:r>
                  <a:rPr lang="en-US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R</a:t>
                </a: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);</a:t>
                </a:r>
                <a:endParaRPr lang="en-US" sz="900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  <a:p>
                <a:pPr marL="228600" indent="-228600" algn="just">
                  <a:buFont typeface="+mj-lt"/>
                  <a:buAutoNum type="arabicParenR"/>
                </a:pP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вакуумная камера №2 (</a:t>
                </a:r>
                <a: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размещается цилиндр Фарадея, быстрый сцинтилляционный детектор</a:t>
                </a: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);</a:t>
                </a:r>
                <a:endParaRPr lang="en-US" sz="900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  <a:p>
                <a:pPr marL="228600" indent="-228600" algn="just">
                  <a:buFont typeface="+mj-lt"/>
                  <a:buAutoNum type="arabicParenR"/>
                </a:pP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вакуумная камера №1 (</a:t>
                </a:r>
                <a: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размещается МКП-детектор, система диагностики в режиме реального времени</a:t>
                </a: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);</a:t>
                </a:r>
                <a:endParaRPr lang="en-US" sz="900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  <a:p>
                <a:pPr marL="228600" indent="-228600" algn="just">
                  <a:buFont typeface="+mj-lt"/>
                  <a:buAutoNum type="arabicParenR"/>
                </a:pP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система диагностики пучка в режиме реального времени;</a:t>
                </a:r>
                <a:endParaRPr lang="en-US" sz="900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  <a:p>
                <a:pPr marL="228600" indent="-228600" algn="just">
                  <a:buFont typeface="+mj-lt"/>
                  <a:buAutoNum type="arabicParenR"/>
                </a:pP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система перемещения и позиционирования детекторов;</a:t>
                </a:r>
                <a:endParaRPr lang="en-US" sz="900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  <a:p>
                <a:pPr marL="228600" indent="-228600" algn="just">
                  <a:buFont typeface="+mj-lt"/>
                  <a:buAutoNum type="arabicParenR"/>
                </a:pP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система видеоконтроля позиционирования объектов испытаний;</a:t>
                </a:r>
                <a:endParaRPr lang="en-US" sz="900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  <a:p>
                <a:pPr marL="228600" indent="-228600" algn="just">
                  <a:buFont typeface="+mj-lt"/>
                  <a:buAutoNum type="arabicParenR"/>
                </a:pP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высоковакуумный </a:t>
                </a:r>
                <a:r>
                  <a:rPr lang="ru-RU" sz="900" dirty="0" err="1">
                    <a:latin typeface="Georgia" panose="02040502050405020303" pitchFamily="18" charset="0"/>
                    <a:cs typeface="Times New Roman" panose="02020603050405020304" pitchFamily="18" charset="0"/>
                  </a:rPr>
                  <a:t>вакууметр</a:t>
                </a: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ф. </a:t>
                </a:r>
                <a:r>
                  <a:rPr lang="en-US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Pfeiffer vacuum</a:t>
                </a:r>
                <a: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PRK251</a:t>
                </a: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);</a:t>
                </a:r>
                <a:endParaRPr lang="en-US" sz="900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  <a:p>
                <a:pPr marL="228600" indent="-228600" algn="just">
                  <a:buFont typeface="+mj-lt"/>
                  <a:buAutoNum type="arabicParenR"/>
                </a:pP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монитор пульта управления системами СОЧИ;</a:t>
                </a:r>
                <a:endParaRPr lang="en-US" sz="900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  <a:p>
                <a:pPr marL="228600" indent="-228600" algn="just">
                  <a:buFont typeface="+mj-lt"/>
                  <a:buAutoNum type="arabicParenR"/>
                </a:pP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стойка с оборудованием управления системами СОЧИ;</a:t>
                </a:r>
                <a:endParaRPr lang="en-US" sz="900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  <a:p>
                <a:pPr marL="228600" indent="-228600" algn="just">
                  <a:buFont typeface="+mj-lt"/>
                  <a:buAutoNum type="arabicParenR"/>
                </a:pP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стабилизатор напряжения Штиль </a:t>
                </a:r>
                <a:r>
                  <a:rPr lang="ru-RU" sz="900" dirty="0" err="1">
                    <a:latin typeface="Georgia" panose="02040502050405020303" pitchFamily="18" charset="0"/>
                    <a:cs typeface="Times New Roman" panose="02020603050405020304" pitchFamily="18" charset="0"/>
                  </a:rPr>
                  <a:t>ИнСтаб</a:t>
                </a: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IS7000RT</a:t>
                </a: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 (</a:t>
                </a:r>
                <a:r>
                  <a:rPr lang="ru-RU" sz="900" i="1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2 шт.</a:t>
                </a: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);</a:t>
                </a:r>
                <a:endParaRPr lang="en-US" sz="900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  <a:p>
                <a:pPr marL="228600" indent="-228600" algn="just">
                  <a:buFont typeface="+mj-lt"/>
                  <a:buAutoNum type="arabicParenR"/>
                </a:pP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блок управления вакуумной системой;</a:t>
                </a:r>
              </a:p>
              <a:p>
                <a:pPr marL="228600" indent="-228600" algn="just">
                  <a:buFont typeface="+mj-lt"/>
                  <a:buAutoNum type="arabicParenR"/>
                </a:pP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блок управления системой позиционирования объектов;</a:t>
                </a:r>
              </a:p>
              <a:p>
                <a:pPr marL="228600" indent="-228600" algn="just">
                  <a:buFont typeface="+mj-lt"/>
                  <a:buAutoNum type="arabicParenR"/>
                </a:pPr>
                <a:r>
                  <a:rPr lang="ru-RU" sz="900" dirty="0">
                    <a:latin typeface="Georgia" panose="02040502050405020303" pitchFamily="18" charset="0"/>
                    <a:cs typeface="Times New Roman" panose="02020603050405020304" pitchFamily="18" charset="0"/>
                  </a:rPr>
                  <a:t>блоки управления системой задания температуры.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FAEFEDF5-3780-4B16-B27C-48F3EF6C71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164" y="609810"/>
                <a:ext cx="4398750" cy="3140924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734995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8" name="Rectangle 13"/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40" name="Picture 6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1" name="Овал 40"/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43" name="Rectangle 13"/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xmlns="" id="{15699D5B-4617-4C7F-965D-9FFA67AEA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967615" y="42987"/>
            <a:ext cx="5807617" cy="46166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 eaLnBrk="1" hangingPunct="1"/>
            <a:r>
              <a:rPr lang="ru-RU" altLang="ru-RU" sz="12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оснастка для подключения контрольно-измерительного оборудования к объектам испытаний (облучение в активном режиме)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65B78FC-9583-B6DE-9E08-A07DB68063CB}"/>
              </a:ext>
            </a:extLst>
          </p:cNvPr>
          <p:cNvSpPr txBox="1"/>
          <p:nvPr/>
        </p:nvSpPr>
        <p:spPr>
          <a:xfrm>
            <a:off x="4057737" y="526579"/>
            <a:ext cx="3635341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900">
                <a:latin typeface="Georgia" panose="02040502050405020303" pitchFamily="18" charset="0"/>
              </a:defRPr>
            </a:lvl1pPr>
          </a:lstStyle>
          <a:p>
            <a:r>
              <a:rPr lang="ru-RU" dirty="0"/>
              <a:t>Оснастка для подключения контрольно-измерительного оборудования к объектам испытаний обеспечивает установку не менее </a:t>
            </a:r>
            <a:r>
              <a:rPr lang="ru-RU" b="1" dirty="0">
                <a:solidFill>
                  <a:srgbClr val="C00000"/>
                </a:solidFill>
              </a:rPr>
              <a:t>2 плат-адаптеров с объектом испытаний</a:t>
            </a:r>
            <a:r>
              <a:rPr lang="ru-RU" dirty="0"/>
              <a:t>.</a:t>
            </a:r>
            <a:endParaRPr lang="aa-ET" dirty="0"/>
          </a:p>
        </p:txBody>
      </p:sp>
      <p:pic>
        <p:nvPicPr>
          <p:cNvPr id="4" name="image13.jpeg">
            <a:extLst>
              <a:ext uri="{FF2B5EF4-FFF2-40B4-BE49-F238E27FC236}">
                <a16:creationId xmlns:a16="http://schemas.microsoft.com/office/drawing/2014/main" xmlns="" id="{EB302139-F0AB-0709-E4EF-FBB5A74B123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965487" y="956924"/>
            <a:ext cx="2088990" cy="1671283"/>
          </a:xfrm>
          <a:prstGeom prst="rect">
            <a:avLst/>
          </a:prstGeom>
        </p:spPr>
      </p:pic>
      <p:sp>
        <p:nvSpPr>
          <p:cNvPr id="5" name="Скругленный прямоугольник 11">
            <a:extLst>
              <a:ext uri="{FF2B5EF4-FFF2-40B4-BE49-F238E27FC236}">
                <a16:creationId xmlns:a16="http://schemas.microsoft.com/office/drawing/2014/main" xmlns="" id="{505EF8CD-7195-B329-FB62-3C192BEE0468}"/>
              </a:ext>
            </a:extLst>
          </p:cNvPr>
          <p:cNvSpPr/>
          <p:nvPr/>
        </p:nvSpPr>
        <p:spPr bwMode="auto">
          <a:xfrm>
            <a:off x="1962055" y="561075"/>
            <a:ext cx="2088989" cy="373921"/>
          </a:xfrm>
          <a:prstGeom prst="roundRect">
            <a:avLst/>
          </a:prstGeom>
          <a:solidFill>
            <a:srgbClr val="95DF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900" dirty="0">
                <a:latin typeface="Georgia" panose="02040502050405020303" pitchFamily="18" charset="0"/>
              </a:rPr>
              <a:t>Основная коммутационная плата 200×250 мм (уровень 1)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8DCD916-0154-CF6B-9DF6-8C736158B1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1" y="953223"/>
            <a:ext cx="1908518" cy="2340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6D66C7FC-9BFA-86B0-4432-A5E8433DB2F7}"/>
              </a:ext>
            </a:extLst>
          </p:cNvPr>
          <p:cNvSpPr txBox="1"/>
          <p:nvPr/>
        </p:nvSpPr>
        <p:spPr>
          <a:xfrm>
            <a:off x="4086850" y="1012380"/>
            <a:ext cx="3595063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900" b="1" dirty="0">
                <a:solidFill>
                  <a:srgbClr val="7030A0"/>
                </a:solidFill>
                <a:latin typeface="Georgia" panose="02040502050405020303" pitchFamily="18" charset="0"/>
              </a:rPr>
              <a:t>Оснастка состоит из трех уровней:</a:t>
            </a:r>
          </a:p>
          <a:p>
            <a:pPr algn="just"/>
            <a:r>
              <a:rPr lang="ru-RU" sz="900" b="1" dirty="0">
                <a:solidFill>
                  <a:srgbClr val="0070C0"/>
                </a:solidFill>
                <a:latin typeface="Georgia" panose="02040502050405020303" pitchFamily="18" charset="0"/>
              </a:rPr>
              <a:t>Уровень 1. </a:t>
            </a:r>
            <a:r>
              <a:rPr lang="ru-RU" sz="900" dirty="0">
                <a:latin typeface="Georgia" panose="02040502050405020303" pitchFamily="18" charset="0"/>
              </a:rPr>
              <a:t>Основная коммутационная плата, размещаемая на рамке с двумя посадочными местами под платы-адаптеры с образцами. </a:t>
            </a:r>
          </a:p>
          <a:p>
            <a:pPr algn="just"/>
            <a:r>
              <a:rPr lang="ru-RU" sz="900" b="1" dirty="0">
                <a:solidFill>
                  <a:srgbClr val="0070C0"/>
                </a:solidFill>
                <a:latin typeface="Georgia" panose="02040502050405020303" pitchFamily="18" charset="0"/>
              </a:rPr>
              <a:t>Уровень 2. </a:t>
            </a:r>
            <a:r>
              <a:rPr lang="ru-RU" sz="9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Промежуточная коммутационная плата, располагаемая на 100</a:t>
            </a:r>
            <a:r>
              <a:rPr lang="en-US" sz="9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pin</a:t>
            </a:r>
            <a:r>
              <a:rPr lang="ru-RU" sz="9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разъемах внутри вакуумной камеры. Для каждой платы-адаптера необходимо две промежуточных коммутационных платы.</a:t>
            </a:r>
          </a:p>
          <a:p>
            <a:pPr algn="just"/>
            <a:r>
              <a:rPr lang="ru-RU" sz="900" b="1" dirty="0">
                <a:solidFill>
                  <a:srgbClr val="0070C0"/>
                </a:solidFill>
                <a:latin typeface="Georgia" panose="02040502050405020303" pitchFamily="18" charset="0"/>
              </a:rPr>
              <a:t>Уровень 3. </a:t>
            </a:r>
            <a:r>
              <a:rPr lang="ru-RU" sz="9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Адаптер для подключения кабелей контрольно- измерительного оборудования (4 типа). Платы согласования размещаются на 100</a:t>
            </a:r>
            <a:r>
              <a:rPr lang="en-US" sz="9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pin</a:t>
            </a:r>
            <a:r>
              <a:rPr lang="ru-RU" sz="9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разъемах снаружи вакуумной</a:t>
            </a:r>
            <a:r>
              <a:rPr lang="ru-RU" sz="900" spc="-1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 </a:t>
            </a:r>
            <a:r>
              <a:rPr lang="ru-RU" sz="900" dirty="0"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камеры.</a:t>
            </a:r>
            <a:endParaRPr lang="aa-ET" sz="900" dirty="0">
              <a:effectLst/>
              <a:latin typeface="Georgia" panose="02040502050405020303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image15.jpeg">
            <a:extLst>
              <a:ext uri="{FF2B5EF4-FFF2-40B4-BE49-F238E27FC236}">
                <a16:creationId xmlns:a16="http://schemas.microsoft.com/office/drawing/2014/main" xmlns="" id="{3B3DE5C4-EBC6-CC07-02D0-8AAD1DA00F3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127997" y="2687025"/>
            <a:ext cx="1473796" cy="14950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Скругленный прямоугольник 11">
            <a:extLst>
              <a:ext uri="{FF2B5EF4-FFF2-40B4-BE49-F238E27FC236}">
                <a16:creationId xmlns:a16="http://schemas.microsoft.com/office/drawing/2014/main" xmlns="" id="{937551E0-9C81-DD8C-253B-EA7826FD5856}"/>
              </a:ext>
            </a:extLst>
          </p:cNvPr>
          <p:cNvSpPr/>
          <p:nvPr/>
        </p:nvSpPr>
        <p:spPr bwMode="auto">
          <a:xfrm>
            <a:off x="1968926" y="2695668"/>
            <a:ext cx="2063691" cy="597694"/>
          </a:xfrm>
          <a:prstGeom prst="roundRect">
            <a:avLst/>
          </a:prstGeom>
          <a:solidFill>
            <a:srgbClr val="95DF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900" dirty="0">
                <a:latin typeface="Georgia" panose="02040502050405020303" pitchFamily="18" charset="0"/>
              </a:rPr>
              <a:t>Промежуточная коммутационная плата (уровень 2)</a:t>
            </a:r>
          </a:p>
        </p:txBody>
      </p:sp>
      <p:pic>
        <p:nvPicPr>
          <p:cNvPr id="17" name="image14.jpeg">
            <a:extLst>
              <a:ext uri="{FF2B5EF4-FFF2-40B4-BE49-F238E27FC236}">
                <a16:creationId xmlns:a16="http://schemas.microsoft.com/office/drawing/2014/main" xmlns="" id="{DD6F875F-0AD3-ED2E-80D3-62B30CF4091F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653917" y="2673690"/>
            <a:ext cx="1516552" cy="14939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FEF02A0-5C10-DBC3-4F4A-913D13FE181C}"/>
              </a:ext>
            </a:extLst>
          </p:cNvPr>
          <p:cNvSpPr txBox="1"/>
          <p:nvPr/>
        </p:nvSpPr>
        <p:spPr>
          <a:xfrm>
            <a:off x="81056" y="3297716"/>
            <a:ext cx="3943854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just">
              <a:defRPr sz="900" b="1">
                <a:solidFill>
                  <a:srgbClr val="7030A0"/>
                </a:solidFill>
                <a:latin typeface="Georgia" panose="02040502050405020303" pitchFamily="18" charset="0"/>
              </a:defRPr>
            </a:lvl1pPr>
          </a:lstStyle>
          <a:p>
            <a:r>
              <a:rPr lang="ru-RU" b="0" dirty="0">
                <a:solidFill>
                  <a:schemeClr val="tx1"/>
                </a:solidFill>
              </a:rPr>
              <a:t>Внутри камеры используются специализированные вакуумные кабели длиной 0.5м. С внешней стороны камеры используются стандартные кабели необходимой длины.</a:t>
            </a:r>
            <a:endParaRPr lang="aa-ET" b="0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9">
            <a:extLst>
              <a:ext uri="{FF2B5EF4-FFF2-40B4-BE49-F238E27FC236}">
                <a16:creationId xmlns:a16="http://schemas.microsoft.com/office/drawing/2014/main" xmlns="" id="{5859A062-75C8-B041-B38B-F43DEF759C7A}"/>
              </a:ext>
            </a:extLst>
          </p:cNvPr>
          <p:cNvSpPr/>
          <p:nvPr/>
        </p:nvSpPr>
        <p:spPr bwMode="auto">
          <a:xfrm>
            <a:off x="37252" y="554977"/>
            <a:ext cx="1894528" cy="373921"/>
          </a:xfrm>
          <a:prstGeom prst="roundRect">
            <a:avLst/>
          </a:prstGeom>
          <a:solidFill>
            <a:srgbClr val="95DF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900" dirty="0">
                <a:latin typeface="Georgia" panose="02040502050405020303" pitchFamily="18" charset="0"/>
              </a:rPr>
              <a:t>Внутренний вид камеры облучения 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B98D8CC4-A8DB-44EE-7BAF-0A69A67ADC74}"/>
              </a:ext>
            </a:extLst>
          </p:cNvPr>
          <p:cNvCxnSpPr/>
          <p:nvPr/>
        </p:nvCxnSpPr>
        <p:spPr bwMode="auto">
          <a:xfrm>
            <a:off x="2112764" y="3168699"/>
            <a:ext cx="18002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99545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Группа 33">
            <a:extLst>
              <a:ext uri="{FF2B5EF4-FFF2-40B4-BE49-F238E27FC236}">
                <a16:creationId xmlns:a16="http://schemas.microsoft.com/office/drawing/2014/main" xmlns="" id="{6B7177FF-E7A1-F094-DDAA-0A5B88E6D56F}"/>
              </a:ext>
            </a:extLst>
          </p:cNvPr>
          <p:cNvGrpSpPr/>
          <p:nvPr/>
        </p:nvGrpSpPr>
        <p:grpSpPr>
          <a:xfrm>
            <a:off x="5334520" y="929920"/>
            <a:ext cx="2328789" cy="2821463"/>
            <a:chOff x="5362024" y="984085"/>
            <a:chExt cx="2328789" cy="2821463"/>
          </a:xfrm>
        </p:grpSpPr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xmlns="" id="{8DB84042-097E-6A50-0DD0-B892720F35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2024" y="984085"/>
              <a:ext cx="2328789" cy="2821463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37" name="Прямоугольник 36">
              <a:extLst>
                <a:ext uri="{FF2B5EF4-FFF2-40B4-BE49-F238E27FC236}">
                  <a16:creationId xmlns:a16="http://schemas.microsoft.com/office/drawing/2014/main" xmlns="" id="{727B8541-2D9D-1BE4-DF17-692B8BB82497}"/>
                </a:ext>
              </a:extLst>
            </p:cNvPr>
            <p:cNvSpPr/>
            <p:nvPr/>
          </p:nvSpPr>
          <p:spPr bwMode="auto">
            <a:xfrm>
              <a:off x="5362024" y="2980198"/>
              <a:ext cx="792088" cy="182925"/>
            </a:xfrm>
            <a:prstGeom prst="rect">
              <a:avLst/>
            </a:prstGeom>
            <a:solidFill>
              <a:schemeClr val="bg1"/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76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rPr>
                <a:t>Блок управления</a:t>
              </a:r>
            </a:p>
          </p:txBody>
        </p:sp>
        <p:cxnSp>
          <p:nvCxnSpPr>
            <p:cNvPr id="39" name="Прямая со стрелкой 38">
              <a:extLst>
                <a:ext uri="{FF2B5EF4-FFF2-40B4-BE49-F238E27FC236}">
                  <a16:creationId xmlns:a16="http://schemas.microsoft.com/office/drawing/2014/main" xmlns="" id="{F248786E-D356-2950-C6A4-093E47C7A373}"/>
                </a:ext>
              </a:extLst>
            </p:cNvPr>
            <p:cNvCxnSpPr/>
            <p:nvPr/>
          </p:nvCxnSpPr>
          <p:spPr bwMode="auto">
            <a:xfrm>
              <a:off x="6153938" y="3068941"/>
              <a:ext cx="457864" cy="190993"/>
            </a:xfrm>
            <a:prstGeom prst="straightConnector1">
              <a:avLst/>
            </a:prstGeom>
            <a:solidFill>
              <a:schemeClr val="accent1"/>
            </a:solidFill>
            <a:ln w="63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2744C3AF-9C4A-306B-6BEE-F9E832BEFF09}"/>
              </a:ext>
            </a:extLst>
          </p:cNvPr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xmlns="" id="{FB999797-F7B9-D21A-240D-781D421E54E6}"/>
                </a:ext>
              </a:extLst>
            </p:cNvPr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8" name="Rectangle 13">
                <a:extLst>
                  <a:ext uri="{FF2B5EF4-FFF2-40B4-BE49-F238E27FC236}">
                    <a16:creationId xmlns:a16="http://schemas.microsoft.com/office/drawing/2014/main" xmlns="" id="{DAFAA585-989A-5AA4-0882-8156A31D7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9" name="Picture 6">
                <a:extLst>
                  <a:ext uri="{FF2B5EF4-FFF2-40B4-BE49-F238E27FC236}">
                    <a16:creationId xmlns:a16="http://schemas.microsoft.com/office/drawing/2014/main" xmlns="" id="{4049EAA2-FAB9-B03F-7AF9-FEDCC44F24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xmlns="" id="{9577BC8D-56BF-0CB0-8ADE-EC4E3A73AAD6}"/>
                </a:ext>
              </a:extLst>
            </p:cNvPr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xmlns="" id="{4415909F-6679-C1AA-BBD2-A1DA9EB2FEBA}"/>
              </a:ext>
            </a:extLst>
          </p:cNvPr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11" name="Rectangle 13">
              <a:extLst>
                <a:ext uri="{FF2B5EF4-FFF2-40B4-BE49-F238E27FC236}">
                  <a16:creationId xmlns:a16="http://schemas.microsoft.com/office/drawing/2014/main" xmlns="" id="{1EFF0033-C00C-4D0A-245B-534DFE4986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xmlns="" id="{5F81C69B-9336-58D2-E05F-2CE0BA4A7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17EE3022-EBFF-AFDE-E0EA-993486917BD0}"/>
              </a:ext>
            </a:extLst>
          </p:cNvPr>
          <p:cNvSpPr/>
          <p:nvPr/>
        </p:nvSpPr>
        <p:spPr>
          <a:xfrm>
            <a:off x="3723" y="108087"/>
            <a:ext cx="766600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alt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ПАРАМЕТРЫ ПУЧКА И СИСТЕМА КОЛЛИМАЦИИ ЧАСТИЦ</a:t>
            </a: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FBF5CF5B-0D7A-4385-8420-2C22F7954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8" name="Таблица 27">
            <a:extLst>
              <a:ext uri="{FF2B5EF4-FFF2-40B4-BE49-F238E27FC236}">
                <a16:creationId xmlns:a16="http://schemas.microsoft.com/office/drawing/2014/main" xmlns="" id="{D22C98B8-F823-3132-006A-EFB41CFBFA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1126198"/>
              </p:ext>
            </p:extLst>
          </p:nvPr>
        </p:nvGraphicFramePr>
        <p:xfrm>
          <a:off x="22199" y="906677"/>
          <a:ext cx="1886976" cy="2854817"/>
        </p:xfrm>
        <a:graphic>
          <a:graphicData uri="http://schemas.openxmlformats.org/drawingml/2006/table">
            <a:tbl>
              <a:tblPr firstRow="1" firstCol="1" bandRow="1"/>
              <a:tblGrid>
                <a:gridCol w="1204240">
                  <a:extLst>
                    <a:ext uri="{9D8B030D-6E8A-4147-A177-3AD203B41FA5}">
                      <a16:colId xmlns:a16="http://schemas.microsoft.com/office/drawing/2014/main" xmlns="" val="364054966"/>
                    </a:ext>
                  </a:extLst>
                </a:gridCol>
                <a:gridCol w="682736">
                  <a:extLst>
                    <a:ext uri="{9D8B030D-6E8A-4147-A177-3AD203B41FA5}">
                      <a16:colId xmlns:a16="http://schemas.microsoft.com/office/drawing/2014/main" xmlns="" val="1340188823"/>
                    </a:ext>
                  </a:extLst>
                </a:gridCol>
              </a:tblGrid>
              <a:tr h="765498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Типы ионов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12</a:t>
                      </a:r>
                      <a:r>
                        <a:rPr lang="pt-BR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C</a:t>
                      </a:r>
                      <a:r>
                        <a:rPr lang="pt-BR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4+</a:t>
                      </a:r>
                      <a:r>
                        <a:rPr lang="pt-BR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pt-BR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40</a:t>
                      </a:r>
                      <a:r>
                        <a:rPr lang="pt-BR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Ar</a:t>
                      </a:r>
                      <a:r>
                        <a:rPr lang="pt-BR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8+</a:t>
                      </a:r>
                      <a:r>
                        <a:rPr lang="pt-BR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pt-BR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131</a:t>
                      </a:r>
                      <a:r>
                        <a:rPr lang="pt-BR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Xe</a:t>
                      </a:r>
                      <a:r>
                        <a:rPr lang="pt-BR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22+</a:t>
                      </a:r>
                      <a:r>
                        <a:rPr lang="pt-BR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pt-BR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84</a:t>
                      </a:r>
                      <a:r>
                        <a:rPr lang="pt-BR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Kr</a:t>
                      </a:r>
                      <a:r>
                        <a:rPr lang="pt-BR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14+</a:t>
                      </a:r>
                      <a:r>
                        <a:rPr lang="pt-BR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pt-BR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169</a:t>
                      </a:r>
                      <a:r>
                        <a:rPr lang="pt-BR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Tm</a:t>
                      </a:r>
                      <a:r>
                        <a:rPr lang="pt-BR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21+</a:t>
                      </a:r>
                      <a:r>
                        <a:rPr lang="pt-BR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pt-BR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197</a:t>
                      </a:r>
                      <a:r>
                        <a:rPr lang="pt-BR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Au</a:t>
                      </a:r>
                      <a:r>
                        <a:rPr lang="pt-BR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31+</a:t>
                      </a:r>
                      <a:r>
                        <a:rPr lang="pt-BR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pt-BR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209</a:t>
                      </a:r>
                      <a:r>
                        <a:rPr lang="pt-BR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Bi</a:t>
                      </a:r>
                      <a:r>
                        <a:rPr lang="pt-BR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n-US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5</a:t>
                      </a:r>
                      <a:r>
                        <a:rPr lang="pt-BR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+</a:t>
                      </a:r>
                      <a:endParaRPr lang="ru-RU" sz="770" kern="8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94888975"/>
                  </a:ext>
                </a:extLst>
              </a:tr>
              <a:tr h="352347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Энергия ионов на выходе из ЛУТИ, МэВ/нуклон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3,2</a:t>
                      </a:r>
                      <a:endParaRPr lang="ru-RU" sz="770" kern="8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785742820"/>
                  </a:ext>
                </a:extLst>
              </a:tr>
              <a:tr h="437428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Длительность импульса выведенного пучка, мкс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1-30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176717549"/>
                  </a:ext>
                </a:extLst>
              </a:tr>
              <a:tr h="245525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Частота следования импульсов, Гц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0,25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899302925"/>
                  </a:ext>
                </a:extLst>
              </a:tr>
              <a:tr h="245525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Мощность дозы облучения, рад/мкс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755532906"/>
                  </a:ext>
                </a:extLst>
              </a:tr>
              <a:tr h="245525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Плотность потока ионов, частиц/(см</a:t>
                      </a:r>
                      <a:r>
                        <a:rPr lang="ru-RU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2</a:t>
                      </a: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∙с)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10</a:t>
                      </a:r>
                      <a:r>
                        <a:rPr lang="en-GB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3</a:t>
                      </a:r>
                      <a:r>
                        <a:rPr lang="en-GB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..10</a:t>
                      </a:r>
                      <a:r>
                        <a:rPr lang="en-GB" sz="770" kern="800" baseline="300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5</a:t>
                      </a:r>
                      <a:endParaRPr lang="ru-RU" sz="770" kern="8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07587655"/>
                  </a:ext>
                </a:extLst>
              </a:tr>
              <a:tr h="328071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Максимальная область облучения</a:t>
                      </a:r>
                      <a:r>
                        <a:rPr lang="en-GB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, </a:t>
                      </a: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мм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Ø29</a:t>
                      </a:r>
                      <a:endParaRPr lang="ru-RU" sz="770" kern="8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721121953"/>
                  </a:ext>
                </a:extLst>
              </a:tr>
              <a:tr h="234898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Диаметр пучка на мишени, мм</a:t>
                      </a:r>
                    </a:p>
                  </a:txBody>
                  <a:tcPr marL="68580" marR="68580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Ø73</a:t>
                      </a:r>
                      <a:endParaRPr lang="ru-RU" sz="770" kern="8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589526394"/>
                  </a:ext>
                </a:extLst>
              </a:tr>
            </a:tbl>
          </a:graphicData>
        </a:graphic>
      </p:graphicFrame>
      <p:graphicFrame>
        <p:nvGraphicFramePr>
          <p:cNvPr id="29" name="Таблица 28">
            <a:extLst>
              <a:ext uri="{FF2B5EF4-FFF2-40B4-BE49-F238E27FC236}">
                <a16:creationId xmlns:a16="http://schemas.microsoft.com/office/drawing/2014/main" xmlns="" id="{7A6349BE-2620-E812-C3AC-9BE202A350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853413"/>
              </p:ext>
            </p:extLst>
          </p:nvPr>
        </p:nvGraphicFramePr>
        <p:xfrm>
          <a:off x="1985638" y="912375"/>
          <a:ext cx="1695750" cy="3335028"/>
        </p:xfrm>
        <a:graphic>
          <a:graphicData uri="http://schemas.openxmlformats.org/drawingml/2006/table">
            <a:tbl>
              <a:tblPr firstRow="1" firstCol="1" bandRow="1"/>
              <a:tblGrid>
                <a:gridCol w="1135238">
                  <a:extLst>
                    <a:ext uri="{9D8B030D-6E8A-4147-A177-3AD203B41FA5}">
                      <a16:colId xmlns:a16="http://schemas.microsoft.com/office/drawing/2014/main" xmlns="" val="364054966"/>
                    </a:ext>
                  </a:extLst>
                </a:gridCol>
                <a:gridCol w="560512">
                  <a:extLst>
                    <a:ext uri="{9D8B030D-6E8A-4147-A177-3AD203B41FA5}">
                      <a16:colId xmlns:a16="http://schemas.microsoft.com/office/drawing/2014/main" xmlns="" val="1340188823"/>
                    </a:ext>
                  </a:extLst>
                </a:gridCol>
              </a:tblGrid>
              <a:tr h="406327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Диапазон перемещений по горизонтали, мм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61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0...200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94888975"/>
                  </a:ext>
                </a:extLst>
              </a:tr>
              <a:tr h="481984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Точность позиционирования по горизонтали, мм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0,1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85742820"/>
                  </a:ext>
                </a:extLst>
              </a:tr>
              <a:tr h="342638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Диапазон перемещений</a:t>
                      </a:r>
                      <a:r>
                        <a:rPr lang="ru-RU" sz="770" kern="800" baseline="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 по вертикали, мм</a:t>
                      </a:r>
                      <a:endParaRPr lang="ru-RU" sz="770" kern="800" dirty="0"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0…100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7587655"/>
                  </a:ext>
                </a:extLst>
              </a:tr>
              <a:tr h="481984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Точность позиционирования по вертикали, мм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0,1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21121953"/>
                  </a:ext>
                </a:extLst>
              </a:tr>
              <a:tr h="481984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Диапазон углов поворота вокруг вертикальной оси, градус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</a:rPr>
                        <a:t>0…90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89526394"/>
                  </a:ext>
                </a:extLst>
              </a:tr>
              <a:tr h="567379">
                <a:tc>
                  <a:txBody>
                    <a:bodyPr/>
                    <a:lstStyle/>
                    <a:p>
                      <a:pPr marL="0" algn="just" defTabSz="1219261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Точность установки угла поворота вокруг вертикальной оси, градус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61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0,1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63326">
                <a:tc>
                  <a:txBody>
                    <a:bodyPr/>
                    <a:lstStyle/>
                    <a:p>
                      <a:pPr marL="0" algn="just" defTabSz="1219261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77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Максимальный вес нагрузки на систему позиционирования, кг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261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770" kern="8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Times New Roman" panose="02020603050405020304" pitchFamily="18" charset="0"/>
                          <a:cs typeface="+mn-cs"/>
                        </a:rPr>
                        <a:t>1</a:t>
                      </a:r>
                      <a:endParaRPr lang="ru-RU" sz="770" kern="80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548BC674-3B4F-8C73-99DF-F6B92C68B1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0305" y="923969"/>
            <a:ext cx="1492154" cy="209797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7" name="Скругленный прямоугольник 27">
            <a:extLst>
              <a:ext uri="{FF2B5EF4-FFF2-40B4-BE49-F238E27FC236}">
                <a16:creationId xmlns:a16="http://schemas.microsoft.com/office/drawing/2014/main" xmlns="" id="{A4B5150A-9154-9007-4F15-28DF00D35D6A}"/>
              </a:ext>
            </a:extLst>
          </p:cNvPr>
          <p:cNvSpPr/>
          <p:nvPr/>
        </p:nvSpPr>
        <p:spPr bwMode="auto">
          <a:xfrm>
            <a:off x="3778568" y="559680"/>
            <a:ext cx="1504590" cy="317780"/>
          </a:xfrm>
          <a:prstGeom prst="roundRect">
            <a:avLst/>
          </a:prstGeom>
          <a:solidFill>
            <a:srgbClr val="95DF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900" dirty="0">
                <a:latin typeface="Georgia" panose="02040502050405020303" pitchFamily="18" charset="0"/>
              </a:rPr>
              <a:t>Мишень коллиматора</a:t>
            </a:r>
          </a:p>
        </p:txBody>
      </p:sp>
      <p:sp>
        <p:nvSpPr>
          <p:cNvPr id="48" name="Скругленный прямоугольник 28">
            <a:extLst>
              <a:ext uri="{FF2B5EF4-FFF2-40B4-BE49-F238E27FC236}">
                <a16:creationId xmlns:a16="http://schemas.microsoft.com/office/drawing/2014/main" xmlns="" id="{EFB6CE11-FF20-33C2-F403-C30FB1A3F50B}"/>
              </a:ext>
            </a:extLst>
          </p:cNvPr>
          <p:cNvSpPr/>
          <p:nvPr/>
        </p:nvSpPr>
        <p:spPr bwMode="auto">
          <a:xfrm>
            <a:off x="5320583" y="564871"/>
            <a:ext cx="2339226" cy="317780"/>
          </a:xfrm>
          <a:prstGeom prst="roundRect">
            <a:avLst/>
          </a:prstGeom>
          <a:solidFill>
            <a:srgbClr val="95DF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900" dirty="0">
                <a:latin typeface="Georgia" panose="02040502050405020303" pitchFamily="18" charset="0"/>
              </a:rPr>
              <a:t>Система коллимации частиц на канале ЛУТИ─ Бустер</a:t>
            </a:r>
          </a:p>
        </p:txBody>
      </p:sp>
      <p:sp>
        <p:nvSpPr>
          <p:cNvPr id="49" name="Скругленный прямоугольник 29">
            <a:extLst>
              <a:ext uri="{FF2B5EF4-FFF2-40B4-BE49-F238E27FC236}">
                <a16:creationId xmlns:a16="http://schemas.microsoft.com/office/drawing/2014/main" xmlns="" id="{C41140D1-33B0-103B-F624-24AA5CC885D2}"/>
              </a:ext>
            </a:extLst>
          </p:cNvPr>
          <p:cNvSpPr/>
          <p:nvPr/>
        </p:nvSpPr>
        <p:spPr bwMode="auto">
          <a:xfrm>
            <a:off x="1961354" y="563271"/>
            <a:ext cx="1756278" cy="309442"/>
          </a:xfrm>
          <a:prstGeom prst="roundRect">
            <a:avLst/>
          </a:prstGeom>
          <a:solidFill>
            <a:srgbClr val="95DF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900" dirty="0">
                <a:latin typeface="Georgia" panose="02040502050405020303" pitchFamily="18" charset="0"/>
              </a:rPr>
              <a:t>Параметры системы позиционирования</a:t>
            </a:r>
          </a:p>
        </p:txBody>
      </p:sp>
      <p:sp>
        <p:nvSpPr>
          <p:cNvPr id="50" name="Скругленный прямоугольник 30">
            <a:extLst>
              <a:ext uri="{FF2B5EF4-FFF2-40B4-BE49-F238E27FC236}">
                <a16:creationId xmlns:a16="http://schemas.microsoft.com/office/drawing/2014/main" xmlns="" id="{CDBFAE96-8D97-45F4-4853-62117268FC61}"/>
              </a:ext>
            </a:extLst>
          </p:cNvPr>
          <p:cNvSpPr/>
          <p:nvPr/>
        </p:nvSpPr>
        <p:spPr bwMode="auto">
          <a:xfrm>
            <a:off x="22104" y="559680"/>
            <a:ext cx="1874635" cy="309442"/>
          </a:xfrm>
          <a:prstGeom prst="roundRect">
            <a:avLst/>
          </a:prstGeom>
          <a:solidFill>
            <a:srgbClr val="95DF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900" dirty="0">
                <a:latin typeface="Georgia" panose="02040502050405020303" pitchFamily="18" charset="0"/>
              </a:rPr>
              <a:t>Параметры пучка станции СОЧИ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xmlns="" id="{D17174AB-2CCC-92D6-E5CB-8BE5D20C3EDD}"/>
              </a:ext>
            </a:extLst>
          </p:cNvPr>
          <p:cNvSpPr txBox="1"/>
          <p:nvPr/>
        </p:nvSpPr>
        <p:spPr>
          <a:xfrm>
            <a:off x="3717632" y="3016380"/>
            <a:ext cx="15867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800" dirty="0">
                <a:solidFill>
                  <a:srgbClr val="000000"/>
                </a:solidFill>
                <a:latin typeface="Georgia" panose="02040502050405020303" pitchFamily="18" charset="0"/>
                <a:ea typeface="Times New Roman" panose="02020603050405020304" pitchFamily="18" charset="0"/>
              </a:rPr>
              <a:t>С</a:t>
            </a:r>
            <a:r>
              <a:rPr lang="ru-RU" sz="800" dirty="0">
                <a:solidFill>
                  <a:srgbClr val="000000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</a:rPr>
              <a:t>нижение интенсивности пучка ионов на выходе из линейного ускорителя с нескольких мА (импульсного тока) до диапазона 100 мкА-100 нА</a:t>
            </a:r>
            <a:endParaRPr lang="aa-ET" sz="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3990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D90E6825-41A9-E9F1-DE55-E5052280746B}"/>
              </a:ext>
            </a:extLst>
          </p:cNvPr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xmlns="" id="{75B8BAC6-FCEA-162B-C089-1A0915AC588C}"/>
                </a:ext>
              </a:extLst>
            </p:cNvPr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7" name="Rectangle 13">
                <a:extLst>
                  <a:ext uri="{FF2B5EF4-FFF2-40B4-BE49-F238E27FC236}">
                    <a16:creationId xmlns:a16="http://schemas.microsoft.com/office/drawing/2014/main" xmlns="" id="{6AB47E17-9157-A8FC-6F3C-5E53BB4DAD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7425">
                  <a:spcBef>
                    <a:spcPts val="0"/>
                  </a:spcBef>
                  <a:spcAft>
                    <a:spcPts val="0"/>
                  </a:spcAft>
                  <a:buNone/>
                  <a:tabLst>
                    <a:tab pos="987425" algn="l"/>
                  </a:tabLst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8" name="Picture 6">
                <a:extLst>
                  <a:ext uri="{FF2B5EF4-FFF2-40B4-BE49-F238E27FC236}">
                    <a16:creationId xmlns:a16="http://schemas.microsoft.com/office/drawing/2014/main" xmlns="" id="{A7737A0C-443A-B873-756B-3BE4C5D227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5" name="Овал 4">
              <a:extLst>
                <a:ext uri="{FF2B5EF4-FFF2-40B4-BE49-F238E27FC236}">
                  <a16:creationId xmlns:a16="http://schemas.microsoft.com/office/drawing/2014/main" xmlns="" id="{891893F1-272D-9A64-4033-ACDCC965BDBA}"/>
                </a:ext>
              </a:extLst>
            </p:cNvPr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8</a:t>
              </a:r>
              <a:endParaRPr lang="ru-RU" sz="10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FFC9B024-9C5A-CA47-D412-E564B7F715DB}"/>
              </a:ext>
            </a:extLst>
          </p:cNvPr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xmlns="" id="{BC8AA3BE-24A8-B072-4A4E-68A29F7EE8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xmlns="" id="{5A9DACBB-F107-74E0-5666-63F0D2C29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CE61F716-21CE-FB53-DE2E-9ADDB601832E}"/>
              </a:ext>
            </a:extLst>
          </p:cNvPr>
          <p:cNvSpPr/>
          <p:nvPr/>
        </p:nvSpPr>
        <p:spPr>
          <a:xfrm>
            <a:off x="3723" y="108087"/>
            <a:ext cx="766600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ДИАГНОСТИКИ И КОНТРОЛЯ ИОННОГО ПУЧКА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xmlns="" id="{3F907AFD-BF63-9835-FED8-6D08FDC05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E9C2E95-F241-C9D0-6EF6-19B0AA2E127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 t="20100" r="32970" b="36901"/>
          <a:stretch/>
        </p:blipFill>
        <p:spPr bwMode="auto">
          <a:xfrm>
            <a:off x="4743734" y="2959186"/>
            <a:ext cx="1322352" cy="7966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DF971706-EBD7-F99B-5C48-082A0F4D0B2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0" r="23543" b="22087"/>
          <a:stretch/>
        </p:blipFill>
        <p:spPr bwMode="auto">
          <a:xfrm>
            <a:off x="7443" y="542757"/>
            <a:ext cx="1708810" cy="16178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7">
            <a:extLst>
              <a:ext uri="{FF2B5EF4-FFF2-40B4-BE49-F238E27FC236}">
                <a16:creationId xmlns:a16="http://schemas.microsoft.com/office/drawing/2014/main" xmlns="" id="{FB808C7E-88B7-5440-0CC3-F8DE82011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86" y="552875"/>
            <a:ext cx="1598878" cy="320292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xmlns="" id="{35160275-DCE7-89DB-9C6E-32D839F6E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3392"/>
            <a:ext cx="2227851" cy="159996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E529498C-5226-EEE4-459A-9BFB60B6B74D}"/>
              </a:ext>
            </a:extLst>
          </p:cNvPr>
          <p:cNvSpPr/>
          <p:nvPr/>
        </p:nvSpPr>
        <p:spPr bwMode="auto">
          <a:xfrm>
            <a:off x="1464692" y="560357"/>
            <a:ext cx="179992" cy="17827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77A10D9C-30CE-52A6-0BBC-CE754B2C9771}"/>
              </a:ext>
            </a:extLst>
          </p:cNvPr>
          <p:cNvSpPr txBox="1"/>
          <p:nvPr/>
        </p:nvSpPr>
        <p:spPr>
          <a:xfrm>
            <a:off x="2253135" y="3273116"/>
            <a:ext cx="24736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171450" indent="-171450" algn="just">
              <a:buClr>
                <a:srgbClr val="7030A0"/>
              </a:buClr>
              <a:buFont typeface="Wingdings" panose="05000000000000000000" pitchFamily="2" charset="2"/>
              <a:buChar char="ü"/>
              <a:defRPr sz="9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pPr marL="0" indent="0">
              <a:buNone/>
            </a:pPr>
            <a:r>
              <a:rPr lang="ru-RU" sz="800" dirty="0">
                <a:latin typeface="Georgia" panose="02040502050405020303" pitchFamily="18" charset="0"/>
              </a:rPr>
              <a:t>Система высоковольтного питания детекторов построена на основе 12-канальный блок высоковольтного питания HVPS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FF4A82C1-1DAC-6371-82B0-016A880AE2BF}"/>
                  </a:ext>
                </a:extLst>
              </p:cNvPr>
              <p:cNvSpPr txBox="1"/>
              <p:nvPr/>
            </p:nvSpPr>
            <p:spPr>
              <a:xfrm>
                <a:off x="2216758" y="2163204"/>
                <a:ext cx="3849328" cy="1092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ru-RU"/>
                </a:defPPr>
                <a:lvl1pPr marL="171450" indent="-171450" algn="just">
                  <a:buClr>
                    <a:srgbClr val="7030A0"/>
                  </a:buClr>
                  <a:buFont typeface="Wingdings" panose="05000000000000000000" pitchFamily="2" charset="2"/>
                  <a:buChar char="ü"/>
                  <a:defRPr sz="90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defRPr>
                </a:lvl1pPr>
              </a:lstStyle>
              <a:p>
                <a:r>
                  <a:rPr lang="ru-RU" sz="800" dirty="0">
                    <a:latin typeface="Georgia" panose="02040502050405020303" pitchFamily="18" charset="0"/>
                  </a:rPr>
                  <a:t>Детектор на базе быстрого сцинтилляционного детектора с оптическим съемом информации для контроля плотности потока пучка и стабильности во времени. Материал </a:t>
                </a:r>
                <a:r>
                  <a:rPr lang="en-US" sz="800" dirty="0">
                    <a:latin typeface="Georgia" panose="02040502050405020303" pitchFamily="18" charset="0"/>
                  </a:rPr>
                  <a:t>BC-422Q (Saint </a:t>
                </a:r>
                <a:r>
                  <a:rPr lang="en-US" sz="800" dirty="0" err="1">
                    <a:latin typeface="Georgia" panose="02040502050405020303" pitchFamily="18" charset="0"/>
                  </a:rPr>
                  <a:t>Gobain</a:t>
                </a:r>
                <a:r>
                  <a:rPr lang="en-US" sz="800" dirty="0">
                    <a:latin typeface="Georgia" panose="02040502050405020303" pitchFamily="18" charset="0"/>
                  </a:rPr>
                  <a:t>)</a:t>
                </a:r>
                <a:r>
                  <a:rPr lang="ru-RU" sz="800" dirty="0">
                    <a:latin typeface="Georgia" panose="02040502050405020303" pitchFamily="18" charset="0"/>
                  </a:rPr>
                  <a:t>, область рабочего поля 75×75 мм, напряжение питания ФЭУ 1780 В (</a:t>
                </a:r>
                <a:r>
                  <a:rPr lang="ru-RU" sz="800" b="1" dirty="0">
                    <a:latin typeface="Georgia" panose="02040502050405020303" pitchFamily="18" charset="0"/>
                  </a:rPr>
                  <a:t>рис. Б</a:t>
                </a:r>
                <a:r>
                  <a:rPr lang="ru-RU" sz="800" dirty="0">
                    <a:latin typeface="Georgia" panose="02040502050405020303" pitchFamily="18" charset="0"/>
                  </a:rPr>
                  <a:t>). </a:t>
                </a:r>
              </a:p>
              <a:p>
                <a:r>
                  <a:rPr lang="ru-RU" sz="800" dirty="0">
                    <a:latin typeface="Georgia" panose="02040502050405020303" pitchFamily="18" charset="0"/>
                  </a:rPr>
                  <a:t>Детектор на базе быстрого люминофорного детектора с оптическим съемом информации для измерения Х</a:t>
                </a:r>
                <a:r>
                  <a:rPr lang="en-US" sz="800" dirty="0">
                    <a:latin typeface="Georgia" panose="02040502050405020303" pitchFamily="18" charset="0"/>
                  </a:rPr>
                  <a:t>, </a:t>
                </a:r>
                <a:r>
                  <a:rPr lang="ru-RU" sz="800" dirty="0">
                    <a:latin typeface="Georgia" panose="02040502050405020303" pitchFamily="18" charset="0"/>
                  </a:rPr>
                  <a:t>У</a:t>
                </a:r>
                <a:r>
                  <a:rPr lang="en-US" sz="800" dirty="0">
                    <a:latin typeface="Georgia" panose="02040502050405020303" pitchFamily="18" charset="0"/>
                  </a:rPr>
                  <a:t> </a:t>
                </a:r>
                <a:r>
                  <a:rPr lang="ru-RU" sz="800" dirty="0">
                    <a:latin typeface="Georgia" panose="02040502050405020303" pitchFamily="18" charset="0"/>
                  </a:rPr>
                  <a:t> профиля пучка, вещество </a:t>
                </a:r>
                <a:r>
                  <a:rPr lang="en-US" sz="800" dirty="0">
                    <a:latin typeface="Georgia" panose="02040502050405020303" pitchFamily="18" charset="0"/>
                  </a:rPr>
                  <a:t>ZnS </a:t>
                </a:r>
                <a:r>
                  <a:rPr lang="en-US" sz="800" dirty="0" err="1">
                    <a:latin typeface="Georgia" panose="02040502050405020303" pitchFamily="18" charset="0"/>
                  </a:rPr>
                  <a:t>CdS</a:t>
                </a:r>
                <a:r>
                  <a:rPr lang="en-US" sz="800" dirty="0">
                    <a:latin typeface="Georgia" panose="02040502050405020303" pitchFamily="18" charset="0"/>
                  </a:rPr>
                  <a:t> +Ag</a:t>
                </a:r>
                <a:r>
                  <a:rPr lang="ru-RU" sz="800" dirty="0">
                    <a:latin typeface="Georgia" panose="02040502050405020303" pitchFamily="18" charset="0"/>
                  </a:rPr>
                  <a:t>, размер 100</a:t>
                </a:r>
                <a14:m>
                  <m:oMath xmlns:m="http://schemas.openxmlformats.org/officeDocument/2006/math">
                    <m:r>
                      <a:rPr lang="ru-RU" sz="800" i="1" dirty="0" smtClean="0">
                        <a:latin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ru-RU" sz="800" dirty="0">
                    <a:latin typeface="Georgia" panose="02040502050405020303" pitchFamily="18" charset="0"/>
                  </a:rPr>
                  <a:t>75 мм (</a:t>
                </a:r>
                <a:r>
                  <a:rPr lang="ru-RU" sz="800" b="1" dirty="0">
                    <a:latin typeface="Georgia" panose="02040502050405020303" pitchFamily="18" charset="0"/>
                  </a:rPr>
                  <a:t>рис. Г</a:t>
                </a:r>
                <a:r>
                  <a:rPr lang="ru-RU" sz="800" dirty="0">
                    <a:latin typeface="Georgia" panose="02040502050405020303" pitchFamily="18" charset="0"/>
                  </a:rPr>
                  <a:t>).</a:t>
                </a:r>
              </a:p>
              <a:p>
                <a:pPr marL="0" indent="0">
                  <a:buNone/>
                </a:pPr>
                <a:r>
                  <a:rPr lang="ru-RU" sz="800" dirty="0">
                    <a:latin typeface="Georgia" panose="02040502050405020303" pitchFamily="18" charset="0"/>
                  </a:rPr>
                  <a:t>      Камера </a:t>
                </a:r>
                <a:r>
                  <a:rPr lang="en-US" sz="800" dirty="0" err="1">
                    <a:latin typeface="Georgia" panose="02040502050405020303" pitchFamily="18" charset="0"/>
                  </a:rPr>
                  <a:t>Levenhuk</a:t>
                </a:r>
                <a:r>
                  <a:rPr lang="en-US" sz="800" dirty="0">
                    <a:latin typeface="Georgia" panose="02040502050405020303" pitchFamily="18" charset="0"/>
                  </a:rPr>
                  <a:t> M800 plus</a:t>
                </a:r>
                <a:r>
                  <a:rPr lang="ru-RU" sz="800" dirty="0">
                    <a:latin typeface="Georgia" panose="02040502050405020303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F4A82C1-1DAC-6371-82B0-016A880AE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6758" y="2163204"/>
                <a:ext cx="3849328" cy="109260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K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E8A26316-CFD6-3240-419F-0E1444F2D48C}"/>
              </a:ext>
            </a:extLst>
          </p:cNvPr>
          <p:cNvSpPr txBox="1"/>
          <p:nvPr/>
        </p:nvSpPr>
        <p:spPr>
          <a:xfrm>
            <a:off x="1716253" y="737625"/>
            <a:ext cx="4385370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marL="171450" indent="-171450" algn="just">
              <a:buClr>
                <a:srgbClr val="7030A0"/>
              </a:buClr>
              <a:buFont typeface="Wingdings" panose="05000000000000000000" pitchFamily="2" charset="2"/>
              <a:buChar char="ü"/>
              <a:defRPr sz="9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defRPr>
            </a:lvl1pPr>
          </a:lstStyle>
          <a:p>
            <a:r>
              <a:rPr lang="ru-RU" sz="800" dirty="0">
                <a:latin typeface="Georgia" panose="02040502050405020303" pitchFamily="18" charset="0"/>
              </a:rPr>
              <a:t>Четыре сцинтилляционных детектора для измерения плотности потока частиц в гало пучка располагаются в вакуумной камере № 1. </a:t>
            </a:r>
            <a:r>
              <a:rPr lang="ru-RU" sz="800" b="1" dirty="0">
                <a:latin typeface="Georgia" panose="02040502050405020303" pitchFamily="18" charset="0"/>
              </a:rPr>
              <a:t>Рис. А.</a:t>
            </a:r>
            <a:r>
              <a:rPr lang="ru-RU" sz="800" dirty="0">
                <a:latin typeface="Georgia" panose="02040502050405020303" pitchFamily="18" charset="0"/>
              </a:rPr>
              <a:t> Материал сцинтилляторов ПС-Б2 (производство ИФТП), напряжение питания 1550 В, толщина сцинтиллятора 3 мм, время высвечивания 0,8 </a:t>
            </a:r>
            <a:r>
              <a:rPr lang="ru-RU" sz="800" dirty="0" err="1">
                <a:latin typeface="Georgia" panose="02040502050405020303" pitchFamily="18" charset="0"/>
              </a:rPr>
              <a:t>нс</a:t>
            </a:r>
            <a:r>
              <a:rPr lang="ru-RU" sz="800" dirty="0">
                <a:latin typeface="Georgia" panose="02040502050405020303" pitchFamily="18" charset="0"/>
              </a:rPr>
              <a:t>.</a:t>
            </a:r>
          </a:p>
          <a:p>
            <a:r>
              <a:rPr lang="ru-RU" sz="800" dirty="0">
                <a:latin typeface="Georgia" panose="02040502050405020303" pitchFamily="18" charset="0"/>
              </a:rPr>
              <a:t>Ионизационный детектор на основе микроканальных пластин (МКП) предназначен для измерения </a:t>
            </a:r>
            <a:r>
              <a:rPr lang="ru-RU" sz="800" b="1" i="1" dirty="0">
                <a:latin typeface="Georgia" panose="02040502050405020303" pitchFamily="18" charset="0"/>
              </a:rPr>
              <a:t>Х</a:t>
            </a:r>
            <a:r>
              <a:rPr lang="ru-RU" sz="800" dirty="0">
                <a:latin typeface="Georgia" panose="02040502050405020303" pitchFamily="18" charset="0"/>
              </a:rPr>
              <a:t> профиля пучка ионов (</a:t>
            </a:r>
            <a:r>
              <a:rPr lang="ru-RU" sz="800" b="1" dirty="0">
                <a:latin typeface="Georgia" panose="02040502050405020303" pitchFamily="18" charset="0"/>
              </a:rPr>
              <a:t>рис. А</a:t>
            </a:r>
            <a:r>
              <a:rPr lang="ru-RU" sz="800" dirty="0">
                <a:latin typeface="Georgia" panose="02040502050405020303" pitchFamily="18" charset="0"/>
              </a:rPr>
              <a:t>). Напряжение питания шевронной сборки МКП 2,1 </a:t>
            </a:r>
            <a:r>
              <a:rPr lang="ru-RU" sz="800" dirty="0" err="1">
                <a:latin typeface="Georgia" panose="02040502050405020303" pitchFamily="18" charset="0"/>
              </a:rPr>
              <a:t>кВ.</a:t>
            </a:r>
            <a:endParaRPr lang="ru-RU" sz="800" dirty="0">
              <a:latin typeface="Georgia" panose="02040502050405020303" pitchFamily="18" charset="0"/>
            </a:endParaRPr>
          </a:p>
          <a:p>
            <a:r>
              <a:rPr lang="ru-RU" sz="800" dirty="0">
                <a:latin typeface="Georgia" panose="02040502050405020303" pitchFamily="18" charset="0"/>
              </a:rPr>
              <a:t>Детектор на базе цилиндра Фарадея для контроля плотности потока пучка ионов при настройке пучка для экспериментов, геометрический размер 100×100 мм, область рабочего поля 75×75 мм, диапазон сигналов 0,1 пА-5 мкА (</a:t>
            </a:r>
            <a:r>
              <a:rPr lang="ru-RU" sz="800" b="1" dirty="0">
                <a:latin typeface="Georgia" panose="02040502050405020303" pitchFamily="18" charset="0"/>
              </a:rPr>
              <a:t>рис. Б, В</a:t>
            </a:r>
            <a:r>
              <a:rPr lang="ru-RU" sz="800" dirty="0">
                <a:latin typeface="Georgia" panose="02040502050405020303" pitchFamily="18" charset="0"/>
              </a:rPr>
              <a:t>).</a:t>
            </a:r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BA22D786-AE35-E1DA-2647-E734EEB3D610}"/>
              </a:ext>
            </a:extLst>
          </p:cNvPr>
          <p:cNvSpPr/>
          <p:nvPr/>
        </p:nvSpPr>
        <p:spPr bwMode="auto">
          <a:xfrm>
            <a:off x="6097072" y="580972"/>
            <a:ext cx="179992" cy="17827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</a:t>
            </a:r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xmlns="" id="{E98C9CB7-201F-8474-B6CC-26E9337C9ADB}"/>
              </a:ext>
            </a:extLst>
          </p:cNvPr>
          <p:cNvSpPr/>
          <p:nvPr/>
        </p:nvSpPr>
        <p:spPr bwMode="auto">
          <a:xfrm>
            <a:off x="4765249" y="2983992"/>
            <a:ext cx="179992" cy="17827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FFD8CB59-95D3-F3D4-BF48-2489A8BB0666}"/>
              </a:ext>
            </a:extLst>
          </p:cNvPr>
          <p:cNvSpPr/>
          <p:nvPr/>
        </p:nvSpPr>
        <p:spPr bwMode="auto">
          <a:xfrm>
            <a:off x="2004732" y="2232595"/>
            <a:ext cx="179992" cy="17827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</a:p>
        </p:txBody>
      </p:sp>
    </p:spTree>
    <p:extLst>
      <p:ext uri="{BB962C8B-B14F-4D97-AF65-F5344CB8AC3E}">
        <p14:creationId xmlns:p14="http://schemas.microsoft.com/office/powerpoint/2010/main" val="1508671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4BF71615-CBAA-B1F1-DD00-143DAD4F9693}"/>
              </a:ext>
            </a:extLst>
          </p:cNvPr>
          <p:cNvGrpSpPr/>
          <p:nvPr/>
        </p:nvGrpSpPr>
        <p:grpSpPr>
          <a:xfrm>
            <a:off x="0" y="-9707"/>
            <a:ext cx="7685635" cy="540359"/>
            <a:chOff x="-7447" y="3793391"/>
            <a:chExt cx="7689359" cy="540359"/>
          </a:xfrm>
        </p:grpSpPr>
        <p:sp>
          <p:nvSpPr>
            <p:cNvPr id="15" name="Rectangle 13">
              <a:extLst>
                <a:ext uri="{FF2B5EF4-FFF2-40B4-BE49-F238E27FC236}">
                  <a16:creationId xmlns:a16="http://schemas.microsoft.com/office/drawing/2014/main" xmlns="" id="{694F463F-C80C-3DF2-CD01-B133BE546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3805549"/>
              <a:ext cx="7681912" cy="524129"/>
            </a:xfrm>
            <a:prstGeom prst="rect">
              <a:avLst/>
            </a:prstGeom>
            <a:solidFill>
              <a:srgbClr val="78F4F1"/>
            </a:solidFill>
            <a:ln>
              <a:noFill/>
            </a:ln>
          </p:spPr>
          <p:txBody>
            <a:bodyPr wrap="none" lIns="91044" tIns="45522" rIns="91044" bIns="45522" anchor="ctr"/>
            <a:lstStyle>
              <a:lvl1pPr defTabSz="576263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576263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576263">
                <a:spcBef>
                  <a:spcPct val="20000"/>
                </a:spcBef>
                <a:buChar char="•"/>
                <a:defRPr sz="15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576263">
                <a:spcBef>
                  <a:spcPct val="20000"/>
                </a:spcBef>
                <a:buChar char="–"/>
                <a:defRPr sz="13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576263">
                <a:spcBef>
                  <a:spcPct val="20000"/>
                </a:spcBef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576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3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xmlns="" id="{E8842D3B-8117-E444-1D7F-A889E4450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447" y="3793391"/>
              <a:ext cx="960637" cy="540359"/>
            </a:xfrm>
            <a:prstGeom prst="rect">
              <a:avLst/>
            </a:prstGeom>
          </p:spPr>
        </p:pic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xmlns="" id="{9591313E-4AC2-6449-68D7-486C8A62B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775232" y="-9707"/>
            <a:ext cx="910403" cy="54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C1F3C263-0A7F-AAC1-538B-84D861007528}"/>
              </a:ext>
            </a:extLst>
          </p:cNvPr>
          <p:cNvSpPr/>
          <p:nvPr/>
        </p:nvSpPr>
        <p:spPr>
          <a:xfrm>
            <a:off x="-1" y="-11349"/>
            <a:ext cx="7674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buFontTx/>
              <a:buNone/>
            </a:pPr>
            <a:r>
              <a:rPr lang="ru-RU" altLang="ru-RU" sz="14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сеанс пуско-наладочных работ № 1</a:t>
            </a:r>
            <a:b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14.10.2022 по 15.10.2022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F9CC48C8-07C9-F8A0-FB6D-76E7CDF7A4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84" y="1681879"/>
            <a:ext cx="2052986" cy="136865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C1C50535-D054-3816-BBCA-BAF92122CE4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3073" y="1226586"/>
            <a:ext cx="1939947" cy="1090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xmlns="" id="{E8F3C09B-D21A-E2AE-A016-29D743D62C32}"/>
              </a:ext>
            </a:extLst>
          </p:cNvPr>
          <p:cNvSpPr/>
          <p:nvPr/>
        </p:nvSpPr>
        <p:spPr>
          <a:xfrm>
            <a:off x="4307276" y="779833"/>
            <a:ext cx="33556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800" b="1" dirty="0">
                <a:latin typeface="Georgia" panose="02040502050405020303" pitchFamily="18" charset="0"/>
                <a:ea typeface="Calibri" panose="020F0502020204030204" pitchFamily="34" charset="0"/>
              </a:rPr>
              <a:t>Объект исследований</a:t>
            </a: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</a:rPr>
              <a:t>: микросхема ПЛИС семейства Spartan-6, ф. </a:t>
            </a:r>
            <a:r>
              <a:rPr lang="ru-RU" sz="800" dirty="0" err="1">
                <a:latin typeface="Georgia" panose="02040502050405020303" pitchFamily="18" charset="0"/>
                <a:ea typeface="Calibri" panose="020F0502020204030204" pitchFamily="34" charset="0"/>
              </a:rPr>
              <a:t>Xilinx</a:t>
            </a: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</a:rPr>
              <a:t>. Микросхема изготовлена по КМОП технологии с проектными нормами 45 нм и материалом металлизации - медь. </a:t>
            </a:r>
          </a:p>
          <a:p>
            <a:pPr algn="just"/>
            <a:r>
              <a:rPr lang="ru-RU" sz="800" b="1" dirty="0">
                <a:latin typeface="Georgia" panose="02040502050405020303" pitchFamily="18" charset="0"/>
              </a:rPr>
              <a:t>Исполнитель работ</a:t>
            </a:r>
            <a:r>
              <a:rPr lang="ru-RU" sz="800" dirty="0">
                <a:latin typeface="Georgia" panose="02040502050405020303" pitchFamily="18" charset="0"/>
              </a:rPr>
              <a:t>: </a:t>
            </a:r>
            <a:r>
              <a:rPr lang="ru-RU" sz="800" b="1" dirty="0">
                <a:solidFill>
                  <a:srgbClr val="7030A0"/>
                </a:solidFill>
                <a:latin typeface="Georgia" panose="02040502050405020303" pitchFamily="18" charset="0"/>
              </a:rPr>
              <a:t>АО «ЭНПО СПЭЛС»</a:t>
            </a:r>
          </a:p>
          <a:p>
            <a:pPr algn="just"/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Максимальная мощность поглощенной дозы не превышала 1.2</a:t>
            </a:r>
            <a:r>
              <a:rPr lang="ru-RU" sz="800" baseline="30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</a:t>
            </a:r>
            <a:r>
              <a:rPr lang="ru-RU" sz="800" baseline="300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рад(</a:t>
            </a:r>
            <a:r>
              <a:rPr lang="en-US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</a:t>
            </a:r>
            <a:r>
              <a:rPr lang="ru-RU" sz="800" dirty="0"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)/с.</a:t>
            </a:r>
            <a:endParaRPr lang="ru-RU" sz="800" dirty="0">
              <a:latin typeface="Georgia" panose="02040502050405020303" pitchFamily="18" charset="0"/>
            </a:endParaRPr>
          </a:p>
        </p:txBody>
      </p:sp>
      <p:graphicFrame>
        <p:nvGraphicFramePr>
          <p:cNvPr id="27" name="Таблица 26">
            <a:extLst>
              <a:ext uri="{FF2B5EF4-FFF2-40B4-BE49-F238E27FC236}">
                <a16:creationId xmlns:a16="http://schemas.microsoft.com/office/drawing/2014/main" xmlns="" id="{F4431369-9AEB-207C-E1C9-64CAD64C71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0290124"/>
              </p:ext>
            </p:extLst>
          </p:nvPr>
        </p:nvGraphicFramePr>
        <p:xfrm>
          <a:off x="4371580" y="1590169"/>
          <a:ext cx="3284048" cy="15713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530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387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2771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352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57569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65362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39071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Ион</a:t>
                      </a:r>
                      <a:endParaRPr lang="ru-RU" sz="5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5DF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ЛПЭ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МэВ∙см</a:t>
                      </a:r>
                      <a:r>
                        <a:rPr lang="ru-RU" sz="55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/мг</a:t>
                      </a:r>
                      <a:endParaRPr lang="ru-RU" sz="5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5DF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Коллиматор</a:t>
                      </a:r>
                      <a:endParaRPr lang="ru-RU" sz="5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5DF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Время облучения</a:t>
                      </a:r>
                      <a:endParaRPr lang="ru-RU" sz="5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5DF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Количество одиночных событий</a:t>
                      </a:r>
                      <a:endParaRPr lang="ru-RU" sz="5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5DFC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5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Оцененное значение суммарного </a:t>
                      </a:r>
                      <a:r>
                        <a:rPr lang="ru-RU" sz="550" spc="-2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флюенса</a:t>
                      </a:r>
                      <a:r>
                        <a:rPr lang="ru-RU" sz="5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, 1/см</a:t>
                      </a:r>
                      <a:r>
                        <a:rPr lang="ru-RU" sz="550" spc="-2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5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5DFC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12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Щель №1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9 с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217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1.1</a:t>
                      </a:r>
                      <a:r>
                        <a:rPr lang="en-US" sz="75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ru-RU" sz="750" spc="-20" baseline="300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12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Щель №1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40 с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1758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9.2</a:t>
                      </a:r>
                      <a:r>
                        <a:rPr lang="en-US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ru-RU" sz="750" spc="-2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568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Щель №1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5мин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6500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3.4</a:t>
                      </a:r>
                      <a:r>
                        <a:rPr lang="en-US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ru-RU" sz="750" spc="-2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12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Щель №2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5 мин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680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3.6</a:t>
                      </a:r>
                      <a:r>
                        <a:rPr lang="en-US" sz="75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ru-RU" sz="750" spc="-20" baseline="3000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12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Щель №2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2,5 мин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349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1.8</a:t>
                      </a:r>
                      <a:r>
                        <a:rPr lang="en-US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ru-RU" sz="750" spc="-2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12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Щель №3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15 мин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2.6</a:t>
                      </a:r>
                      <a:r>
                        <a:rPr lang="en-US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ru-RU" sz="750" spc="-2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222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20 с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2689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1.4</a:t>
                      </a:r>
                      <a:r>
                        <a:rPr lang="en-US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ru-RU" sz="750" spc="-2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24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Ar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75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 мин</a:t>
                      </a:r>
                      <a:endParaRPr lang="ru-RU" sz="75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10631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5.6</a:t>
                      </a:r>
                      <a:r>
                        <a:rPr lang="en-US" sz="750" spc="-2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×10</a:t>
                      </a:r>
                      <a:r>
                        <a:rPr lang="ru-RU" sz="750" spc="-2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75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BEFCFA9D-03D2-E12C-387E-2E5A7B89C8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63700" y="1227082"/>
            <a:ext cx="1934108" cy="1087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29" name="Таблица 28">
            <a:extLst>
              <a:ext uri="{FF2B5EF4-FFF2-40B4-BE49-F238E27FC236}">
                <a16:creationId xmlns:a16="http://schemas.microsoft.com/office/drawing/2014/main" xmlns="" id="{0252B6B9-C335-05D9-A63A-8CC8568C1F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4035109"/>
              </p:ext>
            </p:extLst>
          </p:nvPr>
        </p:nvGraphicFramePr>
        <p:xfrm>
          <a:off x="26565" y="546120"/>
          <a:ext cx="2033863" cy="7812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64693">
                  <a:extLst>
                    <a:ext uri="{9D8B030D-6E8A-4147-A177-3AD203B41FA5}">
                      <a16:colId xmlns:a16="http://schemas.microsoft.com/office/drawing/2014/main" xmlns="" val="3566318499"/>
                    </a:ext>
                  </a:extLst>
                </a:gridCol>
                <a:gridCol w="569170">
                  <a:extLst>
                    <a:ext uri="{9D8B030D-6E8A-4147-A177-3AD203B41FA5}">
                      <a16:colId xmlns:a16="http://schemas.microsoft.com/office/drawing/2014/main" xmlns="" val="3047707672"/>
                    </a:ext>
                  </a:extLst>
                </a:gridCol>
              </a:tblGrid>
              <a:tr h="1443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Тип ионов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700" b="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40</a:t>
                      </a:r>
                      <a:r>
                        <a:rPr lang="en-US" sz="700" b="0" dirty="0" err="1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Ar</a:t>
                      </a:r>
                      <a:r>
                        <a:rPr lang="ru-RU" sz="700" b="0" baseline="300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12+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32778999"/>
                  </a:ext>
                </a:extLst>
              </a:tr>
              <a:tr h="144324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Длительность импульса, мкс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3967172"/>
                  </a:ext>
                </a:extLst>
              </a:tr>
              <a:tr h="23670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Частота следования импульсов, Гц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0,25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1680373"/>
                  </a:ext>
                </a:extLst>
              </a:tr>
              <a:tr h="25588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Амплитуда импульсного тока на выходе из ЛУТИ, мкА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ru-RU" sz="700" b="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aa-ET" sz="700" b="0" dirty="0">
                        <a:solidFill>
                          <a:schemeClr val="tx1"/>
                        </a:solidFill>
                        <a:effectLst/>
                        <a:latin typeface="Georgia" panose="02040502050405020303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20267215"/>
                  </a:ext>
                </a:extLst>
              </a:tr>
            </a:tbl>
          </a:graphicData>
        </a:graphic>
      </p:graphicFrame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0DEBD5A5-DCF1-C499-8C5E-AA7FD7BC5551}"/>
              </a:ext>
            </a:extLst>
          </p:cNvPr>
          <p:cNvGrpSpPr/>
          <p:nvPr/>
        </p:nvGrpSpPr>
        <p:grpSpPr>
          <a:xfrm>
            <a:off x="-1" y="3805548"/>
            <a:ext cx="7700955" cy="524130"/>
            <a:chOff x="0" y="3805548"/>
            <a:chExt cx="7681912" cy="524130"/>
          </a:xfrm>
        </p:grpSpPr>
        <p:grpSp>
          <p:nvGrpSpPr>
            <p:cNvPr id="31" name="Группа 30">
              <a:extLst>
                <a:ext uri="{FF2B5EF4-FFF2-40B4-BE49-F238E27FC236}">
                  <a16:creationId xmlns:a16="http://schemas.microsoft.com/office/drawing/2014/main" xmlns="" id="{C6AA0AB8-8C64-8350-1209-B8B6E7289651}"/>
                </a:ext>
              </a:extLst>
            </p:cNvPr>
            <p:cNvGrpSpPr/>
            <p:nvPr/>
          </p:nvGrpSpPr>
          <p:grpSpPr>
            <a:xfrm>
              <a:off x="0" y="3805548"/>
              <a:ext cx="7681912" cy="524130"/>
              <a:chOff x="0" y="3805548"/>
              <a:chExt cx="7681912" cy="524130"/>
            </a:xfrm>
          </p:grpSpPr>
          <p:sp>
            <p:nvSpPr>
              <p:cNvPr id="34" name="Rectangle 13">
                <a:extLst>
                  <a:ext uri="{FF2B5EF4-FFF2-40B4-BE49-F238E27FC236}">
                    <a16:creationId xmlns:a16="http://schemas.microsoft.com/office/drawing/2014/main" xmlns="" id="{56495489-CBF1-02D1-3B6F-B61D3E6873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0" y="3805549"/>
                <a:ext cx="7681912" cy="524129"/>
              </a:xfrm>
              <a:prstGeom prst="rect">
                <a:avLst/>
              </a:prstGeom>
              <a:solidFill>
                <a:srgbClr val="78F4F1"/>
              </a:solidFill>
              <a:ln>
                <a:noFill/>
              </a:ln>
            </p:spPr>
            <p:txBody>
              <a:bodyPr wrap="none" lIns="91044" tIns="45522" rIns="91044" bIns="45522" anchor="ctr"/>
              <a:lstStyle>
                <a:lvl1pPr defTabSz="576263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defTabSz="576263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defTabSz="576263">
                  <a:spcBef>
                    <a:spcPct val="20000"/>
                  </a:spcBef>
                  <a:buChar char="•"/>
                  <a:defRPr sz="15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defTabSz="576263">
                  <a:spcBef>
                    <a:spcPct val="20000"/>
                  </a:spcBef>
                  <a:buChar char="–"/>
                  <a:defRPr sz="13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defTabSz="576263">
                  <a:spcBef>
                    <a:spcPct val="20000"/>
                  </a:spcBef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defTabSz="576263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3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985838">
                  <a:spcAft>
                    <a:spcPts val="0"/>
                  </a:spcAft>
                  <a:buNone/>
                </a:pP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17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.0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6</a:t>
                </a:r>
                <a:r>
                  <a:rPr lang="en-US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.23 </a:t>
                </a: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Рабочее совещание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«Прикладные исследования на комплексе NICA:</a:t>
                </a:r>
                <a:b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r>
                  <a:rPr lang="ru-RU" sz="900" dirty="0">
                    <a:solidFill>
                      <a:srgbClr val="0070C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перспективы сотрудничества РСО-Алания – ОИЯИ» </a:t>
                </a:r>
                <a:endParaRPr lang="en-US" sz="900" dirty="0">
                  <a:solidFill>
                    <a:srgbClr val="0070C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5" name="Picture 6">
                <a:extLst>
                  <a:ext uri="{FF2B5EF4-FFF2-40B4-BE49-F238E27FC236}">
                    <a16:creationId xmlns:a16="http://schemas.microsoft.com/office/drawing/2014/main" xmlns="" id="{747672F6-ED06-774A-56F3-38340E1A971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0" y="3805548"/>
                <a:ext cx="1001613" cy="52412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33" name="Овал 32">
              <a:extLst>
                <a:ext uri="{FF2B5EF4-FFF2-40B4-BE49-F238E27FC236}">
                  <a16:creationId xmlns:a16="http://schemas.microsoft.com/office/drawing/2014/main" xmlns="" id="{D4D1EB6E-A322-EF5A-C560-636FA261F010}"/>
                </a:ext>
              </a:extLst>
            </p:cNvPr>
            <p:cNvSpPr/>
            <p:nvPr/>
          </p:nvSpPr>
          <p:spPr bwMode="auto">
            <a:xfrm>
              <a:off x="7233996" y="3888779"/>
              <a:ext cx="366658" cy="349215"/>
            </a:xfrm>
            <a:prstGeom prst="ellipse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1" compatLnSpc="1">
              <a:prstTxWarp prst="textNoShape">
                <a:avLst/>
              </a:prstTxWarp>
              <a:normAutofit/>
            </a:bodyPr>
            <a:lstStyle/>
            <a:p>
              <a:pPr defTabSz="768389" eaLnBrk="1" hangingPunct="1"/>
              <a:r>
                <a:rPr lang="ru-RU" sz="1000" b="1" dirty="0">
                  <a:latin typeface="Times New Roman" pitchFamily="18" charset="0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xmlns="" id="{F8B81DC1-F23A-9FF3-023D-0DE89912937D}"/>
              </a:ext>
            </a:extLst>
          </p:cNvPr>
          <p:cNvSpPr/>
          <p:nvPr/>
        </p:nvSpPr>
        <p:spPr bwMode="auto">
          <a:xfrm>
            <a:off x="37145" y="1360143"/>
            <a:ext cx="2033863" cy="288945"/>
          </a:xfrm>
          <a:prstGeom prst="roundRect">
            <a:avLst/>
          </a:prstGeom>
          <a:solidFill>
            <a:srgbClr val="95DFC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700" b="1" dirty="0">
                <a:latin typeface="Georgia" panose="02040502050405020303" pitchFamily="18" charset="0"/>
                <a:cs typeface="Times New Roman" panose="02020603050405020304" pitchFamily="18" charset="0"/>
              </a:rPr>
              <a:t>Амплитуда импульсного тока на выходе с линейного ускорителя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xmlns="" id="{5BC79442-433E-F6E6-7003-F218BC1C1F59}"/>
              </a:ext>
            </a:extLst>
          </p:cNvPr>
          <p:cNvSpPr/>
          <p:nvPr/>
        </p:nvSpPr>
        <p:spPr bwMode="auto">
          <a:xfrm>
            <a:off x="2116749" y="542973"/>
            <a:ext cx="5550715" cy="240873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8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ПЕРВОЕ ОБЛУЧЕНИЕ </a:t>
            </a:r>
            <a:r>
              <a:rPr lang="ru-RU" sz="800" b="1" u="sng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В АКТИВНОМ РЕЖИМЕ </a:t>
            </a:r>
            <a:r>
              <a:rPr lang="ru-RU" sz="800" b="1" dirty="0">
                <a:solidFill>
                  <a:srgbClr val="C00000"/>
                </a:solidFill>
                <a:latin typeface="Georgia" panose="02040502050405020303" pitchFamily="18" charset="0"/>
                <a:cs typeface="Times New Roman" panose="02020603050405020304" pitchFamily="18" charset="0"/>
              </a:rPr>
              <a:t>МИКРОСХЕМЫ НА УСТАНОВКЕ СОЧИ</a:t>
            </a: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A6FFB976-CF85-D9AA-7178-8CEC447B7FD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9092"/>
          <a:stretch/>
        </p:blipFill>
        <p:spPr bwMode="auto">
          <a:xfrm>
            <a:off x="41466" y="3063806"/>
            <a:ext cx="1232027" cy="12011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xmlns="" id="{8BB0CFA3-AD58-253D-C7F1-83499637242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24265" y="3060542"/>
            <a:ext cx="1243001" cy="1177452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7760BE66-9BB7-1352-0938-5496A9E3F3D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1385" y="3060542"/>
            <a:ext cx="1232521" cy="1177452"/>
          </a:xfrm>
          <a:prstGeom prst="rect">
            <a:avLst/>
          </a:prstGeom>
        </p:spPr>
      </p:pic>
      <p:sp>
        <p:nvSpPr>
          <p:cNvPr id="48" name="Овал 47">
            <a:extLst>
              <a:ext uri="{FF2B5EF4-FFF2-40B4-BE49-F238E27FC236}">
                <a16:creationId xmlns:a16="http://schemas.microsoft.com/office/drawing/2014/main" xmlns="" id="{9C98F596-5EA2-9027-20F5-064A77595F9F}"/>
              </a:ext>
            </a:extLst>
          </p:cNvPr>
          <p:cNvSpPr/>
          <p:nvPr/>
        </p:nvSpPr>
        <p:spPr bwMode="auto">
          <a:xfrm>
            <a:off x="126912" y="3108186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9" name="Овал 48">
            <a:extLst>
              <a:ext uri="{FF2B5EF4-FFF2-40B4-BE49-F238E27FC236}">
                <a16:creationId xmlns:a16="http://schemas.microsoft.com/office/drawing/2014/main" xmlns="" id="{A12E99CF-114C-1CAF-CD62-EDA048AAD819}"/>
              </a:ext>
            </a:extLst>
          </p:cNvPr>
          <p:cNvSpPr/>
          <p:nvPr/>
        </p:nvSpPr>
        <p:spPr bwMode="auto">
          <a:xfrm>
            <a:off x="1405402" y="3080552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50" name="Овал 49">
            <a:extLst>
              <a:ext uri="{FF2B5EF4-FFF2-40B4-BE49-F238E27FC236}">
                <a16:creationId xmlns:a16="http://schemas.microsoft.com/office/drawing/2014/main" xmlns="" id="{BD2F4317-ECCE-2D31-307C-CEC607F74A38}"/>
              </a:ext>
            </a:extLst>
          </p:cNvPr>
          <p:cNvSpPr/>
          <p:nvPr/>
        </p:nvSpPr>
        <p:spPr bwMode="auto">
          <a:xfrm>
            <a:off x="2706288" y="3078624"/>
            <a:ext cx="144016" cy="144016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defTabSz="576263" eaLnBrk="1" hangingPunct="1"/>
            <a:r>
              <a:rPr lang="ru-RU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" name="Скругленный прямоугольник 1"/>
          <p:cNvSpPr/>
          <p:nvPr/>
        </p:nvSpPr>
        <p:spPr bwMode="auto">
          <a:xfrm>
            <a:off x="3914439" y="3322941"/>
            <a:ext cx="3266956" cy="872666"/>
          </a:xfrm>
          <a:prstGeom prst="round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177800" indent="-177800" algn="just" defTabSz="576263" eaLnBrk="1" hangingPunct="1">
              <a:buAutoNum type="arabicPeriod"/>
            </a:pPr>
            <a:r>
              <a:rPr lang="ru-RU" sz="700" dirty="0" err="1">
                <a:latin typeface="Georgia" panose="02040502050405020303" pitchFamily="18" charset="0"/>
              </a:rPr>
              <a:t>Радиохромная</a:t>
            </a:r>
            <a:r>
              <a:rPr lang="ru-RU" sz="700" dirty="0">
                <a:latin typeface="Georgia" panose="02040502050405020303" pitchFamily="18" charset="0"/>
              </a:rPr>
              <a:t> пленка EBT3 после 90 циклов облучения, коллиматор щелевой 0,26 × 35 мм.</a:t>
            </a:r>
          </a:p>
          <a:p>
            <a:pPr marL="177800" indent="-177800" algn="just" defTabSz="576263" eaLnBrk="1" hangingPunct="1">
              <a:buAutoNum type="arabicPeriod"/>
            </a:pPr>
            <a:r>
              <a:rPr lang="ru-RU" sz="700" dirty="0" err="1">
                <a:latin typeface="Georgia" panose="02040502050405020303" pitchFamily="18" charset="0"/>
              </a:rPr>
              <a:t>Радиохромная</a:t>
            </a:r>
            <a:r>
              <a:rPr lang="ru-RU" sz="700" dirty="0">
                <a:latin typeface="Georgia" panose="02040502050405020303" pitchFamily="18" charset="0"/>
              </a:rPr>
              <a:t> пленка EBT3 после 225 циклов облучения, коллиматор щелевой 0,03 × 35 мм. </a:t>
            </a:r>
          </a:p>
          <a:p>
            <a:pPr marL="177800" indent="-177800" algn="just" defTabSz="576263" eaLnBrk="1" hangingPunct="1">
              <a:buAutoNum type="arabicPeriod"/>
            </a:pPr>
            <a:r>
              <a:rPr lang="ru-RU" sz="700" dirty="0" err="1">
                <a:latin typeface="Georgia" panose="02040502050405020303" pitchFamily="18" charset="0"/>
              </a:rPr>
              <a:t>Радиохромная</a:t>
            </a:r>
            <a:r>
              <a:rPr lang="ru-RU" sz="700" dirty="0">
                <a:latin typeface="Georgia" panose="02040502050405020303" pitchFamily="18" charset="0"/>
              </a:rPr>
              <a:t> пленка EBT3 после 1125 циклов облучения, коллиматор дырочный </a:t>
            </a:r>
            <a:r>
              <a:rPr lang="en-US" sz="700" dirty="0">
                <a:latin typeface="Georgia" panose="02040502050405020303" pitchFamily="18" charset="0"/>
              </a:rPr>
              <a:t>[</a:t>
            </a:r>
            <a:r>
              <a:rPr lang="ru-RU" sz="700" dirty="0">
                <a:latin typeface="Georgia" panose="02040502050405020303" pitchFamily="18" charset="0"/>
              </a:rPr>
              <a:t>30 х 15 мкм</a:t>
            </a:r>
            <a:r>
              <a:rPr lang="en-US" sz="700" dirty="0">
                <a:latin typeface="Georgia" panose="02040502050405020303" pitchFamily="18" charset="0"/>
              </a:rPr>
              <a:t>]</a:t>
            </a:r>
            <a:r>
              <a:rPr lang="ru-RU" sz="700" dirty="0">
                <a:latin typeface="Georgia" panose="02040502050405020303" pitchFamily="18" charset="0"/>
              </a:rPr>
              <a:t> х 234 шт. </a:t>
            </a:r>
            <a:endParaRPr kumimoji="0" lang="ru-RU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5137933"/>
      </p:ext>
    </p:extLst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576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576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1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23126</TotalTime>
  <Words>4525</Words>
  <Application>Microsoft Office PowerPoint</Application>
  <PresentationFormat>Произвольный</PresentationFormat>
  <Paragraphs>811</Paragraphs>
  <Slides>26</Slides>
  <Notes>25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5" baseType="lpstr">
      <vt:lpstr>Arial</vt:lpstr>
      <vt:lpstr>Calibri</vt:lpstr>
      <vt:lpstr>Cambria Math</vt:lpstr>
      <vt:lpstr>Georgia</vt:lpstr>
      <vt:lpstr>Symbol</vt:lpstr>
      <vt:lpstr>Times</vt:lpstr>
      <vt:lpstr>Times New Roman</vt:lpstr>
      <vt:lpstr>Wingdings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Holding "Digest"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Andrey</dc:creator>
  <cp:lastModifiedBy>GrPc02</cp:lastModifiedBy>
  <cp:revision>1045</cp:revision>
  <dcterms:created xsi:type="dcterms:W3CDTF">2015-03-13T05:37:25Z</dcterms:created>
  <dcterms:modified xsi:type="dcterms:W3CDTF">2023-06-15T14:17:10Z</dcterms:modified>
</cp:coreProperties>
</file>