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76" r:id="rId10"/>
    <p:sldId id="268" r:id="rId11"/>
    <p:sldId id="267" r:id="rId12"/>
    <p:sldId id="261" r:id="rId13"/>
    <p:sldId id="275" r:id="rId14"/>
    <p:sldId id="278" r:id="rId15"/>
    <p:sldId id="281" r:id="rId16"/>
    <p:sldId id="283" r:id="rId17"/>
    <p:sldId id="279" r:id="rId18"/>
    <p:sldId id="295" r:id="rId19"/>
    <p:sldId id="25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8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97FC5-45BD-46D0-B86E-E25E1E867988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4A79B-2239-4D0E-AD52-16A6F3B65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43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4A79B-2239-4D0E-AD52-16A6F3B654F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477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4A79B-2239-4D0E-AD52-16A6F3B654F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477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4A79B-2239-4D0E-AD52-16A6F3B654F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477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4A79B-2239-4D0E-AD52-16A6F3B654F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477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4A79B-2239-4D0E-AD52-16A6F3B654F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118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525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749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4A79B-2239-4D0E-AD52-16A6F3B654F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477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4A79B-2239-4D0E-AD52-16A6F3B654F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477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4A79B-2239-4D0E-AD52-16A6F3B654F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477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4A79B-2239-4D0E-AD52-16A6F3B654F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477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4A79B-2239-4D0E-AD52-16A6F3B654F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477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4A79B-2239-4D0E-AD52-16A6F3B654F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477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4A79B-2239-4D0E-AD52-16A6F3B654F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477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4A79B-2239-4D0E-AD52-16A6F3B654F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477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C5EC-FF09-4CD1-A2DD-B6D13135D5B3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531-7E9B-4D6A-967D-3BDB196FD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31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C5EC-FF09-4CD1-A2DD-B6D13135D5B3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531-7E9B-4D6A-967D-3BDB196FD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22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C5EC-FF09-4CD1-A2DD-B6D13135D5B3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531-7E9B-4D6A-967D-3BDB196FD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967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0" name="Уровень текста 1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25371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C5EC-FF09-4CD1-A2DD-B6D13135D5B3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531-7E9B-4D6A-967D-3BDB196FD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70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C5EC-FF09-4CD1-A2DD-B6D13135D5B3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531-7E9B-4D6A-967D-3BDB196FD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36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C5EC-FF09-4CD1-A2DD-B6D13135D5B3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531-7E9B-4D6A-967D-3BDB196FD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37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C5EC-FF09-4CD1-A2DD-B6D13135D5B3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531-7E9B-4D6A-967D-3BDB196FD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20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C5EC-FF09-4CD1-A2DD-B6D13135D5B3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531-7E9B-4D6A-967D-3BDB196FD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79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C5EC-FF09-4CD1-A2DD-B6D13135D5B3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531-7E9B-4D6A-967D-3BDB196FD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72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C5EC-FF09-4CD1-A2DD-B6D13135D5B3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531-7E9B-4D6A-967D-3BDB196FD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03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C5EC-FF09-4CD1-A2DD-B6D13135D5B3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531-7E9B-4D6A-967D-3BDB196FD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53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8C5EC-FF09-4CD1-A2DD-B6D13135D5B3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9E531-7E9B-4D6A-967D-3BDB196FD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1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4.tiff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4.tiff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4.tiff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4.tiff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4.tiff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hyperlink" Target="http://www.baspik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tif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tif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tif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4.tiff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tif"/><Relationship Id="rId5" Type="http://schemas.openxmlformats.org/officeDocument/2006/relationships/image" Target="../media/image4.tif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6000"/>
                    </a14:imgEffect>
                    <a14:imgEffect>
                      <a14:colorTemperature colorTemp="10125"/>
                    </a14:imgEffect>
                    <a14:imgEffect>
                      <a14:saturation sat="245000"/>
                    </a14:imgEffect>
                    <a14:imgEffect>
                      <a14:brightnessContrast bright="6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chemeClr val="accent1">
                <a:alpha val="81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548680"/>
            <a:ext cx="9144000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6" name="Рисунок 5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3" t="-32462" r="-15835" b="30696"/>
          <a:stretch/>
        </p:blipFill>
        <p:spPr>
          <a:xfrm>
            <a:off x="182944" y="-1382825"/>
            <a:ext cx="9201531" cy="62646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4" y="1124744"/>
            <a:ext cx="9217024" cy="1470025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>
                <a:latin typeface="Century Gothic" pitchFamily="34" charset="0"/>
              </a:rPr>
              <a:t>Владикавказский</a:t>
            </a:r>
            <a:r>
              <a:rPr lang="en-US" sz="3600" b="1" dirty="0">
                <a:latin typeface="Century Gothic" pitchFamily="34" charset="0"/>
              </a:rPr>
              <a:t> </a:t>
            </a:r>
            <a:r>
              <a:rPr lang="ru-RU" sz="3600" b="1" dirty="0">
                <a:latin typeface="Century Gothic" pitchFamily="34" charset="0"/>
              </a:rPr>
              <a:t>технологический </a:t>
            </a:r>
            <a:br>
              <a:rPr lang="ru-RU" sz="3600" b="1" dirty="0">
                <a:latin typeface="Century Gothic" pitchFamily="34" charset="0"/>
              </a:rPr>
            </a:br>
            <a:r>
              <a:rPr lang="ru-RU" sz="3600" b="1" dirty="0">
                <a:latin typeface="Century Gothic" pitchFamily="34" charset="0"/>
              </a:rPr>
              <a:t>центр </a:t>
            </a:r>
            <a:r>
              <a:rPr lang="ru-RU" b="1" dirty="0">
                <a:latin typeface="Century Gothic" pitchFamily="34" charset="0"/>
              </a:rPr>
              <a:t>«Баспик»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908636"/>
            <a:ext cx="4047982" cy="940531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3419872" y="4881871"/>
            <a:ext cx="5976663" cy="913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Century Gothic" pitchFamily="34" charset="0"/>
              </a:rPr>
              <a:t>    Microchannel plates</a:t>
            </a:r>
            <a:endParaRPr lang="ru-RU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48680"/>
            <a:ext cx="9144000" cy="14401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1000">
                <a:schemeClr val="tx1">
                  <a:lumMod val="65000"/>
                  <a:lumOff val="3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 rad="1524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35000"/>
              </a:srgbClr>
            </a:outerShdw>
            <a:reflection stA="88000" endPos="5000" dist="457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1000">
                <a:schemeClr val="tx1">
                  <a:lumMod val="65000"/>
                  <a:lumOff val="3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 rad="1524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35000"/>
              </a:srgbClr>
            </a:outerShdw>
            <a:reflection stA="88000" endPos="5000" dist="457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534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6000"/>
                    </a14:imgEffect>
                    <a14:imgEffect>
                      <a14:colorTemperature colorTemp="10125"/>
                    </a14:imgEffect>
                    <a14:imgEffect>
                      <a14:saturation sat="245000"/>
                    </a14:imgEffect>
                    <a14:imgEffect>
                      <a14:brightnessContrast bright="6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chemeClr val="accent1">
                <a:alpha val="81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305528" y="-20738"/>
            <a:ext cx="883847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33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астрономия</a:t>
            </a:r>
          </a:p>
          <a:p>
            <a:pPr marL="35433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химия</a:t>
            </a:r>
          </a:p>
          <a:p>
            <a:pPr marL="35433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аэрокосмическая техника</a:t>
            </a:r>
          </a:p>
          <a:p>
            <a:pPr marL="35433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биология</a:t>
            </a:r>
          </a:p>
          <a:p>
            <a:pPr marL="35433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машиностроение</a:t>
            </a:r>
          </a:p>
          <a:p>
            <a:pPr marL="35433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медицина</a:t>
            </a:r>
          </a:p>
          <a:p>
            <a:pPr marL="35433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экспериментальная физика</a:t>
            </a:r>
          </a:p>
          <a:p>
            <a:pPr marL="35433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экология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6984776" cy="792088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latin typeface="Century Gothic" pitchFamily="34" charset="0"/>
              </a:rPr>
              <a:t>Фото-электронные умножители, ЭОП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16632"/>
            <a:ext cx="1543806" cy="358697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7197855" y="397999"/>
            <a:ext cx="1946145" cy="16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Century Gothic" pitchFamily="34" charset="0"/>
              </a:rPr>
              <a:t>    </a:t>
            </a:r>
            <a:endParaRPr lang="ru-RU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3123472" y="3338989"/>
            <a:ext cx="6858000" cy="18002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1000">
                <a:schemeClr val="tx1">
                  <a:lumMod val="65000"/>
                  <a:lumOff val="3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 rad="1524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35000"/>
              </a:srgbClr>
            </a:outerShdw>
            <a:reflection stA="88000" endPos="5000" dist="457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99592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1" t="12326" r="-23731" b="-12326"/>
          <a:stretch/>
        </p:blipFill>
        <p:spPr>
          <a:xfrm>
            <a:off x="467544" y="1412776"/>
            <a:ext cx="3944127" cy="26286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8" t="14556" r="24052" b="12669"/>
          <a:stretch/>
        </p:blipFill>
        <p:spPr>
          <a:xfrm>
            <a:off x="776229" y="4078508"/>
            <a:ext cx="2396326" cy="26801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15" t="14993" r="12015" b="21238"/>
          <a:stretch/>
        </p:blipFill>
        <p:spPr>
          <a:xfrm rot="5400000">
            <a:off x="1588683" y="2076572"/>
            <a:ext cx="4048553" cy="1712849"/>
          </a:xfrm>
          <a:prstGeom prst="rect">
            <a:avLst/>
          </a:prstGeom>
        </p:spPr>
      </p:pic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4487537" y="1196752"/>
            <a:ext cx="4656463" cy="3284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>
              <a:buFont typeface="Wingdings" pitchFamily="2" charset="2"/>
              <a:buChar char="§"/>
            </a:pPr>
            <a:r>
              <a:rPr lang="ru-RU" sz="1800" b="1" dirty="0">
                <a:solidFill>
                  <a:srgbClr val="92D050"/>
                </a:solidFill>
                <a:latin typeface="Century Gothic" pitchFamily="34" charset="0"/>
              </a:rPr>
              <a:t>Фото-электронный умножитель  для счета фотонов 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ru-RU" sz="1800" b="1" dirty="0">
                <a:solidFill>
                  <a:srgbClr val="92D050"/>
                </a:solidFill>
                <a:latin typeface="Century Gothic" pitchFamily="34" charset="0"/>
              </a:rPr>
              <a:t>Вакуумированный детектор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ru-RU" sz="1800" b="1" dirty="0">
                <a:solidFill>
                  <a:srgbClr val="92D050"/>
                </a:solidFill>
                <a:latin typeface="Century Gothic" pitchFamily="34" charset="0"/>
              </a:rPr>
              <a:t>ЭОП УФ-спектра 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ru-RU" sz="1800" b="1" dirty="0">
                <a:solidFill>
                  <a:srgbClr val="92D050"/>
                </a:solidFill>
                <a:latin typeface="Century Gothic" pitchFamily="34" charset="0"/>
              </a:rPr>
              <a:t>Другие ЭОП и ФЭУ</a:t>
            </a:r>
            <a:endParaRPr lang="en-US" sz="1800" b="1" dirty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r>
              <a:rPr lang="ru-RU" sz="1800" b="1" dirty="0">
                <a:solidFill>
                  <a:schemeClr val="tx1"/>
                </a:solidFill>
                <a:latin typeface="Century Gothic" pitchFamily="34" charset="0"/>
              </a:rPr>
              <a:t>    </a:t>
            </a:r>
            <a:endParaRPr lang="en-US" sz="1800" b="1" dirty="0">
              <a:solidFill>
                <a:schemeClr val="tx1"/>
              </a:solidFill>
              <a:latin typeface="Century Gothic" pitchFamily="34" charset="0"/>
            </a:endParaRPr>
          </a:p>
          <a:p>
            <a:pPr lvl="0"/>
            <a:endParaRPr lang="en-US" sz="1800" dirty="0"/>
          </a:p>
          <a:p>
            <a:pPr marL="285750" indent="-285750" algn="l">
              <a:buFont typeface="Arial" pitchFamily="34" charset="0"/>
              <a:buChar char="•"/>
            </a:pPr>
            <a:endParaRPr lang="ru-RU" sz="1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764" y="3408262"/>
            <a:ext cx="446499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Century Gothic" pitchFamily="34" charset="0"/>
              </a:rPr>
              <a:t>ПРЕИМУЩЕСТВА</a:t>
            </a:r>
            <a:r>
              <a:rPr lang="en-US" sz="1600" b="1" dirty="0">
                <a:solidFill>
                  <a:schemeClr val="tx1"/>
                </a:solidFill>
                <a:latin typeface="Century Gothic" pitchFamily="34" charset="0"/>
              </a:rPr>
              <a:t>: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</a:endParaRPr>
          </a:p>
          <a:p>
            <a:endParaRPr lang="en-US" sz="1600" b="1" dirty="0">
              <a:solidFill>
                <a:schemeClr val="tx1"/>
              </a:solidFill>
              <a:latin typeface="Century Gothic" pitchFamily="34" charset="0"/>
            </a:endParaRPr>
          </a:p>
          <a:p>
            <a:pPr lvl="0"/>
            <a:r>
              <a:rPr lang="ru-RU" sz="1400" dirty="0">
                <a:solidFill>
                  <a:schemeClr val="tx1"/>
                </a:solidFill>
                <a:latin typeface="Century Gothic" pitchFamily="34" charset="0"/>
              </a:rPr>
              <a:t>Режим счета фотонов</a:t>
            </a:r>
            <a:endParaRPr lang="en-US" sz="1400" dirty="0">
              <a:solidFill>
                <a:schemeClr val="tx1"/>
              </a:solidFill>
              <a:latin typeface="Century Gothic" pitchFamily="34" charset="0"/>
            </a:endParaRPr>
          </a:p>
          <a:p>
            <a:pPr lvl="0"/>
            <a:endParaRPr lang="ru-RU" sz="1400" dirty="0">
              <a:solidFill>
                <a:schemeClr val="tx1"/>
              </a:solidFill>
              <a:latin typeface="Century Gothic" pitchFamily="34" charset="0"/>
            </a:endParaRPr>
          </a:p>
          <a:p>
            <a:pPr lvl="0"/>
            <a:r>
              <a:rPr lang="ru-RU" sz="1400" dirty="0">
                <a:solidFill>
                  <a:schemeClr val="tx1"/>
                </a:solidFill>
                <a:latin typeface="Century Gothic" pitchFamily="34" charset="0"/>
              </a:rPr>
              <a:t>Устойчивость к высоким температурам</a:t>
            </a:r>
            <a:endParaRPr lang="en-US" sz="1400" dirty="0">
              <a:solidFill>
                <a:schemeClr val="tx1"/>
              </a:solidFill>
              <a:latin typeface="Century Gothic" pitchFamily="34" charset="0"/>
            </a:endParaRPr>
          </a:p>
          <a:p>
            <a:pPr lvl="0"/>
            <a:endParaRPr lang="ru-RU" sz="1400" dirty="0">
              <a:solidFill>
                <a:schemeClr val="tx1"/>
              </a:solidFill>
              <a:latin typeface="Century Gothic" pitchFamily="34" charset="0"/>
            </a:endParaRPr>
          </a:p>
          <a:p>
            <a:pPr lvl="0"/>
            <a:r>
              <a:rPr lang="ru-RU" sz="1400" dirty="0">
                <a:solidFill>
                  <a:schemeClr val="tx1"/>
                </a:solidFill>
                <a:latin typeface="Century Gothic" pitchFamily="34" charset="0"/>
              </a:rPr>
              <a:t>Встроенные источники питания</a:t>
            </a:r>
            <a:endParaRPr lang="en-US" sz="1400" dirty="0">
              <a:solidFill>
                <a:schemeClr val="tx1"/>
              </a:solidFill>
              <a:latin typeface="Century Gothic" pitchFamily="34" charset="0"/>
            </a:endParaRPr>
          </a:p>
          <a:p>
            <a:pPr lvl="0"/>
            <a:endParaRPr lang="ru-RU" sz="1400" dirty="0">
              <a:solidFill>
                <a:schemeClr val="tx1"/>
              </a:solidFill>
              <a:latin typeface="Century Gothic" pitchFamily="34" charset="0"/>
            </a:endParaRPr>
          </a:p>
          <a:p>
            <a:pPr lvl="0"/>
            <a:r>
              <a:rPr lang="ru-RU" sz="1400" dirty="0">
                <a:solidFill>
                  <a:schemeClr val="tx1"/>
                </a:solidFill>
                <a:latin typeface="Century Gothic" pitchFamily="34" charset="0"/>
              </a:rPr>
              <a:t>Автоматическая регулировка яркости экрана</a:t>
            </a:r>
            <a:endParaRPr lang="en-US" sz="1400" dirty="0">
              <a:solidFill>
                <a:schemeClr val="tx1"/>
              </a:solidFill>
              <a:latin typeface="Century Gothic" pitchFamily="34" charset="0"/>
            </a:endParaRPr>
          </a:p>
          <a:p>
            <a:pPr lvl="0"/>
            <a:endParaRPr lang="ru-RU" sz="1400" dirty="0">
              <a:solidFill>
                <a:schemeClr val="tx1"/>
              </a:solidFill>
              <a:latin typeface="Century Gothic" pitchFamily="34" charset="0"/>
            </a:endParaRPr>
          </a:p>
          <a:p>
            <a:pPr lvl="0"/>
            <a:r>
              <a:rPr lang="ru-RU" sz="1400" dirty="0">
                <a:solidFill>
                  <a:schemeClr val="tx1"/>
                </a:solidFill>
                <a:latin typeface="Century Gothic" pitchFamily="34" charset="0"/>
              </a:rPr>
              <a:t>Защита фотокатода </a:t>
            </a:r>
          </a:p>
        </p:txBody>
      </p:sp>
    </p:spTree>
    <p:extLst>
      <p:ext uri="{BB962C8B-B14F-4D97-AF65-F5344CB8AC3E}">
        <p14:creationId xmlns:p14="http://schemas.microsoft.com/office/powerpoint/2010/main" val="704677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6000"/>
                    </a14:imgEffect>
                    <a14:imgEffect>
                      <a14:colorTemperature colorTemp="10125"/>
                    </a14:imgEffect>
                    <a14:imgEffect>
                      <a14:saturation sat="245000"/>
                    </a14:imgEffect>
                    <a14:imgEffect>
                      <a14:brightnessContrast bright="6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chemeClr val="accent1">
                <a:alpha val="81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305528" y="7334"/>
            <a:ext cx="883847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33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астрономия</a:t>
            </a:r>
          </a:p>
          <a:p>
            <a:pPr marL="35433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химия</a:t>
            </a:r>
          </a:p>
          <a:p>
            <a:pPr marL="35433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аэрокосмическая техника</a:t>
            </a:r>
          </a:p>
          <a:p>
            <a:pPr marL="35433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биология</a:t>
            </a:r>
          </a:p>
          <a:p>
            <a:pPr marL="35433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машиностроение</a:t>
            </a:r>
          </a:p>
          <a:p>
            <a:pPr marL="35433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медицина</a:t>
            </a:r>
          </a:p>
          <a:p>
            <a:pPr marL="35433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экспериментальная физика</a:t>
            </a:r>
          </a:p>
          <a:p>
            <a:pPr marL="35433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экология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6984776" cy="792088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latin typeface="Century Gothic" pitchFamily="34" charset="0"/>
              </a:rPr>
              <a:t>Широкий спектр применения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16632"/>
            <a:ext cx="1543806" cy="358697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7197855" y="397999"/>
            <a:ext cx="1946145" cy="16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Century Gothic" pitchFamily="34" charset="0"/>
              </a:rPr>
              <a:t>    </a:t>
            </a:r>
            <a:endParaRPr lang="ru-RU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3123472" y="3338989"/>
            <a:ext cx="6858000" cy="18002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1000">
                <a:schemeClr val="tx1">
                  <a:lumMod val="65000"/>
                  <a:lumOff val="3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 rad="1524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35000"/>
              </a:srgbClr>
            </a:outerShdw>
            <a:reflection stA="88000" endPos="5000" dist="457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99592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611560" y="4409728"/>
            <a:ext cx="4608512" cy="2448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1400" b="1" dirty="0">
                <a:solidFill>
                  <a:schemeClr val="tx1"/>
                </a:solidFill>
                <a:latin typeface="Century Gothic" pitchFamily="34" charset="0"/>
              </a:rPr>
              <a:t>Назначение</a:t>
            </a: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</a:rPr>
              <a:t>: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Century Gothic" pitchFamily="34" charset="0"/>
              </a:rPr>
              <a:t>Усиление и преобразование слабых </a:t>
            </a:r>
          </a:p>
          <a:p>
            <a:pPr algn="l"/>
            <a:r>
              <a:rPr lang="ru-RU" sz="1400" dirty="0">
                <a:solidFill>
                  <a:schemeClr val="tx1"/>
                </a:solidFill>
                <a:latin typeface="Century Gothic" pitchFamily="34" charset="0"/>
              </a:rPr>
              <a:t>оптических сигналов видимой области спектра 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Century Gothic" pitchFamily="34" charset="0"/>
              </a:rPr>
              <a:t>Визуализация ультрафиолетового излучения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Century Gothic" pitchFamily="34" charset="0"/>
              </a:rPr>
              <a:t>Счёт единичных фотонов</a:t>
            </a:r>
            <a:endParaRPr lang="en-US" sz="1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6056" y="1055373"/>
            <a:ext cx="3884012" cy="4524315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Century Gothic" pitchFamily="34" charset="0"/>
              </a:rPr>
              <a:t>Медицинское диагностическое оборудование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Century Gothic" pitchFamily="34" charset="0"/>
              </a:rPr>
              <a:t>Измерительное оборудование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Century Gothic" pitchFamily="34" charset="0"/>
              </a:rPr>
              <a:t>Мониторинг озонового слоя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Century Gothic" pitchFamily="34" charset="0"/>
              </a:rPr>
              <a:t>Противопожарный мониторинг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Century Gothic" pitchFamily="34" charset="0"/>
              </a:rPr>
              <a:t>Химический анализ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Century Gothic" pitchFamily="34" charset="0"/>
              </a:rPr>
              <a:t>УФ-съемка в целях нефтеразведки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Century Gothic" pitchFamily="34" charset="0"/>
              </a:rPr>
              <a:t>Исследования в криминалистике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Century Gothic" pitchFamily="34" charset="0"/>
              </a:rPr>
              <a:t>с/х исследования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Century Gothic" pitchFamily="34" charset="0"/>
              </a:rPr>
              <a:t>Новые виды вооружения </a:t>
            </a:r>
          </a:p>
          <a:p>
            <a:pPr lvl="0"/>
            <a:r>
              <a:rPr lang="en-US" dirty="0"/>
              <a:t>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3891929" cy="38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77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6000"/>
                    </a14:imgEffect>
                    <a14:imgEffect>
                      <a14:colorTemperature colorTemp="10125"/>
                    </a14:imgEffect>
                    <a14:imgEffect>
                      <a14:saturation sat="245000"/>
                    </a14:imgEffect>
                    <a14:imgEffect>
                      <a14:brightnessContrast bright="6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chemeClr val="accent1">
                <a:alpha val="81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368007" y="-99392"/>
            <a:ext cx="8838472" cy="6858001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течение 25 лет центр осуществляет работы по всему научно-инновационному циклу – НИОКР и промышленное освоение технологий и изделий.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6984776" cy="792088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Перспективы развития 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0802" y="1268760"/>
            <a:ext cx="7591637" cy="1008112"/>
          </a:xfrm>
        </p:spPr>
        <p:txBody>
          <a:bodyPr>
            <a:noAutofit/>
          </a:bodyPr>
          <a:lstStyle/>
          <a:p>
            <a:pPr algn="just"/>
            <a:endParaRPr lang="ru-RU" sz="18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16632"/>
            <a:ext cx="1543806" cy="358697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7197855" y="397999"/>
            <a:ext cx="1946145" cy="16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Century Gothic" pitchFamily="34" charset="0"/>
              </a:rPr>
              <a:t>    </a:t>
            </a:r>
            <a:endParaRPr lang="ru-RU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3123472" y="3338989"/>
            <a:ext cx="6858000" cy="18002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1000">
                <a:schemeClr val="tx1">
                  <a:lumMod val="65000"/>
                  <a:lumOff val="3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 rad="1524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35000"/>
              </a:srgbClr>
            </a:outerShdw>
            <a:reflection stA="88000" endPos="5000" dist="457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916840" y="1988840"/>
            <a:ext cx="425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556792"/>
            <a:ext cx="2376264" cy="2304256"/>
          </a:xfrm>
          <a:prstGeom prst="rect">
            <a:avLst/>
          </a:prstGeom>
          <a:gradFill>
            <a:gsLst>
              <a:gs pos="8000">
                <a:srgbClr val="92D050">
                  <a:lumMod val="59000"/>
                  <a:lumOff val="41000"/>
                </a:srgbClr>
              </a:gs>
              <a:gs pos="92000">
                <a:schemeClr val="tx1">
                  <a:lumMod val="65000"/>
                  <a:lumOff val="3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000000" scaled="0"/>
          </a:gradFill>
          <a:ln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entury Gothic" pitchFamily="34" charset="0"/>
              </a:rPr>
              <a:t>Медицинская диагностика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09722" y="1616348"/>
            <a:ext cx="2506711" cy="2244700"/>
          </a:xfrm>
          <a:prstGeom prst="rect">
            <a:avLst/>
          </a:prstGeom>
          <a:gradFill>
            <a:gsLst>
              <a:gs pos="8000">
                <a:srgbClr val="92D050">
                  <a:lumMod val="59000"/>
                  <a:lumOff val="41000"/>
                </a:srgbClr>
              </a:gs>
              <a:gs pos="92000">
                <a:schemeClr val="tx1">
                  <a:lumMod val="65000"/>
                  <a:lumOff val="3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7800000" scaled="0"/>
          </a:gradFill>
          <a:ln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 Gothic" pitchFamily="34" charset="0"/>
              </a:rPr>
              <a:t>Космические исследования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59632" y="4138409"/>
            <a:ext cx="2376264" cy="2304256"/>
          </a:xfrm>
          <a:prstGeom prst="rect">
            <a:avLst/>
          </a:prstGeom>
          <a:gradFill>
            <a:gsLst>
              <a:gs pos="8000">
                <a:srgbClr val="92D050">
                  <a:lumMod val="59000"/>
                  <a:lumOff val="41000"/>
                </a:srgbClr>
              </a:gs>
              <a:gs pos="92000">
                <a:schemeClr val="tx1">
                  <a:lumMod val="65000"/>
                  <a:lumOff val="3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600000" scaled="0"/>
          </a:gradFill>
          <a:ln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 Gothic" pitchFamily="34" charset="0"/>
              </a:rPr>
              <a:t>Новейшие компоненты вооружения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09723" y="4012620"/>
            <a:ext cx="2506711" cy="2224691"/>
          </a:xfrm>
          <a:prstGeom prst="rect">
            <a:avLst/>
          </a:prstGeom>
          <a:gradFill>
            <a:gsLst>
              <a:gs pos="8000">
                <a:srgbClr val="92D050">
                  <a:lumMod val="59000"/>
                  <a:lumOff val="41000"/>
                </a:srgbClr>
              </a:gs>
              <a:gs pos="92000">
                <a:schemeClr val="tx1">
                  <a:lumMod val="65000"/>
                  <a:lumOff val="3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2600000" scaled="0"/>
          </a:gradFill>
          <a:ln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 Gothic" pitchFamily="34" charset="0"/>
              </a:rPr>
              <a:t>Безопасность среды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91879" y="2852936"/>
            <a:ext cx="2735523" cy="15696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2D050"/>
                </a:solidFill>
              </a:rPr>
              <a:t>Новые продукты и технологии </a:t>
            </a:r>
          </a:p>
          <a:p>
            <a:pPr algn="ctr"/>
            <a:r>
              <a:rPr lang="ru-RU" sz="2400" b="1" dirty="0">
                <a:solidFill>
                  <a:srgbClr val="92D050"/>
                </a:solidFill>
              </a:rPr>
              <a:t>на базе корневых компетенций 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3188648" y="1256308"/>
            <a:ext cx="3456384" cy="159662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entury Gothic" pitchFamily="34" charset="0"/>
              </a:rPr>
              <a:t>Соответствие стратегическим национальным интересам</a:t>
            </a:r>
          </a:p>
        </p:txBody>
      </p:sp>
      <p:sp>
        <p:nvSpPr>
          <p:cNvPr id="23" name="Стрелка вверх 22"/>
          <p:cNvSpPr/>
          <p:nvPr/>
        </p:nvSpPr>
        <p:spPr>
          <a:xfrm>
            <a:off x="3246063" y="4480504"/>
            <a:ext cx="3341553" cy="2102748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Высокий рыночный потенциал</a:t>
            </a:r>
          </a:p>
        </p:txBody>
      </p:sp>
    </p:spTree>
    <p:extLst>
      <p:ext uri="{BB962C8B-B14F-4D97-AF65-F5344CB8AC3E}">
        <p14:creationId xmlns:p14="http://schemas.microsoft.com/office/powerpoint/2010/main" val="634774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6000"/>
                    </a14:imgEffect>
                    <a14:imgEffect>
                      <a14:colorTemperature colorTemp="10125"/>
                    </a14:imgEffect>
                    <a14:imgEffect>
                      <a14:saturation sat="245000"/>
                    </a14:imgEffect>
                    <a14:imgEffect>
                      <a14:brightnessContrast bright="6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chemeClr val="accent1">
                <a:alpha val="81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395539" y="0"/>
            <a:ext cx="883847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endParaRPr lang="ru-RU" dirty="0">
              <a:latin typeface="Corbe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b="1" dirty="0">
                <a:latin typeface="Corbel" pitchFamily="34" charset="0"/>
              </a:rPr>
              <a:t>На 80% готовые </a:t>
            </a:r>
            <a:r>
              <a:rPr lang="ru-RU" dirty="0">
                <a:latin typeface="Corbel" pitchFamily="34" charset="0"/>
              </a:rPr>
              <a:t>технологии и производственные мощности</a:t>
            </a:r>
          </a:p>
          <a:p>
            <a:pPr marL="457200" indent="-457200">
              <a:buFont typeface="Arial" pitchFamily="34" charset="0"/>
              <a:buChar char="•"/>
            </a:pPr>
            <a:endParaRPr lang="ru-RU" dirty="0">
              <a:latin typeface="Corbe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b="1" dirty="0">
                <a:latin typeface="Corbel" pitchFamily="34" charset="0"/>
              </a:rPr>
              <a:t>Быстрая окупаемость </a:t>
            </a:r>
            <a:r>
              <a:rPr lang="ru-RU" dirty="0">
                <a:latin typeface="Corbel" pitchFamily="34" charset="0"/>
              </a:rPr>
              <a:t>проекта – 1,5 года</a:t>
            </a:r>
          </a:p>
          <a:p>
            <a:pPr marL="457200" indent="-457200">
              <a:buFont typeface="Arial" pitchFamily="34" charset="0"/>
              <a:buChar char="•"/>
            </a:pPr>
            <a:endParaRPr lang="ru-RU" dirty="0">
              <a:latin typeface="Corbe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dirty="0">
                <a:latin typeface="Corbel" pitchFamily="34" charset="0"/>
              </a:rPr>
              <a:t>Расходные материалы как </a:t>
            </a:r>
            <a:r>
              <a:rPr lang="ru-RU" b="1" dirty="0">
                <a:latin typeface="Corbel" pitchFamily="34" charset="0"/>
              </a:rPr>
              <a:t>фактор быстрого роста прибыли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42243"/>
            <a:ext cx="6984776" cy="79208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/>
              <a:t>Области применения устройств на базе </a:t>
            </a:r>
            <a:r>
              <a:rPr lang="en-US" sz="3600" b="1" dirty="0">
                <a:solidFill>
                  <a:srgbClr val="92D050"/>
                </a:solidFill>
                <a:latin typeface="Century Gothic" pitchFamily="34" charset="0"/>
              </a:rPr>
              <a:t>MCP-X-ray</a:t>
            </a:r>
            <a:br>
              <a:rPr lang="ru-RU" b="1" dirty="0">
                <a:solidFill>
                  <a:srgbClr val="92D050"/>
                </a:solidFill>
                <a:latin typeface="Century Gothic" pitchFamily="34" charset="0"/>
              </a:rPr>
            </a:br>
            <a:endParaRPr lang="ru-RU" b="1" dirty="0"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8572" y="1124744"/>
            <a:ext cx="7272808" cy="4392488"/>
          </a:xfrm>
        </p:spPr>
        <p:txBody>
          <a:bodyPr>
            <a:noAutofit/>
          </a:bodyPr>
          <a:lstStyle/>
          <a:p>
            <a:pPr algn="just"/>
            <a:endParaRPr lang="ru-RU" sz="18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16632"/>
            <a:ext cx="1543806" cy="358697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7197855" y="397999"/>
            <a:ext cx="1946145" cy="16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Century Gothic" pitchFamily="34" charset="0"/>
              </a:rPr>
              <a:t>    </a:t>
            </a:r>
            <a:endParaRPr lang="ru-RU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3123472" y="3338989"/>
            <a:ext cx="6858000" cy="18002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1000">
                <a:schemeClr val="tx1">
                  <a:lumMod val="65000"/>
                  <a:lumOff val="3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 rad="1524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35000"/>
              </a:srgbClr>
            </a:outerShdw>
            <a:reflection stA="88000" endPos="5000" dist="457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916840" y="1988840"/>
            <a:ext cx="425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Century Gothic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1340768"/>
            <a:ext cx="5824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  <a:p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779640" y="1602378"/>
            <a:ext cx="417646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Century Gothic" pitchFamily="34" charset="0"/>
              </a:rPr>
              <a:t>аналитические датчики, переносные или портативные приборы (масс-спектроскопия, рентгеновская флуоресценция);</a:t>
            </a:r>
          </a:p>
          <a:p>
            <a:endParaRPr lang="ru-RU" sz="1600" dirty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Century Gothic" pitchFamily="34" charset="0"/>
              </a:rPr>
              <a:t>медицинское или стоматологическое рентгеновское оборудование;</a:t>
            </a:r>
          </a:p>
          <a:p>
            <a:endParaRPr lang="ru-RU" sz="1600" dirty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Century Gothic" pitchFamily="34" charset="0"/>
              </a:rPr>
              <a:t>служба безопасности в аэропортах;</a:t>
            </a:r>
          </a:p>
          <a:p>
            <a:endParaRPr lang="ru-RU" sz="1600" dirty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Century Gothic" pitchFamily="34" charset="0"/>
              </a:rPr>
              <a:t>проверка целостности  механических систем;</a:t>
            </a:r>
          </a:p>
          <a:p>
            <a:endParaRPr lang="ru-RU" sz="1600" dirty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Century Gothic" pitchFamily="34" charset="0"/>
              </a:rPr>
              <a:t>облучение пищевых продуктов на перерабатывающих производствах</a:t>
            </a:r>
            <a:endParaRPr lang="ru-RU" sz="1600" dirty="0">
              <a:latin typeface="Century Gothic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2" name="Объект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31" y="1565205"/>
            <a:ext cx="3684372" cy="2508287"/>
          </a:xfrm>
          <a:prstGeom prst="rect">
            <a:avLst/>
          </a:prstGeom>
        </p:spPr>
      </p:pic>
      <p:pic>
        <p:nvPicPr>
          <p:cNvPr id="13" name="Изображение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30" y="4221088"/>
            <a:ext cx="3722412" cy="241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46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6000"/>
                    </a14:imgEffect>
                    <a14:imgEffect>
                      <a14:colorTemperature colorTemp="10125"/>
                    </a14:imgEffect>
                    <a14:imgEffect>
                      <a14:saturation sat="245000"/>
                    </a14:imgEffect>
                    <a14:imgEffect>
                      <a14:brightnessContrast bright="6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chemeClr val="accent1">
                <a:alpha val="81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295307" y="6780"/>
            <a:ext cx="883847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течение 25 лет центр осуществляет работы по всему научно-инновационному циклу – НИОКР и промышленное освоение технологий и изделий.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6984776" cy="79208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/>
              <a:t>Ключевые проекты до 2027 г. 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6826" y="2082116"/>
            <a:ext cx="7591637" cy="1008112"/>
          </a:xfrm>
        </p:spPr>
        <p:txBody>
          <a:bodyPr>
            <a:noAutofit/>
          </a:bodyPr>
          <a:lstStyle/>
          <a:p>
            <a:pPr algn="just"/>
            <a:endParaRPr lang="ru-RU" sz="18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16632"/>
            <a:ext cx="1543806" cy="358697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7197855" y="397999"/>
            <a:ext cx="1946145" cy="16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Century Gothic" pitchFamily="34" charset="0"/>
              </a:rPr>
              <a:t>    </a:t>
            </a:r>
            <a:endParaRPr lang="ru-RU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3123472" y="3338989"/>
            <a:ext cx="6858000" cy="18002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1000">
                <a:schemeClr val="tx1">
                  <a:lumMod val="65000"/>
                  <a:lumOff val="3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 rad="1524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35000"/>
              </a:srgbClr>
            </a:outerShdw>
            <a:reflection stA="88000" endPos="5000" dist="457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132864" y="2802196"/>
            <a:ext cx="425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0747" y="1124744"/>
            <a:ext cx="6338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itchFamily="34" charset="0"/>
              </a:rPr>
              <a:t>Постановка производства волоконно-оптический преобразователей (ВОП) - </a:t>
            </a:r>
            <a:r>
              <a:rPr lang="en-US" sz="2000" b="1" dirty="0">
                <a:solidFill>
                  <a:srgbClr val="92D050"/>
                </a:solidFill>
                <a:latin typeface="Century Gothic" pitchFamily="34" charset="0"/>
              </a:rPr>
              <a:t>FOP</a:t>
            </a:r>
            <a:endParaRPr lang="ru-RU" sz="2000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47873" y="1976898"/>
            <a:ext cx="6384338" cy="13735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73020" y="2155865"/>
            <a:ext cx="61340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/>
          </a:p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Цель проекта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:</a:t>
            </a:r>
          </a:p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Промышленный выпуск ВОП для военного и гражданского применений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43" y="3657295"/>
            <a:ext cx="4811230" cy="32074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8523" y="3717032"/>
            <a:ext cx="36046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ВОП</a:t>
            </a:r>
            <a:r>
              <a:rPr lang="ru-RU" dirty="0">
                <a:latin typeface="Century Gothic" pitchFamily="34" charset="0"/>
              </a:rPr>
              <a:t> — оптико-электронный преобразователь на основе волоконных световодов, предназначенный для сверхточной передачи световых сигналов и выравнивания разрешающей способности прибора</a:t>
            </a:r>
          </a:p>
        </p:txBody>
      </p:sp>
    </p:spTree>
    <p:extLst>
      <p:ext uri="{BB962C8B-B14F-4D97-AF65-F5344CB8AC3E}">
        <p14:creationId xmlns:p14="http://schemas.microsoft.com/office/powerpoint/2010/main" val="1997349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6000"/>
                    </a14:imgEffect>
                    <a14:imgEffect>
                      <a14:colorTemperature colorTemp="10125"/>
                    </a14:imgEffect>
                    <a14:imgEffect>
                      <a14:saturation sat="245000"/>
                    </a14:imgEffect>
                    <a14:imgEffect>
                      <a14:brightnessContrast bright="6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chemeClr val="accent1">
                <a:alpha val="81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295307" y="6780"/>
            <a:ext cx="883847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течение 25 лет центр осуществляет работы по всему научно-инновационному циклу – НИОКР и промышленное освоение технологий и изделий.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6826" y="2082116"/>
            <a:ext cx="7591637" cy="1008112"/>
          </a:xfrm>
        </p:spPr>
        <p:txBody>
          <a:bodyPr>
            <a:noAutofit/>
          </a:bodyPr>
          <a:lstStyle/>
          <a:p>
            <a:pPr algn="just"/>
            <a:endParaRPr lang="ru-RU" sz="18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16632"/>
            <a:ext cx="1543806" cy="358697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7197855" y="397999"/>
            <a:ext cx="1946145" cy="16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Century Gothic" pitchFamily="34" charset="0"/>
              </a:rPr>
              <a:t>    </a:t>
            </a:r>
            <a:endParaRPr lang="ru-RU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3123472" y="3338989"/>
            <a:ext cx="6858000" cy="18002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1000">
                <a:schemeClr val="tx1">
                  <a:lumMod val="65000"/>
                  <a:lumOff val="3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 rad="1524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35000"/>
              </a:srgbClr>
            </a:outerShdw>
            <a:reflection stA="88000" endPos="5000" dist="457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132864" y="2802196"/>
            <a:ext cx="425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Century Gothic" pitchFamily="34" charset="0"/>
            </a:endParaRPr>
          </a:p>
        </p:txBody>
      </p:sp>
      <p:pic>
        <p:nvPicPr>
          <p:cNvPr id="17" name="Picture 3" descr="Установка вытяжки">
            <a:extLst>
              <a:ext uri="{FF2B5EF4-FFF2-40B4-BE49-F238E27FC236}">
                <a16:creationId xmlns:a16="http://schemas.microsoft.com/office/drawing/2014/main" id="{AC09DB3C-2CDD-43B2-8404-6274F353B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9" r="13179" b="56008"/>
          <a:stretch/>
        </p:blipFill>
        <p:spPr bwMode="auto">
          <a:xfrm>
            <a:off x="152943" y="301797"/>
            <a:ext cx="22955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5">
            <a:extLst>
              <a:ext uri="{FF2B5EF4-FFF2-40B4-BE49-F238E27FC236}">
                <a16:creationId xmlns:a16="http://schemas.microsoft.com/office/drawing/2014/main" id="{8AD012BF-FFBC-4242-80FF-F4387B0683CC}"/>
              </a:ext>
            </a:extLst>
          </p:cNvPr>
          <p:cNvGrpSpPr>
            <a:grpSpLocks/>
          </p:cNvGrpSpPr>
          <p:nvPr/>
        </p:nvGrpSpPr>
        <p:grpSpPr bwMode="auto">
          <a:xfrm>
            <a:off x="2542733" y="-4161618"/>
            <a:ext cx="2295525" cy="8959215"/>
            <a:chOff x="762" y="1155"/>
            <a:chExt cx="3616" cy="14109"/>
          </a:xfrm>
        </p:grpSpPr>
        <p:pic>
          <p:nvPicPr>
            <p:cNvPr id="19" name="Picture 6" descr="Установка вытяжки">
              <a:extLst>
                <a:ext uri="{FF2B5EF4-FFF2-40B4-BE49-F238E27FC236}">
                  <a16:creationId xmlns:a16="http://schemas.microsoft.com/office/drawing/2014/main" id="{1D6B9BAB-0871-478D-BC35-046DC90C17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59" t="43769" r="13179" b="12208"/>
            <a:stretch/>
          </p:blipFill>
          <p:spPr bwMode="auto">
            <a:xfrm>
              <a:off x="762" y="8179"/>
              <a:ext cx="3616" cy="7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861D3CD2-91F4-4ACC-9576-255D51A7D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" y="1155"/>
              <a:ext cx="540" cy="5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а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21" name="Picture 9" descr="Сборка">
            <a:extLst>
              <a:ext uri="{FF2B5EF4-FFF2-40B4-BE49-F238E27FC236}">
                <a16:creationId xmlns:a16="http://schemas.microsoft.com/office/drawing/2014/main" id="{2EF420DF-36C8-4934-B988-7FE8DA0D3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" t="3125" r="10995" b="15625"/>
          <a:stretch>
            <a:fillRect/>
          </a:stretch>
        </p:blipFill>
        <p:spPr bwMode="auto">
          <a:xfrm>
            <a:off x="4939289" y="476672"/>
            <a:ext cx="3593940" cy="266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 descr="Пучок">
            <a:extLst>
              <a:ext uri="{FF2B5EF4-FFF2-40B4-BE49-F238E27FC236}">
                <a16:creationId xmlns:a16="http://schemas.microsoft.com/office/drawing/2014/main" id="{0C81394D-A22E-4D0F-B646-408487822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6" t="15625" r="18022" b="12500"/>
          <a:stretch>
            <a:fillRect/>
          </a:stretch>
        </p:blipFill>
        <p:spPr bwMode="auto">
          <a:xfrm>
            <a:off x="4939290" y="3343450"/>
            <a:ext cx="3593940" cy="295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540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Технический облик продукта (ов)"/>
          <p:cNvSpPr txBox="1"/>
          <p:nvPr/>
        </p:nvSpPr>
        <p:spPr>
          <a:xfrm>
            <a:off x="90150" y="127024"/>
            <a:ext cx="2852700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57382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/>
              <a:t>Ход проведения НИОКР</a:t>
            </a:r>
            <a:endParaRPr dirty="0"/>
          </a:p>
        </p:txBody>
      </p:sp>
      <p:sp>
        <p:nvSpPr>
          <p:cNvPr id="86" name="Линия"/>
          <p:cNvSpPr/>
          <p:nvPr/>
        </p:nvSpPr>
        <p:spPr>
          <a:xfrm>
            <a:off x="0" y="550217"/>
            <a:ext cx="4401378" cy="2"/>
          </a:xfrm>
          <a:prstGeom prst="line">
            <a:avLst/>
          </a:prstGeom>
          <a:ln w="63500">
            <a:solidFill>
              <a:srgbClr val="A8998C">
                <a:alpha val="31266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634" y="151784"/>
            <a:ext cx="1198926" cy="39735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B63EF8-08E9-409D-B0FA-4BB5334C6B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37"/>
          <a:stretch/>
        </p:blipFill>
        <p:spPr>
          <a:xfrm>
            <a:off x="935982" y="629444"/>
            <a:ext cx="3063146" cy="29718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AD4538F-EDA4-41F9-BF54-7624A1F6E8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70" y="629444"/>
            <a:ext cx="3962400" cy="29718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92EB1B9-E6C3-493F-9CD3-FA059DE25C50}"/>
              </a:ext>
            </a:extLst>
          </p:cNvPr>
          <p:cNvSpPr/>
          <p:nvPr/>
        </p:nvSpPr>
        <p:spPr>
          <a:xfrm>
            <a:off x="935980" y="3601244"/>
            <a:ext cx="30631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ВТРМ №1 – Сборка пучков одножильных и многожильных волоконно-оптических  световодов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6B97547-6D75-4A17-A3D6-107ABD79B75F}"/>
              </a:ext>
            </a:extLst>
          </p:cNvPr>
          <p:cNvSpPr/>
          <p:nvPr/>
        </p:nvSpPr>
        <p:spPr>
          <a:xfrm>
            <a:off x="4129669" y="3678188"/>
            <a:ext cx="39624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ВТРМ №2 – Сборка пучков одножильных и многожильных волоконно-оптических  световодов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FE0EF51-D0AC-46C3-AB9C-EB4820381B2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6"/>
          <a:stretch/>
        </p:blipFill>
        <p:spPr>
          <a:xfrm>
            <a:off x="2544417" y="4155242"/>
            <a:ext cx="3713922" cy="237610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048AB75-6B5C-49B6-BA0E-189EC476B97F}"/>
              </a:ext>
            </a:extLst>
          </p:cNvPr>
          <p:cNvSpPr/>
          <p:nvPr/>
        </p:nvSpPr>
        <p:spPr>
          <a:xfrm>
            <a:off x="3092366" y="6499159"/>
            <a:ext cx="24978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ВТРМ №3 – Обработка стеклоизделий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91487198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Технический облик продукта (ов)"/>
          <p:cNvSpPr txBox="1"/>
          <p:nvPr/>
        </p:nvSpPr>
        <p:spPr>
          <a:xfrm>
            <a:off x="90150" y="127024"/>
            <a:ext cx="2852700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57382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/>
              <a:t>Ход проведения НИОКР</a:t>
            </a:r>
            <a:endParaRPr dirty="0"/>
          </a:p>
        </p:txBody>
      </p:sp>
      <p:sp>
        <p:nvSpPr>
          <p:cNvPr id="86" name="Линия"/>
          <p:cNvSpPr/>
          <p:nvPr/>
        </p:nvSpPr>
        <p:spPr>
          <a:xfrm>
            <a:off x="0" y="550217"/>
            <a:ext cx="4401378" cy="2"/>
          </a:xfrm>
          <a:prstGeom prst="line">
            <a:avLst/>
          </a:prstGeom>
          <a:ln w="63500">
            <a:solidFill>
              <a:srgbClr val="A8998C">
                <a:alpha val="31266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634" y="151784"/>
            <a:ext cx="1198926" cy="39735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8F9389-1C2D-4D1E-8F6A-9F36C199D9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7"/>
          <a:stretch/>
        </p:blipFill>
        <p:spPr>
          <a:xfrm>
            <a:off x="5811083" y="1529301"/>
            <a:ext cx="3009477" cy="35817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AE253D-C57D-490A-AB55-2AF0BA88FF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" y="1529301"/>
            <a:ext cx="2686338" cy="35817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15A623-7BB5-4C8C-A62F-0F49967C2A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488" y="1529301"/>
            <a:ext cx="2686338" cy="35817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92EB1B9-E6C3-493F-9CD3-FA059DE25C50}"/>
              </a:ext>
            </a:extLst>
          </p:cNvPr>
          <p:cNvSpPr/>
          <p:nvPr/>
        </p:nvSpPr>
        <p:spPr>
          <a:xfrm>
            <a:off x="450586" y="5111085"/>
            <a:ext cx="45882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ВТРМ №4 – Вытяжка волоконно-оптических световодов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C2362B6-8305-4BEB-AFA7-C836657629A6}"/>
              </a:ext>
            </a:extLst>
          </p:cNvPr>
          <p:cNvSpPr/>
          <p:nvPr/>
        </p:nvSpPr>
        <p:spPr>
          <a:xfrm>
            <a:off x="5619625" y="5111084"/>
            <a:ext cx="33923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ВТРМ №5 – Спекание волоконно-оптических блоков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33622612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73893" y="260648"/>
            <a:ext cx="2517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Научные лаборатории</a:t>
            </a: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77" y="1196752"/>
            <a:ext cx="4142637" cy="3024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415" y="2428687"/>
            <a:ext cx="4158049" cy="334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48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6000"/>
                    </a14:imgEffect>
                    <a14:imgEffect>
                      <a14:colorTemperature colorTemp="10125"/>
                    </a14:imgEffect>
                    <a14:imgEffect>
                      <a14:saturation sat="245000"/>
                    </a14:imgEffect>
                    <a14:imgEffect>
                      <a14:brightnessContrast bright="6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chemeClr val="accent1">
                <a:alpha val="81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548680"/>
            <a:ext cx="9144000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96752"/>
            <a:ext cx="9217024" cy="1470025"/>
          </a:xfrm>
        </p:spPr>
        <p:txBody>
          <a:bodyPr>
            <a:normAutofit/>
          </a:bodyPr>
          <a:lstStyle/>
          <a:p>
            <a:r>
              <a:rPr lang="ru-RU" b="1" dirty="0">
                <a:latin typeface="Century Gothic" pitchFamily="34" charset="0"/>
              </a:rPr>
              <a:t>Спасибо за внимание</a:t>
            </a:r>
            <a:br>
              <a:rPr lang="ru-RU" b="1" dirty="0">
                <a:latin typeface="Century Gothic" pitchFamily="34" charset="0"/>
              </a:rPr>
            </a:br>
            <a:r>
              <a:rPr lang="ru-RU" sz="2400" b="1" dirty="0">
                <a:latin typeface="Century Gothic" pitchFamily="34" charset="0"/>
              </a:rPr>
              <a:t>Всегда рады сотрудничеству!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2914100"/>
            <a:ext cx="5976663" cy="504056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Century Gothic" pitchFamily="34" charset="0"/>
              </a:rPr>
              <a:t>С предложениями по совместной работе</a:t>
            </a:r>
          </a:p>
          <a:p>
            <a:r>
              <a:rPr lang="ru-RU" sz="1400" dirty="0">
                <a:solidFill>
                  <a:schemeClr val="tx1"/>
                </a:solidFill>
                <a:latin typeface="Century Gothic" pitchFamily="34" charset="0"/>
              </a:rPr>
              <a:t>обращаться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:</a:t>
            </a:r>
            <a:endParaRPr lang="ru-RU" sz="1400" dirty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hlinkClick r:id="rId4"/>
              </a:rPr>
              <a:t>www.baspik.com</a:t>
            </a:r>
            <a:endParaRPr lang="en-US" sz="1400" dirty="0">
              <a:solidFill>
                <a:schemeClr val="tx1"/>
              </a:solidFill>
              <a:latin typeface="Century Gothic" pitchFamily="34" charset="0"/>
            </a:endParaRPr>
          </a:p>
          <a:p>
            <a:endParaRPr lang="ru-RU" sz="1400" dirty="0">
              <a:solidFill>
                <a:schemeClr val="tx1"/>
              </a:solidFill>
              <a:latin typeface="Century Gothic" pitchFamily="34" charset="0"/>
            </a:endParaRPr>
          </a:p>
          <a:p>
            <a:endParaRPr lang="en-US" sz="2000" dirty="0">
              <a:solidFill>
                <a:srgbClr val="92D050"/>
              </a:solidFill>
              <a:latin typeface="Century Gothic" pitchFamily="34" charset="0"/>
            </a:endParaRPr>
          </a:p>
          <a:p>
            <a:endParaRPr lang="ru-RU" sz="2000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221" y="4849167"/>
            <a:ext cx="4047982" cy="940531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3419872" y="4881871"/>
            <a:ext cx="5976663" cy="913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Century Gothic" pitchFamily="34" charset="0"/>
              </a:rPr>
              <a:t>    </a:t>
            </a:r>
            <a:endParaRPr lang="ru-RU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79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6000"/>
                    </a14:imgEffect>
                    <a14:imgEffect>
                      <a14:colorTemperature colorTemp="10125"/>
                    </a14:imgEffect>
                    <a14:imgEffect>
                      <a14:saturation sat="245000"/>
                    </a14:imgEffect>
                    <a14:imgEffect>
                      <a14:brightnessContrast bright="6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chemeClr val="accent1">
                <a:alpha val="81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305528" y="-1"/>
            <a:ext cx="883847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течение 25 лет центр осуществляет работы по всему научно-инновационному циклу – НИОКР и промышленное освоение технологий и изделий.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5370860" cy="792088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latin typeface="Century Gothic" pitchFamily="34" charset="0"/>
              </a:rPr>
              <a:t>О компании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0802" y="1268760"/>
            <a:ext cx="7591637" cy="1008112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Единственный в России разработчик и серийный изготовитель микроканальных пластин (МКП) и МКП-продукции.</a:t>
            </a:r>
          </a:p>
          <a:p>
            <a:pPr algn="just"/>
            <a:endParaRPr lang="ru-RU" sz="18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ВТЦ «Баспик» осуществляет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:</a:t>
            </a:r>
            <a:r>
              <a:rPr lang="ru-RU" sz="14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 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научную,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технологическую,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промышленную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учебную деятельность </a:t>
            </a:r>
          </a:p>
          <a:p>
            <a:pPr algn="l"/>
            <a:r>
              <a:rPr lang="ru-RU" sz="14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в области фотоэлектронных </a:t>
            </a:r>
            <a:endParaRPr lang="en-US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l"/>
            <a:r>
              <a:rPr lang="ru-RU" sz="14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нано-</a:t>
            </a:r>
            <a:r>
              <a:rPr lang="ru-RU" sz="1400" dirty="0" err="1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микротехнологий</a:t>
            </a:r>
            <a:r>
              <a:rPr lang="ru-RU" sz="14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 и продукции. </a:t>
            </a:r>
            <a:br>
              <a:rPr lang="ru-RU" sz="18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</a:br>
            <a:endParaRPr lang="ru-RU" sz="1600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16632"/>
            <a:ext cx="1543806" cy="358697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7197855" y="397999"/>
            <a:ext cx="1946145" cy="16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Century Gothic" pitchFamily="34" charset="0"/>
              </a:rPr>
              <a:t>    </a:t>
            </a:r>
            <a:endParaRPr lang="ru-RU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3123472" y="3338989"/>
            <a:ext cx="6858000" cy="18002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1000">
                <a:schemeClr val="tx1">
                  <a:lumMod val="65000"/>
                  <a:lumOff val="3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 rad="1524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35000"/>
              </a:srgbClr>
            </a:outerShdw>
            <a:reflection stA="88000" endPos="5000" dist="457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DSCN1572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414606"/>
            <a:ext cx="2700809" cy="20256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414606"/>
            <a:ext cx="3038409" cy="2025606"/>
          </a:xfrm>
          <a:prstGeom prst="rect">
            <a:avLst/>
          </a:prstGeom>
        </p:spPr>
      </p:pic>
      <p:pic>
        <p:nvPicPr>
          <p:cNvPr id="13" name="Picture 12" descr="Пучо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6" t="15625" r="18022" b="12500"/>
          <a:stretch>
            <a:fillRect/>
          </a:stretch>
        </p:blipFill>
        <p:spPr bwMode="auto">
          <a:xfrm>
            <a:off x="3347864" y="4391083"/>
            <a:ext cx="2494368" cy="204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916840" y="1988840"/>
            <a:ext cx="42538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92D050"/>
                </a:solidFill>
                <a:latin typeface="Century Gothic" pitchFamily="34" charset="0"/>
                <a:cs typeface="Times New Roman" pitchFamily="18" charset="0"/>
              </a:rPr>
              <a:t>30 лет </a:t>
            </a:r>
          </a:p>
          <a:p>
            <a:r>
              <a:rPr lang="ru-RU" b="1" dirty="0">
                <a:latin typeface="Century Gothic" pitchFamily="34" charset="0"/>
                <a:cs typeface="Times New Roman" pitchFamily="18" charset="0"/>
              </a:rPr>
              <a:t>опыта</a:t>
            </a:r>
          </a:p>
          <a:p>
            <a:r>
              <a:rPr lang="ru-RU" b="1" dirty="0">
                <a:latin typeface="Century Gothic" pitchFamily="34" charset="0"/>
                <a:cs typeface="Times New Roman" pitchFamily="18" charset="0"/>
              </a:rPr>
              <a:t>работы по всему научно-инновационному циклу – НИОКР и промышленное освоение</a:t>
            </a:r>
            <a:endParaRPr lang="ru-RU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539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6000"/>
                    </a14:imgEffect>
                    <a14:imgEffect>
                      <a14:colorTemperature colorTemp="10125"/>
                    </a14:imgEffect>
                    <a14:imgEffect>
                      <a14:saturation sat="245000"/>
                    </a14:imgEffect>
                    <a14:imgEffect>
                      <a14:brightnessContrast bright="6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chemeClr val="accent1">
                <a:alpha val="81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305528" y="-1"/>
            <a:ext cx="883847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течение 25 лет центр осуществляет работы по всему научно-инновационному циклу – НИОКР и промышленное освоение технологий и изделий.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6984776" cy="792088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latin typeface="Century Gothic" pitchFamily="34" charset="0"/>
              </a:rPr>
              <a:t>Направления работы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0802" y="1268760"/>
            <a:ext cx="7591637" cy="1008112"/>
          </a:xfrm>
        </p:spPr>
        <p:txBody>
          <a:bodyPr>
            <a:noAutofit/>
          </a:bodyPr>
          <a:lstStyle/>
          <a:p>
            <a:pPr algn="just"/>
            <a:endParaRPr lang="ru-RU" sz="18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br>
              <a:rPr lang="ru-RU" sz="18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</a:br>
            <a:endParaRPr lang="ru-RU" sz="1600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16632"/>
            <a:ext cx="1543806" cy="358697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7197855" y="397999"/>
            <a:ext cx="1946145" cy="16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Century Gothic" pitchFamily="34" charset="0"/>
              </a:rPr>
              <a:t>    </a:t>
            </a:r>
            <a:endParaRPr lang="ru-RU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3123472" y="3338989"/>
            <a:ext cx="6858000" cy="18002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1000">
                <a:schemeClr val="tx1">
                  <a:lumMod val="65000"/>
                  <a:lumOff val="3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 rad="1524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35000"/>
              </a:srgbClr>
            </a:outerShdw>
            <a:reflection stA="88000" endPos="5000" dist="457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916840" y="1988840"/>
            <a:ext cx="425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Century Gothic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5616" y="1196752"/>
            <a:ext cx="77566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2000" dirty="0">
                <a:latin typeface="Century Gothic" pitchFamily="34" charset="0"/>
                <a:cs typeface="Times New Roman" pitchFamily="18" charset="0"/>
              </a:rPr>
              <a:t>Разработка и производство МКП и МКП-детекторов</a:t>
            </a:r>
          </a:p>
          <a:p>
            <a:pPr marL="285750" indent="-285750">
              <a:buFont typeface="Arial" charset="0"/>
              <a:buChar char="•"/>
            </a:pPr>
            <a:endParaRPr lang="ru-RU" sz="2000" dirty="0">
              <a:latin typeface="Century Gothic" pitchFamily="34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2000" dirty="0">
                <a:latin typeface="Century Gothic" pitchFamily="34" charset="0"/>
                <a:cs typeface="Times New Roman" pitchFamily="18" charset="0"/>
              </a:rPr>
              <a:t>Изготовление фотоэмиссионных катодов </a:t>
            </a:r>
          </a:p>
          <a:p>
            <a:pPr marL="285750" indent="-285750">
              <a:buFont typeface="Arial" charset="0"/>
              <a:buChar char="•"/>
            </a:pPr>
            <a:endParaRPr lang="ru-RU" sz="2000" dirty="0">
              <a:latin typeface="Century Gothic" pitchFamily="34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2000" dirty="0">
                <a:latin typeface="Century Gothic" pitchFamily="34" charset="0"/>
                <a:cs typeface="Times New Roman" pitchFamily="18" charset="0"/>
              </a:rPr>
              <a:t>Технологии электронно-оптических приборов (ЭОП)</a:t>
            </a:r>
          </a:p>
          <a:p>
            <a:r>
              <a:rPr lang="ru-RU" sz="2000" dirty="0">
                <a:latin typeface="Century Gothic" pitchFamily="34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>
                <a:latin typeface="Century Gothic" pitchFamily="34" charset="0"/>
                <a:cs typeface="Times New Roman" pitchFamily="18" charset="0"/>
              </a:rPr>
              <a:t>Совершенствование и разработка специальных стекломатериалов</a:t>
            </a:r>
          </a:p>
          <a:p>
            <a:endParaRPr lang="ru-RU" sz="2000" dirty="0">
              <a:latin typeface="Century Gothic" pitchFamily="34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2000" dirty="0">
                <a:latin typeface="Century Gothic" pitchFamily="34" charset="0"/>
                <a:cs typeface="Times New Roman" pitchFamily="18" charset="0"/>
              </a:rPr>
              <a:t>НИР и ОКР в области микро и </a:t>
            </a:r>
            <a:r>
              <a:rPr lang="ru-RU" sz="2000" dirty="0" err="1">
                <a:latin typeface="Century Gothic" pitchFamily="34" charset="0"/>
                <a:cs typeface="Times New Roman" pitchFamily="18" charset="0"/>
              </a:rPr>
              <a:t>волоконнооптических</a:t>
            </a:r>
            <a:r>
              <a:rPr lang="ru-RU" sz="2000" dirty="0">
                <a:latin typeface="Century Gothic" pitchFamily="34" charset="0"/>
                <a:cs typeface="Times New Roman" pitchFamily="18" charset="0"/>
              </a:rPr>
              <a:t> технологиях</a:t>
            </a:r>
          </a:p>
        </p:txBody>
      </p:sp>
    </p:spTree>
    <p:extLst>
      <p:ext uri="{BB962C8B-B14F-4D97-AF65-F5344CB8AC3E}">
        <p14:creationId xmlns:p14="http://schemas.microsoft.com/office/powerpoint/2010/main" val="637861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6000"/>
                    </a14:imgEffect>
                    <a14:imgEffect>
                      <a14:colorTemperature colorTemp="10125"/>
                    </a14:imgEffect>
                    <a14:imgEffect>
                      <a14:saturation sat="245000"/>
                    </a14:imgEffect>
                    <a14:imgEffect>
                      <a14:brightnessContrast bright="6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chemeClr val="accent1">
                <a:alpha val="81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305528" y="-1"/>
            <a:ext cx="883847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течение 25 лет центр осуществляет работы по всему научно-инновационному циклу – НИОКР и промышленное освоение технологий и изделий.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6984776" cy="79208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latin typeface="Century Gothic" pitchFamily="34" charset="0"/>
              </a:rPr>
              <a:t>Базовый продукт и технология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0802" y="1268760"/>
            <a:ext cx="7591637" cy="1008112"/>
          </a:xfrm>
        </p:spPr>
        <p:txBody>
          <a:bodyPr>
            <a:noAutofit/>
          </a:bodyPr>
          <a:lstStyle/>
          <a:p>
            <a:pPr algn="just"/>
            <a:endParaRPr lang="ru-RU" sz="18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br>
              <a:rPr lang="ru-RU" sz="18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</a:br>
            <a:endParaRPr lang="ru-RU" sz="1600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16632"/>
            <a:ext cx="1543806" cy="358697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7197855" y="397999"/>
            <a:ext cx="1946145" cy="16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Century Gothic" pitchFamily="34" charset="0"/>
              </a:rPr>
              <a:t>    </a:t>
            </a:r>
            <a:endParaRPr lang="ru-RU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3123472" y="3338989"/>
            <a:ext cx="6858000" cy="18002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1000">
                <a:schemeClr val="tx1">
                  <a:lumMod val="65000"/>
                  <a:lumOff val="3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 rad="1524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35000"/>
              </a:srgbClr>
            </a:outerShdw>
            <a:reflection stA="88000" endPos="5000" dist="457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916840" y="1988840"/>
            <a:ext cx="425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Century Gothic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5616" y="1196752"/>
            <a:ext cx="7756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r="12220"/>
          <a:stretch/>
        </p:blipFill>
        <p:spPr>
          <a:xfrm>
            <a:off x="1196372" y="1348550"/>
            <a:ext cx="3720468" cy="33575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12678" y="1596862"/>
            <a:ext cx="37596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92D050"/>
                </a:solidFill>
                <a:latin typeface="Century Gothic" pitchFamily="34" charset="0"/>
              </a:rPr>
              <a:t>Микроканальная пластина (МКП)</a:t>
            </a:r>
            <a:r>
              <a:rPr lang="ru-RU" dirty="0">
                <a:latin typeface="Century Gothic" pitchFamily="34" charset="0"/>
              </a:rPr>
              <a:t> - комплектующее оптико-электронное изделие, совокупность регулярно уложенных канальных вторично-электронных умножителей.</a:t>
            </a:r>
          </a:p>
          <a:p>
            <a:endParaRPr lang="ru-RU" dirty="0">
              <a:latin typeface="Century Gothic" pitchFamily="34" charset="0"/>
            </a:endParaRPr>
          </a:p>
          <a:p>
            <a:r>
              <a:rPr lang="ru-RU" b="1" dirty="0">
                <a:solidFill>
                  <a:srgbClr val="92D050"/>
                </a:solidFill>
                <a:latin typeface="Century Gothic" pitchFamily="34" charset="0"/>
              </a:rPr>
              <a:t>Изделие широкого спектра применения</a:t>
            </a:r>
          </a:p>
          <a:p>
            <a:endParaRPr lang="ru-RU" b="1" dirty="0">
              <a:solidFill>
                <a:srgbClr val="92D050"/>
              </a:solidFill>
              <a:latin typeface="Century Gothic" pitchFamily="34" charset="0"/>
            </a:endParaRPr>
          </a:p>
          <a:p>
            <a:endParaRPr lang="ru-RU" dirty="0">
              <a:latin typeface="Century Gothic" pitchFamily="34" charset="0"/>
            </a:endParaRPr>
          </a:p>
        </p:txBody>
      </p:sp>
      <p:pic>
        <p:nvPicPr>
          <p:cNvPr id="13" name="Рисунок 20" descr="на 2 стр пластины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12678" y="4509120"/>
            <a:ext cx="2902373" cy="20509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4749772"/>
            <a:ext cx="22685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92D050"/>
                </a:solidFill>
                <a:latin typeface="Century Gothic" pitchFamily="34" charset="0"/>
              </a:rPr>
              <a:t>20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b="1" dirty="0">
                <a:latin typeface="Century Gothic" pitchFamily="34" charset="0"/>
              </a:rPr>
              <a:t>патентов </a:t>
            </a:r>
          </a:p>
          <a:p>
            <a:r>
              <a:rPr lang="ru-RU" b="1" dirty="0">
                <a:latin typeface="Century Gothic" pitchFamily="34" charset="0"/>
              </a:rPr>
              <a:t>на разработки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169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6000"/>
                    </a14:imgEffect>
                    <a14:imgEffect>
                      <a14:colorTemperature colorTemp="10125"/>
                    </a14:imgEffect>
                    <a14:imgEffect>
                      <a14:saturation sat="245000"/>
                    </a14:imgEffect>
                    <a14:imgEffect>
                      <a14:brightnessContrast bright="6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chemeClr val="accent1">
                <a:alpha val="81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305528" y="-1"/>
            <a:ext cx="883847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течение 25 лет центр осуществляет работы по всему научно-инновационному циклу – НИОКР и промышленное освоение технологий и изделий.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6984776" cy="792088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latin typeface="Century Gothic" pitchFamily="34" charset="0"/>
              </a:rPr>
              <a:t>Основное применение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50986" y="569580"/>
            <a:ext cx="4855334" cy="1656184"/>
          </a:xfrm>
        </p:spPr>
        <p:txBody>
          <a:bodyPr>
            <a:noAutofit/>
          </a:bodyPr>
          <a:lstStyle/>
          <a:p>
            <a:pPr algn="just"/>
            <a:endParaRPr lang="ru-RU" sz="18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Century Gothic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Century Gothic" pitchFamily="34" charset="0"/>
              </a:rPr>
              <a:t>5</a:t>
            </a:r>
            <a:r>
              <a:rPr lang="ru-RU" sz="2400" dirty="0">
                <a:solidFill>
                  <a:schemeClr val="tx1"/>
                </a:solidFill>
                <a:latin typeface="Century Gothic" pitchFamily="34" charset="0"/>
              </a:rPr>
              <a:t> лет бесперебойной поставки комплектующих для вооруженных сил РФ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br>
              <a:rPr lang="ru-RU" sz="18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</a:br>
            <a:endParaRPr lang="ru-RU" sz="1600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16632"/>
            <a:ext cx="1543806" cy="358697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7197855" y="397999"/>
            <a:ext cx="1946145" cy="16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Century Gothic" pitchFamily="34" charset="0"/>
              </a:rPr>
              <a:t>    </a:t>
            </a:r>
            <a:endParaRPr lang="ru-RU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3123472" y="3338989"/>
            <a:ext cx="6858000" cy="18002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1000">
                <a:schemeClr val="tx1">
                  <a:lumMod val="65000"/>
                  <a:lumOff val="3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 rad="1524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35000"/>
              </a:srgbClr>
            </a:outerShdw>
            <a:reflection stA="88000" endPos="5000" dist="457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916840" y="1988840"/>
            <a:ext cx="425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Century Gothic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5616" y="1196752"/>
            <a:ext cx="7756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2678" y="1596862"/>
            <a:ext cx="3759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92D050"/>
              </a:solidFill>
              <a:latin typeface="Century Gothic" pitchFamily="34" charset="0"/>
            </a:endParaRPr>
          </a:p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47497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6" name="Изображение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21" y="2583896"/>
            <a:ext cx="6149886" cy="23580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0230" y="4947686"/>
            <a:ext cx="76090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itchFamily="34" charset="0"/>
              </a:rPr>
              <a:t>МКП ВТЦ «Баспик» </a:t>
            </a:r>
          </a:p>
          <a:p>
            <a:pPr algn="ctr"/>
            <a:r>
              <a:rPr lang="ru-RU" dirty="0">
                <a:latin typeface="Century Gothic" pitchFamily="34" charset="0"/>
              </a:rPr>
              <a:t>– </a:t>
            </a:r>
            <a:r>
              <a:rPr lang="ru-RU" b="1" dirty="0">
                <a:latin typeface="Century Gothic" pitchFamily="34" charset="0"/>
              </a:rPr>
              <a:t>центральный элемент </a:t>
            </a:r>
          </a:p>
          <a:p>
            <a:pPr algn="ctr"/>
            <a:r>
              <a:rPr lang="ru-RU" b="1" dirty="0">
                <a:latin typeface="Century Gothic" pitchFamily="34" charset="0"/>
              </a:rPr>
              <a:t>электронно-оптического преобразователя, </a:t>
            </a:r>
          </a:p>
          <a:p>
            <a:pPr algn="ctr"/>
            <a:r>
              <a:rPr lang="ru-RU" b="1" dirty="0">
                <a:latin typeface="Century Gothic" pitchFamily="34" charset="0"/>
              </a:rPr>
              <a:t>определяющий уровень приборов ночного </a:t>
            </a:r>
          </a:p>
          <a:p>
            <a:pPr algn="ctr"/>
            <a:r>
              <a:rPr lang="ru-RU" b="1" dirty="0">
                <a:latin typeface="Century Gothic" pitchFamily="34" charset="0"/>
              </a:rPr>
              <a:t>видения (ПНВ)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287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6000"/>
                    </a14:imgEffect>
                    <a14:imgEffect>
                      <a14:colorTemperature colorTemp="10125"/>
                    </a14:imgEffect>
                    <a14:imgEffect>
                      <a14:saturation sat="245000"/>
                    </a14:imgEffect>
                    <a14:imgEffect>
                      <a14:brightnessContrast bright="6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chemeClr val="accent1">
                <a:alpha val="81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305528" y="-1"/>
            <a:ext cx="883847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течение 25 лет центр осуществляет работы по всему научно-инновационному циклу – НИОКР и промышленное освоение технологий и изделий.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16632"/>
            <a:ext cx="1543806" cy="358697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7197855" y="397999"/>
            <a:ext cx="1946145" cy="16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Century Gothic" pitchFamily="34" charset="0"/>
              </a:rPr>
              <a:t>    </a:t>
            </a:r>
            <a:endParaRPr lang="ru-RU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3123472" y="3338989"/>
            <a:ext cx="6858000" cy="18002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1000">
                <a:schemeClr val="tx1">
                  <a:lumMod val="65000"/>
                  <a:lumOff val="3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 rad="1524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35000"/>
              </a:srgbClr>
            </a:outerShdw>
            <a:reflection stA="88000" endPos="5000" dist="457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916840" y="1988840"/>
            <a:ext cx="425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Century Gothic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5616" y="1196752"/>
            <a:ext cx="7756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2678" y="1596862"/>
            <a:ext cx="3759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92D050"/>
              </a:solidFill>
              <a:latin typeface="Century Gothic" pitchFamily="34" charset="0"/>
            </a:endParaRPr>
          </a:p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47497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66770" y="6021288"/>
            <a:ext cx="4803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18" name="Picture 4" descr="C:\Users\otk3\Desktop\18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441" y="1197563"/>
            <a:ext cx="5983118" cy="45007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8"/>
          <p:cNvSpPr txBox="1">
            <a:spLocks noGrp="1"/>
          </p:cNvSpPr>
          <p:nvPr>
            <p:ph type="ctrTitle"/>
          </p:nvPr>
        </p:nvSpPr>
        <p:spPr>
          <a:xfrm>
            <a:off x="827088" y="292606"/>
            <a:ext cx="698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Century Gothic" pitchFamily="34" charset="0"/>
              </a:rPr>
              <a:t>Конструкция ПНВ с МКП</a:t>
            </a:r>
          </a:p>
        </p:txBody>
      </p:sp>
    </p:spTree>
    <p:extLst>
      <p:ext uri="{BB962C8B-B14F-4D97-AF65-F5344CB8AC3E}">
        <p14:creationId xmlns:p14="http://schemas.microsoft.com/office/powerpoint/2010/main" val="1877977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6000"/>
                    </a14:imgEffect>
                    <a14:imgEffect>
                      <a14:colorTemperature colorTemp="10125"/>
                    </a14:imgEffect>
                    <a14:imgEffect>
                      <a14:saturation sat="245000"/>
                    </a14:imgEffect>
                    <a14:imgEffect>
                      <a14:brightnessContrast bright="6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chemeClr val="accent1">
                <a:alpha val="81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305528" y="-1"/>
            <a:ext cx="883847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33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астрономия</a:t>
            </a:r>
          </a:p>
          <a:p>
            <a:pPr marL="35433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химия</a:t>
            </a:r>
          </a:p>
          <a:p>
            <a:pPr marL="35433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аэрокосмическая техника</a:t>
            </a:r>
          </a:p>
          <a:p>
            <a:pPr marL="35433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биология</a:t>
            </a:r>
          </a:p>
          <a:p>
            <a:pPr marL="35433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машиностроение</a:t>
            </a:r>
          </a:p>
          <a:p>
            <a:pPr marL="35433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медицина</a:t>
            </a:r>
          </a:p>
          <a:p>
            <a:pPr marL="35433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экспериментальная физика</a:t>
            </a:r>
          </a:p>
          <a:p>
            <a:pPr marL="35433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экология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6984776" cy="79208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latin typeface="Century Gothic" pitchFamily="34" charset="0"/>
              </a:rPr>
              <a:t>Крупноформатные МКП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1268760"/>
            <a:ext cx="3816424" cy="3528392"/>
          </a:xfrm>
        </p:spPr>
        <p:txBody>
          <a:bodyPr>
            <a:noAutofit/>
          </a:bodyPr>
          <a:lstStyle/>
          <a:p>
            <a:pPr marL="68580"/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0" indent="-285750" algn="l">
              <a:buFont typeface="Arial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 астрономия</a:t>
            </a:r>
          </a:p>
          <a:p>
            <a:pPr marL="640080" indent="-285750" algn="l">
              <a:buFont typeface="Arial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 химия</a:t>
            </a:r>
          </a:p>
          <a:p>
            <a:pPr marL="640080" indent="-285750" algn="l">
              <a:buFont typeface="Arial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аэрокосмическая техника</a:t>
            </a:r>
          </a:p>
          <a:p>
            <a:pPr marL="640080" indent="-285750" algn="l">
              <a:buFont typeface="Arial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биология</a:t>
            </a:r>
          </a:p>
          <a:p>
            <a:pPr marL="640080" indent="-285750" algn="l">
              <a:buFont typeface="Arial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машиностроение</a:t>
            </a:r>
          </a:p>
          <a:p>
            <a:pPr marL="640080" indent="-285750" algn="l">
              <a:buFont typeface="Arial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медицина, генетика</a:t>
            </a:r>
          </a:p>
          <a:p>
            <a:pPr marL="640080" indent="-285750" algn="l">
              <a:buFont typeface="Arial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экспериментальная физика</a:t>
            </a:r>
          </a:p>
          <a:p>
            <a:pPr marL="640080" indent="-285750" algn="l">
              <a:buFont typeface="Arial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экология</a:t>
            </a:r>
          </a:p>
          <a:p>
            <a:pPr marL="640080" indent="-285750" algn="l">
              <a:buFont typeface="Arial" pitchFamily="34" charset="0"/>
              <a:buChar char="•"/>
            </a:pP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химия</a:t>
            </a:r>
          </a:p>
          <a:p>
            <a:pPr marL="354330"/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аэрокосмическая техника</a:t>
            </a:r>
          </a:p>
          <a:p>
            <a:pPr marL="354330"/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биология</a:t>
            </a:r>
          </a:p>
          <a:p>
            <a:pPr marL="354330"/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машиностроение</a:t>
            </a:r>
          </a:p>
          <a:p>
            <a:pPr marL="354330"/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медицина</a:t>
            </a:r>
          </a:p>
          <a:p>
            <a:pPr marL="354330"/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600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16632"/>
            <a:ext cx="1543806" cy="358697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7197855" y="397999"/>
            <a:ext cx="1946145" cy="16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Century Gothic" pitchFamily="34" charset="0"/>
              </a:rPr>
              <a:t>    </a:t>
            </a:r>
            <a:endParaRPr lang="ru-RU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3123472" y="3338989"/>
            <a:ext cx="6858000" cy="18002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1000">
                <a:schemeClr val="tx1">
                  <a:lumMod val="65000"/>
                  <a:lumOff val="3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 rad="1524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35000"/>
              </a:srgbClr>
            </a:outerShdw>
            <a:reflection stA="88000" endPos="5000" dist="457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market2\Desktop\мкп - в составе различной научной аппаратуры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77" y="1628800"/>
            <a:ext cx="4772823" cy="298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59633" y="5157192"/>
            <a:ext cx="6552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itchFamily="34" charset="0"/>
                <a:cs typeface="Times New Roman" pitchFamily="18" charset="0"/>
              </a:rPr>
              <a:t> Разработка и выпуск МКП с каналами 3, 4, 5, 6, 8, 10, 15 мкм сложных конфигураций и различных габаритных размеров</a:t>
            </a:r>
            <a:endParaRPr lang="ru-RU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215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6000"/>
                    </a14:imgEffect>
                    <a14:imgEffect>
                      <a14:colorTemperature colorTemp="10125"/>
                    </a14:imgEffect>
                    <a14:imgEffect>
                      <a14:saturation sat="245000"/>
                    </a14:imgEffect>
                    <a14:imgEffect>
                      <a14:brightnessContrast bright="6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chemeClr val="accent1">
                <a:alpha val="81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305528" y="7334"/>
            <a:ext cx="883847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33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астрономия</a:t>
            </a:r>
          </a:p>
          <a:p>
            <a:pPr marL="35433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химия</a:t>
            </a:r>
          </a:p>
          <a:p>
            <a:pPr marL="35433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аэрокосмическая техника</a:t>
            </a:r>
          </a:p>
          <a:p>
            <a:pPr marL="35433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биология</a:t>
            </a:r>
          </a:p>
          <a:p>
            <a:pPr marL="35433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машиностроение</a:t>
            </a:r>
          </a:p>
          <a:p>
            <a:pPr marL="35433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медицина</a:t>
            </a:r>
          </a:p>
          <a:p>
            <a:pPr marL="35433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экспериментальная физика</a:t>
            </a:r>
          </a:p>
          <a:p>
            <a:pPr marL="35433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экология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6984776" cy="792088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latin typeface="Century Gothic" pitchFamily="34" charset="0"/>
              </a:rPr>
              <a:t>МКП-детекторы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1340768"/>
            <a:ext cx="3816424" cy="4968552"/>
          </a:xfrm>
        </p:spPr>
        <p:txBody>
          <a:bodyPr>
            <a:noAutofit/>
          </a:bodyPr>
          <a:lstStyle/>
          <a:p>
            <a:pPr marL="354330" algn="l"/>
            <a:r>
              <a:rPr lang="ru-RU" sz="1800" b="1" dirty="0">
                <a:solidFill>
                  <a:srgbClr val="92D050"/>
                </a:solidFill>
                <a:latin typeface="Century Gothic" pitchFamily="34" charset="0"/>
                <a:cs typeface="Times New Roman" pitchFamily="18" charset="0"/>
              </a:rPr>
              <a:t>Широкий спектр МКП-детекторов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>
                <a:solidFill>
                  <a:schemeClr val="tx1"/>
                </a:solidFill>
                <a:latin typeface="Century Gothic" pitchFamily="34" charset="0"/>
              </a:rPr>
              <a:t>● с рабочим  диаметром 18, 25 и  50мм;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Century Gothic" pitchFamily="34" charset="0"/>
              </a:rPr>
              <a:t>● с одной МКП, шевронные сборки и </a:t>
            </a:r>
            <a:r>
              <a:rPr lang="en-US" sz="1800" dirty="0">
                <a:solidFill>
                  <a:schemeClr val="tx1"/>
                </a:solidFill>
                <a:latin typeface="Century Gothic" pitchFamily="34" charset="0"/>
              </a:rPr>
              <a:t>Z</a:t>
            </a:r>
            <a:r>
              <a:rPr lang="ru-RU" sz="1800" dirty="0">
                <a:solidFill>
                  <a:schemeClr val="tx1"/>
                </a:solidFill>
                <a:latin typeface="Century Gothic" pitchFamily="34" charset="0"/>
              </a:rPr>
              <a:t> – сборки;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Century Gothic" pitchFamily="34" charset="0"/>
              </a:rPr>
              <a:t>● с металлическим анодом, без анода, с люминесцентным экраном;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Century Gothic" pitchFamily="34" charset="0"/>
              </a:rPr>
              <a:t>● с  сеткой перед МКП;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Century Gothic" pitchFamily="34" charset="0"/>
              </a:rPr>
              <a:t>● собранные на вакуумном фланце 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Century Gothic" pitchFamily="34" charset="0"/>
              </a:rPr>
              <a:t>● с различным сопротивлением МКП</a:t>
            </a:r>
          </a:p>
          <a:p>
            <a:pPr marL="354330" algn="l"/>
            <a:endParaRPr lang="ru-RU" sz="1600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16632"/>
            <a:ext cx="1543806" cy="358697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7197855" y="397999"/>
            <a:ext cx="1946145" cy="16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Century Gothic" pitchFamily="34" charset="0"/>
              </a:rPr>
              <a:t>    </a:t>
            </a:r>
            <a:endParaRPr lang="ru-RU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3123472" y="3338989"/>
            <a:ext cx="6858000" cy="18002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1000">
                <a:schemeClr val="tx1">
                  <a:lumMod val="65000"/>
                  <a:lumOff val="3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 rad="1524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35000"/>
              </a:srgbClr>
            </a:outerShdw>
            <a:reflection stA="88000" endPos="5000" dist="457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99592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78" y="1832445"/>
            <a:ext cx="3435722" cy="319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43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6000"/>
                    </a14:imgEffect>
                    <a14:imgEffect>
                      <a14:colorTemperature colorTemp="10125"/>
                    </a14:imgEffect>
                    <a14:imgEffect>
                      <a14:saturation sat="245000"/>
                    </a14:imgEffect>
                    <a14:imgEffect>
                      <a14:brightnessContrast bright="6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chemeClr val="accent1">
                <a:alpha val="81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375722" y="-7444"/>
            <a:ext cx="883847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33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астрономия</a:t>
            </a:r>
          </a:p>
          <a:p>
            <a:pPr marL="35433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химия</a:t>
            </a:r>
          </a:p>
          <a:p>
            <a:pPr marL="35433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аэрокосмическая техника</a:t>
            </a:r>
          </a:p>
          <a:p>
            <a:pPr marL="35433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биология</a:t>
            </a:r>
          </a:p>
          <a:p>
            <a:pPr marL="35433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машиностроение</a:t>
            </a:r>
          </a:p>
          <a:p>
            <a:pPr marL="35433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медицина</a:t>
            </a:r>
          </a:p>
          <a:p>
            <a:pPr marL="35433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экспериментальная физика</a:t>
            </a:r>
          </a:p>
          <a:p>
            <a:pPr marL="35433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экология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64999"/>
            <a:ext cx="6984776" cy="792088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latin typeface="Century Gothic" pitchFamily="34" charset="0"/>
              </a:rPr>
              <a:t>МКП-детекторы, новейшие применения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16632"/>
            <a:ext cx="1543806" cy="358697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7197855" y="397999"/>
            <a:ext cx="1946145" cy="16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Century Gothic" pitchFamily="34" charset="0"/>
              </a:rPr>
              <a:t>    </a:t>
            </a:r>
            <a:endParaRPr lang="ru-RU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3123472" y="3338989"/>
            <a:ext cx="6858000" cy="18002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1000">
                <a:schemeClr val="tx1">
                  <a:lumMod val="65000"/>
                  <a:lumOff val="3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 rad="1524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35000"/>
              </a:srgbClr>
            </a:outerShdw>
            <a:reflection stA="88000" endPos="5000" dist="457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99592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81445" y="2029490"/>
            <a:ext cx="4108725" cy="158417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7200" dirty="0">
                <a:solidFill>
                  <a:schemeClr val="tx1"/>
                </a:solidFill>
                <a:latin typeface="Century Gothic" pitchFamily="34" charset="0"/>
              </a:rPr>
              <a:t>МКП-детекторы применяются в масс-</a:t>
            </a:r>
            <a:r>
              <a:rPr lang="ru-RU" sz="7200" dirty="0" err="1">
                <a:solidFill>
                  <a:schemeClr val="tx1"/>
                </a:solidFill>
                <a:latin typeface="Century Gothic" pitchFamily="34" charset="0"/>
              </a:rPr>
              <a:t>спектророметрии</a:t>
            </a:r>
            <a:r>
              <a:rPr lang="ru-RU" sz="7200" dirty="0">
                <a:solidFill>
                  <a:schemeClr val="tx1"/>
                </a:solidFill>
                <a:latin typeface="Century Gothic" pitchFamily="34" charset="0"/>
              </a:rPr>
              <a:t> для</a:t>
            </a:r>
            <a:r>
              <a:rPr lang="en-US" sz="7200" dirty="0">
                <a:solidFill>
                  <a:schemeClr val="tx1"/>
                </a:solidFill>
                <a:latin typeface="Century Gothic" pitchFamily="34" charset="0"/>
              </a:rPr>
              <a:t>:</a:t>
            </a:r>
          </a:p>
          <a:p>
            <a:pPr algn="l"/>
            <a:endParaRPr lang="ru-RU" sz="7200" dirty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r>
              <a:rPr lang="ru-RU" sz="7200" dirty="0">
                <a:solidFill>
                  <a:schemeClr val="tx1"/>
                </a:solidFill>
                <a:latin typeface="Century Gothic" pitchFamily="34" charset="0"/>
              </a:rPr>
              <a:t>анализа респираторных газов – например, диагностика сахарного диабета на основе МС - регистрации СО2 в выдыхаемом воздухе</a:t>
            </a:r>
          </a:p>
          <a:p>
            <a:pPr algn="l"/>
            <a:endParaRPr lang="ru-RU" sz="7200" dirty="0">
              <a:solidFill>
                <a:schemeClr val="tx1"/>
              </a:solidFill>
              <a:latin typeface="Century Gothic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7200" dirty="0">
                <a:solidFill>
                  <a:schemeClr val="tx1"/>
                </a:solidFill>
                <a:latin typeface="Century Gothic" pitchFamily="34" charset="0"/>
                <a:ea typeface="Arial" charset="0"/>
                <a:cs typeface="Arial" charset="0"/>
              </a:rPr>
              <a:t>регистрации ионных фракций с целью получения масс-спектра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sz="4800" dirty="0">
              <a:solidFill>
                <a:schemeClr val="tx1"/>
              </a:solidFill>
              <a:latin typeface="Century Gothic" pitchFamily="34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6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912027" y="1370450"/>
            <a:ext cx="4156107" cy="4343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10"/>
              </a:spcAft>
              <a:buFont typeface="Symbol" charset="2"/>
              <a:buChar char=""/>
            </a:pPr>
            <a:r>
              <a:rPr lang="ru-RU" sz="1200" b="1" dirty="0">
                <a:latin typeface="Century Gothic" pitchFamily="34" charset="0"/>
                <a:ea typeface="Calibri" charset="0"/>
                <a:cs typeface="Times New Roman" charset="0"/>
              </a:rPr>
              <a:t>В квадрупольных масс-анализаторах. </a:t>
            </a:r>
          </a:p>
          <a:p>
            <a:pPr marL="457200">
              <a:lnSpc>
                <a:spcPct val="115000"/>
              </a:lnSpc>
              <a:spcAft>
                <a:spcPts val="1010"/>
              </a:spcAft>
            </a:pPr>
            <a:r>
              <a:rPr lang="ru-RU" sz="1200" dirty="0">
                <a:latin typeface="Century Gothic" pitchFamily="34" charset="0"/>
                <a:ea typeface="Calibri" charset="0"/>
                <a:cs typeface="Times New Roman" charset="0"/>
              </a:rPr>
              <a:t>Достоинства: высокая чувствительность, небольшие размеры, невысокая цена, удобство в эксплуатации; время регистрации спектра до 0,1 с, что очень важно в сочетании прибора с хроматографией.</a:t>
            </a:r>
          </a:p>
          <a:p>
            <a:pPr marL="342900" lvl="0" indent="-342900">
              <a:lnSpc>
                <a:spcPct val="115000"/>
              </a:lnSpc>
              <a:spcAft>
                <a:spcPts val="1010"/>
              </a:spcAft>
              <a:buFont typeface="Symbol" charset="2"/>
              <a:buChar char=""/>
            </a:pPr>
            <a:r>
              <a:rPr lang="ru-RU" sz="1200" b="1" dirty="0">
                <a:latin typeface="Century Gothic" pitchFamily="34" charset="0"/>
                <a:ea typeface="Calibri" charset="0"/>
                <a:cs typeface="Times New Roman" charset="0"/>
              </a:rPr>
              <a:t>В магнитных масс-анализаторах. </a:t>
            </a:r>
          </a:p>
          <a:p>
            <a:pPr marL="457200">
              <a:lnSpc>
                <a:spcPct val="115000"/>
              </a:lnSpc>
              <a:spcAft>
                <a:spcPts val="1010"/>
              </a:spcAft>
            </a:pPr>
            <a:r>
              <a:rPr lang="ru-RU" sz="1200" dirty="0">
                <a:latin typeface="Century Gothic" pitchFamily="34" charset="0"/>
                <a:ea typeface="Calibri" charset="0"/>
                <a:cs typeface="Times New Roman" charset="0"/>
              </a:rPr>
              <a:t>Достоинства: высокое разрешение, чувствительность, большой диапазон детектируемых масс. </a:t>
            </a:r>
          </a:p>
          <a:p>
            <a:pPr marL="342900" lvl="0" indent="-342900">
              <a:lnSpc>
                <a:spcPct val="115000"/>
              </a:lnSpc>
              <a:spcAft>
                <a:spcPts val="1010"/>
              </a:spcAft>
              <a:buFont typeface="Symbol" charset="2"/>
              <a:buChar char=""/>
            </a:pPr>
            <a:r>
              <a:rPr lang="ru-RU" sz="1200" b="1" dirty="0">
                <a:latin typeface="Century Gothic" pitchFamily="34" charset="0"/>
                <a:ea typeface="Calibri" charset="0"/>
                <a:cs typeface="Times New Roman" charset="0"/>
              </a:rPr>
              <a:t>В приборах лазерной десорбции (</a:t>
            </a:r>
            <a:r>
              <a:rPr lang="en-US" sz="1200" b="1" dirty="0">
                <a:latin typeface="Century Gothic" pitchFamily="34" charset="0"/>
                <a:ea typeface="Calibri" charset="0"/>
                <a:cs typeface="Times New Roman" charset="0"/>
              </a:rPr>
              <a:t>MALDI</a:t>
            </a:r>
            <a:r>
              <a:rPr lang="ru-RU" sz="1200" b="1" dirty="0">
                <a:latin typeface="Century Gothic" pitchFamily="34" charset="0"/>
                <a:ea typeface="Calibri" charset="0"/>
                <a:cs typeface="Times New Roman" charset="0"/>
              </a:rPr>
              <a:t>). </a:t>
            </a:r>
          </a:p>
          <a:p>
            <a:pPr marL="457200">
              <a:lnSpc>
                <a:spcPct val="115000"/>
              </a:lnSpc>
              <a:spcAft>
                <a:spcPts val="1010"/>
              </a:spcAft>
            </a:pPr>
            <a:r>
              <a:rPr lang="ru-RU" sz="1200" dirty="0">
                <a:latin typeface="Century Gothic" pitchFamily="34" charset="0"/>
                <a:ea typeface="Calibri" charset="0"/>
                <a:cs typeface="Times New Roman" charset="0"/>
              </a:rPr>
              <a:t>Достоинства: возможность анализа крупных молекул (массой до 100 000 дальтон и выше); мягкая ионизация образца; возможность анализа загрязненных примесями образцов.</a:t>
            </a:r>
          </a:p>
        </p:txBody>
      </p:sp>
    </p:spTree>
    <p:extLst>
      <p:ext uri="{BB962C8B-B14F-4D97-AF65-F5344CB8AC3E}">
        <p14:creationId xmlns:p14="http://schemas.microsoft.com/office/powerpoint/2010/main" val="24831985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953</Words>
  <Application>Microsoft Office PowerPoint</Application>
  <PresentationFormat>Экран (4:3)</PresentationFormat>
  <Paragraphs>277</Paragraphs>
  <Slides>19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Century Gothic</vt:lpstr>
      <vt:lpstr>Corbel</vt:lpstr>
      <vt:lpstr>Symbol</vt:lpstr>
      <vt:lpstr>Times New Roman</vt:lpstr>
      <vt:lpstr>Wingdings</vt:lpstr>
      <vt:lpstr>Тема Office</vt:lpstr>
      <vt:lpstr>Владикавказский технологический  центр «Баспик»</vt:lpstr>
      <vt:lpstr>О компании</vt:lpstr>
      <vt:lpstr>Направления работы</vt:lpstr>
      <vt:lpstr>Базовый продукт и технология</vt:lpstr>
      <vt:lpstr>Основное применение</vt:lpstr>
      <vt:lpstr>Конструкция ПНВ с МКП</vt:lpstr>
      <vt:lpstr>Крупноформатные МКП</vt:lpstr>
      <vt:lpstr>МКП-детекторы</vt:lpstr>
      <vt:lpstr>МКП-детекторы, новейшие применения</vt:lpstr>
      <vt:lpstr>Фото-электронные умножители, ЭОП</vt:lpstr>
      <vt:lpstr>Широкий спектр применения</vt:lpstr>
      <vt:lpstr>Перспективы развития </vt:lpstr>
      <vt:lpstr>Области применения устройств на базе MCP-X-ray </vt:lpstr>
      <vt:lpstr>Ключевые проекты до 2027 г.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Всегда рады сотрудничеству!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Давид Самканашвили</cp:lastModifiedBy>
  <cp:revision>56</cp:revision>
  <dcterms:created xsi:type="dcterms:W3CDTF">2018-07-19T17:29:59Z</dcterms:created>
  <dcterms:modified xsi:type="dcterms:W3CDTF">2023-06-17T06:02:48Z</dcterms:modified>
</cp:coreProperties>
</file>