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5"/>
  </p:notesMasterIdLst>
  <p:sldIdLst>
    <p:sldId id="256" r:id="rId2"/>
    <p:sldId id="394" r:id="rId3"/>
    <p:sldId id="397" r:id="rId4"/>
    <p:sldId id="398" r:id="rId5"/>
    <p:sldId id="395" r:id="rId6"/>
    <p:sldId id="396" r:id="rId7"/>
    <p:sldId id="402" r:id="rId8"/>
    <p:sldId id="403" r:id="rId9"/>
    <p:sldId id="293" r:id="rId10"/>
    <p:sldId id="371" r:id="rId11"/>
    <p:sldId id="295" r:id="rId12"/>
    <p:sldId id="361" r:id="rId13"/>
    <p:sldId id="333" r:id="rId14"/>
    <p:sldId id="362" r:id="rId15"/>
    <p:sldId id="370" r:id="rId16"/>
    <p:sldId id="363" r:id="rId17"/>
    <p:sldId id="372" r:id="rId18"/>
    <p:sldId id="364" r:id="rId19"/>
    <p:sldId id="374" r:id="rId20"/>
    <p:sldId id="366" r:id="rId21"/>
    <p:sldId id="367" r:id="rId22"/>
    <p:sldId id="375" r:id="rId23"/>
    <p:sldId id="376" r:id="rId24"/>
    <p:sldId id="377" r:id="rId25"/>
    <p:sldId id="378" r:id="rId26"/>
    <p:sldId id="332" r:id="rId27"/>
    <p:sldId id="368" r:id="rId28"/>
    <p:sldId id="380" r:id="rId29"/>
    <p:sldId id="381" r:id="rId30"/>
    <p:sldId id="379" r:id="rId31"/>
    <p:sldId id="392" r:id="rId32"/>
    <p:sldId id="393" r:id="rId33"/>
    <p:sldId id="40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F6A109-9178-4938-A0EB-FD6CE26EA929}">
          <p14:sldIdLst>
            <p14:sldId id="256"/>
            <p14:sldId id="394"/>
            <p14:sldId id="397"/>
            <p14:sldId id="398"/>
            <p14:sldId id="395"/>
            <p14:sldId id="396"/>
            <p14:sldId id="402"/>
            <p14:sldId id="403"/>
            <p14:sldId id="293"/>
            <p14:sldId id="371"/>
            <p14:sldId id="295"/>
            <p14:sldId id="361"/>
            <p14:sldId id="333"/>
            <p14:sldId id="362"/>
            <p14:sldId id="370"/>
            <p14:sldId id="363"/>
            <p14:sldId id="372"/>
            <p14:sldId id="364"/>
            <p14:sldId id="374"/>
            <p14:sldId id="366"/>
            <p14:sldId id="367"/>
            <p14:sldId id="375"/>
            <p14:sldId id="376"/>
            <p14:sldId id="377"/>
            <p14:sldId id="378"/>
            <p14:sldId id="332"/>
            <p14:sldId id="368"/>
          </p14:sldIdLst>
        </p14:section>
        <p14:section name="Доп. слайды" id="{82D47D3F-48A2-4C75-95D4-F8E18B6B3091}">
          <p14:sldIdLst>
            <p14:sldId id="380"/>
            <p14:sldId id="381"/>
            <p14:sldId id="379"/>
            <p14:sldId id="392"/>
            <p14:sldId id="393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75" autoAdjust="0"/>
    <p:restoredTop sz="95349" autoAdjust="0"/>
  </p:normalViewPr>
  <p:slideViewPr>
    <p:cSldViewPr>
      <p:cViewPr varScale="1">
        <p:scale>
          <a:sx n="52" d="100"/>
          <a:sy n="52" d="100"/>
        </p:scale>
        <p:origin x="840" y="48"/>
      </p:cViewPr>
      <p:guideLst>
        <p:guide orient="horz" pos="2184"/>
        <p:guide pos="389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CB25B-10DE-47A6-AE81-89481C73B3B9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D0B99-38B6-4472-A133-E47D2EC2367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1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A571-9393-401C-AD50-C6C1AADB1EFB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E9F7B-70EA-45DC-B471-CA6DE51995E0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3407-743B-4731-9BC4-CA5099B2BC65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61AF-05BD-4EA3-B594-A1E52C35D91C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96600" y="111547"/>
            <a:ext cx="504056" cy="365125"/>
          </a:xfr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fld id="{A6D5C771-4EE3-4B1B-A1AA-3E490EE6F68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B3D19-4E4A-4CF0-801E-775D1FAB0643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B7596-8FDB-4FA6-B887-B89F65258281}" type="datetime1">
              <a:rPr lang="en-US" smtClean="0"/>
              <a:t>6/18/2023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ECBB2-46AA-4C14-8BD2-CF8621AA2E51}" type="datetime1">
              <a:rPr lang="en-US" smtClean="0"/>
              <a:t>6/18/2023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2FF79-DD2F-4C4A-AF50-D2F91BAB6F9A}" type="datetime1">
              <a:rPr lang="en-US" smtClean="0"/>
              <a:t>6/18/2023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9E813-92E2-4B37-9409-4785DEE8F3F2}" type="datetime1">
              <a:rPr lang="en-US" smtClean="0"/>
              <a:t>6/18/2023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50CF-738A-40F9-92C1-D7FAEA64D2EE}" type="datetime1">
              <a:rPr lang="en-US" smtClean="0"/>
              <a:t>6/18/2023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E9F0-EA0B-47D9-AB32-A52503A11694}" type="datetime1">
              <a:rPr lang="en-US" smtClean="0"/>
              <a:t>6/18/2023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5D63-644E-4A87-9FE3-87479D74EA17}" type="datetime1">
              <a:rPr lang="en-US" smtClean="0"/>
              <a:t>6/18/2023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5C771-4EE3-4B1B-A1AA-3E490EE6F68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540" y="404764"/>
            <a:ext cx="11250920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Моделирование смешанных радиационных полей на комплексе NICA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2725" y="1700530"/>
            <a:ext cx="6280150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Гордеев И. С., Тимошенко Г. Н.</a:t>
            </a:r>
            <a:endParaRPr lang="ru-RU" altLang="en-US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56000" y="6237312"/>
            <a:ext cx="1188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05" y="2851785"/>
            <a:ext cx="2480310" cy="24047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000" y="6381045"/>
            <a:ext cx="11880000" cy="3371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«Прикладные исследования на комплексе NICA»</a:t>
            </a:r>
            <a:r>
              <a:rPr lang="en-US" alt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 </a:t>
            </a:r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19.06.23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0" y="2223770"/>
            <a:ext cx="3373120" cy="3373120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5703570" y="1700530"/>
            <a:ext cx="2968625" cy="5041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2204720"/>
            <a:ext cx="3493135" cy="3903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195" y="3479165"/>
            <a:ext cx="6830695" cy="2831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938" y="25400"/>
            <a:ext cx="1116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ГКЛ состав и энергии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56045" y="6380480"/>
            <a:ext cx="421830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Состав ГКЛ</a:t>
            </a:r>
            <a:r>
              <a:rPr lang="en-US" alt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по заряду</a:t>
            </a:r>
            <a:endParaRPr lang="en-US" altLang="ru-RU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Прямоугольник 6"/>
          <p:cNvSpPr/>
          <p:nvPr/>
        </p:nvSpPr>
        <p:spPr>
          <a:xfrm>
            <a:off x="516255" y="1124585"/>
            <a:ext cx="259969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галактические</a:t>
            </a: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космические</a:t>
            </a: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лучи</a:t>
            </a:r>
            <a:r>
              <a:rPr lang="en-US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Прямоугольник 6"/>
          <p:cNvSpPr/>
          <p:nvPr/>
        </p:nvSpPr>
        <p:spPr>
          <a:xfrm>
            <a:off x="405765" y="6162675"/>
            <a:ext cx="47015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Энергетические спектры частиц ГКЛ во время минимума СА 1998 года</a:t>
            </a:r>
          </a:p>
        </p:txBody>
      </p:sp>
      <p:sp>
        <p:nvSpPr>
          <p:cNvPr id="26" name="Овал 25"/>
          <p:cNvSpPr/>
          <p:nvPr/>
        </p:nvSpPr>
        <p:spPr>
          <a:xfrm>
            <a:off x="5521960" y="3500120"/>
            <a:ext cx="932815" cy="87185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600446" y="3843409"/>
            <a:ext cx="255845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протоны и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1200" b="1" dirty="0">
                <a:solidFill>
                  <a:srgbClr val="FF0000"/>
                </a:solidFill>
                <a:latin typeface="Arial" panose="020B0604020202020204" pitchFamily="34" charset="0"/>
              </a:rPr>
              <a:t>ядра гелия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~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99%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855595" y="982980"/>
            <a:ext cx="129603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sz="1400" b="1" dirty="0">
                <a:solidFill>
                  <a:srgbClr val="FF0000"/>
                </a:solidFill>
                <a:latin typeface="Arial" panose="020B0604020202020204" pitchFamily="34" charset="0"/>
              </a:rPr>
              <a:t>Высокая энергия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вплоть</a:t>
            </a:r>
            <a:r>
              <a:rPr sz="1400" b="1" dirty="0">
                <a:solidFill>
                  <a:srgbClr val="FF0000"/>
                </a:solidFill>
                <a:latin typeface="Arial" panose="020B0604020202020204" pitchFamily="34" charset="0"/>
              </a:rPr>
              <a:t> до ТэВ и выше!</a:t>
            </a:r>
          </a:p>
        </p:txBody>
      </p:sp>
      <p:pic>
        <p:nvPicPr>
          <p:cNvPr id="16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660" y="1892300"/>
            <a:ext cx="1346200" cy="30353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6"/>
          <p:cNvSpPr/>
          <p:nvPr/>
        </p:nvSpPr>
        <p:spPr>
          <a:xfrm>
            <a:off x="551180" y="601345"/>
            <a:ext cx="24028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ГКЛ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970" y="764540"/>
            <a:ext cx="3951605" cy="2690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rcRect r="7909"/>
          <a:stretch>
            <a:fillRect/>
          </a:stretch>
        </p:blipFill>
        <p:spPr>
          <a:xfrm>
            <a:off x="4871720" y="1341120"/>
            <a:ext cx="2381250" cy="5949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3" name="TextBox 33"/>
          <p:cNvSpPr txBox="1"/>
          <p:nvPr/>
        </p:nvSpPr>
        <p:spPr>
          <a:xfrm>
            <a:off x="4549775" y="2132965"/>
            <a:ext cx="3044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Числа Вольфа отражают текущую солнечную активность (СА)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: вправо 11"/>
          <p:cNvSpPr/>
          <p:nvPr/>
        </p:nvSpPr>
        <p:spPr>
          <a:xfrm>
            <a:off x="551180" y="4399280"/>
            <a:ext cx="2120900" cy="871855"/>
          </a:xfrm>
          <a:prstGeom prst="rightArrow">
            <a:avLst>
              <a:gd name="adj1" fmla="val 50000"/>
              <a:gd name="adj2" fmla="val 35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50545" y="25400"/>
            <a:ext cx="11162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Наземные эксперименты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 descr="Fig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765175"/>
            <a:ext cx="4082415" cy="1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 t="2357" r="11984"/>
          <a:stretch>
            <a:fillRect/>
          </a:stretch>
        </p:blipFill>
        <p:spPr bwMode="auto">
          <a:xfrm>
            <a:off x="4656455" y="621030"/>
            <a:ext cx="2715260" cy="23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1716" r="480" b="2047"/>
          <a:stretch>
            <a:fillRect/>
          </a:stretch>
        </p:blipFill>
        <p:spPr bwMode="auto">
          <a:xfrm>
            <a:off x="7453630" y="621030"/>
            <a:ext cx="4375150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45" y="5156835"/>
            <a:ext cx="1129030" cy="5175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545" y="4044950"/>
            <a:ext cx="2581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p, He-4, C, Fe, …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1815" y="5289550"/>
            <a:ext cx="29787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тип частиц в пучке за сеанс облучения с </a:t>
            </a:r>
            <a:r>
              <a:rPr lang="ru-RU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моноэнергией</a:t>
            </a: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кратковременное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и однонаправленное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67940" y="4160520"/>
            <a:ext cx="83629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2052" name="Picture 4" descr="Lab Mouse Science - Free vector graphic on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9740" y="4220210"/>
            <a:ext cx="1633855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850515" y="5796915"/>
            <a:ext cx="1957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Биологические объекты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3270" y="4558030"/>
            <a:ext cx="1354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Пучок</a:t>
            </a:r>
          </a:p>
        </p:txBody>
      </p:sp>
      <p:sp>
        <p:nvSpPr>
          <p:cNvPr id="8" name="TextBox 33"/>
          <p:cNvSpPr txBox="1"/>
          <p:nvPr/>
        </p:nvSpPr>
        <p:spPr>
          <a:xfrm>
            <a:off x="7491730" y="3054350"/>
            <a:ext cx="4236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ОИЯИ комплекс 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</a:p>
        </p:txBody>
      </p:sp>
      <p:sp>
        <p:nvSpPr>
          <p:cNvPr id="9" name="TextBox 33"/>
          <p:cNvSpPr txBox="1"/>
          <p:nvPr/>
        </p:nvSpPr>
        <p:spPr>
          <a:xfrm>
            <a:off x="406400" y="2741295"/>
            <a:ext cx="44653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Лаборатория космической радиации НАСА (NSRL)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при ускорителе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RHIC в Брукхейвен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(США)</a:t>
            </a:r>
          </a:p>
        </p:txBody>
      </p:sp>
      <p:sp>
        <p:nvSpPr>
          <p:cNvPr id="10" name="TextBox 33"/>
          <p:cNvSpPr txBox="1"/>
          <p:nvPr/>
        </p:nvSpPr>
        <p:spPr>
          <a:xfrm>
            <a:off x="4656455" y="2924810"/>
            <a:ext cx="2576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GSI/FAIR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Дармштадте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Германия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Box 25"/>
          <p:cNvSpPr txBox="1"/>
          <p:nvPr/>
        </p:nvSpPr>
        <p:spPr>
          <a:xfrm>
            <a:off x="551815" y="3711575"/>
            <a:ext cx="4269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Большинство экспериментов</a:t>
            </a:r>
            <a:endParaRPr lang="en-US" alt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: вправо 2"/>
          <p:cNvSpPr/>
          <p:nvPr/>
        </p:nvSpPr>
        <p:spPr>
          <a:xfrm>
            <a:off x="7812094" y="4787579"/>
            <a:ext cx="1656184" cy="1583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1"/>
          <p:cNvSpPr/>
          <p:nvPr/>
        </p:nvSpPr>
        <p:spPr>
          <a:xfrm>
            <a:off x="7947922" y="4627909"/>
            <a:ext cx="2201466" cy="106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2"/>
          <p:cNvSpPr/>
          <p:nvPr/>
        </p:nvSpPr>
        <p:spPr>
          <a:xfrm>
            <a:off x="8055199" y="5197372"/>
            <a:ext cx="1656184" cy="20091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4"/>
          <p:cNvSpPr/>
          <p:nvPr/>
        </p:nvSpPr>
        <p:spPr>
          <a:xfrm>
            <a:off x="8055198" y="5025449"/>
            <a:ext cx="2201467" cy="11757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/>
          <p:cNvSpPr/>
          <p:nvPr/>
        </p:nvSpPr>
        <p:spPr>
          <a:xfrm>
            <a:off x="8446927" y="5434698"/>
            <a:ext cx="1656184" cy="10901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/>
          <p:cNvSpPr/>
          <p:nvPr/>
        </p:nvSpPr>
        <p:spPr>
          <a:xfrm>
            <a:off x="7967773" y="5589018"/>
            <a:ext cx="2288892" cy="15830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0" y="5297170"/>
            <a:ext cx="1129030" cy="517525"/>
          </a:xfrm>
          <a:prstGeom prst="rect">
            <a:avLst/>
          </a:prstGeom>
        </p:spPr>
      </p:pic>
      <p:pic>
        <p:nvPicPr>
          <p:cNvPr id="24" name="Picture 4" descr="Lab Mouse Science - Free vector graphic on Pixab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2395" y="4360545"/>
            <a:ext cx="1633855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6"/>
          <p:cNvSpPr txBox="1"/>
          <p:nvPr/>
        </p:nvSpPr>
        <p:spPr>
          <a:xfrm>
            <a:off x="7458710" y="3594735"/>
            <a:ext cx="41078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 смешанное поле: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p, He-4, Z=3...28 + </a:t>
            </a: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вторичные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(n, e-, </a:t>
            </a:r>
            <a:r>
              <a:rPr lang="ru-RU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гамма и т.д.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33"/>
          <p:cNvSpPr txBox="1"/>
          <p:nvPr/>
        </p:nvSpPr>
        <p:spPr>
          <a:xfrm>
            <a:off x="8239760" y="4940300"/>
            <a:ext cx="1566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Пучок</a:t>
            </a:r>
          </a:p>
        </p:txBody>
      </p:sp>
      <p:sp>
        <p:nvSpPr>
          <p:cNvPr id="32" name="TextBox 20"/>
          <p:cNvSpPr txBox="1"/>
          <p:nvPr/>
        </p:nvSpPr>
        <p:spPr>
          <a:xfrm>
            <a:off x="7439025" y="5751195"/>
            <a:ext cx="28194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Многокомпонентное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поле с </a:t>
            </a:r>
            <a:r>
              <a:rPr lang="ru-RU" alt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широким энергетическим 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спектром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хроническое облучение, изотропное</a:t>
            </a:r>
            <a:endParaRPr lang="en-US" altLang="ru-RU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трелка: вправо 11"/>
          <p:cNvSpPr/>
          <p:nvPr/>
        </p:nvSpPr>
        <p:spPr>
          <a:xfrm>
            <a:off x="5253990" y="3803650"/>
            <a:ext cx="1882140" cy="247205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25"/>
          <p:cNvSpPr txBox="1"/>
          <p:nvPr/>
        </p:nvSpPr>
        <p:spPr>
          <a:xfrm>
            <a:off x="5194300" y="4475480"/>
            <a:ext cx="17837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точным подходом было бы...</a:t>
            </a:r>
          </a:p>
        </p:txBody>
      </p:sp>
      <p:sp>
        <p:nvSpPr>
          <p:cNvPr id="36" name="TextBox 25"/>
          <p:cNvSpPr txBox="1"/>
          <p:nvPr/>
        </p:nvSpPr>
        <p:spPr>
          <a:xfrm>
            <a:off x="4871085" y="6326505"/>
            <a:ext cx="2548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«Симулятор ГКЛ»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479425" y="3644900"/>
            <a:ext cx="4392295" cy="314198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s 37"/>
          <p:cNvSpPr/>
          <p:nvPr/>
        </p:nvSpPr>
        <p:spPr>
          <a:xfrm>
            <a:off x="7425690" y="3648075"/>
            <a:ext cx="4661535" cy="313880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25"/>
          <p:cNvSpPr txBox="1"/>
          <p:nvPr/>
        </p:nvSpPr>
        <p:spPr>
          <a:xfrm>
            <a:off x="10182860" y="5999480"/>
            <a:ext cx="1957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Биологические объекты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имулятор 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ГКЛ 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НАСА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49285" y="2708910"/>
            <a:ext cx="353504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ru-RU" altLang="en-US" dirty="0">
                <a:solidFill>
                  <a:srgbClr val="FF0000"/>
                </a:solidFill>
                <a:latin typeface="Arial" panose="020B0604020202020204" pitchFamily="34" charset="0"/>
              </a:rPr>
              <a:t>Ключевые проблемы</a:t>
            </a:r>
            <a:endParaRPr lang="en-US" altLang="ru-RU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Сложно реализовать на других ускорителях</a:t>
            </a:r>
            <a:endParaRPr lang="en-US" alt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Спектры квазинепрерывные</a:t>
            </a:r>
            <a:endParaRPr lang="en-US" alt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Облучение является 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скорее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последовательным,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не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жели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 одновременным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Подход в целом довольно сложный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15" y="621665"/>
            <a:ext cx="3516630" cy="1494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06730" y="5926455"/>
            <a:ext cx="112058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Идея, лежащая в основе 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данного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подхода, заключается в воспроизведении 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комплексного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поля излучения 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при помощи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быстро переключающихся пучков, быстро изменяющих как тип, так и энергию частиц в пучке</a:t>
            </a:r>
          </a:p>
        </p:txBody>
      </p:sp>
      <p:pic>
        <p:nvPicPr>
          <p:cNvPr id="12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80" y="621030"/>
            <a:ext cx="793750" cy="751840"/>
          </a:xfrm>
          <a:prstGeom prst="rect">
            <a:avLst/>
          </a:prstGeom>
          <a:noFill/>
        </p:spPr>
      </p:pic>
      <p:sp>
        <p:nvSpPr>
          <p:cNvPr id="5" name="TextBox 16"/>
          <p:cNvSpPr txBox="1"/>
          <p:nvPr/>
        </p:nvSpPr>
        <p:spPr>
          <a:xfrm>
            <a:off x="5015865" y="1052830"/>
            <a:ext cx="6746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Активный подход - </a:t>
            </a:r>
            <a:r>
              <a:rPr lang="ru-RU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параметры пучка меняются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врем</a:t>
            </a:r>
            <a:r>
              <a:rPr lang="ru-RU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en-US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облучения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5" y="2188845"/>
            <a:ext cx="7553325" cy="35363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" y="332740"/>
            <a:ext cx="5709285" cy="3134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Пассивный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Симулятор ГКЛ 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Дж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Ченселлор и др.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180" y="3357245"/>
            <a:ext cx="6007100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</a:rPr>
              <a:t>Ключевые проблемы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Конкретная конструкция «модерирующего блока» (конвертера) не раскрывается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 (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запатентована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Авторы заявляют об успешном воспроизведении лишь спектра ЛПЭ</a:t>
            </a:r>
            <a:endParaRPr lang="en-US" alt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Могут включаться не все частицы и не со всеми энергиями</a:t>
            </a:r>
            <a:endParaRPr lang="en-US" alt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П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оле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вторичных частиц за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конвертером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может быть не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однородно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6"/>
          <p:cNvSpPr txBox="1"/>
          <p:nvPr/>
        </p:nvSpPr>
        <p:spPr>
          <a:xfrm>
            <a:off x="542290" y="5864225"/>
            <a:ext cx="11170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</a:t>
            </a:r>
            <a:r>
              <a:rPr lang="ru-RU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данном подходе необходимое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смешанное поле излучения, имитирующее радиационную обстановку в космосе, создается одним моноэнергетическим пучком Fe, бомбардирующим специальный </a:t>
            </a:r>
            <a:r>
              <a:rPr lang="ru-RU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«модерирующий блок» (конвертер)</a:t>
            </a:r>
            <a:endParaRPr lang="en-US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16"/>
          <p:cNvSpPr txBox="1"/>
          <p:nvPr/>
        </p:nvSpPr>
        <p:spPr>
          <a:xfrm>
            <a:off x="5969635" y="659130"/>
            <a:ext cx="5742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Пассивный подход - 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пучок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оста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тся неизменным в течение всего 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сеанса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облучения</a:t>
            </a:r>
          </a:p>
        </p:txBody>
      </p:sp>
      <p:sp>
        <p:nvSpPr>
          <p:cNvPr id="55" name="TextBox 16"/>
          <p:cNvSpPr txBox="1"/>
          <p:nvPr/>
        </p:nvSpPr>
        <p:spPr>
          <a:xfrm>
            <a:off x="5865495" y="4940935"/>
            <a:ext cx="5951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/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В принципе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спектр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ЛПЭ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может быть воспроизведен 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только протонами и ядрами гелия 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с широкими энергетическими спектрами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1337310"/>
            <a:ext cx="5212715" cy="33540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" y="621665"/>
            <a:ext cx="5630545" cy="2872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ибридн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ый 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активно-пассивн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ый симулятор ГКЛ 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ESA/GSI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180" y="3375025"/>
            <a:ext cx="671449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en-US" altLang="ru-RU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Ключевые проблемы</a:t>
            </a:r>
            <a:endParaRPr lang="en-US" dirty="0">
              <a:latin typeface="Arial" panose="020B0604020202020204" pitchFamily="3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sym typeface="+mn-ea"/>
              </a:rPr>
              <a:t>Облучение происходит</a:t>
            </a:r>
            <a:r>
              <a:rPr lang="ru-RU" altLang="en-US" dirty="0">
                <a:latin typeface="Arial" panose="020B0604020202020204" pitchFamily="34" charset="0"/>
                <a:sym typeface="+mn-ea"/>
              </a:rPr>
              <a:t> скорее</a:t>
            </a:r>
            <a:r>
              <a:rPr lang="en-US" dirty="0">
                <a:latin typeface="Arial" panose="020B0604020202020204" pitchFamily="34" charset="0"/>
                <a:sym typeface="+mn-ea"/>
              </a:rPr>
              <a:t> последовательно, </a:t>
            </a:r>
            <a:r>
              <a:rPr lang="ru-RU" altLang="en-US" dirty="0">
                <a:latin typeface="Arial" panose="020B0604020202020204" pitchFamily="34" charset="0"/>
                <a:sym typeface="+mn-ea"/>
              </a:rPr>
              <a:t>чем </a:t>
            </a:r>
            <a:r>
              <a:rPr lang="en-US" dirty="0">
                <a:latin typeface="Arial" panose="020B0604020202020204" pitchFamily="34" charset="0"/>
                <a:sym typeface="+mn-ea"/>
              </a:rPr>
              <a:t>одновременно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latin typeface="Arial" panose="020B0604020202020204" pitchFamily="34" charset="0"/>
                <a:sym typeface="+mn-ea"/>
              </a:rPr>
              <a:t>Сложность в создании о</a:t>
            </a:r>
            <a:r>
              <a:rPr lang="en-US" dirty="0">
                <a:latin typeface="Arial" panose="020B0604020202020204" pitchFamily="34" charset="0"/>
                <a:sym typeface="+mn-ea"/>
              </a:rPr>
              <a:t>днород</a:t>
            </a:r>
            <a:r>
              <a:rPr lang="ru-RU" altLang="en-US" dirty="0">
                <a:latin typeface="Arial" panose="020B0604020202020204" pitchFamily="34" charset="0"/>
                <a:sym typeface="+mn-ea"/>
              </a:rPr>
              <a:t>ного</a:t>
            </a:r>
            <a:r>
              <a:rPr lang="en-US" dirty="0">
                <a:latin typeface="Arial" panose="020B0604020202020204" pitchFamily="34" charset="0"/>
                <a:sym typeface="+mn-ea"/>
              </a:rPr>
              <a:t> пол</a:t>
            </a:r>
            <a:r>
              <a:rPr lang="ru-RU" altLang="en-US" dirty="0">
                <a:latin typeface="Arial" panose="020B0604020202020204" pitchFamily="34" charset="0"/>
                <a:sym typeface="+mn-ea"/>
              </a:rPr>
              <a:t>я </a:t>
            </a:r>
            <a:r>
              <a:rPr lang="en-US" dirty="0">
                <a:latin typeface="Arial" panose="020B0604020202020204" pitchFamily="34" charset="0"/>
                <a:sym typeface="+mn-ea"/>
              </a:rPr>
              <a:t>вторичных частиц за модуляторами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dirty="0">
                <a:solidFill>
                  <a:srgbClr val="000000"/>
                </a:solidFill>
                <a:latin typeface="Arial" panose="020B0604020202020204" pitchFamily="34" charset="0"/>
              </a:rPr>
              <a:t>Тестирование проводилось только для спектра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протонов </a:t>
            </a:r>
            <a:r>
              <a:rPr dirty="0">
                <a:solidFill>
                  <a:srgbClr val="000000"/>
                </a:solidFill>
                <a:latin typeface="Arial" panose="020B0604020202020204" pitchFamily="34" charset="0"/>
              </a:rPr>
              <a:t>во время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СПС</a:t>
            </a:r>
            <a:r>
              <a:rPr dirty="0">
                <a:solidFill>
                  <a:srgbClr val="000000"/>
                </a:solidFill>
                <a:latin typeface="Arial" panose="020B0604020202020204" pitchFamily="34" charset="0"/>
              </a:rPr>
              <a:t>, поэтому до сих пор неясно, подходит ли этот подход для успешного моделирования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ГКЛ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sym typeface="+mn-ea"/>
              </a:rPr>
              <a:t>Изготовление модуляторов является сложным и требует высокой точности (используется 3D-принтер)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6"/>
          <p:cNvSpPr txBox="1"/>
          <p:nvPr/>
        </p:nvSpPr>
        <p:spPr>
          <a:xfrm>
            <a:off x="551180" y="6236970"/>
            <a:ext cx="11161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ля создания </a:t>
            </a:r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необходимого смешанного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поля излучения</a:t>
            </a:r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планируется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использ</a:t>
            </a:r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овать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комбинацию геометрически сложных, периодических,</a:t>
            </a:r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пассивных модуляторов пучка и </a:t>
            </a:r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менять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энерги</a:t>
            </a:r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ю пучка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2" name="TextBox 16"/>
          <p:cNvSpPr txBox="1"/>
          <p:nvPr/>
        </p:nvSpPr>
        <p:spPr>
          <a:xfrm>
            <a:off x="6318250" y="659130"/>
            <a:ext cx="5394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Гибридный активно-пассивный подход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заключается в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изменени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параметров 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пучка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модулятора за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врем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облучения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275" y="3371597"/>
            <a:ext cx="2378067" cy="1697323"/>
          </a:xfrm>
          <a:prstGeom prst="rect">
            <a:avLst/>
          </a:prstGeom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341" y="3437283"/>
            <a:ext cx="1318663" cy="1631637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9842340" y="4517403"/>
            <a:ext cx="1149727" cy="72008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180000">
            <a:off x="10088994" y="4589411"/>
            <a:ext cx="65641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см</a:t>
            </a:r>
            <a:endParaRPr lang="en-US" altLang="ru-RU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515" y="1701165"/>
            <a:ext cx="3000375" cy="155130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7415198" y="5134606"/>
            <a:ext cx="3770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Первая версия симулятора воспроизводит только спектр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протонов</a:t>
            </a:r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СПС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134941" y="1559564"/>
            <a:ext cx="118903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Пена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LN300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586855" y="1969135"/>
            <a:ext cx="15481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ля</a:t>
            </a:r>
            <a:r>
              <a:rPr lang="ru-RU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</a:t>
            </a:r>
            <a:r>
              <a:rPr lang="ru-RU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en-US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фильтрации</a:t>
            </a:r>
            <a:r>
              <a:rPr lang="ru-RU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пучка используется пена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ибридн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ый 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активно-пассивн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ый симулятор ГКЛ </a:t>
            </a:r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ESA/GSI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" y="1268730"/>
            <a:ext cx="10855325" cy="3474720"/>
          </a:xfrm>
          <a:prstGeom prst="rect">
            <a:avLst/>
          </a:prstGeom>
        </p:spPr>
      </p:pic>
      <p:sp>
        <p:nvSpPr>
          <p:cNvPr id="11" name="TextBox 56"/>
          <p:cNvSpPr txBox="1"/>
          <p:nvPr/>
        </p:nvSpPr>
        <p:spPr>
          <a:xfrm>
            <a:off x="1254125" y="5085080"/>
            <a:ext cx="98825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3D-печатная структура конвертера (A). Два проблемных участка ––</a:t>
            </a:r>
          </a:p>
          <a:p>
            <a:pPr algn="ctr"/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наплывы материала у основания (B) и недостаток материала на наконечниках (C)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Новый тип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симулятора ГКЛ ЛРБ ОИЯИ</a:t>
            </a:r>
            <a:endParaRPr lang="en-US" alt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3525" y="3284855"/>
            <a:ext cx="7931150" cy="3415030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indent="0" algn="l">
              <a:buFont typeface="Arial" panose="020B0604020202020204" pitchFamily="34" charset="0"/>
              <a:buNone/>
            </a:pPr>
            <a:r>
              <a:rPr lang="en-US" altLang="ru-RU" dirty="0">
                <a:solidFill>
                  <a:srgbClr val="00B050"/>
                </a:solidFill>
                <a:latin typeface="Arial" panose="020B0604020202020204" pitchFamily="34" charset="0"/>
              </a:rPr>
              <a:t>Ключевые </a:t>
            </a:r>
            <a:r>
              <a:rPr lang="ru-RU" altLang="en-US" dirty="0">
                <a:solidFill>
                  <a:srgbClr val="00B050"/>
                </a:solidFill>
                <a:latin typeface="Arial" panose="020B0604020202020204" pitchFamily="34" charset="0"/>
              </a:rPr>
              <a:t>особенности</a:t>
            </a:r>
            <a:endParaRPr lang="en-US" altLang="ru-RU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Предлагаемый метод позволяет воспроизвести 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за симулятором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все ядра 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ГКЛ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 с Z в диапазоне от 1 до 27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Симулятор правильно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воспроизводит как 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распределение частиц по ЛПЭ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, так и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энерг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етические спектры частиц</a:t>
            </a:r>
            <a:endParaRPr lang="en-US" altLang="ru-RU" dirty="0">
              <a:solidFill>
                <a:srgbClr val="000000"/>
              </a:solidFill>
              <a:latin typeface="Arial" panose="020B0604020202020204" pitchFamily="34" charset="0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Однородность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полей вторичных частиц за 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</a:rPr>
              <a:t>конвертерами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</a:rPr>
              <a:t>обеспечивается вращением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Облучение происходит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одновременно смешанным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 полем излучения с различными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типами частиц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Установка 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имеет относительно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прост</a:t>
            </a:r>
            <a:r>
              <a:rPr lang="ru-RU" altLang="en-US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ую конструкцию </a:t>
            </a:r>
            <a:r>
              <a:rPr lang="en-US" altLang="ru-RU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и может быть выполнена на ускорителях, способных выдавать равномерный пучок железа с энергией 1 ГэВ/н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622300"/>
            <a:ext cx="3390900" cy="245237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95638" y="2872321"/>
            <a:ext cx="2359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Дизайн конвертера</a:t>
            </a:r>
            <a:endParaRPr lang="en-US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315" y="814070"/>
            <a:ext cx="2851150" cy="1725295"/>
          </a:xfrm>
          <a:prstGeom prst="rect">
            <a:avLst/>
          </a:prstGeom>
        </p:spPr>
      </p:pic>
      <p:pic>
        <p:nvPicPr>
          <p:cNvPr id="14" name="Рисунок 9"/>
          <p:cNvPicPr/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3649302" y="1052917"/>
            <a:ext cx="433451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089847" y="2565231"/>
            <a:ext cx="115062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конвертеры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00190" y="2639695"/>
            <a:ext cx="17748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область облучения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6000" y="3213100"/>
            <a:ext cx="4901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Установка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типу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револьверного барабан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cxnSp>
        <p:nvCxnSpPr>
          <p:cNvPr id="26" name="AutoShape 10"/>
          <p:cNvCxnSpPr>
            <a:cxnSpLocks noChangeShapeType="1"/>
          </p:cNvCxnSpPr>
          <p:nvPr/>
        </p:nvCxnSpPr>
        <p:spPr bwMode="auto">
          <a:xfrm>
            <a:off x="4513580" y="1341120"/>
            <a:ext cx="856615" cy="129095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</a:ln>
        </p:spPr>
      </p:cxnSp>
      <p:cxnSp>
        <p:nvCxnSpPr>
          <p:cNvPr id="27" name="AutoShape 10"/>
          <p:cNvCxnSpPr>
            <a:cxnSpLocks noChangeShapeType="1"/>
          </p:cNvCxnSpPr>
          <p:nvPr/>
        </p:nvCxnSpPr>
        <p:spPr bwMode="auto">
          <a:xfrm>
            <a:off x="4657725" y="2061210"/>
            <a:ext cx="720090" cy="57848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</a:ln>
        </p:spPr>
      </p:cxnSp>
      <p:cxnSp>
        <p:nvCxnSpPr>
          <p:cNvPr id="29" name="AutoShape 10"/>
          <p:cNvCxnSpPr>
            <a:cxnSpLocks noChangeShapeType="1"/>
          </p:cNvCxnSpPr>
          <p:nvPr/>
        </p:nvCxnSpPr>
        <p:spPr bwMode="auto">
          <a:xfrm flipH="1">
            <a:off x="7463155" y="2061210"/>
            <a:ext cx="363220" cy="57658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</a:ln>
        </p:spPr>
      </p:cxnSp>
      <p:sp>
        <p:nvSpPr>
          <p:cNvPr id="30" name="TextBox 94"/>
          <p:cNvSpPr txBox="1"/>
          <p:nvPr/>
        </p:nvSpPr>
        <p:spPr>
          <a:xfrm>
            <a:off x="9204638" y="2686266"/>
            <a:ext cx="18789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b="1" dirty="0"/>
              <a:t>3D </a:t>
            </a:r>
            <a:r>
              <a:rPr lang="ru-RU" altLang="en-US" b="1" dirty="0"/>
              <a:t>визуализация</a:t>
            </a:r>
          </a:p>
        </p:txBody>
      </p:sp>
      <p:sp>
        <p:nvSpPr>
          <p:cNvPr id="2" name="TextBox 94"/>
          <p:cNvSpPr txBox="1"/>
          <p:nvPr/>
        </p:nvSpPr>
        <p:spPr>
          <a:xfrm>
            <a:off x="3864288" y="2903436"/>
            <a:ext cx="15608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диаметр 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endParaRPr lang="en-US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AutoShape 10"/>
          <p:cNvCxnSpPr>
            <a:cxnSpLocks noChangeShapeType="1"/>
          </p:cNvCxnSpPr>
          <p:nvPr/>
        </p:nvCxnSpPr>
        <p:spPr bwMode="auto">
          <a:xfrm flipH="1">
            <a:off x="4295775" y="2061210"/>
            <a:ext cx="144145" cy="8642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</a:ln>
        </p:spPr>
      </p:cxnSp>
      <p:sp>
        <p:nvSpPr>
          <p:cNvPr id="8" name="TextBox 94"/>
          <p:cNvSpPr txBox="1"/>
          <p:nvPr/>
        </p:nvSpPr>
        <p:spPr>
          <a:xfrm>
            <a:off x="5372413" y="2277326"/>
            <a:ext cx="22180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Макс.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длина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184515" y="3848100"/>
            <a:ext cx="386207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en-US" sz="1600" b="0">
                <a:latin typeface="Arial" panose="020B0604020202020204" pitchFamily="34" charset="0"/>
                <a:cs typeface="Calibri" panose="020F0502020204030204" charset="0"/>
              </a:rPr>
              <a:t>Нуклотрон будет </a:t>
            </a:r>
            <a:r>
              <a:rPr lang="ru-RU" altLang="en-US" sz="1600" b="0">
                <a:latin typeface="Arial" panose="020B0604020202020204" pitchFamily="34" charset="0"/>
                <a:cs typeface="Calibri" panose="020F0502020204030204" charset="0"/>
              </a:rPr>
              <a:t>способен выдавать </a:t>
            </a:r>
            <a:r>
              <a:rPr lang="en-US" sz="1600" b="0">
                <a:latin typeface="Arial" panose="020B0604020202020204" pitchFamily="34" charset="0"/>
                <a:cs typeface="Calibri" panose="020F0502020204030204" charset="0"/>
              </a:rPr>
              <a:t>пучок ядер железа в радиобиологический канал с</a:t>
            </a:r>
            <a:r>
              <a:rPr lang="ru-RU" altLang="en-US" sz="1600" b="0">
                <a:latin typeface="Arial" panose="020B0604020202020204" pitchFamily="34" charset="0"/>
                <a:cs typeface="Calibri" panose="020F0502020204030204" charset="0"/>
              </a:rPr>
              <a:t> </a:t>
            </a:r>
            <a:r>
              <a:rPr lang="en-US" sz="1600" b="0">
                <a:latin typeface="Arial" panose="020B0604020202020204" pitchFamily="34" charset="0"/>
                <a:cs typeface="Calibri" panose="020F0502020204030204" charset="0"/>
              </a:rPr>
              <a:t>интенсивностью 10</a:t>
            </a:r>
            <a:r>
              <a:rPr lang="en-US" sz="1600" b="0" baseline="30000">
                <a:solidFill>
                  <a:schemeClr val="tx1"/>
                </a:solidFill>
                <a:uFillTx/>
                <a:latin typeface="Arial" panose="020B0604020202020204" pitchFamily="34" charset="0"/>
                <a:cs typeface="Calibri" panose="020F0502020204030204" charset="0"/>
              </a:rPr>
              <a:t>8</a:t>
            </a:r>
            <a:r>
              <a:rPr lang="en-US" sz="1600" b="0">
                <a:latin typeface="Arial" panose="020B0604020202020204" pitchFamily="34" charset="0"/>
                <a:cs typeface="Calibri" panose="020F0502020204030204" charset="0"/>
              </a:rPr>
              <a:t> ионов на импульс с частотой следования 0</a:t>
            </a:r>
            <a:r>
              <a:rPr lang="ru-RU" altLang="en-US" sz="1600" b="0">
                <a:latin typeface="Arial" panose="020B0604020202020204" pitchFamily="34" charset="0"/>
                <a:cs typeface="Calibri" panose="020F0502020204030204" charset="0"/>
              </a:rPr>
              <a:t>.</a:t>
            </a:r>
            <a:r>
              <a:rPr lang="en-US" sz="1600" b="0">
                <a:latin typeface="Arial" panose="020B0604020202020204" pitchFamily="34" charset="0"/>
                <a:cs typeface="Calibri" panose="020F0502020204030204" charset="0"/>
              </a:rPr>
              <a:t>1 Гц</a:t>
            </a:r>
          </a:p>
        </p:txBody>
      </p:sp>
      <p:sp>
        <p:nvSpPr>
          <p:cNvPr id="56" name="TextBox 94"/>
          <p:cNvSpPr txBox="1"/>
          <p:nvPr/>
        </p:nvSpPr>
        <p:spPr>
          <a:xfrm>
            <a:off x="8260080" y="5589270"/>
            <a:ext cx="37109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</a:t>
            </a:r>
            <a:r>
              <a:rPr lang="ru-RU" alt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описанием симулятора</a:t>
            </a:r>
            <a:r>
              <a:rPr lang="en-US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665" y="6014085"/>
            <a:ext cx="3804285" cy="6858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1" name="TextBox 94"/>
          <p:cNvSpPr txBox="1"/>
          <p:nvPr/>
        </p:nvSpPr>
        <p:spPr>
          <a:xfrm>
            <a:off x="623883" y="2228431"/>
            <a:ext cx="9886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мишени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Новый тип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симулятора ГКЛ ЛРБ ОИЯИ</a:t>
            </a:r>
            <a:endParaRPr lang="en-US" alt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75" y="692785"/>
            <a:ext cx="4116070" cy="297688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552128" y="3140926"/>
            <a:ext cx="2359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Дизайн конвертера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0" y="958215"/>
            <a:ext cx="6677025" cy="20574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6240145" y="148463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40145" y="198882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6635" y="292481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08570" y="147574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08570" y="197993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64425" y="291592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624695" y="149352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624695" y="197104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24695" y="2924810"/>
            <a:ext cx="343535" cy="8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3644900"/>
            <a:ext cx="2472690" cy="10477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2" name="Rectangles 31"/>
          <p:cNvSpPr/>
          <p:nvPr/>
        </p:nvSpPr>
        <p:spPr>
          <a:xfrm>
            <a:off x="10416540" y="908685"/>
            <a:ext cx="1152525" cy="223202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27"/>
          <p:cNvSpPr txBox="1"/>
          <p:nvPr/>
        </p:nvSpPr>
        <p:spPr>
          <a:xfrm>
            <a:off x="642620" y="5301615"/>
            <a:ext cx="25781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Параметр, отвечающий за площади сегментов мишеней конвертеров и время облучения</a:t>
            </a:r>
          </a:p>
        </p:txBody>
      </p:sp>
      <p:sp>
        <p:nvSpPr>
          <p:cNvPr id="35" name="TextBox 27"/>
          <p:cNvSpPr txBox="1"/>
          <p:nvPr/>
        </p:nvSpPr>
        <p:spPr>
          <a:xfrm>
            <a:off x="5807710" y="621665"/>
            <a:ext cx="2578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Неоднородная СЛАУ</a:t>
            </a:r>
          </a:p>
        </p:txBody>
      </p:sp>
      <p:cxnSp>
        <p:nvCxnSpPr>
          <p:cNvPr id="36" name="Straight Arrow Connector 35"/>
          <p:cNvCxnSpPr>
            <a:endCxn id="32" idx="2"/>
          </p:cNvCxnSpPr>
          <p:nvPr/>
        </p:nvCxnSpPr>
        <p:spPr>
          <a:xfrm flipV="1">
            <a:off x="10992485" y="3140710"/>
            <a:ext cx="635" cy="128016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7"/>
          <p:cNvSpPr txBox="1"/>
          <p:nvPr/>
        </p:nvSpPr>
        <p:spPr>
          <a:xfrm>
            <a:off x="9912350" y="4510405"/>
            <a:ext cx="21748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Референсные значения - которые необходимо получить за установкой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5664200" y="1489075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664200" y="1957070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5447665" y="2930525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031990" y="1475740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844665" y="2933700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960235" y="1987550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8976360" y="1489075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8976360" y="1971040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8904605" y="2933700"/>
            <a:ext cx="50419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735955" y="2924810"/>
            <a:ext cx="360045" cy="129603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6096000" y="2924810"/>
            <a:ext cx="1024890" cy="129603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6096000" y="2924810"/>
            <a:ext cx="3096260" cy="1296035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27"/>
          <p:cNvSpPr txBox="1"/>
          <p:nvPr/>
        </p:nvSpPr>
        <p:spPr>
          <a:xfrm>
            <a:off x="5160010" y="4220845"/>
            <a:ext cx="4765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Значения флюенса вторичных частиц за мишенями симулятора. Данные получены по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PHITS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 3.20 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JQMD + GEM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JAMQMD + GEM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115" y="6165509"/>
            <a:ext cx="5337810" cy="521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3" name="TextBox 94"/>
          <p:cNvSpPr txBox="1"/>
          <p:nvPr/>
        </p:nvSpPr>
        <p:spPr>
          <a:xfrm>
            <a:off x="4942205" y="5517515"/>
            <a:ext cx="5387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Например, могут использоваться расчётные спектры внутри межпланетного корабля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535" y="4221082"/>
            <a:ext cx="1108921" cy="11857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0370" y="3573145"/>
            <a:ext cx="2620645" cy="541020"/>
          </a:xfrm>
          <a:prstGeom prst="rect">
            <a:avLst/>
          </a:prstGeom>
        </p:spPr>
      </p:pic>
      <p:sp>
        <p:nvSpPr>
          <p:cNvPr id="59" name="Прямоугольник 34"/>
          <p:cNvSpPr/>
          <p:nvPr/>
        </p:nvSpPr>
        <p:spPr>
          <a:xfrm>
            <a:off x="4158615" y="6165215"/>
            <a:ext cx="2458720" cy="520065"/>
          </a:xfrm>
          <a:prstGeom prst="rect">
            <a:avLst/>
          </a:prstGeom>
          <a:solidFill>
            <a:srgbClr val="0066CC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15" y="6241415"/>
            <a:ext cx="2285365" cy="486410"/>
          </a:xfrm>
          <a:prstGeom prst="rect">
            <a:avLst/>
          </a:prstGeom>
        </p:spPr>
      </p:pic>
      <p:sp>
        <p:nvSpPr>
          <p:cNvPr id="61" name="TextBox 94"/>
          <p:cNvSpPr txBox="1"/>
          <p:nvPr/>
        </p:nvSpPr>
        <p:spPr>
          <a:xfrm>
            <a:off x="768028" y="2596731"/>
            <a:ext cx="98869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мишени</a:t>
            </a:r>
          </a:p>
        </p:txBody>
      </p:sp>
      <p:cxnSp>
        <p:nvCxnSpPr>
          <p:cNvPr id="62" name="Straight Arrow Connector 61"/>
          <p:cNvCxnSpPr>
            <a:stCxn id="23" idx="3"/>
          </p:cNvCxnSpPr>
          <p:nvPr/>
        </p:nvCxnSpPr>
        <p:spPr>
          <a:xfrm flipV="1">
            <a:off x="3168015" y="2997200"/>
            <a:ext cx="3072130" cy="11715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3" idx="3"/>
          </p:cNvCxnSpPr>
          <p:nvPr/>
        </p:nvCxnSpPr>
        <p:spPr>
          <a:xfrm flipV="1">
            <a:off x="3168015" y="2997200"/>
            <a:ext cx="4439920" cy="11715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3143885" y="2924810"/>
            <a:ext cx="6624320" cy="122428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27"/>
          <p:cNvSpPr txBox="1"/>
          <p:nvPr/>
        </p:nvSpPr>
        <p:spPr>
          <a:xfrm>
            <a:off x="8385810" y="3301365"/>
            <a:ext cx="1969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NNLS: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425" y="4772660"/>
            <a:ext cx="3655695" cy="634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960" y="1339215"/>
            <a:ext cx="6698615" cy="3464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94"/>
          <p:cNvSpPr txBox="1"/>
          <p:nvPr/>
        </p:nvSpPr>
        <p:spPr>
          <a:xfrm>
            <a:off x="5127625" y="5085080"/>
            <a:ext cx="65849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Сравнение зарядового распределения компонентов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внутреннего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радиационного поля космического аппарата при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минимуме (W = 0) и максимуме</a:t>
            </a:r>
            <a:r>
              <a:rPr lang="ru-RU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(W = 190) СА с распределением от симулятора ГКЛ</a:t>
            </a:r>
          </a:p>
        </p:txBody>
      </p:sp>
      <p:sp>
        <p:nvSpPr>
          <p:cNvPr id="33" name="TextBox 94"/>
          <p:cNvSpPr txBox="1"/>
          <p:nvPr/>
        </p:nvSpPr>
        <p:spPr>
          <a:xfrm>
            <a:off x="570865" y="5156200"/>
            <a:ext cx="43573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 мишеней и конвертеров симулятора ГКЛ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960235" y="1843405"/>
            <a:ext cx="144526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ru-RU" altLang="en-US" sz="1200" b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charset="0"/>
              </a:rPr>
              <a:t>Нормировка</a:t>
            </a:r>
            <a:r>
              <a:rPr lang="en-US" sz="1200" b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charset="0"/>
              </a:rPr>
              <a:t>: </a:t>
            </a:r>
            <a:r>
              <a:rPr lang="ru-RU" altLang="en-US" sz="1200" b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charset="0"/>
              </a:rPr>
              <a:t>интенсивность пучка</a:t>
            </a:r>
            <a:r>
              <a:rPr lang="en-US" sz="1200" b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charset="0"/>
              </a:rPr>
              <a:t> = </a:t>
            </a:r>
            <a:r>
              <a:rPr lang="ru-RU" altLang="en-US" sz="1200" b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charset="0"/>
              </a:rPr>
              <a:t>2</a:t>
            </a:r>
            <a:r>
              <a:rPr lang="en-US" sz="1200" b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charset="0"/>
              </a:rPr>
              <a:t>0 </a:t>
            </a:r>
            <a:r>
              <a:rPr lang="ru-RU" altLang="en-US" sz="1200" b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charset="0"/>
              </a:rPr>
              <a:t>ядер железа в секунду</a:t>
            </a:r>
            <a:endParaRPr lang="en-US" sz="1200" b="0">
              <a:solidFill>
                <a:srgbClr val="FF0000"/>
              </a:solidFill>
              <a:latin typeface="Arial" panose="020B0604020202020204" pitchFamily="34" charset="0"/>
              <a:cs typeface="Calibri" panose="020F050202020403020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" y="1364615"/>
            <a:ext cx="4377055" cy="34137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0" y="692785"/>
            <a:ext cx="10543540" cy="5099050"/>
          </a:xfrm>
          <a:prstGeom prst="rect">
            <a:avLst/>
          </a:prstGeom>
        </p:spPr>
      </p:pic>
      <p:sp>
        <p:nvSpPr>
          <p:cNvPr id="5" name="TextBox 94"/>
          <p:cNvSpPr txBox="1"/>
          <p:nvPr/>
        </p:nvSpPr>
        <p:spPr>
          <a:xfrm>
            <a:off x="1267460" y="5791835"/>
            <a:ext cx="9895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Сравнение спектра ЛПЭ за симулятором ГКЛ и спектров ЛПЭ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внутреннего радиационного поля космического аппарата при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минимуме (W = 0)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и максимуме (W = 190) СА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5938" y="25400"/>
            <a:ext cx="1116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План доклада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4"/>
          <p:cNvSpPr txBox="1"/>
          <p:nvPr/>
        </p:nvSpPr>
        <p:spPr>
          <a:xfrm>
            <a:off x="2493963" y="1772920"/>
            <a:ext cx="72040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Прогнозирование радиационной обстановки на комплексе </a:t>
            </a:r>
            <a:r>
              <a:rPr lang="en-US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 смешанного поля излучения для радиобиологических экспериментов: существующие подходы и предлагаемый подход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20</a:t>
            </a:fld>
            <a:endParaRPr lang="en-US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05" y="654685"/>
            <a:ext cx="6486525" cy="5892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r="50109"/>
          <a:stretch>
            <a:fillRect/>
          </a:stretch>
        </p:blipFill>
        <p:spPr>
          <a:xfrm>
            <a:off x="7608570" y="661035"/>
            <a:ext cx="3182620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50283"/>
          <a:stretch>
            <a:fillRect/>
          </a:stretch>
        </p:blipFill>
        <p:spPr>
          <a:xfrm>
            <a:off x="1343660" y="551180"/>
            <a:ext cx="3235325" cy="60375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21</a:t>
            </a:fld>
            <a:endParaRPr lang="en-US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455" y="620395"/>
            <a:ext cx="6581140" cy="58883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22</a:t>
            </a:fld>
            <a:endParaRPr lang="en-US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20" y="692785"/>
            <a:ext cx="6681470" cy="5955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r="50520"/>
          <a:stretch>
            <a:fillRect/>
          </a:stretch>
        </p:blipFill>
        <p:spPr>
          <a:xfrm>
            <a:off x="7823835" y="662305"/>
            <a:ext cx="3309620" cy="61118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23</a:t>
            </a:fld>
            <a:endParaRPr lang="en-US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49254" r="-3209"/>
          <a:stretch>
            <a:fillRect/>
          </a:stretch>
        </p:blipFill>
        <p:spPr>
          <a:xfrm>
            <a:off x="1487805" y="692785"/>
            <a:ext cx="3503930" cy="5934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210" y="692785"/>
            <a:ext cx="6443345" cy="58858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985" y="621665"/>
            <a:ext cx="6518910" cy="58229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24</a:t>
            </a:fld>
            <a:endParaRPr lang="en-US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25</a:t>
            </a:fld>
            <a:endParaRPr lang="en-US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40" y="692785"/>
            <a:ext cx="6565265" cy="59956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Сравнение симулятор</a:t>
            </a:r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ов ГКЛ</a:t>
            </a:r>
            <a:endParaRPr lang="en-US" alt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27735" y="695960"/>
          <a:ext cx="10449560" cy="5592445"/>
        </p:xfrm>
        <a:graphic>
          <a:graphicData uri="http://schemas.openxmlformats.org/drawingml/2006/table">
            <a:tbl>
              <a:tblPr firstCol="1">
                <a:tableStyleId>{37CE84F3-28C3-443E-9E96-99CF82512B78}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1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23645">
                <a:tc>
                  <a:txBody>
                    <a:bodyPr/>
                    <a:lstStyle/>
                    <a:p>
                      <a:pPr algn="ctr"/>
                      <a:r>
                        <a:rPr lang="ru-RU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Симулятор</a:t>
                      </a:r>
                    </a:p>
                  </a:txBody>
                  <a:tcPr marL="0" marR="0" marT="0" marB="0" anchor="ctr">
                    <a:lnR w="12700" cmpd="sng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Спектр ЛПЭ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Энергетические спектры </a:t>
                      </a:r>
                      <a:r>
                        <a:rPr lang="ru-RU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ГКЛ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Облучение одновременное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Простота реализации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Возможность </a:t>
                      </a:r>
                      <a:r>
                        <a:rPr lang="ru-RU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учесть вклад от </a:t>
                      </a:r>
                      <a:r>
                        <a:rPr lang="en-US" alt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всех частиц, включая вторичные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Однородность поля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Экспериментальная проверка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8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NASA</a:t>
                      </a:r>
                      <a:endParaRPr lang="en-US" altLang="ru-RU" sz="2400" dirty="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ru-RU" alt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alt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5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Дж. Ченселлор</a:t>
                      </a:r>
                      <a:r>
                        <a:rPr lang="ru-RU" alt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др.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28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GSI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15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ЛРБ ОИЯИ</a:t>
                      </a:r>
                      <a:endParaRPr lang="en-US" altLang="ru-RU" sz="1600" dirty="0" err="1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Тимошенко_27613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980" y="585470"/>
            <a:ext cx="3768090" cy="532892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27</a:t>
            </a:fld>
            <a:endParaRPr lang="en-US"/>
          </a:p>
        </p:txBody>
      </p:sp>
      <p:cxnSp>
        <p:nvCxnSpPr>
          <p:cNvPr id="6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"/>
          <p:cNvSpPr txBox="1"/>
          <p:nvPr/>
        </p:nvSpPr>
        <p:spPr>
          <a:xfrm>
            <a:off x="551180" y="25400"/>
            <a:ext cx="11161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94"/>
          <p:cNvSpPr txBox="1"/>
          <p:nvPr/>
        </p:nvSpPr>
        <p:spPr>
          <a:xfrm>
            <a:off x="4525645" y="5805170"/>
            <a:ext cx="316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Патент на изобретение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280" y="612775"/>
            <a:ext cx="3778885" cy="504761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94"/>
          <p:cNvSpPr txBox="1"/>
          <p:nvPr/>
        </p:nvSpPr>
        <p:spPr>
          <a:xfrm>
            <a:off x="8247380" y="5805170"/>
            <a:ext cx="3161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Первая премия ОИЯИ</a:t>
            </a:r>
          </a:p>
        </p:txBody>
      </p:sp>
      <p:sp>
        <p:nvSpPr>
          <p:cNvPr id="12" name="TextBox 94"/>
          <p:cNvSpPr txBox="1"/>
          <p:nvPr/>
        </p:nvSpPr>
        <p:spPr>
          <a:xfrm>
            <a:off x="532765" y="693420"/>
            <a:ext cx="376364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Опубликовано 6 работ:</a:t>
            </a:r>
          </a:p>
          <a:p>
            <a:pPr marL="342900" indent="-342900" algn="l">
              <a:buAutoNum type="arabicPeriod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A new type of ground-based simulator of radiation field inside a spacecraft in deep space</a:t>
            </a:r>
          </a:p>
          <a:p>
            <a:pPr indent="0" algn="l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DOI: 10.1016/j.lssr.2021.05.002</a:t>
            </a:r>
          </a:p>
          <a:p>
            <a:pPr marL="342900" indent="-342900" algn="l">
              <a:buFont typeface="+mj-lt"/>
              <a:buAutoNum type="arabicPeriod" startAt="2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Simulation of radiation field inside interplanetary spacecraf</a:t>
            </a:r>
            <a:r>
              <a:rPr lang="en-US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342900" indent="-342900" algn="l">
              <a:buNone/>
            </a:pP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DOI: 10.1007/s12036-020-9620-3</a:t>
            </a:r>
          </a:p>
          <a:p>
            <a:pPr marL="342900" indent="-342900" algn="l">
              <a:buFont typeface="+mj-lt"/>
              <a:buAutoNum type="arabicPeriod" startAt="3"/>
            </a:pPr>
            <a:r>
              <a:rPr lang="en-US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Estimation of the Astronaut's Doses inside the Spacecraft Habitable Module in Deep Space</a:t>
            </a:r>
          </a:p>
          <a:p>
            <a:pPr marL="342900" indent="-342900" algn="l">
              <a:buNone/>
            </a:pP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DOI: 10.1134/S106377962005007X</a:t>
            </a:r>
          </a:p>
          <a:p>
            <a:pPr marL="342900" indent="-342900" algn="l">
              <a:buFont typeface="+mj-lt"/>
              <a:buAutoNum type="arabicPeriod" startAt="4"/>
            </a:pPr>
            <a:r>
              <a:rPr lang="en-US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Computation of linear energy transfer of space radiation in biological tissue analog</a:t>
            </a:r>
          </a:p>
          <a:p>
            <a:pPr indent="0" algn="l">
              <a:buFont typeface="+mj-lt"/>
              <a:buNone/>
            </a:pP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DOI: 10.1016/j.pss.2021.105190</a:t>
            </a:r>
          </a:p>
          <a:p>
            <a:pPr marL="342900" indent="-342900" algn="l">
              <a:buFont typeface="+mj-lt"/>
              <a:buAutoNum type="arabicPeriod" startAt="5"/>
            </a:pPr>
            <a:r>
              <a:rPr lang="en-US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Reference Radiation Field for GCR Chronic Exposure Simulation</a:t>
            </a:r>
          </a:p>
          <a:p>
            <a:pPr indent="0" algn="l">
              <a:buFont typeface="+mj-lt"/>
              <a:buNone/>
            </a:pP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DOI: 10.1134/S1547477121070128</a:t>
            </a:r>
          </a:p>
          <a:p>
            <a:pPr marL="342900" indent="-342900" algn="l">
              <a:buFont typeface="+mj-lt"/>
              <a:buAutoNum type="arabicPeriod" startAt="6"/>
            </a:pPr>
            <a:r>
              <a:rPr lang="en-US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Particle accelerator-based simulation of the radiation environment on board spacecraft for manned interplanetary missions</a:t>
            </a:r>
          </a:p>
          <a:p>
            <a:pPr indent="0" algn="l">
              <a:buFont typeface="+mj-lt"/>
              <a:buNone/>
            </a:pP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DOI: 10.1016/j.radmeas.2017.10.006</a:t>
            </a:r>
          </a:p>
        </p:txBody>
      </p:sp>
      <p:sp>
        <p:nvSpPr>
          <p:cNvPr id="13" name="Прямоугольник 6"/>
          <p:cNvSpPr/>
          <p:nvPr/>
        </p:nvSpPr>
        <p:spPr>
          <a:xfrm>
            <a:off x="5016500" y="6348730"/>
            <a:ext cx="593788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12;p35"/>
          <p:cNvSpPr txBox="1"/>
          <p:nvPr/>
        </p:nvSpPr>
        <p:spPr>
          <a:xfrm>
            <a:off x="3288265" y="2780518"/>
            <a:ext cx="6161615" cy="11851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altLang="en-US" dirty="0">
                <a:latin typeface="Arial Black" panose="020B0A04020102020204" pitchFamily="34" charset="0"/>
              </a:rPr>
              <a:t>Доп. слайды</a:t>
            </a:r>
          </a:p>
        </p:txBody>
      </p:sp>
      <p:sp>
        <p:nvSpPr>
          <p:cNvPr id="3" name="Номер слайда 1"/>
          <p:cNvSpPr>
            <a:spLocks noGrp="1"/>
          </p:cNvSpPr>
          <p:nvPr/>
        </p:nvSpPr>
        <p:spPr>
          <a:xfrm>
            <a:off x="11496600" y="111547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5C771-4EE3-4B1B-A1AA-3E490EE6F683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12;p35"/>
          <p:cNvSpPr txBox="1"/>
          <p:nvPr/>
        </p:nvSpPr>
        <p:spPr>
          <a:xfrm>
            <a:off x="483470" y="709148"/>
            <a:ext cx="6161615" cy="11851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4000" dirty="0">
                <a:latin typeface="Arial Black" panose="020B0A04020102020204" pitchFamily="34" charset="0"/>
              </a:rPr>
              <a:t>Моделирование облучения корабля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678" y="3976393"/>
            <a:ext cx="5849609" cy="178965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Геометрия обитаемого модуля космического аппарата проста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цилиндр со стенками из алюминия толщиной 15 г</a:t>
            </a:r>
            <a:r>
              <a:rPr lang="en-US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/</a:t>
            </a:r>
            <a:r>
              <a:rPr lang="ru-RU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см</a:t>
            </a:r>
            <a:r>
              <a:rPr lang="ru-RU" sz="2000" baseline="30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2</a:t>
            </a:r>
            <a:r>
              <a:rPr lang="ru-RU" sz="20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, заполненный воздухом</a:t>
            </a:r>
            <a:endParaRPr lang="en-US" sz="20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59678" y="3895113"/>
            <a:ext cx="691243" cy="0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612;p35"/>
          <p:cNvSpPr txBox="1"/>
          <p:nvPr/>
        </p:nvSpPr>
        <p:spPr>
          <a:xfrm>
            <a:off x="2271955" y="2190611"/>
            <a:ext cx="4159650" cy="12383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рисунке справа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простейшая модель обитаемого модуля космического корабля, изотропно облучаемая частицами ГКИ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5"/>
          <p:cNvCxnSpPr/>
          <p:nvPr/>
        </p:nvCxnSpPr>
        <p:spPr>
          <a:xfrm>
            <a:off x="7106194" y="4758925"/>
            <a:ext cx="691243" cy="0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106195" y="4836853"/>
            <a:ext cx="4455886" cy="161069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Облучение происходит частицами ГКИ изотропно, а внутри модуля подсчитывается радиационное поле от всех частиц ГКИ</a:t>
            </a:r>
            <a:endParaRPr lang="en-US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66" y="372561"/>
            <a:ext cx="4635514" cy="42080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/>
        </p:nvSpPr>
        <p:spPr>
          <a:xfrm>
            <a:off x="11496600" y="111547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5C771-4EE3-4B1B-A1AA-3E490EE6F683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2133" y="116840"/>
            <a:ext cx="11160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Расчёт радиационных полей при работе бустера и нуклотрона комплекса NICA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5911215"/>
            <a:ext cx="4959350" cy="749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785495"/>
            <a:ext cx="7687310" cy="432435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 rot="3422132">
            <a:off x="2881696" y="1434490"/>
            <a:ext cx="2775542" cy="3252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11"/>
          <p:cNvSpPr txBox="1"/>
          <p:nvPr/>
        </p:nvSpPr>
        <p:spPr>
          <a:xfrm>
            <a:off x="4944354" y="198857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35140" y="2205004"/>
            <a:ext cx="71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A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′</a:t>
            </a:r>
            <a:endParaRPr lang="ru-RU" b="1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215005" y="981075"/>
            <a:ext cx="1800860" cy="1439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015865" y="2420620"/>
            <a:ext cx="10801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116189">
            <a:off x="4759957" y="1407038"/>
            <a:ext cx="314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Территория пребывания населения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03930" y="2420620"/>
            <a:ext cx="1440180" cy="2882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1"/>
          <p:cNvSpPr txBox="1"/>
          <p:nvPr/>
        </p:nvSpPr>
        <p:spPr>
          <a:xfrm rot="20640000">
            <a:off x="2886710" y="2350135"/>
            <a:ext cx="11036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113 </a:t>
            </a:r>
            <a:r>
              <a:rPr lang="ru-RU" altLang="en-US" sz="1600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345" y="5876925"/>
            <a:ext cx="5031740" cy="748030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 rot="2208833">
            <a:off x="2643468" y="1313359"/>
            <a:ext cx="3146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Граница комплекса</a:t>
            </a:r>
          </a:p>
        </p:txBody>
      </p:sp>
      <p:cxnSp>
        <p:nvCxnSpPr>
          <p:cNvPr id="16" name="Прямая соединительная линия 24"/>
          <p:cNvCxnSpPr/>
          <p:nvPr/>
        </p:nvCxnSpPr>
        <p:spPr>
          <a:xfrm>
            <a:off x="6096000" y="2420620"/>
            <a:ext cx="720090" cy="432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9"/>
          <p:cNvSpPr/>
          <p:nvPr/>
        </p:nvSpPr>
        <p:spPr>
          <a:xfrm>
            <a:off x="551220" y="5572095"/>
            <a:ext cx="108000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Публикации:</a:t>
            </a:r>
          </a:p>
        </p:txBody>
      </p:sp>
      <p:sp>
        <p:nvSpPr>
          <p:cNvPr id="19" name="Прямоугольник 2"/>
          <p:cNvSpPr/>
          <p:nvPr/>
        </p:nvSpPr>
        <p:spPr>
          <a:xfrm>
            <a:off x="5701873" y="1988902"/>
            <a:ext cx="150861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libri" panose="020F0502020204030204" charset="0"/>
                <a:cs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libri" panose="020F0502020204030204" charset="0"/>
                <a:cs typeface="Cambria" panose="02040503050406030204" pitchFamily="18" charset="0"/>
              </a:rPr>
              <a:t>0</a:t>
            </a:r>
            <a:r>
              <a:rPr lang="ru-RU" b="1" dirty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libri" panose="020F0502020204030204" charset="0"/>
                <a:cs typeface="Cambria" panose="02040503050406030204" pitchFamily="18" charset="0"/>
              </a:rPr>
              <a:t>.5 мЗв/год</a:t>
            </a:r>
            <a:endParaRPr lang="ru-RU" sz="3600" b="1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libri" panose="020F0502020204030204" charset="0"/>
              <a:cs typeface="Cambria" panose="02040503050406030204" pitchFamily="18" charset="0"/>
            </a:endParaRPr>
          </a:p>
        </p:txBody>
      </p:sp>
      <p:sp>
        <p:nvSpPr>
          <p:cNvPr id="22" name="Прямоугольник 4"/>
          <p:cNvSpPr/>
          <p:nvPr/>
        </p:nvSpPr>
        <p:spPr>
          <a:xfrm rot="1184720">
            <a:off x="4248328" y="2697364"/>
            <a:ext cx="1321435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1.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2 </a:t>
            </a:r>
            <a:r>
              <a:rPr lang="ru-RU" sz="1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мкЗв/час</a:t>
            </a:r>
          </a:p>
        </p:txBody>
      </p:sp>
      <p:sp>
        <p:nvSpPr>
          <p:cNvPr id="23" name="Прямоугольник 9"/>
          <p:cNvSpPr/>
          <p:nvPr/>
        </p:nvSpPr>
        <p:spPr>
          <a:xfrm>
            <a:off x="8256270" y="785495"/>
            <a:ext cx="356616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Задача:</a:t>
            </a:r>
          </a:p>
          <a:p>
            <a:pPr lvl="0" algn="l">
              <a:defRPr/>
            </a:pP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радиационной</a:t>
            </a:r>
          </a:p>
          <a:p>
            <a:pPr lvl="0" algn="l"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обстановки вокруг здания корпуса №1 ЛФВЭ ОИЯИ</a:t>
            </a:r>
          </a:p>
          <a:p>
            <a:pPr lvl="0" algn="l"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работе бустера и нуклотрона</a:t>
            </a:r>
          </a:p>
          <a:p>
            <a:pPr lvl="0" algn="l"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в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025" y="4152900"/>
            <a:ext cx="3207385" cy="956945"/>
          </a:xfrm>
          <a:prstGeom prst="rect">
            <a:avLst/>
          </a:prstGeom>
        </p:spPr>
      </p:pic>
      <p:sp>
        <p:nvSpPr>
          <p:cNvPr id="27" name="Прямоугольник 9"/>
          <p:cNvSpPr/>
          <p:nvPr/>
        </p:nvSpPr>
        <p:spPr>
          <a:xfrm>
            <a:off x="8256270" y="2997200"/>
            <a:ext cx="35661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произведён расчёт радиационной обстановки с применением транспортного кода </a:t>
            </a:r>
            <a:r>
              <a:rPr lang="en-US" alt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FLUKA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814" y="1503336"/>
            <a:ext cx="3969063" cy="31752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5060" y="1503336"/>
            <a:ext cx="4218424" cy="309707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05877" y="1272405"/>
            <a:ext cx="1267584" cy="461665"/>
          </a:xfrm>
          <a:prstGeom prst="rect">
            <a:avLst/>
          </a:prstGeom>
          <a:ln w="19050">
            <a:solidFill>
              <a:srgbClr val="3333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 Black" panose="020B0A04020102020204" pitchFamily="34" charset="0"/>
              </a:rPr>
              <a:t>W = 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68746" y="1272405"/>
            <a:ext cx="1547688" cy="461861"/>
          </a:xfrm>
          <a:prstGeom prst="rect">
            <a:avLst/>
          </a:prstGeom>
          <a:ln w="19050">
            <a:solidFill>
              <a:srgbClr val="3333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 Black" panose="020B0A04020102020204" pitchFamily="34" charset="0"/>
              </a:rPr>
              <a:t>W = 190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18" y="5055971"/>
            <a:ext cx="7693690" cy="1759052"/>
          </a:xfrm>
          <a:prstGeom prst="rect">
            <a:avLst/>
          </a:prstGeom>
        </p:spPr>
      </p:pic>
      <p:sp>
        <p:nvSpPr>
          <p:cNvPr id="22" name="Google Shape;612;p35"/>
          <p:cNvSpPr txBox="1"/>
          <p:nvPr/>
        </p:nvSpPr>
        <p:spPr>
          <a:xfrm>
            <a:off x="467972" y="344894"/>
            <a:ext cx="9486030" cy="6193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ru-RU" sz="3200" dirty="0">
                <a:latin typeface="Arial Black" panose="020B0A04020102020204" pitchFamily="34" charset="0"/>
              </a:rPr>
              <a:t>Рассчитанные дозы Земля-Марс-Земля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877" y="4740910"/>
            <a:ext cx="1684278" cy="36420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~4</a:t>
            </a:r>
            <a:r>
              <a:rPr lang="ru-RU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0 </a:t>
            </a:r>
            <a:r>
              <a:rPr lang="ru-RU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мкЗв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/</a:t>
            </a:r>
            <a:r>
              <a:rPr lang="ru-RU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69338" y="4734319"/>
            <a:ext cx="1684278" cy="41549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~1</a:t>
            </a:r>
            <a:r>
              <a:rPr lang="ru-RU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0 </a:t>
            </a:r>
            <a:r>
              <a:rPr lang="ru-RU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мкЗв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/</a:t>
            </a:r>
            <a:r>
              <a:rPr lang="ru-RU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89177" y="3952720"/>
            <a:ext cx="2583349" cy="36420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Лимит за карьеру 1 Зв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68746" y="4840574"/>
            <a:ext cx="2103780" cy="73866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МКС 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~</a:t>
            </a: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25 </a:t>
            </a:r>
            <a:r>
              <a:rPr lang="ru-RU" sz="1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мкЗв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/</a:t>
            </a: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ч</a:t>
            </a:r>
          </a:p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(5-6 флюорографий)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33181" y="4408283"/>
            <a:ext cx="2939346" cy="32367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Нормальный фон 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~</a:t>
            </a: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0.2 </a:t>
            </a:r>
            <a:r>
              <a:rPr lang="ru-RU" sz="16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мкЗв</a:t>
            </a:r>
            <a:r>
              <a:rPr lang="en-US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/</a:t>
            </a:r>
            <a:r>
              <a:rPr lang="ru-RU" sz="16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ч</a:t>
            </a:r>
          </a:p>
        </p:txBody>
      </p:sp>
      <p:sp>
        <p:nvSpPr>
          <p:cNvPr id="3" name="Номер слайда 1"/>
          <p:cNvSpPr>
            <a:spLocks noGrp="1"/>
          </p:cNvSpPr>
          <p:nvPr/>
        </p:nvSpPr>
        <p:spPr>
          <a:xfrm>
            <a:off x="11496600" y="111547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5C771-4EE3-4B1B-A1AA-3E490EE6F683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895" y="45085"/>
            <a:ext cx="7783830" cy="5562600"/>
          </a:xfrm>
          <a:prstGeom prst="rect">
            <a:avLst/>
          </a:prstGeom>
        </p:spPr>
      </p:pic>
      <p:sp>
        <p:nvSpPr>
          <p:cNvPr id="32" name="TextBox 94"/>
          <p:cNvSpPr txBox="1"/>
          <p:nvPr/>
        </p:nvSpPr>
        <p:spPr>
          <a:xfrm>
            <a:off x="2999740" y="5733415"/>
            <a:ext cx="68135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Дифференциальные энергетические спектры плотности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потока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ядер железа при взаимодействии равномерного пучка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ядер железа с энергией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1 ГэВ/н с полиэтиленовой мишенью различной толщины</a:t>
            </a:r>
          </a:p>
        </p:txBody>
      </p:sp>
      <p:sp>
        <p:nvSpPr>
          <p:cNvPr id="3" name="Номер слайда 1"/>
          <p:cNvSpPr>
            <a:spLocks noGrp="1"/>
          </p:cNvSpPr>
          <p:nvPr/>
        </p:nvSpPr>
        <p:spPr>
          <a:xfrm>
            <a:off x="11496600" y="111547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5C771-4EE3-4B1B-A1AA-3E490EE6F683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94"/>
          <p:cNvSpPr txBox="1"/>
          <p:nvPr/>
        </p:nvSpPr>
        <p:spPr>
          <a:xfrm>
            <a:off x="2339340" y="5733415"/>
            <a:ext cx="80645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Суммарные спектры ЛПЭ в воде плотности потока всех заряженных частиц внутреннего радиационного поля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космического аппарата при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минимуме (W = 0) и максимуме (W =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190) СА, с парциальными вкладами p, e±,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baseline="30000" dirty="0"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He, Li, Be, B, C, O, Fe в общий спектр при максимуме СА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35" y="44450"/>
            <a:ext cx="9761220" cy="563372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/>
        </p:nvSpPr>
        <p:spPr>
          <a:xfrm>
            <a:off x="11496600" y="111547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5C771-4EE3-4B1B-A1AA-3E490EE6F683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94"/>
          <p:cNvSpPr txBox="1"/>
          <p:nvPr/>
        </p:nvSpPr>
        <p:spPr>
          <a:xfrm>
            <a:off x="114785" y="3969511"/>
            <a:ext cx="4392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Цитирование в обзорной статье (сентябрь 2022 год) от ведущих специалистов в области моделирования космического излучения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/>
        </p:nvSpPr>
        <p:spPr>
          <a:xfrm>
            <a:off x="11496600" y="111547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5C771-4EE3-4B1B-A1AA-3E490EE6F683}" type="slidenum">
              <a:rPr lang="en-US" smtClean="0"/>
              <a:t>33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B71204-18D9-4B0E-AA83-973FD33AC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66" t="7838" r="9247" b="9199"/>
          <a:stretch/>
        </p:blipFill>
        <p:spPr>
          <a:xfrm>
            <a:off x="4506877" y="3382645"/>
            <a:ext cx="7459294" cy="3250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74E649-BCAF-4A61-890D-912A058A1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35633"/>
            <a:ext cx="7848872" cy="32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2133" y="116840"/>
            <a:ext cx="11160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Локализация потерь при работе бустера и нуклотрона комплекса NICA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692785"/>
            <a:ext cx="4973955" cy="52241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2450" y="5949315"/>
            <a:ext cx="497459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sz="1400" b="1" dirty="0">
                <a:solidFill>
                  <a:srgbClr val="000000"/>
                </a:solidFill>
                <a:latin typeface="Arial" panose="020B0604020202020204" pitchFamily="34" charset="0"/>
              </a:rPr>
              <a:t>Интенсивности пучков (ионов/цикл), темпы потерь (ионов/цикл) и энергии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sz="1400" b="1" dirty="0">
                <a:solidFill>
                  <a:srgbClr val="000000"/>
                </a:solidFill>
                <a:latin typeface="Arial" panose="020B0604020202020204" pitchFamily="34" charset="0"/>
              </a:rPr>
              <a:t>ядер </a:t>
            </a:r>
            <a:r>
              <a:rPr sz="1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197</a:t>
            </a:r>
            <a:r>
              <a:rPr sz="1400" b="1" dirty="0">
                <a:solidFill>
                  <a:srgbClr val="000000"/>
                </a:solidFill>
                <a:latin typeface="Arial" panose="020B0604020202020204" pitchFamily="34" charset="0"/>
              </a:rPr>
              <a:t>Au на различных этапах ускорения в бустере</a:t>
            </a:r>
          </a:p>
        </p:txBody>
      </p:sp>
      <p:sp>
        <p:nvSpPr>
          <p:cNvPr id="14" name="Прямоугольник 6"/>
          <p:cNvSpPr/>
          <p:nvPr/>
        </p:nvSpPr>
        <p:spPr>
          <a:xfrm>
            <a:off x="6836410" y="4004945"/>
            <a:ext cx="487616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	В нуклотроне</a:t>
            </a:r>
            <a:r>
              <a:rPr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потери </a:t>
            </a:r>
            <a:r>
              <a:rPr sz="1600" b="1" dirty="0">
                <a:solidFill>
                  <a:srgbClr val="000000"/>
                </a:solidFill>
                <a:latin typeface="Arial" panose="020B0604020202020204" pitchFamily="34" charset="0"/>
              </a:rPr>
              <a:t>происходят на двух локальных участках в секции инжекции пучка и секции вывода ускоренного пучка из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н</a:t>
            </a:r>
            <a:r>
              <a:rPr sz="1600" b="1" dirty="0">
                <a:solidFill>
                  <a:srgbClr val="000000"/>
                </a:solidFill>
                <a:latin typeface="Arial" panose="020B0604020202020204" pitchFamily="34" charset="0"/>
              </a:rPr>
              <a:t>уклотрона, а также равномерно по кольцу за счет адиабатического захвата ионов с энергией 572 МэВ/н.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sz="1600" b="1" dirty="0">
                <a:solidFill>
                  <a:srgbClr val="000000"/>
                </a:solidFill>
                <a:latin typeface="Arial" panose="020B0604020202020204" pitchFamily="34" charset="0"/>
              </a:rPr>
              <a:t>Потери при ускорении ионов за счет остаточного газа, внутрикулоновского рассеяния пучка и бетатронных колебаний считаются пренебрежимо малыми.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5938" y="97155"/>
            <a:ext cx="11160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Геометрия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682"/>
          <a:stretch>
            <a:fillRect/>
          </a:stretch>
        </p:blipFill>
        <p:spPr>
          <a:xfrm>
            <a:off x="551180" y="763905"/>
            <a:ext cx="4868545" cy="3268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370" y="1092200"/>
            <a:ext cx="5795010" cy="2940050"/>
          </a:xfrm>
          <a:prstGeom prst="rect">
            <a:avLst/>
          </a:prstGeom>
        </p:spPr>
      </p:pic>
      <p:sp>
        <p:nvSpPr>
          <p:cNvPr id="4" name="Прямоугольник 6"/>
          <p:cNvSpPr/>
          <p:nvPr/>
        </p:nvSpPr>
        <p:spPr>
          <a:xfrm>
            <a:off x="695325" y="4364355"/>
            <a:ext cx="1102931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Геометрия бустера и нуклотрона комплекса NICA, а также строений </a:t>
            </a:r>
            <a:r>
              <a:rPr lang="ru-RU" altLang="en-US" b="1" dirty="0">
                <a:solidFill>
                  <a:srgbClr val="000000"/>
                </a:solidFill>
                <a:latin typeface="Arial" panose="020B0604020202020204" pitchFamily="34" charset="0"/>
                <a:sym typeface="+mn-ea"/>
              </a:rPr>
              <a:t>вокруг корпуса № 1, </a:t>
            </a:r>
            <a:r>
              <a:rPr lang="ru-RU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использованная для расчёта радиационной обстановки. A — критическая точка на ограждении техплощадки ЛФВЭ ОИЯИ, A</a:t>
            </a:r>
            <a:r>
              <a:rPr lang="en-US" alt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` </a:t>
            </a:r>
            <a:r>
              <a:rPr lang="ru-RU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— точка на границе зоны спецдопуска персонала. </a:t>
            </a:r>
          </a:p>
          <a:p>
            <a:pPr algn="ctr"/>
            <a:endParaRPr lang="ru-RU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ru-RU" alt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Из всего экспериментального корпуса № 205 в расчёт дозы излучения «skyshine» в точке A принималась только ближняя его стена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86947"/>
            <a:ext cx="5317595" cy="42582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760" y="1186947"/>
            <a:ext cx="5329840" cy="42582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35460" y="79713"/>
            <a:ext cx="9721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Результаты (бустер)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6</a:t>
            </a:fld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96000" y="692696"/>
            <a:ext cx="108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96000" y="5745450"/>
            <a:ext cx="108000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мощности эффективной дозы от всех положительно заряженных частиц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(слева) и нейтронов (справа), обусловленное потерями ионов в бустере</a:t>
            </a:r>
          </a:p>
        </p:txBody>
      </p:sp>
      <p:sp>
        <p:nvSpPr>
          <p:cNvPr id="25" name="Овал 24"/>
          <p:cNvSpPr/>
          <p:nvPr/>
        </p:nvSpPr>
        <p:spPr>
          <a:xfrm>
            <a:off x="3043846" y="2439795"/>
            <a:ext cx="386522" cy="32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614288" y="1357437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243954" y="135743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52533" y="1936691"/>
            <a:ext cx="71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</a:t>
            </a:r>
            <a:r>
              <a:rPr lang="ru-RU" sz="3200" dirty="0">
                <a:solidFill>
                  <a:srgbClr val="FF0000"/>
                </a:solidFill>
              </a:rPr>
              <a:t>′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10014888" y="137744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9644554" y="137744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53133" y="1956694"/>
            <a:ext cx="71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</a:t>
            </a:r>
            <a:r>
              <a:rPr lang="ru-RU" sz="3200" dirty="0">
                <a:solidFill>
                  <a:srgbClr val="FF0000"/>
                </a:solidFill>
              </a:rPr>
              <a:t>′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8445158" y="2512796"/>
            <a:ext cx="386522" cy="32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0863" y="111760"/>
            <a:ext cx="11160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Полученные результаты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6"/>
          <p:cNvSpPr/>
          <p:nvPr/>
        </p:nvSpPr>
        <p:spPr>
          <a:xfrm>
            <a:off x="695325" y="5157470"/>
            <a:ext cx="458025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Результирующий с</a:t>
            </a:r>
            <a:r>
              <a:rPr sz="2000" b="1" dirty="0">
                <a:solidFill>
                  <a:srgbClr val="000000"/>
                </a:solidFill>
                <a:latin typeface="Arial" panose="020B0604020202020204" pitchFamily="34" charset="0"/>
              </a:rPr>
              <a:t>пектр нейтронов в критической точке А на периметре техплощадки ЛФВЭ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0" y="1052830"/>
            <a:ext cx="5052060" cy="3891915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594"/>
          <a:stretch>
            <a:fillRect/>
          </a:stretch>
        </p:blipFill>
        <p:spPr>
          <a:xfrm>
            <a:off x="5725795" y="1268730"/>
            <a:ext cx="6024245" cy="2623185"/>
          </a:xfrm>
          <a:prstGeom prst="rect">
            <a:avLst/>
          </a:prstGeom>
        </p:spPr>
      </p:pic>
      <p:graphicFrame>
        <p:nvGraphicFramePr>
          <p:cNvPr id="10" name="Таблица 2"/>
          <p:cNvGraphicFramePr>
            <a:graphicFrameLocks noGrp="1"/>
          </p:cNvGraphicFramePr>
          <p:nvPr/>
        </p:nvGraphicFramePr>
        <p:xfrm>
          <a:off x="5735955" y="4149090"/>
          <a:ext cx="6035675" cy="25095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5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2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125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Годовая эффективная доза в точке А, мкЗв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Мощность эффективной дозы в точке А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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мкЗв/ч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Бустер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Нуклотрон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1.28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1" name="Прямая со стрелкой 8"/>
          <p:cNvCxnSpPr/>
          <p:nvPr/>
        </p:nvCxnSpPr>
        <p:spPr>
          <a:xfrm flipH="1" flipV="1">
            <a:off x="6960235" y="2493010"/>
            <a:ext cx="2447925" cy="86423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9"/>
          <p:cNvSpPr txBox="1"/>
          <p:nvPr/>
        </p:nvSpPr>
        <p:spPr>
          <a:xfrm>
            <a:off x="6960235" y="1917065"/>
            <a:ext cx="2171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7752080" y="2350135"/>
            <a:ext cx="7131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</a:t>
            </a:r>
            <a:r>
              <a:rPr lang="ru-RU" sz="2400" dirty="0">
                <a:solidFill>
                  <a:srgbClr val="FF0000"/>
                </a:solidFill>
              </a:rPr>
              <a:t>′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4" name="Прямоугольник 11"/>
          <p:cNvSpPr/>
          <p:nvPr/>
        </p:nvSpPr>
        <p:spPr>
          <a:xfrm rot="1135399">
            <a:off x="7134860" y="2341245"/>
            <a:ext cx="89725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113 м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8096250" y="2204720"/>
            <a:ext cx="304165" cy="70040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Картинки по запросу composition of Galaxy Space Ray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364" name="AutoShape 4" descr="Картинки по запросу composition of Galaxy Space Ray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96000" y="3933056"/>
            <a:ext cx="108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595" y="2686050"/>
            <a:ext cx="10800080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Моделирование смешанного поля излучения на ускорителях заряженных частиц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5938" y="25400"/>
            <a:ext cx="11160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C771-4EE3-4B1B-A1AA-3E490EE6F683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Прямоугольник 6"/>
          <p:cNvSpPr/>
          <p:nvPr/>
        </p:nvSpPr>
        <p:spPr>
          <a:xfrm>
            <a:off x="2044700" y="5733415"/>
            <a:ext cx="817372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Оценка радиационного риска</a:t>
            </a:r>
            <a:r>
              <a:rPr lang="ru-RU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для космонавтов, связанного</a:t>
            </a:r>
            <a:r>
              <a:rPr lang="en-US" alt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с воздействием космической радиации, в частности, с ГКЛ </a:t>
            </a:r>
            <a:r>
              <a:rPr lang="en-US" altLang="ru-RU" sz="2000" b="1" dirty="0">
                <a:solidFill>
                  <a:srgbClr val="000000"/>
                </a:solidFill>
                <a:latin typeface="Arial" panose="020B0604020202020204" pitchFamily="34" charset="0"/>
              </a:rPr>
              <a:t>является важнейшей задачей космической радиобиологии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1384" y="549186"/>
            <a:ext cx="111612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51"/>
          <p:cNvPicPr>
            <a:picLocks noGrp="1" noChangeAspect="1"/>
          </p:cNvPicPr>
          <p:nvPr/>
        </p:nvPicPr>
        <p:blipFill>
          <a:blip r:embed="rId3"/>
          <a:srcRect l="5526" r="5526"/>
          <a:stretch>
            <a:fillRect/>
          </a:stretch>
        </p:blipFill>
        <p:spPr>
          <a:xfrm>
            <a:off x="3054096" y="367472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17" name="Рисунок 55"/>
          <p:cNvPicPr>
            <a:picLocks noGrp="1" noChangeAspect="1"/>
          </p:cNvPicPr>
          <p:nvPr/>
        </p:nvPicPr>
        <p:blipFill>
          <a:blip r:embed="rId4"/>
          <a:srcRect l="5615" r="5615"/>
          <a:stretch>
            <a:fillRect/>
          </a:stretch>
        </p:blipFill>
        <p:spPr>
          <a:xfrm>
            <a:off x="6108192" y="367472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19" name="Рисунок 65"/>
          <p:cNvPicPr>
            <a:picLocks noGrp="1" noChangeAspect="1"/>
          </p:cNvPicPr>
          <p:nvPr/>
        </p:nvPicPr>
        <p:blipFill>
          <a:blip r:embed="rId5"/>
          <a:srcRect l="5612" r="5612"/>
          <a:stretch>
            <a:fillRect/>
          </a:stretch>
        </p:blipFill>
        <p:spPr>
          <a:xfrm>
            <a:off x="0" y="367472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20" name="Рисунок 76"/>
          <p:cNvPicPr>
            <a:picLocks noGrp="1" noChangeAspect="1"/>
          </p:cNvPicPr>
          <p:nvPr/>
        </p:nvPicPr>
        <p:blipFill>
          <a:blip r:embed="rId6"/>
          <a:srcRect l="15952" r="15952"/>
          <a:stretch>
            <a:fillRect/>
          </a:stretch>
        </p:blipFill>
        <p:spPr>
          <a:xfrm>
            <a:off x="9162288" y="367472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sp>
        <p:nvSpPr>
          <p:cNvPr id="57" name="TextBox 56"/>
          <p:cNvSpPr txBox="1"/>
          <p:nvPr/>
        </p:nvSpPr>
        <p:spPr>
          <a:xfrm>
            <a:off x="181910" y="1521644"/>
            <a:ext cx="1870410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pc="20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Солнечный ветер</a:t>
            </a:r>
            <a:endParaRPr lang="en-US" sz="1400" b="1" spc="200" dirty="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23350" y="1520308"/>
            <a:ext cx="2892043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pc="20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Радиационный пояс Земли (пояс Ван Аллена)</a:t>
            </a:r>
            <a:endParaRPr lang="en-US" sz="1400" b="1" spc="200" dirty="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176607" y="1514670"/>
            <a:ext cx="2801066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pc="20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Солнечные протонные события</a:t>
            </a:r>
            <a:endParaRPr lang="en-US" sz="1400" b="1" spc="200" dirty="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311895" y="1515915"/>
            <a:ext cx="263317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spc="200" dirty="0"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Галактические космические лучи</a:t>
            </a:r>
            <a:endParaRPr lang="en-US" sz="1400" b="1" spc="200" dirty="0"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81910" y="2084976"/>
            <a:ext cx="2682240" cy="1107996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Постоянное низкоэнергетическое излучение Солнца, в основном представленное потоком гелиево-водородной плазмы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5"/>
          <p:cNvCxnSpPr/>
          <p:nvPr/>
        </p:nvCxnSpPr>
        <p:spPr>
          <a:xfrm>
            <a:off x="181910" y="1994254"/>
            <a:ext cx="6912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5"/>
          <p:cNvCxnSpPr/>
          <p:nvPr/>
        </p:nvCxnSpPr>
        <p:spPr>
          <a:xfrm>
            <a:off x="3216149" y="1960980"/>
            <a:ext cx="6912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216149" y="2031292"/>
            <a:ext cx="2892043" cy="135081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Тороидальные области магнитосферы Земли, в которых удерживаются проникшие в магнитосферу заряженные частицы галактических и солнечных космических лучей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176607" y="2031292"/>
            <a:ext cx="2801066" cy="138499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Появляются вследствие солнечных вспышек или корональных выбросов масс, представлены </a:t>
            </a:r>
            <a:r>
              <a:rPr lang="ru-RU" sz="1200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высокоэнергетичными</a:t>
            </a: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 потоками протонов, электронов и ионов</a:t>
            </a:r>
            <a:endParaRPr lang="en-US" sz="1200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ea typeface="Titillium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321436" y="2019635"/>
            <a:ext cx="2870563" cy="138499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Titillium" charset="0"/>
                <a:cs typeface="Arial" panose="020B0604020202020204" pitchFamily="34" charset="0"/>
              </a:rPr>
              <a:t>Состоят из ядер различных хим. элементов с широким диапазоном по энергии, постоянно действующее излучение, в межзвездной среде распространяется изотропно</a:t>
            </a:r>
          </a:p>
        </p:txBody>
      </p:sp>
      <p:cxnSp>
        <p:nvCxnSpPr>
          <p:cNvPr id="74" name="Straight Connector 5"/>
          <p:cNvCxnSpPr/>
          <p:nvPr/>
        </p:nvCxnSpPr>
        <p:spPr>
          <a:xfrm>
            <a:off x="6161099" y="1960980"/>
            <a:ext cx="6912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5"/>
          <p:cNvCxnSpPr/>
          <p:nvPr/>
        </p:nvCxnSpPr>
        <p:spPr>
          <a:xfrm>
            <a:off x="9321437" y="1943300"/>
            <a:ext cx="69124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1667</Words>
  <Application>Microsoft Office PowerPoint</Application>
  <PresentationFormat>Широкоэкранный</PresentationFormat>
  <Paragraphs>271</Paragraphs>
  <Slides>33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Cambria</vt:lpstr>
      <vt:lpstr>Times New Roman</vt:lpstr>
      <vt:lpstr>Titillium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USER</cp:lastModifiedBy>
  <cp:revision>1096</cp:revision>
  <dcterms:created xsi:type="dcterms:W3CDTF">2023-06-15T17:56:00Z</dcterms:created>
  <dcterms:modified xsi:type="dcterms:W3CDTF">2023-06-18T19:14:59Z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1049-11.2.0.11537</vt:lpwstr>
  </property>
</Properties>
</file>