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0" r:id="rId3"/>
    <p:sldId id="258" r:id="rId4"/>
    <p:sldId id="263" r:id="rId5"/>
    <p:sldId id="266" r:id="rId6"/>
    <p:sldId id="264" r:id="rId7"/>
    <p:sldId id="265" r:id="rId8"/>
    <p:sldId id="274" r:id="rId9"/>
    <p:sldId id="275" r:id="rId10"/>
    <p:sldId id="276" r:id="rId11"/>
    <p:sldId id="278" r:id="rId12"/>
    <p:sldId id="268" r:id="rId13"/>
    <p:sldId id="261" r:id="rId14"/>
    <p:sldId id="269" r:id="rId15"/>
    <p:sldId id="279" r:id="rId16"/>
    <p:sldId id="267" r:id="rId17"/>
    <p:sldId id="270" r:id="rId18"/>
    <p:sldId id="280" r:id="rId19"/>
    <p:sldId id="281" r:id="rId20"/>
    <p:sldId id="262" r:id="rId21"/>
    <p:sldId id="282" r:id="rId22"/>
    <p:sldId id="271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47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04"/>
    </p:cViewPr>
  </p:sorter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2C92C-084B-43FF-AEF3-BEC15D58AB8F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320D0-6A05-4DDA-B7AE-1BB36192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42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656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7320D0-6A05-4DDA-B7AE-1BB36192BF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94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3CC09-DC5F-C29F-071D-40E4DE3BF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B31964-5879-2AD1-6659-CC5C97C7C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414B4-3C3D-E7C0-183A-4E544668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1303-CAC8-44F6-A0A6-387BE962C95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13004-7481-8188-E32C-3CDFEAD0C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1442E0-FE14-7A67-8E94-810476F81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934D-2085-4EB2-B4C3-5F19B336D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26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11049-F083-7817-9CEF-63EF8E2C13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C530F-CAC3-3672-2B95-0BBF901646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4084F2-65B3-AD36-3EA9-6830AEE8C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1303-CAC8-44F6-A0A6-387BE962C95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B0481-CEEB-BEE7-EA69-2A583EB9D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53A9C6-2466-2588-C2D9-F13147292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934D-2085-4EB2-B4C3-5F19B336D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62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E911C-7544-B59E-97CB-D1F28CAE42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C22B0D-F2A8-03C8-0FF4-4D557324B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0D518-A556-9E51-A837-2B0185ABE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1303-CAC8-44F6-A0A6-387BE962C95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66A16-891A-ACB2-5DC7-A85B3D4F6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354F5-86A0-612B-F34D-828BCF117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934D-2085-4EB2-B4C3-5F19B336D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5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29BAD-B33D-CD59-0E51-79ECC98EE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3D65F-59C2-B04D-FA29-AC7318C73D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D9ACF-3388-BE46-FE16-E03AE6FE2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1303-CAC8-44F6-A0A6-387BE962C95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A216E-5486-AADD-673A-EBABE3384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139A7-AC2F-75B3-EA4E-4806BE5C5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934D-2085-4EB2-B4C3-5F19B336D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660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22ED2-62F0-1682-5E71-C6522F002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EABD0-3152-E2CC-B532-EE391C2B6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380BE-2203-53F5-3084-65B8EAE43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1303-CAC8-44F6-A0A6-387BE962C95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8C30F3-E0FB-BA64-2424-1722FBD24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CBDA2-2871-31E5-06B6-6753F6049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934D-2085-4EB2-B4C3-5F19B336D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10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A30D-4884-C0C8-97C8-46E15E657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70940-89F2-1F61-7770-83BD0F0DD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37CE4-B215-2183-796E-FB430123B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7E37F-FCFE-2399-779E-B90069822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1303-CAC8-44F6-A0A6-387BE962C95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05C9E-70DE-02ED-AFF4-40136602B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ED2F9-6B9A-7A5E-A741-A9BEA6BD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934D-2085-4EB2-B4C3-5F19B336D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31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AD5F2-74F6-7869-9610-17C8E4134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03D09-F808-B05B-9F08-202E846F8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72E030-4654-95D5-B9AF-99AF17E21D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5B3269-9FCE-8A3F-F58A-DCE49122EE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C6ABE9-38AD-8369-7E20-43C840FB2D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1D8A9A-EA36-0FC6-4D0F-80A8C71E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1303-CAC8-44F6-A0A6-387BE962C95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8CD958-692E-3B47-33F8-778A38D1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8B1E10-C644-30B8-7528-BB83A16E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934D-2085-4EB2-B4C3-5F19B336D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940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2CA91-A168-0FB7-01BF-FD9130404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511F13-3C6D-FC22-42CA-53E5760B2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1303-CAC8-44F6-A0A6-387BE962C95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25CED9-14CF-C008-DBA4-6479832D6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188917-BE74-4605-DFBA-1F5E15F4D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934D-2085-4EB2-B4C3-5F19B336D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2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433712-1E0C-DA22-429B-EE413B127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1303-CAC8-44F6-A0A6-387BE962C95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7B1F68-E623-0E6C-6CAB-B6C32B58E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9195D4-17B1-5F6B-6F1C-55F098165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934D-2085-4EB2-B4C3-5F19B336D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7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816FA-E7C0-845F-A09E-093A481BE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F37BC-02AD-D3FC-7871-A3E876187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3D64A3-8AD4-6173-AC89-D4F1CA203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4C33E-19A3-E443-5DFC-508119A34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1303-CAC8-44F6-A0A6-387BE962C95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B8DDCA-0ACD-0E04-A452-7E9FB27A2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0B07C-AFBB-0929-3652-FED2232C7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934D-2085-4EB2-B4C3-5F19B336D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94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6866F-D20A-6783-7F42-5C9A90919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BFA2D6-E7C1-5A47-1F72-E182B26875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BB81DB-B2F4-1968-7EDC-1DA4881FF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83466-54F0-DBB1-B13C-2CF8FE11E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01303-CAC8-44F6-A0A6-387BE962C95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B97DED-125A-09DA-2291-6FF163918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484FF-795C-DD81-83D0-FD5517E2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4934D-2085-4EB2-B4C3-5F19B336D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6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F1172-7C78-7935-1077-2156C39CA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BB8D7-8CA5-46FC-715B-6B1603252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02E47-ED26-9A5A-6133-8A4324D5A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201303-CAC8-44F6-A0A6-387BE962C954}" type="datetimeFigureOut">
              <a:rPr lang="en-US" smtClean="0"/>
              <a:t>6/19/2023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E766C-1CD2-6BAF-66F5-E531037D69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32A030-74B3-248A-51A1-9F89BA562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4934D-2085-4EB2-B4C3-5F19B336D0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2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2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6.em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9"/>
          <p:cNvSpPr/>
          <p:nvPr/>
        </p:nvSpPr>
        <p:spPr>
          <a:xfrm>
            <a:off x="240" y="5746670"/>
            <a:ext cx="12207355" cy="253360"/>
          </a:xfrm>
          <a:custGeom>
            <a:avLst/>
            <a:gdLst>
              <a:gd name="connsiteX0" fmla="*/ 0 w 13462000"/>
              <a:gd name="connsiteY0" fmla="*/ 381797 h 407197"/>
              <a:gd name="connsiteX1" fmla="*/ 3035300 w 13462000"/>
              <a:gd name="connsiteY1" fmla="*/ 89697 h 407197"/>
              <a:gd name="connsiteX2" fmla="*/ 6692900 w 13462000"/>
              <a:gd name="connsiteY2" fmla="*/ 797 h 407197"/>
              <a:gd name="connsiteX3" fmla="*/ 10388600 w 13462000"/>
              <a:gd name="connsiteY3" fmla="*/ 127797 h 407197"/>
              <a:gd name="connsiteX4" fmla="*/ 13462000 w 13462000"/>
              <a:gd name="connsiteY4" fmla="*/ 407197 h 40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0" h="407197">
                <a:moveTo>
                  <a:pt x="0" y="381797"/>
                </a:moveTo>
                <a:cubicBezTo>
                  <a:pt x="959908" y="267497"/>
                  <a:pt x="1919817" y="153197"/>
                  <a:pt x="3035300" y="89697"/>
                </a:cubicBezTo>
                <a:cubicBezTo>
                  <a:pt x="4150783" y="26197"/>
                  <a:pt x="5467350" y="-5553"/>
                  <a:pt x="6692900" y="797"/>
                </a:cubicBezTo>
                <a:cubicBezTo>
                  <a:pt x="7918450" y="7147"/>
                  <a:pt x="9260417" y="60064"/>
                  <a:pt x="10388600" y="127797"/>
                </a:cubicBezTo>
                <a:cubicBezTo>
                  <a:pt x="11516783" y="195530"/>
                  <a:pt x="12489391" y="301363"/>
                  <a:pt x="13462000" y="407197"/>
                </a:cubicBezTo>
              </a:path>
            </a:pathLst>
          </a:cu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2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308968" y="1202049"/>
            <a:ext cx="10917691" cy="2831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918" tIns="41459" rIns="82918" bIns="41459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829178">
              <a:buNone/>
            </a:pPr>
            <a:r>
              <a:rPr lang="ru-RU" altLang="ru-RU" sz="3600" b="1" kern="0" dirty="0">
                <a:solidFill>
                  <a:srgbClr val="002060"/>
                </a:solidFill>
                <a:latin typeface="Arial"/>
              </a:rPr>
              <a:t>Изменение </a:t>
            </a:r>
            <a:r>
              <a:rPr lang="ru-RU" altLang="ru-RU" sz="3600" b="1" kern="0" dirty="0" err="1">
                <a:solidFill>
                  <a:srgbClr val="002060"/>
                </a:solidFill>
                <a:latin typeface="Arial"/>
              </a:rPr>
              <a:t>токонесущей</a:t>
            </a:r>
            <a:r>
              <a:rPr lang="ru-RU" altLang="ru-RU" sz="3600" b="1" kern="0" dirty="0">
                <a:solidFill>
                  <a:srgbClr val="002060"/>
                </a:solidFill>
                <a:latin typeface="Arial"/>
              </a:rPr>
              <a:t> способности и </a:t>
            </a:r>
            <a:r>
              <a:rPr lang="ru-RU" altLang="ru-RU" sz="3600" b="1" kern="0" dirty="0" err="1">
                <a:solidFill>
                  <a:srgbClr val="002060"/>
                </a:solidFill>
                <a:latin typeface="Arial"/>
              </a:rPr>
              <a:t>пиннинга</a:t>
            </a:r>
            <a:r>
              <a:rPr lang="ru-RU" altLang="ru-RU" sz="3600" b="1" kern="0" dirty="0">
                <a:solidFill>
                  <a:srgbClr val="002060"/>
                </a:solidFill>
                <a:latin typeface="Arial"/>
              </a:rPr>
              <a:t> вихревой структуры в длинномерных ВТСП лентах 2-го поколения облученных ионами различной энергии</a:t>
            </a:r>
            <a:endParaRPr lang="en-GB" altLang="ru-RU" sz="3600" b="1" kern="0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572" y="4452359"/>
            <a:ext cx="1959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Павел</a:t>
            </a:r>
            <a:r>
              <a:rPr lang="en-US" dirty="0"/>
              <a:t> </a:t>
            </a:r>
            <a:r>
              <a:rPr lang="ru-RU" dirty="0"/>
              <a:t>Дегтяренко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C1921C-A352-AF4A-7D59-A9A4F8B78E61}"/>
              </a:ext>
            </a:extLst>
          </p:cNvPr>
          <p:cNvSpPr txBox="1"/>
          <p:nvPr/>
        </p:nvSpPr>
        <p:spPr>
          <a:xfrm>
            <a:off x="2123737" y="6049606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  <p:pic>
        <p:nvPicPr>
          <p:cNvPr id="6" name="Рисунок 4">
            <a:extLst>
              <a:ext uri="{FF2B5EF4-FFF2-40B4-BE49-F238E27FC236}">
                <a16:creationId xmlns:a16="http://schemas.microsoft.com/office/drawing/2014/main" id="{17A9725C-B79C-F7B6-707C-30A61DC2C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36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sp>
        <p:nvSpPr>
          <p:cNvPr id="6" name="Заголовок 1"/>
          <p:cNvSpPr>
            <a:spLocks/>
          </p:cNvSpPr>
          <p:nvPr/>
        </p:nvSpPr>
        <p:spPr bwMode="auto">
          <a:xfrm>
            <a:off x="123338" y="59022"/>
            <a:ext cx="6155541" cy="54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dirty="0">
                <a:solidFill>
                  <a:srgbClr val="2D2D8A"/>
                </a:solidFill>
                <a:latin typeface="Arial"/>
                <a:cs typeface="Arial" charset="0"/>
              </a:rPr>
              <a:t>Угловая зависимость критического тока</a:t>
            </a:r>
            <a:endParaRPr lang="en-US" altLang="ru-RU" sz="2200" b="1" dirty="0">
              <a:solidFill>
                <a:srgbClr val="2D2D8A"/>
              </a:solidFill>
              <a:latin typeface="Arial"/>
              <a:cs typeface="Arial" charset="0"/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/>
              <a:t>9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390" y="482665"/>
            <a:ext cx="8740660" cy="495304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439184" y="877604"/>
            <a:ext cx="31903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i="1" kern="0" dirty="0">
                <a:solidFill>
                  <a:srgbClr val="000000"/>
                </a:solidFill>
                <a:cs typeface="Arial" panose="020B0604020202020204" pitchFamily="34" charset="0"/>
              </a:rPr>
              <a:t>А</a:t>
            </a:r>
            <a:r>
              <a:rPr lang="en-US" altLang="ru-RU" sz="1200" i="1" kern="0" dirty="0">
                <a:solidFill>
                  <a:srgbClr val="000000"/>
                </a:solidFill>
                <a:cs typeface="Arial" panose="020B0604020202020204" pitchFamily="34" charset="0"/>
              </a:rPr>
              <a:t>. Molodyk et al 2021 Sci. Rep. 11:2084</a:t>
            </a:r>
            <a:endParaRPr lang="en-GB" altLang="ru-RU" sz="1200" i="1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8591A2-0B3F-156C-5EE1-581AE076B0EC}"/>
              </a:ext>
            </a:extLst>
          </p:cNvPr>
          <p:cNvSpPr txBox="1"/>
          <p:nvPr/>
        </p:nvSpPr>
        <p:spPr>
          <a:xfrm>
            <a:off x="751839" y="5552934"/>
            <a:ext cx="10932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0" i="0" u="none" strike="noStrike" baseline="0" dirty="0">
                <a:latin typeface="MinionPro-Regular"/>
              </a:rPr>
              <a:t>At 20 K, </a:t>
            </a:r>
            <a:r>
              <a:rPr lang="en-US" sz="1800" b="0" i="1" u="none" strike="noStrike" baseline="0" dirty="0" err="1">
                <a:latin typeface="MinionPro-It"/>
              </a:rPr>
              <a:t>I</a:t>
            </a:r>
            <a:r>
              <a:rPr lang="en-US" sz="800" b="0" i="1" u="none" strike="noStrike" baseline="0" dirty="0" err="1">
                <a:latin typeface="MinionPro-It"/>
              </a:rPr>
              <a:t>c</a:t>
            </a:r>
            <a:r>
              <a:rPr lang="en-US" sz="800" b="0" i="1" u="none" strike="noStrike" baseline="0" dirty="0">
                <a:latin typeface="MinionPro-It"/>
              </a:rPr>
              <a:t> </a:t>
            </a:r>
            <a:r>
              <a:rPr lang="en-US" sz="1800" b="0" i="0" u="none" strike="noStrike" baseline="0" dirty="0">
                <a:latin typeface="MinionPro-Regular"/>
              </a:rPr>
              <a:t>at </a:t>
            </a:r>
            <a:r>
              <a:rPr lang="en-US" sz="1800" b="0" i="1" u="none" strike="noStrike" baseline="0" dirty="0">
                <a:latin typeface="MinionPro-It"/>
              </a:rPr>
              <a:t>B//ab </a:t>
            </a:r>
            <a:r>
              <a:rPr lang="en-US" sz="1800" b="0" i="0" u="none" strike="noStrike" baseline="0" dirty="0">
                <a:latin typeface="MinionPro-Regular"/>
              </a:rPr>
              <a:t>stays almost constant with increasing magnetic field. We believe the smaller value of </a:t>
            </a:r>
            <a:r>
              <a:rPr lang="en-US" sz="1800" b="0" i="1" u="none" strike="noStrike" baseline="0" dirty="0" err="1">
                <a:latin typeface="MinionPro-It"/>
              </a:rPr>
              <a:t>I</a:t>
            </a:r>
            <a:r>
              <a:rPr lang="en-US" sz="800" b="0" i="1" u="none" strike="noStrike" baseline="0" dirty="0" err="1">
                <a:latin typeface="MinionPro-It"/>
              </a:rPr>
              <a:t>c</a:t>
            </a:r>
            <a:r>
              <a:rPr lang="en-US" sz="800" b="0" i="1" u="none" strike="noStrike" baseline="0" dirty="0">
                <a:latin typeface="MinionPro-It"/>
              </a:rPr>
              <a:t>  </a:t>
            </a:r>
            <a:r>
              <a:rPr lang="en-US" sz="1800" b="0" i="0" u="none" strike="noStrike" baseline="0" dirty="0">
                <a:latin typeface="MinionPro-Regular"/>
              </a:rPr>
              <a:t>at </a:t>
            </a:r>
            <a:r>
              <a:rPr lang="en-US" sz="1800" b="0" i="1" u="none" strike="noStrike" baseline="0" dirty="0">
                <a:latin typeface="MinionPro-It"/>
              </a:rPr>
              <a:t>B//ab </a:t>
            </a:r>
            <a:r>
              <a:rPr lang="en-US" sz="1800" b="0" i="0" u="none" strike="noStrike" baseline="0" dirty="0">
                <a:latin typeface="MinionPro-Regular"/>
              </a:rPr>
              <a:t>at 20 T may be an artefact due to the sharp </a:t>
            </a:r>
            <a:r>
              <a:rPr lang="en-US" sz="1800" b="0" i="1" u="none" strike="noStrike" baseline="0" dirty="0" err="1">
                <a:latin typeface="MinionPro-It"/>
              </a:rPr>
              <a:t>I</a:t>
            </a:r>
            <a:r>
              <a:rPr lang="en-US" sz="800" b="0" i="1" u="none" strike="noStrike" baseline="0" dirty="0" err="1">
                <a:latin typeface="MinionPro-It"/>
              </a:rPr>
              <a:t>c</a:t>
            </a:r>
            <a:r>
              <a:rPr lang="en-US" sz="800" b="0" i="1" u="none" strike="noStrike" baseline="0" dirty="0">
                <a:latin typeface="MinionPro-It"/>
              </a:rPr>
              <a:t>  </a:t>
            </a:r>
            <a:r>
              <a:rPr lang="en-US" sz="1800" b="0" i="0" u="none" strike="noStrike" baseline="0" dirty="0">
                <a:latin typeface="MinionPro-Regular"/>
              </a:rPr>
              <a:t>angular peak and the discrete angle step during measurements.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4717E3-21B0-2988-5E29-D6B02578D275}"/>
              </a:ext>
            </a:extLst>
          </p:cNvPr>
          <p:cNvSpPr txBox="1"/>
          <p:nvPr/>
        </p:nvSpPr>
        <p:spPr>
          <a:xfrm>
            <a:off x="2115820" y="6307693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028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sp>
        <p:nvSpPr>
          <p:cNvPr id="6" name="Заголовок 1"/>
          <p:cNvSpPr>
            <a:spLocks/>
          </p:cNvSpPr>
          <p:nvPr/>
        </p:nvSpPr>
        <p:spPr bwMode="auto">
          <a:xfrm>
            <a:off x="123338" y="59022"/>
            <a:ext cx="6155541" cy="54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dirty="0">
                <a:solidFill>
                  <a:srgbClr val="2D2D8A"/>
                </a:solidFill>
                <a:latin typeface="Arial"/>
                <a:cs typeface="Arial" charset="0"/>
              </a:rPr>
              <a:t>Области применения ВТСП-2</a:t>
            </a:r>
            <a:endParaRPr lang="en-US" altLang="ru-RU" sz="2200" b="1" dirty="0">
              <a:solidFill>
                <a:srgbClr val="2D2D8A"/>
              </a:solidFill>
              <a:latin typeface="Arial"/>
              <a:cs typeface="Arial" charset="0"/>
            </a:endParaRP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ru-RU" dirty="0"/>
              <a:t>10</a:t>
            </a:r>
          </a:p>
        </p:txBody>
      </p:sp>
      <p:pic>
        <p:nvPicPr>
          <p:cNvPr id="2" name="Объект 6">
            <a:extLst>
              <a:ext uri="{FF2B5EF4-FFF2-40B4-BE49-F238E27FC236}">
                <a16:creationId xmlns:a16="http://schemas.microsoft.com/office/drawing/2014/main" id="{AC729185-D090-EF45-C0AF-E4A20AC83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52" y="1118515"/>
            <a:ext cx="10771486" cy="46831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448349-1B5F-DC4B-FEAD-DE46D8F6D210}"/>
              </a:ext>
            </a:extLst>
          </p:cNvPr>
          <p:cNvSpPr txBox="1"/>
          <p:nvPr/>
        </p:nvSpPr>
        <p:spPr>
          <a:xfrm>
            <a:off x="2115820" y="6307693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624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765" y="73137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ru-RU" sz="2200" dirty="0">
                <a:solidFill>
                  <a:srgbClr val="2D2D8A"/>
                </a:solidFill>
                <a:latin typeface="Arial"/>
                <a:cs typeface="Arial" charset="0"/>
              </a:rPr>
              <a:t>Irradiation beam:</a:t>
            </a:r>
          </a:p>
          <a:p>
            <a:r>
              <a:rPr lang="en-US" altLang="ru-RU" sz="2200" kern="0" dirty="0">
                <a:latin typeface="Arial"/>
                <a:cs typeface="Arial" charset="0"/>
              </a:rPr>
              <a:t>18 MeV Au Ion and 12 MeV Ni ion</a:t>
            </a:r>
          </a:p>
          <a:p>
            <a:r>
              <a:rPr lang="en-US" altLang="ru-RU" sz="2200" kern="0" dirty="0">
                <a:latin typeface="Arial"/>
                <a:cs typeface="Arial" charset="0"/>
              </a:rPr>
              <a:t>167 MeV Xe-ion</a:t>
            </a:r>
          </a:p>
          <a:p>
            <a:r>
              <a:rPr lang="ru-RU" altLang="ru-RU" sz="2200" kern="0" dirty="0">
                <a:latin typeface="Arial"/>
                <a:cs typeface="Arial" charset="0"/>
              </a:rPr>
              <a:t> </a:t>
            </a:r>
            <a:r>
              <a:rPr lang="en-US" altLang="ru-RU" sz="2200" kern="0" dirty="0">
                <a:latin typeface="Arial"/>
                <a:cs typeface="Arial" charset="0"/>
              </a:rPr>
              <a:t>670 MeV Bi-ion</a:t>
            </a:r>
          </a:p>
          <a:p>
            <a:pPr marL="0" indent="0">
              <a:buNone/>
            </a:pPr>
            <a:r>
              <a:rPr lang="en-US" altLang="ru-RU" sz="2200" dirty="0">
                <a:solidFill>
                  <a:srgbClr val="2D2D8A"/>
                </a:solidFill>
                <a:latin typeface="Arial"/>
                <a:cs typeface="Arial" charset="0"/>
              </a:rPr>
              <a:t>Samples:</a:t>
            </a:r>
          </a:p>
          <a:p>
            <a:r>
              <a:rPr lang="en-US" sz="2200" dirty="0"/>
              <a:t>Several </a:t>
            </a:r>
            <a:r>
              <a:rPr lang="en-US" sz="2200" dirty="0" err="1"/>
              <a:t>ReBCO</a:t>
            </a:r>
            <a:r>
              <a:rPr lang="en-US" sz="2200" dirty="0"/>
              <a:t> tapes with 4 mm width</a:t>
            </a:r>
          </a:p>
          <a:p>
            <a:r>
              <a:rPr lang="en-US" sz="2200" dirty="0"/>
              <a:t>Coated  with 1.5 µm or 0.5 µm Ag</a:t>
            </a:r>
            <a:endParaRPr lang="ru-RU" sz="2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11</a:t>
            </a:r>
          </a:p>
        </p:txBody>
      </p:sp>
      <p:sp>
        <p:nvSpPr>
          <p:cNvPr id="6" name="Заголовок 1"/>
          <p:cNvSpPr>
            <a:spLocks/>
          </p:cNvSpPr>
          <p:nvPr/>
        </p:nvSpPr>
        <p:spPr bwMode="auto">
          <a:xfrm>
            <a:off x="179387" y="190500"/>
            <a:ext cx="8847167" cy="54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200" b="1" dirty="0">
                <a:solidFill>
                  <a:srgbClr val="2D2D8A"/>
                </a:solidFill>
                <a:latin typeface="Arial"/>
                <a:cs typeface="Arial" charset="0"/>
              </a:rPr>
              <a:t>Irradiation of 2G HTS</a:t>
            </a:r>
            <a:endParaRPr lang="ru-RU" altLang="ru-RU" sz="2200" b="1" kern="0" dirty="0">
              <a:solidFill>
                <a:srgbClr val="2D2D8A"/>
              </a:solidFill>
              <a:latin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ru-RU" sz="22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813" y="297086"/>
            <a:ext cx="2570477" cy="34389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624" y="3897467"/>
            <a:ext cx="4706007" cy="222916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379970" y="720421"/>
            <a:ext cx="31063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</a:rPr>
              <a:t>QST (National Institutes for Quantum Science and Technology, Takasaki, Japan) 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3MV tandem accelerator, Beamline TA1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57757" y="3994039"/>
            <a:ext cx="49353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b="1" dirty="0"/>
              <a:t>cyclotron U400M </a:t>
            </a:r>
            <a:r>
              <a:rPr lang="en-US" dirty="0"/>
              <a:t>was designed for acceleration of Li to Bi ion beams with A/Z=3÷3.6 at energies of 34÷60 MeV/nucleon and the ones with A/Z=8÷10 at energies of 4.5÷9 MeV/nucleon.</a:t>
            </a:r>
            <a:br>
              <a:rPr lang="en-US" dirty="0"/>
            </a:br>
            <a:r>
              <a:rPr lang="en-US" dirty="0"/>
              <a:t>U400M cyclotron delivered </a:t>
            </a:r>
            <a:r>
              <a:rPr lang="en-US" baseline="30000" dirty="0"/>
              <a:t>11</a:t>
            </a:r>
            <a:r>
              <a:rPr lang="en-US" dirty="0"/>
              <a:t>B, </a:t>
            </a:r>
            <a:r>
              <a:rPr lang="en-US" baseline="30000" dirty="0"/>
              <a:t>15</a:t>
            </a:r>
            <a:r>
              <a:rPr lang="en-US" dirty="0"/>
              <a:t>N, </a:t>
            </a:r>
            <a:r>
              <a:rPr lang="en-US" baseline="30000" dirty="0"/>
              <a:t>32</a:t>
            </a:r>
            <a:r>
              <a:rPr lang="en-US" dirty="0"/>
              <a:t>S beams to ACCULINNA-1,2 separators, </a:t>
            </a:r>
            <a:r>
              <a:rPr lang="en-US" baseline="30000" dirty="0"/>
              <a:t>18</a:t>
            </a:r>
            <a:r>
              <a:rPr lang="en-US" dirty="0"/>
              <a:t>O, </a:t>
            </a:r>
            <a:r>
              <a:rPr lang="en-US" baseline="30000" dirty="0"/>
              <a:t>22</a:t>
            </a:r>
            <a:r>
              <a:rPr lang="en-US" dirty="0"/>
              <a:t>Ne to COMBAS setup and </a:t>
            </a:r>
            <a:r>
              <a:rPr lang="en-US" baseline="30000" dirty="0"/>
              <a:t>40</a:t>
            </a:r>
            <a:r>
              <a:rPr lang="en-US" dirty="0"/>
              <a:t>Ar, </a:t>
            </a:r>
            <a:r>
              <a:rPr lang="en-US" baseline="30000" dirty="0"/>
              <a:t>48</a:t>
            </a:r>
            <a:r>
              <a:rPr lang="en-US" dirty="0"/>
              <a:t>Ca to MASHA mass-spectrometer.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9FAFDC-9310-0FC7-74FC-4BA19252C1E9}"/>
              </a:ext>
            </a:extLst>
          </p:cNvPr>
          <p:cNvSpPr txBox="1"/>
          <p:nvPr/>
        </p:nvSpPr>
        <p:spPr>
          <a:xfrm>
            <a:off x="2115820" y="6307693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913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47174" y="6285694"/>
            <a:ext cx="2743200" cy="365125"/>
          </a:xfrm>
        </p:spPr>
        <p:txBody>
          <a:bodyPr/>
          <a:lstStyle/>
          <a:p>
            <a:r>
              <a:rPr lang="ru-RU" dirty="0"/>
              <a:t>12</a:t>
            </a:r>
          </a:p>
        </p:txBody>
      </p:sp>
      <p:sp>
        <p:nvSpPr>
          <p:cNvPr id="3" name="Заголовок 1"/>
          <p:cNvSpPr>
            <a:spLocks/>
          </p:cNvSpPr>
          <p:nvPr/>
        </p:nvSpPr>
        <p:spPr bwMode="auto">
          <a:xfrm>
            <a:off x="179387" y="190500"/>
            <a:ext cx="8847167" cy="54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200" b="1" dirty="0">
                <a:solidFill>
                  <a:srgbClr val="2D2D8A"/>
                </a:solidFill>
                <a:latin typeface="Arial"/>
                <a:cs typeface="Arial" charset="0"/>
              </a:rPr>
              <a:t>Irradiation of 2G HTS by Au and Ni ions</a:t>
            </a:r>
            <a:endParaRPr lang="ru-RU" altLang="ru-RU" sz="2200" b="1" kern="0" dirty="0">
              <a:solidFill>
                <a:srgbClr val="2D2D8A"/>
              </a:solidFill>
              <a:latin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ru-RU" sz="22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57" y="588710"/>
            <a:ext cx="4384616" cy="36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350" y="482665"/>
            <a:ext cx="5181236" cy="360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9440" y="4188710"/>
            <a:ext cx="2543530" cy="218152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5757" y="4094638"/>
            <a:ext cx="2534004" cy="219105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602970" y="5961246"/>
            <a:ext cx="31903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200" i="1" kern="0" dirty="0">
                <a:solidFill>
                  <a:srgbClr val="000000"/>
                </a:solidFill>
                <a:cs typeface="Arial" panose="020B0604020202020204" pitchFamily="34" charset="0"/>
              </a:rPr>
              <a:t>M. Okube et al, Nov.-Dec. ,2021, 34</a:t>
            </a:r>
            <a:r>
              <a:rPr lang="en-US" altLang="ru-RU" sz="1200" i="1" kern="0" baseline="30000" dirty="0">
                <a:solidFill>
                  <a:srgbClr val="000000"/>
                </a:solidFill>
                <a:cs typeface="Arial" panose="020B0604020202020204" pitchFamily="34" charset="0"/>
              </a:rPr>
              <a:t>th</a:t>
            </a:r>
            <a:r>
              <a:rPr lang="en-US" altLang="ru-RU" sz="1200" i="1" kern="0" dirty="0">
                <a:solidFill>
                  <a:srgbClr val="000000"/>
                </a:solidFill>
                <a:cs typeface="Arial" panose="020B0604020202020204" pitchFamily="34" charset="0"/>
              </a:rPr>
              <a:t> ISS 2021</a:t>
            </a:r>
            <a:endParaRPr lang="en-GB" altLang="ru-RU" sz="1200" i="1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00017D-EC1D-0522-82C2-C851FD848680}"/>
              </a:ext>
            </a:extLst>
          </p:cNvPr>
          <p:cNvSpPr txBox="1"/>
          <p:nvPr/>
        </p:nvSpPr>
        <p:spPr>
          <a:xfrm>
            <a:off x="2115820" y="6441042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822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13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079" y="569653"/>
            <a:ext cx="4977921" cy="4695948"/>
          </a:xfrm>
          <a:prstGeom prst="rect">
            <a:avLst/>
          </a:prstGeom>
        </p:spPr>
      </p:pic>
      <p:sp>
        <p:nvSpPr>
          <p:cNvPr id="4" name="Заголовок 1"/>
          <p:cNvSpPr>
            <a:spLocks/>
          </p:cNvSpPr>
          <p:nvPr/>
        </p:nvSpPr>
        <p:spPr bwMode="auto">
          <a:xfrm>
            <a:off x="179387" y="190500"/>
            <a:ext cx="8847167" cy="54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200" b="1" dirty="0">
                <a:solidFill>
                  <a:srgbClr val="2D2D8A"/>
                </a:solidFill>
                <a:latin typeface="Arial"/>
                <a:cs typeface="Arial" charset="0"/>
              </a:rPr>
              <a:t>Angular dependence before and after irradiation</a:t>
            </a:r>
            <a:endParaRPr lang="ru-RU" altLang="ru-RU" sz="2200" b="1" kern="0" dirty="0">
              <a:solidFill>
                <a:srgbClr val="2D2D8A"/>
              </a:solidFill>
              <a:latin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ru-RU" sz="22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357" t="4049" r="2832"/>
          <a:stretch/>
        </p:blipFill>
        <p:spPr>
          <a:xfrm>
            <a:off x="6654500" y="1157711"/>
            <a:ext cx="4744107" cy="39214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403584" y="5252037"/>
            <a:ext cx="3735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No particular Ic enhancement at B //c</a:t>
            </a:r>
          </a:p>
          <a:p>
            <a:r>
              <a:rPr lang="en-US" dirty="0">
                <a:solidFill>
                  <a:srgbClr val="000000"/>
                </a:solidFill>
              </a:rPr>
              <a:t>No large number of columnar defects</a:t>
            </a:r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ECE393-879B-3B99-282C-E5BD02610A73}"/>
              </a:ext>
            </a:extLst>
          </p:cNvPr>
          <p:cNvSpPr txBox="1"/>
          <p:nvPr/>
        </p:nvSpPr>
        <p:spPr>
          <a:xfrm>
            <a:off x="1885889" y="5186483"/>
            <a:ext cx="40577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This indicates that the contribution from correlated pinning, compared with that of random pinning, decreases with decreasing temperature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F4E5E-A429-F3D5-B9B3-0869B76B6398}"/>
              </a:ext>
            </a:extLst>
          </p:cNvPr>
          <p:cNvSpPr txBox="1"/>
          <p:nvPr/>
        </p:nvSpPr>
        <p:spPr>
          <a:xfrm>
            <a:off x="2115820" y="6431137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5615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3542" y="589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Микроструктура образцов</a:t>
            </a:r>
            <a:r>
              <a:rPr lang="en-US" sz="2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ВТСП ленты второго поколения с </a:t>
            </a:r>
            <a:br>
              <a:rPr lang="ru-RU" sz="2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образовавшимися треками после облучения ионами </a:t>
            </a:r>
            <a:r>
              <a:rPr lang="en-US" sz="28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Xe</a:t>
            </a:r>
            <a:endParaRPr lang="ru-RU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20AD-A3AA-475C-BD45-84D2133207A3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35" r="3490"/>
          <a:stretch/>
        </p:blipFill>
        <p:spPr bwMode="auto">
          <a:xfrm>
            <a:off x="75677" y="1458287"/>
            <a:ext cx="3960000" cy="39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4" r="1332"/>
          <a:stretch/>
        </p:blipFill>
        <p:spPr bwMode="auto">
          <a:xfrm>
            <a:off x="4116000" y="1449000"/>
            <a:ext cx="3960000" cy="39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" t="70909" r="1213" b="-1"/>
          <a:stretch/>
        </p:blipFill>
        <p:spPr bwMode="auto">
          <a:xfrm>
            <a:off x="8156324" y="1449000"/>
            <a:ext cx="3960000" cy="396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542" y="5646269"/>
            <a:ext cx="8715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Радиационные треки образованные в результате облучения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ВТСП 2-го поколения</a:t>
            </a: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 ионами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Xe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 c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энергией 46 (прерывистые), 77 (прерывистые) и 167 (непрерывные) МэВ</a:t>
            </a:r>
          </a:p>
        </p:txBody>
      </p:sp>
      <p:sp>
        <p:nvSpPr>
          <p:cNvPr id="15" name="Прямоугольник 7">
            <a:extLst>
              <a:ext uri="{FF2B5EF4-FFF2-40B4-BE49-F238E27FC236}">
                <a16:creationId xmlns:a16="http://schemas.microsoft.com/office/drawing/2014/main" id="{083B57A9-497D-354C-858C-7D810BAF0A87}"/>
              </a:ext>
            </a:extLst>
          </p:cNvPr>
          <p:cNvSpPr/>
          <p:nvPr/>
        </p:nvSpPr>
        <p:spPr>
          <a:xfrm>
            <a:off x="8729819" y="5373952"/>
            <a:ext cx="3658646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cs typeface="Times New Roman" panose="02020603050405020304" pitchFamily="18" charset="0"/>
              </a:rPr>
              <a:t>Suvorova</a:t>
            </a:r>
            <a:r>
              <a:rPr lang="en-GB" sz="1200" i="1" dirty="0">
                <a:cs typeface="Times New Roman" panose="02020603050405020304" pitchFamily="18" charset="0"/>
              </a:rPr>
              <a:t> E. et al. J. Appl. Phys, 126, 145106 (2019) </a:t>
            </a:r>
            <a:r>
              <a:rPr lang="en-GB" sz="1200" dirty="0">
                <a:cs typeface="Times New Roman" panose="02020603050405020304" pitchFamily="18" charset="0"/>
              </a:rPr>
              <a:t>https://</a:t>
            </a:r>
            <a:r>
              <a:rPr lang="en-GB" sz="1200" dirty="0" err="1">
                <a:cs typeface="Times New Roman" panose="02020603050405020304" pitchFamily="18" charset="0"/>
              </a:rPr>
              <a:t>doi.org</a:t>
            </a:r>
            <a:r>
              <a:rPr lang="en-GB" sz="1200" dirty="0">
                <a:cs typeface="Times New Roman" panose="02020603050405020304" pitchFamily="18" charset="0"/>
              </a:rPr>
              <a:t>/10.1063/1.5120894</a:t>
            </a:r>
          </a:p>
          <a:p>
            <a:endParaRPr lang="ru-RU" sz="1270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6846" y="1039700"/>
            <a:ext cx="3959154" cy="4606569"/>
          </a:xfrm>
          <a:prstGeom prst="rect">
            <a:avLst/>
          </a:prstGeom>
        </p:spPr>
      </p:pic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6CF69B53-D931-15CB-6E5D-80B8333BF0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A2D855-9BA6-62AB-9F43-F8401D363C78}"/>
              </a:ext>
            </a:extLst>
          </p:cNvPr>
          <p:cNvSpPr txBox="1"/>
          <p:nvPr/>
        </p:nvSpPr>
        <p:spPr>
          <a:xfrm>
            <a:off x="2115820" y="6405664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83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3106" y="4699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err="1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Токонесущая</a:t>
            </a:r>
            <a:r>
              <a:rPr lang="ru-RU" sz="3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способность в магнитных полях и при различных температурах</a:t>
            </a:r>
            <a:r>
              <a:rPr lang="en-US" sz="3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+mn-lt"/>
                <a:cs typeface="Times New Roman" panose="02020603050405020304" pitchFamily="18" charset="0"/>
              </a:rPr>
              <a:t>облученных ВТСП лент 2-го поколения</a:t>
            </a:r>
            <a:endParaRPr lang="en-US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220AD-A3AA-475C-BD45-84D2133207A3}" type="slidenum">
              <a:rPr lang="en-US" smtClean="0"/>
              <a:t>16</a:t>
            </a:fld>
            <a:endParaRPr lang="en-US"/>
          </a:p>
        </p:txBody>
      </p:sp>
      <p:pic>
        <p:nvPicPr>
          <p:cNvPr id="7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705" y="25400"/>
            <a:ext cx="1630189" cy="54000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01" y="2417825"/>
            <a:ext cx="4057297" cy="324000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515" y="2135381"/>
            <a:ext cx="4046400" cy="32400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931" y="1394143"/>
            <a:ext cx="4134857" cy="3240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192" y="5586763"/>
            <a:ext cx="11784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Плотность критического тока при облучении высокоэнергетическими ионами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Xe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при энергии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46 МэВ (средний график) значительно увеличивается в сравнении с исходным образцом (левый график)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cs typeface="Times New Roman"/>
              </a:rPr>
              <a:t> и облученным ионами с энергией 77 МэВ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37F49-0856-2A4E-A846-0A6E3D6A1AAB}"/>
              </a:ext>
            </a:extLst>
          </p:cNvPr>
          <p:cNvSpPr txBox="1"/>
          <p:nvPr/>
        </p:nvSpPr>
        <p:spPr>
          <a:xfrm>
            <a:off x="1739797" y="2140507"/>
            <a:ext cx="909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Pristine</a:t>
            </a:r>
            <a:endParaRPr lang="en-RU" b="1" dirty="0"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AE27EC-64BE-6340-9130-A73B9FFEB50D}"/>
              </a:ext>
            </a:extLst>
          </p:cNvPr>
          <p:cNvSpPr txBox="1"/>
          <p:nvPr/>
        </p:nvSpPr>
        <p:spPr>
          <a:xfrm>
            <a:off x="5472880" y="1394143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46 </a:t>
            </a:r>
            <a:r>
              <a:rPr lang="ru-RU" b="1" dirty="0">
                <a:cs typeface="Times New Roman" panose="02020603050405020304" pitchFamily="18" charset="0"/>
              </a:rPr>
              <a:t>МэВ</a:t>
            </a:r>
            <a:endParaRPr lang="en-RU" b="1" dirty="0"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9D7BFE-8033-754F-B2AF-DAF02A65D4E7}"/>
              </a:ext>
            </a:extLst>
          </p:cNvPr>
          <p:cNvSpPr txBox="1"/>
          <p:nvPr/>
        </p:nvSpPr>
        <p:spPr>
          <a:xfrm>
            <a:off x="9508544" y="1108912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cs typeface="Times New Roman" panose="02020603050405020304" pitchFamily="18" charset="0"/>
              </a:rPr>
              <a:t>77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ru-RU" b="1" dirty="0">
                <a:cs typeface="Times New Roman" panose="02020603050405020304" pitchFamily="18" charset="0"/>
              </a:rPr>
              <a:t>МэВ</a:t>
            </a:r>
            <a:endParaRPr lang="en-RU" b="1" dirty="0"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7">
            <a:extLst>
              <a:ext uri="{FF2B5EF4-FFF2-40B4-BE49-F238E27FC236}">
                <a16:creationId xmlns:a16="http://schemas.microsoft.com/office/drawing/2014/main" id="{DD46AFFC-93E3-474E-B7FE-86DC774364F8}"/>
              </a:ext>
            </a:extLst>
          </p:cNvPr>
          <p:cNvSpPr/>
          <p:nvPr/>
        </p:nvSpPr>
        <p:spPr>
          <a:xfrm>
            <a:off x="8152876" y="4790231"/>
            <a:ext cx="3658646" cy="657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cs typeface="Times New Roman" panose="02020603050405020304" pitchFamily="18" charset="0"/>
              </a:rPr>
              <a:t>Suvorova</a:t>
            </a:r>
            <a:r>
              <a:rPr lang="en-GB" sz="1200" i="1" dirty="0">
                <a:cs typeface="Times New Roman" panose="02020603050405020304" pitchFamily="18" charset="0"/>
              </a:rPr>
              <a:t> E. et al. J. Appl. Phys, 126, 145106 (2019) </a:t>
            </a:r>
            <a:r>
              <a:rPr lang="en-GB" sz="1200" dirty="0">
                <a:cs typeface="Times New Roman" panose="02020603050405020304" pitchFamily="18" charset="0"/>
              </a:rPr>
              <a:t>https://</a:t>
            </a:r>
            <a:r>
              <a:rPr lang="en-GB" sz="1200" dirty="0" err="1">
                <a:cs typeface="Times New Roman" panose="02020603050405020304" pitchFamily="18" charset="0"/>
              </a:rPr>
              <a:t>doi.org</a:t>
            </a:r>
            <a:r>
              <a:rPr lang="en-GB" sz="1200" dirty="0">
                <a:cs typeface="Times New Roman" panose="02020603050405020304" pitchFamily="18" charset="0"/>
              </a:rPr>
              <a:t>/10.1063/1.5120894</a:t>
            </a:r>
          </a:p>
          <a:p>
            <a:endParaRPr lang="ru-RU" sz="127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4F7AD8-F563-495C-0B0D-ECBD46FD1950}"/>
              </a:ext>
            </a:extLst>
          </p:cNvPr>
          <p:cNvSpPr txBox="1"/>
          <p:nvPr/>
        </p:nvSpPr>
        <p:spPr>
          <a:xfrm>
            <a:off x="2115820" y="6405664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8269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dirty="0"/>
              <a:t>14</a:t>
            </a:r>
          </a:p>
        </p:txBody>
      </p:sp>
      <p:sp>
        <p:nvSpPr>
          <p:cNvPr id="3" name="Заголовок 1"/>
          <p:cNvSpPr>
            <a:spLocks/>
          </p:cNvSpPr>
          <p:nvPr/>
        </p:nvSpPr>
        <p:spPr bwMode="auto">
          <a:xfrm>
            <a:off x="179387" y="190500"/>
            <a:ext cx="8847167" cy="54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ru-RU" sz="2200" b="1" dirty="0">
                <a:solidFill>
                  <a:srgbClr val="2D2D8A"/>
                </a:solidFill>
                <a:latin typeface="Arial"/>
                <a:cs typeface="Arial" charset="0"/>
              </a:rPr>
              <a:t>Irradiation of 2G HTS by </a:t>
            </a:r>
            <a:r>
              <a:rPr lang="en-US" altLang="ru-RU" sz="2200" b="1" dirty="0" err="1">
                <a:solidFill>
                  <a:srgbClr val="2D2D8A"/>
                </a:solidFill>
                <a:latin typeface="Arial"/>
                <a:cs typeface="Arial" charset="0"/>
              </a:rPr>
              <a:t>Xe</a:t>
            </a:r>
            <a:r>
              <a:rPr lang="en-US" altLang="ru-RU" sz="2200" b="1" dirty="0">
                <a:solidFill>
                  <a:srgbClr val="2D2D8A"/>
                </a:solidFill>
                <a:latin typeface="Arial"/>
                <a:cs typeface="Arial" charset="0"/>
              </a:rPr>
              <a:t> and Bi ions</a:t>
            </a:r>
            <a:endParaRPr lang="ru-RU" altLang="ru-RU" sz="2200" b="1" kern="0" dirty="0">
              <a:solidFill>
                <a:srgbClr val="2D2D8A"/>
              </a:solidFill>
              <a:latin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ru-RU" sz="2200" b="1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017644"/>
              </p:ext>
            </p:extLst>
          </p:nvPr>
        </p:nvGraphicFramePr>
        <p:xfrm>
          <a:off x="6742939" y="3196273"/>
          <a:ext cx="4230773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3000960" progId="Origin95.Graph">
                  <p:embed/>
                </p:oleObj>
              </mc:Choice>
              <mc:Fallback>
                <p:oleObj name="Graph" r:id="rId3" imgW="3920760" imgH="3000960" progId="Origin95.Graph">
                  <p:embed/>
                  <p:pic>
                    <p:nvPicPr>
                      <p:cNvPr id="6" name="Объект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2939" y="3196273"/>
                        <a:ext cx="4230773" cy="3240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Стрелка вправо 7"/>
          <p:cNvSpPr/>
          <p:nvPr/>
        </p:nvSpPr>
        <p:spPr>
          <a:xfrm rot="1260000">
            <a:off x="4576998" y="4266834"/>
            <a:ext cx="2208983" cy="6353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448425" y="1047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-1260000">
            <a:off x="4679008" y="2129855"/>
            <a:ext cx="2208983" cy="6353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901371" y="1698760"/>
            <a:ext cx="1332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Xe</a:t>
            </a:r>
            <a:r>
              <a:rPr lang="en-US" b="1" dirty="0"/>
              <a:t> 167 MeV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901371" y="5113963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Bi 670 MeV</a:t>
            </a:r>
            <a:endParaRPr lang="ru-RU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0439101" y="1392770"/>
            <a:ext cx="14651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this case </a:t>
            </a:r>
          </a:p>
          <a:p>
            <a:r>
              <a:rPr lang="en-US" dirty="0"/>
              <a:t>the critical </a:t>
            </a:r>
          </a:p>
          <a:p>
            <a:r>
              <a:rPr lang="en-US" dirty="0"/>
              <a:t>temperature</a:t>
            </a:r>
          </a:p>
          <a:p>
            <a:r>
              <a:rPr lang="en-US" dirty="0"/>
              <a:t>didn’t change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494227" y="4333900"/>
            <a:ext cx="14411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this case </a:t>
            </a:r>
          </a:p>
          <a:p>
            <a:r>
              <a:rPr lang="en-US" dirty="0"/>
              <a:t>the critical </a:t>
            </a:r>
          </a:p>
          <a:p>
            <a:r>
              <a:rPr lang="en-US" dirty="0"/>
              <a:t>temperature</a:t>
            </a:r>
          </a:p>
          <a:p>
            <a:r>
              <a:rPr lang="en-US" dirty="0"/>
              <a:t>changed and </a:t>
            </a:r>
          </a:p>
          <a:p>
            <a:r>
              <a:rPr lang="en-US" dirty="0"/>
              <a:t>decreased </a:t>
            </a:r>
          </a:p>
          <a:p>
            <a:r>
              <a:rPr lang="en-US" dirty="0"/>
              <a:t>on to 3K</a:t>
            </a:r>
            <a:endParaRPr lang="ru-RU" dirty="0"/>
          </a:p>
        </p:txBody>
      </p:sp>
      <p:sp>
        <p:nvSpPr>
          <p:cNvPr id="20" name="Rectangle 6">
            <a:extLst>
              <a:ext uri="{FF2B5EF4-FFF2-40B4-BE49-F238E27FC236}">
                <a16:creationId xmlns:a16="http://schemas.microsoft.com/office/drawing/2014/main" id="{C71E70A3-75FC-B0CF-1340-8A4A086B4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62" y="1947115"/>
            <a:ext cx="1219200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638EA59C-F30E-F179-5158-00957C18B2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0150" y="1922227"/>
          <a:ext cx="4985294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758011" imgH="2766207" progId="Origin95.Graph">
                  <p:embed/>
                </p:oleObj>
              </mc:Choice>
              <mc:Fallback>
                <p:oleObj name="Graph" r:id="rId5" imgW="3758011" imgH="2766207" progId="Origin95.Graph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638EA59C-F30E-F179-5158-00957C18B2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150" y="1922227"/>
                        <a:ext cx="4985294" cy="360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28EFDF76-5E17-E10B-D895-9D42159816CC}"/>
              </a:ext>
            </a:extLst>
          </p:cNvPr>
          <p:cNvSpPr txBox="1"/>
          <p:nvPr/>
        </p:nvSpPr>
        <p:spPr>
          <a:xfrm>
            <a:off x="1635760" y="1755139"/>
            <a:ext cx="185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</a:t>
            </a:r>
            <a:r>
              <a:rPr lang="en-US" dirty="0"/>
              <a:t> (77K, </a:t>
            </a:r>
            <a:r>
              <a:rPr lang="en-US" dirty="0" err="1"/>
              <a:t>s.f.</a:t>
            </a:r>
            <a:r>
              <a:rPr lang="en-US" dirty="0"/>
              <a:t>)=195A</a:t>
            </a:r>
          </a:p>
        </p:txBody>
      </p:sp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A1BBE610-89D5-1650-6F72-28112C2D68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25910" y="419809"/>
          <a:ext cx="4485267" cy="32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3758011" imgH="2766207" progId="Origin95.Graph">
                  <p:embed/>
                </p:oleObj>
              </mc:Choice>
              <mc:Fallback>
                <p:oleObj name="Graph" r:id="rId7" imgW="3758011" imgH="2766207" progId="Origin95.Graph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A1BBE610-89D5-1650-6F72-28112C2D688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5910" y="419809"/>
                        <a:ext cx="4485267" cy="324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8569B3D7-A12C-461D-3EE4-88DD21D60476}"/>
              </a:ext>
            </a:extLst>
          </p:cNvPr>
          <p:cNvSpPr txBox="1"/>
          <p:nvPr/>
        </p:nvSpPr>
        <p:spPr>
          <a:xfrm>
            <a:off x="7965313" y="320023"/>
            <a:ext cx="1854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Ic</a:t>
            </a:r>
            <a:r>
              <a:rPr lang="en-US" dirty="0"/>
              <a:t> (77K, </a:t>
            </a:r>
            <a:r>
              <a:rPr lang="en-US" dirty="0" err="1"/>
              <a:t>s.f.</a:t>
            </a:r>
            <a:r>
              <a:rPr lang="en-US" dirty="0"/>
              <a:t>)=274A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54A97B-BE98-11AF-093D-927D69839C9F}"/>
              </a:ext>
            </a:extLst>
          </p:cNvPr>
          <p:cNvSpPr txBox="1"/>
          <p:nvPr/>
        </p:nvSpPr>
        <p:spPr>
          <a:xfrm>
            <a:off x="2115820" y="6405664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95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7054" y="31497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Критический ток ВТСП 2-го поколения после облучения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233F-E559-4146-86C5-60CD81B68665}" type="slidenum">
              <a:rPr lang="ru-RU" smtClean="0"/>
              <a:t>18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89727" y="6198255"/>
            <a:ext cx="9212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IX </a:t>
            </a:r>
            <a:r>
              <a:rPr lang="ru-RU" sz="1400" b="1" dirty="0">
                <a:solidFill>
                  <a:schemeClr val="bg1"/>
                </a:solidFill>
              </a:rPr>
              <a:t>Международная конференция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«Лазерные, плазменные исследования и технологии» ЛаПлаз-2023</a:t>
            </a:r>
            <a:endParaRPr lang="ru-RU" sz="1400" b="1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648450" y="169068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/>
        </p:nvGraphicFramePr>
        <p:xfrm>
          <a:off x="6516020" y="1122834"/>
          <a:ext cx="5175238" cy="39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297187" imgH="3285534" progId="Origin95.Graph">
                  <p:embed/>
                </p:oleObj>
              </mc:Choice>
              <mc:Fallback>
                <p:oleObj name="Graph" r:id="rId2" imgW="4297187" imgH="3285534" progId="Origin95.Graph">
                  <p:embed/>
                  <p:pic>
                    <p:nvPicPr>
                      <p:cNvPr id="7" name="Объект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020" y="1122834"/>
                        <a:ext cx="5175238" cy="396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77667" y="1690688"/>
            <a:ext cx="12192000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/>
        </p:nvGraphicFramePr>
        <p:xfrm>
          <a:off x="628145" y="1122834"/>
          <a:ext cx="5175238" cy="396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4297187" imgH="3285534" progId="Origin95.Graph">
                  <p:embed/>
                </p:oleObj>
              </mc:Choice>
              <mc:Fallback>
                <p:oleObj name="Graph" r:id="rId4" imgW="4297187" imgH="3285534" progId="Origin95.Graph">
                  <p:embed/>
                  <p:pic>
                    <p:nvPicPr>
                      <p:cNvPr id="9" name="Объект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145" y="1122834"/>
                        <a:ext cx="5175238" cy="396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47920" y="5372997"/>
            <a:ext cx="114961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При облучении ионами </a:t>
            </a:r>
            <a:r>
              <a:rPr lang="en-US" sz="2400" dirty="0"/>
              <a:t>Bi </a:t>
            </a:r>
            <a:r>
              <a:rPr lang="ru-RU" sz="2400" dirty="0"/>
              <a:t>с энергией 167 МэВ и </a:t>
            </a:r>
            <a:r>
              <a:rPr lang="ru-RU" sz="2400" dirty="0" err="1"/>
              <a:t>флюенсом</a:t>
            </a:r>
            <a:r>
              <a:rPr lang="ru-RU" sz="2400" dirty="0"/>
              <a:t> </a:t>
            </a:r>
            <a:r>
              <a:rPr lang="en-US" sz="2400" dirty="0"/>
              <a:t>φ</a:t>
            </a:r>
            <a:r>
              <a:rPr lang="en-US" sz="2400" baseline="-25000" dirty="0"/>
              <a:t>0</a:t>
            </a:r>
            <a:r>
              <a:rPr lang="en-US" sz="2400" dirty="0"/>
              <a:t>t=1·</a:t>
            </a:r>
            <a:r>
              <a:rPr lang="ru-RU" sz="2400" dirty="0"/>
              <a:t>10</a:t>
            </a:r>
            <a:r>
              <a:rPr lang="ru-RU" sz="2400" baseline="30000" dirty="0"/>
              <a:t>12</a:t>
            </a:r>
            <a:r>
              <a:rPr lang="ru-RU" sz="2400" dirty="0"/>
              <a:t> </a:t>
            </a:r>
            <a:r>
              <a:rPr lang="en-US" sz="2400" dirty="0"/>
              <a:t>cm</a:t>
            </a:r>
            <a:r>
              <a:rPr lang="en-US" sz="2400" baseline="30000" dirty="0"/>
              <a:t>-2</a:t>
            </a:r>
            <a:r>
              <a:rPr lang="ru-RU" sz="2400" dirty="0"/>
              <a:t> происходит</a:t>
            </a:r>
          </a:p>
          <a:p>
            <a:pPr algn="ctr"/>
            <a:r>
              <a:rPr lang="ru-RU" sz="2400" dirty="0"/>
              <a:t>Полная деградация критического тока во всем диапазоне измерений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28F227E0-517B-7BB3-580C-260C8F5C2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E25BC4-835F-A4F2-8E81-8A85A038EE2D}"/>
              </a:ext>
            </a:extLst>
          </p:cNvPr>
          <p:cNvSpPr txBox="1"/>
          <p:nvPr/>
        </p:nvSpPr>
        <p:spPr>
          <a:xfrm>
            <a:off x="2115820" y="6405664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498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Сравнение </a:t>
            </a:r>
            <a:r>
              <a:rPr lang="ru-RU" sz="3200" b="1" dirty="0" err="1">
                <a:latin typeface="+mn-lt"/>
              </a:rPr>
              <a:t>пиннинга</a:t>
            </a:r>
            <a:r>
              <a:rPr lang="ru-RU" sz="3200" b="1" dirty="0">
                <a:latin typeface="+mn-lt"/>
              </a:rPr>
              <a:t> вихревой структуры ВТСП лент 2-го поколения до и после облучения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233F-E559-4146-86C5-60CD81B68665}" type="slidenum">
              <a:rPr lang="ru-RU" smtClean="0"/>
              <a:t>19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489727" y="6198255"/>
            <a:ext cx="9212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IX </a:t>
            </a:r>
            <a:r>
              <a:rPr lang="ru-RU" sz="1400" b="1" dirty="0">
                <a:solidFill>
                  <a:schemeClr val="bg1"/>
                </a:solidFill>
              </a:rPr>
              <a:t>Международная конференция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«Лазерные, плазменные исследования и технологии» ЛаПлаз-2023</a:t>
            </a:r>
            <a:endParaRPr lang="ru-RU" sz="1400" b="1" dirty="0">
              <a:solidFill>
                <a:schemeClr val="bg1"/>
              </a:solidFill>
              <a:effectLst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6012074" y="1634712"/>
          <a:ext cx="5645714" cy="43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920760" imgH="3000960" progId="Origin95.Graph">
                  <p:embed/>
                </p:oleObj>
              </mc:Choice>
              <mc:Fallback>
                <p:oleObj name="Graph" r:id="rId2" imgW="3920760" imgH="3000960" progId="Origin95.Graph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12074" y="1634712"/>
                        <a:ext cx="5645714" cy="43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/>
        </p:nvGraphicFramePr>
        <p:xfrm>
          <a:off x="513560" y="1578736"/>
          <a:ext cx="5645714" cy="43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3560" y="1578736"/>
                        <a:ext cx="5645714" cy="43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3BE1D82D-D17A-E806-A492-0381360D77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9ED5BB-7370-0DF8-AF16-FE5181520804}"/>
              </a:ext>
            </a:extLst>
          </p:cNvPr>
          <p:cNvSpPr txBox="1"/>
          <p:nvPr/>
        </p:nvSpPr>
        <p:spPr>
          <a:xfrm>
            <a:off x="2115820" y="6405664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945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7C1555-FD71-41C6-8F29-E6E699398E01}" type="slidenum">
              <a:rPr lang="ru-RU" smtClean="0"/>
              <a:t>2</a:t>
            </a:fld>
            <a:endParaRPr lang="ru-RU"/>
          </a:p>
        </p:txBody>
      </p:sp>
      <p:sp>
        <p:nvSpPr>
          <p:cNvPr id="3" name="Заголовок 1"/>
          <p:cNvSpPr>
            <a:spLocks/>
          </p:cNvSpPr>
          <p:nvPr/>
        </p:nvSpPr>
        <p:spPr bwMode="auto">
          <a:xfrm>
            <a:off x="179388" y="190500"/>
            <a:ext cx="1094133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2D2D8A"/>
                </a:solidFill>
                <a:latin typeface="Arial"/>
                <a:cs typeface="Arial" charset="0"/>
              </a:rPr>
              <a:t>Содержание</a:t>
            </a:r>
            <a:endParaRPr lang="en-US" altLang="ru-RU" sz="2400" b="1" dirty="0">
              <a:solidFill>
                <a:srgbClr val="2D2D8A"/>
              </a:solidFill>
              <a:latin typeface="Arial"/>
              <a:cs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ru-RU" sz="24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9906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0000"/>
                </a:solidFill>
                <a:latin typeface="Arial"/>
                <a:cs typeface="Arial" charset="0"/>
              </a:rPr>
              <a:t>Технология производства ВТСП 2-го поколения</a:t>
            </a:r>
            <a:endParaRPr lang="en-GB" altLang="ru-RU" sz="24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9906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0000"/>
                </a:solidFill>
                <a:latin typeface="Arial"/>
                <a:cs typeface="Arial" charset="0"/>
              </a:rPr>
              <a:t>Сверхпроводящие характеристики ВТСП 2-го поколения</a:t>
            </a:r>
          </a:p>
          <a:p>
            <a:pPr marL="9906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0000"/>
                </a:solidFill>
                <a:latin typeface="Arial"/>
                <a:cs typeface="Arial" charset="0"/>
              </a:rPr>
              <a:t>Области применения ВТСП 2-го поколения</a:t>
            </a:r>
            <a:endParaRPr lang="en-US" altLang="ru-RU" sz="24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9906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0000"/>
                </a:solidFill>
                <a:latin typeface="Arial"/>
                <a:cs typeface="Arial" charset="0"/>
              </a:rPr>
              <a:t>Облучение ВТСП 2-го поколения различными энергиями и </a:t>
            </a:r>
            <a:r>
              <a:rPr lang="ru-RU" altLang="ru-RU" sz="2400" dirty="0" err="1">
                <a:solidFill>
                  <a:srgbClr val="000000"/>
                </a:solidFill>
                <a:latin typeface="Arial"/>
                <a:cs typeface="Arial" charset="0"/>
              </a:rPr>
              <a:t>флюенсами</a:t>
            </a:r>
            <a:r>
              <a:rPr lang="ru-RU" altLang="ru-RU" sz="2400" dirty="0">
                <a:solidFill>
                  <a:srgbClr val="000000"/>
                </a:solidFill>
                <a:latin typeface="Arial"/>
                <a:cs typeface="Arial" charset="0"/>
              </a:rPr>
              <a:t> </a:t>
            </a:r>
            <a:endParaRPr lang="en-GB" altLang="ru-RU" sz="24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990600" indent="-3429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0000"/>
                </a:solidFill>
                <a:latin typeface="Arial"/>
                <a:cs typeface="Arial" charset="0"/>
              </a:rPr>
              <a:t>Заключение</a:t>
            </a:r>
            <a:endParaRPr lang="en-GB" altLang="ru-RU" sz="2400" dirty="0">
              <a:solidFill>
                <a:srgbClr val="000000"/>
              </a:solidFill>
              <a:latin typeface="Arial"/>
              <a:cs typeface="Arial" charset="0"/>
            </a:endParaRPr>
          </a:p>
          <a:p>
            <a:pPr marL="64770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GB" altLang="ru-RU" sz="2400" dirty="0">
              <a:solidFill>
                <a:srgbClr val="000000"/>
              </a:solidFill>
              <a:latin typeface="Arial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672" y="266514"/>
            <a:ext cx="1277112" cy="3784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9431D1-EDAD-8201-7D08-1B79F6E1FD5F}"/>
              </a:ext>
            </a:extLst>
          </p:cNvPr>
          <p:cNvSpPr txBox="1"/>
          <p:nvPr/>
        </p:nvSpPr>
        <p:spPr>
          <a:xfrm>
            <a:off x="2123737" y="6049606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529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88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Сравнение </a:t>
            </a:r>
            <a:r>
              <a:rPr lang="ru-RU" sz="3200" b="1" dirty="0" err="1">
                <a:latin typeface="+mn-lt"/>
              </a:rPr>
              <a:t>пиннинга</a:t>
            </a:r>
            <a:r>
              <a:rPr lang="ru-RU" sz="3200" b="1" dirty="0">
                <a:latin typeface="+mn-lt"/>
              </a:rPr>
              <a:t> вихревой структуры ВТСП лент 2-го поколения до и после облучения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233F-E559-4146-86C5-60CD81B68665}" type="slidenum">
              <a:rPr lang="ru-RU" smtClean="0"/>
              <a:t>20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89727" y="6198255"/>
            <a:ext cx="9212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IX </a:t>
            </a:r>
            <a:r>
              <a:rPr lang="ru-RU" sz="1400" b="1" dirty="0">
                <a:solidFill>
                  <a:schemeClr val="bg1"/>
                </a:solidFill>
              </a:rPr>
              <a:t>Международная конференция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«Лазерные, плазменные исследования и технологии» ЛаПлаз-2023</a:t>
            </a:r>
            <a:endParaRPr lang="ru-RU" sz="14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5360"/>
          <a:stretch/>
        </p:blipFill>
        <p:spPr>
          <a:xfrm>
            <a:off x="5170977" y="2649302"/>
            <a:ext cx="3610479" cy="9466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t="1902" b="1"/>
          <a:stretch/>
        </p:blipFill>
        <p:spPr>
          <a:xfrm>
            <a:off x="5170977" y="3774428"/>
            <a:ext cx="2753109" cy="682197"/>
          </a:xfrm>
          <a:prstGeom prst="rect">
            <a:avLst/>
          </a:prstGeom>
        </p:spPr>
      </p:pic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-86186" y="1571047"/>
          <a:ext cx="5645714" cy="43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0960" progId="Origin95.Graph">
                  <p:embed/>
                </p:oleObj>
              </mc:Choice>
              <mc:Fallback>
                <p:oleObj name="Graph" r:id="rId4" imgW="3920760" imgH="3000960" progId="Origin95.Graph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86186" y="1571047"/>
                        <a:ext cx="5645714" cy="43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064808" y="192073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Matsushita T, </a:t>
            </a:r>
            <a:r>
              <a:rPr lang="en-US" dirty="0" err="1"/>
              <a:t>Fujiyoshi</a:t>
            </a:r>
            <a:r>
              <a:rPr lang="en-US" dirty="0"/>
              <a:t> T, </a:t>
            </a:r>
            <a:r>
              <a:rPr lang="en-US" dirty="0" err="1"/>
              <a:t>Toko</a:t>
            </a:r>
            <a:r>
              <a:rPr lang="en-US" dirty="0"/>
              <a:t> K and </a:t>
            </a:r>
            <a:r>
              <a:rPr lang="en-US" dirty="0" err="1"/>
              <a:t>Yamafuji</a:t>
            </a:r>
            <a:r>
              <a:rPr lang="en-US" dirty="0"/>
              <a:t> K 1990 </a:t>
            </a:r>
            <a:r>
              <a:rPr lang="en-US" i="1" dirty="0"/>
              <a:t>Appl. Phys. Letters </a:t>
            </a:r>
            <a:r>
              <a:rPr lang="en-US" b="1" dirty="0"/>
              <a:t>56 </a:t>
            </a:r>
            <a:r>
              <a:rPr lang="en-US" dirty="0"/>
              <a:t>2039.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170977" y="4681108"/>
            <a:ext cx="6904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Изменение параметра </a:t>
            </a:r>
            <a:r>
              <a:rPr lang="en-US" dirty="0"/>
              <a:t>n </a:t>
            </a:r>
            <a:r>
              <a:rPr lang="ru-RU" dirty="0"/>
              <a:t>облученного ионами </a:t>
            </a:r>
            <a:r>
              <a:rPr lang="en-US" dirty="0"/>
              <a:t>Bi</a:t>
            </a:r>
            <a:r>
              <a:rPr lang="ru-RU" dirty="0"/>
              <a:t> образца</a:t>
            </a:r>
            <a:r>
              <a:rPr lang="en-US" dirty="0"/>
              <a:t> </a:t>
            </a:r>
            <a:r>
              <a:rPr lang="ru-RU" dirty="0"/>
              <a:t>ВТСП ленты свидетельствует об образовании несверхпроводящей фазы и следовательно об изменении </a:t>
            </a:r>
            <a:r>
              <a:rPr lang="ru-RU" dirty="0" err="1"/>
              <a:t>пиннинга</a:t>
            </a:r>
            <a:r>
              <a:rPr lang="ru-RU" dirty="0"/>
              <a:t> вихревой решетки</a:t>
            </a: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4E9E6CE7-583E-67FA-D328-69962DED21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5774FD-B719-57A4-2845-2733A9AB1C70}"/>
              </a:ext>
            </a:extLst>
          </p:cNvPr>
          <p:cNvSpPr txBox="1"/>
          <p:nvPr/>
        </p:nvSpPr>
        <p:spPr>
          <a:xfrm>
            <a:off x="2115820" y="6405664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143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Микроструктура ВТСП лент 2-го поколения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320000" cy="432000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6233F-E559-4146-86C5-60CD81B68665}" type="slidenum">
              <a:rPr lang="ru-RU" smtClean="0"/>
              <a:t>21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89727" y="6198255"/>
            <a:ext cx="92125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IX </a:t>
            </a:r>
            <a:r>
              <a:rPr lang="ru-RU" sz="1400" b="1" dirty="0">
                <a:solidFill>
                  <a:schemeClr val="bg1"/>
                </a:solidFill>
              </a:rPr>
              <a:t>Международная конференция</a:t>
            </a:r>
            <a:br>
              <a:rPr lang="ru-RU" sz="1400" b="1" dirty="0">
                <a:solidFill>
                  <a:schemeClr val="bg1"/>
                </a:solidFill>
              </a:rPr>
            </a:br>
            <a:r>
              <a:rPr lang="ru-RU" sz="1400" b="1" dirty="0">
                <a:solidFill>
                  <a:schemeClr val="bg1"/>
                </a:solidFill>
              </a:rPr>
              <a:t>«Лазерные, плазменные исследования и технологии» ЛаПлаз-2023</a:t>
            </a:r>
            <a:endParaRPr lang="ru-RU" sz="1400" b="1" dirty="0">
              <a:solidFill>
                <a:schemeClr val="bg1"/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00" y="1690688"/>
            <a:ext cx="4320000" cy="4320000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3794333" y="2427006"/>
            <a:ext cx="34183" cy="108531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23719" y="2658772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Bi</a:t>
            </a:r>
            <a:endParaRPr lang="ru-RU" b="1" dirty="0">
              <a:solidFill>
                <a:schemeClr val="bg1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9518591" y="3134882"/>
            <a:ext cx="34183" cy="108531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8766560" y="3134882"/>
            <a:ext cx="786214" cy="89730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367467" y="2646919"/>
            <a:ext cx="370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Bi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74D05267-B3FF-A90D-191A-D5223ECBAE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095B88-E9FC-5E07-5D9F-41F018825548}"/>
              </a:ext>
            </a:extLst>
          </p:cNvPr>
          <p:cNvSpPr txBox="1"/>
          <p:nvPr/>
        </p:nvSpPr>
        <p:spPr>
          <a:xfrm>
            <a:off x="2115820" y="6405664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0151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sp>
        <p:nvSpPr>
          <p:cNvPr id="6" name="Заголовок 1"/>
          <p:cNvSpPr>
            <a:spLocks/>
          </p:cNvSpPr>
          <p:nvPr/>
        </p:nvSpPr>
        <p:spPr bwMode="auto">
          <a:xfrm>
            <a:off x="179387" y="190500"/>
            <a:ext cx="13045293" cy="54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dirty="0">
                <a:solidFill>
                  <a:srgbClr val="2D2D8A"/>
                </a:solidFill>
                <a:latin typeface="Arial"/>
                <a:cs typeface="Arial" charset="0"/>
              </a:rPr>
              <a:t>Заключение</a:t>
            </a:r>
            <a:endParaRPr lang="en-US" altLang="ru-RU" sz="2200" b="1" dirty="0">
              <a:solidFill>
                <a:srgbClr val="2D2D8A"/>
              </a:solidFill>
              <a:latin typeface="Arial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7382" y="797510"/>
            <a:ext cx="106735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8288">
              <a:buFont typeface="Arial" panose="020B0604020202020204" pitchFamily="34" charset="0"/>
              <a:buChar char="•"/>
            </a:pPr>
            <a:r>
              <a:rPr lang="ru-RU" sz="2400" dirty="0"/>
              <a:t>Реализован эффективный подход к улучшению </a:t>
            </a:r>
            <a:r>
              <a:rPr lang="ru-RU" sz="2400" dirty="0" err="1"/>
              <a:t>пиннинга</a:t>
            </a:r>
            <a:r>
              <a:rPr lang="ru-RU" sz="2400" dirty="0"/>
              <a:t> при производстве ВТСП 2-го поколения</a:t>
            </a:r>
            <a:r>
              <a:rPr lang="en-US" sz="2400" dirty="0"/>
              <a:t>, </a:t>
            </a:r>
            <a:r>
              <a:rPr lang="ru-RU" sz="2400" dirty="0"/>
              <a:t>что позволяет проектировать на их основе различные типы СМС </a:t>
            </a:r>
          </a:p>
          <a:p>
            <a:pPr indent="268288">
              <a:buFont typeface="Arial" panose="020B0604020202020204" pitchFamily="34" charset="0"/>
              <a:buChar char="•"/>
            </a:pPr>
            <a:r>
              <a:rPr lang="ru-RU" sz="2400" dirty="0"/>
              <a:t>Облучение 18 МэВ </a:t>
            </a:r>
            <a:r>
              <a:rPr lang="ru-RU" sz="2400" dirty="0" err="1"/>
              <a:t>Au</a:t>
            </a:r>
            <a:r>
              <a:rPr lang="ru-RU" sz="2400" dirty="0"/>
              <a:t>-ионов и 12 МэВ </a:t>
            </a:r>
            <a:r>
              <a:rPr lang="ru-RU" sz="2400" dirty="0" err="1"/>
              <a:t>Ni</a:t>
            </a:r>
            <a:r>
              <a:rPr lang="ru-RU" sz="2400" dirty="0"/>
              <a:t>-ионов является эффективным средством для улучшения </a:t>
            </a:r>
            <a:r>
              <a:rPr lang="ru-RU" sz="2400" dirty="0" err="1"/>
              <a:t>Ic</a:t>
            </a:r>
            <a:r>
              <a:rPr lang="ru-RU" sz="2400" dirty="0"/>
              <a:t> ВТСП проводов в сильных магнитных полях</a:t>
            </a:r>
          </a:p>
          <a:p>
            <a:pPr indent="268288">
              <a:buFont typeface="Arial" panose="020B0604020202020204" pitchFamily="34" charset="0"/>
              <a:buChar char="•"/>
            </a:pPr>
            <a:r>
              <a:rPr lang="ru-RU" sz="2400" dirty="0"/>
              <a:t>Облучение </a:t>
            </a:r>
            <a:r>
              <a:rPr lang="ru-RU" sz="2400" dirty="0" err="1"/>
              <a:t>Ni</a:t>
            </a:r>
            <a:r>
              <a:rPr lang="ru-RU" sz="2400" dirty="0"/>
              <a:t>-ионами приводит к большему росту </a:t>
            </a:r>
            <a:r>
              <a:rPr lang="ru-RU" sz="2400" dirty="0" err="1"/>
              <a:t>Ic</a:t>
            </a:r>
            <a:r>
              <a:rPr lang="ru-RU" sz="2400" dirty="0"/>
              <a:t>, чем облучение </a:t>
            </a:r>
            <a:r>
              <a:rPr lang="ru-RU" sz="2400" dirty="0" err="1"/>
              <a:t>Au</a:t>
            </a:r>
            <a:r>
              <a:rPr lang="ru-RU" sz="2400" dirty="0"/>
              <a:t>-ионами в случае YBCO</a:t>
            </a:r>
          </a:p>
          <a:p>
            <a:pPr indent="268288">
              <a:buFont typeface="Arial" panose="020B0604020202020204" pitchFamily="34" charset="0"/>
              <a:buChar char="•"/>
            </a:pPr>
            <a:r>
              <a:rPr lang="ru-RU" sz="2400" dirty="0"/>
              <a:t>Облучение 167 МэВ </a:t>
            </a:r>
            <a:r>
              <a:rPr lang="ru-RU" sz="2400" dirty="0" err="1"/>
              <a:t>Xe</a:t>
            </a:r>
            <a:r>
              <a:rPr lang="ru-RU" sz="2400" dirty="0"/>
              <a:t>-ионами и 670 МэВ </a:t>
            </a:r>
            <a:r>
              <a:rPr lang="ru-RU" sz="2400" dirty="0" err="1"/>
              <a:t>Bi</a:t>
            </a:r>
            <a:r>
              <a:rPr lang="ru-RU" sz="2400" dirty="0"/>
              <a:t>-ионами приводит к образованию ионных треков, которые являются эффективными центрами </a:t>
            </a:r>
            <a:r>
              <a:rPr lang="ru-RU" sz="2400" dirty="0" err="1"/>
              <a:t>пиннинга</a:t>
            </a:r>
            <a:endParaRPr lang="ru-RU" sz="2400" dirty="0"/>
          </a:p>
          <a:p>
            <a:pPr indent="268288">
              <a:buFont typeface="Arial" panose="020B0604020202020204" pitchFamily="34" charset="0"/>
              <a:buChar char="•"/>
            </a:pPr>
            <a:r>
              <a:rPr lang="ru-RU" sz="2400" dirty="0"/>
              <a:t>Полученные результаты экспериментальных исследований будут использованы для расчета ресурсов работы СМС в радиационных полях</a:t>
            </a:r>
          </a:p>
          <a:p>
            <a:pPr indent="268288">
              <a:buFont typeface="Arial" panose="020B0604020202020204" pitchFamily="34" charset="0"/>
              <a:buChar char="•"/>
            </a:pPr>
            <a:r>
              <a:rPr lang="ru-RU" sz="2400" dirty="0"/>
              <a:t>Для расширения исследований свойств и дальнейшего улучшения характеристик ВТСП 2-го поколения  необходимо проводить на более совершенных  установках, а для </a:t>
            </a:r>
            <a:r>
              <a:rPr lang="ru-RU" sz="2400"/>
              <a:t>это требуется создание </a:t>
            </a:r>
            <a:r>
              <a:rPr lang="ru-RU" sz="2400" dirty="0"/>
              <a:t>инфраструктуры </a:t>
            </a: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87708" y="6373441"/>
            <a:ext cx="2743200" cy="365125"/>
          </a:xfrm>
        </p:spPr>
        <p:txBody>
          <a:bodyPr/>
          <a:lstStyle/>
          <a:p>
            <a:r>
              <a:rPr lang="en-US" dirty="0"/>
              <a:t>22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8555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1" y="6013451"/>
            <a:ext cx="12192000" cy="253042"/>
          </a:xfrm>
          <a:custGeom>
            <a:avLst/>
            <a:gdLst>
              <a:gd name="connsiteX0" fmla="*/ 0 w 13462000"/>
              <a:gd name="connsiteY0" fmla="*/ 381797 h 407197"/>
              <a:gd name="connsiteX1" fmla="*/ 3035300 w 13462000"/>
              <a:gd name="connsiteY1" fmla="*/ 89697 h 407197"/>
              <a:gd name="connsiteX2" fmla="*/ 6692900 w 13462000"/>
              <a:gd name="connsiteY2" fmla="*/ 797 h 407197"/>
              <a:gd name="connsiteX3" fmla="*/ 10388600 w 13462000"/>
              <a:gd name="connsiteY3" fmla="*/ 127797 h 407197"/>
              <a:gd name="connsiteX4" fmla="*/ 13462000 w 13462000"/>
              <a:gd name="connsiteY4" fmla="*/ 407197 h 40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2000" h="407197">
                <a:moveTo>
                  <a:pt x="0" y="381797"/>
                </a:moveTo>
                <a:cubicBezTo>
                  <a:pt x="959908" y="267497"/>
                  <a:pt x="1919817" y="153197"/>
                  <a:pt x="3035300" y="89697"/>
                </a:cubicBezTo>
                <a:cubicBezTo>
                  <a:pt x="4150783" y="26197"/>
                  <a:pt x="5467350" y="-5553"/>
                  <a:pt x="6692900" y="797"/>
                </a:cubicBezTo>
                <a:cubicBezTo>
                  <a:pt x="7918450" y="7147"/>
                  <a:pt x="9260417" y="60064"/>
                  <a:pt x="10388600" y="127797"/>
                </a:cubicBezTo>
                <a:cubicBezTo>
                  <a:pt x="11516783" y="195530"/>
                  <a:pt x="12489391" y="301363"/>
                  <a:pt x="13462000" y="407197"/>
                </a:cubicBezTo>
              </a:path>
            </a:pathLst>
          </a:custGeom>
          <a:noFill/>
          <a:ln w="19050">
            <a:solidFill>
              <a:srgbClr val="00206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644021" y="2873440"/>
            <a:ext cx="10903959" cy="691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ru-RU" altLang="ru-RU" sz="3600" b="1" kern="0" dirty="0">
                <a:solidFill>
                  <a:srgbClr val="002060"/>
                </a:solidFill>
                <a:latin typeface="Arial"/>
              </a:rPr>
              <a:t>Спасибо большое за Внимание</a:t>
            </a:r>
            <a:r>
              <a:rPr lang="en-US" altLang="ru-RU" sz="3600" b="1" kern="0" dirty="0">
                <a:solidFill>
                  <a:srgbClr val="002060"/>
                </a:solidFill>
                <a:latin typeface="Arial"/>
              </a:rPr>
              <a:t>!</a:t>
            </a:r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87708" y="6373441"/>
            <a:ext cx="2743200" cy="365125"/>
          </a:xfrm>
        </p:spPr>
        <p:txBody>
          <a:bodyPr/>
          <a:lstStyle/>
          <a:p>
            <a:r>
              <a:rPr lang="ru-RU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4203452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62909" y="126725"/>
            <a:ext cx="7966451" cy="588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918" tIns="41459" rIns="82918" bIns="41459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6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829178">
              <a:defRPr/>
            </a:pPr>
            <a:r>
              <a:rPr lang="en-US" altLang="ru-RU" sz="2200" kern="0" dirty="0" err="1">
                <a:solidFill>
                  <a:srgbClr val="2D2D8A"/>
                </a:solidFill>
                <a:latin typeface="Arial"/>
              </a:rPr>
              <a:t>SuperOx</a:t>
            </a:r>
            <a:r>
              <a:rPr lang="ru-RU" altLang="ru-RU" sz="2200" kern="0" dirty="0">
                <a:solidFill>
                  <a:srgbClr val="2D2D8A"/>
                </a:solidFill>
                <a:latin typeface="Arial"/>
              </a:rPr>
              <a:t> линия по производству</a:t>
            </a:r>
            <a:r>
              <a:rPr lang="en-US" altLang="ru-RU" sz="2200" kern="0" dirty="0">
                <a:solidFill>
                  <a:srgbClr val="2D2D8A"/>
                </a:solidFill>
                <a:latin typeface="Arial"/>
              </a:rPr>
              <a:t> </a:t>
            </a:r>
            <a:r>
              <a:rPr lang="ru-RU" altLang="ru-RU" sz="2200" kern="0" dirty="0">
                <a:solidFill>
                  <a:srgbClr val="2D2D8A"/>
                </a:solidFill>
                <a:latin typeface="Arial"/>
              </a:rPr>
              <a:t>ВТСП 2-го поколения</a:t>
            </a:r>
          </a:p>
        </p:txBody>
      </p:sp>
      <p:pic>
        <p:nvPicPr>
          <p:cNvPr id="28" name="Объект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60" y="785993"/>
            <a:ext cx="9696042" cy="5466003"/>
          </a:xfrm>
          <a:prstGeom prst="rect">
            <a:avLst/>
          </a:prstGeom>
          <a:effectLst/>
        </p:spPr>
      </p:pic>
      <p:sp>
        <p:nvSpPr>
          <p:cNvPr id="3" name="TextBox 2"/>
          <p:cNvSpPr txBox="1"/>
          <p:nvPr/>
        </p:nvSpPr>
        <p:spPr>
          <a:xfrm>
            <a:off x="4686077" y="5681802"/>
            <a:ext cx="1188204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70" dirty="0"/>
              <a:t>Substrate</a:t>
            </a:r>
            <a:endParaRPr lang="ru-RU" sz="1270" dirty="0"/>
          </a:p>
        </p:txBody>
      </p:sp>
      <p:sp>
        <p:nvSpPr>
          <p:cNvPr id="30" name="TextBox 29"/>
          <p:cNvSpPr txBox="1"/>
          <p:nvPr/>
        </p:nvSpPr>
        <p:spPr>
          <a:xfrm>
            <a:off x="5571859" y="4959633"/>
            <a:ext cx="677142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70" dirty="0"/>
              <a:t>Buffer</a:t>
            </a:r>
            <a:endParaRPr lang="ru-RU" sz="1270" dirty="0"/>
          </a:p>
        </p:txBody>
      </p:sp>
      <p:sp>
        <p:nvSpPr>
          <p:cNvPr id="56" name="TextBox 55"/>
          <p:cNvSpPr txBox="1"/>
          <p:nvPr/>
        </p:nvSpPr>
        <p:spPr>
          <a:xfrm>
            <a:off x="6413309" y="4549641"/>
            <a:ext cx="571327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70" dirty="0"/>
              <a:t>HTS</a:t>
            </a:r>
            <a:endParaRPr lang="ru-RU" sz="1270" dirty="0"/>
          </a:p>
        </p:txBody>
      </p:sp>
      <p:sp>
        <p:nvSpPr>
          <p:cNvPr id="57" name="TextBox 56"/>
          <p:cNvSpPr txBox="1"/>
          <p:nvPr/>
        </p:nvSpPr>
        <p:spPr>
          <a:xfrm>
            <a:off x="7139421" y="4129023"/>
            <a:ext cx="571327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70" dirty="0"/>
              <a:t>Ag</a:t>
            </a:r>
            <a:endParaRPr lang="ru-RU" sz="1270" dirty="0"/>
          </a:p>
        </p:txBody>
      </p:sp>
      <p:sp>
        <p:nvSpPr>
          <p:cNvPr id="58" name="TextBox 57"/>
          <p:cNvSpPr txBox="1"/>
          <p:nvPr/>
        </p:nvSpPr>
        <p:spPr>
          <a:xfrm>
            <a:off x="8387464" y="3445164"/>
            <a:ext cx="571327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70" dirty="0"/>
              <a:t>Cu</a:t>
            </a:r>
            <a:endParaRPr lang="ru-RU" sz="1270" dirty="0"/>
          </a:p>
        </p:txBody>
      </p:sp>
      <p:sp>
        <p:nvSpPr>
          <p:cNvPr id="59" name="TextBox 58"/>
          <p:cNvSpPr txBox="1"/>
          <p:nvPr/>
        </p:nvSpPr>
        <p:spPr>
          <a:xfrm>
            <a:off x="9447445" y="3259997"/>
            <a:ext cx="1101317" cy="287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70" dirty="0"/>
              <a:t>Custom finish</a:t>
            </a:r>
            <a:endParaRPr lang="ru-RU" sz="1270" dirty="0"/>
          </a:p>
        </p:txBody>
      </p:sp>
      <p:sp>
        <p:nvSpPr>
          <p:cNvPr id="60" name="TextBox 59"/>
          <p:cNvSpPr txBox="1"/>
          <p:nvPr/>
        </p:nvSpPr>
        <p:spPr>
          <a:xfrm>
            <a:off x="1136677" y="4549641"/>
            <a:ext cx="1264691" cy="399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97" dirty="0"/>
              <a:t>HASTELLOY</a:t>
            </a:r>
            <a:br>
              <a:rPr lang="en-US" sz="997" dirty="0"/>
            </a:br>
            <a:r>
              <a:rPr lang="en-US" sz="997" dirty="0"/>
              <a:t>ELECTROPOLISHING</a:t>
            </a:r>
            <a:endParaRPr lang="ru-RU" sz="997" dirty="0"/>
          </a:p>
        </p:txBody>
      </p:sp>
      <p:sp>
        <p:nvSpPr>
          <p:cNvPr id="61" name="TextBox 60"/>
          <p:cNvSpPr txBox="1"/>
          <p:nvPr/>
        </p:nvSpPr>
        <p:spPr>
          <a:xfrm>
            <a:off x="2154396" y="4149304"/>
            <a:ext cx="904938" cy="399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97" dirty="0"/>
              <a:t>Al</a:t>
            </a:r>
            <a:r>
              <a:rPr lang="en-US" sz="997" baseline="-25000" dirty="0"/>
              <a:t>2</a:t>
            </a:r>
            <a:r>
              <a:rPr lang="en-US" sz="997" dirty="0"/>
              <a:t>O</a:t>
            </a:r>
            <a:r>
              <a:rPr lang="en-US" sz="997" baseline="-25000" dirty="0"/>
              <a:t>3</a:t>
            </a:r>
            <a:br>
              <a:rPr lang="en-US" sz="997" dirty="0"/>
            </a:br>
            <a:r>
              <a:rPr lang="en-US" sz="997" dirty="0"/>
              <a:t>SPUTTERING</a:t>
            </a:r>
            <a:endParaRPr lang="ru-RU" sz="997" dirty="0"/>
          </a:p>
        </p:txBody>
      </p:sp>
      <p:sp>
        <p:nvSpPr>
          <p:cNvPr id="63" name="TextBox 62"/>
          <p:cNvSpPr txBox="1"/>
          <p:nvPr/>
        </p:nvSpPr>
        <p:spPr>
          <a:xfrm>
            <a:off x="3405654" y="3516737"/>
            <a:ext cx="890421" cy="399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97" dirty="0"/>
              <a:t>Y</a:t>
            </a:r>
            <a:r>
              <a:rPr lang="en-US" sz="997" baseline="-25000" dirty="0"/>
              <a:t>2</a:t>
            </a:r>
            <a:r>
              <a:rPr lang="en-US" sz="997" dirty="0"/>
              <a:t>O</a:t>
            </a:r>
            <a:r>
              <a:rPr lang="en-US" sz="997" baseline="-25000" dirty="0"/>
              <a:t>3</a:t>
            </a:r>
            <a:br>
              <a:rPr lang="en-US" sz="997" dirty="0"/>
            </a:br>
            <a:r>
              <a:rPr lang="en-US" sz="997" dirty="0"/>
              <a:t>SPUTTERING</a:t>
            </a:r>
            <a:endParaRPr lang="ru-RU" sz="997" dirty="0"/>
          </a:p>
        </p:txBody>
      </p:sp>
      <p:sp>
        <p:nvSpPr>
          <p:cNvPr id="64" name="TextBox 63"/>
          <p:cNvSpPr txBox="1"/>
          <p:nvPr/>
        </p:nvSpPr>
        <p:spPr>
          <a:xfrm>
            <a:off x="3180183" y="3136910"/>
            <a:ext cx="1627503" cy="399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97" dirty="0"/>
              <a:t>IBAD-</a:t>
            </a:r>
            <a:r>
              <a:rPr lang="en-US" sz="997" dirty="0" err="1"/>
              <a:t>MgO</a:t>
            </a:r>
            <a:br>
              <a:rPr lang="en-US" sz="997" dirty="0"/>
            </a:br>
            <a:r>
              <a:rPr lang="en-US" sz="997" dirty="0"/>
              <a:t>E-BEAM</a:t>
            </a:r>
            <a:endParaRPr lang="ru-RU" sz="997" dirty="0"/>
          </a:p>
        </p:txBody>
      </p:sp>
      <p:sp>
        <p:nvSpPr>
          <p:cNvPr id="65" name="TextBox 64"/>
          <p:cNvSpPr txBox="1"/>
          <p:nvPr/>
        </p:nvSpPr>
        <p:spPr>
          <a:xfrm>
            <a:off x="3652675" y="2790894"/>
            <a:ext cx="1627503" cy="399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97" dirty="0"/>
              <a:t>Epi-</a:t>
            </a:r>
            <a:r>
              <a:rPr lang="en-US" sz="997" dirty="0" err="1"/>
              <a:t>MgO</a:t>
            </a:r>
            <a:br>
              <a:rPr lang="en-US" sz="997" dirty="0"/>
            </a:br>
            <a:r>
              <a:rPr lang="en-US" sz="997" dirty="0"/>
              <a:t>E-BEAM</a:t>
            </a:r>
            <a:endParaRPr lang="ru-RU" sz="997" dirty="0"/>
          </a:p>
        </p:txBody>
      </p:sp>
      <p:sp>
        <p:nvSpPr>
          <p:cNvPr id="67" name="TextBox 66"/>
          <p:cNvSpPr txBox="1"/>
          <p:nvPr/>
        </p:nvSpPr>
        <p:spPr>
          <a:xfrm>
            <a:off x="5206815" y="2165307"/>
            <a:ext cx="1266543" cy="399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97" dirty="0"/>
              <a:t>REBCO</a:t>
            </a:r>
          </a:p>
          <a:p>
            <a:pPr algn="r"/>
            <a:r>
              <a:rPr lang="en-US" sz="997" dirty="0"/>
              <a:t>PLD</a:t>
            </a:r>
            <a:endParaRPr lang="ru-RU" sz="997" dirty="0"/>
          </a:p>
        </p:txBody>
      </p:sp>
      <p:sp>
        <p:nvSpPr>
          <p:cNvPr id="68" name="TextBox 67"/>
          <p:cNvSpPr txBox="1"/>
          <p:nvPr/>
        </p:nvSpPr>
        <p:spPr>
          <a:xfrm>
            <a:off x="6473358" y="2000993"/>
            <a:ext cx="890601" cy="399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97" dirty="0"/>
              <a:t>Ag</a:t>
            </a:r>
            <a:br>
              <a:rPr lang="en-US" sz="997" dirty="0"/>
            </a:br>
            <a:r>
              <a:rPr lang="en-US" sz="997" dirty="0"/>
              <a:t>SPUTTERING</a:t>
            </a:r>
            <a:endParaRPr lang="ru-RU" sz="997" dirty="0"/>
          </a:p>
        </p:txBody>
      </p:sp>
      <p:sp>
        <p:nvSpPr>
          <p:cNvPr id="69" name="TextBox 68"/>
          <p:cNvSpPr txBox="1"/>
          <p:nvPr/>
        </p:nvSpPr>
        <p:spPr>
          <a:xfrm>
            <a:off x="7139420" y="1643661"/>
            <a:ext cx="810909" cy="399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97" dirty="0"/>
              <a:t>OXYGEN</a:t>
            </a:r>
            <a:br>
              <a:rPr lang="en-US" sz="997" dirty="0"/>
            </a:br>
            <a:r>
              <a:rPr lang="en-US" sz="997" dirty="0"/>
              <a:t>ANNEAL</a:t>
            </a:r>
            <a:endParaRPr lang="ru-RU" sz="997" dirty="0"/>
          </a:p>
        </p:txBody>
      </p:sp>
      <p:sp>
        <p:nvSpPr>
          <p:cNvPr id="70" name="TextBox 69"/>
          <p:cNvSpPr txBox="1"/>
          <p:nvPr/>
        </p:nvSpPr>
        <p:spPr>
          <a:xfrm>
            <a:off x="7363958" y="1439894"/>
            <a:ext cx="1157698" cy="245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97" dirty="0"/>
              <a:t>SLITTING</a:t>
            </a:r>
            <a:endParaRPr lang="ru-RU" sz="997" dirty="0"/>
          </a:p>
        </p:txBody>
      </p:sp>
      <p:sp>
        <p:nvSpPr>
          <p:cNvPr id="71" name="TextBox 70"/>
          <p:cNvSpPr txBox="1"/>
          <p:nvPr/>
        </p:nvSpPr>
        <p:spPr>
          <a:xfrm>
            <a:off x="7950329" y="966048"/>
            <a:ext cx="1157698" cy="552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sz="997" dirty="0"/>
          </a:p>
          <a:p>
            <a:pPr algn="r"/>
            <a:r>
              <a:rPr lang="en-US" sz="997" dirty="0"/>
              <a:t>Cu</a:t>
            </a:r>
          </a:p>
          <a:p>
            <a:pPr algn="r"/>
            <a:r>
              <a:rPr lang="en-US" sz="997" dirty="0"/>
              <a:t>ELECTROPLATING</a:t>
            </a:r>
            <a:endParaRPr lang="ru-RU" sz="997" dirty="0"/>
          </a:p>
        </p:txBody>
      </p:sp>
      <p:sp>
        <p:nvSpPr>
          <p:cNvPr id="72" name="TextBox 71"/>
          <p:cNvSpPr txBox="1"/>
          <p:nvPr/>
        </p:nvSpPr>
        <p:spPr>
          <a:xfrm>
            <a:off x="9108028" y="968919"/>
            <a:ext cx="892703" cy="399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en-US" sz="997" dirty="0"/>
          </a:p>
          <a:p>
            <a:pPr algn="r"/>
            <a:r>
              <a:rPr lang="en-US" sz="997" dirty="0"/>
              <a:t>QC</a:t>
            </a:r>
            <a:endParaRPr lang="ru-RU" sz="997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287630" y="5183005"/>
            <a:ext cx="2970637" cy="12490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2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411688" y="5328492"/>
            <a:ext cx="3606949" cy="1088460"/>
          </a:xfrm>
          <a:prstGeom prst="roundRect">
            <a:avLst/>
          </a:prstGeom>
          <a:solidFill>
            <a:schemeClr val="bg1"/>
          </a:solidFill>
          <a:ln w="2857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32"/>
          </a:p>
        </p:txBody>
      </p:sp>
      <p:sp>
        <p:nvSpPr>
          <p:cNvPr id="6" name="TextBox 5"/>
          <p:cNvSpPr txBox="1"/>
          <p:nvPr/>
        </p:nvSpPr>
        <p:spPr>
          <a:xfrm>
            <a:off x="8476541" y="5307265"/>
            <a:ext cx="3606950" cy="1096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6" dirty="0"/>
              <a:t>J</a:t>
            </a:r>
            <a:r>
              <a:rPr lang="en-US" sz="2176" baseline="-25000" dirty="0"/>
              <a:t>e</a:t>
            </a:r>
            <a:r>
              <a:rPr lang="en-US" sz="2176" dirty="0"/>
              <a:t> &gt; 500 A/mm</a:t>
            </a:r>
            <a:r>
              <a:rPr lang="en-US" sz="2176" baseline="30000" dirty="0"/>
              <a:t>2</a:t>
            </a:r>
            <a:r>
              <a:rPr lang="en-US" sz="2176" dirty="0"/>
              <a:t> at 77 K, </a:t>
            </a:r>
            <a:r>
              <a:rPr lang="en-US" sz="2176" dirty="0" err="1"/>
              <a:t>s.f.</a:t>
            </a:r>
            <a:endParaRPr lang="en-US" sz="2176" dirty="0"/>
          </a:p>
          <a:p>
            <a:r>
              <a:rPr lang="en-US" sz="2176" dirty="0"/>
              <a:t>J</a:t>
            </a:r>
            <a:r>
              <a:rPr lang="en-US" sz="2176" baseline="-25000" dirty="0"/>
              <a:t>e</a:t>
            </a:r>
            <a:r>
              <a:rPr lang="en-US" sz="2176" dirty="0"/>
              <a:t> </a:t>
            </a:r>
            <a:r>
              <a:rPr lang="en-GB" sz="2176" dirty="0"/>
              <a:t>&gt; 1000 A/mm</a:t>
            </a:r>
            <a:r>
              <a:rPr lang="en-GB" sz="2176" baseline="30000" dirty="0"/>
              <a:t>2</a:t>
            </a:r>
            <a:r>
              <a:rPr lang="en-GB" sz="2176" dirty="0"/>
              <a:t> at 20 K, 20 T</a:t>
            </a:r>
          </a:p>
          <a:p>
            <a:r>
              <a:rPr lang="en-US" sz="2176" dirty="0"/>
              <a:t>J</a:t>
            </a:r>
            <a:r>
              <a:rPr lang="en-US" sz="2176" baseline="-25000" dirty="0"/>
              <a:t>e</a:t>
            </a:r>
            <a:r>
              <a:rPr lang="en-US" sz="2176" dirty="0"/>
              <a:t> </a:t>
            </a:r>
            <a:r>
              <a:rPr lang="en-GB" sz="2176" dirty="0"/>
              <a:t>&gt; 2000 A/mm</a:t>
            </a:r>
            <a:r>
              <a:rPr lang="en-GB" sz="2176" baseline="30000" dirty="0"/>
              <a:t>2</a:t>
            </a:r>
            <a:r>
              <a:rPr lang="en-GB" sz="2176" dirty="0"/>
              <a:t> at 4.2 K, 20 T</a:t>
            </a:r>
            <a:endParaRPr lang="ru-RU" sz="2176" dirty="0"/>
          </a:p>
        </p:txBody>
      </p:sp>
      <p:sp>
        <p:nvSpPr>
          <p:cNvPr id="11" name="TextBox 10"/>
          <p:cNvSpPr txBox="1"/>
          <p:nvPr/>
        </p:nvSpPr>
        <p:spPr>
          <a:xfrm>
            <a:off x="5013879" y="5264519"/>
            <a:ext cx="752046" cy="245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97" dirty="0">
                <a:solidFill>
                  <a:schemeClr val="bg1">
                    <a:lumMod val="50000"/>
                  </a:schemeClr>
                </a:solidFill>
              </a:rPr>
              <a:t>OPERATOR</a:t>
            </a:r>
            <a:endParaRPr lang="ru-RU" sz="997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684385" y="3833021"/>
            <a:ext cx="913488" cy="399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97" dirty="0"/>
              <a:t>Al</a:t>
            </a:r>
            <a:r>
              <a:rPr lang="en-US" sz="997" baseline="-25000" dirty="0"/>
              <a:t>2</a:t>
            </a:r>
            <a:r>
              <a:rPr lang="en-US" sz="997" dirty="0"/>
              <a:t>O</a:t>
            </a:r>
            <a:r>
              <a:rPr lang="en-US" sz="997" baseline="-25000" dirty="0"/>
              <a:t>3</a:t>
            </a:r>
            <a:br>
              <a:rPr lang="en-US" sz="997" dirty="0"/>
            </a:br>
            <a:r>
              <a:rPr lang="en-US" sz="997" dirty="0"/>
              <a:t>SPUTTERING</a:t>
            </a:r>
            <a:endParaRPr lang="ru-RU" sz="997" dirty="0"/>
          </a:p>
        </p:txBody>
      </p:sp>
      <p:sp>
        <p:nvSpPr>
          <p:cNvPr id="66" name="TextBox 65"/>
          <p:cNvSpPr txBox="1"/>
          <p:nvPr/>
        </p:nvSpPr>
        <p:spPr>
          <a:xfrm>
            <a:off x="4607738" y="2456703"/>
            <a:ext cx="1266543" cy="3992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997" dirty="0"/>
              <a:t>LaMnO</a:t>
            </a:r>
            <a:r>
              <a:rPr lang="en-US" sz="997" baseline="-25000" dirty="0"/>
              <a:t>3</a:t>
            </a:r>
            <a:br>
              <a:rPr lang="en-US" sz="997" dirty="0"/>
            </a:br>
            <a:r>
              <a:rPr lang="en-US" sz="997" dirty="0"/>
              <a:t>SPUTTERING</a:t>
            </a:r>
            <a:endParaRPr lang="ru-RU" sz="997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730" y="814891"/>
            <a:ext cx="4235449" cy="1841599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177162" y="6457746"/>
            <a:ext cx="2743200" cy="365125"/>
          </a:xfrm>
        </p:spPr>
        <p:txBody>
          <a:bodyPr/>
          <a:lstStyle/>
          <a:p>
            <a:fld id="{277C1555-FD71-41C6-8F29-E6E699398E01}" type="slidenum">
              <a:rPr lang="ru-RU" smtClean="0"/>
              <a:t>3</a:t>
            </a:fld>
            <a:endParaRPr lang="ru-RU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1672" y="266514"/>
            <a:ext cx="1277112" cy="3784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17966D-2E90-D011-947C-4CE205CA5B00}"/>
              </a:ext>
            </a:extLst>
          </p:cNvPr>
          <p:cNvSpPr txBox="1"/>
          <p:nvPr/>
        </p:nvSpPr>
        <p:spPr>
          <a:xfrm>
            <a:off x="2012365" y="6436362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780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6220" t="18500" r="8656" b="8701"/>
          <a:stretch/>
        </p:blipFill>
        <p:spPr>
          <a:xfrm>
            <a:off x="2878995" y="585874"/>
            <a:ext cx="6773659" cy="5031861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63021" y="-1799"/>
            <a:ext cx="7966225" cy="58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918" tIns="41459" rIns="82918" bIns="41459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6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829178">
              <a:defRPr/>
            </a:pPr>
            <a:r>
              <a:rPr lang="ru-RU" sz="2176" kern="0" dirty="0">
                <a:solidFill>
                  <a:srgbClr val="2D2D8A"/>
                </a:solidFill>
                <a:latin typeface="Arial"/>
              </a:rPr>
              <a:t>Линия напыления буферных покрытий</a:t>
            </a:r>
          </a:p>
        </p:txBody>
      </p:sp>
      <p:sp>
        <p:nvSpPr>
          <p:cNvPr id="4" name="Прямоугольник 6"/>
          <p:cNvSpPr/>
          <p:nvPr/>
        </p:nvSpPr>
        <p:spPr>
          <a:xfrm>
            <a:off x="2534103" y="5646336"/>
            <a:ext cx="7247187" cy="762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29178" fontAlgn="base">
              <a:spcBef>
                <a:spcPct val="0"/>
              </a:spcBef>
              <a:spcAft>
                <a:spcPct val="0"/>
              </a:spcAft>
            </a:pPr>
            <a:r>
              <a:rPr lang="en-US" sz="2176" dirty="0">
                <a:solidFill>
                  <a:srgbClr val="000000"/>
                </a:solidFill>
                <a:latin typeface="Arial"/>
                <a:cs typeface="Arial" charset="0"/>
              </a:rPr>
              <a:t>e-Polished Hastelloy substrate in</a:t>
            </a:r>
          </a:p>
          <a:p>
            <a:pPr algn="ctr" defTabSz="829178" fontAlgn="base">
              <a:spcBef>
                <a:spcPct val="0"/>
              </a:spcBef>
              <a:spcAft>
                <a:spcPct val="0"/>
              </a:spcAft>
            </a:pPr>
            <a:r>
              <a:rPr lang="en-US" sz="2176" dirty="0">
                <a:solidFill>
                  <a:srgbClr val="000000"/>
                </a:solidFill>
                <a:latin typeface="Arial"/>
                <a:cs typeface="Arial" charset="0"/>
              </a:rPr>
              <a:t>Ready buffered tape with LaMnO</a:t>
            </a:r>
            <a:r>
              <a:rPr lang="en-US" sz="2176" baseline="-25000" dirty="0">
                <a:solidFill>
                  <a:srgbClr val="000000"/>
                </a:solidFill>
                <a:latin typeface="Arial"/>
                <a:cs typeface="Arial" charset="0"/>
              </a:rPr>
              <a:t>3</a:t>
            </a:r>
            <a:r>
              <a:rPr lang="en-US" sz="2176" dirty="0">
                <a:solidFill>
                  <a:srgbClr val="000000"/>
                </a:solidFill>
                <a:latin typeface="Arial"/>
                <a:cs typeface="Arial" charset="0"/>
              </a:rPr>
              <a:t> on top out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672" y="266514"/>
            <a:ext cx="1277112" cy="378404"/>
          </a:xfrm>
          <a:prstGeom prst="rect">
            <a:avLst/>
          </a:prstGeom>
        </p:spPr>
      </p:pic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4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576A26-D28E-8A98-A099-FED93A862E3D}"/>
              </a:ext>
            </a:extLst>
          </p:cNvPr>
          <p:cNvSpPr txBox="1"/>
          <p:nvPr/>
        </p:nvSpPr>
        <p:spPr>
          <a:xfrm>
            <a:off x="2285644" y="6475794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81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5</a:t>
            </a:r>
            <a:endParaRPr lang="ru-RU" dirty="0"/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/>
        </p:nvGraphicFramePr>
        <p:xfrm>
          <a:off x="0" y="1091804"/>
          <a:ext cx="11764494" cy="43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3920760" imgH="1439640" progId="Origin95.Graph">
                  <p:embed/>
                </p:oleObj>
              </mc:Choice>
              <mc:Fallback>
                <p:oleObj name="Graph" r:id="rId3" imgW="3920760" imgH="1439640" progId="Origin95.Graph">
                  <p:embed/>
                  <p:pic>
                    <p:nvPicPr>
                      <p:cNvPr id="2" name="Объект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091804"/>
                        <a:ext cx="11764494" cy="43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915743" y="4841908"/>
            <a:ext cx="384875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200" i="1" kern="0" dirty="0">
                <a:solidFill>
                  <a:srgbClr val="000000"/>
                </a:solidFill>
                <a:cs typeface="Arial" panose="020B0604020202020204" pitchFamily="34" charset="0"/>
              </a:rPr>
              <a:t>A. Mankevich et al 2018 IEEE TAS 28 (4) 6602005</a:t>
            </a:r>
            <a:endParaRPr lang="en-GB" altLang="ru-RU" sz="1200" i="1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96A1845-502E-4707-8D98-628BA387BF95}"/>
              </a:ext>
            </a:extLst>
          </p:cNvPr>
          <p:cNvSpPr txBox="1">
            <a:spLocks/>
          </p:cNvSpPr>
          <p:nvPr/>
        </p:nvSpPr>
        <p:spPr bwMode="auto">
          <a:xfrm>
            <a:off x="163021" y="233128"/>
            <a:ext cx="7966451" cy="58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918" tIns="41459" rIns="82918" bIns="41459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6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829178">
              <a:defRPr/>
            </a:pPr>
            <a:r>
              <a:rPr lang="ru-RU" altLang="ru-RU" sz="2176" kern="0" dirty="0">
                <a:solidFill>
                  <a:srgbClr val="2D2D8A"/>
                </a:solidFill>
                <a:latin typeface="Arial"/>
              </a:rPr>
              <a:t>Качество текстуры для</a:t>
            </a:r>
            <a:r>
              <a:rPr lang="en-US" altLang="ru-RU" sz="2176" kern="0" dirty="0">
                <a:solidFill>
                  <a:srgbClr val="2D2D8A"/>
                </a:solidFill>
                <a:latin typeface="Arial"/>
              </a:rPr>
              <a:t> IBAD-MgO</a:t>
            </a:r>
            <a:endParaRPr lang="ru-RU" altLang="ru-RU" sz="2176" kern="0" dirty="0">
              <a:solidFill>
                <a:srgbClr val="2D2D8A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6931" y="5417122"/>
            <a:ext cx="10049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dirty="0" err="1"/>
              <a:t>Staib</a:t>
            </a:r>
            <a:r>
              <a:rPr lang="en-US" dirty="0"/>
              <a:t> RHEED 35 system is installed in the SuperOx in-line buffer deposition system, in a small chamber immediately after the IBAD-MgO chamber and prior to the </a:t>
            </a:r>
            <a:r>
              <a:rPr lang="en-US" dirty="0" err="1"/>
              <a:t>homoepi</a:t>
            </a:r>
            <a:r>
              <a:rPr lang="en-US" dirty="0"/>
              <a:t>-MgO deposition chamber</a:t>
            </a: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1D1301-5273-7272-D50C-1BC5CCD6BE7E}"/>
              </a:ext>
            </a:extLst>
          </p:cNvPr>
          <p:cNvSpPr txBox="1"/>
          <p:nvPr/>
        </p:nvSpPr>
        <p:spPr>
          <a:xfrm>
            <a:off x="2115820" y="6307693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197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63021" y="-1799"/>
            <a:ext cx="7966225" cy="587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918" tIns="41459" rIns="82918" bIns="41459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6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829178">
              <a:defRPr/>
            </a:pPr>
            <a:r>
              <a:rPr lang="en-US" sz="2176" kern="0" dirty="0">
                <a:solidFill>
                  <a:srgbClr val="2D2D8A"/>
                </a:solidFill>
                <a:latin typeface="Arial"/>
              </a:rPr>
              <a:t>PLD-</a:t>
            </a:r>
            <a:r>
              <a:rPr lang="ru-RU" sz="2176" kern="0" dirty="0">
                <a:solidFill>
                  <a:srgbClr val="2D2D8A"/>
                </a:solidFill>
                <a:latin typeface="Arial"/>
              </a:rPr>
              <a:t>ВТСП</a:t>
            </a:r>
            <a:r>
              <a:rPr lang="en-US" sz="2176" kern="0" dirty="0">
                <a:solidFill>
                  <a:srgbClr val="2D2D8A"/>
                </a:solidFill>
                <a:latin typeface="Arial"/>
              </a:rPr>
              <a:t> </a:t>
            </a:r>
            <a:r>
              <a:rPr lang="ru-RU" sz="2176" kern="0" dirty="0">
                <a:solidFill>
                  <a:srgbClr val="2D2D8A"/>
                </a:solidFill>
                <a:latin typeface="Arial"/>
              </a:rPr>
              <a:t>линия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83" y="671926"/>
            <a:ext cx="7346234" cy="4897490"/>
          </a:xfrm>
          <a:prstGeom prst="rect">
            <a:avLst/>
          </a:prstGeom>
        </p:spPr>
      </p:pic>
      <p:sp>
        <p:nvSpPr>
          <p:cNvPr id="5" name="Прямоугольник 1"/>
          <p:cNvSpPr/>
          <p:nvPr/>
        </p:nvSpPr>
        <p:spPr>
          <a:xfrm>
            <a:off x="1398880" y="5493782"/>
            <a:ext cx="9312792" cy="862568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sz="2000" b="1" kern="0" dirty="0"/>
              <a:t>PLD equipment, </a:t>
            </a:r>
            <a:r>
              <a:rPr lang="en-US" sz="2000" b="1" i="0" u="none" strike="noStrike" baseline="0" dirty="0"/>
              <a:t>Xe-Cl excimer laser (coherent), wavelength 308 nm, with a pulse</a:t>
            </a:r>
          </a:p>
          <a:p>
            <a:pPr algn="ctr"/>
            <a:r>
              <a:rPr lang="en-US" sz="2000" b="1" i="0" u="none" strike="noStrike" baseline="0" dirty="0"/>
              <a:t>energy of 700 </a:t>
            </a:r>
            <a:r>
              <a:rPr lang="en-US" sz="2000" b="1" i="0" u="none" strike="noStrike" baseline="0" dirty="0" err="1"/>
              <a:t>mJ</a:t>
            </a:r>
            <a:endParaRPr lang="en-US" sz="2000" b="1" kern="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1672" y="266514"/>
            <a:ext cx="1277112" cy="378404"/>
          </a:xfrm>
          <a:prstGeom prst="rect">
            <a:avLst/>
          </a:prstGeom>
        </p:spPr>
      </p:pic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6</a:t>
            </a:r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564ECB-19AE-6C59-3930-897061A1F1CA}"/>
              </a:ext>
            </a:extLst>
          </p:cNvPr>
          <p:cNvSpPr txBox="1"/>
          <p:nvPr/>
        </p:nvSpPr>
        <p:spPr>
          <a:xfrm>
            <a:off x="2115820" y="6431984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774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96A1845-502E-4707-8D98-628BA387BF95}"/>
              </a:ext>
            </a:extLst>
          </p:cNvPr>
          <p:cNvSpPr txBox="1">
            <a:spLocks/>
          </p:cNvSpPr>
          <p:nvPr/>
        </p:nvSpPr>
        <p:spPr bwMode="auto">
          <a:xfrm>
            <a:off x="162909" y="40307"/>
            <a:ext cx="7966451" cy="587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2918" tIns="41459" rIns="82918" bIns="41459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accent6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829178">
              <a:defRPr/>
            </a:pPr>
            <a:r>
              <a:rPr lang="en-US" altLang="ru-RU" sz="2176" kern="0" dirty="0" err="1">
                <a:solidFill>
                  <a:srgbClr val="2D2D8A"/>
                </a:solidFill>
                <a:latin typeface="Arial"/>
              </a:rPr>
              <a:t>I</a:t>
            </a:r>
            <a:r>
              <a:rPr lang="en-US" altLang="ru-RU" sz="2176" kern="0" baseline="-25000" dirty="0" err="1">
                <a:solidFill>
                  <a:srgbClr val="2D2D8A"/>
                </a:solidFill>
                <a:latin typeface="Arial"/>
              </a:rPr>
              <a:t>c</a:t>
            </a:r>
            <a:r>
              <a:rPr lang="en-US" altLang="ru-RU" sz="2176" kern="0" dirty="0">
                <a:solidFill>
                  <a:srgbClr val="2D2D8A"/>
                </a:solidFill>
                <a:latin typeface="Arial"/>
              </a:rPr>
              <a:t> at 77 K, </a:t>
            </a:r>
            <a:r>
              <a:rPr lang="en-US" altLang="ru-RU" sz="2176" kern="0" dirty="0" err="1">
                <a:solidFill>
                  <a:srgbClr val="2D2D8A"/>
                </a:solidFill>
                <a:latin typeface="Arial"/>
              </a:rPr>
              <a:t>s.f.</a:t>
            </a:r>
            <a:endParaRPr lang="ru-RU" altLang="ru-RU" sz="2176" kern="0" dirty="0">
              <a:solidFill>
                <a:srgbClr val="2D2D8A"/>
              </a:solidFill>
              <a:latin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7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868681" y="5398268"/>
            <a:ext cx="93861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MinionPro-Regular"/>
              </a:rPr>
              <a:t>Typical data on critical current at 77 K in self-field along the length of a 345m long, 12 mm wide YBCO-based 2G HTS wire. Average critical current is 618 ± 10 A</a:t>
            </a:r>
            <a:endParaRPr lang="ru-RU" dirty="0"/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/>
        </p:nvGraphicFramePr>
        <p:xfrm>
          <a:off x="863126" y="662394"/>
          <a:ext cx="10794052" cy="43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4320000" imgH="1728000" progId="Origin95.Graph">
                  <p:embed/>
                </p:oleObj>
              </mc:Choice>
              <mc:Fallback>
                <p:oleObj name="Graph" r:id="rId3" imgW="4320000" imgH="1728000" progId="Origin95.Graph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3126" y="662394"/>
                        <a:ext cx="10794052" cy="43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37A3CAF-4118-9D5A-CC62-FF825C27CE76}"/>
              </a:ext>
            </a:extLst>
          </p:cNvPr>
          <p:cNvSpPr txBox="1"/>
          <p:nvPr/>
        </p:nvSpPr>
        <p:spPr>
          <a:xfrm>
            <a:off x="2115820" y="6275807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550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sp>
        <p:nvSpPr>
          <p:cNvPr id="10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 dirty="0"/>
              <a:t>8</a:t>
            </a:r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05002" y="525325"/>
            <a:ext cx="5910016" cy="5429516"/>
            <a:chOff x="162909" y="1076152"/>
            <a:chExt cx="5910016" cy="5429516"/>
          </a:xfrm>
        </p:grpSpPr>
        <p:pic>
          <p:nvPicPr>
            <p:cNvPr id="14" name="Рисунок 8">
              <a:extLst>
                <a:ext uri="{FF2B5EF4-FFF2-40B4-BE49-F238E27FC236}">
                  <a16:creationId xmlns:a16="http://schemas.microsoft.com/office/drawing/2014/main" id="{2EC6A314-A5EB-4A99-A04B-C51790F0CE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2909" y="2830828"/>
              <a:ext cx="359492" cy="1231891"/>
            </a:xfrm>
            <a:prstGeom prst="rect">
              <a:avLst/>
            </a:prstGeom>
          </p:spPr>
        </p:pic>
        <p:pic>
          <p:nvPicPr>
            <p:cNvPr id="17" name="Рисунок 4">
              <a:extLst>
                <a:ext uri="{FF2B5EF4-FFF2-40B4-BE49-F238E27FC236}">
                  <a16:creationId xmlns:a16="http://schemas.microsoft.com/office/drawing/2014/main" id="{623BBC99-23E0-4670-AB74-C0D44F50B6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6188" y="1112905"/>
              <a:ext cx="5666968" cy="5392763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3843" y="4655564"/>
              <a:ext cx="1660707" cy="707777"/>
            </a:xfrm>
            <a:prstGeom prst="rect">
              <a:avLst/>
            </a:prstGeom>
          </p:spPr>
        </p:pic>
        <p:sp>
          <p:nvSpPr>
            <p:cNvPr id="19" name="Прямоугольник 6">
              <a:extLst>
                <a:ext uri="{FF2B5EF4-FFF2-40B4-BE49-F238E27FC236}">
                  <a16:creationId xmlns:a16="http://schemas.microsoft.com/office/drawing/2014/main" id="{1599FCD9-FCE3-4761-AAB8-EE8D626B919D}"/>
                </a:ext>
              </a:extLst>
            </p:cNvPr>
            <p:cNvSpPr/>
            <p:nvPr/>
          </p:nvSpPr>
          <p:spPr>
            <a:xfrm>
              <a:off x="4043832" y="1076152"/>
              <a:ext cx="2029093" cy="7237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2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040078" y="1249034"/>
            <a:ext cx="5663189" cy="4696351"/>
            <a:chOff x="6909955" y="1922144"/>
            <a:chExt cx="6245239" cy="517903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6"/>
            <a:srcRect l="16410" t="13531" r="24770" b="1776"/>
            <a:stretch/>
          </p:blipFill>
          <p:spPr>
            <a:xfrm>
              <a:off x="7086903" y="1922144"/>
              <a:ext cx="6068291" cy="4914900"/>
            </a:xfrm>
            <a:prstGeom prst="rect">
              <a:avLst/>
            </a:prstGeom>
          </p:spPr>
        </p:pic>
        <p:pic>
          <p:nvPicPr>
            <p:cNvPr id="22" name="Picture 17">
              <a:extLst>
                <a:ext uri="{FF2B5EF4-FFF2-40B4-BE49-F238E27FC236}">
                  <a16:creationId xmlns:a16="http://schemas.microsoft.com/office/drawing/2014/main" id="{D908E89E-6CF1-4DC7-8BB7-F52768F53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77986" y="2183845"/>
              <a:ext cx="1345905" cy="456008"/>
            </a:xfrm>
            <a:prstGeom prst="rect">
              <a:avLst/>
            </a:prstGeom>
          </p:spPr>
        </p:pic>
        <p:sp>
          <p:nvSpPr>
            <p:cNvPr id="23" name="Прямоугольник 22"/>
            <p:cNvSpPr/>
            <p:nvPr/>
          </p:nvSpPr>
          <p:spPr>
            <a:xfrm>
              <a:off x="6909955" y="6463145"/>
              <a:ext cx="602672" cy="6380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32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9BB9890-9C4D-49A2-B78E-29881DE9B01E}"/>
              </a:ext>
            </a:extLst>
          </p:cNvPr>
          <p:cNvSpPr txBox="1"/>
          <p:nvPr/>
        </p:nvSpPr>
        <p:spPr>
          <a:xfrm>
            <a:off x="7998343" y="5897635"/>
            <a:ext cx="2693578" cy="343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2" i="1" dirty="0"/>
              <a:t>D. Abraimov, July 2019, ICMC</a:t>
            </a:r>
            <a:endParaRPr lang="ru-RU" sz="1632" i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9BB9890-9C4D-49A2-B78E-29881DE9B01E}"/>
              </a:ext>
            </a:extLst>
          </p:cNvPr>
          <p:cNvSpPr txBox="1"/>
          <p:nvPr/>
        </p:nvSpPr>
        <p:spPr>
          <a:xfrm>
            <a:off x="1945830" y="5897635"/>
            <a:ext cx="4280191" cy="343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2" i="1" dirty="0"/>
              <a:t>C. </a:t>
            </a:r>
            <a:r>
              <a:rPr lang="en-US" sz="1632" i="1" dirty="0" err="1"/>
              <a:t>Senatore</a:t>
            </a:r>
            <a:r>
              <a:rPr lang="en-US" sz="1632" i="1" dirty="0"/>
              <a:t>, June 2019, FCC Week</a:t>
            </a:r>
            <a:endParaRPr lang="ru-RU" sz="1632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29B904-6869-3517-42BC-F71C413B6761}"/>
              </a:ext>
            </a:extLst>
          </p:cNvPr>
          <p:cNvSpPr txBox="1"/>
          <p:nvPr/>
        </p:nvSpPr>
        <p:spPr>
          <a:xfrm>
            <a:off x="5334908" y="319690"/>
            <a:ext cx="6096000" cy="88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GB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SuperOx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wire demonstrates engineering current density of over 1000 A/mm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20 K, 20 T and over 2000 A/mm</a:t>
            </a:r>
            <a:r>
              <a:rPr lang="en-GB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4.2 K, 20 T.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0B8D86-236C-271F-7755-127D0DB60E09}"/>
              </a:ext>
            </a:extLst>
          </p:cNvPr>
          <p:cNvSpPr txBox="1"/>
          <p:nvPr/>
        </p:nvSpPr>
        <p:spPr>
          <a:xfrm>
            <a:off x="2134838" y="6398601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383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3155" y="104737"/>
            <a:ext cx="1275506" cy="37792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212602" y="5595658"/>
            <a:ext cx="80202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Wherever the ratio is greater than unity, the superconducting performance of YBCO</a:t>
            </a:r>
          </a:p>
          <a:p>
            <a:r>
              <a:rPr lang="en-US" dirty="0"/>
              <a:t>is superior to that of </a:t>
            </a:r>
            <a:r>
              <a:rPr lang="en-US" dirty="0" err="1"/>
              <a:t>GdBCO</a:t>
            </a:r>
            <a:r>
              <a:rPr lang="en-US" dirty="0"/>
              <a:t> and vice versa</a:t>
            </a:r>
            <a:endParaRPr lang="en-US" sz="2200" dirty="0"/>
          </a:p>
        </p:txBody>
      </p:sp>
      <p:sp>
        <p:nvSpPr>
          <p:cNvPr id="7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70" y="887829"/>
            <a:ext cx="10070917" cy="441910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23398" y="5204298"/>
            <a:ext cx="319031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200" i="1" kern="0" dirty="0">
                <a:solidFill>
                  <a:srgbClr val="000000"/>
                </a:solidFill>
                <a:cs typeface="Arial" panose="020B0604020202020204" pitchFamily="34" charset="0"/>
              </a:rPr>
              <a:t>А</a:t>
            </a:r>
            <a:r>
              <a:rPr lang="en-US" altLang="ru-RU" sz="1200" i="1" kern="0" dirty="0">
                <a:solidFill>
                  <a:srgbClr val="000000"/>
                </a:solidFill>
                <a:cs typeface="Arial" panose="020B0604020202020204" pitchFamily="34" charset="0"/>
              </a:rPr>
              <a:t>. Molodyk et al 2021 Sci. Rep. 11:2084</a:t>
            </a:r>
            <a:endParaRPr lang="en-GB" altLang="ru-RU" sz="1200" i="1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4CFB07-2603-9BA3-4788-14C87A2EA256}"/>
              </a:ext>
            </a:extLst>
          </p:cNvPr>
          <p:cNvSpPr txBox="1"/>
          <p:nvPr/>
        </p:nvSpPr>
        <p:spPr>
          <a:xfrm>
            <a:off x="2387897" y="6346043"/>
            <a:ext cx="7960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effectLst/>
              </a:rPr>
              <a:t>Прикладные исследования на комплексе NICA</a:t>
            </a:r>
            <a:r>
              <a:rPr lang="en-US" sz="1800" dirty="0">
                <a:effectLst/>
              </a:rPr>
              <a:t>, 17-19 </a:t>
            </a:r>
            <a:r>
              <a:rPr lang="ru-RU" sz="1800" dirty="0">
                <a:effectLst/>
              </a:rPr>
              <a:t>июня 2023года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480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1287</Words>
  <Application>Microsoft Office PowerPoint</Application>
  <PresentationFormat>Widescreen</PresentationFormat>
  <Paragraphs>165</Paragraphs>
  <Slides>23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MinionPro-It</vt:lpstr>
      <vt:lpstr>MinionPro-Regular</vt:lpstr>
      <vt:lpstr>Office Theme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Микроструктура образцов ВТСП ленты второго поколения с  образовавшимися треками после облучения ионами Xe</vt:lpstr>
      <vt:lpstr>Токонесущая способность в магнитных полях и при различных температурах облученных ВТСП лент 2-го поколения</vt:lpstr>
      <vt:lpstr>PowerPoint Presentation</vt:lpstr>
      <vt:lpstr>Критический ток ВТСП 2-го поколения после облучения</vt:lpstr>
      <vt:lpstr>Сравнение пиннинга вихревой структуры ВТСП лент 2-го поколения до и после облучения</vt:lpstr>
      <vt:lpstr>Сравнение пиннинга вихревой структуры ВТСП лент 2-го поколения до и после облучения</vt:lpstr>
      <vt:lpstr>Микроструктура ВТСП лент 2-го поколения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Pavel Degtyarenko</dc:creator>
  <cp:lastModifiedBy>Pavel Degtyarenko</cp:lastModifiedBy>
  <cp:revision>11</cp:revision>
  <dcterms:created xsi:type="dcterms:W3CDTF">2023-06-08T14:21:00Z</dcterms:created>
  <dcterms:modified xsi:type="dcterms:W3CDTF">2023-06-19T04:10:43Z</dcterms:modified>
</cp:coreProperties>
</file>