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6169" r:id="rId1"/>
    <p:sldMasterId id="2147490448" r:id="rId2"/>
  </p:sldMasterIdLst>
  <p:notesMasterIdLst>
    <p:notesMasterId r:id="rId29"/>
  </p:notesMasterIdLst>
  <p:handoutMasterIdLst>
    <p:handoutMasterId r:id="rId30"/>
  </p:handoutMasterIdLst>
  <p:sldIdLst>
    <p:sldId id="1453" r:id="rId3"/>
    <p:sldId id="1544" r:id="rId4"/>
    <p:sldId id="2009" r:id="rId5"/>
    <p:sldId id="1481" r:id="rId6"/>
    <p:sldId id="1994" r:id="rId7"/>
    <p:sldId id="1545" r:id="rId8"/>
    <p:sldId id="2004" r:id="rId9"/>
    <p:sldId id="1975" r:id="rId10"/>
    <p:sldId id="2017" r:id="rId11"/>
    <p:sldId id="2018" r:id="rId12"/>
    <p:sldId id="2007" r:id="rId13"/>
    <p:sldId id="1995" r:id="rId14"/>
    <p:sldId id="2010" r:id="rId15"/>
    <p:sldId id="2011" r:id="rId16"/>
    <p:sldId id="1996" r:id="rId17"/>
    <p:sldId id="1984" r:id="rId18"/>
    <p:sldId id="1526" r:id="rId19"/>
    <p:sldId id="2016" r:id="rId20"/>
    <p:sldId id="1981" r:id="rId21"/>
    <p:sldId id="268" r:id="rId22"/>
    <p:sldId id="2000" r:id="rId23"/>
    <p:sldId id="1973" r:id="rId24"/>
    <p:sldId id="2019" r:id="rId25"/>
    <p:sldId id="2006" r:id="rId26"/>
    <p:sldId id="1988" r:id="rId27"/>
    <p:sldId id="2005" r:id="rId28"/>
  </p:sldIdLst>
  <p:sldSz cx="12192000" cy="6858000"/>
  <p:notesSz cx="6799263" cy="9929813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 Narrow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 Narrow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 Narrow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 Narrow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 Narrow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 Narrow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 Narrow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 Narrow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 Narrow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54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ofessional" initials="" lastIdx="2" clrIdx="0"/>
  <p:cmAuthor id="2" name="Professional" initials="P" lastIdx="0" clrIdx="1">
    <p:extLst>
      <p:ext uri="{19B8F6BF-5375-455C-9EA6-DF929625EA0E}">
        <p15:presenceInfo xmlns:p15="http://schemas.microsoft.com/office/powerpoint/2012/main" userId="Professiona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152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78" autoAdjust="0"/>
    <p:restoredTop sz="95246" autoAdjust="0"/>
  </p:normalViewPr>
  <p:slideViewPr>
    <p:cSldViewPr snapToGrid="0" snapToObjects="1">
      <p:cViewPr varScale="1">
        <p:scale>
          <a:sx n="96" d="100"/>
          <a:sy n="96" d="100"/>
        </p:scale>
        <p:origin x="496" y="168"/>
      </p:cViewPr>
      <p:guideLst>
        <p:guide orient="horz" pos="2544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85" d="100"/>
        <a:sy n="85" d="100"/>
      </p:scale>
      <p:origin x="0" y="0"/>
    </p:cViewPr>
  </p:notesTextViewPr>
  <p:sorterViewPr>
    <p:cViewPr>
      <p:scale>
        <a:sx n="100" d="100"/>
        <a:sy n="100" d="100"/>
      </p:scale>
      <p:origin x="0" y="6493"/>
    </p:cViewPr>
  </p:sorterViewPr>
  <p:notesViewPr>
    <p:cSldViewPr snapToGrid="0" snapToObjects="1">
      <p:cViewPr varScale="1">
        <p:scale>
          <a:sx n="68" d="100"/>
          <a:sy n="68" d="100"/>
        </p:scale>
        <p:origin x="2488" y="208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>
            <a:extLst>
              <a:ext uri="{FF2B5EF4-FFF2-40B4-BE49-F238E27FC236}">
                <a16:creationId xmlns:a16="http://schemas.microsoft.com/office/drawing/2014/main" id="{6B311779-0D22-4BFD-813F-27FD75ACC15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877" cy="470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25" tIns="45962" rIns="91925" bIns="45962" numCol="1" anchor="t" anchorCtr="0" compatLnSpc="1">
            <a:prstTxWarp prst="textNoShape">
              <a:avLst/>
            </a:prstTxWarp>
          </a:bodyPr>
          <a:lstStyle>
            <a:lvl1pPr algn="l" defTabSz="919131" eaLnBrk="0" hangingPunct="0">
              <a:defRPr sz="1300">
                <a:latin typeface="Arial Narrow" panose="020B0606020202030204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1779" name="Rectangle 3">
            <a:extLst>
              <a:ext uri="{FF2B5EF4-FFF2-40B4-BE49-F238E27FC236}">
                <a16:creationId xmlns:a16="http://schemas.microsoft.com/office/drawing/2014/main" id="{27C8B49B-EE43-45B6-9A3C-E056073293D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387" y="0"/>
            <a:ext cx="2946876" cy="470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25" tIns="45962" rIns="91925" bIns="45962" numCol="1" anchor="t" anchorCtr="0" compatLnSpc="1">
            <a:prstTxWarp prst="textNoShape">
              <a:avLst/>
            </a:prstTxWarp>
          </a:bodyPr>
          <a:lstStyle>
            <a:lvl1pPr algn="r" defTabSz="919131" eaLnBrk="0" hangingPunct="0">
              <a:defRPr sz="1300">
                <a:latin typeface="Arial Narrow" panose="020B0606020202030204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1780" name="Rectangle 4">
            <a:extLst>
              <a:ext uri="{FF2B5EF4-FFF2-40B4-BE49-F238E27FC236}">
                <a16:creationId xmlns:a16="http://schemas.microsoft.com/office/drawing/2014/main" id="{44642324-A25A-4DD3-91B2-8A0ED8116B6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00584"/>
            <a:ext cx="2946877" cy="548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25" tIns="45962" rIns="91925" bIns="45962" numCol="1" anchor="b" anchorCtr="0" compatLnSpc="1">
            <a:prstTxWarp prst="textNoShape">
              <a:avLst/>
            </a:prstTxWarp>
          </a:bodyPr>
          <a:lstStyle>
            <a:lvl1pPr algn="l" defTabSz="919131" eaLnBrk="0" hangingPunct="0">
              <a:defRPr sz="1300">
                <a:latin typeface="Arial Narrow" panose="020B0606020202030204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1781" name="Rectangle 5">
            <a:extLst>
              <a:ext uri="{FF2B5EF4-FFF2-40B4-BE49-F238E27FC236}">
                <a16:creationId xmlns:a16="http://schemas.microsoft.com/office/drawing/2014/main" id="{2AF4145C-BF0B-497C-8462-D3CFDA6846B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387" y="9400584"/>
            <a:ext cx="2946876" cy="548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25" tIns="45962" rIns="91925" bIns="45962" numCol="1" anchor="b" anchorCtr="0" compatLnSpc="1">
            <a:prstTxWarp prst="textNoShape">
              <a:avLst/>
            </a:prstTxWarp>
          </a:bodyPr>
          <a:lstStyle>
            <a:lvl1pPr algn="r" defTabSz="918401">
              <a:defRPr sz="1300"/>
            </a:lvl1pPr>
          </a:lstStyle>
          <a:p>
            <a:fld id="{9C01EA6E-4E0F-4948-B74E-7131F544ED4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>
            <a:extLst>
              <a:ext uri="{FF2B5EF4-FFF2-40B4-BE49-F238E27FC236}">
                <a16:creationId xmlns:a16="http://schemas.microsoft.com/office/drawing/2014/main" id="{92B46C2A-18FE-49FB-B030-73D874A8E11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51643" cy="55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2" tIns="0" rIns="9192" bIns="0" numCol="1" anchor="t" anchorCtr="0" compatLnSpc="1">
            <a:prstTxWarp prst="textNoShape">
              <a:avLst/>
            </a:prstTxWarp>
          </a:bodyPr>
          <a:lstStyle>
            <a:lvl1pPr algn="l" defTabSz="919131" eaLnBrk="0" hangingPunct="0">
              <a:defRPr sz="1300">
                <a:latin typeface="Arial Narrow" panose="020B0606020202030204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5651" name="Rectangle 3">
            <a:extLst>
              <a:ext uri="{FF2B5EF4-FFF2-40B4-BE49-F238E27FC236}">
                <a16:creationId xmlns:a16="http://schemas.microsoft.com/office/drawing/2014/main" id="{A3D6BEE6-5B32-4973-ACD1-003F2D0D29F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63506" y="1"/>
            <a:ext cx="2950055" cy="55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2" tIns="0" rIns="9192" bIns="0" numCol="1" anchor="t" anchorCtr="0" compatLnSpc="1">
            <a:prstTxWarp prst="textNoShape">
              <a:avLst/>
            </a:prstTxWarp>
          </a:bodyPr>
          <a:lstStyle>
            <a:lvl1pPr algn="r" defTabSz="919131" eaLnBrk="0" hangingPunct="0">
              <a:defRPr sz="1300">
                <a:latin typeface="Arial Narrow" panose="020B0606020202030204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C800B5ED-D9E9-0146-B79B-7E0E7B52EED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4613" y="774700"/>
            <a:ext cx="6662737" cy="37480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5653" name="Rectangle 5">
            <a:extLst>
              <a:ext uri="{FF2B5EF4-FFF2-40B4-BE49-F238E27FC236}">
                <a16:creationId xmlns:a16="http://schemas.microsoft.com/office/drawing/2014/main" id="{EF3524C9-D133-4E9F-A0A4-5C587645288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1864" y="4743997"/>
            <a:ext cx="4988244" cy="441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2" tIns="0" rIns="9192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Щелчок правит образец текста</a:t>
            </a:r>
          </a:p>
          <a:p>
            <a:pPr lvl="1"/>
            <a:r>
              <a:rPr lang="en-GB" noProof="0"/>
              <a:t>Второй уровень</a:t>
            </a:r>
          </a:p>
          <a:p>
            <a:pPr lvl="2"/>
            <a:r>
              <a:rPr lang="en-GB" noProof="0"/>
              <a:t>Третий уровень</a:t>
            </a:r>
          </a:p>
          <a:p>
            <a:pPr lvl="3"/>
            <a:r>
              <a:rPr lang="en-GB" noProof="0"/>
              <a:t>Четвертый уровень</a:t>
            </a:r>
          </a:p>
          <a:p>
            <a:pPr lvl="4"/>
            <a:r>
              <a:rPr lang="en-GB" noProof="0"/>
              <a:t>Пятый уровень</a:t>
            </a:r>
          </a:p>
        </p:txBody>
      </p:sp>
      <p:sp>
        <p:nvSpPr>
          <p:cNvPr id="155654" name="Rectangle 6">
            <a:extLst>
              <a:ext uri="{FF2B5EF4-FFF2-40B4-BE49-F238E27FC236}">
                <a16:creationId xmlns:a16="http://schemas.microsoft.com/office/drawing/2014/main" id="{601F2055-1B73-49DD-8DCC-23BE9C3EE72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334"/>
            <a:ext cx="2951643" cy="55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2" tIns="0" rIns="9192" bIns="0" numCol="1" anchor="b" anchorCtr="0" compatLnSpc="1">
            <a:prstTxWarp prst="textNoShape">
              <a:avLst/>
            </a:prstTxWarp>
          </a:bodyPr>
          <a:lstStyle>
            <a:lvl1pPr algn="l" defTabSz="919131" eaLnBrk="0" hangingPunct="0">
              <a:defRPr sz="1300">
                <a:latin typeface="Arial Narrow" panose="020B0606020202030204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5655" name="Rectangle 7">
            <a:extLst>
              <a:ext uri="{FF2B5EF4-FFF2-40B4-BE49-F238E27FC236}">
                <a16:creationId xmlns:a16="http://schemas.microsoft.com/office/drawing/2014/main" id="{9DA658D9-5452-4164-B1AD-36E1B0186B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3506" y="9378334"/>
            <a:ext cx="2950055" cy="55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2" tIns="0" rIns="9192" bIns="0" numCol="1" anchor="b" anchorCtr="0" compatLnSpc="1">
            <a:prstTxWarp prst="textNoShape">
              <a:avLst/>
            </a:prstTxWarp>
          </a:bodyPr>
          <a:lstStyle>
            <a:lvl1pPr algn="r" defTabSz="918401">
              <a:defRPr sz="1300"/>
            </a:lvl1pPr>
          </a:lstStyle>
          <a:p>
            <a:fld id="{ECD644A1-98D1-484E-A8F1-D15CD792CCF4}" type="slidenum">
              <a:rPr lang="en-GB" altLang="ru-RU"/>
              <a:pPr/>
              <a:t>‹#›</a:t>
            </a:fld>
            <a:endParaRPr lang="en-GB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613" y="774700"/>
            <a:ext cx="6662737" cy="3748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644A1-98D1-484E-A8F1-D15CD792CCF4}" type="slidenum">
              <a:rPr lang="en-GB" altLang="ru-RU" smtClean="0"/>
              <a:pPr/>
              <a:t>1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9556260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>
            <a:extLst>
              <a:ext uri="{FF2B5EF4-FFF2-40B4-BE49-F238E27FC236}">
                <a16:creationId xmlns:a16="http://schemas.microsoft.com/office/drawing/2014/main" id="{3706A8F5-E005-2A41-909E-BCFD8E09C1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613" y="774700"/>
            <a:ext cx="6662737" cy="3748088"/>
          </a:xfrm>
          <a:ln/>
        </p:spPr>
      </p:sp>
      <p:sp>
        <p:nvSpPr>
          <p:cNvPr id="21507" name="Заметки 2">
            <a:extLst>
              <a:ext uri="{FF2B5EF4-FFF2-40B4-BE49-F238E27FC236}">
                <a16:creationId xmlns:a16="http://schemas.microsoft.com/office/drawing/2014/main" id="{C2421291-6ADB-704A-9753-A6F2589CC8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ru-RU" dirty="0"/>
          </a:p>
        </p:txBody>
      </p:sp>
      <p:sp>
        <p:nvSpPr>
          <p:cNvPr id="21508" name="Номер слайда 3">
            <a:extLst>
              <a:ext uri="{FF2B5EF4-FFF2-40B4-BE49-F238E27FC236}">
                <a16:creationId xmlns:a16="http://schemas.microsoft.com/office/drawing/2014/main" id="{7E75B55C-8122-EB4F-A2EB-9380D58722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8401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1pPr>
            <a:lvl2pPr marL="743619" indent="-286007" defTabSz="918401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2pPr>
            <a:lvl3pPr marL="1144029" indent="-228806" defTabSz="918401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3pPr>
            <a:lvl4pPr marL="1601640" indent="-228806" defTabSz="918401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4pPr>
            <a:lvl5pPr marL="2059252" indent="-228806" defTabSz="918401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5pPr>
            <a:lvl6pPr marL="2516863" indent="-228806" defTabSz="91840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6pPr>
            <a:lvl7pPr marL="2974475" indent="-228806" defTabSz="91840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7pPr>
            <a:lvl8pPr marL="3432086" indent="-228806" defTabSz="91840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8pPr>
            <a:lvl9pPr marL="3889698" indent="-228806" defTabSz="91840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9pPr>
          </a:lstStyle>
          <a:p>
            <a:fld id="{0CC22543-A0D0-9B48-BCF3-46E38BC05EC2}" type="slidenum">
              <a:rPr lang="en-GB" altLang="ru-RU" sz="1300"/>
              <a:pPr/>
              <a:t>17</a:t>
            </a:fld>
            <a:endParaRPr lang="en-GB" altLang="ru-RU" sz="1300"/>
          </a:p>
        </p:txBody>
      </p:sp>
    </p:spTree>
    <p:extLst>
      <p:ext uri="{BB962C8B-B14F-4D97-AF65-F5344CB8AC3E}">
        <p14:creationId xmlns:p14="http://schemas.microsoft.com/office/powerpoint/2010/main" val="25791263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>
            <a:extLst>
              <a:ext uri="{FF2B5EF4-FFF2-40B4-BE49-F238E27FC236}">
                <a16:creationId xmlns:a16="http://schemas.microsoft.com/office/drawing/2014/main" id="{3706A8F5-E005-2A41-909E-BCFD8E09C1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613" y="774700"/>
            <a:ext cx="6662737" cy="3748088"/>
          </a:xfrm>
          <a:ln/>
        </p:spPr>
      </p:sp>
      <p:sp>
        <p:nvSpPr>
          <p:cNvPr id="21507" name="Заметки 2">
            <a:extLst>
              <a:ext uri="{FF2B5EF4-FFF2-40B4-BE49-F238E27FC236}">
                <a16:creationId xmlns:a16="http://schemas.microsoft.com/office/drawing/2014/main" id="{C2421291-6ADB-704A-9753-A6F2589CC8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ru-RU" dirty="0"/>
          </a:p>
        </p:txBody>
      </p:sp>
      <p:sp>
        <p:nvSpPr>
          <p:cNvPr id="21508" name="Номер слайда 3">
            <a:extLst>
              <a:ext uri="{FF2B5EF4-FFF2-40B4-BE49-F238E27FC236}">
                <a16:creationId xmlns:a16="http://schemas.microsoft.com/office/drawing/2014/main" id="{7E75B55C-8122-EB4F-A2EB-9380D58722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8401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1pPr>
            <a:lvl2pPr marL="743619" indent="-286007" defTabSz="918401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2pPr>
            <a:lvl3pPr marL="1144029" indent="-228806" defTabSz="918401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3pPr>
            <a:lvl4pPr marL="1601640" indent="-228806" defTabSz="918401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4pPr>
            <a:lvl5pPr marL="2059252" indent="-228806" defTabSz="918401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5pPr>
            <a:lvl6pPr marL="2516863" indent="-228806" defTabSz="91840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6pPr>
            <a:lvl7pPr marL="2974475" indent="-228806" defTabSz="91840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7pPr>
            <a:lvl8pPr marL="3432086" indent="-228806" defTabSz="91840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8pPr>
            <a:lvl9pPr marL="3889698" indent="-228806" defTabSz="91840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9pPr>
          </a:lstStyle>
          <a:p>
            <a:fld id="{0CC22543-A0D0-9B48-BCF3-46E38BC05EC2}" type="slidenum">
              <a:rPr lang="en-GB" altLang="ru-RU" sz="1300"/>
              <a:pPr/>
              <a:t>18</a:t>
            </a:fld>
            <a:endParaRPr lang="en-GB" altLang="ru-RU" sz="1300"/>
          </a:p>
        </p:txBody>
      </p:sp>
    </p:spTree>
    <p:extLst>
      <p:ext uri="{BB962C8B-B14F-4D97-AF65-F5344CB8AC3E}">
        <p14:creationId xmlns:p14="http://schemas.microsoft.com/office/powerpoint/2010/main" val="12780252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6">
            <a:extLst>
              <a:ext uri="{FF2B5EF4-FFF2-40B4-BE49-F238E27FC236}">
                <a16:creationId xmlns:a16="http://schemas.microsoft.com/office/drawing/2014/main" id="{AD4572B1-E264-4C4C-A57F-BBC3C847311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667" algn="l"/>
                <a:tab pos="899334" algn="l"/>
                <a:tab pos="1349001" algn="l"/>
                <a:tab pos="1798667" algn="l"/>
                <a:tab pos="2248335" algn="l"/>
                <a:tab pos="2698001" algn="l"/>
                <a:tab pos="31476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667" algn="l"/>
                <a:tab pos="899334" algn="l"/>
                <a:tab pos="1349001" algn="l"/>
                <a:tab pos="1798667" algn="l"/>
                <a:tab pos="2248335" algn="l"/>
                <a:tab pos="2698001" algn="l"/>
                <a:tab pos="31476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667" algn="l"/>
                <a:tab pos="899334" algn="l"/>
                <a:tab pos="1349001" algn="l"/>
                <a:tab pos="1798667" algn="l"/>
                <a:tab pos="2248335" algn="l"/>
                <a:tab pos="2698001" algn="l"/>
                <a:tab pos="31476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667" algn="l"/>
                <a:tab pos="899334" algn="l"/>
                <a:tab pos="1349001" algn="l"/>
                <a:tab pos="1798667" algn="l"/>
                <a:tab pos="2248335" algn="l"/>
                <a:tab pos="2698001" algn="l"/>
                <a:tab pos="31476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667" algn="l"/>
                <a:tab pos="899334" algn="l"/>
                <a:tab pos="1349001" algn="l"/>
                <a:tab pos="1798667" algn="l"/>
                <a:tab pos="2248335" algn="l"/>
                <a:tab pos="2698001" algn="l"/>
                <a:tab pos="31476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6863" indent="-228806" defTabSz="44966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667" algn="l"/>
                <a:tab pos="899334" algn="l"/>
                <a:tab pos="1349001" algn="l"/>
                <a:tab pos="1798667" algn="l"/>
                <a:tab pos="2248335" algn="l"/>
                <a:tab pos="2698001" algn="l"/>
                <a:tab pos="31476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4475" indent="-228806" defTabSz="44966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667" algn="l"/>
                <a:tab pos="899334" algn="l"/>
                <a:tab pos="1349001" algn="l"/>
                <a:tab pos="1798667" algn="l"/>
                <a:tab pos="2248335" algn="l"/>
                <a:tab pos="2698001" algn="l"/>
                <a:tab pos="31476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32086" indent="-228806" defTabSz="44966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667" algn="l"/>
                <a:tab pos="899334" algn="l"/>
                <a:tab pos="1349001" algn="l"/>
                <a:tab pos="1798667" algn="l"/>
                <a:tab pos="2248335" algn="l"/>
                <a:tab pos="2698001" algn="l"/>
                <a:tab pos="31476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9698" indent="-228806" defTabSz="44966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667" algn="l"/>
                <a:tab pos="899334" algn="l"/>
                <a:tab pos="1349001" algn="l"/>
                <a:tab pos="1798667" algn="l"/>
                <a:tab pos="2248335" algn="l"/>
                <a:tab pos="2698001" algn="l"/>
                <a:tab pos="31476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835B320-C7F2-4186-96F3-0550E0F75352}" type="slidenum">
              <a:rPr lang="ru-RU" altLang="ru-RU" sz="1400"/>
              <a:pPr>
                <a:spcBef>
                  <a:spcPct val="0"/>
                </a:spcBef>
              </a:pPr>
              <a:t>20</a:t>
            </a:fld>
            <a:endParaRPr lang="ru-RU" altLang="ru-RU" sz="1400"/>
          </a:p>
        </p:txBody>
      </p:sp>
      <p:sp>
        <p:nvSpPr>
          <p:cNvPr id="75779" name="Rectangle 1">
            <a:extLst>
              <a:ext uri="{FF2B5EF4-FFF2-40B4-BE49-F238E27FC236}">
                <a16:creationId xmlns:a16="http://schemas.microsoft.com/office/drawing/2014/main" id="{87069E06-15DB-4398-A446-549F6E8F57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613" y="774700"/>
            <a:ext cx="6665912" cy="3751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5780" name="Rectangle 2">
            <a:extLst>
              <a:ext uri="{FF2B5EF4-FFF2-40B4-BE49-F238E27FC236}">
                <a16:creationId xmlns:a16="http://schemas.microsoft.com/office/drawing/2014/main" id="{4DB85608-9801-461A-9D0C-BF35CA62FE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1864" y="4747176"/>
            <a:ext cx="4991422" cy="441660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644A1-98D1-484E-A8F1-D15CD792CCF4}" type="slidenum">
              <a:rPr lang="en-GB" altLang="ru-RU" smtClean="0"/>
              <a:pPr/>
              <a:t>21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9037651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511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1F497D">
                  <a:lumMod val="50000"/>
                </a:srgbClr>
              </a:solidFill>
              <a:latin typeface="Calibri"/>
            </a:endParaRPr>
          </a:p>
          <a:p>
            <a:pPr defTabSz="91511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1F497D">
                  <a:lumMod val="50000"/>
                </a:srgbClr>
              </a:solidFill>
              <a:latin typeface="Calibri"/>
            </a:endParaRPr>
          </a:p>
          <a:p>
            <a:pPr defTabSz="91511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644A1-98D1-484E-A8F1-D15CD792CCF4}" type="slidenum">
              <a:rPr lang="en-GB" altLang="ru-RU" smtClean="0"/>
              <a:pPr/>
              <a:t>24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1721998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644A1-98D1-484E-A8F1-D15CD792CCF4}" type="slidenum">
              <a:rPr lang="en-GB" altLang="ru-RU" smtClean="0"/>
              <a:pPr/>
              <a:t>25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5590754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644A1-98D1-484E-A8F1-D15CD792CCF4}" type="slidenum">
              <a:rPr lang="en-GB" altLang="ru-RU" smtClean="0"/>
              <a:pPr/>
              <a:t>26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362425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>
            <a:extLst>
              <a:ext uri="{FF2B5EF4-FFF2-40B4-BE49-F238E27FC236}">
                <a16:creationId xmlns:a16="http://schemas.microsoft.com/office/drawing/2014/main" id="{3706A8F5-E005-2A41-909E-BCFD8E09C1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613" y="774700"/>
            <a:ext cx="6662737" cy="3748088"/>
          </a:xfrm>
          <a:ln/>
        </p:spPr>
      </p:sp>
      <p:sp>
        <p:nvSpPr>
          <p:cNvPr id="21507" name="Заметки 2">
            <a:extLst>
              <a:ext uri="{FF2B5EF4-FFF2-40B4-BE49-F238E27FC236}">
                <a16:creationId xmlns:a16="http://schemas.microsoft.com/office/drawing/2014/main" id="{C2421291-6ADB-704A-9753-A6F2589CC8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/>
          </a:p>
        </p:txBody>
      </p:sp>
      <p:sp>
        <p:nvSpPr>
          <p:cNvPr id="21508" name="Номер слайда 3">
            <a:extLst>
              <a:ext uri="{FF2B5EF4-FFF2-40B4-BE49-F238E27FC236}">
                <a16:creationId xmlns:a16="http://schemas.microsoft.com/office/drawing/2014/main" id="{7E75B55C-8122-EB4F-A2EB-9380D58722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8401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1pPr>
            <a:lvl2pPr marL="743619" indent="-286007" defTabSz="918401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2pPr>
            <a:lvl3pPr marL="1144029" indent="-228806" defTabSz="918401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3pPr>
            <a:lvl4pPr marL="1601640" indent="-228806" defTabSz="918401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4pPr>
            <a:lvl5pPr marL="2059252" indent="-228806" defTabSz="918401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5pPr>
            <a:lvl6pPr marL="2516863" indent="-228806" defTabSz="91840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6pPr>
            <a:lvl7pPr marL="2974475" indent="-228806" defTabSz="91840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7pPr>
            <a:lvl8pPr marL="3432086" indent="-228806" defTabSz="91840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8pPr>
            <a:lvl9pPr marL="3889698" indent="-228806" defTabSz="91840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9pPr>
          </a:lstStyle>
          <a:p>
            <a:fld id="{0CC22543-A0D0-9B48-BCF3-46E38BC05EC2}" type="slidenum">
              <a:rPr lang="en-GB" altLang="ru-RU" sz="1300"/>
              <a:pPr/>
              <a:t>2</a:t>
            </a:fld>
            <a:endParaRPr lang="en-GB" altLang="ru-RU" sz="1300"/>
          </a:p>
        </p:txBody>
      </p:sp>
    </p:spTree>
    <p:extLst>
      <p:ext uri="{BB962C8B-B14F-4D97-AF65-F5344CB8AC3E}">
        <p14:creationId xmlns:p14="http://schemas.microsoft.com/office/powerpoint/2010/main" val="759179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>
            <a:extLst>
              <a:ext uri="{FF2B5EF4-FFF2-40B4-BE49-F238E27FC236}">
                <a16:creationId xmlns:a16="http://schemas.microsoft.com/office/drawing/2014/main" id="{3706A8F5-E005-2A41-909E-BCFD8E09C1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613" y="774700"/>
            <a:ext cx="6662737" cy="3748088"/>
          </a:xfrm>
          <a:ln/>
        </p:spPr>
      </p:sp>
      <p:sp>
        <p:nvSpPr>
          <p:cNvPr id="21507" name="Заметки 2">
            <a:extLst>
              <a:ext uri="{FF2B5EF4-FFF2-40B4-BE49-F238E27FC236}">
                <a16:creationId xmlns:a16="http://schemas.microsoft.com/office/drawing/2014/main" id="{C2421291-6ADB-704A-9753-A6F2589CC8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/>
          </a:p>
        </p:txBody>
      </p:sp>
      <p:sp>
        <p:nvSpPr>
          <p:cNvPr id="21508" name="Номер слайда 3">
            <a:extLst>
              <a:ext uri="{FF2B5EF4-FFF2-40B4-BE49-F238E27FC236}">
                <a16:creationId xmlns:a16="http://schemas.microsoft.com/office/drawing/2014/main" id="{7E75B55C-8122-EB4F-A2EB-9380D58722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8401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1pPr>
            <a:lvl2pPr marL="743619" indent="-286007" defTabSz="918401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2pPr>
            <a:lvl3pPr marL="1144029" indent="-228806" defTabSz="918401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3pPr>
            <a:lvl4pPr marL="1601640" indent="-228806" defTabSz="918401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4pPr>
            <a:lvl5pPr marL="2059252" indent="-228806" defTabSz="918401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5pPr>
            <a:lvl6pPr marL="2516863" indent="-228806" defTabSz="91840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6pPr>
            <a:lvl7pPr marL="2974475" indent="-228806" defTabSz="91840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7pPr>
            <a:lvl8pPr marL="3432086" indent="-228806" defTabSz="91840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8pPr>
            <a:lvl9pPr marL="3889698" indent="-228806" defTabSz="91840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9pPr>
          </a:lstStyle>
          <a:p>
            <a:fld id="{0CC22543-A0D0-9B48-BCF3-46E38BC05EC2}" type="slidenum">
              <a:rPr lang="en-GB" altLang="ru-RU" sz="1300"/>
              <a:pPr/>
              <a:t>3</a:t>
            </a:fld>
            <a:endParaRPr lang="en-GB" altLang="ru-RU" sz="1300"/>
          </a:p>
        </p:txBody>
      </p:sp>
    </p:spTree>
    <p:extLst>
      <p:ext uri="{BB962C8B-B14F-4D97-AF65-F5344CB8AC3E}">
        <p14:creationId xmlns:p14="http://schemas.microsoft.com/office/powerpoint/2010/main" val="526320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>
            <a:extLst>
              <a:ext uri="{FF2B5EF4-FFF2-40B4-BE49-F238E27FC236}">
                <a16:creationId xmlns:a16="http://schemas.microsoft.com/office/drawing/2014/main" id="{3706A8F5-E005-2A41-909E-BCFD8E09C1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613" y="774700"/>
            <a:ext cx="6662737" cy="3748088"/>
          </a:xfrm>
          <a:ln/>
        </p:spPr>
      </p:sp>
      <p:sp>
        <p:nvSpPr>
          <p:cNvPr id="21507" name="Заметки 2">
            <a:extLst>
              <a:ext uri="{FF2B5EF4-FFF2-40B4-BE49-F238E27FC236}">
                <a16:creationId xmlns:a16="http://schemas.microsoft.com/office/drawing/2014/main" id="{C2421291-6ADB-704A-9753-A6F2589CC8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/>
          </a:p>
        </p:txBody>
      </p:sp>
      <p:sp>
        <p:nvSpPr>
          <p:cNvPr id="21508" name="Номер слайда 3">
            <a:extLst>
              <a:ext uri="{FF2B5EF4-FFF2-40B4-BE49-F238E27FC236}">
                <a16:creationId xmlns:a16="http://schemas.microsoft.com/office/drawing/2014/main" id="{7E75B55C-8122-EB4F-A2EB-9380D58722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8401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1pPr>
            <a:lvl2pPr marL="743619" indent="-286007" defTabSz="918401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2pPr>
            <a:lvl3pPr marL="1144029" indent="-228806" defTabSz="918401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3pPr>
            <a:lvl4pPr marL="1601640" indent="-228806" defTabSz="918401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4pPr>
            <a:lvl5pPr marL="2059252" indent="-228806" defTabSz="918401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5pPr>
            <a:lvl6pPr marL="2516863" indent="-228806" defTabSz="91840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6pPr>
            <a:lvl7pPr marL="2974475" indent="-228806" defTabSz="91840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7pPr>
            <a:lvl8pPr marL="3432086" indent="-228806" defTabSz="91840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8pPr>
            <a:lvl9pPr marL="3889698" indent="-228806" defTabSz="91840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9pPr>
          </a:lstStyle>
          <a:p>
            <a:fld id="{0CC22543-A0D0-9B48-BCF3-46E38BC05EC2}" type="slidenum">
              <a:rPr lang="en-GB" altLang="ru-RU" sz="1300"/>
              <a:pPr/>
              <a:t>4</a:t>
            </a:fld>
            <a:endParaRPr lang="en-GB" altLang="ru-RU" sz="1300"/>
          </a:p>
        </p:txBody>
      </p:sp>
    </p:spTree>
    <p:extLst>
      <p:ext uri="{BB962C8B-B14F-4D97-AF65-F5344CB8AC3E}">
        <p14:creationId xmlns:p14="http://schemas.microsoft.com/office/powerpoint/2010/main" val="2656899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644A1-98D1-484E-A8F1-D15CD792CCF4}" type="slidenum">
              <a:rPr lang="en-GB" altLang="ru-RU" smtClean="0"/>
              <a:pPr/>
              <a:t>6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65193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511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1F497D">
                  <a:lumMod val="50000"/>
                </a:srgbClr>
              </a:solidFill>
              <a:latin typeface="Calibri"/>
            </a:endParaRPr>
          </a:p>
          <a:p>
            <a:pPr defTabSz="91511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1F497D">
                  <a:lumMod val="50000"/>
                </a:srgbClr>
              </a:solidFill>
              <a:latin typeface="Calibri"/>
            </a:endParaRPr>
          </a:p>
          <a:p>
            <a:pPr defTabSz="91511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644A1-98D1-484E-A8F1-D15CD792CCF4}" type="slidenum">
              <a:rPr lang="en-GB" altLang="ru-RU" smtClean="0"/>
              <a:pPr/>
              <a:t>9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611959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644A1-98D1-484E-A8F1-D15CD792CCF4}" type="slidenum">
              <a:rPr lang="en-GB" altLang="ru-RU" smtClean="0"/>
              <a:pPr/>
              <a:t>10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937621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644A1-98D1-484E-A8F1-D15CD792CCF4}" type="slidenum">
              <a:rPr lang="en-GB" altLang="ru-RU" smtClean="0"/>
              <a:pPr/>
              <a:t>11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041064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>
            <a:extLst>
              <a:ext uri="{FF2B5EF4-FFF2-40B4-BE49-F238E27FC236}">
                <a16:creationId xmlns:a16="http://schemas.microsoft.com/office/drawing/2014/main" id="{3706A8F5-E005-2A41-909E-BCFD8E09C1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613" y="774700"/>
            <a:ext cx="6662737" cy="3748088"/>
          </a:xfrm>
          <a:ln/>
        </p:spPr>
      </p:sp>
      <p:sp>
        <p:nvSpPr>
          <p:cNvPr id="21507" name="Заметки 2">
            <a:extLst>
              <a:ext uri="{FF2B5EF4-FFF2-40B4-BE49-F238E27FC236}">
                <a16:creationId xmlns:a16="http://schemas.microsoft.com/office/drawing/2014/main" id="{C2421291-6ADB-704A-9753-A6F2589CC8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ru-RU" dirty="0"/>
          </a:p>
        </p:txBody>
      </p:sp>
      <p:sp>
        <p:nvSpPr>
          <p:cNvPr id="21508" name="Номер слайда 3">
            <a:extLst>
              <a:ext uri="{FF2B5EF4-FFF2-40B4-BE49-F238E27FC236}">
                <a16:creationId xmlns:a16="http://schemas.microsoft.com/office/drawing/2014/main" id="{7E75B55C-8122-EB4F-A2EB-9380D58722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8401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1pPr>
            <a:lvl2pPr marL="743619" indent="-286007" defTabSz="918401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2pPr>
            <a:lvl3pPr marL="1144029" indent="-228806" defTabSz="918401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3pPr>
            <a:lvl4pPr marL="1601640" indent="-228806" defTabSz="918401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4pPr>
            <a:lvl5pPr marL="2059252" indent="-228806" defTabSz="918401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5pPr>
            <a:lvl6pPr marL="2516863" indent="-228806" defTabSz="91840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6pPr>
            <a:lvl7pPr marL="2974475" indent="-228806" defTabSz="91840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7pPr>
            <a:lvl8pPr marL="3432086" indent="-228806" defTabSz="91840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8pPr>
            <a:lvl9pPr marL="3889698" indent="-228806" defTabSz="91840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9pPr>
          </a:lstStyle>
          <a:p>
            <a:fld id="{0CC22543-A0D0-9B48-BCF3-46E38BC05EC2}" type="slidenum">
              <a:rPr lang="en-GB" altLang="ru-RU" sz="1300"/>
              <a:pPr/>
              <a:t>16</a:t>
            </a:fld>
            <a:endParaRPr lang="en-GB" altLang="ru-RU" sz="1300"/>
          </a:p>
        </p:txBody>
      </p:sp>
    </p:spTree>
    <p:extLst>
      <p:ext uri="{BB962C8B-B14F-4D97-AF65-F5344CB8AC3E}">
        <p14:creationId xmlns:p14="http://schemas.microsoft.com/office/powerpoint/2010/main" val="3624549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63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386337481"/>
      </p:ext>
    </p:extLst>
  </p:cSld>
  <p:clrMapOvr>
    <a:masterClrMapping/>
  </p:clrMapOvr>
  <p:transition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91293000"/>
      </p:ext>
    </p:extLst>
  </p:cSld>
  <p:clrMapOvr>
    <a:masterClrMapping/>
  </p:clrMapOvr>
  <p:transition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92684" y="-26988"/>
            <a:ext cx="3048000" cy="574992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8684" y="-26988"/>
            <a:ext cx="8940800" cy="574992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59475005"/>
      </p:ext>
    </p:extLst>
  </p:cSld>
  <p:clrMapOvr>
    <a:masterClrMapping/>
  </p:clrMapOvr>
  <p:transition>
    <p:strips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84" y="-26988"/>
            <a:ext cx="12192000" cy="64770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24417" y="1196976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212417" y="1196976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69563901"/>
      </p:ext>
    </p:extLst>
  </p:cSld>
  <p:clrMapOvr>
    <a:masterClrMapping/>
  </p:clrMapOvr>
  <p:transition>
    <p:strips dir="r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84" y="-26988"/>
            <a:ext cx="12192000" cy="64770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24417" y="1196976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212417" y="1196975"/>
            <a:ext cx="5384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212417" y="3535401"/>
            <a:ext cx="5384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56431611"/>
      </p:ext>
    </p:extLst>
  </p:cSld>
  <p:clrMapOvr>
    <a:masterClrMapping/>
  </p:clrMapOvr>
  <p:transition>
    <p:strips dir="r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8684" y="-26988"/>
            <a:ext cx="12192000" cy="574992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10509266"/>
      </p:ext>
    </p:extLst>
  </p:cSld>
  <p:clrMapOvr>
    <a:masterClrMapping/>
  </p:clrMapOvr>
  <p:transition>
    <p:strips dir="r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67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71485" indent="0" algn="ctr">
              <a:buNone/>
              <a:defRPr/>
            </a:lvl2pPr>
            <a:lvl3pPr marL="742969" indent="0" algn="ctr">
              <a:buNone/>
              <a:defRPr/>
            </a:lvl3pPr>
            <a:lvl4pPr marL="1114453" indent="0" algn="ctr">
              <a:buNone/>
              <a:defRPr/>
            </a:lvl4pPr>
            <a:lvl5pPr marL="1485937" indent="0" algn="ctr">
              <a:buNone/>
              <a:defRPr/>
            </a:lvl5pPr>
            <a:lvl6pPr marL="1857421" indent="0" algn="ctr">
              <a:buNone/>
              <a:defRPr/>
            </a:lvl6pPr>
            <a:lvl7pPr marL="2228906" indent="0" algn="ctr">
              <a:buNone/>
              <a:defRPr/>
            </a:lvl7pPr>
            <a:lvl8pPr marL="2600390" indent="0" algn="ctr">
              <a:buNone/>
              <a:defRPr/>
            </a:lvl8pPr>
            <a:lvl9pPr marL="2971874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60484650"/>
      </p:ext>
    </p:extLst>
  </p:cSld>
  <p:clrMapOvr>
    <a:masterClrMapping/>
  </p:clrMapOvr>
  <p:transition>
    <p:strips dir="r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573" y="-26988"/>
            <a:ext cx="10552423" cy="64770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44996061"/>
      </p:ext>
    </p:extLst>
  </p:cSld>
  <p:clrMapOvr>
    <a:masterClrMapping/>
  </p:clrMapOvr>
  <p:transition>
    <p:strips dir="r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42"/>
            <a:ext cx="10363200" cy="1362075"/>
          </a:xfrm>
        </p:spPr>
        <p:txBody>
          <a:bodyPr anchor="t"/>
          <a:lstStyle>
            <a:lvl1pPr algn="l">
              <a:defRPr sz="325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625"/>
            </a:lvl1pPr>
            <a:lvl2pPr marL="371485" indent="0">
              <a:buNone/>
              <a:defRPr sz="1463"/>
            </a:lvl2pPr>
            <a:lvl3pPr marL="742969" indent="0">
              <a:buNone/>
              <a:defRPr sz="1300"/>
            </a:lvl3pPr>
            <a:lvl4pPr marL="1114453" indent="0">
              <a:buNone/>
              <a:defRPr sz="1138"/>
            </a:lvl4pPr>
            <a:lvl5pPr marL="1485937" indent="0">
              <a:buNone/>
              <a:defRPr sz="1138"/>
            </a:lvl5pPr>
            <a:lvl6pPr marL="1857421" indent="0">
              <a:buNone/>
              <a:defRPr sz="1138"/>
            </a:lvl6pPr>
            <a:lvl7pPr marL="2228906" indent="0">
              <a:buNone/>
              <a:defRPr sz="1138"/>
            </a:lvl7pPr>
            <a:lvl8pPr marL="2600390" indent="0">
              <a:buNone/>
              <a:defRPr sz="1138"/>
            </a:lvl8pPr>
            <a:lvl9pPr marL="2971874" indent="0">
              <a:buNone/>
              <a:defRPr sz="113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86050436"/>
      </p:ext>
    </p:extLst>
  </p:cSld>
  <p:clrMapOvr>
    <a:masterClrMapping/>
  </p:clrMapOvr>
  <p:transition>
    <p:strips dir="r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24417" y="1196976"/>
            <a:ext cx="5384800" cy="4525963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3"/>
            </a:lvl4pPr>
            <a:lvl5pPr>
              <a:defRPr sz="1463"/>
            </a:lvl5pPr>
            <a:lvl6pPr>
              <a:defRPr sz="1463"/>
            </a:lvl6pPr>
            <a:lvl7pPr>
              <a:defRPr sz="1463"/>
            </a:lvl7pPr>
            <a:lvl8pPr>
              <a:defRPr sz="1463"/>
            </a:lvl8pPr>
            <a:lvl9pPr>
              <a:defRPr sz="146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212417" y="1196976"/>
            <a:ext cx="5384800" cy="4525963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3"/>
            </a:lvl4pPr>
            <a:lvl5pPr>
              <a:defRPr sz="1463"/>
            </a:lvl5pPr>
            <a:lvl6pPr>
              <a:defRPr sz="1463"/>
            </a:lvl6pPr>
            <a:lvl7pPr>
              <a:defRPr sz="1463"/>
            </a:lvl7pPr>
            <a:lvl8pPr>
              <a:defRPr sz="1463"/>
            </a:lvl8pPr>
            <a:lvl9pPr>
              <a:defRPr sz="146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45353171"/>
      </p:ext>
    </p:extLst>
  </p:cSld>
  <p:clrMapOvr>
    <a:masterClrMapping/>
  </p:clrMapOvr>
  <p:transition>
    <p:strips dir="r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85" indent="0">
              <a:buNone/>
              <a:defRPr sz="1625" b="1"/>
            </a:lvl2pPr>
            <a:lvl3pPr marL="742969" indent="0">
              <a:buNone/>
              <a:defRPr sz="1463" b="1"/>
            </a:lvl3pPr>
            <a:lvl4pPr marL="1114453" indent="0">
              <a:buNone/>
              <a:defRPr sz="1300" b="1"/>
            </a:lvl4pPr>
            <a:lvl5pPr marL="1485937" indent="0">
              <a:buNone/>
              <a:defRPr sz="1300" b="1"/>
            </a:lvl5pPr>
            <a:lvl6pPr marL="1857421" indent="0">
              <a:buNone/>
              <a:defRPr sz="1300" b="1"/>
            </a:lvl6pPr>
            <a:lvl7pPr marL="2228906" indent="0">
              <a:buNone/>
              <a:defRPr sz="1300" b="1"/>
            </a:lvl7pPr>
            <a:lvl8pPr marL="2600390" indent="0">
              <a:buNone/>
              <a:defRPr sz="1300" b="1"/>
            </a:lvl8pPr>
            <a:lvl9pPr marL="2971874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3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4" cy="63976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85" indent="0">
              <a:buNone/>
              <a:defRPr sz="1625" b="1"/>
            </a:lvl2pPr>
            <a:lvl3pPr marL="742969" indent="0">
              <a:buNone/>
              <a:defRPr sz="1463" b="1"/>
            </a:lvl3pPr>
            <a:lvl4pPr marL="1114453" indent="0">
              <a:buNone/>
              <a:defRPr sz="1300" b="1"/>
            </a:lvl4pPr>
            <a:lvl5pPr marL="1485937" indent="0">
              <a:buNone/>
              <a:defRPr sz="1300" b="1"/>
            </a:lvl5pPr>
            <a:lvl6pPr marL="1857421" indent="0">
              <a:buNone/>
              <a:defRPr sz="1300" b="1"/>
            </a:lvl6pPr>
            <a:lvl7pPr marL="2228906" indent="0">
              <a:buNone/>
              <a:defRPr sz="1300" b="1"/>
            </a:lvl7pPr>
            <a:lvl8pPr marL="2600390" indent="0">
              <a:buNone/>
              <a:defRPr sz="1300" b="1"/>
            </a:lvl8pPr>
            <a:lvl9pPr marL="2971874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4" cy="3951288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3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31767001"/>
      </p:ext>
    </p:extLst>
  </p:cSld>
  <p:clrMapOvr>
    <a:masterClrMapping/>
  </p:clrMapOvr>
  <p:transition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573" y="-26988"/>
            <a:ext cx="10552423" cy="64770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94565191"/>
      </p:ext>
    </p:extLst>
  </p:cSld>
  <p:clrMapOvr>
    <a:masterClrMapping/>
  </p:clrMapOvr>
  <p:transition>
    <p:strips dir="r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050466875"/>
      </p:ext>
    </p:extLst>
  </p:cSld>
  <p:clrMapOvr>
    <a:masterClrMapping/>
  </p:clrMapOvr>
  <p:transition>
    <p:strips dir="r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6552395"/>
      </p:ext>
    </p:extLst>
  </p:cSld>
  <p:clrMapOvr>
    <a:masterClrMapping/>
  </p:clrMapOvr>
  <p:transition>
    <p:strips dir="r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8" y="273092"/>
            <a:ext cx="6815666" cy="5853113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3"/>
            <a:ext cx="4011084" cy="4691063"/>
          </a:xfrm>
        </p:spPr>
        <p:txBody>
          <a:bodyPr/>
          <a:lstStyle>
            <a:lvl1pPr marL="0" indent="0">
              <a:buNone/>
              <a:defRPr sz="1138"/>
            </a:lvl1pPr>
            <a:lvl2pPr marL="371485" indent="0">
              <a:buNone/>
              <a:defRPr sz="975"/>
            </a:lvl2pPr>
            <a:lvl3pPr marL="742969" indent="0">
              <a:buNone/>
              <a:defRPr sz="813"/>
            </a:lvl3pPr>
            <a:lvl4pPr marL="1114453" indent="0">
              <a:buNone/>
              <a:defRPr sz="731"/>
            </a:lvl4pPr>
            <a:lvl5pPr marL="1485937" indent="0">
              <a:buNone/>
              <a:defRPr sz="731"/>
            </a:lvl5pPr>
            <a:lvl6pPr marL="1857421" indent="0">
              <a:buNone/>
              <a:defRPr sz="731"/>
            </a:lvl6pPr>
            <a:lvl7pPr marL="2228906" indent="0">
              <a:buNone/>
              <a:defRPr sz="731"/>
            </a:lvl7pPr>
            <a:lvl8pPr marL="2600390" indent="0">
              <a:buNone/>
              <a:defRPr sz="731"/>
            </a:lvl8pPr>
            <a:lvl9pPr marL="2971874" indent="0">
              <a:buNone/>
              <a:defRPr sz="73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84918329"/>
      </p:ext>
    </p:extLst>
  </p:cSld>
  <p:clrMapOvr>
    <a:masterClrMapping/>
  </p:clrMapOvr>
  <p:transition>
    <p:strips dir="r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600"/>
            </a:lvl1pPr>
            <a:lvl2pPr marL="371485" indent="0">
              <a:buNone/>
              <a:defRPr sz="2275"/>
            </a:lvl2pPr>
            <a:lvl3pPr marL="742969" indent="0">
              <a:buNone/>
              <a:defRPr sz="1950"/>
            </a:lvl3pPr>
            <a:lvl4pPr marL="1114453" indent="0">
              <a:buNone/>
              <a:defRPr sz="1625"/>
            </a:lvl4pPr>
            <a:lvl5pPr marL="1485937" indent="0">
              <a:buNone/>
              <a:defRPr sz="1625"/>
            </a:lvl5pPr>
            <a:lvl6pPr marL="1857421" indent="0">
              <a:buNone/>
              <a:defRPr sz="1625"/>
            </a:lvl6pPr>
            <a:lvl7pPr marL="2228906" indent="0">
              <a:buNone/>
              <a:defRPr sz="1625"/>
            </a:lvl7pPr>
            <a:lvl8pPr marL="2600390" indent="0">
              <a:buNone/>
              <a:defRPr sz="1625"/>
            </a:lvl8pPr>
            <a:lvl9pPr marL="2971874" indent="0">
              <a:buNone/>
              <a:defRPr sz="1625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138"/>
            </a:lvl1pPr>
            <a:lvl2pPr marL="371485" indent="0">
              <a:buNone/>
              <a:defRPr sz="975"/>
            </a:lvl2pPr>
            <a:lvl3pPr marL="742969" indent="0">
              <a:buNone/>
              <a:defRPr sz="813"/>
            </a:lvl3pPr>
            <a:lvl4pPr marL="1114453" indent="0">
              <a:buNone/>
              <a:defRPr sz="731"/>
            </a:lvl4pPr>
            <a:lvl5pPr marL="1485937" indent="0">
              <a:buNone/>
              <a:defRPr sz="731"/>
            </a:lvl5pPr>
            <a:lvl6pPr marL="1857421" indent="0">
              <a:buNone/>
              <a:defRPr sz="731"/>
            </a:lvl6pPr>
            <a:lvl7pPr marL="2228906" indent="0">
              <a:buNone/>
              <a:defRPr sz="731"/>
            </a:lvl7pPr>
            <a:lvl8pPr marL="2600390" indent="0">
              <a:buNone/>
              <a:defRPr sz="731"/>
            </a:lvl8pPr>
            <a:lvl9pPr marL="2971874" indent="0">
              <a:buNone/>
              <a:defRPr sz="73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99103864"/>
      </p:ext>
    </p:extLst>
  </p:cSld>
  <p:clrMapOvr>
    <a:masterClrMapping/>
  </p:clrMapOvr>
  <p:transition>
    <p:strips dir="r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90791338"/>
      </p:ext>
    </p:extLst>
  </p:cSld>
  <p:clrMapOvr>
    <a:masterClrMapping/>
  </p:clrMapOvr>
  <p:transition>
    <p:strips dir="r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92684" y="-26988"/>
            <a:ext cx="3048000" cy="574992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8684" y="-26988"/>
            <a:ext cx="8940800" cy="574992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25217880"/>
      </p:ext>
    </p:extLst>
  </p:cSld>
  <p:clrMapOvr>
    <a:masterClrMapping/>
  </p:clrMapOvr>
  <p:transition>
    <p:strips dir="r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84" y="-26988"/>
            <a:ext cx="12192000" cy="64770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24417" y="1196976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212417" y="1196976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49765244"/>
      </p:ext>
    </p:extLst>
  </p:cSld>
  <p:clrMapOvr>
    <a:masterClrMapping/>
  </p:clrMapOvr>
  <p:transition>
    <p:strips dir="r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84" y="-26988"/>
            <a:ext cx="12192000" cy="64770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24417" y="1196976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212417" y="1196975"/>
            <a:ext cx="5384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212417" y="3535405"/>
            <a:ext cx="5384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96205784"/>
      </p:ext>
    </p:extLst>
  </p:cSld>
  <p:clrMapOvr>
    <a:masterClrMapping/>
  </p:clrMapOvr>
  <p:transition>
    <p:strips dir="r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8684" y="-26988"/>
            <a:ext cx="12192000" cy="574992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70567192"/>
      </p:ext>
    </p:extLst>
  </p:cSld>
  <p:clrMapOvr>
    <a:masterClrMapping/>
  </p:clrMapOvr>
  <p:transition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3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71778016"/>
      </p:ext>
    </p:extLst>
  </p:cSld>
  <p:clrMapOvr>
    <a:masterClrMapping/>
  </p:clrMapOvr>
  <p:transition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24417" y="119697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212417" y="119697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48018953"/>
      </p:ext>
    </p:extLst>
  </p:cSld>
  <p:clrMapOvr>
    <a:masterClrMapping/>
  </p:clrMapOvr>
  <p:transition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35605894"/>
      </p:ext>
    </p:extLst>
  </p:cSld>
  <p:clrMapOvr>
    <a:masterClrMapping/>
  </p:clrMapOvr>
  <p:transition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055507797"/>
      </p:ext>
    </p:extLst>
  </p:cSld>
  <p:clrMapOvr>
    <a:masterClrMapping/>
  </p:clrMapOvr>
  <p:transition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3121004"/>
      </p:ext>
    </p:extLst>
  </p:cSld>
  <p:clrMapOvr>
    <a:masterClrMapping/>
  </p:clrMapOvr>
  <p:transition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7" y="273088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70674472"/>
      </p:ext>
    </p:extLst>
  </p:cSld>
  <p:clrMapOvr>
    <a:masterClrMapping/>
  </p:clrMapOvr>
  <p:transition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4838412"/>
      </p:ext>
    </p:extLst>
  </p:cSld>
  <p:clrMapOvr>
    <a:masterClrMapping/>
  </p:clrMapOvr>
  <p:transition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9ADCD95-10E5-7242-A534-5D6DC76DDB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8848" y="-26988"/>
            <a:ext cx="12143153" cy="64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E65A008-AC8B-914F-BF2C-FC57BE47D9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5231" y="119697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  Образец текста</a:t>
            </a:r>
          </a:p>
          <a:p>
            <a:pPr lvl="2"/>
            <a:r>
              <a:rPr lang="ru-RU" altLang="ru-RU"/>
              <a:t> Второй уровень</a:t>
            </a:r>
          </a:p>
          <a:p>
            <a:pPr lvl="3"/>
            <a:r>
              <a:rPr lang="ru-RU" altLang="ru-RU"/>
              <a:t> Третий уровень</a:t>
            </a:r>
          </a:p>
          <a:p>
            <a:pPr lvl="4"/>
            <a:r>
              <a:rPr lang="ru-RU" altLang="ru-RU"/>
              <a:t>  Четвертый уровень</a:t>
            </a:r>
          </a:p>
        </p:txBody>
      </p:sp>
      <p:pic>
        <p:nvPicPr>
          <p:cNvPr id="1028" name="Picture 8">
            <a:extLst>
              <a:ext uri="{FF2B5EF4-FFF2-40B4-BE49-F238E27FC236}">
                <a16:creationId xmlns:a16="http://schemas.microsoft.com/office/drawing/2014/main" id="{9277E66C-39D7-094B-98CB-0BDD66B63567}"/>
              </a:ext>
            </a:extLst>
          </p:cNvPr>
          <p:cNvPicPr>
            <a:picLocks noChangeArrowheads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678932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Line 9">
            <a:extLst>
              <a:ext uri="{FF2B5EF4-FFF2-40B4-BE49-F238E27FC236}">
                <a16:creationId xmlns:a16="http://schemas.microsoft.com/office/drawing/2014/main" id="{81D595E9-6183-2143-A820-C71B19EB8102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600" y="6597650"/>
            <a:ext cx="10972800" cy="0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x-none" sz="12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054407-EA01-4395-BBB0-0E288835CFD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851" y="-3175"/>
            <a:ext cx="850334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434" r:id="rId1"/>
    <p:sldLayoutId id="2147490435" r:id="rId2"/>
    <p:sldLayoutId id="2147490436" r:id="rId3"/>
    <p:sldLayoutId id="2147490437" r:id="rId4"/>
    <p:sldLayoutId id="2147490438" r:id="rId5"/>
    <p:sldLayoutId id="2147490439" r:id="rId6"/>
    <p:sldLayoutId id="2147490440" r:id="rId7"/>
    <p:sldLayoutId id="2147490441" r:id="rId8"/>
    <p:sldLayoutId id="2147490442" r:id="rId9"/>
    <p:sldLayoutId id="2147490443" r:id="rId10"/>
    <p:sldLayoutId id="2147490444" r:id="rId11"/>
    <p:sldLayoutId id="2147490445" r:id="rId12"/>
    <p:sldLayoutId id="2147490446" r:id="rId13"/>
    <p:sldLayoutId id="2147490447" r:id="rId14"/>
  </p:sldLayoutIdLst>
  <p:transition/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q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 2" pitchFamily="2" charset="2"/>
        <a:buChar char="P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v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v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v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v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9ADCD95-10E5-7242-A534-5D6DC76DDB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8848" y="-26988"/>
            <a:ext cx="12143153" cy="64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E65A008-AC8B-914F-BF2C-FC57BE47D9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5231" y="119697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  Образец текста</a:t>
            </a:r>
          </a:p>
          <a:p>
            <a:pPr lvl="2"/>
            <a:r>
              <a:rPr lang="ru-RU" altLang="ru-RU"/>
              <a:t> Второй уровень</a:t>
            </a:r>
          </a:p>
          <a:p>
            <a:pPr lvl="3"/>
            <a:r>
              <a:rPr lang="ru-RU" altLang="ru-RU"/>
              <a:t> Третий уровень</a:t>
            </a:r>
          </a:p>
          <a:p>
            <a:pPr lvl="4"/>
            <a:r>
              <a:rPr lang="ru-RU" altLang="ru-RU"/>
              <a:t>  Четвертый уровень</a:t>
            </a:r>
          </a:p>
        </p:txBody>
      </p:sp>
      <p:sp>
        <p:nvSpPr>
          <p:cNvPr id="1029" name="Line 9">
            <a:extLst>
              <a:ext uri="{FF2B5EF4-FFF2-40B4-BE49-F238E27FC236}">
                <a16:creationId xmlns:a16="http://schemas.microsoft.com/office/drawing/2014/main" id="{81D595E9-6183-2143-A820-C71B19EB8102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600" y="6597650"/>
            <a:ext cx="10972800" cy="0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x-none" sz="975"/>
          </a:p>
        </p:txBody>
      </p:sp>
    </p:spTree>
    <p:extLst>
      <p:ext uri="{BB962C8B-B14F-4D97-AF65-F5344CB8AC3E}">
        <p14:creationId xmlns:p14="http://schemas.microsoft.com/office/powerpoint/2010/main" val="3827940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449" r:id="rId1"/>
    <p:sldLayoutId id="2147490450" r:id="rId2"/>
    <p:sldLayoutId id="2147490451" r:id="rId3"/>
    <p:sldLayoutId id="2147490452" r:id="rId4"/>
    <p:sldLayoutId id="2147490453" r:id="rId5"/>
    <p:sldLayoutId id="2147490454" r:id="rId6"/>
    <p:sldLayoutId id="2147490455" r:id="rId7"/>
    <p:sldLayoutId id="2147490456" r:id="rId8"/>
    <p:sldLayoutId id="2147490457" r:id="rId9"/>
    <p:sldLayoutId id="2147490458" r:id="rId10"/>
    <p:sldLayoutId id="2147490459" r:id="rId11"/>
    <p:sldLayoutId id="2147490460" r:id="rId12"/>
    <p:sldLayoutId id="2147490461" r:id="rId13"/>
    <p:sldLayoutId id="2147490462" r:id="rId14"/>
  </p:sldLayoutIdLst>
  <p:transition/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76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76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76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76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76">
          <a:solidFill>
            <a:schemeClr val="tx2"/>
          </a:solidFill>
          <a:latin typeface="Arial" pitchFamily="34" charset="0"/>
        </a:defRPr>
      </a:lvl5pPr>
      <a:lvl6pPr marL="371485" algn="ctr" rtl="0" fontAlgn="base">
        <a:spcBef>
          <a:spcPct val="0"/>
        </a:spcBef>
        <a:spcAft>
          <a:spcPct val="0"/>
        </a:spcAft>
        <a:defRPr sz="3576">
          <a:solidFill>
            <a:schemeClr val="tx2"/>
          </a:solidFill>
          <a:latin typeface="Arial" pitchFamily="34" charset="0"/>
        </a:defRPr>
      </a:lvl6pPr>
      <a:lvl7pPr marL="742969" algn="ctr" rtl="0" fontAlgn="base">
        <a:spcBef>
          <a:spcPct val="0"/>
        </a:spcBef>
        <a:spcAft>
          <a:spcPct val="0"/>
        </a:spcAft>
        <a:defRPr sz="3576">
          <a:solidFill>
            <a:schemeClr val="tx2"/>
          </a:solidFill>
          <a:latin typeface="Arial" pitchFamily="34" charset="0"/>
        </a:defRPr>
      </a:lvl7pPr>
      <a:lvl8pPr marL="1114453" algn="ctr" rtl="0" fontAlgn="base">
        <a:spcBef>
          <a:spcPct val="0"/>
        </a:spcBef>
        <a:spcAft>
          <a:spcPct val="0"/>
        </a:spcAft>
        <a:defRPr sz="3576">
          <a:solidFill>
            <a:schemeClr val="tx2"/>
          </a:solidFill>
          <a:latin typeface="Arial" pitchFamily="34" charset="0"/>
        </a:defRPr>
      </a:lvl8pPr>
      <a:lvl9pPr marL="1485937" algn="ctr" rtl="0" fontAlgn="base">
        <a:spcBef>
          <a:spcPct val="0"/>
        </a:spcBef>
        <a:spcAft>
          <a:spcPct val="0"/>
        </a:spcAft>
        <a:defRPr sz="3576">
          <a:solidFill>
            <a:schemeClr val="tx2"/>
          </a:solidFill>
          <a:latin typeface="Arial" pitchFamily="34" charset="0"/>
        </a:defRPr>
      </a:lvl9pPr>
    </p:titleStyle>
    <p:bodyStyle>
      <a:lvl1pPr marL="278613" indent="-2786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q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03662" indent="-23217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275">
          <a:solidFill>
            <a:schemeClr val="tx1"/>
          </a:solidFill>
          <a:latin typeface="+mn-lt"/>
        </a:defRPr>
      </a:lvl2pPr>
      <a:lvl3pPr marL="928710" indent="-185742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1950">
          <a:solidFill>
            <a:schemeClr val="tx1"/>
          </a:solidFill>
          <a:latin typeface="+mn-lt"/>
        </a:defRPr>
      </a:lvl3pPr>
      <a:lvl4pPr marL="1300195" indent="-185742" algn="l" rtl="0" eaLnBrk="0" fontAlgn="base" hangingPunct="0">
        <a:spcBef>
          <a:spcPct val="20000"/>
        </a:spcBef>
        <a:spcAft>
          <a:spcPct val="0"/>
        </a:spcAft>
        <a:buFont typeface="Wingdings 2" pitchFamily="2" charset="2"/>
        <a:buChar char="P"/>
        <a:defRPr sz="1625">
          <a:solidFill>
            <a:schemeClr val="tx1"/>
          </a:solidFill>
          <a:latin typeface="+mn-lt"/>
        </a:defRPr>
      </a:lvl4pPr>
      <a:lvl5pPr marL="1671680" indent="-185742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1625">
          <a:solidFill>
            <a:schemeClr val="tx1"/>
          </a:solidFill>
          <a:latin typeface="+mn-lt"/>
        </a:defRPr>
      </a:lvl5pPr>
      <a:lvl6pPr marL="2043164" indent="-185742" algn="l" rtl="0" fontAlgn="base">
        <a:spcBef>
          <a:spcPct val="20000"/>
        </a:spcBef>
        <a:spcAft>
          <a:spcPct val="0"/>
        </a:spcAft>
        <a:buFont typeface="Wingdings" pitchFamily="2" charset="2"/>
        <a:buChar char="v"/>
        <a:defRPr sz="1625">
          <a:solidFill>
            <a:schemeClr val="tx1"/>
          </a:solidFill>
          <a:latin typeface="+mn-lt"/>
        </a:defRPr>
      </a:lvl6pPr>
      <a:lvl7pPr marL="2414648" indent="-185742" algn="l" rtl="0" fontAlgn="base">
        <a:spcBef>
          <a:spcPct val="20000"/>
        </a:spcBef>
        <a:spcAft>
          <a:spcPct val="0"/>
        </a:spcAft>
        <a:buFont typeface="Wingdings" pitchFamily="2" charset="2"/>
        <a:buChar char="v"/>
        <a:defRPr sz="1625">
          <a:solidFill>
            <a:schemeClr val="tx1"/>
          </a:solidFill>
          <a:latin typeface="+mn-lt"/>
        </a:defRPr>
      </a:lvl7pPr>
      <a:lvl8pPr marL="2786132" indent="-185742" algn="l" rtl="0" fontAlgn="base">
        <a:spcBef>
          <a:spcPct val="20000"/>
        </a:spcBef>
        <a:spcAft>
          <a:spcPct val="0"/>
        </a:spcAft>
        <a:buFont typeface="Wingdings" pitchFamily="2" charset="2"/>
        <a:buChar char="v"/>
        <a:defRPr sz="1625">
          <a:solidFill>
            <a:schemeClr val="tx1"/>
          </a:solidFill>
          <a:latin typeface="+mn-lt"/>
        </a:defRPr>
      </a:lvl8pPr>
      <a:lvl9pPr marL="3157616" indent="-185742" algn="l" rtl="0" fontAlgn="base">
        <a:spcBef>
          <a:spcPct val="20000"/>
        </a:spcBef>
        <a:spcAft>
          <a:spcPct val="0"/>
        </a:spcAft>
        <a:buFont typeface="Wingdings" pitchFamily="2" charset="2"/>
        <a:buChar char="v"/>
        <a:defRPr sz="1625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742969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85" algn="l" defTabSz="742969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69" algn="l" defTabSz="742969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53" algn="l" defTabSz="742969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37" algn="l" defTabSz="742969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421" algn="l" defTabSz="742969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906" algn="l" defTabSz="742969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90" algn="l" defTabSz="742969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74" algn="l" defTabSz="742969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JP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Прямоугольник 1">
            <a:extLst>
              <a:ext uri="{FF2B5EF4-FFF2-40B4-BE49-F238E27FC236}">
                <a16:creationId xmlns:a16="http://schemas.microsoft.com/office/drawing/2014/main" id="{3299F9C3-BFAC-D64E-980C-45F253ABB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5735" y="1056314"/>
            <a:ext cx="68945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en-GB" altLang="ru-RU" sz="1800" dirty="0">
                <a:solidFill>
                  <a:schemeClr val="accent2">
                    <a:lumMod val="75000"/>
                  </a:schemeClr>
                </a:solidFill>
              </a:rPr>
              <a:t>JINR Topic</a:t>
            </a:r>
            <a:r>
              <a:rPr lang="en-US" altLang="ru-RU" sz="1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altLang="ru-RU" sz="1800" dirty="0">
                <a:solidFill>
                  <a:schemeClr val="accent2">
                    <a:lumMod val="75000"/>
                  </a:schemeClr>
                </a:solidFill>
              </a:rPr>
              <a:t>02-0-1083-2009/2023 </a:t>
            </a:r>
            <a:endParaRPr lang="pt-BR" altLang="ru-RU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439" name="Text Box 6">
            <a:extLst>
              <a:ext uri="{FF2B5EF4-FFF2-40B4-BE49-F238E27FC236}">
                <a16:creationId xmlns:a16="http://schemas.microsoft.com/office/drawing/2014/main" id="{EAE5644B-4C9C-6C4C-8721-713D7C36C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2190" y="5896543"/>
            <a:ext cx="7667625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  <a:buNone/>
            </a:pPr>
            <a:r>
              <a:rPr lang="en-US" altLang="ru-RU" sz="1800" dirty="0">
                <a:solidFill>
                  <a:srgbClr val="002060"/>
                </a:solidFill>
              </a:rPr>
              <a:t>Vladimir </a:t>
            </a:r>
            <a:r>
              <a:rPr lang="en-US" altLang="ru-RU" sz="1800" dirty="0" err="1">
                <a:solidFill>
                  <a:srgbClr val="002060"/>
                </a:solidFill>
              </a:rPr>
              <a:t>Karjavine</a:t>
            </a:r>
            <a:r>
              <a:rPr lang="en-US" altLang="ru-RU" sz="1800" dirty="0">
                <a:solidFill>
                  <a:srgbClr val="002060"/>
                </a:solidFill>
              </a:rPr>
              <a:t> </a:t>
            </a:r>
          </a:p>
          <a:p>
            <a:pPr algn="ctr" eaLnBrk="1" hangingPunct="1">
              <a:spcBef>
                <a:spcPts val="600"/>
              </a:spcBef>
              <a:buNone/>
            </a:pPr>
            <a:r>
              <a:rPr lang="en-US" altLang="ru-RU" sz="1800" dirty="0">
                <a:solidFill>
                  <a:srgbClr val="002060"/>
                </a:solidFill>
              </a:rPr>
              <a:t>for JINR CMS group</a:t>
            </a:r>
          </a:p>
        </p:txBody>
      </p:sp>
      <p:pic>
        <p:nvPicPr>
          <p:cNvPr id="3" name="Picture 2" descr="A picture containing text, LEGO, toy&#10;&#10;Description automatically generated">
            <a:extLst>
              <a:ext uri="{FF2B5EF4-FFF2-40B4-BE49-F238E27FC236}">
                <a16:creationId xmlns:a16="http://schemas.microsoft.com/office/drawing/2014/main" id="{FECD3B97-D267-284C-B603-5FD51F7519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9196" y="1928195"/>
            <a:ext cx="5144460" cy="3607059"/>
          </a:xfrm>
          <a:prstGeom prst="rect">
            <a:avLst/>
          </a:prstGeom>
        </p:spPr>
      </p:pic>
      <p:sp>
        <p:nvSpPr>
          <p:cNvPr id="8" name="Text Box 6">
            <a:extLst>
              <a:ext uri="{FF2B5EF4-FFF2-40B4-BE49-F238E27FC236}">
                <a16:creationId xmlns:a16="http://schemas.microsoft.com/office/drawing/2014/main" id="{C1BA2452-E55C-4348-B592-49EF6384C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957" y="6332112"/>
            <a:ext cx="11092069" cy="3385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29" tIns="45715" rIns="91429" bIns="45715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1600" i="1" dirty="0">
                <a:solidFill>
                  <a:srgbClr val="002060"/>
                </a:solidFill>
                <a:latin typeface="+mn-lt"/>
              </a:rPr>
              <a:t>58th Meeting of the </a:t>
            </a:r>
            <a:r>
              <a:rPr lang="en-US" altLang="ru-RU" sz="1600" i="1" dirty="0" err="1">
                <a:solidFill>
                  <a:srgbClr val="002060"/>
                </a:solidFill>
                <a:latin typeface="+mn-lt"/>
              </a:rPr>
              <a:t>Programme</a:t>
            </a:r>
            <a:r>
              <a:rPr lang="en-US" altLang="ru-RU" sz="1600" i="1" dirty="0">
                <a:solidFill>
                  <a:srgbClr val="002060"/>
                </a:solidFill>
                <a:latin typeface="+mn-lt"/>
              </a:rPr>
              <a:t> Advisory Committee</a:t>
            </a:r>
            <a:r>
              <a:rPr lang="en-GB" altLang="ru-RU" sz="1600" i="1" dirty="0">
                <a:solidFill>
                  <a:srgbClr val="002060"/>
                </a:solidFill>
                <a:latin typeface="+mn-lt"/>
              </a:rPr>
              <a:t>. 2</a:t>
            </a:r>
            <a:r>
              <a:rPr lang="en-US" altLang="ru-RU" sz="1600" i="1" dirty="0">
                <a:solidFill>
                  <a:srgbClr val="002060"/>
                </a:solidFill>
                <a:latin typeface="+mn-lt"/>
              </a:rPr>
              <a:t>1</a:t>
            </a:r>
            <a:r>
              <a:rPr lang="en-GB" altLang="ru-RU" sz="1600" i="1" dirty="0">
                <a:solidFill>
                  <a:srgbClr val="002060"/>
                </a:solidFill>
                <a:latin typeface="+mn-lt"/>
              </a:rPr>
              <a:t>.06.2023.</a:t>
            </a:r>
            <a:r>
              <a:rPr lang="ru-RU" altLang="ru-RU" sz="1600" i="1" dirty="0">
                <a:solidFill>
                  <a:srgbClr val="002060"/>
                </a:solidFill>
                <a:latin typeface="+mn-lt"/>
              </a:rPr>
              <a:t> 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0E0278F6-0DFD-4C4B-9035-4C043C3AA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434" y="100389"/>
            <a:ext cx="9917113" cy="785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 sz="2600">
                <a:solidFill>
                  <a:srgbClr val="000000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 sz="2100">
                <a:solidFill>
                  <a:srgbClr val="000000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9pPr>
          </a:lstStyle>
          <a:p>
            <a:pPr algn="ctr" eaLnBrk="1">
              <a:lnSpc>
                <a:spcPct val="70000"/>
              </a:lnSpc>
              <a:spcBef>
                <a:spcPts val="1038"/>
              </a:spcBef>
            </a:pPr>
            <a:r>
              <a:rPr lang="en-US" altLang="ru-RU" b="1" i="1" dirty="0">
                <a:solidFill>
                  <a:srgbClr val="002060"/>
                </a:solidFill>
                <a:latin typeface="Arial" panose="020B0604020202020204" pitchFamily="34" charset="0"/>
                <a:cs typeface="PingFang SC" charset="0"/>
              </a:rPr>
              <a:t>Report on the scientific results obtained </a:t>
            </a:r>
          </a:p>
          <a:p>
            <a:pPr algn="ctr" eaLnBrk="1">
              <a:lnSpc>
                <a:spcPct val="70000"/>
              </a:lnSpc>
              <a:spcBef>
                <a:spcPts val="1038"/>
              </a:spcBef>
            </a:pPr>
            <a:r>
              <a:rPr lang="en-US" altLang="ru-RU" b="1" i="1" dirty="0">
                <a:solidFill>
                  <a:srgbClr val="002060"/>
                </a:solidFill>
                <a:latin typeface="Arial" panose="020B0604020202020204" pitchFamily="34" charset="0"/>
                <a:cs typeface="PingFang SC" charset="0"/>
              </a:rPr>
              <a:t>by the JINR group in the CMS experiment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A3466C-30B6-4344-B2E7-85BED14BA46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7989" y="5813203"/>
            <a:ext cx="1944793" cy="49991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6869D5A-C52E-3A37-5849-B539995D0CD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96"/>
          <a:stretch/>
        </p:blipFill>
        <p:spPr>
          <a:xfrm>
            <a:off x="31984" y="1651409"/>
            <a:ext cx="6698489" cy="391278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Номер слайда 5">
            <a:extLst>
              <a:ext uri="{FF2B5EF4-FFF2-40B4-BE49-F238E27FC236}">
                <a16:creationId xmlns:a16="http://schemas.microsoft.com/office/drawing/2014/main" id="{F083B7A9-B428-4526-B23A-267744F04B82}"/>
              </a:ext>
            </a:extLst>
          </p:cNvPr>
          <p:cNvSpPr txBox="1">
            <a:spLocks/>
          </p:cNvSpPr>
          <p:nvPr/>
        </p:nvSpPr>
        <p:spPr bwMode="auto">
          <a:xfrm>
            <a:off x="11796713" y="6597652"/>
            <a:ext cx="3952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itchFamily="2" charset="2"/>
              <a:buNone/>
            </a:pPr>
            <a:fld id="{F493BA12-40D0-8745-A4EC-08D2D1478BB7}" type="slidenum">
              <a:rPr lang="ru-RU" altLang="ru-RU" sz="1200" b="1">
                <a:solidFill>
                  <a:srgbClr val="808080"/>
                </a:solidFill>
              </a:rPr>
              <a:pPr algn="r" eaLnBrk="1" hangingPunct="1">
                <a:spcBef>
                  <a:spcPct val="0"/>
                </a:spcBef>
                <a:buFont typeface="Wingdings" pitchFamily="2" charset="2"/>
                <a:buNone/>
              </a:pPr>
              <a:t>10</a:t>
            </a:fld>
            <a:endParaRPr lang="ru-RU" altLang="ru-RU" sz="1200" b="1" dirty="0">
              <a:solidFill>
                <a:srgbClr val="808080"/>
              </a:solidFill>
            </a:endParaRPr>
          </a:p>
        </p:txBody>
      </p:sp>
      <p:sp>
        <p:nvSpPr>
          <p:cNvPr id="24579" name="Заголовок 1">
            <a:extLst>
              <a:ext uri="{FF2B5EF4-FFF2-40B4-BE49-F238E27FC236}">
                <a16:creationId xmlns:a16="http://schemas.microsoft.com/office/drawing/2014/main" id="{D857995C-28CF-1D4E-B0DE-4A967AD06D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" y="-16442"/>
            <a:ext cx="10744747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ctr"/>
          <a:lstStyle>
            <a:lvl1pPr defTabSz="912813"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ru-RU" b="1" dirty="0">
                <a:solidFill>
                  <a:srgbClr val="17375E"/>
                </a:solidFill>
                <a:latin typeface="+mn-lt"/>
              </a:rPr>
              <a:t>Measurement of q/g-jet fractions with CMS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9FE4E4-1091-7180-3C85-F4F0BCC88D3E}"/>
              </a:ext>
            </a:extLst>
          </p:cNvPr>
          <p:cNvSpPr txBox="1"/>
          <p:nvPr/>
        </p:nvSpPr>
        <p:spPr>
          <a:xfrm>
            <a:off x="911717" y="877601"/>
            <a:ext cx="10262431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It was shown that q/g-jet Likelihood discriminator (QGL) used in previous measurements needs to be reworked. New QGL was obtained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q/g-jet fractions with new QGL in data analysis and MC simulation are in a good agreement within uncertainties except jet P</a:t>
            </a:r>
            <a:r>
              <a:rPr lang="en-US" sz="1800" baseline="-250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T</a:t>
            </a:r>
            <a:r>
              <a:rPr lang="en-US" sz="18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 &lt; 90 GeV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New measurement method that includes model uncertainty has been proposed and implemented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First measurement of fraction of jets with undefined </a:t>
            </a:r>
            <a:r>
              <a:rPr lang="en-US" sz="1800" dirty="0" err="1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flavour</a:t>
            </a:r>
            <a:endParaRPr lang="en-US" sz="1800" dirty="0">
              <a:solidFill>
                <a:srgbClr val="002060"/>
              </a:solidFill>
              <a:latin typeface="+mn-lt"/>
              <a:cs typeface="Calibri" panose="020F0502020204030204" pitchFamily="34" charset="0"/>
            </a:endParaRPr>
          </a:p>
        </p:txBody>
      </p: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7C999171-64EA-96F5-9C08-3FDCF9B24A1D}"/>
              </a:ext>
            </a:extLst>
          </p:cNvPr>
          <p:cNvGrpSpPr/>
          <p:nvPr/>
        </p:nvGrpSpPr>
        <p:grpSpPr>
          <a:xfrm>
            <a:off x="446996" y="3100751"/>
            <a:ext cx="11191874" cy="3189417"/>
            <a:chOff x="395855" y="3018366"/>
            <a:chExt cx="11191874" cy="3189417"/>
          </a:xfrm>
        </p:grpSpPr>
        <p:pic>
          <p:nvPicPr>
            <p:cNvPr id="16" name="Рисунок 15" descr="Изображение выглядит как текст, линия, диаграмма, График&#10;&#10;Автоматически созданное описание">
              <a:extLst>
                <a:ext uri="{FF2B5EF4-FFF2-40B4-BE49-F238E27FC236}">
                  <a16:creationId xmlns:a16="http://schemas.microsoft.com/office/drawing/2014/main" id="{337C3265-56ED-7F1F-0710-1AF39AAF87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855" y="3074058"/>
              <a:ext cx="3552825" cy="3133725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текст, линия, диаграмма&#10;&#10;Автоматически созданное описание">
              <a:extLst>
                <a:ext uri="{FF2B5EF4-FFF2-40B4-BE49-F238E27FC236}">
                  <a16:creationId xmlns:a16="http://schemas.microsoft.com/office/drawing/2014/main" id="{94CF2DD2-8FBB-8128-2172-D2D0AC044E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0646" y="3053705"/>
              <a:ext cx="3632130" cy="3137657"/>
            </a:xfrm>
            <a:prstGeom prst="rect">
              <a:avLst/>
            </a:prstGeom>
          </p:spPr>
        </p:pic>
        <p:grpSp>
          <p:nvGrpSpPr>
            <p:cNvPr id="52" name="Группа 51">
              <a:extLst>
                <a:ext uri="{FF2B5EF4-FFF2-40B4-BE49-F238E27FC236}">
                  <a16:creationId xmlns:a16="http://schemas.microsoft.com/office/drawing/2014/main" id="{819F10B3-9877-1CF8-C65F-6606B20CC9F1}"/>
                </a:ext>
              </a:extLst>
            </p:cNvPr>
            <p:cNvGrpSpPr/>
            <p:nvPr/>
          </p:nvGrpSpPr>
          <p:grpSpPr>
            <a:xfrm>
              <a:off x="7680638" y="3018366"/>
              <a:ext cx="3907091" cy="3137657"/>
              <a:chOff x="7581248" y="3128757"/>
              <a:chExt cx="3907091" cy="3027266"/>
            </a:xfrm>
          </p:grpSpPr>
          <p:pic>
            <p:nvPicPr>
              <p:cNvPr id="49" name="Рисунок 48" descr="Изображение выглядит как текст, диаграмма, линия, число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676C065E-6969-614D-7045-04048A9CE1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81248" y="3128757"/>
                <a:ext cx="3907091" cy="3027266"/>
              </a:xfrm>
              <a:prstGeom prst="rect">
                <a:avLst/>
              </a:prstGeom>
            </p:spPr>
          </p:pic>
          <p:sp>
            <p:nvSpPr>
              <p:cNvPr id="51" name="Прямоугольник 50">
                <a:extLst>
                  <a:ext uri="{FF2B5EF4-FFF2-40B4-BE49-F238E27FC236}">
                    <a16:creationId xmlns:a16="http://schemas.microsoft.com/office/drawing/2014/main" id="{99DA568F-4218-3F29-D407-2B82E459ED2D}"/>
                  </a:ext>
                </a:extLst>
              </p:cNvPr>
              <p:cNvSpPr/>
              <p:nvPr/>
            </p:nvSpPr>
            <p:spPr bwMode="auto">
              <a:xfrm>
                <a:off x="10601931" y="3906078"/>
                <a:ext cx="667269" cy="39756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2C1B37F-4CC7-9F78-30DB-A11D39B77E18}"/>
              </a:ext>
            </a:extLst>
          </p:cNvPr>
          <p:cNvSpPr txBox="1"/>
          <p:nvPr/>
        </p:nvSpPr>
        <p:spPr>
          <a:xfrm>
            <a:off x="10777874" y="613043"/>
            <a:ext cx="13222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lang="en-US" sz="1800" i="1" dirty="0">
                <a:solidFill>
                  <a:srgbClr val="FF0000"/>
                </a:solidFill>
                <a:cs typeface="Calibri" panose="020F0502020204030204" pitchFamily="34" charset="0"/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3541834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Номер слайда 5">
            <a:extLst>
              <a:ext uri="{FF2B5EF4-FFF2-40B4-BE49-F238E27FC236}">
                <a16:creationId xmlns:a16="http://schemas.microsoft.com/office/drawing/2014/main" id="{F083B7A9-B428-4526-B23A-267744F04B82}"/>
              </a:ext>
            </a:extLst>
          </p:cNvPr>
          <p:cNvSpPr txBox="1">
            <a:spLocks/>
          </p:cNvSpPr>
          <p:nvPr/>
        </p:nvSpPr>
        <p:spPr bwMode="auto">
          <a:xfrm>
            <a:off x="11820194" y="6595618"/>
            <a:ext cx="3952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itchFamily="2" charset="2"/>
              <a:buNone/>
            </a:pPr>
            <a:fld id="{D9BE05B6-9662-184A-8BAC-F640E7749C15}" type="slidenum">
              <a:rPr lang="ru-RU" altLang="ru-RU" sz="1200" b="1">
                <a:solidFill>
                  <a:srgbClr val="808080"/>
                </a:solidFill>
              </a:rPr>
              <a:pPr algn="r" eaLnBrk="1" hangingPunct="1">
                <a:spcBef>
                  <a:spcPct val="0"/>
                </a:spcBef>
                <a:buFont typeface="Wingdings" pitchFamily="2" charset="2"/>
                <a:buNone/>
              </a:pPr>
              <a:t>11</a:t>
            </a:fld>
            <a:endParaRPr lang="ru-RU" altLang="ru-RU" sz="1200" b="1">
              <a:solidFill>
                <a:srgbClr val="808080"/>
              </a:solidFill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F9EEB4BF-22EE-453A-99EA-FB94C9FB2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045" y="14122"/>
            <a:ext cx="10679289" cy="54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ctr"/>
          <a:lstStyle>
            <a:lvl1pPr defTabSz="912813"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3000" b="1" dirty="0">
                <a:solidFill>
                  <a:srgbClr val="17375E"/>
                </a:solidFill>
                <a:latin typeface="+mn-lt"/>
              </a:rPr>
              <a:t>JINR contribution in CMS Computing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4D57CF1-57AD-4E49-B31B-38DA3D3D1B36}"/>
              </a:ext>
            </a:extLst>
          </p:cNvPr>
          <p:cNvSpPr txBox="1"/>
          <p:nvPr/>
        </p:nvSpPr>
        <p:spPr>
          <a:xfrm>
            <a:off x="52351" y="685001"/>
            <a:ext cx="7148549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The JINR Tier-1 site holds the first place in the list of CMS sites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3417EDB-C4BC-939F-B736-63A528330B67}"/>
              </a:ext>
            </a:extLst>
          </p:cNvPr>
          <p:cNvGrpSpPr/>
          <p:nvPr/>
        </p:nvGrpSpPr>
        <p:grpSpPr>
          <a:xfrm>
            <a:off x="7696059" y="1404768"/>
            <a:ext cx="3791426" cy="4944489"/>
            <a:chOff x="8099411" y="1496208"/>
            <a:chExt cx="3791426" cy="4944489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E8A0F83-42F1-4A15-9A10-4B54CD0C9A5A}"/>
                </a:ext>
              </a:extLst>
            </p:cNvPr>
            <p:cNvSpPr txBox="1"/>
            <p:nvPr/>
          </p:nvSpPr>
          <p:spPr>
            <a:xfrm>
              <a:off x="8159282" y="1496208"/>
              <a:ext cx="3499326" cy="646331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2060"/>
                  </a:solidFill>
                  <a:latin typeface="+mn-lt"/>
                </a:rPr>
                <a:t>JINR Contribution in RDMS </a:t>
              </a:r>
            </a:p>
            <a:p>
              <a:pPr algn="ctr"/>
              <a:r>
                <a:rPr lang="en-US" sz="1800" b="1" dirty="0">
                  <a:solidFill>
                    <a:srgbClr val="002060"/>
                  </a:solidFill>
                  <a:latin typeface="+mn-lt"/>
                </a:rPr>
                <a:t>Computing is crucial </a:t>
              </a:r>
            </a:p>
          </p:txBody>
        </p:sp>
        <p:pic>
          <p:nvPicPr>
            <p:cNvPr id="33" name="Picture 32" descr="A blue pie chart with text&#10;&#10;Description automatically generated with low confidence">
              <a:extLst>
                <a:ext uri="{FF2B5EF4-FFF2-40B4-BE49-F238E27FC236}">
                  <a16:creationId xmlns:a16="http://schemas.microsoft.com/office/drawing/2014/main" id="{5612C9C8-8DAA-898D-3F7F-B2275A0BCC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9282" y="2819856"/>
              <a:ext cx="3368932" cy="2998240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D2893BA-A537-A01E-0497-58E3C6BE445F}"/>
                </a:ext>
              </a:extLst>
            </p:cNvPr>
            <p:cNvSpPr txBox="1"/>
            <p:nvPr/>
          </p:nvSpPr>
          <p:spPr>
            <a:xfrm>
              <a:off x="8099411" y="5855922"/>
              <a:ext cx="379142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i="1" dirty="0">
                  <a:solidFill>
                    <a:srgbClr val="002060"/>
                  </a:solidFill>
                  <a:latin typeface="+mn-lt"/>
                </a:rPr>
                <a:t>JINR Tier2 is the most productive in the Russian Data Intensive Grid (RDIG)</a:t>
              </a:r>
              <a:endParaRPr lang="ru-RU" sz="1600" i="1" dirty="0"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1DF5833-716E-A0C5-A854-9DEA11EE612A}"/>
                </a:ext>
              </a:extLst>
            </p:cNvPr>
            <p:cNvSpPr txBox="1"/>
            <p:nvPr/>
          </p:nvSpPr>
          <p:spPr>
            <a:xfrm>
              <a:off x="8322768" y="2265046"/>
              <a:ext cx="3041959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2060"/>
                  </a:solidFill>
                  <a:latin typeface="+mn-lt"/>
                </a:rPr>
                <a:t>Total number of completed jobs by Russian sites in 2023 </a:t>
              </a: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D7E84170-DA2B-DA52-90AB-5AD212788C45}"/>
              </a:ext>
            </a:extLst>
          </p:cNvPr>
          <p:cNvGrpSpPr/>
          <p:nvPr/>
        </p:nvGrpSpPr>
        <p:grpSpPr>
          <a:xfrm>
            <a:off x="635390" y="1190001"/>
            <a:ext cx="6484620" cy="5257706"/>
            <a:chOff x="818270" y="1125993"/>
            <a:chExt cx="6484620" cy="5257706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C850D083-F59F-A089-F735-E0D644E1745E}"/>
                </a:ext>
              </a:extLst>
            </p:cNvPr>
            <p:cNvGrpSpPr/>
            <p:nvPr/>
          </p:nvGrpSpPr>
          <p:grpSpPr>
            <a:xfrm>
              <a:off x="818270" y="1125993"/>
              <a:ext cx="6484620" cy="5257706"/>
              <a:chOff x="500770" y="986293"/>
              <a:chExt cx="6351184" cy="5257706"/>
            </a:xfrm>
          </p:grpSpPr>
          <p:pic>
            <p:nvPicPr>
              <p:cNvPr id="7" name="Рисунок 6">
                <a:extLst>
                  <a:ext uri="{FF2B5EF4-FFF2-40B4-BE49-F238E27FC236}">
                    <a16:creationId xmlns:a16="http://schemas.microsoft.com/office/drawing/2014/main" id="{D1C9F561-16C3-4DB0-AFEA-C8D9CD1BB6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00770" y="1032013"/>
                <a:ext cx="6351184" cy="5211986"/>
              </a:xfrm>
              <a:prstGeom prst="rect">
                <a:avLst/>
              </a:prstGeom>
            </p:spPr>
          </p:pic>
          <p:pic>
            <p:nvPicPr>
              <p:cNvPr id="25" name="Picture 24" descr="A picture containing text, font, screenshot, diagram&#10;&#10;Description automatically generated">
                <a:extLst>
                  <a:ext uri="{FF2B5EF4-FFF2-40B4-BE49-F238E27FC236}">
                    <a16:creationId xmlns:a16="http://schemas.microsoft.com/office/drawing/2014/main" id="{D62314E2-ADFA-4A13-65B4-ADBD7FA058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28084" y="986293"/>
                <a:ext cx="3540819" cy="2812422"/>
              </a:xfrm>
              <a:prstGeom prst="rect">
                <a:avLst/>
              </a:prstGeom>
            </p:spPr>
          </p:pic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9C5C7C5-BF23-6C92-0844-2ED3F8904090}"/>
                </a:ext>
              </a:extLst>
            </p:cNvPr>
            <p:cNvSpPr txBox="1"/>
            <p:nvPr/>
          </p:nvSpPr>
          <p:spPr>
            <a:xfrm>
              <a:off x="987551" y="4713138"/>
              <a:ext cx="2194561" cy="155632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342900" lvl="0" indent="-342900">
                <a:lnSpc>
                  <a:spcPct val="107000"/>
                </a:lnSpc>
                <a:buFont typeface="Symbol" panose="05050102010706020507" pitchFamily="18" charset="2"/>
                <a:buChar char=""/>
              </a:pPr>
              <a:r>
                <a:rPr lang="en-US" sz="1500" kern="1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20096 </a:t>
              </a:r>
              <a:r>
                <a:rPr lang="en-US" sz="1500" kern="100" dirty="0">
                  <a:solidFill>
                    <a:schemeClr val="accent6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cores</a:t>
              </a:r>
              <a:endParaRPr lang="ru-RU" sz="1500" kern="10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endParaRPr>
            </a:p>
            <a:p>
              <a:pPr marL="342900" lvl="0" indent="-342900">
                <a:lnSpc>
                  <a:spcPct val="107000"/>
                </a:lnSpc>
                <a:buFont typeface="Symbol" panose="05050102010706020507" pitchFamily="18" charset="2"/>
                <a:buChar char=""/>
              </a:pPr>
              <a:r>
                <a:rPr lang="en-US" sz="1500" kern="1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324 </a:t>
              </a:r>
              <a:r>
                <a:rPr lang="en-US" sz="1500" kern="100" dirty="0">
                  <a:solidFill>
                    <a:schemeClr val="accent6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kHS06</a:t>
              </a:r>
              <a:endParaRPr lang="ru-RU" sz="1500" kern="10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endParaRPr>
            </a:p>
            <a:p>
              <a:pPr marL="342900" lvl="0" indent="-342900">
                <a:lnSpc>
                  <a:spcPct val="107000"/>
                </a:lnSpc>
                <a:buFont typeface="Symbol" panose="05050102010706020507" pitchFamily="18" charset="2"/>
                <a:buChar char=""/>
              </a:pPr>
              <a:r>
                <a:rPr lang="en-US" sz="1500" kern="1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14 PB</a:t>
              </a:r>
              <a:r>
                <a:rPr lang="en-US" sz="1500" kern="100" dirty="0">
                  <a:solidFill>
                    <a:schemeClr val="accent6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 disks</a:t>
              </a:r>
              <a:endParaRPr lang="ru-RU" sz="1500" kern="10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endParaRPr>
            </a:p>
            <a:p>
              <a:pPr marL="342900" lvl="0" indent="-342900">
                <a:lnSpc>
                  <a:spcPct val="107000"/>
                </a:lnSpc>
                <a:buFont typeface="Symbol" panose="05050102010706020507" pitchFamily="18" charset="2"/>
                <a:buChar char=""/>
              </a:pPr>
              <a:r>
                <a:rPr lang="en-US" sz="1500" kern="1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50.6 PB</a:t>
              </a:r>
              <a:r>
                <a:rPr lang="en-US" sz="1500" kern="100" dirty="0">
                  <a:solidFill>
                    <a:schemeClr val="accent6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 tapes</a:t>
              </a:r>
              <a:endParaRPr lang="ru-RU" sz="1500" kern="10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endParaRPr>
            </a:p>
            <a:p>
              <a:pPr marL="342900" lvl="0" indent="-342900">
                <a:lnSpc>
                  <a:spcPct val="107000"/>
                </a:lnSpc>
                <a:spcAft>
                  <a:spcPts val="800"/>
                </a:spcAft>
                <a:buFont typeface="Symbol" panose="05050102010706020507" pitchFamily="18" charset="2"/>
                <a:buChar char=""/>
              </a:pPr>
              <a:r>
                <a:rPr lang="en-US" sz="1500" kern="1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100% </a:t>
              </a:r>
              <a:r>
                <a:rPr lang="en-US" sz="1500" kern="100" dirty="0">
                  <a:solidFill>
                    <a:schemeClr val="accent6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reliability and availability</a:t>
              </a:r>
              <a:endParaRPr lang="ru-RU" sz="1500" kern="10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595072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Content Placeholder 2">
            <a:extLst>
              <a:ext uri="{FF2B5EF4-FFF2-40B4-BE49-F238E27FC236}">
                <a16:creationId xmlns:a16="http://schemas.microsoft.com/office/drawing/2014/main" id="{505DC3AC-3D7C-234A-8589-65B878B6DA5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32209" y="657650"/>
            <a:ext cx="9727581" cy="5995987"/>
          </a:xfrm>
        </p:spPr>
        <p:txBody>
          <a:bodyPr/>
          <a:lstStyle/>
          <a:p>
            <a:pPr marL="0" indent="0" algn="ctr">
              <a:buNone/>
            </a:pPr>
            <a:endParaRPr lang="en-US" altLang="ru-RU" sz="2800" dirty="0">
              <a:solidFill>
                <a:srgbClr val="FF0000"/>
              </a:solidFill>
              <a:latin typeface="+mj-lt"/>
            </a:endParaRPr>
          </a:p>
          <a:p>
            <a:pPr marL="0" indent="0" algn="ctr">
              <a:buNone/>
            </a:pPr>
            <a:endParaRPr lang="en-US" altLang="ru-RU" sz="2600" dirty="0">
              <a:solidFill>
                <a:srgbClr val="008000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en-US" altLang="ru-RU" sz="3600" dirty="0">
                <a:solidFill>
                  <a:srgbClr val="FF0000"/>
                </a:solidFill>
                <a:latin typeface="+mj-lt"/>
              </a:rPr>
              <a:t>CMS Detector Commissioning and Operation</a:t>
            </a:r>
          </a:p>
          <a:p>
            <a:pPr marL="0" indent="0" algn="ctr">
              <a:buNone/>
            </a:pPr>
            <a:endParaRPr lang="en-US" altLang="x-none" sz="3600" dirty="0">
              <a:solidFill>
                <a:srgbClr val="C00000"/>
              </a:solidFill>
              <a:latin typeface="+mn-lt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x-none" sz="2400" dirty="0">
                <a:solidFill>
                  <a:srgbClr val="002060"/>
                </a:solidFill>
              </a:rPr>
              <a:t>Completion of Phase1 upgrade, commissioning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x-none" sz="2400" dirty="0">
                <a:solidFill>
                  <a:srgbClr val="002060"/>
                </a:solidFill>
              </a:rPr>
              <a:t>and launch experimental data taking Run3</a:t>
            </a:r>
          </a:p>
          <a:p>
            <a:pPr marL="0" indent="0" algn="ctr">
              <a:buNone/>
            </a:pPr>
            <a:endParaRPr lang="ru-RU" altLang="ru-RU" sz="24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ru-RU" altLang="ru-RU" sz="4400" dirty="0">
              <a:solidFill>
                <a:srgbClr val="FF0000"/>
              </a:solidFill>
              <a:latin typeface="Comic Sans MS" panose="030F0902030302020204" pitchFamily="66" charset="0"/>
            </a:endParaRPr>
          </a:p>
        </p:txBody>
      </p:sp>
      <p:sp>
        <p:nvSpPr>
          <p:cNvPr id="28675" name="Номер слайда 5">
            <a:extLst>
              <a:ext uri="{FF2B5EF4-FFF2-40B4-BE49-F238E27FC236}">
                <a16:creationId xmlns:a16="http://schemas.microsoft.com/office/drawing/2014/main" id="{CBC5DEE6-6C91-4B08-B18C-030F46F85EC8}"/>
              </a:ext>
            </a:extLst>
          </p:cNvPr>
          <p:cNvSpPr txBox="1">
            <a:spLocks/>
          </p:cNvSpPr>
          <p:nvPr/>
        </p:nvSpPr>
        <p:spPr bwMode="auto">
          <a:xfrm>
            <a:off x="11796713" y="6593117"/>
            <a:ext cx="3952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itchFamily="2" charset="2"/>
              <a:buNone/>
            </a:pPr>
            <a:fld id="{38935FDD-C814-9B44-AEA2-3F7FD88E3F5D}" type="slidenum">
              <a:rPr lang="ru-RU" altLang="ru-RU" sz="1200" b="1">
                <a:solidFill>
                  <a:srgbClr val="808080"/>
                </a:solidFill>
              </a:rPr>
              <a:pPr algn="r" eaLnBrk="1" hangingPunct="1">
                <a:spcBef>
                  <a:spcPct val="0"/>
                </a:spcBef>
                <a:buFont typeface="Wingdings" pitchFamily="2" charset="2"/>
                <a:buNone/>
              </a:pPr>
              <a:t>12</a:t>
            </a:fld>
            <a:endParaRPr lang="ru-RU" altLang="ru-RU" sz="1200" b="1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236851"/>
      </p:ext>
    </p:extLst>
  </p:cSld>
  <p:clrMapOvr>
    <a:masterClrMapping/>
  </p:clrMapOvr>
  <p:transition>
    <p:strips dir="r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FF1B097-97F5-1476-3D27-9C84A558089E}"/>
              </a:ext>
            </a:extLst>
          </p:cNvPr>
          <p:cNvSpPr txBox="1"/>
          <p:nvPr/>
        </p:nvSpPr>
        <p:spPr>
          <a:xfrm>
            <a:off x="721894" y="-1688"/>
            <a:ext cx="105396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ru-RU" sz="2800" b="1" dirty="0">
                <a:solidFill>
                  <a:srgbClr val="17375E"/>
                </a:solidFill>
                <a:latin typeface="+mn-lt"/>
                <a:cs typeface="Calibri" panose="020F0502020204030204" pitchFamily="34" charset="0"/>
              </a:rPr>
              <a:t>JINR participation in HCAL Upgrade</a:t>
            </a:r>
            <a:endParaRPr lang="ru-RU" sz="2800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7C701B7-D3B8-B7CB-21E3-F70D3FF01142}"/>
              </a:ext>
            </a:extLst>
          </p:cNvPr>
          <p:cNvSpPr/>
          <p:nvPr/>
        </p:nvSpPr>
        <p:spPr>
          <a:xfrm>
            <a:off x="126840" y="824236"/>
            <a:ext cx="788473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defRPr/>
            </a:pPr>
            <a:r>
              <a:rPr lang="en-US" altLang="ru-RU" sz="18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Upgrade of the HCAL on detector electronics</a:t>
            </a:r>
          </a:p>
          <a:p>
            <a:pPr marL="144000" indent="-141750"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en-US" altLang="ru-RU" sz="1800" dirty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Hybrid photodetectors(HPD) replaced with new silicon multipliers (SiPM)</a:t>
            </a:r>
          </a:p>
          <a:p>
            <a:pPr marL="144000" indent="-14175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JINR group has created a test-stand for long-term burn-in tests of readout electronics 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</a:rPr>
              <a:t>and participate in assembling, installation and commissioning of new readout system</a:t>
            </a:r>
            <a:endParaRPr lang="en-US" sz="1800" dirty="0">
              <a:solidFill>
                <a:schemeClr val="accent2">
                  <a:lumMod val="50000"/>
                </a:schemeClr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2000" indent="-177750">
              <a:spcBef>
                <a:spcPts val="600"/>
              </a:spcBef>
              <a:buFontTx/>
              <a:buChar char="-"/>
              <a:defRPr/>
            </a:pPr>
            <a:r>
              <a:rPr lang="en-US" altLang="ru-RU" sz="1800" dirty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Mitigate radiation damage to the scintillator (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monitoring of pedestal evolution and updates of the zero-suppression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thresholds)</a:t>
            </a:r>
            <a:r>
              <a:rPr lang="en-US" altLang="ru-RU" sz="1800" dirty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</a:p>
          <a:p>
            <a:pPr marL="252000" indent="-177750">
              <a:spcBef>
                <a:spcPts val="600"/>
              </a:spcBef>
              <a:buFontTx/>
              <a:buChar char="-"/>
              <a:defRPr/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HF LV power supplies moved from high radiation area </a:t>
            </a:r>
            <a:r>
              <a:rPr lang="en-US" sz="1800" dirty="0">
                <a:latin typeface="+mn-lt"/>
              </a:rPr>
              <a:t>to reduce the SEU</a:t>
            </a:r>
            <a:endParaRPr lang="en-US" sz="1800" dirty="0">
              <a:solidFill>
                <a:schemeClr val="accent2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marL="252000" indent="-177750">
              <a:spcBef>
                <a:spcPts val="600"/>
              </a:spcBef>
              <a:buFontTx/>
              <a:buChar char="-"/>
              <a:defRPr/>
            </a:pPr>
            <a:r>
              <a:rPr lang="en-US" altLang="ru-RU" sz="1800" dirty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Eliminate a source of high-amplitude noise (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voltage-spike protection circuits)</a:t>
            </a:r>
            <a:endParaRPr lang="en-US" altLang="ru-RU" sz="1800" dirty="0">
              <a:solidFill>
                <a:schemeClr val="accent2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8" name="Номер слайда 5">
            <a:extLst>
              <a:ext uri="{FF2B5EF4-FFF2-40B4-BE49-F238E27FC236}">
                <a16:creationId xmlns:a16="http://schemas.microsoft.com/office/drawing/2014/main" id="{B74F1BE7-5041-4C77-8133-156897A7DAE8}"/>
              </a:ext>
            </a:extLst>
          </p:cNvPr>
          <p:cNvSpPr txBox="1">
            <a:spLocks/>
          </p:cNvSpPr>
          <p:nvPr/>
        </p:nvSpPr>
        <p:spPr bwMode="auto">
          <a:xfrm>
            <a:off x="11796713" y="6593117"/>
            <a:ext cx="3952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itchFamily="2" charset="2"/>
              <a:buNone/>
            </a:pPr>
            <a:fld id="{38935FDD-C814-9B44-AEA2-3F7FD88E3F5D}" type="slidenum">
              <a:rPr lang="ru-RU" altLang="ru-RU" sz="1200" b="1">
                <a:solidFill>
                  <a:srgbClr val="808080"/>
                </a:solidFill>
              </a:rPr>
              <a:pPr algn="r" eaLnBrk="1" hangingPunct="1">
                <a:spcBef>
                  <a:spcPct val="0"/>
                </a:spcBef>
                <a:buFont typeface="Wingdings" pitchFamily="2" charset="2"/>
                <a:buNone/>
              </a:pPr>
              <a:t>13</a:t>
            </a:fld>
            <a:endParaRPr lang="ru-RU" altLang="ru-RU" sz="1200" b="1" dirty="0">
              <a:solidFill>
                <a:srgbClr val="80808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D5A233-F9CC-B486-B286-3D3F047834E5}"/>
              </a:ext>
            </a:extLst>
          </p:cNvPr>
          <p:cNvSpPr txBox="1"/>
          <p:nvPr/>
        </p:nvSpPr>
        <p:spPr>
          <a:xfrm>
            <a:off x="163299" y="4172901"/>
            <a:ext cx="81556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Benefit of the upgrade - 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reduce noise and improve energy measurement </a:t>
            </a:r>
            <a:endParaRPr lang="en-US" altLang="ru-RU" sz="1800" b="1" dirty="0">
              <a:solidFill>
                <a:schemeClr val="accent2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marL="177750" indent="-177750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Three times higher photon detection efficiency, 200 times higher gain</a:t>
            </a:r>
          </a:p>
          <a:p>
            <a:pPr marL="177750" indent="-177750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Finer depth segmentation: 4 in barrel, up to 7 in endcap</a:t>
            </a:r>
          </a:p>
          <a:p>
            <a:pPr marL="177750" indent="-177750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350% increase in the number of readout channels</a:t>
            </a:r>
          </a:p>
          <a:p>
            <a:pPr marL="177750" indent="-177750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Added timing information (0.5ns resolution)</a:t>
            </a:r>
          </a:p>
          <a:p>
            <a:pPr marL="177750" indent="-177750">
              <a:spcBef>
                <a:spcPts val="600"/>
              </a:spcBef>
              <a:buFont typeface="Wingdings" pitchFamily="2" charset="2"/>
              <a:buChar char="§"/>
            </a:pPr>
            <a:r>
              <a:rPr lang="en-US" altLang="ru-RU" sz="1800" dirty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Enable new triggers (for instance long lived particles)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0A5D234-7DFF-8BA9-E6D7-64D1C4A459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6143" y="1061321"/>
            <a:ext cx="4028213" cy="271981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A75EB43-AB7D-2BA0-CBBE-81040469F1E4}"/>
              </a:ext>
            </a:extLst>
          </p:cNvPr>
          <p:cNvSpPr txBox="1"/>
          <p:nvPr/>
        </p:nvSpPr>
        <p:spPr>
          <a:xfrm>
            <a:off x="8156611" y="694108"/>
            <a:ext cx="32311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002060"/>
                </a:solidFill>
                <a:latin typeface="+mn-lt"/>
              </a:rPr>
              <a:t>New segmentation of HCAL</a:t>
            </a:r>
            <a:endParaRPr lang="ru-RU" sz="18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5E997BC-95F2-A64F-664F-451C47443D37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6"/>
          <a:stretch/>
        </p:blipFill>
        <p:spPr bwMode="auto">
          <a:xfrm>
            <a:off x="8156611" y="4512407"/>
            <a:ext cx="3948585" cy="206210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15">
            <a:extLst>
              <a:ext uri="{FF2B5EF4-FFF2-40B4-BE49-F238E27FC236}">
                <a16:creationId xmlns:a16="http://schemas.microsoft.com/office/drawing/2014/main" id="{DBAE70FE-1096-DE80-F43A-F6E9EE830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2836" y="3825147"/>
            <a:ext cx="3193877" cy="8771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 eaLnBrk="1" hangingPunct="1"/>
            <a:r>
              <a:rPr lang="en-US" sz="1700" b="0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Distribution of average signal amplitudes from HB </a:t>
            </a:r>
            <a:r>
              <a:rPr lang="en-US" sz="1700" b="0" dirty="0" err="1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SiPMs</a:t>
            </a:r>
            <a:r>
              <a:rPr lang="en-US" sz="1700" b="0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</a:p>
          <a:p>
            <a:pPr algn="ctr" eaLnBrk="1" hangingPunct="1"/>
            <a:r>
              <a:rPr lang="en-US" sz="1700" b="0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(from LED)</a:t>
            </a:r>
            <a:endParaRPr lang="ru-RU" sz="1700" b="0" dirty="0">
              <a:solidFill>
                <a:schemeClr val="accent6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106293"/>
      </p:ext>
    </p:extLst>
  </p:cSld>
  <p:clrMapOvr>
    <a:masterClrMapping/>
  </p:clrMapOvr>
  <p:transition>
    <p:strips dir="r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FF1B097-97F5-1476-3D27-9C84A558089E}"/>
              </a:ext>
            </a:extLst>
          </p:cNvPr>
          <p:cNvSpPr txBox="1"/>
          <p:nvPr/>
        </p:nvSpPr>
        <p:spPr>
          <a:xfrm>
            <a:off x="721894" y="49682"/>
            <a:ext cx="105396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ru-RU" sz="2800" b="1" dirty="0">
                <a:solidFill>
                  <a:srgbClr val="17375E"/>
                </a:solidFill>
                <a:latin typeface="+mn-lt"/>
                <a:cs typeface="Calibri" panose="020F0502020204030204" pitchFamily="34" charset="0"/>
              </a:rPr>
              <a:t>JINR participation in the Endcap Muon system upgrade</a:t>
            </a:r>
            <a:endParaRPr lang="ru-RU" sz="2800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18175E-B8D1-5A5C-3850-04A8BA1468FD}"/>
              </a:ext>
            </a:extLst>
          </p:cNvPr>
          <p:cNvSpPr txBox="1"/>
          <p:nvPr/>
        </p:nvSpPr>
        <p:spPr>
          <a:xfrm>
            <a:off x="2443664" y="2705078"/>
            <a:ext cx="63262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296"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en-US" altLang="x-none" sz="18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CSC parameters study base on Run3 experimental data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9191BC2B-D28F-98BA-038F-A6E57A0A0772}"/>
              </a:ext>
            </a:extLst>
          </p:cNvPr>
          <p:cNvGrpSpPr/>
          <p:nvPr/>
        </p:nvGrpSpPr>
        <p:grpSpPr>
          <a:xfrm>
            <a:off x="1373576" y="3140463"/>
            <a:ext cx="4233238" cy="3305893"/>
            <a:chOff x="1035921" y="3651374"/>
            <a:chExt cx="3847530" cy="2830774"/>
          </a:xfrm>
        </p:grpSpPr>
        <p:pic>
          <p:nvPicPr>
            <p:cNvPr id="14" name="Picture 10">
              <a:extLst>
                <a:ext uri="{FF2B5EF4-FFF2-40B4-BE49-F238E27FC236}">
                  <a16:creationId xmlns:a16="http://schemas.microsoft.com/office/drawing/2014/main" id="{BFE4A580-7B57-5199-E5EB-94015F9FA2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0270" y="4109526"/>
              <a:ext cx="3624009" cy="237262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268A5E3-91C4-1E9E-282C-3A34039932B8}"/>
                </a:ext>
              </a:extLst>
            </p:cNvPr>
            <p:cNvSpPr txBox="1"/>
            <p:nvPr/>
          </p:nvSpPr>
          <p:spPr>
            <a:xfrm>
              <a:off x="1035921" y="3651374"/>
              <a:ext cx="3847530" cy="5007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accent2">
                      <a:lumMod val="50000"/>
                    </a:schemeClr>
                  </a:solidFill>
                  <a:latin typeface="Arial Narrow" panose="020B0606020202030204" pitchFamily="34" charset="0"/>
                  <a:cs typeface="Calibri" panose="020F0502020204030204" pitchFamily="34" charset="0"/>
                </a:rPr>
                <a:t>CMS muon system active channel fraction in 2022 p-p collisions data taking  (99% for CSC) </a:t>
              </a:r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DC1BD4DD-1ABB-9DFC-2055-BC29B54E2E6A}"/>
              </a:ext>
            </a:extLst>
          </p:cNvPr>
          <p:cNvGrpSpPr/>
          <p:nvPr/>
        </p:nvGrpSpPr>
        <p:grpSpPr>
          <a:xfrm>
            <a:off x="5510011" y="3134095"/>
            <a:ext cx="4874959" cy="3459021"/>
            <a:chOff x="5838338" y="3586306"/>
            <a:chExt cx="4329888" cy="2930832"/>
          </a:xfrm>
        </p:grpSpPr>
        <p:pic>
          <p:nvPicPr>
            <p:cNvPr id="15" name="Picture 15">
              <a:extLst>
                <a:ext uri="{FF2B5EF4-FFF2-40B4-BE49-F238E27FC236}">
                  <a16:creationId xmlns:a16="http://schemas.microsoft.com/office/drawing/2014/main" id="{BC863CE3-A3BA-EABF-D081-29DF31F579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38338" y="4011175"/>
              <a:ext cx="4329888" cy="2505963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90C9D11-C5D8-726B-1D53-CAE5BDB2D674}"/>
                </a:ext>
              </a:extLst>
            </p:cNvPr>
            <p:cNvSpPr txBox="1"/>
            <p:nvPr/>
          </p:nvSpPr>
          <p:spPr>
            <a:xfrm>
              <a:off x="6261718" y="3586306"/>
              <a:ext cx="3903677" cy="4954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accent2">
                      <a:lumMod val="50000"/>
                    </a:schemeClr>
                  </a:solidFill>
                  <a:latin typeface="Arial Narrow" panose="020B0606020202030204" pitchFamily="34" charset="0"/>
                </a:rPr>
                <a:t>CSC spatial resolution for different muon Stations </a:t>
              </a:r>
            </a:p>
            <a:p>
              <a:pPr algn="ctr"/>
              <a:r>
                <a:rPr lang="en-US" sz="1600" dirty="0">
                  <a:solidFill>
                    <a:schemeClr val="accent2">
                      <a:lumMod val="50000"/>
                    </a:schemeClr>
                  </a:solidFill>
                  <a:latin typeface="Arial Narrow" panose="020B0606020202030204" pitchFamily="34" charset="0"/>
                </a:rPr>
                <a:t>(consistent with 2018 data)</a:t>
              </a:r>
            </a:p>
          </p:txBody>
        </p:sp>
      </p:grpSp>
      <p:sp>
        <p:nvSpPr>
          <p:cNvPr id="18" name="Номер слайда 5">
            <a:extLst>
              <a:ext uri="{FF2B5EF4-FFF2-40B4-BE49-F238E27FC236}">
                <a16:creationId xmlns:a16="http://schemas.microsoft.com/office/drawing/2014/main" id="{B74F1BE7-5041-4C77-8133-156897A7DAE8}"/>
              </a:ext>
            </a:extLst>
          </p:cNvPr>
          <p:cNvSpPr txBox="1">
            <a:spLocks/>
          </p:cNvSpPr>
          <p:nvPr/>
        </p:nvSpPr>
        <p:spPr bwMode="auto">
          <a:xfrm>
            <a:off x="11796713" y="6593117"/>
            <a:ext cx="3952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itchFamily="2" charset="2"/>
              <a:buNone/>
            </a:pPr>
            <a:fld id="{38935FDD-C814-9B44-AEA2-3F7FD88E3F5D}" type="slidenum">
              <a:rPr lang="ru-RU" altLang="ru-RU" sz="1200" b="1">
                <a:solidFill>
                  <a:srgbClr val="808080"/>
                </a:solidFill>
              </a:rPr>
              <a:pPr algn="r" eaLnBrk="1" hangingPunct="1">
                <a:spcBef>
                  <a:spcPct val="0"/>
                </a:spcBef>
                <a:buFont typeface="Wingdings" pitchFamily="2" charset="2"/>
                <a:buNone/>
              </a:pPr>
              <a:t>14</a:t>
            </a:fld>
            <a:endParaRPr lang="ru-RU" altLang="ru-RU" sz="1200" b="1" dirty="0">
              <a:solidFill>
                <a:srgbClr val="80808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EB73FD-FAB0-F50A-B69B-D534B5C6B671}"/>
              </a:ext>
            </a:extLst>
          </p:cNvPr>
          <p:cNvSpPr txBox="1"/>
          <p:nvPr/>
        </p:nvSpPr>
        <p:spPr>
          <a:xfrm>
            <a:off x="987418" y="797387"/>
            <a:ext cx="10809295" cy="1623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Upgrade of the CSC electronics on the inner rings of CMS Muon Endcap stations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MEx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/1</a:t>
            </a:r>
          </a:p>
          <a:p>
            <a:pPr marL="171450" indent="-17145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JINR group developed 120 Low Voltage Distribution boards (LVDB7) and test stand for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commissioning.</a:t>
            </a:r>
          </a:p>
          <a:p>
            <a:pPr marL="171450" indent="-17145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180 chambers were refurbished with the new electronics reinstalled to CMS and commissioned.</a:t>
            </a:r>
          </a:p>
          <a:p>
            <a:pPr marL="171450" indent="-17145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72 ME1/1 CSCs were equipped with the new on-chamber cooling systems.</a:t>
            </a:r>
          </a:p>
        </p:txBody>
      </p:sp>
    </p:spTree>
    <p:extLst>
      <p:ext uri="{BB962C8B-B14F-4D97-AF65-F5344CB8AC3E}">
        <p14:creationId xmlns:p14="http://schemas.microsoft.com/office/powerpoint/2010/main" val="2237267327"/>
      </p:ext>
    </p:extLst>
  </p:cSld>
  <p:clrMapOvr>
    <a:masterClrMapping/>
  </p:clrMapOvr>
  <p:transition>
    <p:strips dir="r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Content Placeholder 2">
            <a:extLst>
              <a:ext uri="{FF2B5EF4-FFF2-40B4-BE49-F238E27FC236}">
                <a16:creationId xmlns:a16="http://schemas.microsoft.com/office/drawing/2014/main" id="{505DC3AC-3D7C-234A-8589-65B878B6DA5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32209" y="657651"/>
            <a:ext cx="9447514" cy="4788556"/>
          </a:xfrm>
        </p:spPr>
        <p:txBody>
          <a:bodyPr/>
          <a:lstStyle/>
          <a:p>
            <a:pPr marL="0" indent="0" algn="ctr">
              <a:buNone/>
            </a:pPr>
            <a:endParaRPr lang="en-US" altLang="ru-RU" sz="2600" dirty="0">
              <a:solidFill>
                <a:srgbClr val="008000"/>
              </a:solidFill>
              <a:latin typeface="+mj-lt"/>
            </a:endParaRP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ru-RU" dirty="0">
                <a:solidFill>
                  <a:srgbClr val="FF0000"/>
                </a:solidFill>
                <a:latin typeface="+mj-lt"/>
              </a:rPr>
              <a:t>JINR group contribution to CMS Phase 2 Upgrade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ru-RU" sz="1800" b="1" dirty="0">
                <a:solidFill>
                  <a:srgbClr val="17375E"/>
                </a:solidFill>
              </a:rPr>
              <a:t>Participation in </a:t>
            </a:r>
            <a:r>
              <a:rPr lang="en-US" altLang="ru-RU" sz="1800" b="1" dirty="0" err="1">
                <a:solidFill>
                  <a:srgbClr val="17375E"/>
                </a:solidFill>
              </a:rPr>
              <a:t>HGCal</a:t>
            </a:r>
            <a:r>
              <a:rPr lang="en-US" altLang="ru-RU" sz="1800" b="1" dirty="0">
                <a:solidFill>
                  <a:srgbClr val="17375E"/>
                </a:solidFill>
              </a:rPr>
              <a:t> Project.</a:t>
            </a:r>
          </a:p>
          <a:p>
            <a:pPr marL="685800" lvl="1">
              <a:spcBef>
                <a:spcPts val="600"/>
              </a:spcBef>
              <a:buFont typeface="Arial" panose="020B0604020202020204" pitchFamily="34" charset="0"/>
              <a:buChar char="−"/>
            </a:pPr>
            <a:r>
              <a:rPr lang="en-US" altLang="ru-RU" sz="1800" dirty="0">
                <a:solidFill>
                  <a:schemeClr val="accent2">
                    <a:lumMod val="50000"/>
                  </a:schemeClr>
                </a:solidFill>
              </a:rPr>
              <a:t>Cooling plate of </a:t>
            </a:r>
            <a:r>
              <a:rPr lang="en-US" altLang="ru-RU" sz="1800" dirty="0" err="1">
                <a:solidFill>
                  <a:schemeClr val="accent2">
                    <a:lumMod val="50000"/>
                  </a:schemeClr>
                </a:solidFill>
              </a:rPr>
              <a:t>HGCal</a:t>
            </a:r>
            <a:r>
              <a:rPr lang="en-US" altLang="ru-RU" sz="1800" dirty="0">
                <a:solidFill>
                  <a:schemeClr val="accent2">
                    <a:lumMod val="50000"/>
                  </a:schemeClr>
                </a:solidFill>
              </a:rPr>
              <a:t> cassettes design and construction.</a:t>
            </a:r>
          </a:p>
          <a:p>
            <a:pPr marL="685800" lvl="1">
              <a:spcBef>
                <a:spcPts val="600"/>
              </a:spcBef>
              <a:buFont typeface="Arial" panose="020B0604020202020204" pitchFamily="34" charset="0"/>
              <a:buChar char="−"/>
            </a:pPr>
            <a:r>
              <a:rPr lang="en-US" altLang="x-none" sz="1800" dirty="0">
                <a:solidFill>
                  <a:schemeClr val="accent2">
                    <a:lumMod val="50000"/>
                  </a:schemeClr>
                </a:solidFill>
              </a:rPr>
              <a:t>De</a:t>
            </a:r>
            <a:r>
              <a:rPr lang="en-US" altLang="x-none" sz="18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sign and construction of the HGCAL silicon and scintillator cassettes test facility</a:t>
            </a:r>
            <a:r>
              <a:rPr lang="en-US" altLang="ru-RU" sz="18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.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altLang="ru-RU" sz="1800" b="1" dirty="0">
                <a:solidFill>
                  <a:srgbClr val="17375E"/>
                </a:solidFill>
              </a:rPr>
              <a:t>Participation in the Endcap Muon system upgrade.</a:t>
            </a:r>
          </a:p>
          <a:p>
            <a:pPr marL="685800" lvl="1">
              <a:spcBef>
                <a:spcPts val="600"/>
              </a:spcBef>
              <a:buFont typeface="Arial" panose="020B0604020202020204" pitchFamily="34" charset="0"/>
              <a:buChar char="−"/>
            </a:pPr>
            <a:r>
              <a:rPr lang="en-US" altLang="ru-RU" sz="1800" dirty="0">
                <a:solidFill>
                  <a:schemeClr val="accent2">
                    <a:lumMod val="50000"/>
                  </a:schemeClr>
                </a:solidFill>
              </a:rPr>
              <a:t>Cathode Strip Chambers maintenance during LS3 long shutdown period. </a:t>
            </a:r>
          </a:p>
          <a:p>
            <a:pPr marL="685800" lvl="1">
              <a:spcBef>
                <a:spcPts val="600"/>
              </a:spcBef>
              <a:buFont typeface="Arial" panose="020B0604020202020204" pitchFamily="34" charset="0"/>
              <a:buChar char="−"/>
            </a:pPr>
            <a:r>
              <a:rPr lang="en-US" altLang="ru-RU" sz="1800" dirty="0">
                <a:solidFill>
                  <a:schemeClr val="accent2">
                    <a:lumMod val="50000"/>
                  </a:schemeClr>
                </a:solidFill>
              </a:rPr>
              <a:t>Cathode Strip Chamber longevity study R&amp;D.</a:t>
            </a:r>
          </a:p>
          <a:p>
            <a:pPr marL="685800" lvl="1">
              <a:spcBef>
                <a:spcPts val="600"/>
              </a:spcBef>
              <a:buFont typeface="Arial" panose="020B0604020202020204" pitchFamily="34" charset="0"/>
              <a:buChar char="−"/>
            </a:pPr>
            <a:r>
              <a:rPr lang="en-US" altLang="ru-RU" sz="1800" dirty="0">
                <a:solidFill>
                  <a:schemeClr val="accent2">
                    <a:lumMod val="50000"/>
                  </a:schemeClr>
                </a:solidFill>
              </a:rPr>
              <a:t>Upgrade of the ME1/1 CSCs cables and services layout for the new CMS Endcap detectors configuration.</a:t>
            </a:r>
          </a:p>
          <a:p>
            <a:pPr marL="685800" lvl="1">
              <a:spcBef>
                <a:spcPts val="600"/>
              </a:spcBef>
              <a:buFont typeface="Arial" panose="020B0604020202020204" pitchFamily="34" charset="0"/>
              <a:buChar char="−"/>
            </a:pPr>
            <a:r>
              <a:rPr lang="en-US" altLang="ru-RU" sz="1800" dirty="0">
                <a:solidFill>
                  <a:schemeClr val="accent2">
                    <a:lumMod val="50000"/>
                  </a:schemeClr>
                </a:solidFill>
              </a:rPr>
              <a:t>Design and construction of the new </a:t>
            </a:r>
            <a:r>
              <a:rPr lang="x-none" sz="1800" dirty="0">
                <a:solidFill>
                  <a:schemeClr val="accent2">
                    <a:lumMod val="50000"/>
                  </a:schemeClr>
                </a:solidFill>
              </a:rPr>
              <a:t>ME1/1 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Patch Panel.</a:t>
            </a:r>
          </a:p>
          <a:p>
            <a:pPr marL="685800" lvl="1">
              <a:spcBef>
                <a:spcPts val="600"/>
              </a:spcBef>
              <a:buFont typeface="Arial" panose="020B0604020202020204" pitchFamily="34" charset="0"/>
              <a:buChar char="−"/>
            </a:pPr>
            <a:r>
              <a:rPr lang="en-US" altLang="ru-RU" sz="1800" dirty="0">
                <a:solidFill>
                  <a:schemeClr val="accent2">
                    <a:lumMod val="50000"/>
                  </a:schemeClr>
                </a:solidFill>
              </a:rPr>
              <a:t>Design and construction of new tooling for </a:t>
            </a:r>
            <a:r>
              <a:rPr lang="x-none" sz="1800" dirty="0">
                <a:solidFill>
                  <a:schemeClr val="accent2">
                    <a:lumMod val="50000"/>
                  </a:schemeClr>
                </a:solidFill>
              </a:rPr>
              <a:t>ME1/1 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CSC</a:t>
            </a:r>
            <a:r>
              <a:rPr lang="x-none" sz="1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assembly and </a:t>
            </a:r>
            <a:r>
              <a:rPr lang="x-none" sz="1800" dirty="0">
                <a:solidFill>
                  <a:schemeClr val="accent2">
                    <a:lumMod val="50000"/>
                  </a:schemeClr>
                </a:solidFill>
              </a:rPr>
              <a:t>installation.</a:t>
            </a:r>
            <a:endParaRPr lang="en-US" altLang="ru-RU" sz="18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en-US" altLang="ru-RU" sz="1800" b="1" dirty="0">
              <a:solidFill>
                <a:srgbClr val="17375E"/>
              </a:solidFill>
            </a:endParaRPr>
          </a:p>
          <a:p>
            <a:pPr marL="0" indent="0" algn="ctr">
              <a:buNone/>
            </a:pPr>
            <a:endParaRPr lang="ru-RU" altLang="ru-RU" sz="18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altLang="ru-RU" sz="4400" dirty="0">
              <a:solidFill>
                <a:srgbClr val="FF0000"/>
              </a:solidFill>
              <a:latin typeface="Comic Sans MS" panose="030F0902030302020204" pitchFamily="66" charset="0"/>
            </a:endParaRPr>
          </a:p>
        </p:txBody>
      </p:sp>
      <p:sp>
        <p:nvSpPr>
          <p:cNvPr id="28675" name="Номер слайда 5">
            <a:extLst>
              <a:ext uri="{FF2B5EF4-FFF2-40B4-BE49-F238E27FC236}">
                <a16:creationId xmlns:a16="http://schemas.microsoft.com/office/drawing/2014/main" id="{CBC5DEE6-6C91-4B08-B18C-030F46F85EC8}"/>
              </a:ext>
            </a:extLst>
          </p:cNvPr>
          <p:cNvSpPr txBox="1">
            <a:spLocks/>
          </p:cNvSpPr>
          <p:nvPr/>
        </p:nvSpPr>
        <p:spPr bwMode="auto">
          <a:xfrm>
            <a:off x="11796713" y="6593117"/>
            <a:ext cx="3952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itchFamily="2" charset="2"/>
              <a:buNone/>
            </a:pPr>
            <a:fld id="{38935FDD-C814-9B44-AEA2-3F7FD88E3F5D}" type="slidenum">
              <a:rPr lang="ru-RU" altLang="ru-RU" sz="1200" b="1">
                <a:solidFill>
                  <a:srgbClr val="808080"/>
                </a:solidFill>
              </a:rPr>
              <a:pPr algn="r" eaLnBrk="1" hangingPunct="1">
                <a:spcBef>
                  <a:spcPct val="0"/>
                </a:spcBef>
                <a:buFont typeface="Wingdings" pitchFamily="2" charset="2"/>
                <a:buNone/>
              </a:pPr>
              <a:t>15</a:t>
            </a:fld>
            <a:endParaRPr lang="ru-RU" altLang="ru-RU" sz="1200" b="1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18766"/>
      </p:ext>
    </p:extLst>
  </p:cSld>
  <p:clrMapOvr>
    <a:masterClrMapping/>
  </p:clrMapOvr>
  <p:transition>
    <p:strips dir="r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Заголовок 1">
            <a:extLst>
              <a:ext uri="{FF2B5EF4-FFF2-40B4-BE49-F238E27FC236}">
                <a16:creationId xmlns:a16="http://schemas.microsoft.com/office/drawing/2014/main" id="{70D9305F-3F82-174C-A228-FF0295583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199" y="-79024"/>
            <a:ext cx="10595429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ctr"/>
          <a:lstStyle>
            <a:lvl1pPr defTabSz="912813"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b="1" dirty="0">
                <a:solidFill>
                  <a:srgbClr val="17375E"/>
                </a:solidFill>
                <a:latin typeface="Calibri" panose="020F0502020204030204" pitchFamily="34" charset="0"/>
              </a:rPr>
              <a:t>Test Setup for </a:t>
            </a:r>
            <a:r>
              <a:rPr lang="en-US" altLang="ru-RU" b="1" dirty="0" err="1">
                <a:solidFill>
                  <a:srgbClr val="17375E"/>
                </a:solidFill>
                <a:latin typeface="Calibri" panose="020F0502020204030204" pitchFamily="34" charset="0"/>
              </a:rPr>
              <a:t>HGCal</a:t>
            </a:r>
            <a:r>
              <a:rPr lang="en-US" altLang="ru-RU" b="1" dirty="0">
                <a:solidFill>
                  <a:srgbClr val="17375E"/>
                </a:solidFill>
                <a:latin typeface="Calibri" panose="020F0502020204030204" pitchFamily="34" charset="0"/>
              </a:rPr>
              <a:t> Silicon and Scintillator Cassettes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7EDD501-A00D-4859-8853-FD9D4BDC04E1}"/>
              </a:ext>
            </a:extLst>
          </p:cNvPr>
          <p:cNvSpPr txBox="1"/>
          <p:nvPr/>
        </p:nvSpPr>
        <p:spPr>
          <a:xfrm>
            <a:off x="8620016" y="1622491"/>
            <a:ext cx="37797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29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+mn-lt"/>
                <a:sym typeface="Arial"/>
              </a:rPr>
              <a:t>Supporting frame for cassettes </a:t>
            </a:r>
            <a:endParaRPr lang="x-none" sz="18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12B4C6D2-569A-94CD-497F-A0D105DB57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58064" y="677583"/>
            <a:ext cx="1944717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600" dirty="0">
                <a:solidFill>
                  <a:srgbClr val="FF0000"/>
                </a:solidFill>
              </a:rPr>
              <a:t>Phase-2 Project</a:t>
            </a:r>
            <a:endParaRPr lang="ru-RU" altLang="ru-RU" sz="1600" dirty="0">
              <a:solidFill>
                <a:srgbClr val="FF0000"/>
              </a:solidFill>
            </a:endParaRPr>
          </a:p>
        </p:txBody>
      </p:sp>
      <p:sp>
        <p:nvSpPr>
          <p:cNvPr id="23" name="Номер слайда 5">
            <a:extLst>
              <a:ext uri="{FF2B5EF4-FFF2-40B4-BE49-F238E27FC236}">
                <a16:creationId xmlns:a16="http://schemas.microsoft.com/office/drawing/2014/main" id="{F24905AE-693C-41C6-B56D-E89EFA9CEDE9}"/>
              </a:ext>
            </a:extLst>
          </p:cNvPr>
          <p:cNvSpPr txBox="1">
            <a:spLocks/>
          </p:cNvSpPr>
          <p:nvPr/>
        </p:nvSpPr>
        <p:spPr bwMode="auto">
          <a:xfrm>
            <a:off x="11796713" y="6593117"/>
            <a:ext cx="3952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itchFamily="2" charset="2"/>
              <a:buNone/>
            </a:pPr>
            <a:fld id="{38935FDD-C814-9B44-AEA2-3F7FD88E3F5D}" type="slidenum">
              <a:rPr lang="ru-RU" altLang="ru-RU" sz="1200" b="1">
                <a:solidFill>
                  <a:srgbClr val="808080"/>
                </a:solidFill>
              </a:rPr>
              <a:pPr algn="r" eaLnBrk="1" hangingPunct="1">
                <a:spcBef>
                  <a:spcPct val="0"/>
                </a:spcBef>
                <a:buFont typeface="Wingdings" pitchFamily="2" charset="2"/>
                <a:buNone/>
              </a:pPr>
              <a:t>16</a:t>
            </a:fld>
            <a:endParaRPr lang="ru-RU" altLang="ru-RU" sz="1200" b="1" dirty="0">
              <a:solidFill>
                <a:srgbClr val="808080"/>
              </a:solidFill>
            </a:endParaRPr>
          </a:p>
        </p:txBody>
      </p:sp>
      <p:pic>
        <p:nvPicPr>
          <p:cNvPr id="4" name="Рисунок 5">
            <a:extLst>
              <a:ext uri="{FF2B5EF4-FFF2-40B4-BE49-F238E27FC236}">
                <a16:creationId xmlns:a16="http://schemas.microsoft.com/office/drawing/2014/main" id="{9F554E44-A3E3-7F5D-6F61-AE4E213BFF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7" r="14941"/>
          <a:stretch/>
        </p:blipFill>
        <p:spPr bwMode="auto">
          <a:xfrm>
            <a:off x="8689291" y="2073576"/>
            <a:ext cx="3502709" cy="247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A19D012-1C23-ED1F-D91F-8CA862D52FB1}"/>
              </a:ext>
            </a:extLst>
          </p:cNvPr>
          <p:cNvSpPr txBox="1"/>
          <p:nvPr/>
        </p:nvSpPr>
        <p:spPr>
          <a:xfrm>
            <a:off x="8539565" y="4824623"/>
            <a:ext cx="40126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Trigger for test setup simulation</a:t>
            </a:r>
            <a:endParaRPr lang="en-US" altLang="ru-RU" sz="18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2CD8FE5C-4D04-AE05-FBF3-C8C42CA13D56}"/>
              </a:ext>
            </a:extLst>
          </p:cNvPr>
          <p:cNvGrpSpPr/>
          <p:nvPr/>
        </p:nvGrpSpPr>
        <p:grpSpPr>
          <a:xfrm>
            <a:off x="5552315" y="510758"/>
            <a:ext cx="3671226" cy="3166789"/>
            <a:chOff x="846656" y="2003790"/>
            <a:chExt cx="4481930" cy="3659599"/>
          </a:xfrm>
        </p:grpSpPr>
        <p:pic>
          <p:nvPicPr>
            <p:cNvPr id="16" name="Рисунок 15" descr="Изображение выглядит как диаграмма&#10;&#10;Автоматически созданное описание">
              <a:extLst>
                <a:ext uri="{FF2B5EF4-FFF2-40B4-BE49-F238E27FC236}">
                  <a16:creationId xmlns:a16="http://schemas.microsoft.com/office/drawing/2014/main" id="{E9F1EAE1-7662-6AC6-8E99-AB78990E6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656" y="2342349"/>
              <a:ext cx="3720759" cy="332104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A423778-6BBF-5B93-E1D0-42755452927B}"/>
                </a:ext>
              </a:extLst>
            </p:cNvPr>
            <p:cNvSpPr txBox="1"/>
            <p:nvPr/>
          </p:nvSpPr>
          <p:spPr>
            <a:xfrm>
              <a:off x="3772486" y="2193094"/>
              <a:ext cx="1556100" cy="853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Trigger </a:t>
              </a:r>
            </a:p>
            <a:p>
              <a:pPr algn="ctr"/>
              <a:r>
                <a:rPr lang="en-US" sz="1400" dirty="0"/>
                <a:t>scintillator plates</a:t>
              </a:r>
            </a:p>
            <a:p>
              <a:pPr algn="ctr"/>
              <a:r>
                <a:rPr lang="en-US" sz="1400" dirty="0"/>
                <a:t>top and bottom </a:t>
              </a:r>
              <a:endParaRPr lang="ru-RU" sz="1400" dirty="0"/>
            </a:p>
          </p:txBody>
        </p:sp>
        <p:cxnSp>
          <p:nvCxnSpPr>
            <p:cNvPr id="8" name="Прямая со стрелкой 7">
              <a:extLst>
                <a:ext uri="{FF2B5EF4-FFF2-40B4-BE49-F238E27FC236}">
                  <a16:creationId xmlns:a16="http://schemas.microsoft.com/office/drawing/2014/main" id="{60C0579A-56C2-99B8-85EB-3DCDFC999ABC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612508" y="2682329"/>
              <a:ext cx="258810" cy="97109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4C176DA-BF11-DC8E-BAC1-EDECA5080E71}"/>
                </a:ext>
              </a:extLst>
            </p:cNvPr>
            <p:cNvSpPr txBox="1"/>
            <p:nvPr/>
          </p:nvSpPr>
          <p:spPr>
            <a:xfrm>
              <a:off x="1066406" y="2003790"/>
              <a:ext cx="1722296" cy="6402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Arial" panose="020B0604020202020204" pitchFamily="34" charset="0"/>
                </a:rPr>
                <a:t>Cold room</a:t>
              </a:r>
            </a:p>
            <a:p>
              <a:pPr algn="ctr"/>
              <a:r>
                <a:rPr lang="en-US" sz="1400" dirty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3.1x2.9x2.5 m</a:t>
              </a:r>
              <a:endParaRPr lang="ru-RU" sz="1400" dirty="0">
                <a:latin typeface="+mn-lt"/>
              </a:endParaRPr>
            </a:p>
          </p:txBody>
        </p:sp>
      </p:grp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D35BDFA1-F78C-4385-8662-B7979FC12DE7}"/>
              </a:ext>
            </a:extLst>
          </p:cNvPr>
          <p:cNvSpPr txBox="1">
            <a:spLocks/>
          </p:cNvSpPr>
          <p:nvPr/>
        </p:nvSpPr>
        <p:spPr bwMode="auto">
          <a:xfrm>
            <a:off x="102752" y="4420772"/>
            <a:ext cx="4944076" cy="1680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 2" panose="05020102010507070707" pitchFamily="18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914296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800" b="1" dirty="0">
                <a:solidFill>
                  <a:srgbClr val="FF0000"/>
                </a:solidFill>
                <a:cs typeface="Arial" panose="020B0604020202020204" pitchFamily="34" charset="0"/>
              </a:rPr>
              <a:t>Cold rooms delivered to CERN in May 2023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pPr marL="216000" indent="-216000" defTabSz="914296" eaLnBrk="1" fontAlgn="auto" hangingPunct="1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Assembling planned in 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  <a:sym typeface="Arial"/>
              </a:rPr>
              <a:t>Sep. – Oct. 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2023 </a:t>
            </a:r>
          </a:p>
          <a:p>
            <a:pPr marL="216000" indent="-216000" defTabSz="914296" eaLnBrk="1" fontAlgn="auto" hangingPunct="1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  <a:sym typeface="Arial"/>
              </a:rPr>
              <a:t>Rack for cassettes designed  - construction</a:t>
            </a:r>
          </a:p>
          <a:p>
            <a:pPr marL="0" indent="0" defTabSz="914296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  <a:sym typeface="Arial"/>
              </a:rPr>
              <a:t>    in Sep. – Oct. 2023</a:t>
            </a:r>
          </a:p>
          <a:p>
            <a:pPr marL="216000" indent="-216000" defTabSz="914296" eaLnBrk="1" fontAlgn="auto" hangingPunct="1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  <a:sym typeface="Arial"/>
              </a:rPr>
              <a:t>Design and construction of patch panels for cables and services Oct. 2023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0B60AA4-FB60-E2F4-2646-458B0C32CE64}"/>
              </a:ext>
            </a:extLst>
          </p:cNvPr>
          <p:cNvGrpSpPr/>
          <p:nvPr/>
        </p:nvGrpSpPr>
        <p:grpSpPr>
          <a:xfrm>
            <a:off x="5094502" y="3535325"/>
            <a:ext cx="3463985" cy="2873821"/>
            <a:chOff x="5118774" y="3218763"/>
            <a:chExt cx="3296854" cy="2737389"/>
          </a:xfrm>
        </p:grpSpPr>
        <p:pic>
          <p:nvPicPr>
            <p:cNvPr id="5" name="Рисунок 4" descr="Изображение выглядит как строитель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E60A11E5-B43B-FF50-38FD-61B1F2614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8774" y="3218763"/>
              <a:ext cx="3296854" cy="2737389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73DA369-A91D-FF52-C311-786C4E08CED5}"/>
                </a:ext>
              </a:extLst>
            </p:cNvPr>
            <p:cNvSpPr txBox="1"/>
            <p:nvPr/>
          </p:nvSpPr>
          <p:spPr>
            <a:xfrm>
              <a:off x="5569889" y="3297899"/>
              <a:ext cx="87804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Rack</a:t>
              </a:r>
              <a:endParaRPr lang="ru-RU" sz="1600" b="1" dirty="0">
                <a:latin typeface="+mn-lt"/>
              </a:endParaRPr>
            </a:p>
          </p:txBody>
        </p:sp>
      </p:grp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ED2169F-A064-C95A-6903-07A2BD591A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02" y="1220973"/>
            <a:ext cx="5340705" cy="30842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EDAEE49-D523-6874-CE42-5928173CBF28}"/>
              </a:ext>
            </a:extLst>
          </p:cNvPr>
          <p:cNvSpPr txBox="1"/>
          <p:nvPr/>
        </p:nvSpPr>
        <p:spPr>
          <a:xfrm>
            <a:off x="19622" y="791537"/>
            <a:ext cx="588723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CE-E Cassette </a:t>
            </a:r>
            <a:r>
              <a:rPr lang="fr-FR" sz="2000" b="1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assembly</a:t>
            </a:r>
            <a:r>
              <a:rPr lang="fr-FR" sz="20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site at CERN (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Clean room CR1</a:t>
            </a:r>
            <a:r>
              <a:rPr lang="fr-FR" sz="20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)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D223CD-E83E-AB75-3632-AC15F84D0A92}"/>
              </a:ext>
            </a:extLst>
          </p:cNvPr>
          <p:cNvSpPr txBox="1"/>
          <p:nvPr/>
        </p:nvSpPr>
        <p:spPr>
          <a:xfrm>
            <a:off x="223770" y="1676684"/>
            <a:ext cx="12026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Cold rooms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E5C382-39DD-0EEE-3B1F-A95D62C7F7DE}"/>
              </a:ext>
            </a:extLst>
          </p:cNvPr>
          <p:cNvSpPr txBox="1"/>
          <p:nvPr/>
        </p:nvSpPr>
        <p:spPr>
          <a:xfrm>
            <a:off x="184574" y="6217247"/>
            <a:ext cx="62023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+mn-lt"/>
              </a:rPr>
              <a:t>Goal is to complete test setup construction this year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0F54BC-ED4E-6384-53A9-97C3F1EA5EB5}"/>
              </a:ext>
            </a:extLst>
          </p:cNvPr>
          <p:cNvSpPr txBox="1"/>
          <p:nvPr/>
        </p:nvSpPr>
        <p:spPr>
          <a:xfrm>
            <a:off x="8290238" y="5301976"/>
            <a:ext cx="4178845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ru-RU" sz="18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-  Performance estimations, detector  </a:t>
            </a:r>
          </a:p>
          <a:p>
            <a:pPr eaLnBrk="1" hangingPunct="1"/>
            <a:r>
              <a:rPr lang="en-US" altLang="ru-RU" sz="18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   evaluation algorithms tests. </a:t>
            </a:r>
          </a:p>
          <a:p>
            <a:pPr eaLnBrk="1" hangingPunct="1">
              <a:spcBef>
                <a:spcPts val="600"/>
              </a:spcBef>
            </a:pPr>
            <a:r>
              <a:rPr lang="en-US" altLang="ru-RU" sz="18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- Scintillator trigger planes of cosmic</a:t>
            </a:r>
          </a:p>
          <a:p>
            <a:pPr eaLnBrk="1" hangingPunct="1"/>
            <a:r>
              <a:rPr lang="en-US" altLang="ru-RU" sz="18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  test setup optimization.</a:t>
            </a:r>
          </a:p>
        </p:txBody>
      </p:sp>
    </p:spTree>
    <p:extLst>
      <p:ext uri="{BB962C8B-B14F-4D97-AF65-F5344CB8AC3E}">
        <p14:creationId xmlns:p14="http://schemas.microsoft.com/office/powerpoint/2010/main" val="200531155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Заголовок 1">
            <a:extLst>
              <a:ext uri="{FF2B5EF4-FFF2-40B4-BE49-F238E27FC236}">
                <a16:creationId xmlns:a16="http://schemas.microsoft.com/office/drawing/2014/main" id="{70D9305F-3F82-174C-A228-FF0295583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657" y="48310"/>
            <a:ext cx="10682514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ctr"/>
          <a:lstStyle>
            <a:lvl1pPr defTabSz="912813"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800" b="1" dirty="0">
                <a:solidFill>
                  <a:srgbClr val="17375E"/>
                </a:solidFill>
                <a:latin typeface="+mn-lt"/>
              </a:rPr>
              <a:t>Cooling Plate of </a:t>
            </a:r>
            <a:r>
              <a:rPr lang="en-US" altLang="ru-RU" sz="2800" b="1" dirty="0" err="1">
                <a:solidFill>
                  <a:srgbClr val="17375E"/>
                </a:solidFill>
                <a:latin typeface="+mn-lt"/>
              </a:rPr>
              <a:t>HGCal</a:t>
            </a:r>
            <a:r>
              <a:rPr lang="en-US" altLang="ru-RU" sz="2800" b="1" dirty="0">
                <a:solidFill>
                  <a:srgbClr val="17375E"/>
                </a:solidFill>
                <a:latin typeface="+mn-lt"/>
              </a:rPr>
              <a:t> Cassettes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C92C5CB-9C04-48C2-B7EB-041524F87FFD}"/>
              </a:ext>
            </a:extLst>
          </p:cNvPr>
          <p:cNvSpPr txBox="1"/>
          <p:nvPr/>
        </p:nvSpPr>
        <p:spPr>
          <a:xfrm>
            <a:off x="653802" y="5354664"/>
            <a:ext cx="76831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29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x-none" sz="1800" dirty="0">
                <a:solidFill>
                  <a:srgbClr val="C00000"/>
                </a:solidFill>
                <a:latin typeface="+mn-lt"/>
              </a:rPr>
              <a:t>Comprehensive test of these prototypes will be done at Minsk this year.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3AD3958-2B34-D7D6-2E97-B48AF43476AB}"/>
              </a:ext>
            </a:extLst>
          </p:cNvPr>
          <p:cNvSpPr txBox="1">
            <a:spLocks/>
          </p:cNvSpPr>
          <p:nvPr/>
        </p:nvSpPr>
        <p:spPr bwMode="auto">
          <a:xfrm>
            <a:off x="160344" y="1074366"/>
            <a:ext cx="8024180" cy="42368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 2" panose="05020102010507070707" pitchFamily="18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914296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cs typeface="Calibri" panose="020F0502020204030204" pitchFamily="34" charset="0"/>
              </a:rPr>
              <a:t>4 prototypes of cooling plates of different sizes were produced in </a:t>
            </a:r>
          </a:p>
          <a:p>
            <a:pPr marL="0" indent="0" defTabSz="914296" eaLnBrk="1" fontAlgn="auto" hangingPunct="1">
              <a:spcBef>
                <a:spcPts val="0"/>
              </a:spcBef>
              <a:spcAft>
                <a:spcPts val="1800"/>
              </a:spcAft>
              <a:buNone/>
              <a:defRPr/>
            </a:pP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cs typeface="Calibri" panose="020F0502020204030204" pitchFamily="34" charset="0"/>
              </a:rPr>
              <a:t>Minsk for development of the production technology </a:t>
            </a:r>
          </a:p>
          <a:p>
            <a:pPr marL="0" indent="-198900" defTabSz="914296" eaLnBrk="1" fontAlgn="auto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cs typeface="Calibri" panose="020F0502020204030204" pitchFamily="34" charset="0"/>
              </a:rPr>
              <a:t>Production technologies were tested during prototypes construction:</a:t>
            </a:r>
          </a:p>
          <a:p>
            <a:pPr marL="540000" defTabSz="914296" eaLnBrk="1" fontAlgn="auto" hangingPunct="1">
              <a:spcBef>
                <a:spcPts val="30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  <a:cs typeface="Calibri" panose="020F0502020204030204" pitchFamily="34" charset="0"/>
              </a:rPr>
              <a:t>Automatic soldering using a heating table.</a:t>
            </a:r>
          </a:p>
          <a:p>
            <a:pPr marL="540000" defTabSz="914296" eaLnBrk="1" fontAlgn="auto" hangingPunct="1">
              <a:spcBef>
                <a:spcPts val="30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  <a:cs typeface="Calibri" panose="020F0502020204030204" pitchFamily="34" charset="0"/>
              </a:rPr>
              <a:t>Copper sheet straightening before and after machining.</a:t>
            </a:r>
          </a:p>
          <a:p>
            <a:pPr marL="540000" defTabSz="914296" eaLnBrk="1" fontAlgn="auto" hangingPunct="1">
              <a:spcBef>
                <a:spcPts val="30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  <a:cs typeface="Calibri" panose="020F0502020204030204" pitchFamily="34" charset="0"/>
              </a:rPr>
              <a:t>Raw vs. annealed steel tube bending.</a:t>
            </a:r>
          </a:p>
          <a:p>
            <a:pPr marL="540000" defTabSz="914296" eaLnBrk="1" fontAlgn="auto" hangingPunct="1">
              <a:spcBef>
                <a:spcPts val="30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  <a:cs typeface="Calibri" panose="020F0502020204030204" pitchFamily="34" charset="0"/>
              </a:rPr>
              <a:t>Heat dissipation with press-fitted tube.</a:t>
            </a:r>
          </a:p>
          <a:p>
            <a:pPr marL="540000" defTabSz="914296" eaLnBrk="1" fontAlgn="auto" hangingPunct="1">
              <a:spcBef>
                <a:spcPts val="30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  <a:cs typeface="Calibri" panose="020F0502020204030204" pitchFamily="34" charset="0"/>
              </a:rPr>
              <a:t>Copper spray coating technique.</a:t>
            </a:r>
          </a:p>
          <a:p>
            <a:pPr marL="216000" indent="-216000" defTabSz="914296" eaLnBrk="1" fontAlgn="auto" hangingPunct="1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cs typeface="Calibri" panose="020F0502020204030204" pitchFamily="34" charset="0"/>
              </a:rPr>
              <a:t>Special tooling for plates production was produced:</a:t>
            </a:r>
          </a:p>
          <a:p>
            <a:pPr marL="501750" indent="-285750" defTabSz="914296" eaLnBrk="1" fontAlgn="auto" hangingPunct="1">
              <a:spcBef>
                <a:spcPts val="30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  <a:cs typeface="Calibri" panose="020F0502020204030204" pitchFamily="34" charset="0"/>
              </a:rPr>
              <a:t>Press fit + glue tube binding technique.</a:t>
            </a:r>
          </a:p>
          <a:p>
            <a:pPr marL="501750" indent="-285750" defTabSz="914296" eaLnBrk="1" fontAlgn="auto" hangingPunct="1">
              <a:spcBef>
                <a:spcPts val="30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  <a:cs typeface="Calibri" panose="020F0502020204030204" pitchFamily="34" charset="0"/>
              </a:rPr>
              <a:t>Soldering the spray-coated tube.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cs typeface="Calibri" panose="020F0502020204030204" pitchFamily="34" charset="0"/>
              </a:rPr>
              <a:t>  </a:t>
            </a:r>
            <a:endParaRPr lang="en-US" sz="1800" dirty="0">
              <a:solidFill>
                <a:schemeClr val="accent2">
                  <a:lumMod val="50000"/>
                </a:schemeClr>
              </a:solidFill>
              <a:highlight>
                <a:srgbClr val="FFFF00"/>
              </a:highlight>
              <a:cs typeface="Calibri" panose="020F050202020403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5EE640C-2E61-3D38-C3ED-5A0C2D8704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429" y="1503336"/>
            <a:ext cx="3276987" cy="4021437"/>
          </a:xfrm>
          <a:prstGeom prst="rect">
            <a:avLst/>
          </a:prstGeom>
        </p:spPr>
      </p:pic>
      <p:sp>
        <p:nvSpPr>
          <p:cNvPr id="14" name="Rectangle 8">
            <a:extLst>
              <a:ext uri="{FF2B5EF4-FFF2-40B4-BE49-F238E27FC236}">
                <a16:creationId xmlns:a16="http://schemas.microsoft.com/office/drawing/2014/main" id="{5C677A56-BDF0-9FEE-DCCC-0832B51F1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15293" y="5118126"/>
            <a:ext cx="1137458" cy="236538"/>
          </a:xfrm>
          <a:prstGeom prst="rect">
            <a:avLst/>
          </a:prstGeom>
          <a:solidFill>
            <a:schemeClr val="bg1"/>
          </a:solidFill>
          <a:ln w="12700" cap="rnd" algn="ctr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200" b="1" dirty="0">
                <a:solidFill>
                  <a:srgbClr val="000000"/>
                </a:solidFill>
              </a:rPr>
              <a:t>Press-fit + glue</a:t>
            </a:r>
            <a:endParaRPr lang="en-GB" altLang="ru-RU" sz="1200" b="1" dirty="0">
              <a:solidFill>
                <a:srgbClr val="000000"/>
              </a:solidFill>
            </a:endParaRPr>
          </a:p>
        </p:txBody>
      </p:sp>
      <p:sp>
        <p:nvSpPr>
          <p:cNvPr id="15" name="Номер слайда 5">
            <a:extLst>
              <a:ext uri="{FF2B5EF4-FFF2-40B4-BE49-F238E27FC236}">
                <a16:creationId xmlns:a16="http://schemas.microsoft.com/office/drawing/2014/main" id="{4611028C-0F80-40A2-B0B8-412ADAEDFE3C}"/>
              </a:ext>
            </a:extLst>
          </p:cNvPr>
          <p:cNvSpPr txBox="1">
            <a:spLocks/>
          </p:cNvSpPr>
          <p:nvPr/>
        </p:nvSpPr>
        <p:spPr bwMode="auto">
          <a:xfrm>
            <a:off x="11796713" y="6593117"/>
            <a:ext cx="3952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itchFamily="2" charset="2"/>
              <a:buNone/>
            </a:pPr>
            <a:fld id="{38935FDD-C814-9B44-AEA2-3F7FD88E3F5D}" type="slidenum">
              <a:rPr lang="ru-RU" altLang="ru-RU" sz="1200" b="1">
                <a:solidFill>
                  <a:srgbClr val="808080"/>
                </a:solidFill>
              </a:rPr>
              <a:pPr algn="r" eaLnBrk="1" hangingPunct="1">
                <a:spcBef>
                  <a:spcPct val="0"/>
                </a:spcBef>
                <a:buFont typeface="Wingdings" pitchFamily="2" charset="2"/>
                <a:buNone/>
              </a:pPr>
              <a:t>17</a:t>
            </a:fld>
            <a:endParaRPr lang="ru-RU" altLang="ru-RU" sz="1200" b="1" dirty="0">
              <a:solidFill>
                <a:srgbClr val="808080"/>
              </a:solidFill>
            </a:endParaRP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883CA1C6-B563-4871-7AEE-E89E81FE90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58064" y="677583"/>
            <a:ext cx="1944717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600" dirty="0">
                <a:solidFill>
                  <a:srgbClr val="FF0000"/>
                </a:solidFill>
              </a:rPr>
              <a:t>Phase-2 Project</a:t>
            </a:r>
            <a:endParaRPr lang="ru-RU" altLang="ru-RU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19784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Заголовок 1">
            <a:extLst>
              <a:ext uri="{FF2B5EF4-FFF2-40B4-BE49-F238E27FC236}">
                <a16:creationId xmlns:a16="http://schemas.microsoft.com/office/drawing/2014/main" id="{70D9305F-3F82-174C-A228-FF0295583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029" y="17456"/>
            <a:ext cx="10662557" cy="512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ctr"/>
          <a:lstStyle>
            <a:lvl1pPr defTabSz="912813"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          ME1/1 CSC Phase 2 Upgrade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F577EE-EA2F-C4E4-0F71-26EB1B953043}"/>
              </a:ext>
            </a:extLst>
          </p:cNvPr>
          <p:cNvSpPr txBox="1"/>
          <p:nvPr/>
        </p:nvSpPr>
        <p:spPr>
          <a:xfrm>
            <a:off x="3610076" y="4980541"/>
            <a:ext cx="36692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Mockup</a:t>
            </a:r>
            <a:r>
              <a:rPr lang="en-GB" sz="1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built to validate design:</a:t>
            </a:r>
          </a:p>
          <a:p>
            <a:r>
              <a:rPr lang="en-GB" sz="1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off-detector services and cables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9A29A7-650D-1C94-F341-FC05E1B8CD37}"/>
              </a:ext>
            </a:extLst>
          </p:cNvPr>
          <p:cNvSpPr txBox="1"/>
          <p:nvPr/>
        </p:nvSpPr>
        <p:spPr>
          <a:xfrm>
            <a:off x="171310" y="6236848"/>
            <a:ext cx="57325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dirty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r>
              <a:rPr lang="en-US" sz="18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new ME1/1 PP should be constructed before LS3</a:t>
            </a:r>
            <a:endParaRPr lang="x-none" sz="1800" dirty="0">
              <a:solidFill>
                <a:srgbClr val="002060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 descr="A picture containing cable, connector&#10;&#10;Description automatically generated">
            <a:extLst>
              <a:ext uri="{FF2B5EF4-FFF2-40B4-BE49-F238E27FC236}">
                <a16:creationId xmlns:a16="http://schemas.microsoft.com/office/drawing/2014/main" id="{927F1AE2-A512-3647-B2E5-9C8BECDA19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5" t="1834" r="19832"/>
          <a:stretch/>
        </p:blipFill>
        <p:spPr>
          <a:xfrm rot="16200000">
            <a:off x="1011912" y="3943051"/>
            <a:ext cx="1624781" cy="29134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EBD66D2-4DA4-4F27-BCE7-6C8A8AD78E37}"/>
              </a:ext>
            </a:extLst>
          </p:cNvPr>
          <p:cNvSpPr txBox="1"/>
          <p:nvPr/>
        </p:nvSpPr>
        <p:spPr>
          <a:xfrm>
            <a:off x="816429" y="834957"/>
            <a:ext cx="51181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x-none" sz="18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ME1/1 Patch Panel redesign upon HGCAL request to avoid bottlenecks for services routing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43E34E-B48D-AC0C-1974-8A3F7080A049}"/>
              </a:ext>
            </a:extLst>
          </p:cNvPr>
          <p:cNvSpPr txBox="1"/>
          <p:nvPr/>
        </p:nvSpPr>
        <p:spPr>
          <a:xfrm>
            <a:off x="7803612" y="980403"/>
            <a:ext cx="3341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ru-RU" sz="18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New ME1/1 Loading Machine </a:t>
            </a:r>
            <a:endParaRPr lang="ru-RU" sz="1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0" name="Номер слайда 5">
            <a:extLst>
              <a:ext uri="{FF2B5EF4-FFF2-40B4-BE49-F238E27FC236}">
                <a16:creationId xmlns:a16="http://schemas.microsoft.com/office/drawing/2014/main" id="{36125DEF-A286-4965-9B24-FAEE143127A7}"/>
              </a:ext>
            </a:extLst>
          </p:cNvPr>
          <p:cNvSpPr txBox="1">
            <a:spLocks/>
          </p:cNvSpPr>
          <p:nvPr/>
        </p:nvSpPr>
        <p:spPr bwMode="auto">
          <a:xfrm>
            <a:off x="11796713" y="6593117"/>
            <a:ext cx="3952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itchFamily="2" charset="2"/>
              <a:buNone/>
            </a:pPr>
            <a:fld id="{38935FDD-C814-9B44-AEA2-3F7FD88E3F5D}" type="slidenum">
              <a:rPr lang="ru-RU" altLang="ru-RU" sz="1200" b="1">
                <a:solidFill>
                  <a:srgbClr val="808080"/>
                </a:solidFill>
              </a:rPr>
              <a:pPr algn="r" eaLnBrk="1" hangingPunct="1">
                <a:spcBef>
                  <a:spcPct val="0"/>
                </a:spcBef>
                <a:buFont typeface="Wingdings" pitchFamily="2" charset="2"/>
                <a:buNone/>
              </a:pPr>
              <a:t>18</a:t>
            </a:fld>
            <a:endParaRPr lang="ru-RU" altLang="ru-RU" sz="1200" b="1" dirty="0">
              <a:solidFill>
                <a:srgbClr val="808080"/>
              </a:solidFill>
            </a:endParaRPr>
          </a:p>
        </p:txBody>
      </p: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D2450C53-23EE-8C63-3007-64B26280478F}"/>
              </a:ext>
            </a:extLst>
          </p:cNvPr>
          <p:cNvGrpSpPr/>
          <p:nvPr/>
        </p:nvGrpSpPr>
        <p:grpSpPr>
          <a:xfrm>
            <a:off x="7950341" y="1754953"/>
            <a:ext cx="3031642" cy="2066737"/>
            <a:chOff x="8456157" y="3189942"/>
            <a:chExt cx="3145483" cy="2193492"/>
          </a:xfrm>
        </p:grpSpPr>
        <p:grpSp>
          <p:nvGrpSpPr>
            <p:cNvPr id="9" name="Group 36">
              <a:extLst>
                <a:ext uri="{FF2B5EF4-FFF2-40B4-BE49-F238E27FC236}">
                  <a16:creationId xmlns:a16="http://schemas.microsoft.com/office/drawing/2014/main" id="{B5E8E7B0-3138-24EF-5B95-6381D41CDB1A}"/>
                </a:ext>
              </a:extLst>
            </p:cNvPr>
            <p:cNvGrpSpPr/>
            <p:nvPr/>
          </p:nvGrpSpPr>
          <p:grpSpPr>
            <a:xfrm>
              <a:off x="8456157" y="3273438"/>
              <a:ext cx="2975561" cy="2109996"/>
              <a:chOff x="952250" y="3408109"/>
              <a:chExt cx="4203700" cy="2743200"/>
            </a:xfrm>
          </p:grpSpPr>
          <p:pic>
            <p:nvPicPr>
              <p:cNvPr id="10" name="Picture 8">
                <a:extLst>
                  <a:ext uri="{FF2B5EF4-FFF2-40B4-BE49-F238E27FC236}">
                    <a16:creationId xmlns:a16="http://schemas.microsoft.com/office/drawing/2014/main" id="{798CB1AD-3837-D9E7-A522-84673B3FA3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2250" y="3408109"/>
                <a:ext cx="4203700" cy="2743200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314DF56-026B-720F-BBD0-8B94960821DE}"/>
                  </a:ext>
                </a:extLst>
              </p:cNvPr>
              <p:cNvSpPr txBox="1"/>
              <p:nvPr/>
            </p:nvSpPr>
            <p:spPr>
              <a:xfrm>
                <a:off x="1079171" y="3976521"/>
                <a:ext cx="1885511" cy="33109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ME1/1 chamber</a:t>
                </a:r>
                <a:endParaRPr lang="ru-RU" dirty="0"/>
              </a:p>
            </p:txBody>
          </p:sp>
          <p:cxnSp>
            <p:nvCxnSpPr>
              <p:cNvPr id="14" name="Straight Connector 34">
                <a:extLst>
                  <a:ext uri="{FF2B5EF4-FFF2-40B4-BE49-F238E27FC236}">
                    <a16:creationId xmlns:a16="http://schemas.microsoft.com/office/drawing/2014/main" id="{D8ACD337-0613-0706-2424-9823E31982E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906201" y="4307614"/>
                <a:ext cx="232565" cy="344349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A68A2CE-5B57-3F31-65C8-D26AD03BB59E}"/>
                </a:ext>
              </a:extLst>
            </p:cNvPr>
            <p:cNvSpPr txBox="1"/>
            <p:nvPr/>
          </p:nvSpPr>
          <p:spPr>
            <a:xfrm>
              <a:off x="9465808" y="3208386"/>
              <a:ext cx="746129" cy="29398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Frame</a:t>
              </a:r>
              <a:endParaRPr lang="ru-RU" dirty="0"/>
            </a:p>
          </p:txBody>
        </p:sp>
        <p:cxnSp>
          <p:nvCxnSpPr>
            <p:cNvPr id="27" name="Straight Connector 30">
              <a:extLst>
                <a:ext uri="{FF2B5EF4-FFF2-40B4-BE49-F238E27FC236}">
                  <a16:creationId xmlns:a16="http://schemas.microsoft.com/office/drawing/2014/main" id="{A5D6F2BD-4894-915B-787B-3F2B3DA2A1E1}"/>
                </a:ext>
              </a:extLst>
            </p:cNvPr>
            <p:cNvCxnSpPr>
              <a:cxnSpLocks/>
              <a:stCxn id="26" idx="2"/>
            </p:cNvCxnSpPr>
            <p:nvPr/>
          </p:nvCxnSpPr>
          <p:spPr bwMode="auto">
            <a:xfrm>
              <a:off x="9838873" y="3502373"/>
              <a:ext cx="247893" cy="121009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32">
              <a:extLst>
                <a:ext uri="{FF2B5EF4-FFF2-40B4-BE49-F238E27FC236}">
                  <a16:creationId xmlns:a16="http://schemas.microsoft.com/office/drawing/2014/main" id="{3F56A536-4275-9004-92E3-BA3B3B9CE2D9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0339277" y="3442731"/>
              <a:ext cx="664119" cy="58966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60C0538-0989-0BF5-76AD-F33CF45FEA76}"/>
                </a:ext>
              </a:extLst>
            </p:cNvPr>
            <p:cNvSpPr txBox="1"/>
            <p:nvPr/>
          </p:nvSpPr>
          <p:spPr>
            <a:xfrm>
              <a:off x="10708101" y="3189942"/>
              <a:ext cx="893539" cy="27699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DLRE Table</a:t>
              </a:r>
              <a:endParaRPr lang="ru-RU" dirty="0"/>
            </a:p>
          </p:txBody>
        </p:sp>
      </p:grpSp>
      <p:pic>
        <p:nvPicPr>
          <p:cNvPr id="36" name="Рисунок 35" descr="Изображение выглядит как стальной, инжиниринг, Композитный материал, лестница&#10;&#10;Автоматически созданное описание">
            <a:extLst>
              <a:ext uri="{FF2B5EF4-FFF2-40B4-BE49-F238E27FC236}">
                <a16:creationId xmlns:a16="http://schemas.microsoft.com/office/drawing/2014/main" id="{DF21F945-4D9A-ECBB-2300-38DC236C9D8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0" r="5287"/>
          <a:stretch/>
        </p:blipFill>
        <p:spPr>
          <a:xfrm rot="5400000">
            <a:off x="8268912" y="3158815"/>
            <a:ext cx="2267123" cy="3669214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E6D3FF6F-B0C6-3B3C-59C9-8A32666AF03E}"/>
              </a:ext>
            </a:extLst>
          </p:cNvPr>
          <p:cNvSpPr txBox="1"/>
          <p:nvPr/>
        </p:nvSpPr>
        <p:spPr>
          <a:xfrm>
            <a:off x="7571147" y="1314468"/>
            <a:ext cx="41912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Arial Narrow" panose="020B0604020202020204" pitchFamily="34" charset="0"/>
              </a:rPr>
              <a:t>For extraction/installation ME1/1 CSC detectors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1F56F71-2E2F-C1BA-0CE1-E8DD67ED667C}"/>
              </a:ext>
            </a:extLst>
          </p:cNvPr>
          <p:cNvSpPr txBox="1"/>
          <p:nvPr/>
        </p:nvSpPr>
        <p:spPr>
          <a:xfrm>
            <a:off x="6705741" y="6192298"/>
            <a:ext cx="5488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ME1/1 Loading Machine  designed and constructed</a:t>
            </a:r>
            <a:endParaRPr lang="x-none" sz="1800" dirty="0">
              <a:solidFill>
                <a:schemeClr val="accent2">
                  <a:lumMod val="50000"/>
                </a:schemeClr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8">
            <a:extLst>
              <a:ext uri="{FF2B5EF4-FFF2-40B4-BE49-F238E27FC236}">
                <a16:creationId xmlns:a16="http://schemas.microsoft.com/office/drawing/2014/main" id="{90F3C826-50BD-E279-D622-566035F5AE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1006" y="464233"/>
            <a:ext cx="4245924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dirty="0">
                <a:solidFill>
                  <a:srgbClr val="C00000"/>
                </a:solidFill>
              </a:rPr>
              <a:t>Integration and Tooling</a:t>
            </a:r>
            <a:endParaRPr lang="ru-RU" altLang="ru-RU" sz="1800" dirty="0">
              <a:solidFill>
                <a:srgbClr val="C00000"/>
              </a:solidFill>
            </a:endParaRPr>
          </a:p>
        </p:txBody>
      </p: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7FFC82C0-55F8-FFB0-56EF-5C9FF04A8FF0}"/>
              </a:ext>
            </a:extLst>
          </p:cNvPr>
          <p:cNvGrpSpPr/>
          <p:nvPr/>
        </p:nvGrpSpPr>
        <p:grpSpPr>
          <a:xfrm>
            <a:off x="3509938" y="1538219"/>
            <a:ext cx="3303612" cy="3442322"/>
            <a:chOff x="261707" y="1128014"/>
            <a:chExt cx="3279637" cy="3244673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0DA77568-9B92-395E-B1DA-899942876DD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61707" y="1128014"/>
              <a:ext cx="3279637" cy="3244673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F316E55-39EB-DFC0-B1C4-7CE8193BD71D}"/>
                </a:ext>
              </a:extLst>
            </p:cNvPr>
            <p:cNvSpPr txBox="1"/>
            <p:nvPr/>
          </p:nvSpPr>
          <p:spPr>
            <a:xfrm>
              <a:off x="597551" y="2496259"/>
              <a:ext cx="978408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x-none" sz="1200" b="1" dirty="0">
                  <a:solidFill>
                    <a:schemeClr val="bg1"/>
                  </a:solidFill>
                  <a:latin typeface="+mn-lt"/>
                </a:rPr>
                <a:t>ME1/1 PP 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34868BC7-96EE-C25B-D00E-EE4A415BC8D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849"/>
          <a:stretch/>
        </p:blipFill>
        <p:spPr>
          <a:xfrm>
            <a:off x="504591" y="1599512"/>
            <a:ext cx="2407281" cy="2556317"/>
          </a:xfrm>
          <a:prstGeom prst="rect">
            <a:avLst/>
          </a:prstGeom>
        </p:spPr>
      </p:pic>
      <p:sp>
        <p:nvSpPr>
          <p:cNvPr id="49" name="Rectangle 8">
            <a:extLst>
              <a:ext uri="{FF2B5EF4-FFF2-40B4-BE49-F238E27FC236}">
                <a16:creationId xmlns:a16="http://schemas.microsoft.com/office/drawing/2014/main" id="{6C324FEF-2D11-DE84-7B41-910B90E438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1639" y="633510"/>
            <a:ext cx="1824535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600" dirty="0">
                <a:solidFill>
                  <a:srgbClr val="FF0000"/>
                </a:solidFill>
              </a:rPr>
              <a:t>Phase-2 upgrade</a:t>
            </a:r>
            <a:endParaRPr lang="ru-RU" altLang="ru-RU" sz="1600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7BE07F-5CA3-EC97-A888-2929E346F16B}"/>
              </a:ext>
            </a:extLst>
          </p:cNvPr>
          <p:cNvSpPr txBox="1"/>
          <p:nvPr/>
        </p:nvSpPr>
        <p:spPr>
          <a:xfrm>
            <a:off x="159433" y="4181930"/>
            <a:ext cx="3303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800" dirty="0">
                <a:solidFill>
                  <a:schemeClr val="accent6">
                    <a:lumMod val="50000"/>
                  </a:schemeClr>
                </a:solidFill>
                <a:cs typeface="Arial Narrow" panose="020B0604020202020204" pitchFamily="34" charset="0"/>
              </a:rPr>
              <a:t>New ME1/1 PP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cs typeface="Arial Narrow" panose="020B0604020202020204" pitchFamily="34" charset="0"/>
              </a:rPr>
              <a:t>–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cs typeface="Arial Narrow" panose="020B0604020202020204" pitchFamily="34" charset="0"/>
              </a:rPr>
              <a:t>thinner and wider</a:t>
            </a:r>
            <a:endParaRPr lang="x-none" sz="1800" dirty="0">
              <a:solidFill>
                <a:schemeClr val="accent6">
                  <a:lumMod val="50000"/>
                </a:schemeClr>
              </a:solidFill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42100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scatter chart&#10;&#10;Description automatically generated">
            <a:extLst>
              <a:ext uri="{FF2B5EF4-FFF2-40B4-BE49-F238E27FC236}">
                <a16:creationId xmlns:a16="http://schemas.microsoft.com/office/drawing/2014/main" id="{636DBD1B-4759-D4C3-D42D-99C897B3B4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0" r="6347"/>
          <a:stretch/>
        </p:blipFill>
        <p:spPr bwMode="auto">
          <a:xfrm>
            <a:off x="4499208" y="3802090"/>
            <a:ext cx="3972630" cy="27121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1DCD52-7402-FBEE-7141-2BABA31073C0}"/>
              </a:ext>
            </a:extLst>
          </p:cNvPr>
          <p:cNvSpPr txBox="1"/>
          <p:nvPr/>
        </p:nvSpPr>
        <p:spPr>
          <a:xfrm>
            <a:off x="8422261" y="4213838"/>
            <a:ext cx="368796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Spatial resolution is stable up to accumulated charge of 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706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mC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per the centimeter of anode wire length - 3 times higher than expected in the HL-LHC operation period.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331709-0575-2CB1-42F0-89B30DE61EF3}"/>
              </a:ext>
            </a:extLst>
          </p:cNvPr>
          <p:cNvSpPr txBox="1"/>
          <p:nvPr/>
        </p:nvSpPr>
        <p:spPr>
          <a:xfrm>
            <a:off x="562873" y="11461"/>
            <a:ext cx="112077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  <a:t>Cathode Strip Chamber Longevity Study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2B24A5-8AE3-2104-CD62-01A57E268DD8}"/>
              </a:ext>
            </a:extLst>
          </p:cNvPr>
          <p:cNvSpPr txBox="1"/>
          <p:nvPr/>
        </p:nvSpPr>
        <p:spPr>
          <a:xfrm>
            <a:off x="1087432" y="598827"/>
            <a:ext cx="101585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rgbClr val="C00000"/>
                </a:solidFill>
                <a:latin typeface="+mn-lt"/>
              </a:rPr>
              <a:t>CSC detectors exposed with the 12TBq Cs-137 gamma source at CERN GIF++ Facility</a:t>
            </a:r>
          </a:p>
        </p:txBody>
      </p:sp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id="{7E196F62-3BE8-46E6-A06D-CA086E61DCF4}"/>
              </a:ext>
            </a:extLst>
          </p:cNvPr>
          <p:cNvSpPr txBox="1">
            <a:spLocks/>
          </p:cNvSpPr>
          <p:nvPr/>
        </p:nvSpPr>
        <p:spPr bwMode="auto">
          <a:xfrm>
            <a:off x="11796713" y="6593117"/>
            <a:ext cx="3952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itchFamily="2" charset="2"/>
              <a:buNone/>
            </a:pPr>
            <a:fld id="{38935FDD-C814-9B44-AEA2-3F7FD88E3F5D}" type="slidenum">
              <a:rPr lang="ru-RU" altLang="ru-RU" sz="1200" b="1">
                <a:solidFill>
                  <a:srgbClr val="808080"/>
                </a:solidFill>
              </a:rPr>
              <a:pPr algn="r" eaLnBrk="1" hangingPunct="1">
                <a:spcBef>
                  <a:spcPct val="0"/>
                </a:spcBef>
                <a:buFont typeface="Wingdings" pitchFamily="2" charset="2"/>
                <a:buNone/>
              </a:pPr>
              <a:t>19</a:t>
            </a:fld>
            <a:endParaRPr lang="ru-RU" altLang="ru-RU" sz="1200" b="1" dirty="0">
              <a:solidFill>
                <a:srgbClr val="808080"/>
              </a:solidFill>
            </a:endParaRPr>
          </a:p>
        </p:txBody>
      </p:sp>
      <p:grpSp>
        <p:nvGrpSpPr>
          <p:cNvPr id="3" name="Group 7">
            <a:extLst>
              <a:ext uri="{FF2B5EF4-FFF2-40B4-BE49-F238E27FC236}">
                <a16:creationId xmlns:a16="http://schemas.microsoft.com/office/drawing/2014/main" id="{5D7F4E45-4F29-36D3-2135-C2C623E9152E}"/>
              </a:ext>
            </a:extLst>
          </p:cNvPr>
          <p:cNvGrpSpPr>
            <a:grpSpLocks/>
          </p:cNvGrpSpPr>
          <p:nvPr/>
        </p:nvGrpSpPr>
        <p:grpSpPr bwMode="auto">
          <a:xfrm>
            <a:off x="81775" y="1548418"/>
            <a:ext cx="4344727" cy="3457931"/>
            <a:chOff x="375" y="611415"/>
            <a:chExt cx="5419824" cy="4064868"/>
          </a:xfrm>
        </p:grpSpPr>
        <p:pic>
          <p:nvPicPr>
            <p:cNvPr id="12" name="Picture 3">
              <a:extLst>
                <a:ext uri="{FF2B5EF4-FFF2-40B4-BE49-F238E27FC236}">
                  <a16:creationId xmlns:a16="http://schemas.microsoft.com/office/drawing/2014/main" id="{C05462A1-34B4-2F1B-F88C-658331012B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" y="611415"/>
              <a:ext cx="5419824" cy="4064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4">
              <a:extLst>
                <a:ext uri="{FF2B5EF4-FFF2-40B4-BE49-F238E27FC236}">
                  <a16:creationId xmlns:a16="http://schemas.microsoft.com/office/drawing/2014/main" id="{FC2A99E7-FE80-43AF-40BE-C5679122DA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39651" y="3609020"/>
              <a:ext cx="870698" cy="362515"/>
            </a:xfrm>
            <a:prstGeom prst="rect">
              <a:avLst/>
            </a:prstGeom>
            <a:solidFill>
              <a:schemeClr val="bg1">
                <a:alpha val="7215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ru-RU" sz="1200" dirty="0">
                  <a:latin typeface="Arial" panose="020B0604020202020204" pitchFamily="34" charset="0"/>
                </a:rPr>
                <a:t>ME2/1</a:t>
              </a:r>
            </a:p>
          </p:txBody>
        </p:sp>
        <p:sp>
          <p:nvSpPr>
            <p:cNvPr id="14" name="TextBox 5">
              <a:extLst>
                <a:ext uri="{FF2B5EF4-FFF2-40B4-BE49-F238E27FC236}">
                  <a16:creationId xmlns:a16="http://schemas.microsoft.com/office/drawing/2014/main" id="{7D2E19DC-49B0-04D4-86B3-6795FFEB0A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6335" y="2840536"/>
              <a:ext cx="903119" cy="362515"/>
            </a:xfrm>
            <a:prstGeom prst="rect">
              <a:avLst/>
            </a:prstGeom>
            <a:solidFill>
              <a:schemeClr val="bg1">
                <a:alpha val="7294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ru-RU" sz="1200" dirty="0">
                  <a:latin typeface="Arial" panose="020B0604020202020204" pitchFamily="34" charset="0"/>
                </a:rPr>
                <a:t>ME1/1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54BA568C-F5E9-7F16-B3DE-59CA08A6C5C5}"/>
              </a:ext>
            </a:extLst>
          </p:cNvPr>
          <p:cNvSpPr txBox="1"/>
          <p:nvPr/>
        </p:nvSpPr>
        <p:spPr>
          <a:xfrm>
            <a:off x="139503" y="5098654"/>
            <a:ext cx="42292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chemeClr val="accent2">
                    <a:lumMod val="50000"/>
                  </a:schemeClr>
                </a:solidFill>
                <a:latin typeface="+mn-lt"/>
                <a:cs typeface="Arial Hebrew Scholar" pitchFamily="2" charset="-79"/>
              </a:rPr>
              <a:t>Cathode Strip </a:t>
            </a:r>
            <a:r>
              <a:rPr lang="en-GB" sz="1600" dirty="0">
                <a:solidFill>
                  <a:srgbClr val="002060"/>
                </a:solidFill>
                <a:latin typeface="+mn-lt"/>
                <a:cs typeface="Arial Hebrew Scholar" pitchFamily="2" charset="-79"/>
              </a:rPr>
              <a:t>Chambers</a:t>
            </a:r>
            <a:r>
              <a:rPr lang="en-GB" sz="1600" dirty="0">
                <a:solidFill>
                  <a:schemeClr val="accent2">
                    <a:lumMod val="50000"/>
                  </a:schemeClr>
                </a:solidFill>
                <a:latin typeface="+mn-lt"/>
                <a:cs typeface="Arial Hebrew Scholar" pitchFamily="2" charset="-79"/>
              </a:rPr>
              <a:t> in 2023 Test Beam</a:t>
            </a:r>
          </a:p>
          <a:p>
            <a:pPr algn="ctr"/>
            <a:r>
              <a:rPr lang="en-GB" sz="1600" dirty="0">
                <a:solidFill>
                  <a:schemeClr val="accent2">
                    <a:lumMod val="50000"/>
                  </a:schemeClr>
                </a:solidFill>
                <a:latin typeface="+mn-lt"/>
                <a:cs typeface="Arial Hebrew Scholar" pitchFamily="2" charset="-79"/>
              </a:rPr>
              <a:t>at GIF++ (SPS, CERN)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+mn-lt"/>
              <a:cs typeface="Arial Hebrew Scholar" pitchFamily="2" charset="-79"/>
            </a:endParaRPr>
          </a:p>
        </p:txBody>
      </p:sp>
      <p:pic>
        <p:nvPicPr>
          <p:cNvPr id="19" name="Picture 3">
            <a:extLst>
              <a:ext uri="{FF2B5EF4-FFF2-40B4-BE49-F238E27FC236}">
                <a16:creationId xmlns:a16="http://schemas.microsoft.com/office/drawing/2014/main" id="{6E3C0AF2-0BE2-DEFC-D6E1-B9FE79BCB2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3" r="7118"/>
          <a:stretch/>
        </p:blipFill>
        <p:spPr bwMode="auto">
          <a:xfrm>
            <a:off x="4468171" y="1063083"/>
            <a:ext cx="3972629" cy="2729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27C27A2-4D1E-2E8D-FEED-FBC18C20F100}"/>
              </a:ext>
            </a:extLst>
          </p:cNvPr>
          <p:cNvSpPr txBox="1"/>
          <p:nvPr/>
        </p:nvSpPr>
        <p:spPr>
          <a:xfrm>
            <a:off x="8364120" y="1200870"/>
            <a:ext cx="3630236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Filter scan.</a:t>
            </a:r>
          </a:p>
          <a:p>
            <a:pPr>
              <a:spcBef>
                <a:spcPts val="600"/>
              </a:spcBef>
              <a:buFontTx/>
              <a:buNone/>
            </a:pPr>
            <a:r>
              <a:rPr lang="en-US" altLang="en-US" sz="1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ME1/1b CSC spatial resolution vs mean CSC layer current.</a:t>
            </a:r>
          </a:p>
          <a:p>
            <a:pPr indent="-177750">
              <a:spcBef>
                <a:spcPts val="600"/>
              </a:spcBef>
              <a:buFontTx/>
              <a:buChar char="-"/>
            </a:pPr>
            <a:r>
              <a:rPr lang="en-US" altLang="en-US" sz="1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Spatial resolution is 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stable up</a:t>
            </a: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  to I=40</a:t>
            </a:r>
            <a:r>
              <a:rPr lang="pt-BR" altLang="en-US" sz="1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pt-BR" altLang="en-US" sz="1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uA</a:t>
            </a:r>
            <a:r>
              <a:rPr lang="pt-BR" altLang="en-US" sz="1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endParaRPr lang="en-US" altLang="en-US" sz="18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pt-BR" altLang="en-US" sz="1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- </a:t>
            </a:r>
            <a:r>
              <a:rPr lang="en-US" altLang="en-US" sz="1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Value of current at HL-LHC</a:t>
            </a:r>
          </a:p>
          <a:p>
            <a:pPr>
              <a:spcBef>
                <a:spcPts val="0"/>
              </a:spcBef>
            </a:pPr>
            <a:r>
              <a:rPr lang="en-US" altLang="en-US" sz="1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  operation mode: </a:t>
            </a:r>
            <a:r>
              <a:rPr lang="pt-BR" altLang="en-US" sz="1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I </a:t>
            </a:r>
            <a:r>
              <a:rPr lang="pt-BR" altLang="en-US" sz="1800" b="1" baseline="-25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HL-LHC</a:t>
            </a:r>
            <a:r>
              <a:rPr lang="pt-BR" altLang="en-US" sz="1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~20 uA </a:t>
            </a:r>
            <a:endParaRPr lang="en-US" altLang="en-US" sz="18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890891"/>
      </p:ext>
    </p:extLst>
  </p:cSld>
  <p:clrMapOvr>
    <a:masterClrMapping/>
  </p:clrMapOvr>
  <p:transition>
    <p:strips dir="r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Номер слайда 5">
            <a:extLst>
              <a:ext uri="{FF2B5EF4-FFF2-40B4-BE49-F238E27FC236}">
                <a16:creationId xmlns:a16="http://schemas.microsoft.com/office/drawing/2014/main" id="{A5224650-5120-4644-AB77-B097A71FA541}"/>
              </a:ext>
            </a:extLst>
          </p:cNvPr>
          <p:cNvSpPr txBox="1">
            <a:spLocks/>
          </p:cNvSpPr>
          <p:nvPr/>
        </p:nvSpPr>
        <p:spPr bwMode="auto">
          <a:xfrm>
            <a:off x="11807603" y="6597650"/>
            <a:ext cx="3952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itchFamily="2" charset="2"/>
              <a:buNone/>
            </a:pPr>
            <a:fld id="{7F8C716E-1953-814C-8527-CECD6B03455B}" type="slidenum">
              <a:rPr lang="ru-RU" altLang="ru-RU" sz="1200" b="1">
                <a:solidFill>
                  <a:srgbClr val="808080"/>
                </a:solidFill>
              </a:rPr>
              <a:pPr algn="r" eaLnBrk="1" hangingPunct="1">
                <a:spcBef>
                  <a:spcPct val="0"/>
                </a:spcBef>
                <a:buFont typeface="Wingdings" pitchFamily="2" charset="2"/>
                <a:buNone/>
              </a:pPr>
              <a:t>2</a:t>
            </a:fld>
            <a:endParaRPr lang="ru-RU" altLang="ru-RU" sz="1200" b="1">
              <a:solidFill>
                <a:srgbClr val="808080"/>
              </a:solidFill>
            </a:endParaRPr>
          </a:p>
        </p:txBody>
      </p:sp>
      <p:sp>
        <p:nvSpPr>
          <p:cNvPr id="20485" name="Заголовок 1">
            <a:extLst>
              <a:ext uri="{FF2B5EF4-FFF2-40B4-BE49-F238E27FC236}">
                <a16:creationId xmlns:a16="http://schemas.microsoft.com/office/drawing/2014/main" id="{70D9305F-3F82-174C-A228-FF0295583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806" y="7956"/>
            <a:ext cx="10656711" cy="597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ctr"/>
          <a:lstStyle>
            <a:lvl1pPr defTabSz="912813"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3000" b="1" dirty="0">
                <a:solidFill>
                  <a:srgbClr val="17375E"/>
                </a:solidFill>
              </a:rPr>
              <a:t>LHC Schedule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7606BE4-5817-CE98-C119-20838CC6CCEB}"/>
              </a:ext>
            </a:extLst>
          </p:cNvPr>
          <p:cNvGrpSpPr/>
          <p:nvPr/>
        </p:nvGrpSpPr>
        <p:grpSpPr>
          <a:xfrm>
            <a:off x="1348403" y="710438"/>
            <a:ext cx="9495193" cy="3698854"/>
            <a:chOff x="1348403" y="710438"/>
            <a:chExt cx="9495193" cy="3698854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74E0CF9D-30D1-8A53-3F01-9AD06FC95F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48403" y="710438"/>
              <a:ext cx="9495193" cy="3698854"/>
            </a:xfrm>
            <a:prstGeom prst="rect">
              <a:avLst/>
            </a:prstGeom>
          </p:spPr>
        </p:pic>
        <p:sp>
          <p:nvSpPr>
            <p:cNvPr id="6" name="Down Arrow 5">
              <a:extLst>
                <a:ext uri="{FF2B5EF4-FFF2-40B4-BE49-F238E27FC236}">
                  <a16:creationId xmlns:a16="http://schemas.microsoft.com/office/drawing/2014/main" id="{503BFF5B-9613-D404-123A-2730D2560C20}"/>
                </a:ext>
              </a:extLst>
            </p:cNvPr>
            <p:cNvSpPr/>
            <p:nvPr/>
          </p:nvSpPr>
          <p:spPr bwMode="auto">
            <a:xfrm flipV="1">
              <a:off x="3930315" y="1796716"/>
              <a:ext cx="208547" cy="288000"/>
            </a:xfrm>
            <a:prstGeom prst="downArrow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0000"/>
                </a:highlight>
                <a:latin typeface="Arial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88963F1-3627-30E3-E1CD-15CAF2A5819C}"/>
              </a:ext>
            </a:extLst>
          </p:cNvPr>
          <p:cNvSpPr txBox="1"/>
          <p:nvPr/>
        </p:nvSpPr>
        <p:spPr>
          <a:xfrm>
            <a:off x="4943341" y="3904605"/>
            <a:ext cx="4840743" cy="2723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ru-RU" sz="1800" b="1" dirty="0">
                <a:solidFill>
                  <a:srgbClr val="17375E"/>
                </a:solidFill>
                <a:latin typeface="+mn-lt"/>
              </a:rPr>
              <a:t>CMS Operation plan in 2023</a:t>
            </a:r>
            <a:endParaRPr lang="en-US" sz="1800" dirty="0">
              <a:latin typeface="+mn-lt"/>
            </a:endParaRP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First beam on March 28</a:t>
            </a: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First Stable beams @900 GeV on April 6</a:t>
            </a: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First stable beams @ 13.6 </a:t>
            </a:r>
            <a:r>
              <a:rPr lang="en-US" sz="1600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TeV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on April 19-22</a:t>
            </a: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FF0000"/>
                </a:solidFill>
                <a:latin typeface="+mn-lt"/>
              </a:rPr>
              <a:t>Start of physics run on May 15th</a:t>
            </a:r>
          </a:p>
          <a:p>
            <a:pPr>
              <a:spcBef>
                <a:spcPts val="300"/>
              </a:spcBef>
            </a:pPr>
            <a:r>
              <a:rPr lang="en-US" sz="1600" dirty="0">
                <a:latin typeface="+mn-lt"/>
              </a:rPr>
              <a:t>▪ 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Last day of pp physics: September 12</a:t>
            </a:r>
          </a:p>
          <a:p>
            <a:pPr>
              <a:spcBef>
                <a:spcPts val="300"/>
              </a:spcBef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▪ Start of pp reference run on September 21</a:t>
            </a:r>
          </a:p>
          <a:p>
            <a:pPr>
              <a:spcBef>
                <a:spcPts val="300"/>
              </a:spcBef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▪ Start of ion physics on October 2 </a:t>
            </a:r>
          </a:p>
          <a:p>
            <a:pPr>
              <a:spcBef>
                <a:spcPts val="300"/>
              </a:spcBef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▪ </a:t>
            </a:r>
            <a:r>
              <a:rPr lang="en-US" sz="1600" dirty="0">
                <a:solidFill>
                  <a:srgbClr val="FF0000"/>
                </a:solidFill>
                <a:latin typeface="+mn-lt"/>
              </a:rPr>
              <a:t>Last day of beam in 2023: October 30</a:t>
            </a:r>
            <a:endParaRPr lang="ru-RU" sz="16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0183301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1">
            <a:extLst>
              <a:ext uri="{FF2B5EF4-FFF2-40B4-BE49-F238E27FC236}">
                <a16:creationId xmlns:a16="http://schemas.microsoft.com/office/drawing/2014/main" id="{E204E7F1-1E85-488A-AEC6-077C69BFC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1882" y="65315"/>
            <a:ext cx="10207067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3200" b="1">
                <a:solidFill>
                  <a:srgbClr val="3333CC"/>
                </a:solidFill>
                <a:latin typeface="Arial" panose="020B0604020202020204" pitchFamily="34" charset="0"/>
                <a:cs typeface="PingFang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2800">
                <a:solidFill>
                  <a:srgbClr val="FF3300"/>
                </a:solidFill>
                <a:latin typeface="Arial" panose="020B0604020202020204" pitchFamily="34" charset="0"/>
                <a:cs typeface="PingFang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PingFang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2000">
                <a:solidFill>
                  <a:srgbClr val="FF00FF"/>
                </a:solidFill>
                <a:latin typeface="Arial" panose="020B0604020202020204" pitchFamily="34" charset="0"/>
                <a:cs typeface="PingFang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2000">
                <a:solidFill>
                  <a:srgbClr val="009999"/>
                </a:solidFill>
                <a:latin typeface="Arial" panose="020B0604020202020204" pitchFamily="34" charset="0"/>
                <a:cs typeface="PingFang SC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2000">
                <a:solidFill>
                  <a:srgbClr val="009999"/>
                </a:solidFill>
                <a:latin typeface="Arial" panose="020B0604020202020204" pitchFamily="34" charset="0"/>
                <a:cs typeface="PingFang SC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2000">
                <a:solidFill>
                  <a:srgbClr val="009999"/>
                </a:solidFill>
                <a:latin typeface="Arial" panose="020B0604020202020204" pitchFamily="34" charset="0"/>
                <a:cs typeface="PingFang SC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2000">
                <a:solidFill>
                  <a:srgbClr val="009999"/>
                </a:solidFill>
                <a:latin typeface="Arial" panose="020B0604020202020204" pitchFamily="34" charset="0"/>
                <a:cs typeface="PingFang SC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2000">
                <a:solidFill>
                  <a:srgbClr val="009999"/>
                </a:solidFill>
                <a:latin typeface="Arial" panose="020B0604020202020204" pitchFamily="34" charset="0"/>
                <a:cs typeface="PingFang SC" charset="0"/>
              </a:defRPr>
            </a:lvl9pPr>
          </a:lstStyle>
          <a:p>
            <a:pPr algn="ctr" defTabSz="912813" eaLnBrk="1" hangingPunct="1">
              <a:spcBef>
                <a:spcPct val="0"/>
              </a:spcBef>
              <a:buClrTx/>
            </a:pPr>
            <a:r>
              <a:rPr lang="en-US" altLang="ru-RU" sz="3000" dirty="0">
                <a:solidFill>
                  <a:srgbClr val="17375E"/>
                </a:solidFill>
                <a:latin typeface="+mn-lt"/>
                <a:cs typeface="Arial" panose="020B0604020202020204" pitchFamily="34" charset="0"/>
              </a:rPr>
              <a:t>Plans for 2023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ADFABC-AED8-44BE-9990-468309DCAB3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90845" y="1012640"/>
            <a:ext cx="5293488" cy="3945433"/>
          </a:xfrm>
          <a:prstGeom prst="rect">
            <a:avLst/>
          </a:prstGeom>
        </p:spPr>
      </p:pic>
      <p:sp>
        <p:nvSpPr>
          <p:cNvPr id="74757" name="Rectangle 4">
            <a:extLst>
              <a:ext uri="{FF2B5EF4-FFF2-40B4-BE49-F238E27FC236}">
                <a16:creationId xmlns:a16="http://schemas.microsoft.com/office/drawing/2014/main" id="{4BB97370-4538-446B-9993-C4E5122E0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98393"/>
            <a:ext cx="6907070" cy="3710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282575" indent="-28257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  <a:tab pos="9434513" algn="l"/>
              </a:tabLst>
              <a:defRPr sz="3200" b="1">
                <a:solidFill>
                  <a:srgbClr val="3333CC"/>
                </a:solidFill>
                <a:latin typeface="Arial" panose="020B0604020202020204" pitchFamily="34" charset="0"/>
                <a:cs typeface="PingFang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  <a:tab pos="9434513" algn="l"/>
              </a:tabLst>
              <a:defRPr sz="2800">
                <a:solidFill>
                  <a:srgbClr val="FF3300"/>
                </a:solidFill>
                <a:latin typeface="Arial" panose="020B0604020202020204" pitchFamily="34" charset="0"/>
                <a:cs typeface="PingFang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  <a:tab pos="94345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PingFang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  <a:tab pos="9434513" algn="l"/>
              </a:tabLst>
              <a:defRPr sz="2000">
                <a:solidFill>
                  <a:srgbClr val="FF00FF"/>
                </a:solidFill>
                <a:latin typeface="Arial" panose="020B0604020202020204" pitchFamily="34" charset="0"/>
                <a:cs typeface="PingFang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  <a:tab pos="9434513" algn="l"/>
              </a:tabLst>
              <a:defRPr sz="2000">
                <a:solidFill>
                  <a:srgbClr val="009999"/>
                </a:solidFill>
                <a:latin typeface="Arial" panose="020B0604020202020204" pitchFamily="34" charset="0"/>
                <a:cs typeface="PingFang SC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  <a:tab pos="9434513" algn="l"/>
              </a:tabLst>
              <a:defRPr sz="2000">
                <a:solidFill>
                  <a:srgbClr val="009999"/>
                </a:solidFill>
                <a:latin typeface="Arial" panose="020B0604020202020204" pitchFamily="34" charset="0"/>
                <a:cs typeface="PingFang SC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  <a:tab pos="9434513" algn="l"/>
              </a:tabLst>
              <a:defRPr sz="2000">
                <a:solidFill>
                  <a:srgbClr val="009999"/>
                </a:solidFill>
                <a:latin typeface="Arial" panose="020B0604020202020204" pitchFamily="34" charset="0"/>
                <a:cs typeface="PingFang SC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  <a:tab pos="9434513" algn="l"/>
              </a:tabLst>
              <a:defRPr sz="2000">
                <a:solidFill>
                  <a:srgbClr val="009999"/>
                </a:solidFill>
                <a:latin typeface="Arial" panose="020B0604020202020204" pitchFamily="34" charset="0"/>
                <a:cs typeface="PingFang SC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  <a:tab pos="9434513" algn="l"/>
              </a:tabLst>
              <a:defRPr sz="2000">
                <a:solidFill>
                  <a:srgbClr val="009999"/>
                </a:solidFill>
                <a:latin typeface="Arial" panose="020B0604020202020204" pitchFamily="34" charset="0"/>
                <a:cs typeface="PingFang SC" charset="0"/>
              </a:defRPr>
            </a:lvl9pPr>
          </a:lstStyle>
          <a:p>
            <a:pPr marL="0" indent="-177750">
              <a:spcBef>
                <a:spcPts val="60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altLang="ru-RU" sz="18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Continue RUN2 and RUN3 data analysis</a:t>
            </a:r>
          </a:p>
          <a:p>
            <a:pPr marL="324000" indent="-180000">
              <a:spcBef>
                <a:spcPts val="600"/>
              </a:spcBef>
              <a:buClr>
                <a:srgbClr val="002060"/>
              </a:buClr>
              <a:buFontTx/>
              <a:buChar char="-"/>
            </a:pPr>
            <a:r>
              <a:rPr lang="en-US" altLang="ru-RU" sz="1800" b="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Dimuons, dimuons + MET, Z + MET, </a:t>
            </a:r>
            <a:r>
              <a:rPr lang="en-US" altLang="ru-RU" sz="1800" b="0" dirty="0" err="1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bbar</a:t>
            </a:r>
            <a:r>
              <a:rPr lang="en-US" altLang="ru-RU" sz="1800" b="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 + MET to search for </a:t>
            </a:r>
          </a:p>
          <a:p>
            <a:pPr marL="324000" indent="0">
              <a:spcBef>
                <a:spcPts val="0"/>
              </a:spcBef>
              <a:buClr>
                <a:srgbClr val="002060"/>
              </a:buClr>
            </a:pPr>
            <a:r>
              <a:rPr lang="en-US" altLang="ru-RU" sz="1800" b="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new physics and to test the SM.</a:t>
            </a:r>
          </a:p>
          <a:p>
            <a:pPr marL="141750" indent="-177750">
              <a:spcBef>
                <a:spcPts val="180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altLang="ru-RU" sz="18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Participation in RUN3 within JINR responsibilities </a:t>
            </a:r>
          </a:p>
          <a:p>
            <a:pPr marL="0" indent="0">
              <a:spcBef>
                <a:spcPts val="0"/>
              </a:spcBef>
              <a:buClr>
                <a:srgbClr val="002060"/>
              </a:buClr>
            </a:pPr>
            <a:r>
              <a:rPr lang="en-US" altLang="ru-RU" sz="18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  (CMS operation, maintenance of detector systems, shifts).</a:t>
            </a:r>
          </a:p>
          <a:p>
            <a:pPr marL="0" indent="-177750">
              <a:spcBef>
                <a:spcPts val="180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altLang="ru-RU" sz="18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Participation in Phase</a:t>
            </a:r>
            <a:r>
              <a:rPr lang="ru-RU" altLang="ru-RU" sz="18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-</a:t>
            </a:r>
            <a:r>
              <a:rPr lang="en-US" altLang="ru-RU" sz="18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2 HGCAL project</a:t>
            </a:r>
          </a:p>
          <a:p>
            <a:pPr marL="324000" indent="-169200">
              <a:spcBef>
                <a:spcPts val="0"/>
              </a:spcBef>
              <a:buClr>
                <a:srgbClr val="002060"/>
              </a:buClr>
            </a:pPr>
            <a:r>
              <a:rPr lang="en-US" altLang="ru-RU" sz="1800" b="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-  Assembly of the 2 cold rooms at CERN ~ October. </a:t>
            </a:r>
          </a:p>
          <a:p>
            <a:pPr marL="324000" indent="-169200">
              <a:spcBef>
                <a:spcPts val="600"/>
              </a:spcBef>
              <a:buClr>
                <a:srgbClr val="002060"/>
              </a:buClr>
              <a:buFontTx/>
              <a:buChar char="-"/>
            </a:pPr>
            <a:r>
              <a:rPr lang="en-US" altLang="ru-RU" sz="1800" b="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Racks for cassettes construction - November. </a:t>
            </a:r>
          </a:p>
          <a:p>
            <a:pPr marL="324000" indent="-169200">
              <a:spcBef>
                <a:spcPts val="600"/>
              </a:spcBef>
              <a:buClr>
                <a:srgbClr val="002060"/>
              </a:buClr>
              <a:buFontTx/>
              <a:buChar char="-"/>
            </a:pPr>
            <a:r>
              <a:rPr lang="en-US" altLang="ru-RU" sz="1800" b="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Construction of trigger system and patch panels – October.</a:t>
            </a:r>
          </a:p>
          <a:p>
            <a:pPr marL="324000" indent="-169200">
              <a:spcBef>
                <a:spcPts val="600"/>
              </a:spcBef>
              <a:buClr>
                <a:srgbClr val="002060"/>
              </a:buClr>
              <a:buFontTx/>
              <a:buChar char="-"/>
            </a:pPr>
            <a:r>
              <a:rPr lang="en-US" altLang="ru-RU" sz="1800" b="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Test of the </a:t>
            </a:r>
            <a:r>
              <a:rPr lang="en-US" altLang="ru-RU" sz="1800" b="0" dirty="0" err="1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HGCal</a:t>
            </a:r>
            <a:r>
              <a:rPr lang="en-US" altLang="ru-RU" sz="1800" b="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 cooling plate prototypes this year. </a:t>
            </a:r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E2902615-36C8-4AD8-BEEF-2EBFDDDDC9BD}"/>
              </a:ext>
            </a:extLst>
          </p:cNvPr>
          <p:cNvSpPr txBox="1">
            <a:spLocks/>
          </p:cNvSpPr>
          <p:nvPr/>
        </p:nvSpPr>
        <p:spPr bwMode="auto">
          <a:xfrm>
            <a:off x="11796713" y="6593117"/>
            <a:ext cx="3952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itchFamily="2" charset="2"/>
              <a:buNone/>
            </a:pPr>
            <a:fld id="{38935FDD-C814-9B44-AEA2-3F7FD88E3F5D}" type="slidenum">
              <a:rPr lang="ru-RU" altLang="ru-RU" sz="1200" b="1">
                <a:solidFill>
                  <a:srgbClr val="808080"/>
                </a:solidFill>
              </a:rPr>
              <a:pPr algn="r" eaLnBrk="1" hangingPunct="1">
                <a:spcBef>
                  <a:spcPct val="0"/>
                </a:spcBef>
                <a:buFont typeface="Wingdings" pitchFamily="2" charset="2"/>
                <a:buNone/>
              </a:pPr>
              <a:t>20</a:t>
            </a:fld>
            <a:endParaRPr lang="ru-RU" altLang="ru-RU" sz="1200" b="1" dirty="0">
              <a:solidFill>
                <a:srgbClr val="808080"/>
              </a:solidFill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8083A0F-3EB4-D8E7-F161-E3DA82DB4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853570"/>
            <a:ext cx="9506580" cy="1433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282575" indent="-28257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  <a:tab pos="9434513" algn="l"/>
              </a:tabLst>
              <a:defRPr sz="3200" b="1">
                <a:solidFill>
                  <a:srgbClr val="3333CC"/>
                </a:solidFill>
                <a:latin typeface="Arial" panose="020B0604020202020204" pitchFamily="34" charset="0"/>
                <a:cs typeface="PingFang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  <a:tab pos="9434513" algn="l"/>
              </a:tabLst>
              <a:defRPr sz="2800">
                <a:solidFill>
                  <a:srgbClr val="FF3300"/>
                </a:solidFill>
                <a:latin typeface="Arial" panose="020B0604020202020204" pitchFamily="34" charset="0"/>
                <a:cs typeface="PingFang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  <a:tab pos="94345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PingFang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  <a:tab pos="9434513" algn="l"/>
              </a:tabLst>
              <a:defRPr sz="2000">
                <a:solidFill>
                  <a:srgbClr val="FF00FF"/>
                </a:solidFill>
                <a:latin typeface="Arial" panose="020B0604020202020204" pitchFamily="34" charset="0"/>
                <a:cs typeface="PingFang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  <a:tab pos="9434513" algn="l"/>
              </a:tabLst>
              <a:defRPr sz="2000">
                <a:solidFill>
                  <a:srgbClr val="009999"/>
                </a:solidFill>
                <a:latin typeface="Arial" panose="020B0604020202020204" pitchFamily="34" charset="0"/>
                <a:cs typeface="PingFang SC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  <a:tab pos="9434513" algn="l"/>
              </a:tabLst>
              <a:defRPr sz="2000">
                <a:solidFill>
                  <a:srgbClr val="009999"/>
                </a:solidFill>
                <a:latin typeface="Arial" panose="020B0604020202020204" pitchFamily="34" charset="0"/>
                <a:cs typeface="PingFang SC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  <a:tab pos="9434513" algn="l"/>
              </a:tabLst>
              <a:defRPr sz="2000">
                <a:solidFill>
                  <a:srgbClr val="009999"/>
                </a:solidFill>
                <a:latin typeface="Arial" panose="020B0604020202020204" pitchFamily="34" charset="0"/>
                <a:cs typeface="PingFang SC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  <a:tab pos="9434513" algn="l"/>
              </a:tabLst>
              <a:defRPr sz="2000">
                <a:solidFill>
                  <a:srgbClr val="009999"/>
                </a:solidFill>
                <a:latin typeface="Arial" panose="020B0604020202020204" pitchFamily="34" charset="0"/>
                <a:cs typeface="PingFang SC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  <a:tab pos="9434513" algn="l"/>
              </a:tabLst>
              <a:defRPr sz="2000">
                <a:solidFill>
                  <a:srgbClr val="009999"/>
                </a:solidFill>
                <a:latin typeface="Arial" panose="020B0604020202020204" pitchFamily="34" charset="0"/>
                <a:cs typeface="PingFang SC" charset="0"/>
              </a:defRPr>
            </a:lvl9pPr>
          </a:lstStyle>
          <a:p>
            <a:pPr marL="0" indent="-177750"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Font typeface="Wingdings" pitchFamily="2" charset="2"/>
              <a:buChar char="§"/>
            </a:pPr>
            <a:r>
              <a:rPr lang="en-US" altLang="ru-RU" sz="18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Participation in Phase</a:t>
            </a:r>
            <a:r>
              <a:rPr lang="ru-RU" altLang="ru-RU" sz="18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-</a:t>
            </a:r>
            <a:r>
              <a:rPr lang="en-US" altLang="ru-RU" sz="18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2 upgrade of Muon Endcap System </a:t>
            </a:r>
          </a:p>
          <a:p>
            <a:pPr marL="324000" indent="-180000">
              <a:spcBef>
                <a:spcPts val="0"/>
              </a:spcBef>
              <a:buClr>
                <a:srgbClr val="002060"/>
              </a:buClr>
              <a:buFontTx/>
              <a:buChar char="-"/>
            </a:pPr>
            <a:r>
              <a:rPr lang="en-US" altLang="ru-RU" sz="1800" b="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Studying the ageing effects of the CMS muon endcap detectors (CSC) at GIF ++ facility.</a:t>
            </a:r>
          </a:p>
          <a:p>
            <a:pPr marL="324000" indent="-180000">
              <a:spcBef>
                <a:spcPts val="600"/>
              </a:spcBef>
              <a:buClr>
                <a:srgbClr val="002060"/>
              </a:buClr>
              <a:buFontTx/>
              <a:buChar char="-"/>
            </a:pPr>
            <a:r>
              <a:rPr lang="en-US" altLang="ru-RU" sz="1800" b="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Participation in the new gas mixture studies (different CF4 contamination). </a:t>
            </a:r>
          </a:p>
          <a:p>
            <a:pPr marL="324000" indent="-180000">
              <a:spcBef>
                <a:spcPts val="600"/>
              </a:spcBef>
              <a:buClr>
                <a:srgbClr val="002060"/>
              </a:buClr>
              <a:buFontTx/>
              <a:buChar char="-"/>
            </a:pPr>
            <a:r>
              <a:rPr lang="en-US" altLang="ru-RU" sz="1800" b="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Development and test of algorithms for reconstruction of muon track segments.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Заголовок 1">
            <a:extLst>
              <a:ext uri="{FF2B5EF4-FFF2-40B4-BE49-F238E27FC236}">
                <a16:creationId xmlns:a16="http://schemas.microsoft.com/office/drawing/2014/main" id="{D857995C-28CF-1D4E-B0DE-4A967AD06D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512" y="-9143"/>
            <a:ext cx="10707623" cy="62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ctr"/>
          <a:lstStyle>
            <a:lvl1pPr defTabSz="912813"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Summary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1AEDFF-26D4-FB40-86F6-2227730D8E70}"/>
              </a:ext>
            </a:extLst>
          </p:cNvPr>
          <p:cNvSpPr txBox="1"/>
          <p:nvPr/>
        </p:nvSpPr>
        <p:spPr>
          <a:xfrm>
            <a:off x="205022" y="661873"/>
            <a:ext cx="11781956" cy="6093976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JINR group actively participate in the development of physics research</a:t>
            </a:r>
          </a:p>
          <a:p>
            <a:pPr marL="702900" indent="-342900">
              <a:spcBef>
                <a:spcPts val="600"/>
              </a:spcBef>
              <a:buFont typeface="Arial" panose="020B0604020202020204" pitchFamily="34" charset="0"/>
              <a:buChar char="−"/>
            </a:pP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The first checks of RUN3  data were done for muon reconstruction and dimuon Data/MC comparison within analysis focused on search for new physics beyond the SM (new gauge bosons, graviton exited states, dark matter mediators) </a:t>
            </a:r>
          </a:p>
          <a:p>
            <a:pPr marL="702900" indent="-342900">
              <a:spcBef>
                <a:spcPts val="0"/>
              </a:spcBef>
              <a:buFont typeface="Arial" panose="020B0604020202020204" pitchFamily="34" charset="0"/>
              <a:buChar char="−"/>
            </a:pP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he significant progress in analyses with RUN2 data 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for measurement of q/g-jet fractions and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Drell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-Yan angular distributions</a:t>
            </a:r>
          </a:p>
          <a:p>
            <a:pPr marL="702900" indent="-342900">
              <a:spcBef>
                <a:spcPts val="0"/>
              </a:spcBef>
              <a:buFont typeface="Arial" panose="020B0604020202020204" pitchFamily="34" charset="0"/>
              <a:buChar char="−"/>
            </a:pP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 total,  three physics analyses based on RUN3 data are in progress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five physics analyses based on RUN2 data are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going to be completed.</a:t>
            </a:r>
            <a:endParaRPr lang="x-none" sz="500" dirty="0">
              <a:solidFill>
                <a:schemeClr val="accent2">
                  <a:lumMod val="75000"/>
                </a:schemeClr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considerable contribution was done by JINR group to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the upgrade, commissioning and launching of CMS detectors for the RUN3 data taking period.</a:t>
            </a:r>
            <a:endParaRPr lang="en-US" sz="1800" b="1" dirty="0">
              <a:solidFill>
                <a:schemeClr val="accent2">
                  <a:lumMod val="75000"/>
                </a:schemeClr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02900" indent="-342900">
              <a:spcBef>
                <a:spcPts val="600"/>
              </a:spcBef>
              <a:buFont typeface="Arial" panose="020B0604020202020204" pitchFamily="34" charset="0"/>
              <a:buChar char="−"/>
            </a:pP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CMS Endcap Muon System (ME) and Hadron Calorimeter (</a:t>
            </a:r>
            <a:r>
              <a:rPr lang="en-US" altLang="ru-RU" sz="1800" dirty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HCAL) shows a good performance in RUN3</a:t>
            </a:r>
            <a:endParaRPr lang="x-none" sz="1800" dirty="0">
              <a:solidFill>
                <a:schemeClr val="accent2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JINR group is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actively involved in the CMS Phase-2 upgrade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maintain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HL-LHC operation mode.</a:t>
            </a:r>
          </a:p>
          <a:p>
            <a:pPr marL="702900" indent="-342900">
              <a:spcBef>
                <a:spcPts val="600"/>
              </a:spcBef>
              <a:buFont typeface="Arial" panose="020B0604020202020204" pitchFamily="34" charset="0"/>
              <a:buChar char="−"/>
            </a:pP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Participation in high-granularity calorimeter (HGCal)  project.</a:t>
            </a:r>
          </a:p>
          <a:p>
            <a:pPr marL="108000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Cold room delivered to CERN. Rack for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HGCal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cassettes designed. </a:t>
            </a:r>
          </a:p>
          <a:p>
            <a:pPr marL="108000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HGCal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cassettes test setup assembling will start in September 2023.</a:t>
            </a:r>
          </a:p>
          <a:p>
            <a:pPr marL="702900" indent="-342900">
              <a:spcBef>
                <a:spcPts val="0"/>
              </a:spcBef>
              <a:buFont typeface="Arial" panose="020B0604020202020204" pitchFamily="34" charset="0"/>
              <a:buChar char="−"/>
            </a:pP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Forward muon station (ME1/1) upgrade and R&amp;D</a:t>
            </a:r>
            <a:endParaRPr lang="ru-RU" sz="1800" dirty="0">
              <a:solidFill>
                <a:schemeClr val="accent2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marL="108000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CSC patch panel redesigned. 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ME1/1 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oading machine constructed.</a:t>
            </a:r>
            <a:endParaRPr lang="en-US" sz="1800" dirty="0">
              <a:solidFill>
                <a:schemeClr val="accent2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marL="108000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CSC longevity and performance study in presence of gamma background.</a:t>
            </a:r>
          </a:p>
          <a:p>
            <a:pPr marL="108000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Study of CSC operation with the new gas mixtures.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JINR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group,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including young researchers made a significant contribution to CMS publications.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A9FBBA-5B64-4C7C-BED9-BDFF93A6A7BD}"/>
              </a:ext>
            </a:extLst>
          </p:cNvPr>
          <p:cNvSpPr txBox="1">
            <a:spLocks/>
          </p:cNvSpPr>
          <p:nvPr/>
        </p:nvSpPr>
        <p:spPr bwMode="auto">
          <a:xfrm>
            <a:off x="11796713" y="6593117"/>
            <a:ext cx="3952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itchFamily="2" charset="2"/>
              <a:buNone/>
            </a:pPr>
            <a:fld id="{38935FDD-C814-9B44-AEA2-3F7FD88E3F5D}" type="slidenum">
              <a:rPr lang="ru-RU" altLang="ru-RU" sz="1200" b="1">
                <a:solidFill>
                  <a:srgbClr val="808080"/>
                </a:solidFill>
              </a:rPr>
              <a:pPr algn="r" eaLnBrk="1" hangingPunct="1">
                <a:spcBef>
                  <a:spcPct val="0"/>
                </a:spcBef>
                <a:buFont typeface="Wingdings" pitchFamily="2" charset="2"/>
                <a:buNone/>
              </a:pPr>
              <a:t>21</a:t>
            </a:fld>
            <a:endParaRPr lang="ru-RU" altLang="ru-RU" sz="1200" b="1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04375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Content Placeholder 2">
            <a:extLst>
              <a:ext uri="{FF2B5EF4-FFF2-40B4-BE49-F238E27FC236}">
                <a16:creationId xmlns:a16="http://schemas.microsoft.com/office/drawing/2014/main" id="{505DC3AC-3D7C-234A-8589-65B878B6DA5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39715" y="2094054"/>
            <a:ext cx="8423275" cy="559341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ru-RU" sz="3600" dirty="0">
                <a:solidFill>
                  <a:srgbClr val="FF0000"/>
                </a:solidFill>
                <a:latin typeface="+mj-lt"/>
              </a:rPr>
              <a:t>Thank you for your attention</a:t>
            </a:r>
            <a:r>
              <a:rPr lang="ru-RU" altLang="ru-RU" sz="3600" dirty="0">
                <a:solidFill>
                  <a:srgbClr val="FF0000"/>
                </a:solidFill>
                <a:latin typeface="+mj-lt"/>
              </a:rPr>
              <a:t>!!!</a:t>
            </a:r>
          </a:p>
          <a:p>
            <a:pPr marL="0" indent="0" algn="ctr">
              <a:buNone/>
            </a:pPr>
            <a:endParaRPr lang="ru-RU" altLang="ru-RU" sz="4400" dirty="0">
              <a:solidFill>
                <a:srgbClr val="FF0000"/>
              </a:solidFill>
              <a:latin typeface="Comic Sans MS" panose="030F0902030302020204" pitchFamily="66" charset="0"/>
            </a:endParaRPr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C55B0CA1-06FA-442E-8DC5-7462261B88F9}"/>
              </a:ext>
            </a:extLst>
          </p:cNvPr>
          <p:cNvSpPr txBox="1">
            <a:spLocks/>
          </p:cNvSpPr>
          <p:nvPr/>
        </p:nvSpPr>
        <p:spPr bwMode="auto">
          <a:xfrm>
            <a:off x="11796713" y="6593117"/>
            <a:ext cx="3952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itchFamily="2" charset="2"/>
              <a:buNone/>
            </a:pPr>
            <a:fld id="{38935FDD-C814-9B44-AEA2-3F7FD88E3F5D}" type="slidenum">
              <a:rPr lang="ru-RU" altLang="ru-RU" sz="1200" b="1">
                <a:solidFill>
                  <a:srgbClr val="808080"/>
                </a:solidFill>
              </a:rPr>
              <a:pPr algn="r" eaLnBrk="1" hangingPunct="1">
                <a:spcBef>
                  <a:spcPct val="0"/>
                </a:spcBef>
                <a:buFont typeface="Wingdings" pitchFamily="2" charset="2"/>
                <a:buNone/>
              </a:pPr>
              <a:t>22</a:t>
            </a:fld>
            <a:endParaRPr lang="ru-RU" altLang="ru-RU" sz="1200" b="1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877541"/>
      </p:ext>
    </p:extLst>
  </p:cSld>
  <p:clrMapOvr>
    <a:masterClrMapping/>
  </p:clrMapOvr>
  <p:transition>
    <p:strips dir="r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Content Placeholder 2">
            <a:extLst>
              <a:ext uri="{FF2B5EF4-FFF2-40B4-BE49-F238E27FC236}">
                <a16:creationId xmlns:a16="http://schemas.microsoft.com/office/drawing/2014/main" id="{505DC3AC-3D7C-234A-8589-65B878B6DA5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39715" y="2094054"/>
            <a:ext cx="8423275" cy="559341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ru-RU" sz="4000" dirty="0">
                <a:solidFill>
                  <a:srgbClr val="002060"/>
                </a:solidFill>
                <a:latin typeface="+mj-lt"/>
              </a:rPr>
              <a:t>Backup slides</a:t>
            </a:r>
            <a:endParaRPr lang="ru-RU" altLang="ru-RU" sz="4000" dirty="0">
              <a:solidFill>
                <a:srgbClr val="002060"/>
              </a:solidFill>
              <a:latin typeface="+mj-lt"/>
            </a:endParaRPr>
          </a:p>
          <a:p>
            <a:pPr marL="0" indent="0" algn="ctr">
              <a:buNone/>
            </a:pPr>
            <a:endParaRPr lang="ru-RU" altLang="ru-RU" sz="4400" dirty="0">
              <a:solidFill>
                <a:srgbClr val="FF0000"/>
              </a:solidFill>
              <a:latin typeface="Comic Sans MS" panose="030F0902030302020204" pitchFamily="66" charset="0"/>
            </a:endParaRPr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C55B0CA1-06FA-442E-8DC5-7462261B88F9}"/>
              </a:ext>
            </a:extLst>
          </p:cNvPr>
          <p:cNvSpPr txBox="1">
            <a:spLocks/>
          </p:cNvSpPr>
          <p:nvPr/>
        </p:nvSpPr>
        <p:spPr bwMode="auto">
          <a:xfrm>
            <a:off x="11796713" y="6593117"/>
            <a:ext cx="3952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itchFamily="2" charset="2"/>
              <a:buNone/>
            </a:pPr>
            <a:fld id="{38935FDD-C814-9B44-AEA2-3F7FD88E3F5D}" type="slidenum">
              <a:rPr lang="ru-RU" altLang="ru-RU" sz="1200" b="1">
                <a:solidFill>
                  <a:srgbClr val="808080"/>
                </a:solidFill>
              </a:rPr>
              <a:pPr algn="r" eaLnBrk="1" hangingPunct="1">
                <a:spcBef>
                  <a:spcPct val="0"/>
                </a:spcBef>
                <a:buFont typeface="Wingdings" pitchFamily="2" charset="2"/>
                <a:buNone/>
              </a:pPr>
              <a:t>23</a:t>
            </a:fld>
            <a:endParaRPr lang="ru-RU" altLang="ru-RU" sz="1200" b="1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176103"/>
      </p:ext>
    </p:extLst>
  </p:cSld>
  <p:clrMapOvr>
    <a:masterClrMapping/>
  </p:clrMapOvr>
  <p:transition>
    <p:strips dir="r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Номер слайда 5">
            <a:extLst>
              <a:ext uri="{FF2B5EF4-FFF2-40B4-BE49-F238E27FC236}">
                <a16:creationId xmlns:a16="http://schemas.microsoft.com/office/drawing/2014/main" id="{F083B7A9-B428-4526-B23A-267744F04B82}"/>
              </a:ext>
            </a:extLst>
          </p:cNvPr>
          <p:cNvSpPr txBox="1">
            <a:spLocks/>
          </p:cNvSpPr>
          <p:nvPr/>
        </p:nvSpPr>
        <p:spPr bwMode="auto">
          <a:xfrm>
            <a:off x="11796718" y="6582649"/>
            <a:ext cx="3952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itchFamily="2" charset="2"/>
              <a:buNone/>
            </a:pPr>
            <a:fld id="{F493BA12-40D0-8745-A4EC-08D2D1478BB7}" type="slidenum">
              <a:rPr lang="ru-RU" altLang="ru-RU" sz="1200" b="1">
                <a:solidFill>
                  <a:srgbClr val="808080"/>
                </a:solidFill>
              </a:rPr>
              <a:pPr algn="r" eaLnBrk="1" hangingPunct="1">
                <a:spcBef>
                  <a:spcPct val="0"/>
                </a:spcBef>
                <a:buFont typeface="Wingdings" pitchFamily="2" charset="2"/>
                <a:buNone/>
              </a:pPr>
              <a:t>24</a:t>
            </a:fld>
            <a:endParaRPr lang="ru-RU" altLang="ru-RU" sz="1200" b="1">
              <a:solidFill>
                <a:srgbClr val="808080"/>
              </a:solidFill>
            </a:endParaRPr>
          </a:p>
        </p:txBody>
      </p:sp>
      <p:sp>
        <p:nvSpPr>
          <p:cNvPr id="24579" name="Заголовок 1">
            <a:extLst>
              <a:ext uri="{FF2B5EF4-FFF2-40B4-BE49-F238E27FC236}">
                <a16:creationId xmlns:a16="http://schemas.microsoft.com/office/drawing/2014/main" id="{D857995C-28CF-1D4E-B0DE-4A967AD06D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479" y="-28637"/>
            <a:ext cx="10625469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ctr"/>
          <a:lstStyle>
            <a:lvl1pPr defTabSz="912813"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3000" b="1" dirty="0">
                <a:solidFill>
                  <a:srgbClr val="17375E"/>
                </a:solidFill>
                <a:latin typeface="Calibri" panose="020F0502020204030204" pitchFamily="34" charset="0"/>
              </a:rPr>
              <a:t>The First Look on RUN3 Data (Dimuons)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6E865A5-8C85-4F6D-BCD1-328CF236A667}"/>
              </a:ext>
            </a:extLst>
          </p:cNvPr>
          <p:cNvSpPr txBox="1"/>
          <p:nvPr/>
        </p:nvSpPr>
        <p:spPr>
          <a:xfrm>
            <a:off x="87910" y="902722"/>
            <a:ext cx="6244505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24000" lvl="1" indent="-285750" defTabSz="914296" eaLnBrk="1" fontAlgn="auto" hangingPunct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solidFill>
                  <a:srgbClr val="1F497D">
                    <a:lumMod val="50000"/>
                  </a:srgbClr>
                </a:solidFill>
                <a:latin typeface="+mn-lt"/>
              </a:rPr>
              <a:t>RUN3 data: 27.3 fb</a:t>
            </a:r>
            <a:r>
              <a:rPr lang="en-US" sz="1600" baseline="30000" dirty="0">
                <a:solidFill>
                  <a:srgbClr val="1F497D">
                    <a:lumMod val="50000"/>
                  </a:srgbClr>
                </a:solidFill>
                <a:latin typeface="+mn-lt"/>
              </a:rPr>
              <a:t>-1</a:t>
            </a:r>
            <a:r>
              <a:rPr lang="en-US" sz="1600" dirty="0">
                <a:solidFill>
                  <a:srgbClr val="1F497D">
                    <a:lumMod val="50000"/>
                  </a:srgbClr>
                </a:solidFill>
                <a:latin typeface="+mn-lt"/>
              </a:rPr>
              <a:t> (normalized to 2018 integrated luminosity for the comparison).</a:t>
            </a:r>
          </a:p>
          <a:p>
            <a:pPr marL="324000" lvl="1" indent="-285750" defTabSz="914296" eaLnBrk="1" fontAlgn="auto" hangingPunct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solidFill>
                  <a:srgbClr val="1F497D">
                    <a:lumMod val="50000"/>
                  </a:srgbClr>
                </a:solidFill>
                <a:latin typeface="+mn-lt"/>
              </a:rPr>
              <a:t>Two muons passing high-</a:t>
            </a:r>
            <a:r>
              <a:rPr lang="en-US" sz="1600" dirty="0" err="1">
                <a:solidFill>
                  <a:srgbClr val="1F497D">
                    <a:lumMod val="50000"/>
                  </a:srgbClr>
                </a:solidFill>
                <a:latin typeface="+mn-lt"/>
              </a:rPr>
              <a:t>p</a:t>
            </a:r>
            <a:r>
              <a:rPr lang="en-US" sz="1600" baseline="-25000" dirty="0" err="1">
                <a:solidFill>
                  <a:srgbClr val="1F497D">
                    <a:lumMod val="50000"/>
                  </a:srgbClr>
                </a:solidFill>
                <a:latin typeface="+mn-lt"/>
              </a:rPr>
              <a:t>T</a:t>
            </a:r>
            <a:r>
              <a:rPr lang="en-US" sz="1600" dirty="0">
                <a:solidFill>
                  <a:srgbClr val="1F497D">
                    <a:lumMod val="50000"/>
                  </a:srgbClr>
                </a:solidFill>
                <a:latin typeface="+mn-lt"/>
              </a:rPr>
              <a:t> ID and loose tracker isolation with opposite charge (same as Run 2 analysis).</a:t>
            </a:r>
          </a:p>
        </p:txBody>
      </p:sp>
      <p:sp>
        <p:nvSpPr>
          <p:cNvPr id="22" name="Прямоугольник 13">
            <a:extLst>
              <a:ext uri="{FF2B5EF4-FFF2-40B4-BE49-F238E27FC236}">
                <a16:creationId xmlns:a16="http://schemas.microsoft.com/office/drawing/2014/main" id="{C22011D9-1DE6-415F-9EC1-05BA1F71EE79}"/>
              </a:ext>
            </a:extLst>
          </p:cNvPr>
          <p:cNvSpPr/>
          <p:nvPr/>
        </p:nvSpPr>
        <p:spPr>
          <a:xfrm>
            <a:off x="234491" y="4945167"/>
            <a:ext cx="4947108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29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C00000"/>
                </a:solidFill>
                <a:latin typeface="+mn-lt"/>
                <a:cs typeface="+mn-cs"/>
              </a:rPr>
              <a:t>To search for: </a:t>
            </a:r>
          </a:p>
          <a:p>
            <a:pPr marL="177750" indent="-177750" defTabSz="914296" eaLnBrk="1" fontAlgn="auto" hangingPunct="1">
              <a:spcBef>
                <a:spcPts val="3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1600" dirty="0">
                <a:solidFill>
                  <a:srgbClr val="C00000"/>
                </a:solidFill>
                <a:latin typeface="+mn-lt"/>
                <a:cs typeface="+mn-cs"/>
              </a:rPr>
              <a:t>New resonances (dark matter, extra gauge bosons, graviton states, </a:t>
            </a:r>
            <a:r>
              <a:rPr lang="en-US" sz="1600" dirty="0" err="1">
                <a:solidFill>
                  <a:srgbClr val="C00000"/>
                </a:solidFill>
                <a:latin typeface="+mn-lt"/>
                <a:cs typeface="+mn-cs"/>
              </a:rPr>
              <a:t>etc</a:t>
            </a:r>
            <a:r>
              <a:rPr lang="en-US" sz="1600" dirty="0">
                <a:solidFill>
                  <a:srgbClr val="C00000"/>
                </a:solidFill>
                <a:latin typeface="+mn-lt"/>
                <a:cs typeface="+mn-cs"/>
              </a:rPr>
              <a:t>).</a:t>
            </a:r>
          </a:p>
          <a:p>
            <a:pPr marL="177750" indent="-177750" defTabSz="914296" eaLnBrk="1" fontAlgn="auto" hangingPunct="1">
              <a:spcBef>
                <a:spcPts val="3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1600" dirty="0">
                <a:solidFill>
                  <a:srgbClr val="C00000"/>
                </a:solidFill>
                <a:latin typeface="+mn-lt"/>
                <a:cs typeface="+mn-cs"/>
              </a:rPr>
              <a:t>Non-resonant signals (extra dimensions, compositeness, etc.).</a:t>
            </a:r>
          </a:p>
          <a:p>
            <a:pPr marL="177750" indent="-177750" defTabSz="914296" eaLnBrk="1" fontAlgn="auto" hangingPunct="1">
              <a:spcBef>
                <a:spcPts val="3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1600" dirty="0">
                <a:solidFill>
                  <a:srgbClr val="C00000"/>
                </a:solidFill>
                <a:latin typeface="+mn-lt"/>
                <a:cs typeface="+mn-cs"/>
              </a:rPr>
              <a:t>Lepton-flavor violated processes.</a:t>
            </a:r>
            <a:endParaRPr lang="ru-RU" sz="1600" dirty="0">
              <a:solidFill>
                <a:srgbClr val="C00000"/>
              </a:solidFill>
              <a:latin typeface="+mn-lt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A040E4-E096-4C59-884B-00080CFF70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767" y="1093993"/>
            <a:ext cx="3504963" cy="29484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AC329B-6E1D-49E6-94F3-6E3F63304A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083" y="1093993"/>
            <a:ext cx="2303116" cy="212313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2881B9D-BB57-4330-972F-E7F67BE374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867" y="3109795"/>
            <a:ext cx="2842801" cy="2252423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30CEC233-F13B-4212-97DD-84696E8F6503}"/>
              </a:ext>
            </a:extLst>
          </p:cNvPr>
          <p:cNvSpPr txBox="1"/>
          <p:nvPr/>
        </p:nvSpPr>
        <p:spPr>
          <a:xfrm>
            <a:off x="5125224" y="5353829"/>
            <a:ext cx="7139481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296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Good event, passes all the cuts, the run was </a:t>
            </a:r>
            <a:r>
              <a:rPr lang="en-US" sz="1600" b="1">
                <a:solidFill>
                  <a:schemeClr val="accent5">
                    <a:lumMod val="25000"/>
                  </a:schemeClr>
                </a:solidFill>
                <a:latin typeface="+mn-lt"/>
              </a:rPr>
              <a:t>certified  by </a:t>
            </a:r>
            <a:r>
              <a:rPr lang="en-US" sz="16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the data quality as good. M = 2407 GeV.</a:t>
            </a:r>
          </a:p>
          <a:p>
            <a:pPr defTabSz="914296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Muon1:</a:t>
            </a:r>
            <a:r>
              <a:rPr lang="en-US" sz="1600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accent5">
                    <a:lumMod val="25000"/>
                  </a:schemeClr>
                </a:solidFill>
                <a:latin typeface="+mn-lt"/>
              </a:rPr>
              <a:t>p</a:t>
            </a:r>
            <a:r>
              <a:rPr lang="en-US" sz="1600" baseline="-25000" dirty="0" err="1">
                <a:solidFill>
                  <a:schemeClr val="accent5">
                    <a:lumMod val="25000"/>
                  </a:schemeClr>
                </a:solidFill>
                <a:latin typeface="+mn-lt"/>
              </a:rPr>
              <a:t>T</a:t>
            </a:r>
            <a:r>
              <a:rPr lang="en-US" sz="1600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 = 1161 GeV eta = 1.589 phi = -3.014 (hits CSC including ME1/1).</a:t>
            </a:r>
          </a:p>
          <a:p>
            <a:pPr defTabSz="914296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Muon2: </a:t>
            </a:r>
            <a:r>
              <a:rPr lang="en-US" sz="1600" dirty="0" err="1">
                <a:solidFill>
                  <a:schemeClr val="accent5">
                    <a:lumMod val="25000"/>
                  </a:schemeClr>
                </a:solidFill>
                <a:latin typeface="+mn-lt"/>
              </a:rPr>
              <a:t>p</a:t>
            </a:r>
            <a:r>
              <a:rPr lang="en-US" sz="1600" baseline="-25000" dirty="0" err="1">
                <a:solidFill>
                  <a:schemeClr val="accent5">
                    <a:lumMod val="25000"/>
                  </a:schemeClr>
                </a:solidFill>
                <a:latin typeface="+mn-lt"/>
              </a:rPr>
              <a:t>T</a:t>
            </a:r>
            <a:r>
              <a:rPr lang="en-US" sz="1600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 =  935 GeV  eta = 0.538 phi =  0.131 (hits DT chambers).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3734864-DBB8-42B7-ADA5-7874BD6BCCDE}"/>
              </a:ext>
            </a:extLst>
          </p:cNvPr>
          <p:cNvSpPr txBox="1"/>
          <p:nvPr/>
        </p:nvSpPr>
        <p:spPr>
          <a:xfrm>
            <a:off x="7003748" y="617546"/>
            <a:ext cx="47782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29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C00000"/>
                </a:solidFill>
                <a:latin typeface="+mn-lt"/>
                <a:cs typeface="+mn-cs"/>
              </a:rPr>
              <a:t>Event 360393:16:32342351 taken on 14-Oct-2022.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99B66D4-E6CB-4531-B595-E9A1A38E2D7C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6455" y="2051110"/>
            <a:ext cx="3078821" cy="2980821"/>
          </a:xfrm>
          <a:prstGeom prst="rect">
            <a:avLst/>
          </a:prstGeom>
        </p:spPr>
      </p:pic>
      <p:pic>
        <p:nvPicPr>
          <p:cNvPr id="13312" name="Picture 13311">
            <a:extLst>
              <a:ext uri="{FF2B5EF4-FFF2-40B4-BE49-F238E27FC236}">
                <a16:creationId xmlns:a16="http://schemas.microsoft.com/office/drawing/2014/main" id="{B1D476AD-B288-40DE-970E-74ADF1A9C10A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60707" y="2045110"/>
            <a:ext cx="3052440" cy="30686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D3831E-9A92-9F03-6C08-EBF4F544B50A}"/>
              </a:ext>
            </a:extLst>
          </p:cNvPr>
          <p:cNvSpPr txBox="1"/>
          <p:nvPr/>
        </p:nvSpPr>
        <p:spPr>
          <a:xfrm>
            <a:off x="-450" y="597525"/>
            <a:ext cx="68544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  <a:latin typeface="+mn-lt"/>
              </a:rPr>
              <a:t>Data-to-data comparison of dimuon events between 2018 and RUN3.</a:t>
            </a:r>
            <a:endParaRPr lang="x-none" sz="1600" dirty="0"/>
          </a:p>
        </p:txBody>
      </p:sp>
    </p:spTree>
    <p:extLst>
      <p:ext uri="{BB962C8B-B14F-4D97-AF65-F5344CB8AC3E}">
        <p14:creationId xmlns:p14="http://schemas.microsoft.com/office/powerpoint/2010/main" val="1049161415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Номер слайда 5">
            <a:extLst>
              <a:ext uri="{FF2B5EF4-FFF2-40B4-BE49-F238E27FC236}">
                <a16:creationId xmlns:a16="http://schemas.microsoft.com/office/drawing/2014/main" id="{F083B7A9-B428-4526-B23A-267744F04B82}"/>
              </a:ext>
            </a:extLst>
          </p:cNvPr>
          <p:cNvSpPr txBox="1">
            <a:spLocks/>
          </p:cNvSpPr>
          <p:nvPr/>
        </p:nvSpPr>
        <p:spPr bwMode="auto">
          <a:xfrm>
            <a:off x="11796713" y="6597652"/>
            <a:ext cx="3952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itchFamily="2" charset="2"/>
              <a:buNone/>
            </a:pPr>
            <a:fld id="{F493BA12-40D0-8745-A4EC-08D2D1478BB7}" type="slidenum">
              <a:rPr lang="ru-RU" altLang="ru-RU" sz="1200" b="1">
                <a:solidFill>
                  <a:srgbClr val="808080"/>
                </a:solidFill>
              </a:rPr>
              <a:pPr algn="r" eaLnBrk="1" hangingPunct="1">
                <a:spcBef>
                  <a:spcPct val="0"/>
                </a:spcBef>
                <a:buFont typeface="Wingdings" pitchFamily="2" charset="2"/>
                <a:buNone/>
              </a:pPr>
              <a:t>25</a:t>
            </a:fld>
            <a:endParaRPr lang="ru-RU" altLang="ru-RU" sz="1200" b="1" dirty="0">
              <a:solidFill>
                <a:srgbClr val="808080"/>
              </a:solidFill>
            </a:endParaRPr>
          </a:p>
        </p:txBody>
      </p:sp>
      <p:sp>
        <p:nvSpPr>
          <p:cNvPr id="24579" name="Заголовок 1">
            <a:extLst>
              <a:ext uri="{FF2B5EF4-FFF2-40B4-BE49-F238E27FC236}">
                <a16:creationId xmlns:a16="http://schemas.microsoft.com/office/drawing/2014/main" id="{D857995C-28CF-1D4E-B0DE-4A967AD06D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" y="11393"/>
            <a:ext cx="10744747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ctr"/>
          <a:lstStyle>
            <a:lvl1pPr defTabSz="912813"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600" b="1" dirty="0">
                <a:solidFill>
                  <a:srgbClr val="17375E"/>
                </a:solidFill>
                <a:latin typeface="+mn-lt"/>
              </a:rPr>
              <a:t>Search for New Physics: Dark Matter Candidates with RUN2/3 Data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8275BC-4331-422C-95D7-8BBDB3023F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34" y="1224214"/>
            <a:ext cx="4439176" cy="25517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E7F3C8-821F-4BB6-B3BD-F56AC831D2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56" y="3780233"/>
            <a:ext cx="4874911" cy="2802171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3DB484E7-8BF4-4CA7-AEB9-23AFF7A71929}"/>
              </a:ext>
            </a:extLst>
          </p:cNvPr>
          <p:cNvSpPr txBox="1"/>
          <p:nvPr/>
        </p:nvSpPr>
        <p:spPr>
          <a:xfrm>
            <a:off x="349565" y="629333"/>
            <a:ext cx="118424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29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1F497D">
                    <a:lumMod val="50000"/>
                  </a:srgbClr>
                </a:solidFill>
                <a:latin typeface="+mn-lt"/>
              </a:rPr>
              <a:t>95% confidence level (CL) observed and expected exclusions have been set for combined di-jet and di-lepton searches in the simplified dark matter (DM) scenario. The mass limits are presented in the plane of the Dirac DM particle m</a:t>
            </a:r>
            <a:r>
              <a:rPr lang="en-US" sz="1600" baseline="-25000" dirty="0">
                <a:solidFill>
                  <a:srgbClr val="1F497D">
                    <a:lumMod val="50000"/>
                  </a:srgbClr>
                </a:solidFill>
                <a:latin typeface="+mn-lt"/>
              </a:rPr>
              <a:t>DM</a:t>
            </a:r>
            <a:r>
              <a:rPr lang="en-US" sz="1600" dirty="0">
                <a:solidFill>
                  <a:srgbClr val="1F497D">
                    <a:lumMod val="50000"/>
                  </a:srgbClr>
                </a:solidFill>
                <a:latin typeface="+mn-lt"/>
              </a:rPr>
              <a:t> and mediator </a:t>
            </a:r>
            <a:r>
              <a:rPr lang="en-US" sz="1600" dirty="0" err="1">
                <a:solidFill>
                  <a:srgbClr val="1F497D">
                    <a:lumMod val="50000"/>
                  </a:srgbClr>
                </a:solidFill>
                <a:latin typeface="+mn-lt"/>
              </a:rPr>
              <a:t>m</a:t>
            </a:r>
            <a:r>
              <a:rPr lang="en-US" sz="1600" baseline="-25000" dirty="0" err="1">
                <a:solidFill>
                  <a:srgbClr val="1F497D">
                    <a:lumMod val="50000"/>
                  </a:srgbClr>
                </a:solidFill>
                <a:latin typeface="+mn-lt"/>
              </a:rPr>
              <a:t>med</a:t>
            </a:r>
            <a:r>
              <a:rPr lang="en-US" sz="1600" dirty="0">
                <a:solidFill>
                  <a:srgbClr val="1F497D">
                    <a:lumMod val="50000"/>
                  </a:srgbClr>
                </a:solidFill>
                <a:latin typeface="+mn-lt"/>
              </a:rPr>
              <a:t>.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6FDC3A7-C444-44D0-AD72-7875C0BA6574}"/>
              </a:ext>
            </a:extLst>
          </p:cNvPr>
          <p:cNvSpPr txBox="1"/>
          <p:nvPr/>
        </p:nvSpPr>
        <p:spPr>
          <a:xfrm>
            <a:off x="5039167" y="1225137"/>
            <a:ext cx="6807393" cy="1892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44000" defTabSz="914296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1600" b="1" dirty="0">
                <a:solidFill>
                  <a:srgbClr val="1F497D">
                    <a:lumMod val="50000"/>
                  </a:srgbClr>
                </a:solidFill>
                <a:latin typeface="+mn-lt"/>
              </a:rPr>
              <a:t> The exclusions are computed for:</a:t>
            </a:r>
          </a:p>
          <a:p>
            <a:pPr marL="144000" lvl="1" indent="216000" defTabSz="914296" eaLnBrk="1" fontAlgn="auto" hangingPunct="1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−"/>
              <a:defRPr/>
            </a:pPr>
            <a:r>
              <a:rPr lang="en-US" sz="1600" dirty="0">
                <a:solidFill>
                  <a:srgbClr val="1F497D">
                    <a:lumMod val="50000"/>
                  </a:srgbClr>
                </a:solidFill>
                <a:latin typeface="+mn-lt"/>
              </a:rPr>
              <a:t> Leptophilic scenarios with the axial-vector mediator (a universal</a:t>
            </a:r>
          </a:p>
          <a:p>
            <a:pPr marL="432000" lvl="1" defTabSz="91429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1F497D">
                    <a:lumMod val="50000"/>
                  </a:srgbClr>
                </a:solidFill>
                <a:latin typeface="+mn-lt"/>
              </a:rPr>
              <a:t>quark coupling of </a:t>
            </a:r>
            <a:r>
              <a:rPr lang="en-US" sz="1600" dirty="0" err="1">
                <a:solidFill>
                  <a:srgbClr val="1F497D">
                    <a:lumMod val="50000"/>
                  </a:srgbClr>
                </a:solidFill>
                <a:latin typeface="+mn-lt"/>
              </a:rPr>
              <a:t>g</a:t>
            </a:r>
            <a:r>
              <a:rPr lang="en-US" sz="1600" baseline="-25000" dirty="0" err="1">
                <a:solidFill>
                  <a:srgbClr val="1F497D">
                    <a:lumMod val="50000"/>
                  </a:srgbClr>
                </a:solidFill>
                <a:latin typeface="+mn-lt"/>
              </a:rPr>
              <a:t>q</a:t>
            </a:r>
            <a:r>
              <a:rPr lang="en-US" sz="1600" dirty="0">
                <a:solidFill>
                  <a:srgbClr val="1F497D">
                    <a:lumMod val="50000"/>
                  </a:srgbClr>
                </a:solidFill>
                <a:latin typeface="+mn-lt"/>
              </a:rPr>
              <a:t> = 0.1, lepton coupling </a:t>
            </a:r>
            <a:r>
              <a:rPr lang="en-US" sz="1600" dirty="0" err="1">
                <a:solidFill>
                  <a:srgbClr val="1F497D">
                    <a:lumMod val="50000"/>
                  </a:srgbClr>
                </a:solidFill>
                <a:latin typeface="+mn-lt"/>
              </a:rPr>
              <a:t>g</a:t>
            </a:r>
            <a:r>
              <a:rPr lang="en-US" sz="1600" baseline="-25000" dirty="0" err="1">
                <a:solidFill>
                  <a:srgbClr val="1F497D">
                    <a:lumMod val="50000"/>
                  </a:srgbClr>
                </a:solidFill>
                <a:latin typeface="+mn-lt"/>
              </a:rPr>
              <a:t>l</a:t>
            </a:r>
            <a:r>
              <a:rPr lang="en-US" sz="1600" baseline="-25000" dirty="0">
                <a:solidFill>
                  <a:srgbClr val="1F497D">
                    <a:lumMod val="50000"/>
                  </a:srgbClr>
                </a:solidFill>
                <a:latin typeface="+mn-lt"/>
              </a:rPr>
              <a:t> </a:t>
            </a:r>
            <a:r>
              <a:rPr lang="en-US" sz="1600" dirty="0">
                <a:solidFill>
                  <a:srgbClr val="1F497D">
                    <a:lumMod val="50000"/>
                  </a:srgbClr>
                </a:solidFill>
                <a:latin typeface="+mn-lt"/>
              </a:rPr>
              <a:t>= 0.1, and for a DM</a:t>
            </a:r>
          </a:p>
          <a:p>
            <a:pPr marL="432000" lvl="1" defTabSz="91429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1F497D">
                    <a:lumMod val="50000"/>
                  </a:srgbClr>
                </a:solidFill>
                <a:latin typeface="+mn-lt"/>
              </a:rPr>
              <a:t>coupling of </a:t>
            </a:r>
            <a:r>
              <a:rPr lang="en-US" sz="1600" dirty="0" err="1">
                <a:solidFill>
                  <a:srgbClr val="1F497D">
                    <a:lumMod val="50000"/>
                  </a:srgbClr>
                </a:solidFill>
                <a:latin typeface="+mn-lt"/>
              </a:rPr>
              <a:t>g</a:t>
            </a:r>
            <a:r>
              <a:rPr lang="en-US" sz="1600" baseline="-25000" dirty="0" err="1">
                <a:solidFill>
                  <a:srgbClr val="1F497D">
                    <a:lumMod val="50000"/>
                  </a:srgbClr>
                </a:solidFill>
                <a:latin typeface="+mn-lt"/>
              </a:rPr>
              <a:t>DM</a:t>
            </a:r>
            <a:r>
              <a:rPr lang="en-US" sz="1600" dirty="0">
                <a:solidFill>
                  <a:srgbClr val="1F497D">
                    <a:lumMod val="50000"/>
                  </a:srgbClr>
                </a:solidFill>
                <a:latin typeface="+mn-lt"/>
              </a:rPr>
              <a:t> = 1.0). </a:t>
            </a:r>
          </a:p>
          <a:p>
            <a:pPr marL="144000" lvl="1" indent="216000" defTabSz="914296" eaLnBrk="1" fontAlgn="auto" hangingPunct="1">
              <a:spcBef>
                <a:spcPts val="600"/>
              </a:spcBef>
              <a:spcAft>
                <a:spcPts val="0"/>
              </a:spcAft>
              <a:buFont typeface="Calibri" panose="020F0502020204030204" pitchFamily="34" charset="0"/>
              <a:buChar char="−"/>
              <a:defRPr/>
            </a:pPr>
            <a:r>
              <a:rPr lang="en-US" sz="1600" dirty="0">
                <a:solidFill>
                  <a:srgbClr val="1F497D">
                    <a:lumMod val="50000"/>
                  </a:srgbClr>
                </a:solidFill>
                <a:latin typeface="+mn-lt"/>
              </a:rPr>
              <a:t>And for leptophobic scenarios with the vector mediator</a:t>
            </a:r>
          </a:p>
          <a:p>
            <a:pPr marL="360000" lvl="1" defTabSz="91429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1F497D">
                    <a:lumMod val="50000"/>
                  </a:srgbClr>
                </a:solidFill>
                <a:latin typeface="+mn-lt"/>
              </a:rPr>
              <a:t>(a universal quark coupling of </a:t>
            </a:r>
            <a:r>
              <a:rPr lang="en-US" sz="1600" dirty="0" err="1">
                <a:solidFill>
                  <a:srgbClr val="1F497D">
                    <a:lumMod val="50000"/>
                  </a:srgbClr>
                </a:solidFill>
                <a:latin typeface="+mn-lt"/>
              </a:rPr>
              <a:t>g</a:t>
            </a:r>
            <a:r>
              <a:rPr lang="en-US" sz="1600" baseline="-25000" dirty="0" err="1">
                <a:solidFill>
                  <a:srgbClr val="1F497D">
                    <a:lumMod val="50000"/>
                  </a:srgbClr>
                </a:solidFill>
                <a:latin typeface="+mn-lt"/>
              </a:rPr>
              <a:t>q</a:t>
            </a:r>
            <a:r>
              <a:rPr lang="en-US" sz="1600" dirty="0">
                <a:solidFill>
                  <a:srgbClr val="1F497D">
                    <a:lumMod val="50000"/>
                  </a:srgbClr>
                </a:solidFill>
                <a:latin typeface="+mn-lt"/>
              </a:rPr>
              <a:t> = 0.1, lepton coupling </a:t>
            </a:r>
            <a:r>
              <a:rPr lang="en-US" sz="1600" dirty="0" err="1">
                <a:solidFill>
                  <a:srgbClr val="1F497D">
                    <a:lumMod val="50000"/>
                  </a:srgbClr>
                </a:solidFill>
                <a:latin typeface="+mn-lt"/>
              </a:rPr>
              <a:t>g</a:t>
            </a:r>
            <a:r>
              <a:rPr lang="en-US" sz="1600" baseline="-25000" dirty="0" err="1">
                <a:solidFill>
                  <a:srgbClr val="1F497D">
                    <a:lumMod val="50000"/>
                  </a:srgbClr>
                </a:solidFill>
                <a:latin typeface="+mn-lt"/>
              </a:rPr>
              <a:t>l</a:t>
            </a:r>
            <a:r>
              <a:rPr lang="en-US" sz="1600" dirty="0">
                <a:solidFill>
                  <a:srgbClr val="1F497D">
                    <a:lumMod val="50000"/>
                  </a:srgbClr>
                </a:solidFill>
                <a:latin typeface="+mn-lt"/>
              </a:rPr>
              <a:t> = 0.01, and   for a DM coupling of </a:t>
            </a:r>
            <a:r>
              <a:rPr lang="en-US" sz="1600" dirty="0" err="1">
                <a:solidFill>
                  <a:srgbClr val="1F497D">
                    <a:lumMod val="50000"/>
                  </a:srgbClr>
                </a:solidFill>
                <a:latin typeface="+mn-lt"/>
              </a:rPr>
              <a:t>g</a:t>
            </a:r>
            <a:r>
              <a:rPr lang="en-US" sz="1600" baseline="-25000" dirty="0" err="1">
                <a:solidFill>
                  <a:srgbClr val="1F497D">
                    <a:lumMod val="50000"/>
                  </a:srgbClr>
                </a:solidFill>
                <a:latin typeface="+mn-lt"/>
              </a:rPr>
              <a:t>DM</a:t>
            </a:r>
            <a:r>
              <a:rPr lang="en-US" sz="1600" dirty="0">
                <a:solidFill>
                  <a:srgbClr val="1F497D">
                    <a:lumMod val="50000"/>
                  </a:srgbClr>
                </a:solidFill>
                <a:latin typeface="+mn-lt"/>
              </a:rPr>
              <a:t> = 1.0).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6AA1E7-EDFB-4794-BEE7-C7E809124ADD}"/>
              </a:ext>
            </a:extLst>
          </p:cNvPr>
          <p:cNvSpPr txBox="1"/>
          <p:nvPr/>
        </p:nvSpPr>
        <p:spPr>
          <a:xfrm>
            <a:off x="5099383" y="3351228"/>
            <a:ext cx="68949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6000" indent="-216000" defTabSz="914296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1600" b="1" dirty="0">
                <a:solidFill>
                  <a:srgbClr val="1F497D">
                    <a:lumMod val="50000"/>
                  </a:srgbClr>
                </a:solidFill>
                <a:latin typeface="+mn-lt"/>
              </a:rPr>
              <a:t>The analysis of the RUN3 data within the framework of the extended two-Higgs-doublet models (2HDM+a/2HDM+S).</a:t>
            </a:r>
          </a:p>
        </p:txBody>
      </p:sp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132941E5-CC1A-4C4F-8898-388546D0F449}"/>
              </a:ext>
            </a:extLst>
          </p:cNvPr>
          <p:cNvSpPr/>
          <p:nvPr/>
        </p:nvSpPr>
        <p:spPr bwMode="auto">
          <a:xfrm rot="10800000">
            <a:off x="4830965" y="1894420"/>
            <a:ext cx="288758" cy="521969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CA9E82C-A48F-4703-B432-C70C389600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908" y="3905280"/>
            <a:ext cx="2822503" cy="267066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367D359-2F87-4AE5-AD55-744E32BB54DD}"/>
              </a:ext>
            </a:extLst>
          </p:cNvPr>
          <p:cNvSpPr txBox="1"/>
          <p:nvPr/>
        </p:nvSpPr>
        <p:spPr>
          <a:xfrm>
            <a:off x="5096275" y="4076180"/>
            <a:ext cx="4060444" cy="1892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6000" lvl="1" indent="-216000" defTabSz="914296" eaLnBrk="1" fontAlgn="auto" hangingPunct="1">
              <a:spcBef>
                <a:spcPts val="600"/>
              </a:spcBef>
              <a:spcAft>
                <a:spcPts val="0"/>
              </a:spcAft>
              <a:buFont typeface="Calibri" panose="020F0502020204030204" pitchFamily="34" charset="0"/>
              <a:buChar char="−"/>
              <a:defRPr/>
            </a:pPr>
            <a:r>
              <a:rPr lang="en-US" sz="1600" dirty="0">
                <a:solidFill>
                  <a:srgbClr val="1F497D">
                    <a:lumMod val="50000"/>
                  </a:srgbClr>
                </a:solidFill>
                <a:latin typeface="+mn-lt"/>
              </a:rPr>
              <a:t>The cross sections are calculated for the processes of production of dark matter particles associated with Higgs or          Z</a:t>
            </a:r>
            <a:r>
              <a:rPr lang="ru-RU" sz="1600" dirty="0">
                <a:solidFill>
                  <a:srgbClr val="1F497D">
                    <a:lumMod val="50000"/>
                  </a:srgbClr>
                </a:solidFill>
                <a:latin typeface="+mn-lt"/>
              </a:rPr>
              <a:t> </a:t>
            </a:r>
            <a:r>
              <a:rPr lang="en-US" sz="1600" dirty="0">
                <a:solidFill>
                  <a:srgbClr val="1F497D">
                    <a:lumMod val="50000"/>
                  </a:srgbClr>
                </a:solidFill>
                <a:latin typeface="+mn-lt"/>
              </a:rPr>
              <a:t>boson at an energy of 13.8 </a:t>
            </a:r>
            <a:r>
              <a:rPr lang="en-US" sz="1600" dirty="0" err="1">
                <a:solidFill>
                  <a:srgbClr val="1F497D">
                    <a:lumMod val="50000"/>
                  </a:srgbClr>
                </a:solidFill>
                <a:latin typeface="+mn-lt"/>
              </a:rPr>
              <a:t>TeV</a:t>
            </a:r>
            <a:r>
              <a:rPr lang="en-US" sz="1600" dirty="0">
                <a:solidFill>
                  <a:srgbClr val="1F497D">
                    <a:lumMod val="50000"/>
                  </a:srgbClr>
                </a:solidFill>
                <a:latin typeface="+mn-lt"/>
              </a:rPr>
              <a:t>.</a:t>
            </a:r>
          </a:p>
          <a:p>
            <a:pPr marL="216000" lvl="1" indent="-216000" defTabSz="914296" eaLnBrk="1" fontAlgn="auto" hangingPunct="1">
              <a:spcBef>
                <a:spcPts val="600"/>
              </a:spcBef>
              <a:spcAft>
                <a:spcPts val="0"/>
              </a:spcAft>
              <a:buFont typeface="Calibri" panose="020F0502020204030204" pitchFamily="34" charset="0"/>
              <a:buChar char="−"/>
              <a:defRPr/>
            </a:pPr>
            <a:r>
              <a:rPr lang="en-US" sz="1600" dirty="0">
                <a:solidFill>
                  <a:srgbClr val="1F497D">
                    <a:lumMod val="50000"/>
                  </a:srgbClr>
                </a:solidFill>
                <a:latin typeface="+mn-lt"/>
              </a:rPr>
              <a:t>The analysis parameters were tuned, and the simulation of the CMS setup response was started.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B2B3B3-BADD-432D-A22F-A1CC0FF6217F}"/>
              </a:ext>
            </a:extLst>
          </p:cNvPr>
          <p:cNvSpPr txBox="1"/>
          <p:nvPr/>
        </p:nvSpPr>
        <p:spPr>
          <a:xfrm>
            <a:off x="9635855" y="5129341"/>
            <a:ext cx="11474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29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C00000"/>
                </a:solidFill>
                <a:latin typeface="Calibri"/>
                <a:cs typeface="+mn-cs"/>
              </a:rPr>
              <a:t>RUN2 exclusions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5C2433-3C93-4D6C-874D-978C21C406A0}"/>
              </a:ext>
            </a:extLst>
          </p:cNvPr>
          <p:cNvSpPr txBox="1"/>
          <p:nvPr/>
        </p:nvSpPr>
        <p:spPr>
          <a:xfrm>
            <a:off x="11228455" y="4918863"/>
            <a:ext cx="661052" cy="4539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296"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C00000"/>
                </a:solidFill>
                <a:latin typeface="Calibri"/>
                <a:cs typeface="+mn-cs"/>
              </a:rPr>
              <a:t>RUN3 area</a:t>
            </a:r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A6A48FF8-2318-43D1-906A-3D82A526161D}"/>
              </a:ext>
            </a:extLst>
          </p:cNvPr>
          <p:cNvSpPr/>
          <p:nvPr/>
        </p:nvSpPr>
        <p:spPr bwMode="auto">
          <a:xfrm>
            <a:off x="11136867" y="5046039"/>
            <a:ext cx="173268" cy="219015"/>
          </a:xfrm>
          <a:prstGeom prst="rightArrow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572542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Заголовок 1">
            <a:extLst>
              <a:ext uri="{FF2B5EF4-FFF2-40B4-BE49-F238E27FC236}">
                <a16:creationId xmlns:a16="http://schemas.microsoft.com/office/drawing/2014/main" id="{D857995C-28CF-1D4E-B0DE-4A967AD06D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757" y="22833"/>
            <a:ext cx="10578058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ctr"/>
          <a:lstStyle>
            <a:lvl1pPr defTabSz="912813"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3000" b="1" dirty="0">
                <a:solidFill>
                  <a:srgbClr val="17375E"/>
                </a:solidFill>
                <a:latin typeface="+mj-lt"/>
              </a:rPr>
              <a:t>Higgs Physics and Standard Model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C98891E-262F-46F9-9CE6-1FE19C868B70}"/>
              </a:ext>
            </a:extLst>
          </p:cNvPr>
          <p:cNvSpPr txBox="1"/>
          <p:nvPr/>
        </p:nvSpPr>
        <p:spPr>
          <a:xfrm>
            <a:off x="259554" y="862185"/>
            <a:ext cx="5606281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750" indent="-177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1F497D">
                    <a:lumMod val="50000"/>
                  </a:srgbClr>
                </a:solidFill>
                <a:latin typeface="+mn-lt"/>
              </a:rPr>
              <a:t>The vector boson fusion (VBF) signal is measured with </a:t>
            </a:r>
          </a:p>
          <a:p>
            <a:r>
              <a:rPr lang="en-US" sz="1600" dirty="0">
                <a:solidFill>
                  <a:srgbClr val="1F497D">
                    <a:lumMod val="50000"/>
                  </a:srgbClr>
                </a:solidFill>
                <a:latin typeface="+mn-lt"/>
              </a:rPr>
              <a:t>    a significance of 2.5 (2.9 expected).</a:t>
            </a:r>
          </a:p>
          <a:p>
            <a:pPr marL="177750" indent="-177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1F497D">
                    <a:lumMod val="50000"/>
                  </a:srgbClr>
                </a:solidFill>
                <a:latin typeface="+mn-lt"/>
              </a:rPr>
              <a:t>Deep neutral network (DNN) is used for VBF selection.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2A2C3A-35E2-4505-B3DD-C8E61245EC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7" y="2107678"/>
            <a:ext cx="2430010" cy="182209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D7F5F8F-0FC5-499A-A0F2-7BC4201B05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239" y="1667531"/>
            <a:ext cx="3095284" cy="3569742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DB2C4164-3861-8251-6CC0-6D7C79B80E74}"/>
              </a:ext>
            </a:extLst>
          </p:cNvPr>
          <p:cNvGrpSpPr/>
          <p:nvPr/>
        </p:nvGrpSpPr>
        <p:grpSpPr>
          <a:xfrm>
            <a:off x="255746" y="4007280"/>
            <a:ext cx="3034934" cy="607428"/>
            <a:chOff x="155078" y="3805944"/>
            <a:chExt cx="3034934" cy="607428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E5A46126-57F6-44F9-9169-ABAB68A6C6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13907" y="4152404"/>
              <a:ext cx="1476105" cy="260968"/>
            </a:xfrm>
            <a:prstGeom prst="rect">
              <a:avLst/>
            </a:prstGeom>
          </p:spPr>
        </p:pic>
        <p:sp>
          <p:nvSpPr>
            <p:cNvPr id="34" name="Прямоугольник 13">
              <a:extLst>
                <a:ext uri="{FF2B5EF4-FFF2-40B4-BE49-F238E27FC236}">
                  <a16:creationId xmlns:a16="http://schemas.microsoft.com/office/drawing/2014/main" id="{CC35DDBF-3E16-471E-BB40-40757469F729}"/>
                </a:ext>
              </a:extLst>
            </p:cNvPr>
            <p:cNvSpPr/>
            <p:nvPr/>
          </p:nvSpPr>
          <p:spPr>
            <a:xfrm>
              <a:off x="155078" y="3805944"/>
              <a:ext cx="290709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296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solidFill>
                    <a:srgbClr val="C00000"/>
                  </a:solidFill>
                  <a:latin typeface="+mn-lt"/>
                  <a:cs typeface="+mn-cs"/>
                </a:rPr>
                <a:t>The measured inclusive signal strength</a:t>
              </a:r>
              <a:endParaRPr lang="ru-RU" sz="1600" dirty="0">
                <a:solidFill>
                  <a:srgbClr val="C00000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35" name="Прямоугольник 13">
            <a:extLst>
              <a:ext uri="{FF2B5EF4-FFF2-40B4-BE49-F238E27FC236}">
                <a16:creationId xmlns:a16="http://schemas.microsoft.com/office/drawing/2014/main" id="{5BE9AC56-3FDF-4B51-9811-F81F30F9690F}"/>
              </a:ext>
            </a:extLst>
          </p:cNvPr>
          <p:cNvSpPr/>
          <p:nvPr/>
        </p:nvSpPr>
        <p:spPr>
          <a:xfrm>
            <a:off x="-81265" y="586140"/>
            <a:ext cx="63756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29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</a:rPr>
              <a:t>Analysis of VBF Higgs boson in bb decay  is pre-approved</a:t>
            </a:r>
            <a:endParaRPr lang="ru-RU" sz="160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36" name="Прямоугольник 13">
            <a:extLst>
              <a:ext uri="{FF2B5EF4-FFF2-40B4-BE49-F238E27FC236}">
                <a16:creationId xmlns:a16="http://schemas.microsoft.com/office/drawing/2014/main" id="{B5FE02DE-1FF7-4453-87C0-E60B31AE93CD}"/>
              </a:ext>
            </a:extLst>
          </p:cNvPr>
          <p:cNvSpPr/>
          <p:nvPr/>
        </p:nvSpPr>
        <p:spPr>
          <a:xfrm>
            <a:off x="6827981" y="546878"/>
            <a:ext cx="46712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29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ru-RU" sz="1600" dirty="0" err="1">
                <a:solidFill>
                  <a:srgbClr val="C00000"/>
                </a:solidFill>
                <a:latin typeface="+mn-lt"/>
                <a:cs typeface="+mn-cs"/>
              </a:rPr>
              <a:t>Drell</a:t>
            </a:r>
            <a:r>
              <a:rPr lang="en-US" altLang="ru-RU" sz="1600" dirty="0">
                <a:solidFill>
                  <a:srgbClr val="C00000"/>
                </a:solidFill>
                <a:latin typeface="+mn-lt"/>
                <a:cs typeface="+mn-cs"/>
              </a:rPr>
              <a:t>-Yan angular polarization coefficients</a:t>
            </a:r>
            <a:endParaRPr lang="ru-RU" sz="1600" dirty="0">
              <a:solidFill>
                <a:srgbClr val="C00000"/>
              </a:solidFill>
              <a:latin typeface="+mn-lt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28C6DE0-CBD6-4E0B-BB79-2E05634C5E4E}"/>
              </a:ext>
            </a:extLst>
          </p:cNvPr>
          <p:cNvSpPr txBox="1"/>
          <p:nvPr/>
        </p:nvSpPr>
        <p:spPr>
          <a:xfrm>
            <a:off x="134908" y="5419985"/>
            <a:ext cx="6565693" cy="115416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77750" indent="-177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1F497D">
                    <a:lumMod val="50000"/>
                  </a:srgbClr>
                </a:solidFill>
                <a:latin typeface="+mn-lt"/>
              </a:rPr>
              <a:t>The blind analysis @ 13 </a:t>
            </a:r>
            <a:r>
              <a:rPr lang="en-US" sz="1600" dirty="0" err="1">
                <a:solidFill>
                  <a:srgbClr val="1F497D">
                    <a:lumMod val="50000"/>
                  </a:srgbClr>
                </a:solidFill>
                <a:latin typeface="+mn-lt"/>
              </a:rPr>
              <a:t>TeV</a:t>
            </a:r>
            <a:r>
              <a:rPr lang="en-US" sz="1600" dirty="0">
                <a:solidFill>
                  <a:srgbClr val="1F497D">
                    <a:lumMod val="50000"/>
                  </a:srgbClr>
                </a:solidFill>
                <a:latin typeface="+mn-lt"/>
              </a:rPr>
              <a:t> is continued with the full Run2 dataset. CMS AN-21-089, the last release 2023/01/07.</a:t>
            </a:r>
          </a:p>
          <a:p>
            <a:pPr marL="177750" indent="-177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1F497D">
                    <a:lumMod val="50000"/>
                  </a:srgbClr>
                </a:solidFill>
                <a:latin typeface="+mn-lt"/>
              </a:rPr>
              <a:t>The SINP MSU, Moscow and JINR, </a:t>
            </a:r>
            <a:r>
              <a:rPr lang="en-US" sz="1600" dirty="0" err="1">
                <a:solidFill>
                  <a:srgbClr val="1F497D">
                    <a:lumMod val="50000"/>
                  </a:srgbClr>
                </a:solidFill>
                <a:latin typeface="+mn-lt"/>
              </a:rPr>
              <a:t>Dubna</a:t>
            </a:r>
            <a:r>
              <a:rPr lang="en-US" sz="1600" dirty="0">
                <a:solidFill>
                  <a:srgbClr val="1F497D">
                    <a:lumMod val="50000"/>
                  </a:srgbClr>
                </a:solidFill>
                <a:latin typeface="+mn-lt"/>
              </a:rPr>
              <a:t> groups have performed the synchronization running independent codes and using AOD.</a:t>
            </a:r>
          </a:p>
        </p:txBody>
      </p:sp>
      <p:sp>
        <p:nvSpPr>
          <p:cNvPr id="19" name="Прямоугольник 13">
            <a:extLst>
              <a:ext uri="{FF2B5EF4-FFF2-40B4-BE49-F238E27FC236}">
                <a16:creationId xmlns:a16="http://schemas.microsoft.com/office/drawing/2014/main" id="{2F45A5C2-F729-4878-BCB4-549A41E63E54}"/>
              </a:ext>
            </a:extLst>
          </p:cNvPr>
          <p:cNvSpPr/>
          <p:nvPr/>
        </p:nvSpPr>
        <p:spPr>
          <a:xfrm>
            <a:off x="313545" y="5131419"/>
            <a:ext cx="58919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29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C00000"/>
                </a:solidFill>
                <a:latin typeface="+mn-lt"/>
              </a:rPr>
              <a:t>Search for additional Higgs bosons </a:t>
            </a:r>
            <a:r>
              <a:rPr lang="en-US" sz="1600" dirty="0" err="1">
                <a:solidFill>
                  <a:srgbClr val="C00000"/>
                </a:solidFill>
                <a:latin typeface="+mn-lt"/>
              </a:rPr>
              <a:t>μ+μ</a:t>
            </a:r>
            <a:r>
              <a:rPr lang="en-US" sz="1600" dirty="0">
                <a:solidFill>
                  <a:srgbClr val="C00000"/>
                </a:solidFill>
                <a:latin typeface="+mn-lt"/>
              </a:rPr>
              <a:t>− + b–jet events</a:t>
            </a:r>
            <a:endParaRPr lang="ru-RU" sz="1600" dirty="0">
              <a:solidFill>
                <a:srgbClr val="C0000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7">
                <a:extLst>
                  <a:ext uri="{FF2B5EF4-FFF2-40B4-BE49-F238E27FC236}">
                    <a16:creationId xmlns:a16="http://schemas.microsoft.com/office/drawing/2014/main" id="{7035EBEF-C766-4119-BFA1-7AFCA7D434CB}"/>
                  </a:ext>
                </a:extLst>
              </p:cNvPr>
              <p:cNvSpPr txBox="1"/>
              <p:nvPr/>
            </p:nvSpPr>
            <p:spPr>
              <a:xfrm>
                <a:off x="6589718" y="869521"/>
                <a:ext cx="5488256" cy="10799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7750" indent="-177750" eaLnBrk="0" hangingPunct="0">
                  <a:buFont typeface="Wingdings" panose="05000000000000000000" pitchFamily="2" charset="2"/>
                  <a:buChar char="§"/>
                </a:pPr>
                <a:r>
                  <a:rPr lang="en-US" sz="1600" dirty="0">
                    <a:solidFill>
                      <a:srgbClr val="1F497D">
                        <a:lumMod val="50000"/>
                      </a:srgbClr>
                    </a:solidFill>
                    <a:cs typeface="Arial" panose="020B0604020202020204" pitchFamily="34" charset="0"/>
                  </a:rPr>
                  <a:t>Coefficients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rgbClr val="1F497D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600">
                            <a:solidFill>
                              <a:srgbClr val="1F497D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1600">
                            <a:solidFill>
                              <a:srgbClr val="1F497D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</m:sSub>
                    <m:r>
                      <a:rPr lang="en-US" sz="1600">
                        <a:solidFill>
                          <a:srgbClr val="1F497D">
                            <a:lumMod val="50000"/>
                          </a:srgb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en-US" sz="1600" i="1">
                            <a:solidFill>
                              <a:srgbClr val="1F497D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600">
                            <a:solidFill>
                              <a:srgbClr val="1F497D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1600">
                            <a:solidFill>
                              <a:srgbClr val="1F497D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1F497D">
                        <a:lumMod val="50000"/>
                      </a:srgbClr>
                    </a:solidFill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rgbClr val="1F497D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600">
                            <a:solidFill>
                              <a:srgbClr val="1F497D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1600">
                            <a:solidFill>
                              <a:srgbClr val="1F497D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1F497D">
                        <a:lumMod val="50000"/>
                      </a:srgbClr>
                    </a:solidFill>
                    <a:cs typeface="Arial" panose="020B0604020202020204" pitchFamily="34" charset="0"/>
                  </a:rPr>
                  <a:t> were measured for the first time at the CMS experiment. Full Run 2 statistic 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i="1">
                            <a:solidFill>
                              <a:srgbClr val="1F497D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1600">
                            <a:solidFill>
                              <a:srgbClr val="1F497D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</m:rad>
                    <m:r>
                      <a:rPr lang="en-US" sz="1600">
                        <a:solidFill>
                          <a:srgbClr val="1F497D">
                            <a:lumMod val="50000"/>
                          </a:srgb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=13</m:t>
                    </m:r>
                  </m:oMath>
                </a14:m>
                <a:r>
                  <a:rPr lang="en-US" sz="1600" dirty="0">
                    <a:solidFill>
                      <a:srgbClr val="1F497D">
                        <a:lumMod val="50000"/>
                      </a:srgbClr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1F497D">
                        <a:lumMod val="50000"/>
                      </a:srgbClr>
                    </a:solidFill>
                    <a:cs typeface="Arial" panose="020B0604020202020204" pitchFamily="34" charset="0"/>
                  </a:rPr>
                  <a:t>TeV</a:t>
                </a:r>
                <a:r>
                  <a:rPr lang="en-US" sz="1600" dirty="0">
                    <a:solidFill>
                      <a:srgbClr val="1F497D">
                        <a:lumMod val="50000"/>
                      </a:srgbClr>
                    </a:solidFill>
                    <a:cs typeface="Arial" panose="020B0604020202020204" pitchFamily="34" charset="0"/>
                  </a:rPr>
                  <a:t> was used.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rgbClr val="1F497D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600">
                            <a:solidFill>
                              <a:srgbClr val="1F497D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1600">
                            <a:solidFill>
                              <a:srgbClr val="1F497D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</m:sSub>
                    <m:r>
                      <a:rPr lang="en-US" sz="1600">
                        <a:solidFill>
                          <a:srgbClr val="1F497D">
                            <a:lumMod val="50000"/>
                          </a:srgb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en-US" sz="1600" i="1">
                            <a:solidFill>
                              <a:srgbClr val="1F497D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600">
                            <a:solidFill>
                              <a:srgbClr val="1F497D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1600">
                            <a:solidFill>
                              <a:srgbClr val="1F497D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1F497D">
                        <a:lumMod val="50000"/>
                      </a:srgbClr>
                    </a:solidFill>
                    <a:cs typeface="Arial" panose="020B060402020202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1600">
                        <a:solidFill>
                          <a:srgbClr val="1F497D">
                            <a:lumMod val="50000"/>
                          </a:srgb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  <m:sSub>
                      <m:sSubPr>
                        <m:ctrlPr>
                          <a:rPr lang="en-US" sz="1600" i="1">
                            <a:solidFill>
                              <a:srgbClr val="1F497D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600">
                            <a:solidFill>
                              <a:srgbClr val="1F497D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1600">
                            <a:solidFill>
                              <a:srgbClr val="1F497D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1F497D">
                        <a:lumMod val="50000"/>
                      </a:srgbClr>
                    </a:solidFill>
                    <a:cs typeface="Arial" panose="020B0604020202020204" pitchFamily="34" charset="0"/>
                  </a:rPr>
                  <a:t> are small as expected in the standard model.</a:t>
                </a:r>
                <a:endParaRPr lang="ru-RU" sz="1600" dirty="0">
                  <a:solidFill>
                    <a:srgbClr val="1F497D">
                      <a:lumMod val="50000"/>
                    </a:srgbClr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7">
                <a:extLst>
                  <a:ext uri="{FF2B5EF4-FFF2-40B4-BE49-F238E27FC236}">
                    <a16:creationId xmlns="" xmlns:a16="http://schemas.microsoft.com/office/drawing/2014/main" id="{7035EBEF-C766-4119-BFA1-7AFCA7D434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9718" y="869521"/>
                <a:ext cx="5488256" cy="1079911"/>
              </a:xfrm>
              <a:prstGeom prst="rect">
                <a:avLst/>
              </a:prstGeom>
              <a:blipFill>
                <a:blip r:embed="rId6" cstate="print"/>
                <a:stretch>
                  <a:fillRect l="-462" t="-1163" r="-1617" b="-5814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DEDBBA-A2DA-439F-B569-AB5B5CA80305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46081" y="2241076"/>
            <a:ext cx="5318699" cy="2425064"/>
          </a:xfrm>
          <a:prstGeom prst="rect">
            <a:avLst/>
          </a:prstGeom>
        </p:spPr>
      </p:pic>
      <p:sp>
        <p:nvSpPr>
          <p:cNvPr id="28" name="Прямоугольник 13">
            <a:extLst>
              <a:ext uri="{FF2B5EF4-FFF2-40B4-BE49-F238E27FC236}">
                <a16:creationId xmlns:a16="http://schemas.microsoft.com/office/drawing/2014/main" id="{E40C2BC6-8F6A-4A66-AE97-F3EA6241E386}"/>
              </a:ext>
            </a:extLst>
          </p:cNvPr>
          <p:cNvSpPr/>
          <p:nvPr/>
        </p:nvSpPr>
        <p:spPr>
          <a:xfrm>
            <a:off x="6908571" y="4829026"/>
            <a:ext cx="41547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29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ru-RU" sz="1600" dirty="0" err="1">
                <a:solidFill>
                  <a:srgbClr val="C00000"/>
                </a:solidFill>
                <a:latin typeface="+mn-lt"/>
                <a:cs typeface="+mn-cs"/>
              </a:rPr>
              <a:t>Drell</a:t>
            </a:r>
            <a:r>
              <a:rPr lang="en-US" altLang="ru-RU" sz="1600" dirty="0">
                <a:solidFill>
                  <a:srgbClr val="C00000"/>
                </a:solidFill>
                <a:latin typeface="+mn-lt"/>
                <a:cs typeface="+mn-cs"/>
              </a:rPr>
              <a:t>-Yan Radiative Corrections</a:t>
            </a:r>
            <a:endParaRPr lang="ru-RU" sz="1600" dirty="0">
              <a:solidFill>
                <a:srgbClr val="C00000"/>
              </a:solidFill>
              <a:latin typeface="+mn-lt"/>
              <a:cs typeface="+mn-cs"/>
            </a:endParaRPr>
          </a:p>
        </p:txBody>
      </p:sp>
      <p:sp>
        <p:nvSpPr>
          <p:cNvPr id="30" name="TextBox 7">
            <a:extLst>
              <a:ext uri="{FF2B5EF4-FFF2-40B4-BE49-F238E27FC236}">
                <a16:creationId xmlns:a16="http://schemas.microsoft.com/office/drawing/2014/main" id="{871E05AD-7ADE-4D76-99EE-A156D502BA76}"/>
              </a:ext>
            </a:extLst>
          </p:cNvPr>
          <p:cNvSpPr txBox="1"/>
          <p:nvPr/>
        </p:nvSpPr>
        <p:spPr>
          <a:xfrm>
            <a:off x="6744370" y="5137272"/>
            <a:ext cx="54882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750" indent="-177750" eaLnBrk="0" hangingPunct="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1F497D">
                    <a:lumMod val="50000"/>
                  </a:srgbClr>
                </a:solidFill>
                <a:cs typeface="Arial" panose="020B0604020202020204" pitchFamily="34" charset="0"/>
              </a:rPr>
              <a:t>Detailed numerical analysis of electromagnetic radiative effects is performed for differential cross sections in wide kinematical region including the CMS experiment in Run3 HL-LHC operation mode corresponding ultra-high energies and dilepton invariant masses.</a:t>
            </a:r>
            <a:endParaRPr lang="ru-RU" sz="1600" dirty="0">
              <a:solidFill>
                <a:srgbClr val="1F497D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17" name="Номер слайда 5">
            <a:extLst>
              <a:ext uri="{FF2B5EF4-FFF2-40B4-BE49-F238E27FC236}">
                <a16:creationId xmlns:a16="http://schemas.microsoft.com/office/drawing/2014/main" id="{E8967411-653F-4E03-8D42-77BB3CDCB47E}"/>
              </a:ext>
            </a:extLst>
          </p:cNvPr>
          <p:cNvSpPr txBox="1">
            <a:spLocks/>
          </p:cNvSpPr>
          <p:nvPr/>
        </p:nvSpPr>
        <p:spPr bwMode="auto">
          <a:xfrm>
            <a:off x="11796713" y="6597652"/>
            <a:ext cx="3952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itchFamily="2" charset="2"/>
              <a:buNone/>
            </a:pPr>
            <a:fld id="{F493BA12-40D0-8745-A4EC-08D2D1478BB7}" type="slidenum">
              <a:rPr lang="ru-RU" altLang="ru-RU" sz="1200" b="1">
                <a:solidFill>
                  <a:srgbClr val="808080"/>
                </a:solidFill>
              </a:rPr>
              <a:pPr algn="r" eaLnBrk="1" hangingPunct="1">
                <a:spcBef>
                  <a:spcPct val="0"/>
                </a:spcBef>
                <a:buFont typeface="Wingdings" pitchFamily="2" charset="2"/>
                <a:buNone/>
              </a:pPr>
              <a:t>26</a:t>
            </a:fld>
            <a:endParaRPr lang="ru-RU" altLang="ru-RU" sz="1200" b="1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02688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Номер слайда 5">
            <a:extLst>
              <a:ext uri="{FF2B5EF4-FFF2-40B4-BE49-F238E27FC236}">
                <a16:creationId xmlns:a16="http://schemas.microsoft.com/office/drawing/2014/main" id="{A5224650-5120-4644-AB77-B097A71FA541}"/>
              </a:ext>
            </a:extLst>
          </p:cNvPr>
          <p:cNvSpPr txBox="1">
            <a:spLocks/>
          </p:cNvSpPr>
          <p:nvPr/>
        </p:nvSpPr>
        <p:spPr bwMode="auto">
          <a:xfrm>
            <a:off x="11807603" y="6597650"/>
            <a:ext cx="3952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itchFamily="2" charset="2"/>
              <a:buNone/>
            </a:pPr>
            <a:fld id="{7F8C716E-1953-814C-8527-CECD6B03455B}" type="slidenum">
              <a:rPr lang="ru-RU" altLang="ru-RU" sz="1200" b="1">
                <a:solidFill>
                  <a:srgbClr val="808080"/>
                </a:solidFill>
              </a:rPr>
              <a:pPr algn="r" eaLnBrk="1" hangingPunct="1">
                <a:spcBef>
                  <a:spcPct val="0"/>
                </a:spcBef>
                <a:buFont typeface="Wingdings" pitchFamily="2" charset="2"/>
                <a:buNone/>
              </a:pPr>
              <a:t>3</a:t>
            </a:fld>
            <a:endParaRPr lang="ru-RU" altLang="ru-RU" sz="1200" b="1">
              <a:solidFill>
                <a:srgbClr val="808080"/>
              </a:solidFill>
            </a:endParaRPr>
          </a:p>
        </p:txBody>
      </p:sp>
      <p:sp>
        <p:nvSpPr>
          <p:cNvPr id="20485" name="Заголовок 1">
            <a:extLst>
              <a:ext uri="{FF2B5EF4-FFF2-40B4-BE49-F238E27FC236}">
                <a16:creationId xmlns:a16="http://schemas.microsoft.com/office/drawing/2014/main" id="{70D9305F-3F82-174C-A228-FF0295583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806" y="7956"/>
            <a:ext cx="10656711" cy="597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ctr"/>
          <a:lstStyle>
            <a:lvl1pPr defTabSz="912813"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3000" b="1" dirty="0">
                <a:solidFill>
                  <a:srgbClr val="17375E"/>
                </a:solidFill>
              </a:rPr>
              <a:t>CMS Data taking performance in RUN 3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0CA7710-5BCA-6C4B-92ED-04E8DCD81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521" y="605936"/>
            <a:ext cx="6521472" cy="290331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AD137E3-33EC-946C-4C49-95E0DA52D2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2708" y="545020"/>
            <a:ext cx="4079877" cy="237921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BCBF530-3D78-C9AF-152B-F5292E4873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521" y="4029966"/>
            <a:ext cx="3451178" cy="254575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304DF65-98C2-7CB5-6061-B073155D98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9990" y="4093046"/>
            <a:ext cx="3178293" cy="240489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83FBE40-A244-8EE9-F1C4-8302796D080F}"/>
              </a:ext>
            </a:extLst>
          </p:cNvPr>
          <p:cNvSpPr txBox="1"/>
          <p:nvPr/>
        </p:nvSpPr>
        <p:spPr>
          <a:xfrm>
            <a:off x="824219" y="3623492"/>
            <a:ext cx="41234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Data taking efficiency: 91.6%</a:t>
            </a:r>
            <a:endParaRPr lang="ru-RU" sz="18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4CBEE79-3761-05A5-7648-FE548399A24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894"/>
          <a:stretch/>
        </p:blipFill>
        <p:spPr>
          <a:xfrm>
            <a:off x="4650138" y="4029966"/>
            <a:ext cx="3534287" cy="25564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B624CD-2B14-596E-91B7-D4241EF678A6}"/>
              </a:ext>
            </a:extLst>
          </p:cNvPr>
          <p:cNvSpPr txBox="1"/>
          <p:nvPr/>
        </p:nvSpPr>
        <p:spPr>
          <a:xfrm>
            <a:off x="7936634" y="3004118"/>
            <a:ext cx="42450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Downtimes are mainly due to automatic procedures to recover blocked channels caused by high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lumi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and/or high pileup</a:t>
            </a:r>
          </a:p>
        </p:txBody>
      </p:sp>
    </p:spTree>
    <p:extLst>
      <p:ext uri="{BB962C8B-B14F-4D97-AF65-F5344CB8AC3E}">
        <p14:creationId xmlns:p14="http://schemas.microsoft.com/office/powerpoint/2010/main" val="206363931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Номер слайда 5">
            <a:extLst>
              <a:ext uri="{FF2B5EF4-FFF2-40B4-BE49-F238E27FC236}">
                <a16:creationId xmlns:a16="http://schemas.microsoft.com/office/drawing/2014/main" id="{A5224650-5120-4644-AB77-B097A71FA541}"/>
              </a:ext>
            </a:extLst>
          </p:cNvPr>
          <p:cNvSpPr txBox="1">
            <a:spLocks/>
          </p:cNvSpPr>
          <p:nvPr/>
        </p:nvSpPr>
        <p:spPr bwMode="auto">
          <a:xfrm>
            <a:off x="11796713" y="6578818"/>
            <a:ext cx="3952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itchFamily="2" charset="2"/>
              <a:buNone/>
            </a:pPr>
            <a:fld id="{7F8C716E-1953-814C-8527-CECD6B03455B}" type="slidenum">
              <a:rPr lang="ru-RU" altLang="ru-RU" sz="1200" b="1">
                <a:solidFill>
                  <a:srgbClr val="808080"/>
                </a:solidFill>
              </a:rPr>
              <a:pPr algn="r" eaLnBrk="1" hangingPunct="1">
                <a:spcBef>
                  <a:spcPct val="0"/>
                </a:spcBef>
                <a:buFont typeface="Wingdings" pitchFamily="2" charset="2"/>
                <a:buNone/>
              </a:pPr>
              <a:t>4</a:t>
            </a:fld>
            <a:endParaRPr lang="ru-RU" altLang="ru-RU" sz="1200" b="1" dirty="0">
              <a:solidFill>
                <a:srgbClr val="808080"/>
              </a:solidFill>
            </a:endParaRPr>
          </a:p>
        </p:txBody>
      </p:sp>
      <p:sp>
        <p:nvSpPr>
          <p:cNvPr id="20485" name="Заголовок 1">
            <a:extLst>
              <a:ext uri="{FF2B5EF4-FFF2-40B4-BE49-F238E27FC236}">
                <a16:creationId xmlns:a16="http://schemas.microsoft.com/office/drawing/2014/main" id="{70D9305F-3F82-174C-A228-FF0295583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038" y="15459"/>
            <a:ext cx="1066235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ctr"/>
          <a:lstStyle>
            <a:lvl1pPr defTabSz="912813"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b="1" dirty="0">
                <a:solidFill>
                  <a:srgbClr val="17375E"/>
                </a:solidFill>
                <a:latin typeface="Calibri" panose="020F0502020204030204" pitchFamily="34" charset="0"/>
              </a:rPr>
              <a:t>JINR Group Activities in 2023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E249C0DB-84DB-4807-844D-9A40C6F3A4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4389" y="4190892"/>
            <a:ext cx="5708298" cy="2218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 sz="2600">
                <a:solidFill>
                  <a:srgbClr val="000000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 sz="2100">
                <a:solidFill>
                  <a:srgbClr val="000000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</a:pPr>
            <a:r>
              <a:rPr lang="en-US" altLang="ru-RU" sz="18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CMS duties executed by JINR physicists</a:t>
            </a:r>
            <a:r>
              <a:rPr lang="ru-RU" altLang="ru-RU" sz="18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:</a:t>
            </a:r>
            <a:r>
              <a:rPr lang="en-US" altLang="ru-RU" sz="18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  </a:t>
            </a:r>
            <a:endParaRPr lang="ru-RU" altLang="ru-RU" sz="1800" dirty="0">
              <a:solidFill>
                <a:srgbClr val="002060"/>
              </a:solidFill>
              <a:latin typeface="+mn-lt"/>
              <a:cs typeface="Calibri" panose="020F0502020204030204" pitchFamily="34" charset="0"/>
            </a:endParaRPr>
          </a:p>
          <a:p>
            <a:pPr marL="180000" indent="-17775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altLang="ru-RU" sz="18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HCAL Technical Coordination </a:t>
            </a:r>
          </a:p>
          <a:p>
            <a:pPr marL="180000" indent="-17775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altLang="ru-RU" sz="18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Muon DQM Coordination</a:t>
            </a:r>
          </a:p>
          <a:p>
            <a:pPr marL="180000" indent="-17775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altLang="ru-RU" sz="18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CMS data managers of Tier-1 and Tier-2 sites</a:t>
            </a:r>
          </a:p>
          <a:p>
            <a:pPr marL="180000" indent="-17775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altLang="ru-RU" sz="18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Participation in Analysis  Review  Committee (ARC) and Institutional publication review (IR)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B265ED86-705A-42E1-A3CB-6D07FD98A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78" y="889234"/>
            <a:ext cx="5425347" cy="2464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 sz="2600">
                <a:solidFill>
                  <a:srgbClr val="000000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 sz="2100">
                <a:solidFill>
                  <a:srgbClr val="000000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9pPr>
          </a:lstStyle>
          <a:p>
            <a:pPr marL="180000" lvl="1" indent="-16920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altLang="ru-RU" sz="1800" dirty="0">
                <a:solidFill>
                  <a:srgbClr val="002060"/>
                </a:solidFill>
                <a:latin typeface="+mn-lt"/>
              </a:rPr>
              <a:t>In accordance with the M&amp;O category B the JINR team is responsible for commissioning after Phase-1 Upgrade, maintenance and operation of detector systems in RUN3, computing, software development</a:t>
            </a:r>
          </a:p>
          <a:p>
            <a:pPr marL="180000" lvl="1" indent="-16920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altLang="ru-RU" sz="1800" dirty="0">
                <a:solidFill>
                  <a:srgbClr val="002060"/>
                </a:solidFill>
                <a:latin typeface="+mn-lt"/>
              </a:rPr>
              <a:t>Under the MoUs concerning JINR participation in CMS Phase-2 JINR contributes in </a:t>
            </a:r>
            <a:r>
              <a:rPr lang="en-US" altLang="ru-RU" sz="1800" dirty="0" err="1">
                <a:solidFill>
                  <a:srgbClr val="002060"/>
                </a:solidFill>
                <a:latin typeface="+mn-lt"/>
              </a:rPr>
              <a:t>HGCal</a:t>
            </a:r>
            <a:r>
              <a:rPr lang="en-US" altLang="ru-RU" sz="1800" dirty="0">
                <a:solidFill>
                  <a:srgbClr val="002060"/>
                </a:solidFill>
                <a:latin typeface="+mn-lt"/>
              </a:rPr>
              <a:t> project and Muon system upgrade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FD6788-B605-18BA-31BD-BE600B5A1584}"/>
              </a:ext>
            </a:extLst>
          </p:cNvPr>
          <p:cNvSpPr txBox="1"/>
          <p:nvPr/>
        </p:nvSpPr>
        <p:spPr>
          <a:xfrm>
            <a:off x="5905206" y="3083587"/>
            <a:ext cx="591452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</a:pPr>
            <a:r>
              <a:rPr lang="en-US" altLang="ru-RU" sz="1400" i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*) According to Experimental Physics Responsibilities </a:t>
            </a:r>
            <a:r>
              <a:rPr lang="ru-RU" altLang="ru-RU" sz="1400" i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(</a:t>
            </a:r>
            <a:r>
              <a:rPr lang="en-US" altLang="ru-RU" sz="1400" i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EPR</a:t>
            </a:r>
            <a:r>
              <a:rPr lang="ru-RU" altLang="ru-RU" sz="1400" i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) </a:t>
            </a:r>
            <a:r>
              <a:rPr lang="en-US" altLang="ru-RU" sz="1400" i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each author (paid and unpaid) is required to work on operational, maintenance, upgrade duties, including participation in shifts, at least 4 months 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84742D8-A32B-B668-6CAD-F22D080A5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914" y="4251277"/>
            <a:ext cx="5425347" cy="1548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 b="1">
                <a:solidFill>
                  <a:srgbClr val="3333CC"/>
                </a:solidFill>
                <a:latin typeface="Arial" panose="020B0604020202020204" pitchFamily="34" charset="0"/>
                <a:cs typeface="PingFang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3300"/>
                </a:solidFill>
                <a:latin typeface="Arial" panose="020B0604020202020204" pitchFamily="34" charset="0"/>
                <a:cs typeface="PingFang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PingFang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00FF"/>
                </a:solidFill>
                <a:latin typeface="Arial" panose="020B0604020202020204" pitchFamily="34" charset="0"/>
                <a:cs typeface="PingFang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9999"/>
                </a:solidFill>
                <a:latin typeface="Arial" panose="020B0604020202020204" pitchFamily="34" charset="0"/>
                <a:cs typeface="PingFang SC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9999"/>
                </a:solidFill>
                <a:latin typeface="Arial" panose="020B0604020202020204" pitchFamily="34" charset="0"/>
                <a:cs typeface="PingFang SC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9999"/>
                </a:solidFill>
                <a:latin typeface="Arial" panose="020B0604020202020204" pitchFamily="34" charset="0"/>
                <a:cs typeface="PingFang SC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9999"/>
                </a:solidFill>
                <a:latin typeface="Arial" panose="020B0604020202020204" pitchFamily="34" charset="0"/>
                <a:cs typeface="PingFang SC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9999"/>
                </a:solidFill>
                <a:latin typeface="Arial" panose="020B0604020202020204" pitchFamily="34" charset="0"/>
                <a:cs typeface="PingFang SC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ru-RU" sz="18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Activity in CMS Physics working groups</a:t>
            </a:r>
          </a:p>
          <a:p>
            <a:pPr marL="180000" indent="-177750">
              <a:spcBef>
                <a:spcPts val="90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</a:pPr>
            <a:r>
              <a:rPr lang="en-US" altLang="ru-RU" sz="1800" b="0" dirty="0">
                <a:solidFill>
                  <a:srgbClr val="002060"/>
                </a:solidFill>
                <a:latin typeface="+mn-lt"/>
                <a:ea typeface="MS PGothic" panose="020B0600070205080204" pitchFamily="34" charset="-128"/>
                <a:cs typeface="Calibri" panose="020F0502020204030204" pitchFamily="34" charset="0"/>
              </a:rPr>
              <a:t>Exotica, Higgs, and Standard Model Analysis.</a:t>
            </a:r>
          </a:p>
          <a:p>
            <a:pPr marL="180000" indent="-177750">
              <a:spcBef>
                <a:spcPts val="90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</a:pPr>
            <a:r>
              <a:rPr lang="en-US" altLang="ru-RU" sz="1800" b="0" dirty="0">
                <a:solidFill>
                  <a:srgbClr val="002060"/>
                </a:solidFill>
                <a:latin typeface="+mn-lt"/>
                <a:ea typeface="MS PGothic" panose="020B0600070205080204" pitchFamily="34" charset="-128"/>
                <a:cs typeface="Calibri" panose="020F0502020204030204" pitchFamily="34" charset="0"/>
              </a:rPr>
              <a:t>Muon and Jet/MET Physics Object Groups.</a:t>
            </a:r>
          </a:p>
          <a:p>
            <a:pPr marL="180000" indent="-177750">
              <a:spcBef>
                <a:spcPts val="90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</a:pPr>
            <a:r>
              <a:rPr lang="en-US" altLang="ru-RU" sz="1800" b="0" dirty="0">
                <a:solidFill>
                  <a:srgbClr val="002060"/>
                </a:solidFill>
                <a:latin typeface="+mn-lt"/>
                <a:ea typeface="MS PGothic" panose="020B0600070205080204" pitchFamily="34" charset="-128"/>
                <a:cs typeface="Calibri" panose="020F0502020204030204" pitchFamily="34" charset="0"/>
              </a:rPr>
              <a:t>Muon and HCAL Detector Performance Group.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5F4CBA-ABDE-072A-9302-6AE5694C30AA}"/>
              </a:ext>
            </a:extLst>
          </p:cNvPr>
          <p:cNvSpPr txBox="1"/>
          <p:nvPr/>
        </p:nvSpPr>
        <p:spPr>
          <a:xfrm>
            <a:off x="5786510" y="934497"/>
            <a:ext cx="6332116" cy="2062103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180000" indent="-1800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ru-RU" sz="18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Total number of CMS participants from JINR: </a:t>
            </a:r>
            <a:r>
              <a:rPr lang="en-US" altLang="ru-RU" sz="1800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70</a:t>
            </a:r>
          </a:p>
          <a:p>
            <a:pPr marL="180000" indent="-1800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altLang="ru-RU" sz="18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JINR authors in CMS: </a:t>
            </a:r>
            <a:r>
              <a:rPr lang="en-GB" altLang="ru-RU" sz="1800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21 (17 paid and 4 unpaid PhD St</a:t>
            </a:r>
            <a:r>
              <a:rPr lang="ru-RU" altLang="ru-RU" sz="1800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.</a:t>
            </a:r>
            <a:r>
              <a:rPr lang="en-GB" altLang="ru-RU" sz="1800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)</a:t>
            </a:r>
          </a:p>
          <a:p>
            <a:pPr marL="180000" indent="-1800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altLang="ru-RU" sz="18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11</a:t>
            </a:r>
            <a:r>
              <a:rPr lang="en-US" altLang="ru-RU" sz="18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 young researchers: 1 MS from JINR, </a:t>
            </a:r>
            <a:r>
              <a:rPr lang="ru-RU" altLang="ru-RU" sz="18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5</a:t>
            </a:r>
            <a:r>
              <a:rPr lang="en-US" altLang="ru-RU" sz="18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 PhD Students from JINR, </a:t>
            </a:r>
            <a:r>
              <a:rPr lang="ru-RU" altLang="ru-RU" sz="18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5</a:t>
            </a:r>
            <a:r>
              <a:rPr lang="en-US" altLang="ru-RU" sz="18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 PhD Students from DMS</a:t>
            </a:r>
            <a:endParaRPr lang="ru-RU" altLang="ru-RU" sz="1800" dirty="0">
              <a:solidFill>
                <a:srgbClr val="002060"/>
              </a:solidFill>
              <a:latin typeface="+mn-lt"/>
              <a:cs typeface="Calibri" panose="020F0502020204030204" pitchFamily="34" charset="0"/>
            </a:endParaRPr>
          </a:p>
          <a:p>
            <a:pPr marL="180000" indent="-1800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ru-RU" sz="18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JINR team full time equivalent (FTE): </a:t>
            </a:r>
            <a:r>
              <a:rPr lang="en-US" altLang="ru-RU" sz="1800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105.</a:t>
            </a:r>
            <a:r>
              <a:rPr lang="ru-RU" altLang="ru-RU" sz="1800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32</a:t>
            </a:r>
            <a:r>
              <a:rPr lang="en-US" altLang="ru-RU" sz="1800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 FTE-months</a:t>
            </a:r>
            <a:r>
              <a:rPr lang="en-US" altLang="ru-RU" sz="1800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*</a:t>
            </a:r>
          </a:p>
          <a:p>
            <a:pPr marL="180000" indent="-1800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ru-RU" sz="18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In 2023 JINR physicists plan to take </a:t>
            </a:r>
            <a:r>
              <a:rPr lang="en-US" altLang="ru-RU" sz="1800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62 central </a:t>
            </a:r>
            <a:r>
              <a:rPr lang="en-US" sz="1800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shifts</a:t>
            </a:r>
            <a:endParaRPr lang="en-US" altLang="ru-RU" sz="1800" dirty="0">
              <a:solidFill>
                <a:srgbClr val="00206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F29D40-AE22-5EC1-B0EE-AD3CE3A570FA}"/>
              </a:ext>
            </a:extLst>
          </p:cNvPr>
          <p:cNvSpPr txBox="1"/>
          <p:nvPr/>
        </p:nvSpPr>
        <p:spPr>
          <a:xfrm>
            <a:off x="177878" y="3411808"/>
            <a:ext cx="52278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 lvl="1" indent="-16920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altLang="ru-RU" sz="1800" dirty="0">
                <a:solidFill>
                  <a:srgbClr val="002060"/>
                </a:solidFill>
                <a:latin typeface="+mn-lt"/>
              </a:rPr>
              <a:t>JINR physicists are responsible for 8 physics analysis based on RUN2 data and RUN3 data </a:t>
            </a:r>
          </a:p>
        </p:txBody>
      </p:sp>
    </p:spTree>
    <p:extLst>
      <p:ext uri="{BB962C8B-B14F-4D97-AF65-F5344CB8AC3E}">
        <p14:creationId xmlns:p14="http://schemas.microsoft.com/office/powerpoint/2010/main" val="7744652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919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Номер слайда 5">
            <a:extLst>
              <a:ext uri="{FF2B5EF4-FFF2-40B4-BE49-F238E27FC236}">
                <a16:creationId xmlns:a16="http://schemas.microsoft.com/office/drawing/2014/main" id="{CBC5DEE6-6C91-4B08-B18C-030F46F85EC8}"/>
              </a:ext>
            </a:extLst>
          </p:cNvPr>
          <p:cNvSpPr txBox="1">
            <a:spLocks/>
          </p:cNvSpPr>
          <p:nvPr/>
        </p:nvSpPr>
        <p:spPr bwMode="auto">
          <a:xfrm>
            <a:off x="11796713" y="6593117"/>
            <a:ext cx="3952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itchFamily="2" charset="2"/>
              <a:buNone/>
            </a:pPr>
            <a:fld id="{38935FDD-C814-9B44-AEA2-3F7FD88E3F5D}" type="slidenum">
              <a:rPr lang="ru-RU" altLang="ru-RU" sz="1200" b="1">
                <a:solidFill>
                  <a:srgbClr val="808080"/>
                </a:solidFill>
              </a:rPr>
              <a:pPr algn="r" eaLnBrk="1" hangingPunct="1">
                <a:spcBef>
                  <a:spcPct val="0"/>
                </a:spcBef>
                <a:buFont typeface="Wingdings" pitchFamily="2" charset="2"/>
                <a:buNone/>
              </a:pPr>
              <a:t>5</a:t>
            </a:fld>
            <a:endParaRPr lang="ru-RU" altLang="ru-RU" sz="1200" b="1" dirty="0">
              <a:solidFill>
                <a:srgbClr val="808080"/>
              </a:solidFill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4950C0F-79B4-4B45-BA2E-4C8FB0ADD0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8459" y="807211"/>
            <a:ext cx="9933277" cy="1479509"/>
          </a:xfrm>
          <a:prstGeom prst="rect">
            <a:avLst/>
          </a:prstGeom>
          <a:noFill/>
          <a:ln w="22225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 b="1">
                <a:solidFill>
                  <a:srgbClr val="3333CC"/>
                </a:solidFill>
                <a:latin typeface="Arial" panose="020B0604020202020204" pitchFamily="34" charset="0"/>
                <a:cs typeface="PingFang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3300"/>
                </a:solidFill>
                <a:latin typeface="Arial" panose="020B0604020202020204" pitchFamily="34" charset="0"/>
                <a:cs typeface="PingFang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PingFang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00FF"/>
                </a:solidFill>
                <a:latin typeface="Arial" panose="020B0604020202020204" pitchFamily="34" charset="0"/>
                <a:cs typeface="PingFang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9999"/>
                </a:solidFill>
                <a:latin typeface="Arial" panose="020B0604020202020204" pitchFamily="34" charset="0"/>
                <a:cs typeface="PingFang SC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9999"/>
                </a:solidFill>
                <a:latin typeface="Arial" panose="020B0604020202020204" pitchFamily="34" charset="0"/>
                <a:cs typeface="PingFang SC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9999"/>
                </a:solidFill>
                <a:latin typeface="Arial" panose="020B0604020202020204" pitchFamily="34" charset="0"/>
                <a:cs typeface="PingFang SC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9999"/>
                </a:solidFill>
                <a:latin typeface="Arial" panose="020B0604020202020204" pitchFamily="34" charset="0"/>
                <a:cs typeface="PingFang SC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9999"/>
                </a:solidFill>
                <a:latin typeface="Arial" panose="020B0604020202020204" pitchFamily="34" charset="0"/>
                <a:cs typeface="PingFang SC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600"/>
              </a:spcAft>
              <a:buClrTx/>
            </a:pPr>
            <a:r>
              <a:rPr lang="en-US" altLang="ru-RU" sz="2000" dirty="0">
                <a:solidFill>
                  <a:schemeClr val="accent6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JINR Group publication status</a:t>
            </a:r>
            <a:endParaRPr lang="ru-RU" altLang="ru-RU" sz="2000" dirty="0">
              <a:solidFill>
                <a:schemeClr val="accent6">
                  <a:lumMod val="50000"/>
                </a:schemeClr>
              </a:solidFill>
              <a:latin typeface="+mn-lt"/>
              <a:cs typeface="Calibri" panose="020F0502020204030204" pitchFamily="34" charset="0"/>
            </a:endParaRPr>
          </a:p>
          <a:p>
            <a:pPr marL="216000" indent="-285750"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§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</a:pPr>
            <a:r>
              <a:rPr lang="en-US" altLang="ru-RU" sz="2000" b="0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24 scientific papers </a:t>
            </a:r>
            <a:r>
              <a:rPr lang="en-US" altLang="ru-RU" sz="2000" b="0" dirty="0">
                <a:solidFill>
                  <a:schemeClr val="accent2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and </a:t>
            </a:r>
            <a:r>
              <a:rPr lang="en-US" altLang="ru-RU" sz="2000" b="0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one patent</a:t>
            </a:r>
            <a:r>
              <a:rPr lang="en-US" altLang="ru-RU" sz="2000" b="0" dirty="0">
                <a:solidFill>
                  <a:schemeClr val="accent2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 were prepared in 2022 – 2023 by JINR group</a:t>
            </a:r>
            <a:endParaRPr lang="ru-RU" altLang="ru-RU" sz="2000" b="0" dirty="0">
              <a:solidFill>
                <a:schemeClr val="accent2">
                  <a:lumMod val="50000"/>
                </a:schemeClr>
              </a:solidFill>
              <a:latin typeface="+mn-lt"/>
              <a:cs typeface="Calibri" panose="020F0502020204030204" pitchFamily="34" charset="0"/>
            </a:endParaRPr>
          </a:p>
          <a:p>
            <a:pPr marL="216000" indent="-285750"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§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</a:pPr>
            <a:r>
              <a:rPr lang="en-US" altLang="ru-RU" sz="2000" b="0" dirty="0">
                <a:solidFill>
                  <a:schemeClr val="accent2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The results of the scientific research were presented in </a:t>
            </a:r>
            <a:r>
              <a:rPr lang="en-US" altLang="ru-RU" sz="2000" b="0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38 reports</a:t>
            </a:r>
            <a:r>
              <a:rPr lang="en-US" altLang="ru-RU" sz="2000" b="0" dirty="0">
                <a:solidFill>
                  <a:schemeClr val="accent2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 at various conferences (at least half of them is given by the young scientists).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E0E872DB-30A2-4E5C-811F-26F75FC1E9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1744" y="-41741"/>
            <a:ext cx="1066235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ctr"/>
          <a:lstStyle>
            <a:lvl1pPr defTabSz="912813"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b="1" dirty="0">
                <a:solidFill>
                  <a:srgbClr val="17375E"/>
                </a:solidFill>
                <a:latin typeface="+mn-lt"/>
              </a:rPr>
              <a:t>Publications</a:t>
            </a: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9B8CBF4A-C1F3-FF62-3364-81873878A325}"/>
              </a:ext>
            </a:extLst>
          </p:cNvPr>
          <p:cNvGrpSpPr/>
          <p:nvPr/>
        </p:nvGrpSpPr>
        <p:grpSpPr>
          <a:xfrm>
            <a:off x="1238138" y="2586059"/>
            <a:ext cx="4240643" cy="3993203"/>
            <a:chOff x="838088" y="2509216"/>
            <a:chExt cx="4240643" cy="399259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C817597-A7BC-4D9B-B880-E98C6D72DC98}"/>
                </a:ext>
              </a:extLst>
            </p:cNvPr>
            <p:cNvSpPr txBox="1"/>
            <p:nvPr/>
          </p:nvSpPr>
          <p:spPr>
            <a:xfrm>
              <a:off x="1036614" y="2509216"/>
              <a:ext cx="4042117" cy="10308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ts val="300"/>
                </a:spcBef>
                <a:spcAft>
                  <a:spcPts val="0"/>
                </a:spcAft>
                <a:buClr>
                  <a:srgbClr val="002060"/>
                </a:buClr>
                <a:tabLst>
                  <a:tab pos="282575" algn="l"/>
                  <a:tab pos="730250" algn="l"/>
                  <a:tab pos="1179513" algn="l"/>
                  <a:tab pos="1628775" algn="l"/>
                  <a:tab pos="2078038" algn="l"/>
                  <a:tab pos="2527300" algn="l"/>
                  <a:tab pos="2976563" algn="l"/>
                  <a:tab pos="3425825" algn="l"/>
                  <a:tab pos="3875088" algn="l"/>
                  <a:tab pos="4324350" algn="l"/>
                  <a:tab pos="4773613" algn="l"/>
                  <a:tab pos="5222875" algn="l"/>
                  <a:tab pos="5672138" algn="l"/>
                  <a:tab pos="6121400" algn="l"/>
                  <a:tab pos="6570663" algn="l"/>
                  <a:tab pos="7019925" algn="l"/>
                  <a:tab pos="7469188" algn="l"/>
                  <a:tab pos="7918450" algn="l"/>
                  <a:tab pos="8367713" algn="l"/>
                  <a:tab pos="8816975" algn="l"/>
                  <a:tab pos="9266238" algn="l"/>
                </a:tabLst>
              </a:pPr>
              <a:r>
                <a:rPr lang="en-US" altLang="ru-RU" sz="2000" b="1" dirty="0">
                  <a:solidFill>
                    <a:schemeClr val="accent2">
                      <a:lumMod val="50000"/>
                    </a:schemeClr>
                  </a:solidFill>
                  <a:latin typeface="+mn-lt"/>
                  <a:cs typeface="Calibri" panose="020F0502020204030204" pitchFamily="34" charset="0"/>
                </a:rPr>
                <a:t>CMS publication status</a:t>
              </a:r>
              <a:endParaRPr lang="ru-RU" altLang="ru-RU" sz="20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Calibri" panose="020F0502020204030204" pitchFamily="34" charset="0"/>
              </a:endParaRPr>
            </a:p>
            <a:p>
              <a:pPr>
                <a:spcBef>
                  <a:spcPts val="300"/>
                </a:spcBef>
                <a:spcAft>
                  <a:spcPts val="0"/>
                </a:spcAft>
                <a:buClr>
                  <a:srgbClr val="002060"/>
                </a:buClr>
                <a:tabLst>
                  <a:tab pos="282575" algn="l"/>
                  <a:tab pos="730250" algn="l"/>
                  <a:tab pos="1179513" algn="l"/>
                  <a:tab pos="1628775" algn="l"/>
                  <a:tab pos="2078038" algn="l"/>
                  <a:tab pos="2527300" algn="l"/>
                  <a:tab pos="2976563" algn="l"/>
                  <a:tab pos="3425825" algn="l"/>
                  <a:tab pos="3875088" algn="l"/>
                  <a:tab pos="4324350" algn="l"/>
                  <a:tab pos="4773613" algn="l"/>
                  <a:tab pos="5222875" algn="l"/>
                  <a:tab pos="5672138" algn="l"/>
                  <a:tab pos="6121400" algn="l"/>
                  <a:tab pos="6570663" algn="l"/>
                  <a:tab pos="7019925" algn="l"/>
                  <a:tab pos="7469188" algn="l"/>
                  <a:tab pos="7918450" algn="l"/>
                  <a:tab pos="8367713" algn="l"/>
                  <a:tab pos="8816975" algn="l"/>
                  <a:tab pos="9266238" algn="l"/>
                </a:tabLst>
              </a:pPr>
              <a:r>
                <a:rPr lang="en-US" altLang="ru-RU" sz="1800" dirty="0">
                  <a:solidFill>
                    <a:schemeClr val="accent2">
                      <a:lumMod val="50000"/>
                    </a:schemeClr>
                  </a:solidFill>
                  <a:latin typeface="+mn-lt"/>
                  <a:cs typeface="Calibri" panose="020F0502020204030204" pitchFamily="34" charset="0"/>
                </a:rPr>
                <a:t>1197 papers based on collision data </a:t>
              </a:r>
            </a:p>
            <a:p>
              <a:pPr>
                <a:spcBef>
                  <a:spcPts val="300"/>
                </a:spcBef>
                <a:spcAft>
                  <a:spcPts val="0"/>
                </a:spcAft>
                <a:buClr>
                  <a:srgbClr val="002060"/>
                </a:buClr>
                <a:tabLst>
                  <a:tab pos="282575" algn="l"/>
                  <a:tab pos="730250" algn="l"/>
                  <a:tab pos="1179513" algn="l"/>
                  <a:tab pos="1628775" algn="l"/>
                  <a:tab pos="2078038" algn="l"/>
                  <a:tab pos="2527300" algn="l"/>
                  <a:tab pos="2976563" algn="l"/>
                  <a:tab pos="3425825" algn="l"/>
                  <a:tab pos="3875088" algn="l"/>
                  <a:tab pos="4324350" algn="l"/>
                  <a:tab pos="4773613" algn="l"/>
                  <a:tab pos="5222875" algn="l"/>
                  <a:tab pos="5672138" algn="l"/>
                  <a:tab pos="6121400" algn="l"/>
                  <a:tab pos="6570663" algn="l"/>
                  <a:tab pos="7019925" algn="l"/>
                  <a:tab pos="7469188" algn="l"/>
                  <a:tab pos="7918450" algn="l"/>
                  <a:tab pos="8367713" algn="l"/>
                  <a:tab pos="8816975" algn="l"/>
                  <a:tab pos="9266238" algn="l"/>
                </a:tabLst>
              </a:pPr>
              <a:r>
                <a:rPr lang="en-US" altLang="ru-RU" sz="1800" dirty="0">
                  <a:solidFill>
                    <a:schemeClr val="accent2">
                      <a:lumMod val="50000"/>
                    </a:schemeClr>
                  </a:solidFill>
                  <a:latin typeface="+mn-lt"/>
                  <a:cs typeface="Calibri" panose="020F0502020204030204" pitchFamily="34" charset="0"/>
                </a:rPr>
                <a:t>▪ 1117 published as of 22/05/2023 </a:t>
              </a:r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10DDAA79-9805-E638-5672-00AB2C9903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088" y="3486149"/>
              <a:ext cx="4135507" cy="3015657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5E2818C-C71A-F4E2-067C-578A8DC0C857}"/>
              </a:ext>
            </a:extLst>
          </p:cNvPr>
          <p:cNvSpPr txBox="1"/>
          <p:nvPr/>
        </p:nvSpPr>
        <p:spPr>
          <a:xfrm>
            <a:off x="5583917" y="3355192"/>
            <a:ext cx="246887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dirty="0">
                <a:solidFill>
                  <a:srgbClr val="002060"/>
                </a:solidFill>
                <a:latin typeface="+mn-lt"/>
              </a:rPr>
              <a:t>CMS titles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❖ 600 “Search”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❖ 52 “Observation”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❖ 21 “Evidence”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❖ 336 “Measurement”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❖ 42 “Study”</a:t>
            </a:r>
            <a:endParaRPr lang="ru-RU" sz="18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A3C082D-265A-069C-0FE7-7F35C5FB09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3068" y="3373964"/>
            <a:ext cx="3018668" cy="273666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D5DEB59-0606-4F16-4895-EE4D5B81526D}"/>
              </a:ext>
            </a:extLst>
          </p:cNvPr>
          <p:cNvSpPr txBox="1"/>
          <p:nvPr/>
        </p:nvSpPr>
        <p:spPr>
          <a:xfrm>
            <a:off x="8660120" y="2985860"/>
            <a:ext cx="22245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RU" sz="1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By research areas</a:t>
            </a:r>
          </a:p>
        </p:txBody>
      </p:sp>
    </p:spTree>
    <p:extLst>
      <p:ext uri="{BB962C8B-B14F-4D97-AF65-F5344CB8AC3E}">
        <p14:creationId xmlns:p14="http://schemas.microsoft.com/office/powerpoint/2010/main" val="2385951412"/>
      </p:ext>
    </p:extLst>
  </p:cSld>
  <p:clrMapOvr>
    <a:masterClrMapping/>
  </p:clrMapOvr>
  <p:transition>
    <p:strips dir="r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Номер слайда 5">
            <a:extLst>
              <a:ext uri="{FF2B5EF4-FFF2-40B4-BE49-F238E27FC236}">
                <a16:creationId xmlns:a16="http://schemas.microsoft.com/office/drawing/2014/main" id="{F083B7A9-B428-4526-B23A-267744F04B82}"/>
              </a:ext>
            </a:extLst>
          </p:cNvPr>
          <p:cNvSpPr txBox="1">
            <a:spLocks/>
          </p:cNvSpPr>
          <p:nvPr/>
        </p:nvSpPr>
        <p:spPr bwMode="auto">
          <a:xfrm>
            <a:off x="11820194" y="6595618"/>
            <a:ext cx="3952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itchFamily="2" charset="2"/>
              <a:buNone/>
            </a:pPr>
            <a:fld id="{D9BE05B6-9662-184A-8BAC-F640E7749C15}" type="slidenum">
              <a:rPr lang="ru-RU" altLang="ru-RU" sz="1200" b="1">
                <a:solidFill>
                  <a:srgbClr val="808080"/>
                </a:solidFill>
              </a:rPr>
              <a:pPr algn="r" eaLnBrk="1" hangingPunct="1">
                <a:spcBef>
                  <a:spcPct val="0"/>
                </a:spcBef>
                <a:buFont typeface="Wingdings" pitchFamily="2" charset="2"/>
                <a:buNone/>
              </a:pPr>
              <a:t>6</a:t>
            </a:fld>
            <a:endParaRPr lang="ru-RU" altLang="ru-RU" sz="1200" b="1">
              <a:solidFill>
                <a:srgbClr val="808080"/>
              </a:solidFill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F9EEB4BF-22EE-453A-99EA-FB94C9FB2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045" y="14122"/>
            <a:ext cx="10679289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ctr"/>
          <a:lstStyle>
            <a:lvl1pPr defTabSz="912813"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ru-RU" sz="3000" b="1" dirty="0">
              <a:solidFill>
                <a:srgbClr val="17375E"/>
              </a:solidFill>
              <a:latin typeface="Calibri" panose="020F050202020403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04C4100-2265-8DD8-49A8-7F41950BEF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41709" y="832441"/>
            <a:ext cx="10477191" cy="5555659"/>
          </a:xfrm>
        </p:spPr>
        <p:txBody>
          <a:bodyPr/>
          <a:lstStyle/>
          <a:p>
            <a:pPr marL="0" indent="0" algn="ctr">
              <a:buNone/>
            </a:pPr>
            <a:endParaRPr lang="en-US" altLang="ru-RU" sz="2800" dirty="0">
              <a:solidFill>
                <a:srgbClr val="FF0000"/>
              </a:solidFill>
              <a:latin typeface="+mj-lt"/>
            </a:endParaRPr>
          </a:p>
          <a:p>
            <a:pPr marL="0" indent="0" algn="ctr">
              <a:buNone/>
            </a:pPr>
            <a:endParaRPr lang="en-US" altLang="ru-RU" sz="2600" dirty="0">
              <a:solidFill>
                <a:srgbClr val="008000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en-US" altLang="ru-RU" sz="3600" dirty="0">
                <a:solidFill>
                  <a:srgbClr val="FF0000"/>
                </a:solidFill>
                <a:latin typeface="+mj-lt"/>
              </a:rPr>
              <a:t>JINR Activity in the CMS Physics Analysis and SW</a:t>
            </a:r>
          </a:p>
          <a:p>
            <a:pPr marL="0" indent="0" algn="ctr">
              <a:buNone/>
            </a:pPr>
            <a:endParaRPr lang="ru-RU" altLang="ru-RU" sz="4400" dirty="0">
              <a:solidFill>
                <a:srgbClr val="FF0000"/>
              </a:solidFill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61729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Номер слайда 5">
            <a:extLst>
              <a:ext uri="{FF2B5EF4-FFF2-40B4-BE49-F238E27FC236}">
                <a16:creationId xmlns:a16="http://schemas.microsoft.com/office/drawing/2014/main" id="{F083B7A9-B428-4526-B23A-267744F04B82}"/>
              </a:ext>
            </a:extLst>
          </p:cNvPr>
          <p:cNvSpPr txBox="1">
            <a:spLocks/>
          </p:cNvSpPr>
          <p:nvPr/>
        </p:nvSpPr>
        <p:spPr bwMode="auto">
          <a:xfrm>
            <a:off x="11796715" y="6598557"/>
            <a:ext cx="3952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itchFamily="2" charset="2"/>
              <a:buNone/>
            </a:pPr>
            <a:fld id="{F493BA12-40D0-8745-A4EC-08D2D1478BB7}" type="slidenum">
              <a:rPr lang="ru-RU" altLang="ru-RU" sz="1200" b="1">
                <a:solidFill>
                  <a:srgbClr val="808080"/>
                </a:solidFill>
              </a:rPr>
              <a:pPr algn="r" eaLnBrk="1" hangingPunct="1">
                <a:spcBef>
                  <a:spcPct val="0"/>
                </a:spcBef>
                <a:buFont typeface="Wingdings" pitchFamily="2" charset="2"/>
                <a:buNone/>
              </a:pPr>
              <a:t>7</a:t>
            </a:fld>
            <a:endParaRPr lang="ru-RU" altLang="ru-RU" sz="1200" b="1">
              <a:solidFill>
                <a:srgbClr val="808080"/>
              </a:solidFill>
            </a:endParaRPr>
          </a:p>
        </p:txBody>
      </p:sp>
      <p:sp>
        <p:nvSpPr>
          <p:cNvPr id="24579" name="Заголовок 1">
            <a:extLst>
              <a:ext uri="{FF2B5EF4-FFF2-40B4-BE49-F238E27FC236}">
                <a16:creationId xmlns:a16="http://schemas.microsoft.com/office/drawing/2014/main" id="{D857995C-28CF-1D4E-B0DE-4A967AD06D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548" y="3"/>
            <a:ext cx="10643016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ctr"/>
          <a:lstStyle>
            <a:lvl1pPr defTabSz="912813"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b="1" dirty="0">
                <a:solidFill>
                  <a:srgbClr val="17375E"/>
                </a:solidFill>
                <a:latin typeface="+mn-lt"/>
              </a:rPr>
              <a:t>The list of JINR Physics and SW Tasks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75DBDC43-6445-4E20-8D18-6A4C6F7A1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276" y="1237745"/>
            <a:ext cx="10463627" cy="508049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282575" indent="-282575"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  <a:tab pos="9434513" algn="l"/>
                <a:tab pos="9883775" algn="l"/>
              </a:tabLst>
              <a:defRPr sz="120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39775" indent="-282575"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  <a:tab pos="9434513" algn="l"/>
                <a:tab pos="9883775" algn="l"/>
              </a:tabLst>
              <a:defRPr sz="120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  <a:tab pos="9434513" algn="l"/>
                <a:tab pos="9883775" algn="l"/>
              </a:tabLst>
              <a:defRPr sz="120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  <a:tab pos="9434513" algn="l"/>
                <a:tab pos="9883775" algn="l"/>
              </a:tabLst>
              <a:defRPr sz="120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  <a:tab pos="9434513" algn="l"/>
                <a:tab pos="9883775" algn="l"/>
              </a:tabLst>
              <a:defRPr sz="120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  <a:tab pos="9434513" algn="l"/>
                <a:tab pos="9883775" algn="l"/>
              </a:tabLst>
              <a:defRPr sz="120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  <a:tab pos="9434513" algn="l"/>
                <a:tab pos="9883775" algn="l"/>
              </a:tabLst>
              <a:defRPr sz="120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  <a:tab pos="9434513" algn="l"/>
                <a:tab pos="9883775" algn="l"/>
              </a:tabLst>
              <a:defRPr sz="120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  <a:tab pos="9434513" algn="l"/>
                <a:tab pos="9883775" algn="l"/>
              </a:tabLst>
              <a:defRPr sz="120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ct val="10000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/>
            </a:pPr>
            <a:r>
              <a:rPr lang="en-US" altLang="ru-RU" sz="2000" b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Physics beyond the Standard Model and Higgs Physics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+mj-lt"/>
              <a:buAutoNum type="arabicPeriod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/>
            </a:pPr>
            <a:r>
              <a:rPr lang="en-US" altLang="ru-RU" sz="18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Search for physics beyond the standard model in dilepton mass spectra in pp collision search for new gauge bosons, extra dimensions, new </a:t>
            </a:r>
            <a:r>
              <a:rPr lang="en-US" altLang="ru-RU" sz="1800" dirty="0" err="1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higgs</a:t>
            </a:r>
            <a:r>
              <a:rPr lang="en-US" altLang="ru-RU" sz="18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 states,  dark matter candidates.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ct val="10000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/>
            </a:pPr>
            <a:r>
              <a:rPr lang="en-US" altLang="ru-RU" sz="18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	    2 PhD (0.9 FTE), 1 PhD Student (1 FTE).  </a:t>
            </a:r>
            <a:r>
              <a:rPr lang="en-US" altLang="ru-RU" sz="1800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Analysis of RUN3 data is started.</a:t>
            </a:r>
          </a:p>
          <a:p>
            <a:pPr marL="342900" indent="-342900"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ct val="100000"/>
              <a:buAutoNum type="arabicPeriod" startAt="2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/>
            </a:pPr>
            <a:r>
              <a:rPr lang="en-US" altLang="ru-RU" sz="1800" dirty="0">
                <a:solidFill>
                  <a:srgbClr val="002060"/>
                </a:solidFill>
                <a:latin typeface="+mn-lt"/>
                <a:ea typeface="MS PGothic" panose="020B0600070205080204" pitchFamily="34" charset="-128"/>
                <a:cs typeface="Calibri" panose="020F0502020204030204" pitchFamily="34" charset="0"/>
              </a:rPr>
              <a:t>Searches for signals of dark matter and new scalar bosons beyond SM (extra Higgs bosons) 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/>
            </a:pPr>
            <a:r>
              <a:rPr lang="en-US" altLang="ru-RU" sz="1800" dirty="0">
                <a:solidFill>
                  <a:srgbClr val="002060"/>
                </a:solidFill>
                <a:latin typeface="+mn-lt"/>
                <a:ea typeface="MS PGothic" panose="020B0600070205080204" pitchFamily="34" charset="-128"/>
                <a:cs typeface="Calibri" panose="020F0502020204030204" pitchFamily="34" charset="0"/>
              </a:rPr>
              <a:t>      produced pairs of leptons/b-quarks and missing ET. 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ct val="10000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/>
            </a:pPr>
            <a:r>
              <a:rPr lang="en-US" altLang="ru-RU" sz="1800" dirty="0">
                <a:solidFill>
                  <a:srgbClr val="002060"/>
                </a:solidFill>
                <a:latin typeface="+mn-lt"/>
                <a:ea typeface="MS PGothic" panose="020B0600070205080204" pitchFamily="34" charset="-128"/>
                <a:cs typeface="Calibri" panose="020F0502020204030204" pitchFamily="34" charset="0"/>
              </a:rPr>
              <a:t>	   </a:t>
            </a:r>
            <a:r>
              <a:rPr lang="en-US" altLang="ru-RU" sz="18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5 PhD (3.5 FTE), 4 PhD Student (3 FTE). </a:t>
            </a:r>
            <a:r>
              <a:rPr lang="en-US" altLang="ru-RU" sz="1800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Analysis of RUN3 data is started</a:t>
            </a:r>
            <a:r>
              <a:rPr lang="en-US" altLang="ru-RU" sz="1800" dirty="0">
                <a:solidFill>
                  <a:srgbClr val="21520E"/>
                </a:solidFill>
                <a:latin typeface="+mn-lt"/>
                <a:cs typeface="Calibri" panose="020F0502020204030204" pitchFamily="34" charset="0"/>
              </a:rPr>
              <a:t>.</a:t>
            </a:r>
          </a:p>
          <a:p>
            <a:pPr marL="342900" indent="-342900"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ct val="100000"/>
              <a:buAutoNum type="arabicPeriod" startAt="3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/>
            </a:pPr>
            <a:r>
              <a:rPr lang="en-US" altLang="ru-RU" sz="18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Search for a </a:t>
            </a:r>
            <a:r>
              <a:rPr lang="en-US" altLang="ru-RU" sz="1800" dirty="0" err="1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mu+mu</a:t>
            </a:r>
            <a:r>
              <a:rPr lang="en-US" altLang="ru-RU" sz="18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-+b-jet event excess at the dimuon mass of 28 GeV in pp collisions at 13 </a:t>
            </a:r>
            <a:r>
              <a:rPr lang="en-US" altLang="ru-RU" sz="1800" dirty="0" err="1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TeV</a:t>
            </a:r>
            <a:r>
              <a:rPr lang="en-US" altLang="ru-RU" sz="18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.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ct val="10000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/>
            </a:pPr>
            <a:r>
              <a:rPr lang="en-US" altLang="ru-RU" sz="18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	 2 PhD (0.5 FTE), 1 PhD Student (0.2 FTE). Analysis of </a:t>
            </a:r>
            <a:r>
              <a:rPr lang="en-US" altLang="ru-RU" sz="1800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RUN2 data is ongoing</a:t>
            </a:r>
            <a:r>
              <a:rPr lang="en-US" altLang="ru-RU" sz="18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.</a:t>
            </a:r>
          </a:p>
          <a:p>
            <a:pPr marL="0" indent="0"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ct val="10000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/>
            </a:pPr>
            <a:r>
              <a:rPr lang="en-US" altLang="ru-RU" sz="18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4.	Search for physics beyond the standard model in processes with fermion flavor violation 	(microscopic black holes, dark matter candidates, new </a:t>
            </a:r>
            <a:r>
              <a:rPr lang="en-US" altLang="ru-RU" sz="1800" dirty="0" err="1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higgs</a:t>
            </a:r>
            <a:r>
              <a:rPr lang="en-US" altLang="ru-RU" sz="18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 states). 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ct val="10000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/>
            </a:pPr>
            <a:r>
              <a:rPr lang="en-US" altLang="ru-RU" sz="18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	   1 PhD (0.5 FTE), 1 PhD Student (1 FTE). </a:t>
            </a:r>
            <a:r>
              <a:rPr lang="en-US" altLang="ru-RU" sz="1800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Simulation for RUN3 data analysis is started.</a:t>
            </a:r>
          </a:p>
          <a:p>
            <a:pPr marL="342900" indent="-342900"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ct val="100000"/>
              <a:buAutoNum type="arabicPeriod" startAt="5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/>
            </a:pPr>
            <a:r>
              <a:rPr lang="en-US" altLang="ru-RU" sz="18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Studies of Higgs bosons with </a:t>
            </a:r>
            <a:r>
              <a:rPr lang="en-US" altLang="ru-RU" sz="1800" dirty="0" err="1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bbar</a:t>
            </a:r>
            <a:r>
              <a:rPr lang="en-US" altLang="ru-RU" sz="18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-decays in Vector-Boson-Fusion Higgs production process.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ct val="10000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/>
            </a:pPr>
            <a:r>
              <a:rPr lang="en-US" altLang="ru-RU" sz="18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         1 PhD (0.5 FTE), 1 PhD Student (1 FTE). </a:t>
            </a:r>
            <a:r>
              <a:rPr lang="en-US" altLang="ru-RU" sz="1800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Analysis of RUN2 data is preapproved.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58EEE30-ADD8-4E8F-A709-F61AABA5273D}"/>
              </a:ext>
            </a:extLst>
          </p:cNvPr>
          <p:cNvSpPr/>
          <p:nvPr/>
        </p:nvSpPr>
        <p:spPr>
          <a:xfrm>
            <a:off x="9900964" y="693910"/>
            <a:ext cx="2253878" cy="83099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buClr>
                <a:srgbClr val="002060"/>
              </a:buClr>
            </a:pPr>
            <a:r>
              <a:rPr lang="en-US" altLang="ru-RU" sz="1600" dirty="0">
                <a:solidFill>
                  <a:srgbClr val="C00000"/>
                </a:solidFill>
                <a:latin typeface="+mn-lt"/>
                <a:cs typeface="+mn-cs"/>
              </a:rPr>
              <a:t>We focus on analysis that can be completed before the end of 2024</a:t>
            </a:r>
          </a:p>
        </p:txBody>
      </p:sp>
    </p:spTree>
    <p:extLst>
      <p:ext uri="{BB962C8B-B14F-4D97-AF65-F5344CB8AC3E}">
        <p14:creationId xmlns:p14="http://schemas.microsoft.com/office/powerpoint/2010/main" val="171098891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Номер слайда 5">
            <a:extLst>
              <a:ext uri="{FF2B5EF4-FFF2-40B4-BE49-F238E27FC236}">
                <a16:creationId xmlns:a16="http://schemas.microsoft.com/office/drawing/2014/main" id="{F083B7A9-B428-4526-B23A-267744F04B82}"/>
              </a:ext>
            </a:extLst>
          </p:cNvPr>
          <p:cNvSpPr txBox="1">
            <a:spLocks/>
          </p:cNvSpPr>
          <p:nvPr/>
        </p:nvSpPr>
        <p:spPr bwMode="auto">
          <a:xfrm>
            <a:off x="11796715" y="6598557"/>
            <a:ext cx="3952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itchFamily="2" charset="2"/>
              <a:buNone/>
            </a:pPr>
            <a:fld id="{F493BA12-40D0-8745-A4EC-08D2D1478BB7}" type="slidenum">
              <a:rPr lang="ru-RU" altLang="ru-RU" sz="1200" b="1">
                <a:solidFill>
                  <a:srgbClr val="808080"/>
                </a:solidFill>
              </a:rPr>
              <a:pPr algn="r" eaLnBrk="1" hangingPunct="1">
                <a:spcBef>
                  <a:spcPct val="0"/>
                </a:spcBef>
                <a:buFont typeface="Wingdings" pitchFamily="2" charset="2"/>
                <a:buNone/>
              </a:pPr>
              <a:t>8</a:t>
            </a:fld>
            <a:endParaRPr lang="ru-RU" altLang="ru-RU" sz="1200" b="1">
              <a:solidFill>
                <a:srgbClr val="808080"/>
              </a:solidFill>
            </a:endParaRPr>
          </a:p>
        </p:txBody>
      </p:sp>
      <p:sp>
        <p:nvSpPr>
          <p:cNvPr id="24579" name="Заголовок 1">
            <a:extLst>
              <a:ext uri="{FF2B5EF4-FFF2-40B4-BE49-F238E27FC236}">
                <a16:creationId xmlns:a16="http://schemas.microsoft.com/office/drawing/2014/main" id="{D857995C-28CF-1D4E-B0DE-4A967AD06D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557" y="26387"/>
            <a:ext cx="10628027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ctr"/>
          <a:lstStyle>
            <a:lvl1pPr defTabSz="912813"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b="1" dirty="0">
                <a:solidFill>
                  <a:srgbClr val="17375E"/>
                </a:solidFill>
                <a:latin typeface="+mn-lt"/>
              </a:rPr>
              <a:t>The list of JINR Physics and SW Tasks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75DBDC43-6445-4E20-8D18-6A4C6F7A1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668" y="933070"/>
            <a:ext cx="11638690" cy="475732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282575" indent="-282575"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  <a:tab pos="9434513" algn="l"/>
                <a:tab pos="9883775" algn="l"/>
              </a:tabLst>
              <a:defRPr sz="120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39775" indent="-282575"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  <a:tab pos="9434513" algn="l"/>
                <a:tab pos="9883775" algn="l"/>
              </a:tabLst>
              <a:defRPr sz="120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  <a:tab pos="9434513" algn="l"/>
                <a:tab pos="9883775" algn="l"/>
              </a:tabLst>
              <a:defRPr sz="120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  <a:tab pos="9434513" algn="l"/>
                <a:tab pos="9883775" algn="l"/>
              </a:tabLst>
              <a:defRPr sz="120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  <a:tab pos="9434513" algn="l"/>
                <a:tab pos="9883775" algn="l"/>
              </a:tabLst>
              <a:defRPr sz="120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  <a:tab pos="9434513" algn="l"/>
                <a:tab pos="9883775" algn="l"/>
              </a:tabLst>
              <a:defRPr sz="120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  <a:tab pos="9434513" algn="l"/>
                <a:tab pos="9883775" algn="l"/>
              </a:tabLst>
              <a:defRPr sz="120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  <a:tab pos="9434513" algn="l"/>
                <a:tab pos="9883775" algn="l"/>
              </a:tabLst>
              <a:defRPr sz="120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  <a:tab pos="9434513" algn="l"/>
                <a:tab pos="9883775" algn="l"/>
              </a:tabLst>
              <a:defRPr sz="120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ct val="10000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/>
            </a:pPr>
            <a:r>
              <a:rPr lang="en-US" altLang="ru-RU" sz="2000" b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Standard Model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ct val="10000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/>
            </a:pPr>
            <a:r>
              <a:rPr lang="en-US" altLang="ru-RU" sz="18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6.	Measurement of the differential </a:t>
            </a:r>
            <a:r>
              <a:rPr lang="en-US" altLang="ru-RU" sz="1800" dirty="0" err="1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Drell</a:t>
            </a:r>
            <a:r>
              <a:rPr lang="en-US" altLang="ru-RU" sz="18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-Yan cross section in p-p collisions. </a:t>
            </a:r>
            <a:r>
              <a:rPr lang="en-US" altLang="ru-RU" sz="1800" dirty="0" err="1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Drell</a:t>
            </a:r>
            <a:r>
              <a:rPr lang="en-US" altLang="ru-RU" sz="18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-Yan Radiative Corrections.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ct val="10000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/>
            </a:pPr>
            <a:r>
              <a:rPr lang="en-US" altLang="ru-RU" sz="18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    2 PhD (1.3 FTE), 1 MS Student (0.5 FTE). </a:t>
            </a:r>
            <a:r>
              <a:rPr lang="nl-NL" altLang="ru-RU" sz="1800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Analysis of RUN2 data is finished.</a:t>
            </a:r>
          </a:p>
          <a:p>
            <a:pPr marL="169200" lvl="1" indent="-169200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ct val="100000"/>
              <a:buAutoNum type="arabicPeriod" startAt="7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/>
            </a:pPr>
            <a:r>
              <a:rPr lang="en-US" altLang="ru-RU" sz="18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Angular coefficients of Z bosons produced in pp collisions as a function of transverse momentum and rapidity. </a:t>
            </a:r>
          </a:p>
          <a:p>
            <a:pPr marL="180000" indent="-16920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/>
            </a:pPr>
            <a:r>
              <a:rPr lang="en-US" altLang="ru-RU" sz="18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     1 PhD (0.4 FTE), 1 PhD Student (1 FTE). </a:t>
            </a:r>
            <a:r>
              <a:rPr lang="en-US" altLang="ru-RU" sz="1800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Analysis of RUN2 data continues (going to be preapproved)</a:t>
            </a:r>
            <a:r>
              <a:rPr lang="en-US" altLang="ru-RU" sz="18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.</a:t>
            </a:r>
          </a:p>
          <a:p>
            <a:pPr marL="46800" indent="0"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ct val="10000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/>
            </a:pPr>
            <a:r>
              <a:rPr lang="en-US" altLang="ru-RU" sz="18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8.	Measurements of the multiplicity in quark and gluon jets and fractions of gluon jets. </a:t>
            </a:r>
          </a:p>
          <a:p>
            <a:pPr marL="0" lvl="1" indent="0"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ct val="10000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/>
            </a:pPr>
            <a:r>
              <a:rPr lang="en-US" altLang="ru-RU" sz="18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     1 PhD (1 FTE), 1 PhD Student (1 FTE). Analysis of RUN2 data completed</a:t>
            </a:r>
            <a:r>
              <a:rPr lang="ru-RU" altLang="ru-RU" sz="18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. </a:t>
            </a:r>
            <a:r>
              <a:rPr lang="nl-NL" altLang="ru-RU" sz="1800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The </a:t>
            </a:r>
            <a:r>
              <a:rPr lang="nl-NL" altLang="ru-RU" sz="1800" dirty="0" err="1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results</a:t>
            </a:r>
            <a:r>
              <a:rPr lang="nl-NL" altLang="ru-RU" sz="1800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 are </a:t>
            </a:r>
            <a:r>
              <a:rPr lang="nl-NL" altLang="ru-RU" sz="1800" dirty="0" err="1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under</a:t>
            </a:r>
            <a:r>
              <a:rPr lang="nl-NL" altLang="ru-RU" sz="1800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nl-NL" altLang="ru-RU" sz="1800" dirty="0" err="1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discussions</a:t>
            </a:r>
            <a:r>
              <a:rPr lang="ru-RU" altLang="ru-RU" sz="1800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. </a:t>
            </a:r>
            <a:endParaRPr lang="en-US" altLang="ru-RU" sz="1800" dirty="0">
              <a:solidFill>
                <a:srgbClr val="002060"/>
              </a:solidFill>
              <a:latin typeface="+mn-lt"/>
              <a:cs typeface="Calibri" panose="020F0502020204030204" pitchFamily="34" charset="0"/>
            </a:endParaRPr>
          </a:p>
          <a:p>
            <a:pPr marL="0" lvl="1" indent="0"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ct val="10000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/>
            </a:pPr>
            <a:endParaRPr lang="en-US" altLang="ru-RU" sz="500" dirty="0">
              <a:solidFill>
                <a:srgbClr val="002060"/>
              </a:solidFill>
              <a:latin typeface="+mn-lt"/>
              <a:cs typeface="Calibri" panose="020F0502020204030204" pitchFamily="34" charset="0"/>
            </a:endParaRPr>
          </a:p>
          <a:p>
            <a:pPr marL="0" lvl="1" indent="0"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ct val="10000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/>
            </a:pPr>
            <a:r>
              <a:rPr lang="en-US" altLang="ru-RU" sz="2000" b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Algorithms and Software </a:t>
            </a:r>
          </a:p>
          <a:p>
            <a:pPr marL="0" lvl="1" indent="0"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ct val="10000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/>
            </a:pPr>
            <a:r>
              <a:rPr lang="en-US" altLang="ru-RU" sz="18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9. Development of algorithms for high-momentum muons reconstruction. </a:t>
            </a:r>
          </a:p>
          <a:p>
            <a:pPr marL="0" lvl="1" indent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/>
            </a:pPr>
            <a:r>
              <a:rPr lang="en-US" altLang="ru-RU" sz="18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    Muon hit reconstruction and segment builder. </a:t>
            </a:r>
            <a:r>
              <a:rPr lang="en-US" altLang="ru-RU" sz="1800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Work in progress.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ct val="10000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/>
            </a:pPr>
            <a:r>
              <a:rPr lang="en-US" altLang="ru-RU" sz="18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     3 PhD (0.8 FTE), 1 PhD Student (0.5 FTE).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ct val="10000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/>
            </a:pPr>
            <a:r>
              <a:rPr lang="en-US" altLang="ru-RU" sz="18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10.  Data Certification (DC) software development with machine learning (ML) algorithms. 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ct val="10000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/>
            </a:pPr>
            <a:r>
              <a:rPr lang="en-US" altLang="ru-RU" sz="18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      1 PhD (0.5 FTE), 1 MS Student (0.5 FTE).</a:t>
            </a:r>
            <a:r>
              <a:rPr lang="en-US" altLang="ru-RU" sz="1800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 Work in progress.</a:t>
            </a:r>
            <a:endParaRPr lang="en-US" altLang="ru-RU" sz="1800" dirty="0">
              <a:solidFill>
                <a:srgbClr val="002060"/>
              </a:solidFill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11809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Номер слайда 5">
            <a:extLst>
              <a:ext uri="{FF2B5EF4-FFF2-40B4-BE49-F238E27FC236}">
                <a16:creationId xmlns:a16="http://schemas.microsoft.com/office/drawing/2014/main" id="{F083B7A9-B428-4526-B23A-267744F04B82}"/>
              </a:ext>
            </a:extLst>
          </p:cNvPr>
          <p:cNvSpPr txBox="1">
            <a:spLocks/>
          </p:cNvSpPr>
          <p:nvPr/>
        </p:nvSpPr>
        <p:spPr bwMode="auto">
          <a:xfrm>
            <a:off x="11796718" y="6582649"/>
            <a:ext cx="3952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itchFamily="2" charset="2"/>
              <a:buNone/>
            </a:pPr>
            <a:fld id="{F493BA12-40D0-8745-A4EC-08D2D1478BB7}" type="slidenum">
              <a:rPr lang="ru-RU" altLang="ru-RU" sz="1200" b="1">
                <a:solidFill>
                  <a:srgbClr val="808080"/>
                </a:solidFill>
              </a:rPr>
              <a:pPr algn="r" eaLnBrk="1" hangingPunct="1">
                <a:spcBef>
                  <a:spcPct val="0"/>
                </a:spcBef>
                <a:buFont typeface="Wingdings" pitchFamily="2" charset="2"/>
                <a:buNone/>
              </a:pPr>
              <a:t>9</a:t>
            </a:fld>
            <a:endParaRPr lang="ru-RU" altLang="ru-RU" sz="1200" b="1">
              <a:solidFill>
                <a:srgbClr val="808080"/>
              </a:solidFill>
            </a:endParaRPr>
          </a:p>
        </p:txBody>
      </p:sp>
      <p:sp>
        <p:nvSpPr>
          <p:cNvPr id="24579" name="Заголовок 1">
            <a:extLst>
              <a:ext uri="{FF2B5EF4-FFF2-40B4-BE49-F238E27FC236}">
                <a16:creationId xmlns:a16="http://schemas.microsoft.com/office/drawing/2014/main" id="{D857995C-28CF-1D4E-B0DE-4A967AD06D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479" y="-8468"/>
            <a:ext cx="10625469" cy="818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ctr"/>
          <a:lstStyle>
            <a:lvl1pPr defTabSz="912813"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3000"/>
              </a:lnSpc>
              <a:spcBef>
                <a:spcPct val="0"/>
              </a:spcBef>
              <a:buNone/>
            </a:pPr>
            <a:r>
              <a:rPr lang="en-US" altLang="ru-RU" sz="2800" b="1" dirty="0">
                <a:solidFill>
                  <a:srgbClr val="17375E"/>
                </a:solidFill>
              </a:rPr>
              <a:t>The first check of muon reconstruction </a:t>
            </a:r>
          </a:p>
          <a:p>
            <a:pPr algn="ctr" eaLnBrk="1" hangingPunct="1">
              <a:lnSpc>
                <a:spcPts val="3000"/>
              </a:lnSpc>
              <a:spcBef>
                <a:spcPct val="0"/>
              </a:spcBef>
              <a:buNone/>
            </a:pPr>
            <a:r>
              <a:rPr lang="en-US" altLang="ru-RU" sz="2800" b="1" dirty="0">
                <a:solidFill>
                  <a:srgbClr val="17375E"/>
                </a:solidFill>
              </a:rPr>
              <a:t>and dimuon Data/MC comparison on Run3 data </a:t>
            </a:r>
          </a:p>
        </p:txBody>
      </p:sp>
      <p:sp>
        <p:nvSpPr>
          <p:cNvPr id="2" name="CustomShape 5">
            <a:extLst>
              <a:ext uri="{FF2B5EF4-FFF2-40B4-BE49-F238E27FC236}">
                <a16:creationId xmlns:a16="http://schemas.microsoft.com/office/drawing/2014/main" id="{E9067F84-7214-C877-2FBE-22D2649F930F}"/>
              </a:ext>
            </a:extLst>
          </p:cNvPr>
          <p:cNvSpPr/>
          <p:nvPr/>
        </p:nvSpPr>
        <p:spPr>
          <a:xfrm>
            <a:off x="6096000" y="1420231"/>
            <a:ext cx="5801838" cy="15492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800" b="1" dirty="0">
                <a:solidFill>
                  <a:srgbClr val="002060"/>
                </a:solidFill>
                <a:cs typeface="Calibri" panose="020F0502020204030204" pitchFamily="34" charset="0"/>
              </a:rPr>
              <a:t>Data/MC plots of various kinematical quantities were studied</a:t>
            </a:r>
            <a:endParaRPr sz="1800" dirty="0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 marL="180000" indent="-169200">
              <a:spcBef>
                <a:spcPts val="3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1800" dirty="0">
                <a:solidFill>
                  <a:srgbClr val="002060"/>
                </a:solidFill>
                <a:cs typeface="Calibri" panose="020F0502020204030204" pitchFamily="34" charset="0"/>
              </a:rPr>
              <a:t> MC samples simulated with √s = 13 </a:t>
            </a:r>
            <a:r>
              <a:rPr lang="en-US" sz="1800" dirty="0" err="1">
                <a:solidFill>
                  <a:srgbClr val="002060"/>
                </a:solidFill>
                <a:cs typeface="Calibri" panose="020F0502020204030204" pitchFamily="34" charset="0"/>
              </a:rPr>
              <a:t>TeV</a:t>
            </a:r>
            <a:r>
              <a:rPr lang="en-US" sz="1800" dirty="0">
                <a:solidFill>
                  <a:srgbClr val="002060"/>
                </a:solidFill>
                <a:cs typeface="Calibri" panose="020F0502020204030204" pitchFamily="34" charset="0"/>
              </a:rPr>
              <a:t> were used </a:t>
            </a:r>
          </a:p>
          <a:p>
            <a:pPr marL="180000" indent="-16920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2060"/>
                </a:solidFill>
                <a:cs typeface="Calibri" panose="020F0502020204030204" pitchFamily="34" charset="0"/>
              </a:rPr>
              <a:t>   (13.6 </a:t>
            </a:r>
            <a:r>
              <a:rPr lang="en-US" sz="1800" dirty="0" err="1">
                <a:solidFill>
                  <a:srgbClr val="002060"/>
                </a:solidFill>
                <a:cs typeface="Calibri" panose="020F0502020204030204" pitchFamily="34" charset="0"/>
              </a:rPr>
              <a:t>TeV</a:t>
            </a:r>
            <a:r>
              <a:rPr lang="en-US" sz="1800" dirty="0">
                <a:solidFill>
                  <a:srgbClr val="002060"/>
                </a:solidFill>
                <a:cs typeface="Calibri" panose="020F0502020204030204" pitchFamily="34" charset="0"/>
              </a:rPr>
              <a:t> MC samples are in production)</a:t>
            </a:r>
          </a:p>
          <a:p>
            <a:pPr marL="180000" indent="-169200">
              <a:spcBef>
                <a:spcPts val="3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1800" dirty="0">
                <a:solidFill>
                  <a:srgbClr val="002060"/>
                </a:solidFill>
                <a:cs typeface="Calibri" panose="020F0502020204030204" pitchFamily="34" charset="0"/>
              </a:rPr>
              <a:t> Scrutiny of events with heavy dimuons is done</a:t>
            </a:r>
          </a:p>
          <a:p>
            <a:pPr>
              <a:spcAft>
                <a:spcPts val="0"/>
              </a:spcAft>
            </a:pPr>
            <a:endParaRPr sz="1800" dirty="0">
              <a:solidFill>
                <a:srgbClr val="002060"/>
              </a:solidFill>
              <a:cs typeface="Calibri" panose="020F0502020204030204" pitchFamily="34" charset="0"/>
            </a:endParaRPr>
          </a:p>
        </p:txBody>
      </p:sp>
      <p:sp>
        <p:nvSpPr>
          <p:cNvPr id="5" name="CustomShape 10">
            <a:extLst>
              <a:ext uri="{FF2B5EF4-FFF2-40B4-BE49-F238E27FC236}">
                <a16:creationId xmlns:a16="http://schemas.microsoft.com/office/drawing/2014/main" id="{D5BFE05D-9A06-F629-87BB-2B50B7E3E30C}"/>
              </a:ext>
            </a:extLst>
          </p:cNvPr>
          <p:cNvSpPr/>
          <p:nvPr/>
        </p:nvSpPr>
        <p:spPr>
          <a:xfrm>
            <a:off x="6872434" y="6145892"/>
            <a:ext cx="4706006" cy="3524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dirty="0">
                <a:solidFill>
                  <a:srgbClr val="002060"/>
                </a:solidFill>
                <a:cs typeface="Calibri" panose="020F0502020204030204" pitchFamily="34" charset="0"/>
              </a:rPr>
              <a:t>Nice agreement with the expected behavior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B1731C-27BF-E70F-2884-39E2BD28F465}"/>
              </a:ext>
            </a:extLst>
          </p:cNvPr>
          <p:cNvSpPr txBox="1"/>
          <p:nvPr/>
        </p:nvSpPr>
        <p:spPr>
          <a:xfrm>
            <a:off x="332279" y="5811059"/>
            <a:ext cx="6002981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" sz="18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Detector redundancy makes the muon reconstruction not concerned by rare problems in some individual chambers</a:t>
            </a:r>
            <a:endParaRPr lang="ru-RU" sz="1800" dirty="0">
              <a:solidFill>
                <a:srgbClr val="00206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38DBA7-717D-FA88-761F-00082D9DBBD8}"/>
              </a:ext>
            </a:extLst>
          </p:cNvPr>
          <p:cNvSpPr txBox="1"/>
          <p:nvPr/>
        </p:nvSpPr>
        <p:spPr>
          <a:xfrm>
            <a:off x="2284140" y="773900"/>
            <a:ext cx="73024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Analysis focused on search for new physics beyond the SM </a:t>
            </a: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(new gauge bosons, graviton exited states, dark matter mediators) </a:t>
            </a:r>
          </a:p>
        </p:txBody>
      </p:sp>
      <p:sp>
        <p:nvSpPr>
          <p:cNvPr id="7" name="CustomShape 6">
            <a:extLst>
              <a:ext uri="{FF2B5EF4-FFF2-40B4-BE49-F238E27FC236}">
                <a16:creationId xmlns:a16="http://schemas.microsoft.com/office/drawing/2014/main" id="{7570931A-3950-3C1F-A76E-8BA840002588}"/>
              </a:ext>
            </a:extLst>
          </p:cNvPr>
          <p:cNvSpPr/>
          <p:nvPr/>
        </p:nvSpPr>
        <p:spPr>
          <a:xfrm>
            <a:off x="475577" y="1440074"/>
            <a:ext cx="5547733" cy="17492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1" dirty="0">
                <a:solidFill>
                  <a:srgbClr val="002060"/>
                </a:solidFill>
                <a:cs typeface="Calibri" panose="020F0502020204030204" pitchFamily="34" charset="0"/>
              </a:rPr>
              <a:t>Reconstructed muons used in physics </a:t>
            </a:r>
          </a:p>
          <a:p>
            <a:pPr>
              <a:lnSpc>
                <a:spcPct val="100000"/>
              </a:lnSpc>
            </a:pPr>
            <a:r>
              <a:rPr lang="en-US" sz="1800" b="1" dirty="0">
                <a:solidFill>
                  <a:srgbClr val="002060"/>
                </a:solidFill>
                <a:cs typeface="Calibri" panose="020F0502020204030204" pitchFamily="34" charset="0"/>
              </a:rPr>
              <a:t>analyses were checked for: </a:t>
            </a:r>
            <a:endParaRPr lang="en" sz="1800" b="1" dirty="0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 marL="177750" indent="-180000">
              <a:lnSpc>
                <a:spcPct val="100000"/>
              </a:lnSpc>
              <a:spcBef>
                <a:spcPts val="300"/>
              </a:spcBef>
              <a:buFont typeface="Wingdings" pitchFamily="2" charset="2"/>
              <a:buChar char="§"/>
            </a:pPr>
            <a:r>
              <a:rPr lang="en" sz="1800" dirty="0">
                <a:solidFill>
                  <a:srgbClr val="002060"/>
                </a:solidFill>
                <a:cs typeface="Calibri" panose="020F0502020204030204" pitchFamily="34" charset="0"/>
              </a:rPr>
              <a:t>distributions of muon angles from dimuons</a:t>
            </a:r>
          </a:p>
          <a:p>
            <a:pPr marL="177750" indent="-180000">
              <a:lnSpc>
                <a:spcPct val="100000"/>
              </a:lnSpc>
              <a:spcBef>
                <a:spcPts val="300"/>
              </a:spcBef>
              <a:buFont typeface="Wingdings" pitchFamily="2" charset="2"/>
              <a:buChar char="§"/>
            </a:pPr>
            <a:r>
              <a:rPr lang="en" sz="1800" dirty="0">
                <a:solidFill>
                  <a:srgbClr val="002060"/>
                </a:solidFill>
                <a:cs typeface="Calibri" panose="020F0502020204030204" pitchFamily="34" charset="0"/>
              </a:rPr>
              <a:t>slopes (tangents on X-Y) of muon angles in CSC </a:t>
            </a:r>
          </a:p>
          <a:p>
            <a:pPr marL="69750">
              <a:lnSpc>
                <a:spcPct val="100000"/>
              </a:lnSpc>
              <a:spcBef>
                <a:spcPts val="600"/>
              </a:spcBef>
            </a:pPr>
            <a:r>
              <a:rPr lang="en" sz="1800" dirty="0">
                <a:solidFill>
                  <a:srgbClr val="C00000"/>
                </a:solidFill>
                <a:cs typeface="Calibri" panose="020F0502020204030204" pitchFamily="34" charset="0"/>
              </a:rPr>
              <a:t>No obvious problems seen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9AAA46-C633-58C9-FFA0-763D7B6CB4AA}"/>
              </a:ext>
            </a:extLst>
          </p:cNvPr>
          <p:cNvSpPr txBox="1"/>
          <p:nvPr/>
        </p:nvSpPr>
        <p:spPr>
          <a:xfrm>
            <a:off x="10474499" y="754068"/>
            <a:ext cx="13222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lang="en-US" sz="1800" i="1" dirty="0">
                <a:solidFill>
                  <a:srgbClr val="FF0000"/>
                </a:solidFill>
                <a:cs typeface="Calibri" panose="020F0502020204030204" pitchFamily="34" charset="0"/>
              </a:rPr>
              <a:t>preliminary</a:t>
            </a:r>
          </a:p>
        </p:txBody>
      </p:sp>
      <p:pic>
        <p:nvPicPr>
          <p:cNvPr id="14" name="Picture 13" descr="A picture containing text, screenshot, plot, line&#10;&#10;Description automatically generated">
            <a:extLst>
              <a:ext uri="{FF2B5EF4-FFF2-40B4-BE49-F238E27FC236}">
                <a16:creationId xmlns:a16="http://schemas.microsoft.com/office/drawing/2014/main" id="{71375C7A-D846-C9BA-9233-E14361BB63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944" y="2992834"/>
            <a:ext cx="5079932" cy="312706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101DA087-CB08-056B-E42F-A1A729D3BBDA}"/>
              </a:ext>
            </a:extLst>
          </p:cNvPr>
          <p:cNvGrpSpPr/>
          <p:nvPr/>
        </p:nvGrpSpPr>
        <p:grpSpPr>
          <a:xfrm>
            <a:off x="222417" y="3269552"/>
            <a:ext cx="5742497" cy="2470460"/>
            <a:chOff x="222417" y="3178112"/>
            <a:chExt cx="5742497" cy="247046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BF3BDF1-2E13-AFF4-C183-CC6A4628C5D3}"/>
                </a:ext>
              </a:extLst>
            </p:cNvPr>
            <p:cNvGrpSpPr/>
            <p:nvPr/>
          </p:nvGrpSpPr>
          <p:grpSpPr>
            <a:xfrm>
              <a:off x="222417" y="3192063"/>
              <a:ext cx="5742497" cy="2456509"/>
              <a:chOff x="140121" y="3246927"/>
              <a:chExt cx="5742497" cy="2456509"/>
            </a:xfrm>
          </p:grpSpPr>
          <p:pic>
            <p:nvPicPr>
              <p:cNvPr id="8" name="Picture 7" descr="A picture containing text, screenshot, colorfulness, circle&#10;&#10;Description automatically generated">
                <a:extLst>
                  <a:ext uri="{FF2B5EF4-FFF2-40B4-BE49-F238E27FC236}">
                    <a16:creationId xmlns:a16="http://schemas.microsoft.com/office/drawing/2014/main" id="{2C589A7E-A5EA-16EB-5189-44170D79D3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71" t="8842" b="2530"/>
              <a:stretch/>
            </p:blipFill>
            <p:spPr>
              <a:xfrm>
                <a:off x="140121" y="3246927"/>
                <a:ext cx="2934217" cy="2447365"/>
              </a:xfrm>
              <a:prstGeom prst="rect">
                <a:avLst/>
              </a:prstGeom>
            </p:spPr>
          </p:pic>
          <p:pic>
            <p:nvPicPr>
              <p:cNvPr id="11" name="Picture 10" descr="A picture containing text, screenshot, colorfulness, circle&#10;&#10;Description automatically generated">
                <a:extLst>
                  <a:ext uri="{FF2B5EF4-FFF2-40B4-BE49-F238E27FC236}">
                    <a16:creationId xmlns:a16="http://schemas.microsoft.com/office/drawing/2014/main" id="{2EA58D71-754B-F5AA-915E-28B52ABA52F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71" t="8692" r="-2062" b="2682"/>
              <a:stretch/>
            </p:blipFill>
            <p:spPr>
              <a:xfrm>
                <a:off x="3187760" y="3256071"/>
                <a:ext cx="2694858" cy="2447365"/>
              </a:xfrm>
              <a:prstGeom prst="rect">
                <a:avLst/>
              </a:prstGeom>
            </p:spPr>
          </p:pic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74206BB-D13A-7DAA-724E-E0D76B6BC841}"/>
                </a:ext>
              </a:extLst>
            </p:cNvPr>
            <p:cNvSpPr txBox="1"/>
            <p:nvPr/>
          </p:nvSpPr>
          <p:spPr>
            <a:xfrm>
              <a:off x="466257" y="3178112"/>
              <a:ext cx="695031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b="0" i="0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ME1/1-</a:t>
              </a:r>
              <a:endParaRPr lang="en-RU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9408422-9709-8308-D15A-1969CA84BF9C}"/>
                </a:ext>
              </a:extLst>
            </p:cNvPr>
            <p:cNvSpPr txBox="1"/>
            <p:nvPr/>
          </p:nvSpPr>
          <p:spPr>
            <a:xfrm>
              <a:off x="3425866" y="3193354"/>
              <a:ext cx="680421" cy="2354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b="0" i="0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ME1/1+</a:t>
              </a:r>
              <a:endParaRPr lang="en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5740859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67746</TotalTime>
  <Words>3028</Words>
  <Application>Microsoft Macintosh PowerPoint</Application>
  <PresentationFormat>Widescreen</PresentationFormat>
  <Paragraphs>342</Paragraphs>
  <Slides>26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Arial</vt:lpstr>
      <vt:lpstr>Arial Narrow</vt:lpstr>
      <vt:lpstr>Calibri</vt:lpstr>
      <vt:lpstr>Cambria Math</vt:lpstr>
      <vt:lpstr>Comic Sans MS</vt:lpstr>
      <vt:lpstr>Symbol</vt:lpstr>
      <vt:lpstr>Times New Roman</vt:lpstr>
      <vt:lpstr>Wingdings</vt:lpstr>
      <vt:lpstr>Wingdings 2</vt:lpstr>
      <vt:lpstr>1_Оформление по умолчанию</vt:lpstr>
      <vt:lpstr>2_Оформление по умолчанию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Zarubin</dc:creator>
  <cp:lastModifiedBy>Vladimir Karjavine</cp:lastModifiedBy>
  <cp:revision>4380</cp:revision>
  <cp:lastPrinted>2023-06-16T13:05:15Z</cp:lastPrinted>
  <dcterms:created xsi:type="dcterms:W3CDTF">2001-03-08T08:59:42Z</dcterms:created>
  <dcterms:modified xsi:type="dcterms:W3CDTF">2023-06-21T04:47:14Z</dcterms:modified>
</cp:coreProperties>
</file>