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317" r:id="rId2"/>
    <p:sldId id="257" r:id="rId3"/>
    <p:sldId id="260" r:id="rId4"/>
    <p:sldId id="289" r:id="rId5"/>
    <p:sldId id="321" r:id="rId6"/>
    <p:sldId id="332" r:id="rId7"/>
    <p:sldId id="296" r:id="rId8"/>
    <p:sldId id="323" r:id="rId9"/>
    <p:sldId id="324" r:id="rId10"/>
    <p:sldId id="326" r:id="rId11"/>
    <p:sldId id="336" r:id="rId12"/>
    <p:sldId id="329" r:id="rId13"/>
    <p:sldId id="1015" r:id="rId14"/>
    <p:sldId id="306" r:id="rId15"/>
    <p:sldId id="1014" r:id="rId16"/>
    <p:sldId id="1012" r:id="rId17"/>
    <p:sldId id="331" r:id="rId18"/>
    <p:sldId id="330" r:id="rId19"/>
    <p:sldId id="314" r:id="rId20"/>
    <p:sldId id="1016" r:id="rId21"/>
  </p:sldIdLst>
  <p:sldSz cx="12192000" cy="6858000"/>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D1F45D1-6BA7-464B-9666-A08EFA88135C}">
          <p14:sldIdLst>
            <p14:sldId id="317"/>
            <p14:sldId id="257"/>
            <p14:sldId id="260"/>
            <p14:sldId id="289"/>
            <p14:sldId id="321"/>
            <p14:sldId id="332"/>
            <p14:sldId id="296"/>
            <p14:sldId id="323"/>
            <p14:sldId id="324"/>
            <p14:sldId id="326"/>
            <p14:sldId id="336"/>
            <p14:sldId id="329"/>
            <p14:sldId id="1015"/>
            <p14:sldId id="306"/>
            <p14:sldId id="1014"/>
            <p14:sldId id="1012"/>
            <p14:sldId id="331"/>
            <p14:sldId id="330"/>
            <p14:sldId id="314"/>
            <p14:sldId id="1016"/>
          </p14:sldIdLst>
        </p14:section>
        <p14:section name="Раздел без заголовка" id="{7A2D0D87-B0D4-4D98-BE6E-25A2C00266D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53" autoAdjust="0"/>
    <p:restoredTop sz="95440" autoAdjust="0"/>
  </p:normalViewPr>
  <p:slideViewPr>
    <p:cSldViewPr snapToGrid="0">
      <p:cViewPr varScale="1">
        <p:scale>
          <a:sx n="92" d="100"/>
          <a:sy n="92" d="100"/>
        </p:scale>
        <p:origin x="72" y="6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voiti\Downloads\Total%20completed%20jobs-data-as-seriestocolumns-2023-06-09%2023_24_08.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3152042300446"/>
          <c:y val="3.6327634618191808E-2"/>
          <c:w val="0.73009564887191647"/>
          <c:h val="0.8750001288006937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B2-46FA-A34E-17FCB705AE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B2-46FA-A34E-17FCB705AE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B2-46FA-A34E-17FCB705AE0F}"/>
              </c:ext>
            </c:extLst>
          </c:dPt>
          <c:dLbls>
            <c:dLbl>
              <c:idx val="0"/>
              <c:layout>
                <c:manualLayout>
                  <c:x val="-9.8271155595996348E-2"/>
                  <c:y val="0.13140933719162967"/>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994540491355778"/>
                      <c:h val="0.29661941112322793"/>
                    </c:manualLayout>
                  </c15:layout>
                </c:ext>
                <c:ext xmlns:c16="http://schemas.microsoft.com/office/drawing/2014/chart" uri="{C3380CC4-5D6E-409C-BE32-E72D297353CC}">
                  <c16:uniqueId val="{00000001-89B2-46FA-A34E-17FCB705AE0F}"/>
                </c:ext>
              </c:extLst>
            </c:dLbl>
            <c:dLbl>
              <c:idx val="1"/>
              <c:layout>
                <c:manualLayout>
                  <c:x val="0.20183631504660643"/>
                  <c:y val="-0.20739350329300449"/>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7204745903577338"/>
                      <c:h val="0.26870229007633589"/>
                    </c:manualLayout>
                  </c15:layout>
                </c:ext>
                <c:ext xmlns:c16="http://schemas.microsoft.com/office/drawing/2014/chart" uri="{C3380CC4-5D6E-409C-BE32-E72D297353CC}">
                  <c16:uniqueId val="{00000003-89B2-46FA-A34E-17FCB705AE0F}"/>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'Total completed jobs-data-as-se'!$A$15:$A$17</c:f>
              <c:strCache>
                <c:ptCount val="3"/>
                <c:pt idx="0">
                  <c:v>International cooperation</c:v>
                </c:pt>
                <c:pt idx="1">
                  <c:v>Equipment and services</c:v>
                </c:pt>
                <c:pt idx="2">
                  <c:v>Software</c:v>
                </c:pt>
              </c:strCache>
            </c:strRef>
          </c:cat>
          <c:val>
            <c:numRef>
              <c:f>'Total completed jobs-data-as-se'!$C$15:$C$17</c:f>
              <c:numCache>
                <c:formatCode>0.0%</c:formatCode>
                <c:ptCount val="3"/>
                <c:pt idx="0">
                  <c:v>0.4</c:v>
                </c:pt>
                <c:pt idx="1">
                  <c:v>0.36666666666666664</c:v>
                </c:pt>
                <c:pt idx="2">
                  <c:v>0.23333333333333334</c:v>
                </c:pt>
              </c:numCache>
            </c:numRef>
          </c:val>
          <c:extLst>
            <c:ext xmlns:c16="http://schemas.microsoft.com/office/drawing/2014/chart" uri="{C3380CC4-5D6E-409C-BE32-E72D297353CC}">
              <c16:uniqueId val="{00000006-89B2-46FA-A34E-17FCB705AE0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62F95F7-D04C-40D3-8FC7-82D9C2B8D43E}" type="datetimeFigureOut">
              <a:rPr lang="ru-RU" smtClean="0"/>
              <a:t>19.06.2023</a:t>
            </a:fld>
            <a:endParaRPr lang="ru-RU"/>
          </a:p>
        </p:txBody>
      </p:sp>
      <p:sp>
        <p:nvSpPr>
          <p:cNvPr id="4" name="Образ слайда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BA70AC5-9BB5-44E1-81A0-3184EC5BF377}" type="slidenum">
              <a:rPr lang="ru-RU" smtClean="0"/>
              <a:t>‹#›</a:t>
            </a:fld>
            <a:endParaRPr lang="ru-RU"/>
          </a:p>
        </p:txBody>
      </p:sp>
    </p:spTree>
    <p:extLst>
      <p:ext uri="{BB962C8B-B14F-4D97-AF65-F5344CB8AC3E}">
        <p14:creationId xmlns:p14="http://schemas.microsoft.com/office/powerpoint/2010/main" val="1104647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A70AC5-9BB5-44E1-81A0-3184EC5BF377}" type="slidenum">
              <a:rPr lang="ru-RU" smtClean="0"/>
              <a:t>9</a:t>
            </a:fld>
            <a:endParaRPr lang="ru-RU"/>
          </a:p>
        </p:txBody>
      </p:sp>
    </p:spTree>
    <p:extLst>
      <p:ext uri="{BB962C8B-B14F-4D97-AF65-F5344CB8AC3E}">
        <p14:creationId xmlns:p14="http://schemas.microsoft.com/office/powerpoint/2010/main" val="19914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A70AC5-9BB5-44E1-81A0-3184EC5BF377}" type="slidenum">
              <a:rPr lang="ru-RU" smtClean="0"/>
              <a:t>12</a:t>
            </a:fld>
            <a:endParaRPr lang="ru-RU"/>
          </a:p>
        </p:txBody>
      </p:sp>
    </p:spTree>
    <p:extLst>
      <p:ext uri="{BB962C8B-B14F-4D97-AF65-F5344CB8AC3E}">
        <p14:creationId xmlns:p14="http://schemas.microsoft.com/office/powerpoint/2010/main" val="2867917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A70AC5-9BB5-44E1-81A0-3184EC5BF377}" type="slidenum">
              <a:rPr lang="ru-RU" smtClean="0"/>
              <a:t>14</a:t>
            </a:fld>
            <a:endParaRPr lang="ru-RU"/>
          </a:p>
        </p:txBody>
      </p:sp>
    </p:spTree>
    <p:extLst>
      <p:ext uri="{BB962C8B-B14F-4D97-AF65-F5344CB8AC3E}">
        <p14:creationId xmlns:p14="http://schemas.microsoft.com/office/powerpoint/2010/main" val="258195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8BE908-DD14-46D3-9E82-D5E820730AF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31662002-947C-49A7-AEDD-12704E50C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C660C48-8BA3-42E5-9B1A-49643C6BD999}"/>
              </a:ext>
            </a:extLst>
          </p:cNvPr>
          <p:cNvSpPr>
            <a:spLocks noGrp="1"/>
          </p:cNvSpPr>
          <p:nvPr>
            <p:ph type="dt" sz="half" idx="10"/>
          </p:nvPr>
        </p:nvSpPr>
        <p:spPr/>
        <p:txBody>
          <a:bodyPr/>
          <a:lstStyle/>
          <a:p>
            <a:fld id="{9C2E1CA4-B047-4D54-AFF7-386644C94AA3}" type="datetime1">
              <a:rPr lang="ru-RU" smtClean="0"/>
              <a:t>19.06.2023</a:t>
            </a:fld>
            <a:endParaRPr lang="ru-RU"/>
          </a:p>
        </p:txBody>
      </p:sp>
      <p:sp>
        <p:nvSpPr>
          <p:cNvPr id="5" name="Нижний колонтитул 4">
            <a:extLst>
              <a:ext uri="{FF2B5EF4-FFF2-40B4-BE49-F238E27FC236}">
                <a16:creationId xmlns:a16="http://schemas.microsoft.com/office/drawing/2014/main" id="{0DE9930C-31E6-4B0D-B739-AB7343486723}"/>
              </a:ext>
            </a:extLst>
          </p:cNvPr>
          <p:cNvSpPr>
            <a:spLocks noGrp="1"/>
          </p:cNvSpPr>
          <p:nvPr>
            <p:ph type="ftr" sz="quarter" idx="11"/>
          </p:nvPr>
        </p:nvSpPr>
        <p:spPr/>
        <p:txBody>
          <a:bodyPr/>
          <a:lstStyle/>
          <a:p>
            <a:r>
              <a:rPr lang="en-US"/>
              <a:t>58th meeting of the PAC for Particle Physics</a:t>
            </a:r>
            <a:endParaRPr lang="ru-RU"/>
          </a:p>
        </p:txBody>
      </p:sp>
      <p:sp>
        <p:nvSpPr>
          <p:cNvPr id="6" name="Номер слайда 5">
            <a:extLst>
              <a:ext uri="{FF2B5EF4-FFF2-40B4-BE49-F238E27FC236}">
                <a16:creationId xmlns:a16="http://schemas.microsoft.com/office/drawing/2014/main" id="{90A62D67-5B47-4E93-AE01-33AC5F474D75}"/>
              </a:ext>
            </a:extLst>
          </p:cNvPr>
          <p:cNvSpPr>
            <a:spLocks noGrp="1"/>
          </p:cNvSpPr>
          <p:nvPr>
            <p:ph type="sldNum" sz="quarter" idx="12"/>
          </p:nvPr>
        </p:nvSpPr>
        <p:spPr/>
        <p:txBody>
          <a:bodyPr/>
          <a:lstStyle/>
          <a:p>
            <a:fld id="{0528AAB8-6B0B-42CC-91F5-49948E541453}" type="slidenum">
              <a:rPr lang="ru-RU" smtClean="0"/>
              <a:t>‹#›</a:t>
            </a:fld>
            <a:endParaRPr lang="ru-RU"/>
          </a:p>
        </p:txBody>
      </p:sp>
    </p:spTree>
    <p:extLst>
      <p:ext uri="{BB962C8B-B14F-4D97-AF65-F5344CB8AC3E}">
        <p14:creationId xmlns:p14="http://schemas.microsoft.com/office/powerpoint/2010/main" val="1491845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DD6B19-C28F-4395-81F0-55529FD360A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A9007EA-00FE-4C37-9EB5-7D074220E91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FB410EE-2A65-4E98-9A47-350652307EB2}"/>
              </a:ext>
            </a:extLst>
          </p:cNvPr>
          <p:cNvSpPr>
            <a:spLocks noGrp="1"/>
          </p:cNvSpPr>
          <p:nvPr>
            <p:ph type="dt" sz="half" idx="10"/>
          </p:nvPr>
        </p:nvSpPr>
        <p:spPr/>
        <p:txBody>
          <a:bodyPr/>
          <a:lstStyle/>
          <a:p>
            <a:fld id="{90C72221-A335-4D5B-8477-5D0C8133E68F}" type="datetime1">
              <a:rPr lang="ru-RU" smtClean="0"/>
              <a:t>19.06.2023</a:t>
            </a:fld>
            <a:endParaRPr lang="ru-RU"/>
          </a:p>
        </p:txBody>
      </p:sp>
      <p:sp>
        <p:nvSpPr>
          <p:cNvPr id="5" name="Нижний колонтитул 4">
            <a:extLst>
              <a:ext uri="{FF2B5EF4-FFF2-40B4-BE49-F238E27FC236}">
                <a16:creationId xmlns:a16="http://schemas.microsoft.com/office/drawing/2014/main" id="{9DB180C5-B86B-414B-9928-B2F1B051CBE5}"/>
              </a:ext>
            </a:extLst>
          </p:cNvPr>
          <p:cNvSpPr>
            <a:spLocks noGrp="1"/>
          </p:cNvSpPr>
          <p:nvPr>
            <p:ph type="ftr" sz="quarter" idx="11"/>
          </p:nvPr>
        </p:nvSpPr>
        <p:spPr/>
        <p:txBody>
          <a:bodyPr/>
          <a:lstStyle/>
          <a:p>
            <a:r>
              <a:rPr lang="en-US"/>
              <a:t>58th meeting of the PAC for Particle Physics</a:t>
            </a:r>
            <a:endParaRPr lang="ru-RU"/>
          </a:p>
        </p:txBody>
      </p:sp>
      <p:sp>
        <p:nvSpPr>
          <p:cNvPr id="6" name="Номер слайда 5">
            <a:extLst>
              <a:ext uri="{FF2B5EF4-FFF2-40B4-BE49-F238E27FC236}">
                <a16:creationId xmlns:a16="http://schemas.microsoft.com/office/drawing/2014/main" id="{D0EC5F8C-7D09-4B97-A6C2-434F0848E125}"/>
              </a:ext>
            </a:extLst>
          </p:cNvPr>
          <p:cNvSpPr>
            <a:spLocks noGrp="1"/>
          </p:cNvSpPr>
          <p:nvPr>
            <p:ph type="sldNum" sz="quarter" idx="12"/>
          </p:nvPr>
        </p:nvSpPr>
        <p:spPr/>
        <p:txBody>
          <a:bodyPr/>
          <a:lstStyle/>
          <a:p>
            <a:fld id="{0528AAB8-6B0B-42CC-91F5-49948E541453}" type="slidenum">
              <a:rPr lang="ru-RU" smtClean="0"/>
              <a:t>‹#›</a:t>
            </a:fld>
            <a:endParaRPr lang="ru-RU"/>
          </a:p>
        </p:txBody>
      </p:sp>
    </p:spTree>
    <p:extLst>
      <p:ext uri="{BB962C8B-B14F-4D97-AF65-F5344CB8AC3E}">
        <p14:creationId xmlns:p14="http://schemas.microsoft.com/office/powerpoint/2010/main" val="786819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28BBAF5-196E-4782-A790-1BBC0BF231C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39228D6-EC72-4C2B-8352-BC9CE21FBBC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17651EE-CC81-49F6-BB1F-7C9A952B1F76}"/>
              </a:ext>
            </a:extLst>
          </p:cNvPr>
          <p:cNvSpPr>
            <a:spLocks noGrp="1"/>
          </p:cNvSpPr>
          <p:nvPr>
            <p:ph type="dt" sz="half" idx="10"/>
          </p:nvPr>
        </p:nvSpPr>
        <p:spPr/>
        <p:txBody>
          <a:bodyPr/>
          <a:lstStyle/>
          <a:p>
            <a:fld id="{D43D8EE9-3D43-4EA7-9016-7E9370829229}" type="datetime1">
              <a:rPr lang="ru-RU" smtClean="0"/>
              <a:t>19.06.2023</a:t>
            </a:fld>
            <a:endParaRPr lang="ru-RU"/>
          </a:p>
        </p:txBody>
      </p:sp>
      <p:sp>
        <p:nvSpPr>
          <p:cNvPr id="5" name="Нижний колонтитул 4">
            <a:extLst>
              <a:ext uri="{FF2B5EF4-FFF2-40B4-BE49-F238E27FC236}">
                <a16:creationId xmlns:a16="http://schemas.microsoft.com/office/drawing/2014/main" id="{8F9CDFE5-9FE7-43E1-B21D-D8CC74C2D99E}"/>
              </a:ext>
            </a:extLst>
          </p:cNvPr>
          <p:cNvSpPr>
            <a:spLocks noGrp="1"/>
          </p:cNvSpPr>
          <p:nvPr>
            <p:ph type="ftr" sz="quarter" idx="11"/>
          </p:nvPr>
        </p:nvSpPr>
        <p:spPr/>
        <p:txBody>
          <a:bodyPr/>
          <a:lstStyle/>
          <a:p>
            <a:r>
              <a:rPr lang="en-US"/>
              <a:t>58th meeting of the PAC for Particle Physics</a:t>
            </a:r>
            <a:endParaRPr lang="ru-RU"/>
          </a:p>
        </p:txBody>
      </p:sp>
      <p:sp>
        <p:nvSpPr>
          <p:cNvPr id="6" name="Номер слайда 5">
            <a:extLst>
              <a:ext uri="{FF2B5EF4-FFF2-40B4-BE49-F238E27FC236}">
                <a16:creationId xmlns:a16="http://schemas.microsoft.com/office/drawing/2014/main" id="{B2783AA2-89C2-4C69-8B55-02A87A3944AD}"/>
              </a:ext>
            </a:extLst>
          </p:cNvPr>
          <p:cNvSpPr>
            <a:spLocks noGrp="1"/>
          </p:cNvSpPr>
          <p:nvPr>
            <p:ph type="sldNum" sz="quarter" idx="12"/>
          </p:nvPr>
        </p:nvSpPr>
        <p:spPr/>
        <p:txBody>
          <a:bodyPr/>
          <a:lstStyle/>
          <a:p>
            <a:fld id="{0528AAB8-6B0B-42CC-91F5-49948E541453}" type="slidenum">
              <a:rPr lang="ru-RU" smtClean="0"/>
              <a:t>‹#›</a:t>
            </a:fld>
            <a:endParaRPr lang="ru-RU"/>
          </a:p>
        </p:txBody>
      </p:sp>
    </p:spTree>
    <p:extLst>
      <p:ext uri="{BB962C8B-B14F-4D97-AF65-F5344CB8AC3E}">
        <p14:creationId xmlns:p14="http://schemas.microsoft.com/office/powerpoint/2010/main" val="4285010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Заголовок и объект" type="tx">
  <p:cSld name="1_Заголовок и объект">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0" y="12999"/>
            <a:ext cx="12192000" cy="706960"/>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17375E"/>
              </a:buClr>
              <a:buSzPts val="3200"/>
              <a:buFont typeface="Calibri"/>
              <a:buNone/>
              <a:defRPr sz="3200" b="1">
                <a:solidFill>
                  <a:srgbClr val="17375E"/>
                </a:solidFill>
                <a:latin typeface="Calibri"/>
                <a:ea typeface="Calibri"/>
                <a:cs typeface="Calibri"/>
                <a:sym typeface="Calibri"/>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1" name="Google Shape;11;p43"/>
          <p:cNvSpPr txBox="1">
            <a:spLocks noGrp="1"/>
          </p:cNvSpPr>
          <p:nvPr>
            <p:ph type="sldNum" idx="12"/>
          </p:nvPr>
        </p:nvSpPr>
        <p:spPr>
          <a:xfrm>
            <a:off x="11925490" y="6360709"/>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p43" descr="Рисунок 6"/>
          <p:cNvPicPr preferRelativeResize="0"/>
          <p:nvPr/>
        </p:nvPicPr>
        <p:blipFill rotWithShape="1">
          <a:blip r:embed="rId2">
            <a:alphaModFix/>
          </a:blip>
          <a:srcRect/>
          <a:stretch/>
        </p:blipFill>
        <p:spPr>
          <a:xfrm>
            <a:off x="11151475" y="18254"/>
            <a:ext cx="982584" cy="684607"/>
          </a:xfrm>
          <a:prstGeom prst="rect">
            <a:avLst/>
          </a:prstGeom>
          <a:noFill/>
          <a:ln>
            <a:noFill/>
          </a:ln>
        </p:spPr>
      </p:pic>
      <p:pic>
        <p:nvPicPr>
          <p:cNvPr id="13" name="Google Shape;13;p43" descr="Picture 6"/>
          <p:cNvPicPr preferRelativeResize="0"/>
          <p:nvPr/>
        </p:nvPicPr>
        <p:blipFill rotWithShape="1">
          <a:blip r:embed="rId3">
            <a:alphaModFix/>
          </a:blip>
          <a:srcRect/>
          <a:stretch/>
        </p:blipFill>
        <p:spPr>
          <a:xfrm>
            <a:off x="0" y="18254"/>
            <a:ext cx="850335" cy="620714"/>
          </a:xfrm>
          <a:prstGeom prst="rect">
            <a:avLst/>
          </a:prstGeom>
          <a:noFill/>
          <a:ln>
            <a:noFill/>
          </a:ln>
        </p:spPr>
      </p:pic>
    </p:spTree>
    <p:extLst>
      <p:ext uri="{BB962C8B-B14F-4D97-AF65-F5344CB8AC3E}">
        <p14:creationId xmlns:p14="http://schemas.microsoft.com/office/powerpoint/2010/main" val="152314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8EC73F-756D-4D6C-A1E8-F27DD9A13EFA}"/>
              </a:ext>
            </a:extLst>
          </p:cNvPr>
          <p:cNvSpPr>
            <a:spLocks noGrp="1"/>
          </p:cNvSpPr>
          <p:nvPr>
            <p:ph type="title"/>
          </p:nvPr>
        </p:nvSpPr>
        <p:spPr>
          <a:xfrm>
            <a:off x="0" y="13000"/>
            <a:ext cx="12192000" cy="706959"/>
          </a:xfrm>
        </p:spPr>
        <p:txBody>
          <a:bodyPr>
            <a:normAutofit/>
          </a:bodyPr>
          <a:lstStyle>
            <a:lvl1pPr algn="ctr" defTabSz="912813" rtl="0" eaLnBrk="1" fontAlgn="base" hangingPunct="1">
              <a:spcBef>
                <a:spcPct val="0"/>
              </a:spcBef>
              <a:spcAft>
                <a:spcPct val="0"/>
              </a:spcAft>
              <a:buFontTx/>
              <a:buNone/>
              <a:defRPr lang="ru-RU" sz="3200" b="1" kern="1200" dirty="0">
                <a:solidFill>
                  <a:srgbClr val="17375E"/>
                </a:solidFill>
                <a:latin typeface="Calibri" panose="020F0502020204030204" pitchFamily="34" charset="0"/>
                <a:ea typeface="+mn-ea"/>
                <a:cs typeface="Arial" panose="020B0604020202020204" pitchFamily="34" charset="0"/>
              </a:defRPr>
            </a:lvl1pPr>
          </a:lstStyle>
          <a:p>
            <a:r>
              <a:rPr lang="ru-RU" dirty="0"/>
              <a:t>Образец заголовка</a:t>
            </a:r>
          </a:p>
        </p:txBody>
      </p:sp>
      <p:sp>
        <p:nvSpPr>
          <p:cNvPr id="4" name="Дата 3">
            <a:extLst>
              <a:ext uri="{FF2B5EF4-FFF2-40B4-BE49-F238E27FC236}">
                <a16:creationId xmlns:a16="http://schemas.microsoft.com/office/drawing/2014/main" id="{368C05FF-1B9F-4EEF-8956-02BFCA61CA7F}"/>
              </a:ext>
            </a:extLst>
          </p:cNvPr>
          <p:cNvSpPr>
            <a:spLocks noGrp="1"/>
          </p:cNvSpPr>
          <p:nvPr>
            <p:ph type="dt" sz="half" idx="10"/>
          </p:nvPr>
        </p:nvSpPr>
        <p:spPr>
          <a:xfrm>
            <a:off x="5567852" y="6291189"/>
            <a:ext cx="2743200" cy="365125"/>
          </a:xfrm>
        </p:spPr>
        <p:txBody>
          <a:bodyPr/>
          <a:lstStyle/>
          <a:p>
            <a:fld id="{8D6A9844-B448-4CEC-B09C-A9C957407222}" type="datetime1">
              <a:rPr lang="ru-RU" smtClean="0"/>
              <a:t>19.06.2023</a:t>
            </a:fld>
            <a:endParaRPr lang="ru-RU"/>
          </a:p>
        </p:txBody>
      </p:sp>
      <p:sp>
        <p:nvSpPr>
          <p:cNvPr id="5" name="Нижний колонтитул 4">
            <a:extLst>
              <a:ext uri="{FF2B5EF4-FFF2-40B4-BE49-F238E27FC236}">
                <a16:creationId xmlns:a16="http://schemas.microsoft.com/office/drawing/2014/main" id="{BBD93E2F-A49C-44E8-96B4-D728276BBA2F}"/>
              </a:ext>
            </a:extLst>
          </p:cNvPr>
          <p:cNvSpPr>
            <a:spLocks noGrp="1"/>
          </p:cNvSpPr>
          <p:nvPr>
            <p:ph type="ftr" sz="quarter" idx="11"/>
          </p:nvPr>
        </p:nvSpPr>
        <p:spPr>
          <a:xfrm>
            <a:off x="7886" y="6282420"/>
            <a:ext cx="4114800" cy="365125"/>
          </a:xfrm>
        </p:spPr>
        <p:txBody>
          <a:bodyPr/>
          <a:lstStyle/>
          <a:p>
            <a:r>
              <a:rPr lang="en-US"/>
              <a:t>58th meeting of the PAC for Particle Physics</a:t>
            </a:r>
            <a:endParaRPr lang="ru-RU" dirty="0"/>
          </a:p>
        </p:txBody>
      </p:sp>
      <p:sp>
        <p:nvSpPr>
          <p:cNvPr id="6" name="Номер слайда 5">
            <a:extLst>
              <a:ext uri="{FF2B5EF4-FFF2-40B4-BE49-F238E27FC236}">
                <a16:creationId xmlns:a16="http://schemas.microsoft.com/office/drawing/2014/main" id="{A9F4E0B7-EA5D-4861-A7EC-F08BA023C157}"/>
              </a:ext>
            </a:extLst>
          </p:cNvPr>
          <p:cNvSpPr>
            <a:spLocks noGrp="1"/>
          </p:cNvSpPr>
          <p:nvPr>
            <p:ph type="sldNum" sz="quarter" idx="12"/>
          </p:nvPr>
        </p:nvSpPr>
        <p:spPr>
          <a:xfrm>
            <a:off x="9440914" y="6302299"/>
            <a:ext cx="2743200" cy="365125"/>
          </a:xfrm>
        </p:spPr>
        <p:txBody>
          <a:bodyPr/>
          <a:lstStyle/>
          <a:p>
            <a:fld id="{0528AAB8-6B0B-42CC-91F5-49948E541453}" type="slidenum">
              <a:rPr lang="ru-RU" smtClean="0"/>
              <a:t>‹#›</a:t>
            </a:fld>
            <a:endParaRPr lang="ru-RU"/>
          </a:p>
        </p:txBody>
      </p:sp>
      <p:pic>
        <p:nvPicPr>
          <p:cNvPr id="7" name="Рисунок 6">
            <a:extLst>
              <a:ext uri="{FF2B5EF4-FFF2-40B4-BE49-F238E27FC236}">
                <a16:creationId xmlns:a16="http://schemas.microsoft.com/office/drawing/2014/main" id="{1BC08E3E-AE33-472B-8F7A-19CEDDA841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1476" y="18255"/>
            <a:ext cx="982583" cy="684605"/>
          </a:xfrm>
          <a:prstGeom prst="rect">
            <a:avLst/>
          </a:prstGeom>
        </p:spPr>
      </p:pic>
      <p:pic>
        <p:nvPicPr>
          <p:cNvPr id="8" name="Picture 6">
            <a:extLst>
              <a:ext uri="{FF2B5EF4-FFF2-40B4-BE49-F238E27FC236}">
                <a16:creationId xmlns:a16="http://schemas.microsoft.com/office/drawing/2014/main" id="{A99FAD17-1DDA-41B2-A9E0-94B36930C0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8255"/>
            <a:ext cx="850334" cy="620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1174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88675D-D6AB-4FE3-93BC-471E41028CD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0A6E8EE-D895-4E93-B8C7-94BC4B9CFE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C3733CF-6DE1-4EC2-B5C5-546BE9321CDC}"/>
              </a:ext>
            </a:extLst>
          </p:cNvPr>
          <p:cNvSpPr>
            <a:spLocks noGrp="1"/>
          </p:cNvSpPr>
          <p:nvPr>
            <p:ph type="dt" sz="half" idx="10"/>
          </p:nvPr>
        </p:nvSpPr>
        <p:spPr/>
        <p:txBody>
          <a:bodyPr/>
          <a:lstStyle/>
          <a:p>
            <a:fld id="{F8F774D9-D209-4975-BCEB-95F13E66F983}" type="datetime1">
              <a:rPr lang="ru-RU" smtClean="0"/>
              <a:t>19.06.2023</a:t>
            </a:fld>
            <a:endParaRPr lang="ru-RU"/>
          </a:p>
        </p:txBody>
      </p:sp>
      <p:sp>
        <p:nvSpPr>
          <p:cNvPr id="5" name="Нижний колонтитул 4">
            <a:extLst>
              <a:ext uri="{FF2B5EF4-FFF2-40B4-BE49-F238E27FC236}">
                <a16:creationId xmlns:a16="http://schemas.microsoft.com/office/drawing/2014/main" id="{76BE4833-253F-4A1D-9B0D-07320C079148}"/>
              </a:ext>
            </a:extLst>
          </p:cNvPr>
          <p:cNvSpPr>
            <a:spLocks noGrp="1"/>
          </p:cNvSpPr>
          <p:nvPr>
            <p:ph type="ftr" sz="quarter" idx="11"/>
          </p:nvPr>
        </p:nvSpPr>
        <p:spPr/>
        <p:txBody>
          <a:bodyPr/>
          <a:lstStyle/>
          <a:p>
            <a:r>
              <a:rPr lang="en-US"/>
              <a:t>58th meeting of the PAC for Particle Physics</a:t>
            </a:r>
            <a:endParaRPr lang="ru-RU"/>
          </a:p>
        </p:txBody>
      </p:sp>
      <p:sp>
        <p:nvSpPr>
          <p:cNvPr id="6" name="Номер слайда 5">
            <a:extLst>
              <a:ext uri="{FF2B5EF4-FFF2-40B4-BE49-F238E27FC236}">
                <a16:creationId xmlns:a16="http://schemas.microsoft.com/office/drawing/2014/main" id="{E270E91F-ED86-41FA-8321-08B86FC0EA17}"/>
              </a:ext>
            </a:extLst>
          </p:cNvPr>
          <p:cNvSpPr>
            <a:spLocks noGrp="1"/>
          </p:cNvSpPr>
          <p:nvPr>
            <p:ph type="sldNum" sz="quarter" idx="12"/>
          </p:nvPr>
        </p:nvSpPr>
        <p:spPr/>
        <p:txBody>
          <a:bodyPr/>
          <a:lstStyle/>
          <a:p>
            <a:fld id="{0528AAB8-6B0B-42CC-91F5-49948E541453}" type="slidenum">
              <a:rPr lang="ru-RU" smtClean="0"/>
              <a:t>‹#›</a:t>
            </a:fld>
            <a:endParaRPr lang="ru-RU"/>
          </a:p>
        </p:txBody>
      </p:sp>
    </p:spTree>
    <p:extLst>
      <p:ext uri="{BB962C8B-B14F-4D97-AF65-F5344CB8AC3E}">
        <p14:creationId xmlns:p14="http://schemas.microsoft.com/office/powerpoint/2010/main" val="43585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AF1BEB-3A51-4D0A-BB8F-6073B1F2334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AA1D71D-44F0-4681-B0B5-0ABA76F5209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F531CDA-53D5-4774-A1B4-3FECAA7D86C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7555C03-118F-4792-95C1-6B386E4089D1}"/>
              </a:ext>
            </a:extLst>
          </p:cNvPr>
          <p:cNvSpPr>
            <a:spLocks noGrp="1"/>
          </p:cNvSpPr>
          <p:nvPr>
            <p:ph type="dt" sz="half" idx="10"/>
          </p:nvPr>
        </p:nvSpPr>
        <p:spPr/>
        <p:txBody>
          <a:bodyPr/>
          <a:lstStyle/>
          <a:p>
            <a:fld id="{858391EE-02AE-44A6-A9B1-7CF72446EC17}" type="datetime1">
              <a:rPr lang="ru-RU" smtClean="0"/>
              <a:t>19.06.2023</a:t>
            </a:fld>
            <a:endParaRPr lang="ru-RU"/>
          </a:p>
        </p:txBody>
      </p:sp>
      <p:sp>
        <p:nvSpPr>
          <p:cNvPr id="6" name="Нижний колонтитул 5">
            <a:extLst>
              <a:ext uri="{FF2B5EF4-FFF2-40B4-BE49-F238E27FC236}">
                <a16:creationId xmlns:a16="http://schemas.microsoft.com/office/drawing/2014/main" id="{EB3A4855-6D86-47F9-95DE-076EAE896172}"/>
              </a:ext>
            </a:extLst>
          </p:cNvPr>
          <p:cNvSpPr>
            <a:spLocks noGrp="1"/>
          </p:cNvSpPr>
          <p:nvPr>
            <p:ph type="ftr" sz="quarter" idx="11"/>
          </p:nvPr>
        </p:nvSpPr>
        <p:spPr/>
        <p:txBody>
          <a:bodyPr/>
          <a:lstStyle/>
          <a:p>
            <a:r>
              <a:rPr lang="en-US"/>
              <a:t>58th meeting of the PAC for Particle Physics</a:t>
            </a:r>
            <a:endParaRPr lang="ru-RU"/>
          </a:p>
        </p:txBody>
      </p:sp>
      <p:sp>
        <p:nvSpPr>
          <p:cNvPr id="7" name="Номер слайда 6">
            <a:extLst>
              <a:ext uri="{FF2B5EF4-FFF2-40B4-BE49-F238E27FC236}">
                <a16:creationId xmlns:a16="http://schemas.microsoft.com/office/drawing/2014/main" id="{850BA310-D5CF-44B3-9EB5-8F9DD194BE2A}"/>
              </a:ext>
            </a:extLst>
          </p:cNvPr>
          <p:cNvSpPr>
            <a:spLocks noGrp="1"/>
          </p:cNvSpPr>
          <p:nvPr>
            <p:ph type="sldNum" sz="quarter" idx="12"/>
          </p:nvPr>
        </p:nvSpPr>
        <p:spPr/>
        <p:txBody>
          <a:bodyPr/>
          <a:lstStyle/>
          <a:p>
            <a:fld id="{0528AAB8-6B0B-42CC-91F5-49948E541453}" type="slidenum">
              <a:rPr lang="ru-RU" smtClean="0"/>
              <a:t>‹#›</a:t>
            </a:fld>
            <a:endParaRPr lang="ru-RU"/>
          </a:p>
        </p:txBody>
      </p:sp>
    </p:spTree>
    <p:extLst>
      <p:ext uri="{BB962C8B-B14F-4D97-AF65-F5344CB8AC3E}">
        <p14:creationId xmlns:p14="http://schemas.microsoft.com/office/powerpoint/2010/main" val="348279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405451-F979-4A28-9B2C-52D768298D5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998CFDC-E21A-47E4-AA8B-32160BB29E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F9C9B4A-4F29-4CCE-993A-B1A100CB18C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C8A9F59-7B56-47A8-818F-8431C1D6CF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B973BF5-5A1C-4DA8-A41D-E1FCC0AFF7D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B8CFCBC-42F5-49DE-83FD-018697F6EAFD}"/>
              </a:ext>
            </a:extLst>
          </p:cNvPr>
          <p:cNvSpPr>
            <a:spLocks noGrp="1"/>
          </p:cNvSpPr>
          <p:nvPr>
            <p:ph type="dt" sz="half" idx="10"/>
          </p:nvPr>
        </p:nvSpPr>
        <p:spPr/>
        <p:txBody>
          <a:bodyPr/>
          <a:lstStyle/>
          <a:p>
            <a:fld id="{342E4875-8DD4-4EA4-96EC-0E9B8437E406}" type="datetime1">
              <a:rPr lang="ru-RU" smtClean="0"/>
              <a:t>19.06.2023</a:t>
            </a:fld>
            <a:endParaRPr lang="ru-RU"/>
          </a:p>
        </p:txBody>
      </p:sp>
      <p:sp>
        <p:nvSpPr>
          <p:cNvPr id="8" name="Нижний колонтитул 7">
            <a:extLst>
              <a:ext uri="{FF2B5EF4-FFF2-40B4-BE49-F238E27FC236}">
                <a16:creationId xmlns:a16="http://schemas.microsoft.com/office/drawing/2014/main" id="{06877D3D-0385-4E5D-90FE-7304A2162575}"/>
              </a:ext>
            </a:extLst>
          </p:cNvPr>
          <p:cNvSpPr>
            <a:spLocks noGrp="1"/>
          </p:cNvSpPr>
          <p:nvPr>
            <p:ph type="ftr" sz="quarter" idx="11"/>
          </p:nvPr>
        </p:nvSpPr>
        <p:spPr/>
        <p:txBody>
          <a:bodyPr/>
          <a:lstStyle/>
          <a:p>
            <a:r>
              <a:rPr lang="en-US"/>
              <a:t>58th meeting of the PAC for Particle Physics</a:t>
            </a:r>
            <a:endParaRPr lang="ru-RU"/>
          </a:p>
        </p:txBody>
      </p:sp>
      <p:sp>
        <p:nvSpPr>
          <p:cNvPr id="9" name="Номер слайда 8">
            <a:extLst>
              <a:ext uri="{FF2B5EF4-FFF2-40B4-BE49-F238E27FC236}">
                <a16:creationId xmlns:a16="http://schemas.microsoft.com/office/drawing/2014/main" id="{59D38FA9-0074-41A0-B6C9-A68DF6ED802F}"/>
              </a:ext>
            </a:extLst>
          </p:cNvPr>
          <p:cNvSpPr>
            <a:spLocks noGrp="1"/>
          </p:cNvSpPr>
          <p:nvPr>
            <p:ph type="sldNum" sz="quarter" idx="12"/>
          </p:nvPr>
        </p:nvSpPr>
        <p:spPr/>
        <p:txBody>
          <a:bodyPr/>
          <a:lstStyle/>
          <a:p>
            <a:fld id="{0528AAB8-6B0B-42CC-91F5-49948E541453}" type="slidenum">
              <a:rPr lang="ru-RU" smtClean="0"/>
              <a:t>‹#›</a:t>
            </a:fld>
            <a:endParaRPr lang="ru-RU"/>
          </a:p>
        </p:txBody>
      </p:sp>
    </p:spTree>
    <p:extLst>
      <p:ext uri="{BB962C8B-B14F-4D97-AF65-F5344CB8AC3E}">
        <p14:creationId xmlns:p14="http://schemas.microsoft.com/office/powerpoint/2010/main" val="1803935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82378B-A485-4D0A-9A0E-6374B1D46AE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BE050D6-8532-4DEF-8BFE-DD69401EC3F0}"/>
              </a:ext>
            </a:extLst>
          </p:cNvPr>
          <p:cNvSpPr>
            <a:spLocks noGrp="1"/>
          </p:cNvSpPr>
          <p:nvPr>
            <p:ph type="dt" sz="half" idx="10"/>
          </p:nvPr>
        </p:nvSpPr>
        <p:spPr/>
        <p:txBody>
          <a:bodyPr/>
          <a:lstStyle/>
          <a:p>
            <a:fld id="{C3E98FE8-FB35-48A2-A9B3-FED076004339}" type="datetime1">
              <a:rPr lang="ru-RU" smtClean="0"/>
              <a:t>19.06.2023</a:t>
            </a:fld>
            <a:endParaRPr lang="ru-RU"/>
          </a:p>
        </p:txBody>
      </p:sp>
      <p:sp>
        <p:nvSpPr>
          <p:cNvPr id="4" name="Нижний колонтитул 3">
            <a:extLst>
              <a:ext uri="{FF2B5EF4-FFF2-40B4-BE49-F238E27FC236}">
                <a16:creationId xmlns:a16="http://schemas.microsoft.com/office/drawing/2014/main" id="{0CB1030C-5AEF-4BBC-A4FC-288A35313F1E}"/>
              </a:ext>
            </a:extLst>
          </p:cNvPr>
          <p:cNvSpPr>
            <a:spLocks noGrp="1"/>
          </p:cNvSpPr>
          <p:nvPr>
            <p:ph type="ftr" sz="quarter" idx="11"/>
          </p:nvPr>
        </p:nvSpPr>
        <p:spPr/>
        <p:txBody>
          <a:bodyPr/>
          <a:lstStyle/>
          <a:p>
            <a:r>
              <a:rPr lang="en-US"/>
              <a:t>58th meeting of the PAC for Particle Physics</a:t>
            </a:r>
            <a:endParaRPr lang="ru-RU"/>
          </a:p>
        </p:txBody>
      </p:sp>
      <p:sp>
        <p:nvSpPr>
          <p:cNvPr id="5" name="Номер слайда 4">
            <a:extLst>
              <a:ext uri="{FF2B5EF4-FFF2-40B4-BE49-F238E27FC236}">
                <a16:creationId xmlns:a16="http://schemas.microsoft.com/office/drawing/2014/main" id="{63052646-82FB-4AD9-B32E-9E8A55438D5C}"/>
              </a:ext>
            </a:extLst>
          </p:cNvPr>
          <p:cNvSpPr>
            <a:spLocks noGrp="1"/>
          </p:cNvSpPr>
          <p:nvPr>
            <p:ph type="sldNum" sz="quarter" idx="12"/>
          </p:nvPr>
        </p:nvSpPr>
        <p:spPr/>
        <p:txBody>
          <a:bodyPr/>
          <a:lstStyle/>
          <a:p>
            <a:fld id="{0528AAB8-6B0B-42CC-91F5-49948E541453}" type="slidenum">
              <a:rPr lang="ru-RU" smtClean="0"/>
              <a:t>‹#›</a:t>
            </a:fld>
            <a:endParaRPr lang="ru-RU"/>
          </a:p>
        </p:txBody>
      </p:sp>
    </p:spTree>
    <p:extLst>
      <p:ext uri="{BB962C8B-B14F-4D97-AF65-F5344CB8AC3E}">
        <p14:creationId xmlns:p14="http://schemas.microsoft.com/office/powerpoint/2010/main" val="3397036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50B221-9A91-47C4-898A-A343C23C4DE7}"/>
              </a:ext>
            </a:extLst>
          </p:cNvPr>
          <p:cNvSpPr>
            <a:spLocks noGrp="1"/>
          </p:cNvSpPr>
          <p:nvPr>
            <p:ph type="dt" sz="half" idx="10"/>
          </p:nvPr>
        </p:nvSpPr>
        <p:spPr/>
        <p:txBody>
          <a:bodyPr/>
          <a:lstStyle/>
          <a:p>
            <a:fld id="{6D6C06B3-FB35-434B-B330-C31D973BEF80}" type="datetime1">
              <a:rPr lang="ru-RU" smtClean="0"/>
              <a:t>19.06.2023</a:t>
            </a:fld>
            <a:endParaRPr lang="ru-RU"/>
          </a:p>
        </p:txBody>
      </p:sp>
      <p:sp>
        <p:nvSpPr>
          <p:cNvPr id="3" name="Нижний колонтитул 2">
            <a:extLst>
              <a:ext uri="{FF2B5EF4-FFF2-40B4-BE49-F238E27FC236}">
                <a16:creationId xmlns:a16="http://schemas.microsoft.com/office/drawing/2014/main" id="{E052E96B-0D18-4C3F-BBB4-2FF02981645B}"/>
              </a:ext>
            </a:extLst>
          </p:cNvPr>
          <p:cNvSpPr>
            <a:spLocks noGrp="1"/>
          </p:cNvSpPr>
          <p:nvPr>
            <p:ph type="ftr" sz="quarter" idx="11"/>
          </p:nvPr>
        </p:nvSpPr>
        <p:spPr/>
        <p:txBody>
          <a:bodyPr/>
          <a:lstStyle/>
          <a:p>
            <a:r>
              <a:rPr lang="en-US"/>
              <a:t>58th meeting of the PAC for Particle Physics</a:t>
            </a:r>
            <a:endParaRPr lang="ru-RU"/>
          </a:p>
        </p:txBody>
      </p:sp>
      <p:sp>
        <p:nvSpPr>
          <p:cNvPr id="4" name="Номер слайда 3">
            <a:extLst>
              <a:ext uri="{FF2B5EF4-FFF2-40B4-BE49-F238E27FC236}">
                <a16:creationId xmlns:a16="http://schemas.microsoft.com/office/drawing/2014/main" id="{2DCA9C33-D4B9-457E-B34B-E68CA069D163}"/>
              </a:ext>
            </a:extLst>
          </p:cNvPr>
          <p:cNvSpPr>
            <a:spLocks noGrp="1"/>
          </p:cNvSpPr>
          <p:nvPr>
            <p:ph type="sldNum" sz="quarter" idx="12"/>
          </p:nvPr>
        </p:nvSpPr>
        <p:spPr/>
        <p:txBody>
          <a:bodyPr/>
          <a:lstStyle/>
          <a:p>
            <a:fld id="{0528AAB8-6B0B-42CC-91F5-49948E541453}" type="slidenum">
              <a:rPr lang="ru-RU" smtClean="0"/>
              <a:t>‹#›</a:t>
            </a:fld>
            <a:endParaRPr lang="ru-RU"/>
          </a:p>
        </p:txBody>
      </p:sp>
    </p:spTree>
    <p:extLst>
      <p:ext uri="{BB962C8B-B14F-4D97-AF65-F5344CB8AC3E}">
        <p14:creationId xmlns:p14="http://schemas.microsoft.com/office/powerpoint/2010/main" val="237006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3F6E0F-A3B4-46D1-A3A9-6D27F8B9E71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7427FDF-2CDE-4F50-9A4B-C05A004A8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F6A4E61-EF2C-498A-8264-912D41591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A52AEE1-162B-4F88-AE08-914C9AD92DE5}"/>
              </a:ext>
            </a:extLst>
          </p:cNvPr>
          <p:cNvSpPr>
            <a:spLocks noGrp="1"/>
          </p:cNvSpPr>
          <p:nvPr>
            <p:ph type="dt" sz="half" idx="10"/>
          </p:nvPr>
        </p:nvSpPr>
        <p:spPr/>
        <p:txBody>
          <a:bodyPr/>
          <a:lstStyle/>
          <a:p>
            <a:fld id="{2DCD6650-AACC-47AD-BF85-BD2400FD0104}" type="datetime1">
              <a:rPr lang="ru-RU" smtClean="0"/>
              <a:t>19.06.2023</a:t>
            </a:fld>
            <a:endParaRPr lang="ru-RU"/>
          </a:p>
        </p:txBody>
      </p:sp>
      <p:sp>
        <p:nvSpPr>
          <p:cNvPr id="6" name="Нижний колонтитул 5">
            <a:extLst>
              <a:ext uri="{FF2B5EF4-FFF2-40B4-BE49-F238E27FC236}">
                <a16:creationId xmlns:a16="http://schemas.microsoft.com/office/drawing/2014/main" id="{2F967D9A-1FF0-431A-B176-7CBC96344084}"/>
              </a:ext>
            </a:extLst>
          </p:cNvPr>
          <p:cNvSpPr>
            <a:spLocks noGrp="1"/>
          </p:cNvSpPr>
          <p:nvPr>
            <p:ph type="ftr" sz="quarter" idx="11"/>
          </p:nvPr>
        </p:nvSpPr>
        <p:spPr/>
        <p:txBody>
          <a:bodyPr/>
          <a:lstStyle/>
          <a:p>
            <a:r>
              <a:rPr lang="en-US"/>
              <a:t>58th meeting of the PAC for Particle Physics</a:t>
            </a:r>
            <a:endParaRPr lang="ru-RU"/>
          </a:p>
        </p:txBody>
      </p:sp>
      <p:sp>
        <p:nvSpPr>
          <p:cNvPr id="7" name="Номер слайда 6">
            <a:extLst>
              <a:ext uri="{FF2B5EF4-FFF2-40B4-BE49-F238E27FC236}">
                <a16:creationId xmlns:a16="http://schemas.microsoft.com/office/drawing/2014/main" id="{AFEBCCAC-887A-4F8D-B266-43D4E06A0994}"/>
              </a:ext>
            </a:extLst>
          </p:cNvPr>
          <p:cNvSpPr>
            <a:spLocks noGrp="1"/>
          </p:cNvSpPr>
          <p:nvPr>
            <p:ph type="sldNum" sz="quarter" idx="12"/>
          </p:nvPr>
        </p:nvSpPr>
        <p:spPr/>
        <p:txBody>
          <a:bodyPr/>
          <a:lstStyle/>
          <a:p>
            <a:fld id="{0528AAB8-6B0B-42CC-91F5-49948E541453}" type="slidenum">
              <a:rPr lang="ru-RU" smtClean="0"/>
              <a:t>‹#›</a:t>
            </a:fld>
            <a:endParaRPr lang="ru-RU"/>
          </a:p>
        </p:txBody>
      </p:sp>
    </p:spTree>
    <p:extLst>
      <p:ext uri="{BB962C8B-B14F-4D97-AF65-F5344CB8AC3E}">
        <p14:creationId xmlns:p14="http://schemas.microsoft.com/office/powerpoint/2010/main" val="302096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44727B-945D-481C-AF5A-C08DC435334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7142EFF5-B784-4019-AD20-BA58280FC8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472AFCAE-F87E-41DC-A071-91AB3EB6F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A11FF2A-4C7D-4522-BA7C-E0062AA37B58}"/>
              </a:ext>
            </a:extLst>
          </p:cNvPr>
          <p:cNvSpPr>
            <a:spLocks noGrp="1"/>
          </p:cNvSpPr>
          <p:nvPr>
            <p:ph type="dt" sz="half" idx="10"/>
          </p:nvPr>
        </p:nvSpPr>
        <p:spPr/>
        <p:txBody>
          <a:bodyPr/>
          <a:lstStyle/>
          <a:p>
            <a:fld id="{51B6C217-BB32-4931-A4A7-9DC5D93792BB}" type="datetime1">
              <a:rPr lang="ru-RU" smtClean="0"/>
              <a:t>19.06.2023</a:t>
            </a:fld>
            <a:endParaRPr lang="ru-RU"/>
          </a:p>
        </p:txBody>
      </p:sp>
      <p:sp>
        <p:nvSpPr>
          <p:cNvPr id="6" name="Нижний колонтитул 5">
            <a:extLst>
              <a:ext uri="{FF2B5EF4-FFF2-40B4-BE49-F238E27FC236}">
                <a16:creationId xmlns:a16="http://schemas.microsoft.com/office/drawing/2014/main" id="{CED034D6-A1DC-4607-8211-79AC3C3886C4}"/>
              </a:ext>
            </a:extLst>
          </p:cNvPr>
          <p:cNvSpPr>
            <a:spLocks noGrp="1"/>
          </p:cNvSpPr>
          <p:nvPr>
            <p:ph type="ftr" sz="quarter" idx="11"/>
          </p:nvPr>
        </p:nvSpPr>
        <p:spPr/>
        <p:txBody>
          <a:bodyPr/>
          <a:lstStyle/>
          <a:p>
            <a:r>
              <a:rPr lang="en-US"/>
              <a:t>58th meeting of the PAC for Particle Physics</a:t>
            </a:r>
            <a:endParaRPr lang="ru-RU"/>
          </a:p>
        </p:txBody>
      </p:sp>
      <p:sp>
        <p:nvSpPr>
          <p:cNvPr id="7" name="Номер слайда 6">
            <a:extLst>
              <a:ext uri="{FF2B5EF4-FFF2-40B4-BE49-F238E27FC236}">
                <a16:creationId xmlns:a16="http://schemas.microsoft.com/office/drawing/2014/main" id="{2B15F964-0344-4D5F-B24B-E15DB87A7BF7}"/>
              </a:ext>
            </a:extLst>
          </p:cNvPr>
          <p:cNvSpPr>
            <a:spLocks noGrp="1"/>
          </p:cNvSpPr>
          <p:nvPr>
            <p:ph type="sldNum" sz="quarter" idx="12"/>
          </p:nvPr>
        </p:nvSpPr>
        <p:spPr/>
        <p:txBody>
          <a:bodyPr/>
          <a:lstStyle/>
          <a:p>
            <a:fld id="{0528AAB8-6B0B-42CC-91F5-49948E541453}" type="slidenum">
              <a:rPr lang="ru-RU" smtClean="0"/>
              <a:t>‹#›</a:t>
            </a:fld>
            <a:endParaRPr lang="ru-RU"/>
          </a:p>
        </p:txBody>
      </p:sp>
    </p:spTree>
    <p:extLst>
      <p:ext uri="{BB962C8B-B14F-4D97-AF65-F5344CB8AC3E}">
        <p14:creationId xmlns:p14="http://schemas.microsoft.com/office/powerpoint/2010/main" val="276618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96258F-96CA-421A-B88F-E9865D07CA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2AEBCD1-C311-49D0-9658-50D2C92FE4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DA5FF55-B0FC-47B3-8C89-BADDFFD489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1F253-EFD1-4610-B1DC-449AA8359A4A}" type="datetime1">
              <a:rPr lang="ru-RU" smtClean="0"/>
              <a:t>19.06.2023</a:t>
            </a:fld>
            <a:endParaRPr lang="ru-RU"/>
          </a:p>
        </p:txBody>
      </p:sp>
      <p:sp>
        <p:nvSpPr>
          <p:cNvPr id="5" name="Нижний колонтитул 4">
            <a:extLst>
              <a:ext uri="{FF2B5EF4-FFF2-40B4-BE49-F238E27FC236}">
                <a16:creationId xmlns:a16="http://schemas.microsoft.com/office/drawing/2014/main" id="{01E8014C-EF2D-4CB1-A4BC-444EEAB73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58th meeting of the PAC for Particle Physics</a:t>
            </a:r>
            <a:endParaRPr lang="ru-RU"/>
          </a:p>
        </p:txBody>
      </p:sp>
      <p:sp>
        <p:nvSpPr>
          <p:cNvPr id="6" name="Номер слайда 5">
            <a:extLst>
              <a:ext uri="{FF2B5EF4-FFF2-40B4-BE49-F238E27FC236}">
                <a16:creationId xmlns:a16="http://schemas.microsoft.com/office/drawing/2014/main" id="{B864F0B6-3E82-4876-A5BD-E14356270B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8AAB8-6B0B-42CC-91F5-49948E541453}" type="slidenum">
              <a:rPr lang="ru-RU" smtClean="0"/>
              <a:t>‹#›</a:t>
            </a:fld>
            <a:endParaRPr lang="ru-RU"/>
          </a:p>
        </p:txBody>
      </p:sp>
    </p:spTree>
    <p:extLst>
      <p:ext uri="{BB962C8B-B14F-4D97-AF65-F5344CB8AC3E}">
        <p14:creationId xmlns:p14="http://schemas.microsoft.com/office/powerpoint/2010/main" val="385177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hmatov@jinr.ru"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indico.jinr.ru/event/3750/attachments/15350/25946/Written_report_1119_eng.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gif"/><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a:extLst>
              <a:ext uri="{FF2B5EF4-FFF2-40B4-BE49-F238E27FC236}">
                <a16:creationId xmlns:a16="http://schemas.microsoft.com/office/drawing/2014/main" id="{9964A952-C379-4E67-B61C-02AA207A3F6B}"/>
              </a:ext>
            </a:extLst>
          </p:cNvPr>
          <p:cNvSpPr txBox="1">
            <a:spLocks noChangeArrowheads="1"/>
          </p:cNvSpPr>
          <p:nvPr/>
        </p:nvSpPr>
        <p:spPr bwMode="auto">
          <a:xfrm>
            <a:off x="5337273" y="2964256"/>
            <a:ext cx="5301534" cy="1446540"/>
          </a:xfrm>
          <a:prstGeom prst="rect">
            <a:avLst/>
          </a:prstGeom>
          <a:noFill/>
          <a:ln w="9525">
            <a:noFill/>
            <a:miter lim="800000"/>
            <a:headEnd/>
            <a:tailEnd/>
          </a:ln>
        </p:spPr>
        <p:txBody>
          <a:bodyPr wrap="square" lIns="91429" tIns="45715" rIns="91429" bIns="45715">
            <a:spAutoFit/>
          </a:bodyPr>
          <a:lstStyle/>
          <a:p>
            <a:pPr defTabSz="914296">
              <a:spcBef>
                <a:spcPct val="0"/>
              </a:spcBef>
            </a:pPr>
            <a:r>
              <a:rPr lang="en-US" altLang="ru-RU" sz="2200" b="1" dirty="0">
                <a:solidFill>
                  <a:srgbClr val="002060"/>
                </a:solidFill>
                <a:latin typeface="+mj-lt"/>
                <a:ea typeface="+mj-ea"/>
                <a:cs typeface="+mj-cs"/>
              </a:rPr>
              <a:t>Leader: Sergei </a:t>
            </a:r>
            <a:r>
              <a:rPr lang="en-US" altLang="ru-RU" sz="2200" b="1" dirty="0" err="1">
                <a:solidFill>
                  <a:srgbClr val="002060"/>
                </a:solidFill>
                <a:latin typeface="+mj-lt"/>
                <a:ea typeface="+mj-ea"/>
                <a:cs typeface="+mj-cs"/>
              </a:rPr>
              <a:t>Shmatov</a:t>
            </a:r>
            <a:endParaRPr lang="en-US" altLang="ru-RU" sz="2200" b="1" dirty="0">
              <a:solidFill>
                <a:srgbClr val="002060"/>
              </a:solidFill>
              <a:latin typeface="+mj-lt"/>
              <a:ea typeface="+mj-ea"/>
              <a:cs typeface="+mj-cs"/>
            </a:endParaRPr>
          </a:p>
          <a:p>
            <a:pPr defTabSz="914296">
              <a:spcBef>
                <a:spcPct val="0"/>
              </a:spcBef>
            </a:pPr>
            <a:r>
              <a:rPr lang="en-US" altLang="ru-RU" sz="2200" b="1" dirty="0">
                <a:solidFill>
                  <a:srgbClr val="002060"/>
                </a:solidFill>
                <a:latin typeface="+mj-lt"/>
                <a:ea typeface="+mj-ea"/>
                <a:cs typeface="+mj-cs"/>
              </a:rPr>
              <a:t>Deputy Leaders: </a:t>
            </a:r>
            <a:r>
              <a:rPr lang="en-US" sz="2200" b="1" dirty="0">
                <a:solidFill>
                  <a:srgbClr val="002060"/>
                </a:solidFill>
                <a:latin typeface="+mj-lt"/>
                <a:ea typeface="+mj-ea"/>
                <a:cs typeface="+mj-cs"/>
              </a:rPr>
              <a:t>Alexander </a:t>
            </a:r>
            <a:r>
              <a:rPr lang="en-US" sz="2200" b="1" dirty="0" err="1">
                <a:solidFill>
                  <a:srgbClr val="002060"/>
                </a:solidFill>
                <a:latin typeface="+mj-lt"/>
                <a:ea typeface="+mj-ea"/>
                <a:cs typeface="+mj-cs"/>
              </a:rPr>
              <a:t>Ayriyan</a:t>
            </a:r>
            <a:r>
              <a:rPr lang="en-US" sz="2200" b="1" dirty="0">
                <a:solidFill>
                  <a:srgbClr val="002060"/>
                </a:solidFill>
                <a:latin typeface="+mj-lt"/>
                <a:ea typeface="+mj-ea"/>
                <a:cs typeface="+mj-cs"/>
              </a:rPr>
              <a:t>,</a:t>
            </a:r>
          </a:p>
          <a:p>
            <a:pPr defTabSz="914296">
              <a:spcBef>
                <a:spcPct val="0"/>
              </a:spcBef>
            </a:pPr>
            <a:r>
              <a:rPr lang="en-US" sz="2200" b="1" dirty="0">
                <a:solidFill>
                  <a:srgbClr val="002060"/>
                </a:solidFill>
                <a:latin typeface="+mj-lt"/>
                <a:ea typeface="+mj-ea"/>
                <a:cs typeface="+mj-cs"/>
              </a:rPr>
              <a:t>	               Nikolay </a:t>
            </a:r>
            <a:r>
              <a:rPr lang="en-US" sz="2200" b="1" dirty="0" err="1">
                <a:solidFill>
                  <a:srgbClr val="002060"/>
                </a:solidFill>
                <a:latin typeface="+mj-lt"/>
                <a:ea typeface="+mj-ea"/>
                <a:cs typeface="+mj-cs"/>
              </a:rPr>
              <a:t>Voytishin</a:t>
            </a:r>
            <a:endParaRPr lang="en-US" sz="2200" b="1" dirty="0">
              <a:solidFill>
                <a:srgbClr val="002060"/>
              </a:solidFill>
              <a:latin typeface="+mj-lt"/>
              <a:ea typeface="+mj-ea"/>
              <a:cs typeface="+mj-cs"/>
            </a:endParaRPr>
          </a:p>
          <a:p>
            <a:pPr defTabSz="914296">
              <a:spcBef>
                <a:spcPct val="0"/>
              </a:spcBef>
            </a:pPr>
            <a:endParaRPr lang="ru-RU" altLang="ru-RU" sz="2200" b="1" dirty="0">
              <a:solidFill>
                <a:srgbClr val="002060"/>
              </a:solidFill>
              <a:latin typeface="+mj-lt"/>
              <a:ea typeface="+mj-ea"/>
              <a:cs typeface="+mj-cs"/>
            </a:endParaRPr>
          </a:p>
        </p:txBody>
      </p:sp>
      <p:sp>
        <p:nvSpPr>
          <p:cNvPr id="10" name="Rectangle 5">
            <a:extLst>
              <a:ext uri="{FF2B5EF4-FFF2-40B4-BE49-F238E27FC236}">
                <a16:creationId xmlns:a16="http://schemas.microsoft.com/office/drawing/2014/main" id="{3AB27FEA-6156-4861-AF03-729135ED8CD0}"/>
              </a:ext>
            </a:extLst>
          </p:cNvPr>
          <p:cNvSpPr txBox="1">
            <a:spLocks noChangeArrowheads="1"/>
          </p:cNvSpPr>
          <p:nvPr/>
        </p:nvSpPr>
        <p:spPr>
          <a:xfrm>
            <a:off x="1104709" y="190576"/>
            <a:ext cx="9035142" cy="1888245"/>
          </a:xfrm>
          <a:prstGeom prst="rect">
            <a:avLst/>
          </a:prstGeom>
        </p:spPr>
        <p:txBody>
          <a:bodyPr vert="horz" lIns="91429" tIns="45715" rIns="91429" bIns="45715" rtlCol="0" anchor="t">
            <a:noAutofit/>
          </a:bodyPr>
          <a:lstStyle>
            <a:lvl1pPr algn="ctr" defTabSz="914296" rtl="0" eaLnBrk="1" latinLnBrk="0" hangingPunct="1">
              <a:spcBef>
                <a:spcPct val="0"/>
              </a:spcBef>
              <a:buNone/>
              <a:defRPr sz="4000" b="1" kern="1200">
                <a:solidFill>
                  <a:schemeClr val="tx2">
                    <a:lumMod val="75000"/>
                  </a:schemeClr>
                </a:solidFill>
                <a:latin typeface="+mj-lt"/>
                <a:ea typeface="+mj-ea"/>
                <a:cs typeface="+mj-cs"/>
              </a:defRPr>
            </a:lvl1pPr>
          </a:lstStyle>
          <a:p>
            <a:r>
              <a:rPr lang="en-US" sz="3200" dirty="0">
                <a:solidFill>
                  <a:srgbClr val="002060"/>
                </a:solidFill>
              </a:rPr>
              <a:t>Mathematical methods, algorithms and software for modeling physical processes and experimental facilities, processing and analyzing experimental data</a:t>
            </a:r>
            <a:endParaRPr lang="en-US" altLang="ru-RU" sz="3200" dirty="0">
              <a:solidFill>
                <a:srgbClr val="002060"/>
              </a:solidFill>
            </a:endParaRPr>
          </a:p>
        </p:txBody>
      </p:sp>
      <p:pic>
        <p:nvPicPr>
          <p:cNvPr id="5" name="Рисунок 4">
            <a:extLst>
              <a:ext uri="{FF2B5EF4-FFF2-40B4-BE49-F238E27FC236}">
                <a16:creationId xmlns:a16="http://schemas.microsoft.com/office/drawing/2014/main" id="{D3A95DCD-52B4-4130-863A-8A45DD5EA8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103"/>
          <a:stretch/>
        </p:blipFill>
        <p:spPr>
          <a:xfrm>
            <a:off x="435930" y="2555814"/>
            <a:ext cx="4692351" cy="3082018"/>
          </a:xfrm>
          <a:prstGeom prst="rect">
            <a:avLst/>
          </a:prstGeom>
          <a:ln>
            <a:noFill/>
          </a:ln>
          <a:effectLst>
            <a:outerShdw blurRad="292100" dist="139700" dir="2700000" algn="tl" rotWithShape="0">
              <a:srgbClr val="333333">
                <a:alpha val="65000"/>
              </a:srgbClr>
            </a:outerShdw>
          </a:effectLst>
        </p:spPr>
      </p:pic>
      <p:sp>
        <p:nvSpPr>
          <p:cNvPr id="6" name="Text Box 6">
            <a:extLst>
              <a:ext uri="{FF2B5EF4-FFF2-40B4-BE49-F238E27FC236}">
                <a16:creationId xmlns:a16="http://schemas.microsoft.com/office/drawing/2014/main" id="{3F8617A1-F96E-4429-8B70-02AB130CD121}"/>
              </a:ext>
            </a:extLst>
          </p:cNvPr>
          <p:cNvSpPr txBox="1">
            <a:spLocks noChangeArrowheads="1"/>
          </p:cNvSpPr>
          <p:nvPr/>
        </p:nvSpPr>
        <p:spPr bwMode="auto">
          <a:xfrm>
            <a:off x="1064202" y="1799281"/>
            <a:ext cx="8836960" cy="461655"/>
          </a:xfrm>
          <a:prstGeom prst="rect">
            <a:avLst/>
          </a:prstGeom>
          <a:noFill/>
          <a:ln w="9525">
            <a:noFill/>
            <a:miter lim="800000"/>
            <a:headEnd/>
            <a:tailEnd/>
          </a:ln>
        </p:spPr>
        <p:txBody>
          <a:bodyPr wrap="square" lIns="91429" tIns="45715" rIns="91429" bIns="45715">
            <a:spAutoFit/>
          </a:bodyPr>
          <a:lstStyle/>
          <a:p>
            <a:pPr algn="ctr" defTabSz="914296">
              <a:spcBef>
                <a:spcPct val="0"/>
              </a:spcBef>
            </a:pPr>
            <a:r>
              <a:rPr lang="en-US" sz="2400" b="1" dirty="0">
                <a:solidFill>
                  <a:srgbClr val="C00000"/>
                </a:solidFill>
                <a:latin typeface="+mj-lt"/>
                <a:ea typeface="+mj-ea"/>
                <a:cs typeface="+mj-cs"/>
              </a:rPr>
              <a:t>The proposal of the new project under the theme </a:t>
            </a:r>
            <a:r>
              <a:rPr lang="ru-RU" sz="2400" b="1" dirty="0">
                <a:solidFill>
                  <a:srgbClr val="C00000"/>
                </a:solidFill>
                <a:latin typeface="+mj-lt"/>
                <a:ea typeface="+mj-ea"/>
                <a:cs typeface="+mj-cs"/>
              </a:rPr>
              <a:t>05-6-1119-2014/…</a:t>
            </a:r>
            <a:r>
              <a:rPr lang="en-US" sz="2400" b="1" dirty="0">
                <a:solidFill>
                  <a:srgbClr val="C00000"/>
                </a:solidFill>
                <a:latin typeface="+mj-lt"/>
                <a:ea typeface="+mj-ea"/>
                <a:cs typeface="+mj-cs"/>
              </a:rPr>
              <a:t> </a:t>
            </a:r>
            <a:endParaRPr lang="ru-RU" altLang="ru-RU" sz="2400" b="1" dirty="0">
              <a:solidFill>
                <a:srgbClr val="C00000"/>
              </a:solidFill>
              <a:latin typeface="+mj-lt"/>
              <a:ea typeface="+mj-ea"/>
              <a:cs typeface="+mj-cs"/>
            </a:endParaRPr>
          </a:p>
        </p:txBody>
      </p:sp>
      <p:sp>
        <p:nvSpPr>
          <p:cNvPr id="7" name="Text Box 6">
            <a:extLst>
              <a:ext uri="{FF2B5EF4-FFF2-40B4-BE49-F238E27FC236}">
                <a16:creationId xmlns:a16="http://schemas.microsoft.com/office/drawing/2014/main" id="{1A8953EA-3DE0-4DE8-860E-3F9444F6BEE3}"/>
              </a:ext>
            </a:extLst>
          </p:cNvPr>
          <p:cNvSpPr txBox="1">
            <a:spLocks noChangeArrowheads="1"/>
          </p:cNvSpPr>
          <p:nvPr/>
        </p:nvSpPr>
        <p:spPr bwMode="auto">
          <a:xfrm>
            <a:off x="863600" y="6007184"/>
            <a:ext cx="11255829" cy="769431"/>
          </a:xfrm>
          <a:prstGeom prst="rect">
            <a:avLst/>
          </a:prstGeom>
          <a:noFill/>
          <a:ln w="9525">
            <a:noFill/>
            <a:miter lim="800000"/>
            <a:headEnd/>
            <a:tailEnd/>
          </a:ln>
        </p:spPr>
        <p:txBody>
          <a:bodyPr wrap="square" lIns="91429" tIns="45715" rIns="91429" bIns="45715">
            <a:spAutoFit/>
          </a:bodyPr>
          <a:lstStyle/>
          <a:p>
            <a:pPr algn="ctr" defTabSz="914296">
              <a:spcBef>
                <a:spcPct val="0"/>
              </a:spcBef>
            </a:pPr>
            <a:r>
              <a:rPr lang="en-US" altLang="ru-RU" sz="2200" b="1" dirty="0">
                <a:solidFill>
                  <a:srgbClr val="002060"/>
                </a:solidFill>
                <a:latin typeface="+mj-lt"/>
                <a:ea typeface="+mj-ea"/>
                <a:cs typeface="+mj-cs"/>
              </a:rPr>
              <a:t>Sergei </a:t>
            </a:r>
            <a:r>
              <a:rPr lang="en-US" altLang="ru-RU" sz="2200" b="1" dirty="0" err="1">
                <a:solidFill>
                  <a:srgbClr val="002060"/>
                </a:solidFill>
                <a:latin typeface="+mj-lt"/>
                <a:ea typeface="+mj-ea"/>
                <a:cs typeface="+mj-cs"/>
              </a:rPr>
              <a:t>Shmatov</a:t>
            </a:r>
            <a:r>
              <a:rPr lang="en-US" altLang="ru-RU" sz="2200" b="1" dirty="0">
                <a:solidFill>
                  <a:srgbClr val="002060"/>
                </a:solidFill>
                <a:latin typeface="+mj-lt"/>
                <a:ea typeface="+mj-ea"/>
                <a:cs typeface="+mj-cs"/>
              </a:rPr>
              <a:t>, </a:t>
            </a:r>
            <a:r>
              <a:rPr lang="en-US" altLang="ru-RU" sz="2200" b="1" dirty="0">
                <a:solidFill>
                  <a:srgbClr val="002060"/>
                </a:solidFill>
                <a:latin typeface="+mj-lt"/>
                <a:ea typeface="+mj-ea"/>
                <a:cs typeface="+mj-cs"/>
                <a:hlinkClick r:id="rId3">
                  <a:extLst>
                    <a:ext uri="{A12FA001-AC4F-418D-AE19-62706E023703}">
                      <ahyp:hlinkClr xmlns:ahyp="http://schemas.microsoft.com/office/drawing/2018/hyperlinkcolor" val="tx"/>
                    </a:ext>
                  </a:extLst>
                </a:hlinkClick>
              </a:rPr>
              <a:t>shmatov@jinr.ru</a:t>
            </a:r>
            <a:r>
              <a:rPr lang="ru-RU" altLang="ru-RU" sz="2200" b="1" dirty="0">
                <a:solidFill>
                  <a:srgbClr val="002060"/>
                </a:solidFill>
                <a:latin typeface="+mj-lt"/>
                <a:ea typeface="+mj-ea"/>
                <a:cs typeface="+mj-cs"/>
              </a:rPr>
              <a:t> </a:t>
            </a:r>
            <a:endParaRPr lang="en-US" altLang="ru-RU" sz="2200" b="1" dirty="0">
              <a:solidFill>
                <a:srgbClr val="002060"/>
              </a:solidFill>
              <a:latin typeface="+mj-lt"/>
              <a:ea typeface="+mj-ea"/>
              <a:cs typeface="+mj-cs"/>
            </a:endParaRPr>
          </a:p>
          <a:p>
            <a:pPr algn="ctr" defTabSz="914296">
              <a:spcBef>
                <a:spcPct val="0"/>
              </a:spcBef>
            </a:pPr>
            <a:r>
              <a:rPr lang="en-US" sz="2200" b="1" dirty="0">
                <a:solidFill>
                  <a:srgbClr val="002060"/>
                </a:solidFill>
                <a:latin typeface="+mj-lt"/>
                <a:ea typeface="+mj-ea"/>
                <a:cs typeface="+mj-cs"/>
              </a:rPr>
              <a:t>58th meeting of the PAC for Particle Physics, </a:t>
            </a:r>
            <a:r>
              <a:rPr lang="ru-RU" sz="2200" b="1" dirty="0">
                <a:solidFill>
                  <a:srgbClr val="002060"/>
                </a:solidFill>
                <a:latin typeface="+mj-lt"/>
                <a:ea typeface="+mj-ea"/>
                <a:cs typeface="+mj-cs"/>
              </a:rPr>
              <a:t>2</a:t>
            </a:r>
            <a:r>
              <a:rPr lang="en-US" sz="2200" b="1" dirty="0">
                <a:solidFill>
                  <a:srgbClr val="002060"/>
                </a:solidFill>
                <a:latin typeface="+mj-lt"/>
                <a:ea typeface="+mj-ea"/>
                <a:cs typeface="+mj-cs"/>
              </a:rPr>
              <a:t>1 June 2023</a:t>
            </a:r>
            <a:endParaRPr lang="ru-RU" altLang="ru-RU" sz="2200" b="1" dirty="0">
              <a:solidFill>
                <a:srgbClr val="002060"/>
              </a:solidFill>
              <a:latin typeface="+mj-lt"/>
              <a:ea typeface="+mj-ea"/>
              <a:cs typeface="+mj-cs"/>
            </a:endParaRPr>
          </a:p>
        </p:txBody>
      </p:sp>
      <p:pic>
        <p:nvPicPr>
          <p:cNvPr id="8" name="Рисунок 7">
            <a:extLst>
              <a:ext uri="{FF2B5EF4-FFF2-40B4-BE49-F238E27FC236}">
                <a16:creationId xmlns:a16="http://schemas.microsoft.com/office/drawing/2014/main" id="{DDBF857D-5E36-408D-9AB8-F5FD14CDDACB}"/>
              </a:ext>
            </a:extLst>
          </p:cNvPr>
          <p:cNvPicPr>
            <a:picLocks noChangeAspect="1"/>
          </p:cNvPicPr>
          <p:nvPr/>
        </p:nvPicPr>
        <p:blipFill>
          <a:blip r:embed="rId4"/>
          <a:stretch>
            <a:fillRect/>
          </a:stretch>
        </p:blipFill>
        <p:spPr>
          <a:xfrm>
            <a:off x="9423644" y="2323027"/>
            <a:ext cx="2577031" cy="3942703"/>
          </a:xfrm>
          <a:prstGeom prst="rect">
            <a:avLst/>
          </a:prstGeom>
        </p:spPr>
      </p:pic>
    </p:spTree>
    <p:extLst>
      <p:ext uri="{BB962C8B-B14F-4D97-AF65-F5344CB8AC3E}">
        <p14:creationId xmlns:p14="http://schemas.microsoft.com/office/powerpoint/2010/main" val="3431839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21AD-9E64-44D8-896E-2EC026CA7E75}"/>
              </a:ext>
            </a:extLst>
          </p:cNvPr>
          <p:cNvSpPr>
            <a:spLocks noGrp="1"/>
          </p:cNvSpPr>
          <p:nvPr>
            <p:ph type="title"/>
          </p:nvPr>
        </p:nvSpPr>
        <p:spPr>
          <a:xfrm>
            <a:off x="822121" y="13001"/>
            <a:ext cx="10385572" cy="683286"/>
          </a:xfrm>
        </p:spPr>
        <p:txBody>
          <a:bodyPr>
            <a:normAutofit fontScale="90000"/>
          </a:bodyPr>
          <a:lstStyle/>
          <a:p>
            <a:r>
              <a:rPr lang="en-US" dirty="0"/>
              <a:t>Machine Learning Methods for the Track Reconstruction and PID </a:t>
            </a:r>
          </a:p>
        </p:txBody>
      </p:sp>
      <p:sp>
        <p:nvSpPr>
          <p:cNvPr id="3" name="Date Placeholder 2">
            <a:extLst>
              <a:ext uri="{FF2B5EF4-FFF2-40B4-BE49-F238E27FC236}">
                <a16:creationId xmlns:a16="http://schemas.microsoft.com/office/drawing/2014/main" id="{14CB3342-A6F7-484A-8BAA-D19F3A6F7C76}"/>
              </a:ext>
            </a:extLst>
          </p:cNvPr>
          <p:cNvSpPr>
            <a:spLocks noGrp="1"/>
          </p:cNvSpPr>
          <p:nvPr>
            <p:ph type="dt" sz="half" idx="10"/>
          </p:nvPr>
        </p:nvSpPr>
        <p:spPr/>
        <p:txBody>
          <a:bodyPr/>
          <a:lstStyle/>
          <a:p>
            <a:fld id="{799689C3-3B6A-4DAF-B50B-A8AE833204DA}" type="datetime1">
              <a:rPr lang="ru-RU" smtClean="0"/>
              <a:t>19.06.2023</a:t>
            </a:fld>
            <a:endParaRPr lang="ru-RU"/>
          </a:p>
        </p:txBody>
      </p:sp>
      <p:sp>
        <p:nvSpPr>
          <p:cNvPr id="5" name="Slide Number Placeholder 4">
            <a:extLst>
              <a:ext uri="{FF2B5EF4-FFF2-40B4-BE49-F238E27FC236}">
                <a16:creationId xmlns:a16="http://schemas.microsoft.com/office/drawing/2014/main" id="{792BB606-C61D-407D-98DE-503385E47D10}"/>
              </a:ext>
            </a:extLst>
          </p:cNvPr>
          <p:cNvSpPr>
            <a:spLocks noGrp="1"/>
          </p:cNvSpPr>
          <p:nvPr>
            <p:ph type="sldNum" sz="quarter" idx="12"/>
          </p:nvPr>
        </p:nvSpPr>
        <p:spPr/>
        <p:txBody>
          <a:bodyPr/>
          <a:lstStyle/>
          <a:p>
            <a:fld id="{0528AAB8-6B0B-42CC-91F5-49948E541453}" type="slidenum">
              <a:rPr lang="ru-RU" smtClean="0"/>
              <a:t>10</a:t>
            </a:fld>
            <a:endParaRPr lang="ru-RU"/>
          </a:p>
        </p:txBody>
      </p:sp>
      <p:pic>
        <p:nvPicPr>
          <p:cNvPr id="7" name="Picture 11">
            <a:extLst>
              <a:ext uri="{FF2B5EF4-FFF2-40B4-BE49-F238E27FC236}">
                <a16:creationId xmlns:a16="http://schemas.microsoft.com/office/drawing/2014/main" id="{901ED753-8618-45BD-87CF-BB5891330323}"/>
              </a:ext>
            </a:extLst>
          </p:cNvPr>
          <p:cNvPicPr>
            <a:picLocks noChangeAspect="1"/>
          </p:cNvPicPr>
          <p:nvPr/>
        </p:nvPicPr>
        <p:blipFill>
          <a:blip r:embed="rId2"/>
          <a:stretch>
            <a:fillRect/>
          </a:stretch>
        </p:blipFill>
        <p:spPr>
          <a:xfrm>
            <a:off x="210237" y="2941107"/>
            <a:ext cx="3926334" cy="2438824"/>
          </a:xfrm>
          <a:prstGeom prst="rect">
            <a:avLst/>
          </a:prstGeom>
        </p:spPr>
      </p:pic>
      <p:sp>
        <p:nvSpPr>
          <p:cNvPr id="15" name="Rectangle 8">
            <a:extLst>
              <a:ext uri="{FF2B5EF4-FFF2-40B4-BE49-F238E27FC236}">
                <a16:creationId xmlns:a16="http://schemas.microsoft.com/office/drawing/2014/main" id="{FE4EE70A-06AE-41EB-8359-45DA8932D95E}"/>
              </a:ext>
            </a:extLst>
          </p:cNvPr>
          <p:cNvSpPr/>
          <p:nvPr/>
        </p:nvSpPr>
        <p:spPr>
          <a:xfrm>
            <a:off x="84639" y="5675239"/>
            <a:ext cx="6783920" cy="646331"/>
          </a:xfrm>
          <a:prstGeom prst="rect">
            <a:avLst/>
          </a:prstGeom>
        </p:spPr>
        <p:txBody>
          <a:bodyPr wrap="square">
            <a:spAutoFit/>
          </a:bodyPr>
          <a:lstStyle/>
          <a:p>
            <a:pPr algn="just">
              <a:spcBef>
                <a:spcPts val="600"/>
              </a:spcBef>
              <a:buClr>
                <a:srgbClr val="000066"/>
              </a:buClr>
              <a:defRPr/>
            </a:pPr>
            <a:r>
              <a:rPr kumimoji="1" lang="en-US" dirty="0">
                <a:solidFill>
                  <a:srgbClr val="002060"/>
                </a:solidFill>
                <a:cs typeface="Arial" panose="020B0604020202020204" pitchFamily="34" charset="0"/>
              </a:rPr>
              <a:t>Preliminary results: accuracy of about </a:t>
            </a:r>
            <a:r>
              <a:rPr kumimoji="1" lang="ru-RU" dirty="0">
                <a:solidFill>
                  <a:srgbClr val="C00000"/>
                </a:solidFill>
                <a:cs typeface="Arial" panose="020B0604020202020204" pitchFamily="34" charset="0"/>
              </a:rPr>
              <a:t>99%</a:t>
            </a:r>
            <a:r>
              <a:rPr kumimoji="1" lang="ru-RU" dirty="0">
                <a:solidFill>
                  <a:srgbClr val="002060"/>
                </a:solidFill>
                <a:cs typeface="Arial" panose="020B0604020202020204" pitchFamily="34" charset="0"/>
              </a:rPr>
              <a:t> </a:t>
            </a:r>
            <a:r>
              <a:rPr kumimoji="1" lang="en-US" dirty="0">
                <a:solidFill>
                  <a:srgbClr val="002060"/>
                </a:solidFill>
                <a:cs typeface="Arial" panose="020B0604020202020204" pitchFamily="34" charset="0"/>
              </a:rPr>
              <a:t>for testing data </a:t>
            </a:r>
            <a:r>
              <a:rPr kumimoji="1" lang="ru-RU" dirty="0">
                <a:solidFill>
                  <a:srgbClr val="002060"/>
                </a:solidFill>
                <a:cs typeface="Arial" panose="020B0604020202020204" pitchFamily="34" charset="0"/>
              </a:rPr>
              <a:t>на </a:t>
            </a:r>
            <a:r>
              <a:rPr kumimoji="1" lang="en-US" dirty="0">
                <a:solidFill>
                  <a:srgbClr val="002060"/>
                </a:solidFill>
                <a:cs typeface="Arial" panose="020B0604020202020204" pitchFamily="34" charset="0"/>
              </a:rPr>
              <a:t>(1</a:t>
            </a:r>
            <a:r>
              <a:rPr kumimoji="1" lang="ru-RU" dirty="0">
                <a:solidFill>
                  <a:srgbClr val="002060"/>
                </a:solidFill>
                <a:cs typeface="Arial" panose="020B0604020202020204" pitchFamily="34" charset="0"/>
              </a:rPr>
              <a:t>8% </a:t>
            </a:r>
            <a:r>
              <a:rPr kumimoji="1" lang="en-US" dirty="0">
                <a:solidFill>
                  <a:srgbClr val="002060"/>
                </a:solidFill>
                <a:cs typeface="Arial" panose="020B0604020202020204" pitchFamily="34" charset="0"/>
              </a:rPr>
              <a:t>of true segments are lost)</a:t>
            </a:r>
            <a:endParaRPr kumimoji="1" lang="ru-RU" dirty="0">
              <a:solidFill>
                <a:srgbClr val="002060"/>
              </a:solidFill>
              <a:cs typeface="Arial" panose="020B0604020202020204" pitchFamily="34" charset="0"/>
            </a:endParaRPr>
          </a:p>
        </p:txBody>
      </p:sp>
      <p:sp>
        <p:nvSpPr>
          <p:cNvPr id="17" name="TextBox 16">
            <a:extLst>
              <a:ext uri="{FF2B5EF4-FFF2-40B4-BE49-F238E27FC236}">
                <a16:creationId xmlns:a16="http://schemas.microsoft.com/office/drawing/2014/main" id="{BD35071D-2AAC-45C1-A28C-6E1E6C6A3D6A}"/>
              </a:ext>
            </a:extLst>
          </p:cNvPr>
          <p:cNvSpPr txBox="1"/>
          <p:nvPr/>
        </p:nvSpPr>
        <p:spPr>
          <a:xfrm>
            <a:off x="84639" y="747520"/>
            <a:ext cx="9516561" cy="646331"/>
          </a:xfrm>
          <a:prstGeom prst="rect">
            <a:avLst/>
          </a:prstGeom>
          <a:noFill/>
        </p:spPr>
        <p:txBody>
          <a:bodyPr wrap="square" rtlCol="0">
            <a:spAutoFit/>
          </a:bodyPr>
          <a:lstStyle/>
          <a:p>
            <a:pPr marL="285750" indent="-285750" algn="just">
              <a:spcBef>
                <a:spcPts val="600"/>
              </a:spcBef>
              <a:spcAft>
                <a:spcPts val="600"/>
              </a:spcAf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particle identification based on the gradient boosting of decision trees with MPD Time-Projection Chamber (TPC) and Time-of-Flight (TOF) </a:t>
            </a:r>
            <a:endParaRPr kumimoji="1" lang="ru-RU" dirty="0">
              <a:solidFill>
                <a:srgbClr val="002060"/>
              </a:solidFill>
              <a:cs typeface="Arial" panose="020B0604020202020204" pitchFamily="34" charset="0"/>
            </a:endParaRPr>
          </a:p>
        </p:txBody>
      </p:sp>
      <p:sp>
        <p:nvSpPr>
          <p:cNvPr id="18" name="TextBox 17">
            <a:extLst>
              <a:ext uri="{FF2B5EF4-FFF2-40B4-BE49-F238E27FC236}">
                <a16:creationId xmlns:a16="http://schemas.microsoft.com/office/drawing/2014/main" id="{B4642C92-D471-4CCF-906F-2F38EE903E20}"/>
              </a:ext>
            </a:extLst>
          </p:cNvPr>
          <p:cNvSpPr txBox="1"/>
          <p:nvPr/>
        </p:nvSpPr>
        <p:spPr>
          <a:xfrm>
            <a:off x="163536" y="1510187"/>
            <a:ext cx="7179190" cy="1200329"/>
          </a:xfrm>
          <a:prstGeom prst="rect">
            <a:avLst/>
          </a:prstGeom>
          <a:noFill/>
        </p:spPr>
        <p:txBody>
          <a:bodyPr wrap="square" rtlCol="0">
            <a:spAutoFit/>
          </a:bodyPr>
          <a:lstStyle/>
          <a:p>
            <a:pPr marL="285750" indent="-285750" algn="just">
              <a:spcBef>
                <a:spcPts val="600"/>
              </a:spcBef>
              <a:spcAft>
                <a:spcPts val="600"/>
              </a:spcAf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new approaches to track recognition in SPD strip and pixel detectors based on a recurrent neural network and  a graph network  (already used for track recognition in the BM@N experiment at JINR and in the BESIII experiment in China)</a:t>
            </a:r>
            <a:endParaRPr kumimoji="1" lang="ru-RU" sz="1600" dirty="0">
              <a:solidFill>
                <a:srgbClr val="002060"/>
              </a:solidFill>
              <a:cs typeface="Arial" panose="020B0604020202020204" pitchFamily="34" charset="0"/>
            </a:endParaRPr>
          </a:p>
        </p:txBody>
      </p:sp>
      <p:pic>
        <p:nvPicPr>
          <p:cNvPr id="13" name="Рисунок 12">
            <a:extLst>
              <a:ext uri="{FF2B5EF4-FFF2-40B4-BE49-F238E27FC236}">
                <a16:creationId xmlns:a16="http://schemas.microsoft.com/office/drawing/2014/main" id="{CF7A58B4-C50D-4093-A954-53BF722A25A1}"/>
              </a:ext>
            </a:extLst>
          </p:cNvPr>
          <p:cNvPicPr>
            <a:picLocks noChangeAspect="1"/>
          </p:cNvPicPr>
          <p:nvPr/>
        </p:nvPicPr>
        <p:blipFill>
          <a:blip r:embed="rId3"/>
          <a:stretch>
            <a:fillRect/>
          </a:stretch>
        </p:blipFill>
        <p:spPr>
          <a:xfrm>
            <a:off x="7342726" y="1958364"/>
            <a:ext cx="4594682" cy="3063121"/>
          </a:xfrm>
          <a:prstGeom prst="rect">
            <a:avLst/>
          </a:prstGeom>
        </p:spPr>
      </p:pic>
      <p:sp>
        <p:nvSpPr>
          <p:cNvPr id="19" name="Прямоугольник 18">
            <a:extLst>
              <a:ext uri="{FF2B5EF4-FFF2-40B4-BE49-F238E27FC236}">
                <a16:creationId xmlns:a16="http://schemas.microsoft.com/office/drawing/2014/main" id="{38B992ED-4AAE-4021-8325-5A6C572B1E89}"/>
              </a:ext>
            </a:extLst>
          </p:cNvPr>
          <p:cNvSpPr/>
          <p:nvPr/>
        </p:nvSpPr>
        <p:spPr>
          <a:xfrm>
            <a:off x="7512679" y="5133705"/>
            <a:ext cx="4594682" cy="1200329"/>
          </a:xfrm>
          <a:prstGeom prst="rect">
            <a:avLst/>
          </a:prstGeom>
        </p:spPr>
        <p:txBody>
          <a:bodyPr wrap="square">
            <a:spAutoFit/>
          </a:bodyPr>
          <a:lstStyle/>
          <a:p>
            <a:pPr algn="just">
              <a:spcBef>
                <a:spcPts val="600"/>
              </a:spcBef>
              <a:spcAft>
                <a:spcPts val="600"/>
              </a:spcAft>
              <a:buClr>
                <a:srgbClr val="000066"/>
              </a:buClr>
              <a:defRPr/>
            </a:pPr>
            <a:r>
              <a:rPr kumimoji="1" lang="ru-RU" dirty="0" err="1">
                <a:solidFill>
                  <a:srgbClr val="002060"/>
                </a:solidFill>
                <a:cs typeface="Arial" panose="020B0604020202020204" pitchFamily="34" charset="0"/>
              </a:rPr>
              <a:t>Efficiency</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and</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contamination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of</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the</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identification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of</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positively</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charged</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particles</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in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the</a:t>
            </a:r>
            <a:r>
              <a:rPr kumimoji="1" lang="ru-RU" dirty="0">
                <a:solidFill>
                  <a:srgbClr val="002060"/>
                </a:solidFill>
                <a:cs typeface="Arial" panose="020B0604020202020204" pitchFamily="34" charset="0"/>
              </a:rPr>
              <a:t> MPD </a:t>
            </a:r>
            <a:r>
              <a:rPr kumimoji="1" lang="ru-RU" dirty="0" err="1">
                <a:solidFill>
                  <a:srgbClr val="002060"/>
                </a:solidFill>
                <a:cs typeface="Arial" panose="020B0604020202020204" pitchFamily="34" charset="0"/>
              </a:rPr>
              <a:t>model</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data</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obtained</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by</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the</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method</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of</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decision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trees</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with</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gradient</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boosting</a:t>
            </a:r>
            <a:endParaRPr kumimoji="1" lang="ru-RU" dirty="0">
              <a:solidFill>
                <a:srgbClr val="002060"/>
              </a:solidFill>
              <a:cs typeface="Arial" panose="020B0604020202020204" pitchFamily="34" charset="0"/>
            </a:endParaRPr>
          </a:p>
        </p:txBody>
      </p:sp>
      <p:pic>
        <p:nvPicPr>
          <p:cNvPr id="20" name="Рисунок 19">
            <a:extLst>
              <a:ext uri="{FF2B5EF4-FFF2-40B4-BE49-F238E27FC236}">
                <a16:creationId xmlns:a16="http://schemas.microsoft.com/office/drawing/2014/main" id="{C9B26E7A-F0BA-44B6-B34F-8CDDA311C065}"/>
              </a:ext>
            </a:extLst>
          </p:cNvPr>
          <p:cNvPicPr>
            <a:picLocks noChangeAspect="1"/>
          </p:cNvPicPr>
          <p:nvPr/>
        </p:nvPicPr>
        <p:blipFill>
          <a:blip r:embed="rId4"/>
          <a:stretch>
            <a:fillRect/>
          </a:stretch>
        </p:blipFill>
        <p:spPr>
          <a:xfrm>
            <a:off x="4347618" y="2758618"/>
            <a:ext cx="2743200" cy="2881553"/>
          </a:xfrm>
          <a:prstGeom prst="rect">
            <a:avLst/>
          </a:prstGeom>
        </p:spPr>
      </p:pic>
      <p:pic>
        <p:nvPicPr>
          <p:cNvPr id="21" name="Picture 10">
            <a:extLst>
              <a:ext uri="{FF2B5EF4-FFF2-40B4-BE49-F238E27FC236}">
                <a16:creationId xmlns:a16="http://schemas.microsoft.com/office/drawing/2014/main" id="{A1BA4E34-5641-475A-BD94-A60B3704B195}"/>
              </a:ext>
            </a:extLst>
          </p:cNvPr>
          <p:cNvPicPr>
            <a:picLocks noChangeAspect="1"/>
          </p:cNvPicPr>
          <p:nvPr/>
        </p:nvPicPr>
        <p:blipFill>
          <a:blip r:embed="rId5"/>
          <a:stretch>
            <a:fillRect/>
          </a:stretch>
        </p:blipFill>
        <p:spPr>
          <a:xfrm>
            <a:off x="9867899" y="747520"/>
            <a:ext cx="2160565" cy="1573811"/>
          </a:xfrm>
          <a:prstGeom prst="rect">
            <a:avLst/>
          </a:prstGeom>
          <a:ln w="15875">
            <a:solidFill>
              <a:schemeClr val="tx1"/>
            </a:solidFill>
          </a:ln>
        </p:spPr>
      </p:pic>
      <p:sp>
        <p:nvSpPr>
          <p:cNvPr id="22" name="Прямоугольник 21">
            <a:extLst>
              <a:ext uri="{FF2B5EF4-FFF2-40B4-BE49-F238E27FC236}">
                <a16:creationId xmlns:a16="http://schemas.microsoft.com/office/drawing/2014/main" id="{56099D54-E16D-4860-9CEE-03110AD75490}"/>
              </a:ext>
            </a:extLst>
          </p:cNvPr>
          <p:cNvSpPr/>
          <p:nvPr/>
        </p:nvSpPr>
        <p:spPr>
          <a:xfrm>
            <a:off x="3319362" y="2691546"/>
            <a:ext cx="862737" cy="369332"/>
          </a:xfrm>
          <a:prstGeom prst="rect">
            <a:avLst/>
          </a:prstGeom>
        </p:spPr>
        <p:txBody>
          <a:bodyPr wrap="none">
            <a:spAutoFit/>
          </a:bodyPr>
          <a:lstStyle/>
          <a:p>
            <a:r>
              <a:rPr kumimoji="1" lang="en-US" dirty="0">
                <a:solidFill>
                  <a:srgbClr val="FF0000"/>
                </a:solidFill>
                <a:cs typeface="Arial" panose="020B0604020202020204" pitchFamily="34" charset="0"/>
              </a:rPr>
              <a:t>BM@N</a:t>
            </a:r>
            <a:endParaRPr lang="ru-RU" dirty="0">
              <a:solidFill>
                <a:srgbClr val="FF0000"/>
              </a:solidFill>
            </a:endParaRPr>
          </a:p>
        </p:txBody>
      </p:sp>
      <p:sp>
        <p:nvSpPr>
          <p:cNvPr id="23" name="Нижний колонтитул 22">
            <a:extLst>
              <a:ext uri="{FF2B5EF4-FFF2-40B4-BE49-F238E27FC236}">
                <a16:creationId xmlns:a16="http://schemas.microsoft.com/office/drawing/2014/main" id="{A2968A93-2D73-41E1-B4D0-26284A524CCA}"/>
              </a:ext>
            </a:extLst>
          </p:cNvPr>
          <p:cNvSpPr>
            <a:spLocks noGrp="1"/>
          </p:cNvSpPr>
          <p:nvPr>
            <p:ph type="ftr" sz="quarter" idx="11"/>
          </p:nvPr>
        </p:nvSpPr>
        <p:spPr/>
        <p:txBody>
          <a:bodyPr/>
          <a:lstStyle/>
          <a:p>
            <a:r>
              <a:rPr lang="en-US" dirty="0"/>
              <a:t>58th meeting of the PAC for Particle Physics</a:t>
            </a:r>
            <a:endParaRPr lang="ru-RU" dirty="0"/>
          </a:p>
        </p:txBody>
      </p:sp>
      <p:sp>
        <p:nvSpPr>
          <p:cNvPr id="16" name="Прямоугольник 15">
            <a:extLst>
              <a:ext uri="{FF2B5EF4-FFF2-40B4-BE49-F238E27FC236}">
                <a16:creationId xmlns:a16="http://schemas.microsoft.com/office/drawing/2014/main" id="{20147966-9F9D-4628-BCD5-C1EF6C63E1F2}"/>
              </a:ext>
            </a:extLst>
          </p:cNvPr>
          <p:cNvSpPr/>
          <p:nvPr/>
        </p:nvSpPr>
        <p:spPr>
          <a:xfrm>
            <a:off x="8675379" y="1722465"/>
            <a:ext cx="643125" cy="369332"/>
          </a:xfrm>
          <a:prstGeom prst="rect">
            <a:avLst/>
          </a:prstGeom>
        </p:spPr>
        <p:txBody>
          <a:bodyPr wrap="none">
            <a:spAutoFit/>
          </a:bodyPr>
          <a:lstStyle/>
          <a:p>
            <a:r>
              <a:rPr kumimoji="1" lang="en-US" dirty="0">
                <a:solidFill>
                  <a:srgbClr val="FF0000"/>
                </a:solidFill>
                <a:cs typeface="Arial" panose="020B0604020202020204" pitchFamily="34" charset="0"/>
              </a:rPr>
              <a:t>MPD</a:t>
            </a:r>
            <a:endParaRPr lang="ru-RU" dirty="0">
              <a:solidFill>
                <a:srgbClr val="FF0000"/>
              </a:solidFill>
            </a:endParaRPr>
          </a:p>
        </p:txBody>
      </p:sp>
    </p:spTree>
    <p:extLst>
      <p:ext uri="{BB962C8B-B14F-4D97-AF65-F5344CB8AC3E}">
        <p14:creationId xmlns:p14="http://schemas.microsoft.com/office/powerpoint/2010/main" val="216006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5889F6-8FBE-4AB8-8FF1-7DA7F2CB1F36}"/>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9236953" y="307132"/>
            <a:ext cx="2298263" cy="3121868"/>
          </a:xfrm>
          <a:prstGeom prst="rect">
            <a:avLst/>
          </a:prstGeom>
        </p:spPr>
      </p:pic>
      <p:sp>
        <p:nvSpPr>
          <p:cNvPr id="2" name="Title 1">
            <a:extLst>
              <a:ext uri="{FF2B5EF4-FFF2-40B4-BE49-F238E27FC236}">
                <a16:creationId xmlns:a16="http://schemas.microsoft.com/office/drawing/2014/main" id="{CE05EAA5-3E0A-4BC5-BBB3-948B06651491}"/>
              </a:ext>
            </a:extLst>
          </p:cNvPr>
          <p:cNvSpPr>
            <a:spLocks noGrp="1"/>
          </p:cNvSpPr>
          <p:nvPr>
            <p:ph type="title"/>
          </p:nvPr>
        </p:nvSpPr>
        <p:spPr>
          <a:xfrm>
            <a:off x="904973" y="13000"/>
            <a:ext cx="6714194" cy="640143"/>
          </a:xfrm>
        </p:spPr>
        <p:txBody>
          <a:bodyPr>
            <a:normAutofit/>
          </a:bodyPr>
          <a:lstStyle/>
          <a:p>
            <a:r>
              <a:rPr lang="ru-RU" dirty="0"/>
              <a:t>… </a:t>
            </a:r>
            <a:r>
              <a:rPr lang="en-US" dirty="0"/>
              <a:t>and other fields</a:t>
            </a:r>
          </a:p>
        </p:txBody>
      </p:sp>
      <p:sp>
        <p:nvSpPr>
          <p:cNvPr id="3" name="Date Placeholder 2">
            <a:extLst>
              <a:ext uri="{FF2B5EF4-FFF2-40B4-BE49-F238E27FC236}">
                <a16:creationId xmlns:a16="http://schemas.microsoft.com/office/drawing/2014/main" id="{6224AAF8-7E4C-4D0B-9DB8-866D6AE48670}"/>
              </a:ext>
            </a:extLst>
          </p:cNvPr>
          <p:cNvSpPr>
            <a:spLocks noGrp="1"/>
          </p:cNvSpPr>
          <p:nvPr>
            <p:ph type="dt" sz="half" idx="10"/>
          </p:nvPr>
        </p:nvSpPr>
        <p:spPr/>
        <p:txBody>
          <a:bodyPr/>
          <a:lstStyle/>
          <a:p>
            <a:fld id="{B15E0ED0-1A0A-41B1-BE5F-4E30433DC2B3}" type="datetime1">
              <a:rPr lang="ru-RU" smtClean="0"/>
              <a:t>19.06.2023</a:t>
            </a:fld>
            <a:endParaRPr lang="ru-RU"/>
          </a:p>
        </p:txBody>
      </p:sp>
      <p:sp>
        <p:nvSpPr>
          <p:cNvPr id="4" name="Footer Placeholder 3">
            <a:extLst>
              <a:ext uri="{FF2B5EF4-FFF2-40B4-BE49-F238E27FC236}">
                <a16:creationId xmlns:a16="http://schemas.microsoft.com/office/drawing/2014/main" id="{60AAB832-7564-472A-8A60-CE8CC75AB05D}"/>
              </a:ext>
            </a:extLst>
          </p:cNvPr>
          <p:cNvSpPr>
            <a:spLocks noGrp="1"/>
          </p:cNvSpPr>
          <p:nvPr>
            <p:ph type="ftr" sz="quarter" idx="11"/>
          </p:nvPr>
        </p:nvSpPr>
        <p:spPr/>
        <p:txBody>
          <a:bodyPr/>
          <a:lstStyle/>
          <a:p>
            <a:r>
              <a:rPr lang="en-US" dirty="0"/>
              <a:t>58th meeting of the PAC for Particle Physics</a:t>
            </a:r>
            <a:endParaRPr lang="ru-RU" dirty="0"/>
          </a:p>
        </p:txBody>
      </p:sp>
      <p:sp>
        <p:nvSpPr>
          <p:cNvPr id="5" name="Slide Number Placeholder 4">
            <a:extLst>
              <a:ext uri="{FF2B5EF4-FFF2-40B4-BE49-F238E27FC236}">
                <a16:creationId xmlns:a16="http://schemas.microsoft.com/office/drawing/2014/main" id="{B6728726-BE13-4E77-B5B0-9AA217877E62}"/>
              </a:ext>
            </a:extLst>
          </p:cNvPr>
          <p:cNvSpPr>
            <a:spLocks noGrp="1"/>
          </p:cNvSpPr>
          <p:nvPr>
            <p:ph type="sldNum" sz="quarter" idx="12"/>
          </p:nvPr>
        </p:nvSpPr>
        <p:spPr/>
        <p:txBody>
          <a:bodyPr/>
          <a:lstStyle/>
          <a:p>
            <a:fld id="{0528AAB8-6B0B-42CC-91F5-49948E541453}" type="slidenum">
              <a:rPr lang="ru-RU" smtClean="0"/>
              <a:t>11</a:t>
            </a:fld>
            <a:endParaRPr lang="ru-RU"/>
          </a:p>
        </p:txBody>
      </p:sp>
      <p:sp>
        <p:nvSpPr>
          <p:cNvPr id="8" name="Объект 2">
            <a:extLst>
              <a:ext uri="{FF2B5EF4-FFF2-40B4-BE49-F238E27FC236}">
                <a16:creationId xmlns:a16="http://schemas.microsoft.com/office/drawing/2014/main" id="{85B1197F-B94E-46CF-AA92-1C6DADA99F5C}"/>
              </a:ext>
            </a:extLst>
          </p:cNvPr>
          <p:cNvSpPr txBox="1">
            <a:spLocks/>
          </p:cNvSpPr>
          <p:nvPr/>
        </p:nvSpPr>
        <p:spPr>
          <a:xfrm>
            <a:off x="53700" y="667160"/>
            <a:ext cx="7140345" cy="54057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spcAft>
                <a:spcPts val="600"/>
              </a:spcAft>
              <a:buClr>
                <a:srgbClr val="000066"/>
              </a:buClr>
              <a:buFont typeface="Wingdings" panose="05000000000000000000" pitchFamily="2" charset="2"/>
              <a:buChar char="§"/>
              <a:defRPr/>
            </a:pPr>
            <a:r>
              <a:rPr kumimoji="1" lang="en-US" sz="1800" dirty="0">
                <a:solidFill>
                  <a:srgbClr val="002060"/>
                </a:solidFill>
                <a:cs typeface="Arial" panose="020B0604020202020204" pitchFamily="34" charset="0"/>
              </a:rPr>
              <a:t>reconstruction of cosmic rays at the TAIGA gamma-ray observatory</a:t>
            </a:r>
          </a:p>
          <a:p>
            <a:pPr lvl="1" algn="just">
              <a:lnSpc>
                <a:spcPct val="100000"/>
              </a:lnSpc>
              <a:spcBef>
                <a:spcPts val="300"/>
              </a:spcBef>
              <a:buClr>
                <a:srgbClr val="000066"/>
              </a:buClr>
              <a:buFont typeface="Calibri" panose="020F0502020204030204" pitchFamily="34" charset="0"/>
              <a:buChar char="−"/>
              <a:defRPr/>
            </a:pPr>
            <a:r>
              <a:rPr kumimoji="1" lang="en-US" sz="1800" dirty="0">
                <a:solidFill>
                  <a:srgbClr val="002060"/>
                </a:solidFill>
                <a:cs typeface="Arial" panose="020B0604020202020204" pitchFamily="34" charset="0"/>
              </a:rPr>
              <a:t> several atmospheric Cherenkov telescopes (IACT) with a network of TAIGA-</a:t>
            </a:r>
            <a:r>
              <a:rPr kumimoji="1" lang="en-US" sz="1800" dirty="0" err="1">
                <a:solidFill>
                  <a:srgbClr val="002060"/>
                </a:solidFill>
                <a:cs typeface="Arial" panose="020B0604020202020204" pitchFamily="34" charset="0"/>
              </a:rPr>
              <a:t>HiSCORE</a:t>
            </a:r>
            <a:r>
              <a:rPr kumimoji="1" lang="en-US" sz="1800" dirty="0">
                <a:solidFill>
                  <a:srgbClr val="002060"/>
                </a:solidFill>
                <a:cs typeface="Arial" panose="020B0604020202020204" pitchFamily="34" charset="0"/>
              </a:rPr>
              <a:t> wide-aperture Cherenkov optical detectors</a:t>
            </a:r>
          </a:p>
          <a:p>
            <a:pPr algn="just">
              <a:lnSpc>
                <a:spcPct val="100000"/>
              </a:lnSpc>
              <a:spcBef>
                <a:spcPts val="600"/>
              </a:spcBef>
              <a:spcAft>
                <a:spcPts val="600"/>
              </a:spcAft>
              <a:buClr>
                <a:srgbClr val="000066"/>
              </a:buClr>
              <a:buFont typeface="Wingdings" panose="05000000000000000000" pitchFamily="2" charset="2"/>
              <a:buChar char="§"/>
              <a:defRPr/>
            </a:pPr>
            <a:r>
              <a:rPr kumimoji="1" lang="en-US" sz="1800" dirty="0">
                <a:solidFill>
                  <a:srgbClr val="002060"/>
                </a:solidFill>
                <a:cs typeface="Arial" panose="020B0604020202020204" pitchFamily="34" charset="0"/>
              </a:rPr>
              <a:t>data  processing  of  the  Baikal  Neutrino  Telescope</a:t>
            </a:r>
          </a:p>
          <a:p>
            <a:pPr lvl="1" algn="just">
              <a:lnSpc>
                <a:spcPct val="100000"/>
              </a:lnSpc>
              <a:spcBef>
                <a:spcPts val="300"/>
              </a:spcBef>
              <a:buClr>
                <a:srgbClr val="000066"/>
              </a:buClr>
              <a:buFont typeface="Calibri" panose="020F0502020204030204" pitchFamily="34" charset="0"/>
              <a:buChar char="−"/>
              <a:defRPr/>
            </a:pPr>
            <a:r>
              <a:rPr kumimoji="1" lang="en-US" sz="1800" dirty="0">
                <a:solidFill>
                  <a:srgbClr val="002060"/>
                </a:solidFill>
                <a:cs typeface="Arial" panose="020B0604020202020204" pitchFamily="34" charset="0"/>
              </a:rPr>
              <a:t>estimate of the positions of the underwater detector components</a:t>
            </a:r>
          </a:p>
          <a:p>
            <a:pPr lvl="1" algn="just">
              <a:lnSpc>
                <a:spcPct val="100000"/>
              </a:lnSpc>
              <a:spcBef>
                <a:spcPts val="300"/>
              </a:spcBef>
              <a:buClr>
                <a:srgbClr val="000066"/>
              </a:buClr>
              <a:buFont typeface="Calibri" panose="020F0502020204030204" pitchFamily="34" charset="0"/>
              <a:buChar char="−"/>
              <a:defRPr/>
            </a:pPr>
            <a:r>
              <a:rPr kumimoji="1" lang="en-US" sz="1800" dirty="0">
                <a:solidFill>
                  <a:srgbClr val="002060"/>
                </a:solidFill>
                <a:cs typeface="Arial" panose="020B0604020202020204" pitchFamily="34" charset="0"/>
              </a:rPr>
              <a:t>substantial acceleration of the main code of the Cascade Recovery Collaboration, which is important for tracking transient astrophysical neutrino sources</a:t>
            </a:r>
          </a:p>
          <a:p>
            <a:pPr algn="just">
              <a:lnSpc>
                <a:spcPct val="100000"/>
              </a:lnSpc>
              <a:spcBef>
                <a:spcPts val="600"/>
              </a:spcBef>
              <a:spcAft>
                <a:spcPts val="600"/>
              </a:spcAft>
              <a:buClr>
                <a:srgbClr val="000066"/>
              </a:buClr>
              <a:buFont typeface="Wingdings" panose="05000000000000000000" pitchFamily="2" charset="2"/>
              <a:buChar char="§"/>
              <a:defRPr/>
            </a:pPr>
            <a:r>
              <a:rPr kumimoji="1" lang="en-US" sz="1800" dirty="0">
                <a:solidFill>
                  <a:srgbClr val="002060"/>
                </a:solidFill>
                <a:cs typeface="Arial" panose="020B0604020202020204" pitchFamily="34" charset="0"/>
              </a:rPr>
              <a:t>software complex for data processing of the </a:t>
            </a:r>
            <a:r>
              <a:rPr kumimoji="1" lang="en-US" sz="1800" dirty="0" err="1">
                <a:solidFill>
                  <a:srgbClr val="002060"/>
                </a:solidFill>
                <a:cs typeface="Arial" panose="020B0604020202020204" pitchFamily="34" charset="0"/>
              </a:rPr>
              <a:t>YuMO</a:t>
            </a:r>
            <a:r>
              <a:rPr kumimoji="1" lang="en-US" sz="1800" dirty="0">
                <a:solidFill>
                  <a:srgbClr val="002060"/>
                </a:solidFill>
                <a:cs typeface="Arial" panose="020B0604020202020204" pitchFamily="34" charset="0"/>
              </a:rPr>
              <a:t> small-angle neutron scattering spectrometer at IBR-2</a:t>
            </a:r>
          </a:p>
          <a:p>
            <a:pPr lvl="1" algn="just">
              <a:lnSpc>
                <a:spcPct val="100000"/>
              </a:lnSpc>
              <a:spcBef>
                <a:spcPts val="300"/>
              </a:spcBef>
              <a:buClr>
                <a:srgbClr val="000066"/>
              </a:buClr>
              <a:buFont typeface="Calibri" panose="020F0502020204030204" pitchFamily="34" charset="0"/>
              <a:buChar char="−"/>
              <a:defRPr/>
            </a:pPr>
            <a:r>
              <a:rPr kumimoji="1" lang="en-US" sz="1800" dirty="0">
                <a:solidFill>
                  <a:srgbClr val="002060"/>
                </a:solidFill>
                <a:cs typeface="Arial" panose="020B0604020202020204" pitchFamily="34" charset="0"/>
              </a:rPr>
              <a:t>data fitting (increase the speed of the data processing with a factor up to 5.5)</a:t>
            </a:r>
          </a:p>
          <a:p>
            <a:pPr lvl="1" algn="just">
              <a:lnSpc>
                <a:spcPct val="100000"/>
              </a:lnSpc>
              <a:spcBef>
                <a:spcPts val="300"/>
              </a:spcBef>
              <a:buClr>
                <a:srgbClr val="000066"/>
              </a:buClr>
              <a:buFont typeface="Calibri" panose="020F0502020204030204" pitchFamily="34" charset="0"/>
              <a:buChar char="−"/>
              <a:defRPr/>
            </a:pPr>
            <a:r>
              <a:rPr kumimoji="1" lang="en-US" sz="1800" dirty="0">
                <a:solidFill>
                  <a:srgbClr val="002060"/>
                </a:solidFill>
                <a:cs typeface="Arial" panose="020B0604020202020204" pitchFamily="34" charset="0"/>
              </a:rPr>
              <a:t>parallel ROOT (PROOT) tools, also ca be used for experimental data analysis the Baikal-GVD</a:t>
            </a:r>
          </a:p>
          <a:p>
            <a:pPr marL="228600" lvl="1" algn="just">
              <a:lnSpc>
                <a:spcPct val="100000"/>
              </a:lnSpc>
              <a:spcBef>
                <a:spcPts val="600"/>
              </a:spcBef>
              <a:spcAft>
                <a:spcPts val="600"/>
              </a:spcAft>
              <a:buClr>
                <a:srgbClr val="000066"/>
              </a:buClr>
              <a:buFont typeface="Wingdings" panose="05000000000000000000" pitchFamily="2" charset="2"/>
              <a:buChar char="§"/>
              <a:defRPr/>
            </a:pPr>
            <a:r>
              <a:rPr kumimoji="1" lang="en-US" sz="1800" dirty="0">
                <a:solidFill>
                  <a:srgbClr val="002060"/>
                </a:solidFill>
                <a:cs typeface="Arial" panose="020B0604020202020204" pitchFamily="34" charset="0"/>
              </a:rPr>
              <a:t>processing and analysis of neutron noise of the IBR-2M reactor</a:t>
            </a:r>
          </a:p>
          <a:p>
            <a:pPr marL="228600" lvl="1" algn="just">
              <a:lnSpc>
                <a:spcPct val="100000"/>
              </a:lnSpc>
              <a:spcBef>
                <a:spcPts val="600"/>
              </a:spcBef>
              <a:spcAft>
                <a:spcPts val="600"/>
              </a:spcAft>
              <a:buClr>
                <a:srgbClr val="000066"/>
              </a:buClr>
              <a:buFont typeface="Wingdings" panose="05000000000000000000" pitchFamily="2" charset="2"/>
              <a:buChar char="§"/>
              <a:defRPr/>
            </a:pPr>
            <a:r>
              <a:rPr kumimoji="1" lang="en-US" sz="1800" dirty="0">
                <a:solidFill>
                  <a:srgbClr val="002060"/>
                </a:solidFill>
                <a:cs typeface="Arial" panose="020B0604020202020204" pitchFamily="34" charset="0"/>
              </a:rPr>
              <a:t>track reconstruction in the proton digital calorimeter for proton therapy</a:t>
            </a:r>
          </a:p>
          <a:p>
            <a:pPr marL="228600" lvl="1" algn="just">
              <a:lnSpc>
                <a:spcPct val="100000"/>
              </a:lnSpc>
              <a:spcBef>
                <a:spcPts val="600"/>
              </a:spcBef>
              <a:spcAft>
                <a:spcPts val="600"/>
              </a:spcAft>
              <a:buClr>
                <a:srgbClr val="000066"/>
              </a:buClr>
              <a:buFont typeface="Wingdings" panose="05000000000000000000" pitchFamily="2" charset="2"/>
              <a:buChar char="§"/>
              <a:defRPr/>
            </a:pPr>
            <a:endParaRPr kumimoji="1" lang="en-US" sz="1800" dirty="0">
              <a:solidFill>
                <a:srgbClr val="002060"/>
              </a:solidFill>
              <a:cs typeface="Arial" panose="020B0604020202020204" pitchFamily="34" charset="0"/>
            </a:endParaRPr>
          </a:p>
          <a:p>
            <a:pPr lvl="1" algn="just">
              <a:lnSpc>
                <a:spcPct val="100000"/>
              </a:lnSpc>
              <a:spcBef>
                <a:spcPts val="300"/>
              </a:spcBef>
              <a:buClr>
                <a:srgbClr val="000066"/>
              </a:buClr>
              <a:buFont typeface="Calibri" panose="020F0502020204030204" pitchFamily="34" charset="0"/>
              <a:buChar char="−"/>
              <a:defRPr/>
            </a:pPr>
            <a:endParaRPr kumimoji="1" lang="ru-RU" sz="1800" dirty="0">
              <a:solidFill>
                <a:srgbClr val="002060"/>
              </a:solidFill>
              <a:cs typeface="Arial" panose="020B0604020202020204" pitchFamily="34" charset="0"/>
            </a:endParaRPr>
          </a:p>
          <a:p>
            <a:pPr lvl="1" algn="just">
              <a:lnSpc>
                <a:spcPct val="100000"/>
              </a:lnSpc>
              <a:spcBef>
                <a:spcPts val="600"/>
              </a:spcBef>
              <a:spcAft>
                <a:spcPts val="600"/>
              </a:spcAft>
              <a:buClr>
                <a:srgbClr val="000066"/>
              </a:buClr>
              <a:buFont typeface="Calibri" panose="020F0502020204030204" pitchFamily="34" charset="0"/>
              <a:buChar char="−"/>
              <a:defRPr/>
            </a:pPr>
            <a:endParaRPr kumimoji="1" lang="en-US" sz="1800" dirty="0">
              <a:solidFill>
                <a:srgbClr val="002060"/>
              </a:solidFill>
              <a:cs typeface="Arial" panose="020B0604020202020204" pitchFamily="34" charset="0"/>
            </a:endParaRPr>
          </a:p>
          <a:p>
            <a:pPr marL="457200" lvl="1" indent="0" algn="just">
              <a:lnSpc>
                <a:spcPct val="100000"/>
              </a:lnSpc>
              <a:spcBef>
                <a:spcPts val="600"/>
              </a:spcBef>
              <a:spcAft>
                <a:spcPts val="600"/>
              </a:spcAft>
              <a:buClr>
                <a:srgbClr val="000066"/>
              </a:buClr>
              <a:buNone/>
              <a:defRPr/>
            </a:pPr>
            <a:endParaRPr kumimoji="1" lang="ru-RU" sz="1800" dirty="0">
              <a:solidFill>
                <a:srgbClr val="002060"/>
              </a:solidFill>
              <a:cs typeface="Arial" panose="020B0604020202020204" pitchFamily="34" charset="0"/>
            </a:endParaRPr>
          </a:p>
        </p:txBody>
      </p:sp>
      <p:pic>
        <p:nvPicPr>
          <p:cNvPr id="9" name="Picture 8">
            <a:extLst>
              <a:ext uri="{FF2B5EF4-FFF2-40B4-BE49-F238E27FC236}">
                <a16:creationId xmlns:a16="http://schemas.microsoft.com/office/drawing/2014/main" id="{F8A30366-D58C-4D19-BF87-E876B955B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400" y="756422"/>
            <a:ext cx="2298263" cy="2890880"/>
          </a:xfrm>
          <a:prstGeom prst="rect">
            <a:avLst/>
          </a:prstGeom>
        </p:spPr>
      </p:pic>
      <p:grpSp>
        <p:nvGrpSpPr>
          <p:cNvPr id="11" name="Group 5">
            <a:extLst>
              <a:ext uri="{FF2B5EF4-FFF2-40B4-BE49-F238E27FC236}">
                <a16:creationId xmlns:a16="http://schemas.microsoft.com/office/drawing/2014/main" id="{EBF05812-2944-4E48-9BC1-A3EC5F2E3BE2}"/>
              </a:ext>
            </a:extLst>
          </p:cNvPr>
          <p:cNvGrpSpPr/>
          <p:nvPr/>
        </p:nvGrpSpPr>
        <p:grpSpPr>
          <a:xfrm>
            <a:off x="8206010" y="2865496"/>
            <a:ext cx="3888158" cy="2320190"/>
            <a:chOff x="7221949" y="3849511"/>
            <a:chExt cx="4304008" cy="2590095"/>
          </a:xfrm>
        </p:grpSpPr>
        <p:pic>
          <p:nvPicPr>
            <p:cNvPr id="12" name="Picture 6">
              <a:extLst>
                <a:ext uri="{FF2B5EF4-FFF2-40B4-BE49-F238E27FC236}">
                  <a16:creationId xmlns:a16="http://schemas.microsoft.com/office/drawing/2014/main" id="{A1041E4D-7A76-4095-93B9-27826562F437}"/>
                </a:ext>
              </a:extLst>
            </p:cNvPr>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a14:imgEffect>
                        <a14:sharpenSoften amount="50000"/>
                      </a14:imgEffect>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3698" r="10225"/>
            <a:stretch/>
          </p:blipFill>
          <p:spPr>
            <a:xfrm>
              <a:off x="7221949" y="3849511"/>
              <a:ext cx="4304008" cy="2590095"/>
            </a:xfrm>
            <a:prstGeom prst="rect">
              <a:avLst/>
            </a:prstGeom>
          </p:spPr>
        </p:pic>
        <p:sp>
          <p:nvSpPr>
            <p:cNvPr id="13" name="Rounded Rectangle 6">
              <a:extLst>
                <a:ext uri="{FF2B5EF4-FFF2-40B4-BE49-F238E27FC236}">
                  <a16:creationId xmlns:a16="http://schemas.microsoft.com/office/drawing/2014/main" id="{3882B30B-9AB9-4270-AF7B-27AB24ECE7C1}"/>
                </a:ext>
              </a:extLst>
            </p:cNvPr>
            <p:cNvSpPr/>
            <p:nvPr/>
          </p:nvSpPr>
          <p:spPr>
            <a:xfrm>
              <a:off x="10529712" y="5813426"/>
              <a:ext cx="914400" cy="518936"/>
            </a:xfrm>
            <a:prstGeom prst="roundRect">
              <a:avLst>
                <a:gd name="adj" fmla="val 6790"/>
              </a:avLst>
            </a:prstGeom>
            <a:solidFill>
              <a:srgbClr val="FFD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YuMO</a:t>
              </a:r>
              <a:endParaRPr lang="ru-RU" b="1" dirty="0">
                <a:solidFill>
                  <a:schemeClr val="tx1"/>
                </a:solidFill>
              </a:endParaRPr>
            </a:p>
          </p:txBody>
        </p:sp>
      </p:grpSp>
      <p:pic>
        <p:nvPicPr>
          <p:cNvPr id="6" name="Рисунок 5">
            <a:extLst>
              <a:ext uri="{FF2B5EF4-FFF2-40B4-BE49-F238E27FC236}">
                <a16:creationId xmlns:a16="http://schemas.microsoft.com/office/drawing/2014/main" id="{AC6E5729-934F-4F74-B242-8C88975B0429}"/>
              </a:ext>
            </a:extLst>
          </p:cNvPr>
          <p:cNvPicPr>
            <a:picLocks noChangeAspect="1"/>
          </p:cNvPicPr>
          <p:nvPr/>
        </p:nvPicPr>
        <p:blipFill>
          <a:blip r:embed="rId5"/>
          <a:stretch>
            <a:fillRect/>
          </a:stretch>
        </p:blipFill>
        <p:spPr>
          <a:xfrm>
            <a:off x="7194045" y="4031661"/>
            <a:ext cx="3667861" cy="2519207"/>
          </a:xfrm>
          <a:prstGeom prst="rect">
            <a:avLst/>
          </a:prstGeom>
        </p:spPr>
      </p:pic>
    </p:spTree>
    <p:extLst>
      <p:ext uri="{BB962C8B-B14F-4D97-AF65-F5344CB8AC3E}">
        <p14:creationId xmlns:p14="http://schemas.microsoft.com/office/powerpoint/2010/main" val="15641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7A04CB9A-A35C-4EB3-940D-C190AEE31323}"/>
              </a:ext>
            </a:extLst>
          </p:cNvPr>
          <p:cNvSpPr>
            <a:spLocks noGrp="1"/>
          </p:cNvSpPr>
          <p:nvPr>
            <p:ph type="dt" sz="half" idx="10"/>
          </p:nvPr>
        </p:nvSpPr>
        <p:spPr/>
        <p:txBody>
          <a:bodyPr/>
          <a:lstStyle/>
          <a:p>
            <a:fld id="{F3D2A3B2-31F0-4A50-85BF-823A09C8350D}" type="datetime1">
              <a:rPr lang="ru-RU" smtClean="0"/>
              <a:t>20.06.2023</a:t>
            </a:fld>
            <a:endParaRPr lang="ru-RU"/>
          </a:p>
        </p:txBody>
      </p:sp>
      <p:sp>
        <p:nvSpPr>
          <p:cNvPr id="4" name="Нижний колонтитул 3">
            <a:extLst>
              <a:ext uri="{FF2B5EF4-FFF2-40B4-BE49-F238E27FC236}">
                <a16:creationId xmlns:a16="http://schemas.microsoft.com/office/drawing/2014/main" id="{34763612-93DA-4947-A78C-91834B095CD4}"/>
              </a:ext>
            </a:extLst>
          </p:cNvPr>
          <p:cNvSpPr>
            <a:spLocks noGrp="1"/>
          </p:cNvSpPr>
          <p:nvPr>
            <p:ph type="ftr" sz="quarter" idx="11"/>
          </p:nvPr>
        </p:nvSpPr>
        <p:spPr/>
        <p:txBody>
          <a:bodyPr/>
          <a:lstStyle/>
          <a:p>
            <a:r>
              <a:rPr lang="en-US"/>
              <a:t>58th meeting of the PAC for Particle Physics</a:t>
            </a:r>
            <a:endParaRPr lang="ru-RU" dirty="0"/>
          </a:p>
        </p:txBody>
      </p:sp>
      <p:sp>
        <p:nvSpPr>
          <p:cNvPr id="5" name="Номер слайда 4">
            <a:extLst>
              <a:ext uri="{FF2B5EF4-FFF2-40B4-BE49-F238E27FC236}">
                <a16:creationId xmlns:a16="http://schemas.microsoft.com/office/drawing/2014/main" id="{4387EB98-F457-4988-81CC-594988DBFB07}"/>
              </a:ext>
            </a:extLst>
          </p:cNvPr>
          <p:cNvSpPr>
            <a:spLocks noGrp="1"/>
          </p:cNvSpPr>
          <p:nvPr>
            <p:ph type="sldNum" sz="quarter" idx="12"/>
          </p:nvPr>
        </p:nvSpPr>
        <p:spPr/>
        <p:txBody>
          <a:bodyPr/>
          <a:lstStyle/>
          <a:p>
            <a:fld id="{0528AAB8-6B0B-42CC-91F5-49948E541453}" type="slidenum">
              <a:rPr lang="ru-RU" smtClean="0"/>
              <a:t>12</a:t>
            </a:fld>
            <a:endParaRPr lang="ru-RU"/>
          </a:p>
        </p:txBody>
      </p:sp>
      <p:sp>
        <p:nvSpPr>
          <p:cNvPr id="7" name="Прямоугольник 6">
            <a:extLst>
              <a:ext uri="{FF2B5EF4-FFF2-40B4-BE49-F238E27FC236}">
                <a16:creationId xmlns:a16="http://schemas.microsoft.com/office/drawing/2014/main" id="{E45239B2-3FAB-497C-A061-3F3EFE71AD12}"/>
              </a:ext>
            </a:extLst>
          </p:cNvPr>
          <p:cNvSpPr/>
          <p:nvPr/>
        </p:nvSpPr>
        <p:spPr>
          <a:xfrm>
            <a:off x="1578428" y="201686"/>
            <a:ext cx="9035143" cy="1261884"/>
          </a:xfrm>
          <a:prstGeom prst="rect">
            <a:avLst/>
          </a:prstGeom>
        </p:spPr>
        <p:txBody>
          <a:bodyPr wrap="square">
            <a:spAutoFit/>
          </a:bodyPr>
          <a:lstStyle/>
          <a:p>
            <a:pPr algn="ctr" defTabSz="914296">
              <a:spcBef>
                <a:spcPct val="0"/>
              </a:spcBef>
            </a:pPr>
            <a:r>
              <a:rPr lang="en-US" sz="3800" b="1" dirty="0">
                <a:solidFill>
                  <a:srgbClr val="002060"/>
                </a:solidFill>
              </a:rPr>
              <a:t>Support and development of the software environment for JINR research</a:t>
            </a:r>
            <a:endParaRPr lang="ru-RU" sz="3800" b="1" dirty="0">
              <a:solidFill>
                <a:srgbClr val="002060"/>
              </a:solidFill>
            </a:endParaRPr>
          </a:p>
        </p:txBody>
      </p:sp>
      <p:sp>
        <p:nvSpPr>
          <p:cNvPr id="6" name="Прямоугольник 8">
            <a:extLst>
              <a:ext uri="{FF2B5EF4-FFF2-40B4-BE49-F238E27FC236}">
                <a16:creationId xmlns:a16="http://schemas.microsoft.com/office/drawing/2014/main" id="{609E7117-C2D9-4AE1-95DB-BBDA628DFA1D}"/>
              </a:ext>
            </a:extLst>
          </p:cNvPr>
          <p:cNvSpPr/>
          <p:nvPr/>
        </p:nvSpPr>
        <p:spPr>
          <a:xfrm>
            <a:off x="1" y="1605353"/>
            <a:ext cx="6509208" cy="4431983"/>
          </a:xfrm>
          <a:prstGeom prst="rect">
            <a:avLst/>
          </a:prstGeom>
          <a:solidFill>
            <a:schemeClr val="bg1"/>
          </a:solidFill>
        </p:spPr>
        <p:txBody>
          <a:bodyPr wrap="square">
            <a:spAutoFit/>
          </a:bodyPr>
          <a:lstStyle/>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of the software environment for processing and analyzing data from the NICA experiments</a:t>
            </a: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Creation, implementation and development of an information and computing complex for processing, analyzing and storing data for the SPD experiment</a:t>
            </a: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Creation of specialized databases and information systems for the Collaborations @ NICA and LHC (ATLAS, BM@N, MPD)</a:t>
            </a: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and creation of an information and computing system for </a:t>
            </a:r>
            <a:endParaRPr kumimoji="1" lang="ru-RU" dirty="0">
              <a:solidFill>
                <a:srgbClr val="002060"/>
              </a:solidFill>
              <a:cs typeface="Arial" panose="020B0604020202020204" pitchFamily="34" charset="0"/>
            </a:endParaRPr>
          </a:p>
          <a:p>
            <a:pPr marL="742950" lvl="1" indent="-285750" algn="just">
              <a:spcBef>
                <a:spcPts val="600"/>
              </a:spcBef>
              <a:buClr>
                <a:srgbClr val="000066"/>
              </a:buClr>
              <a:buFont typeface="Calibri" panose="020F0502020204030204" pitchFamily="34" charset="0"/>
              <a:buChar char="−"/>
              <a:defRPr/>
            </a:pPr>
            <a:r>
              <a:rPr kumimoji="1" lang="en-US" dirty="0">
                <a:solidFill>
                  <a:srgbClr val="002060"/>
                </a:solidFill>
                <a:cs typeface="Arial" panose="020B0604020202020204" pitchFamily="34" charset="0"/>
              </a:rPr>
              <a:t>automating the processing of data from radiobiological studies</a:t>
            </a:r>
            <a:endParaRPr kumimoji="1" lang="ru-RU" dirty="0">
              <a:solidFill>
                <a:srgbClr val="002060"/>
              </a:solidFill>
              <a:cs typeface="Arial" panose="020B0604020202020204" pitchFamily="34" charset="0"/>
            </a:endParaRPr>
          </a:p>
          <a:p>
            <a:pPr marL="742950" lvl="1" indent="-285750" algn="just">
              <a:spcBef>
                <a:spcPts val="600"/>
              </a:spcBef>
              <a:buClr>
                <a:srgbClr val="000066"/>
              </a:buClr>
              <a:buFont typeface="Calibri" panose="020F0502020204030204" pitchFamily="34" charset="0"/>
              <a:buChar char="−"/>
              <a:defRPr/>
            </a:pPr>
            <a:r>
              <a:rPr kumimoji="1" lang="en-US" dirty="0">
                <a:solidFill>
                  <a:srgbClr val="002060"/>
                </a:solidFill>
                <a:cs typeface="Arial" panose="020B0604020202020204" pitchFamily="34" charset="0"/>
              </a:rPr>
              <a:t>intelligent determining the state of agricultural and decorative plants</a:t>
            </a:r>
            <a:endParaRPr kumimoji="1" lang="ru-RU" dirty="0">
              <a:solidFill>
                <a:srgbClr val="002060"/>
              </a:solidFill>
              <a:cs typeface="Arial" panose="020B0604020202020204" pitchFamily="34" charset="0"/>
            </a:endParaRPr>
          </a:p>
          <a:p>
            <a:pPr marL="742950" lvl="1" indent="-285750" algn="just">
              <a:spcBef>
                <a:spcPts val="600"/>
              </a:spcBef>
              <a:buClr>
                <a:srgbClr val="000066"/>
              </a:buClr>
              <a:buFont typeface="Calibri" panose="020F0502020204030204" pitchFamily="34" charset="0"/>
              <a:buChar char="−"/>
              <a:defRPr/>
            </a:pPr>
            <a:r>
              <a:rPr kumimoji="1" lang="en-US" dirty="0">
                <a:solidFill>
                  <a:srgbClr val="002060"/>
                </a:solidFill>
                <a:cs typeface="Arial" panose="020B0604020202020204" pitchFamily="34" charset="0"/>
              </a:rPr>
              <a:t>monitoring and predicting the state of the environment</a:t>
            </a:r>
          </a:p>
        </p:txBody>
      </p:sp>
      <p:pic>
        <p:nvPicPr>
          <p:cNvPr id="9" name="Рисунок 8">
            <a:extLst>
              <a:ext uri="{FF2B5EF4-FFF2-40B4-BE49-F238E27FC236}">
                <a16:creationId xmlns:a16="http://schemas.microsoft.com/office/drawing/2014/main" id="{B326349C-25FA-4430-AF52-1CF54F8B3AFD}"/>
              </a:ext>
            </a:extLst>
          </p:cNvPr>
          <p:cNvPicPr>
            <a:picLocks noChangeAspect="1"/>
          </p:cNvPicPr>
          <p:nvPr/>
        </p:nvPicPr>
        <p:blipFill>
          <a:blip r:embed="rId3"/>
          <a:stretch>
            <a:fillRect/>
          </a:stretch>
        </p:blipFill>
        <p:spPr>
          <a:xfrm>
            <a:off x="6823922" y="1530136"/>
            <a:ext cx="3692410" cy="2481742"/>
          </a:xfrm>
          <a:prstGeom prst="rect">
            <a:avLst/>
          </a:prstGeom>
        </p:spPr>
      </p:pic>
      <p:pic>
        <p:nvPicPr>
          <p:cNvPr id="10" name="Google Shape;408;g22a89a1412a_0_0">
            <a:extLst>
              <a:ext uri="{FF2B5EF4-FFF2-40B4-BE49-F238E27FC236}">
                <a16:creationId xmlns:a16="http://schemas.microsoft.com/office/drawing/2014/main" id="{971EB3D9-EF5F-4094-A098-F2099D92A100}"/>
              </a:ext>
            </a:extLst>
          </p:cNvPr>
          <p:cNvPicPr preferRelativeResize="0"/>
          <p:nvPr/>
        </p:nvPicPr>
        <p:blipFill>
          <a:blip r:embed="rId4">
            <a:alphaModFix/>
          </a:blip>
          <a:stretch>
            <a:fillRect/>
          </a:stretch>
        </p:blipFill>
        <p:spPr>
          <a:xfrm>
            <a:off x="8670127" y="4078444"/>
            <a:ext cx="3404507" cy="2252537"/>
          </a:xfrm>
          <a:prstGeom prst="rect">
            <a:avLst/>
          </a:prstGeom>
          <a:noFill/>
          <a:ln>
            <a:noFill/>
          </a:ln>
        </p:spPr>
      </p:pic>
    </p:spTree>
    <p:extLst>
      <p:ext uri="{BB962C8B-B14F-4D97-AF65-F5344CB8AC3E}">
        <p14:creationId xmlns:p14="http://schemas.microsoft.com/office/powerpoint/2010/main" val="3306621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CECA1-CE2E-4FC7-8846-B740792C412B}"/>
              </a:ext>
            </a:extLst>
          </p:cNvPr>
          <p:cNvSpPr>
            <a:spLocks noGrp="1"/>
          </p:cNvSpPr>
          <p:nvPr>
            <p:ph type="title"/>
          </p:nvPr>
        </p:nvSpPr>
        <p:spPr>
          <a:xfrm>
            <a:off x="0" y="13001"/>
            <a:ext cx="12192000" cy="637900"/>
          </a:xfrm>
        </p:spPr>
        <p:txBody>
          <a:bodyPr>
            <a:normAutofit/>
          </a:bodyPr>
          <a:lstStyle/>
          <a:p>
            <a:r>
              <a:rPr lang="en-US" dirty="0">
                <a:solidFill>
                  <a:srgbClr val="002060"/>
                </a:solidFill>
              </a:rPr>
              <a:t>Software Environment for the NICA </a:t>
            </a:r>
            <a:r>
              <a:rPr lang="en-US" dirty="0"/>
              <a:t>Experiments</a:t>
            </a:r>
          </a:p>
        </p:txBody>
      </p:sp>
      <p:sp>
        <p:nvSpPr>
          <p:cNvPr id="3" name="Date Placeholder 2">
            <a:extLst>
              <a:ext uri="{FF2B5EF4-FFF2-40B4-BE49-F238E27FC236}">
                <a16:creationId xmlns:a16="http://schemas.microsoft.com/office/drawing/2014/main" id="{4CB35ED3-D12C-4BEB-AD04-FAE16D3F205F}"/>
              </a:ext>
            </a:extLst>
          </p:cNvPr>
          <p:cNvSpPr>
            <a:spLocks noGrp="1"/>
          </p:cNvSpPr>
          <p:nvPr>
            <p:ph type="dt" sz="half" idx="10"/>
          </p:nvPr>
        </p:nvSpPr>
        <p:spPr/>
        <p:txBody>
          <a:bodyPr/>
          <a:lstStyle/>
          <a:p>
            <a:fld id="{AD2CFE39-4791-4AED-89F2-7ED9635D970A}" type="datetime1">
              <a:rPr lang="ru-RU" smtClean="0"/>
              <a:t>20.06.2023</a:t>
            </a:fld>
            <a:endParaRPr lang="ru-RU"/>
          </a:p>
        </p:txBody>
      </p:sp>
      <p:sp>
        <p:nvSpPr>
          <p:cNvPr id="4" name="Footer Placeholder 3">
            <a:extLst>
              <a:ext uri="{FF2B5EF4-FFF2-40B4-BE49-F238E27FC236}">
                <a16:creationId xmlns:a16="http://schemas.microsoft.com/office/drawing/2014/main" id="{C13F1F51-CB56-46F9-B4BC-1E49153EDA41}"/>
              </a:ext>
            </a:extLst>
          </p:cNvPr>
          <p:cNvSpPr>
            <a:spLocks noGrp="1"/>
          </p:cNvSpPr>
          <p:nvPr>
            <p:ph type="ftr" sz="quarter" idx="11"/>
          </p:nvPr>
        </p:nvSpPr>
        <p:spPr/>
        <p:txBody>
          <a:bodyPr/>
          <a:lstStyle/>
          <a:p>
            <a:r>
              <a:rPr lang="en-US" dirty="0"/>
              <a:t>58th meeting of the PAC for Particle Physics</a:t>
            </a:r>
            <a:endParaRPr lang="ru-RU" dirty="0"/>
          </a:p>
        </p:txBody>
      </p:sp>
      <p:sp>
        <p:nvSpPr>
          <p:cNvPr id="5" name="Slide Number Placeholder 4">
            <a:extLst>
              <a:ext uri="{FF2B5EF4-FFF2-40B4-BE49-F238E27FC236}">
                <a16:creationId xmlns:a16="http://schemas.microsoft.com/office/drawing/2014/main" id="{98F40A1D-D384-44EC-93EA-20F4D9CE7204}"/>
              </a:ext>
            </a:extLst>
          </p:cNvPr>
          <p:cNvSpPr>
            <a:spLocks noGrp="1"/>
          </p:cNvSpPr>
          <p:nvPr>
            <p:ph type="sldNum" sz="quarter" idx="12"/>
          </p:nvPr>
        </p:nvSpPr>
        <p:spPr/>
        <p:txBody>
          <a:bodyPr/>
          <a:lstStyle/>
          <a:p>
            <a:fld id="{0528AAB8-6B0B-42CC-91F5-49948E541453}" type="slidenum">
              <a:rPr lang="ru-RU" smtClean="0"/>
              <a:t>13</a:t>
            </a:fld>
            <a:endParaRPr lang="ru-RU"/>
          </a:p>
        </p:txBody>
      </p:sp>
      <p:sp>
        <p:nvSpPr>
          <p:cNvPr id="11" name="Объект 2">
            <a:extLst>
              <a:ext uri="{FF2B5EF4-FFF2-40B4-BE49-F238E27FC236}">
                <a16:creationId xmlns:a16="http://schemas.microsoft.com/office/drawing/2014/main" id="{868EEB05-2D90-4A7B-B6B4-5BE8F4478FDB}"/>
              </a:ext>
            </a:extLst>
          </p:cNvPr>
          <p:cNvSpPr txBox="1">
            <a:spLocks/>
          </p:cNvSpPr>
          <p:nvPr/>
        </p:nvSpPr>
        <p:spPr>
          <a:xfrm>
            <a:off x="7886" y="5956141"/>
            <a:ext cx="5306786" cy="839229"/>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000066"/>
              </a:buClr>
              <a:buFont typeface="Wingdings" panose="05000000000000000000" pitchFamily="2" charset="2"/>
              <a:buChar char="§"/>
              <a:defRPr/>
            </a:pPr>
            <a:r>
              <a:rPr kumimoji="1" lang="en-US" sz="1800" dirty="0">
                <a:solidFill>
                  <a:srgbClr val="002060"/>
                </a:solidFill>
                <a:cs typeface="Arial" panose="020B0604020202020204" pitchFamily="34" charset="0"/>
              </a:rPr>
              <a:t>to run MPD tasks through the DIRAC </a:t>
            </a:r>
            <a:r>
              <a:rPr kumimoji="1" lang="en-US" sz="1800" dirty="0" err="1">
                <a:solidFill>
                  <a:srgbClr val="002060"/>
                </a:solidFill>
                <a:cs typeface="Arial" panose="020B0604020202020204" pitchFamily="34" charset="0"/>
              </a:rPr>
              <a:t>Interware</a:t>
            </a:r>
            <a:endParaRPr kumimoji="1" lang="en-US" sz="1800" dirty="0">
              <a:solidFill>
                <a:srgbClr val="002060"/>
              </a:solidFill>
              <a:cs typeface="Arial" panose="020B0604020202020204" pitchFamily="34" charset="0"/>
            </a:endParaRPr>
          </a:p>
          <a:p>
            <a:pPr>
              <a:lnSpc>
                <a:spcPct val="100000"/>
              </a:lnSpc>
              <a:spcBef>
                <a:spcPts val="600"/>
              </a:spcBef>
              <a:spcAft>
                <a:spcPts val="600"/>
              </a:spcAft>
              <a:buClr>
                <a:srgbClr val="000066"/>
              </a:buClr>
              <a:buFont typeface="Wingdings" panose="05000000000000000000" pitchFamily="2" charset="2"/>
              <a:buChar char="§"/>
              <a:defRPr/>
            </a:pPr>
            <a:r>
              <a:rPr kumimoji="1" lang="en-US" sz="1800" dirty="0">
                <a:solidFill>
                  <a:srgbClr val="002060"/>
                </a:solidFill>
                <a:cs typeface="Arial" panose="020B0604020202020204" pitchFamily="34" charset="0"/>
              </a:rPr>
              <a:t>MPD distributed computing model</a:t>
            </a:r>
            <a:endParaRPr kumimoji="1" lang="ru-RU" sz="1800" dirty="0">
              <a:solidFill>
                <a:srgbClr val="002060"/>
              </a:solidFill>
              <a:cs typeface="Arial" panose="020B0604020202020204" pitchFamily="34" charset="0"/>
            </a:endParaRPr>
          </a:p>
        </p:txBody>
      </p:sp>
      <p:sp>
        <p:nvSpPr>
          <p:cNvPr id="13" name="Прямоугольник 12">
            <a:extLst>
              <a:ext uri="{FF2B5EF4-FFF2-40B4-BE49-F238E27FC236}">
                <a16:creationId xmlns:a16="http://schemas.microsoft.com/office/drawing/2014/main" id="{36A9416F-006B-4F16-98CD-E2BF6CC53345}"/>
              </a:ext>
            </a:extLst>
          </p:cNvPr>
          <p:cNvSpPr/>
          <p:nvPr/>
        </p:nvSpPr>
        <p:spPr>
          <a:xfrm>
            <a:off x="103281" y="653080"/>
            <a:ext cx="2694392" cy="369332"/>
          </a:xfrm>
          <a:prstGeom prst="rect">
            <a:avLst/>
          </a:prstGeom>
        </p:spPr>
        <p:txBody>
          <a:bodyPr wrap="none">
            <a:spAutoFit/>
          </a:bodyPr>
          <a:lstStyle/>
          <a:p>
            <a:r>
              <a:rPr kumimoji="1" lang="en-US" dirty="0">
                <a:solidFill>
                  <a:srgbClr val="FF0000"/>
                </a:solidFill>
                <a:cs typeface="Arial" panose="020B0604020202020204" pitchFamily="34" charset="0"/>
              </a:rPr>
              <a:t>Collaboration SW  for MPD</a:t>
            </a:r>
            <a:endParaRPr lang="ru-RU" dirty="0">
              <a:solidFill>
                <a:srgbClr val="FF0000"/>
              </a:solidFill>
            </a:endParaRPr>
          </a:p>
        </p:txBody>
      </p:sp>
      <p:sp>
        <p:nvSpPr>
          <p:cNvPr id="14" name="Прямоугольник 13">
            <a:extLst>
              <a:ext uri="{FF2B5EF4-FFF2-40B4-BE49-F238E27FC236}">
                <a16:creationId xmlns:a16="http://schemas.microsoft.com/office/drawing/2014/main" id="{FFE4C769-FAE3-4DE8-9055-8FB8C3522B82}"/>
              </a:ext>
            </a:extLst>
          </p:cNvPr>
          <p:cNvSpPr/>
          <p:nvPr/>
        </p:nvSpPr>
        <p:spPr>
          <a:xfrm>
            <a:off x="0" y="5565283"/>
            <a:ext cx="2611164" cy="369332"/>
          </a:xfrm>
          <a:prstGeom prst="rect">
            <a:avLst/>
          </a:prstGeom>
        </p:spPr>
        <p:txBody>
          <a:bodyPr wrap="none">
            <a:spAutoFit/>
          </a:bodyPr>
          <a:lstStyle/>
          <a:p>
            <a:r>
              <a:rPr kumimoji="1" lang="en-US" dirty="0">
                <a:solidFill>
                  <a:srgbClr val="FF0000"/>
                </a:solidFill>
                <a:cs typeface="Arial" panose="020B0604020202020204" pitchFamily="34" charset="0"/>
              </a:rPr>
              <a:t>Middleware SW for MPD  </a:t>
            </a:r>
            <a:endParaRPr lang="ru-RU" dirty="0">
              <a:solidFill>
                <a:srgbClr val="FF0000"/>
              </a:solidFill>
            </a:endParaRPr>
          </a:p>
        </p:txBody>
      </p:sp>
      <p:pic>
        <p:nvPicPr>
          <p:cNvPr id="12" name="Рисунок 14">
            <a:extLst>
              <a:ext uri="{FF2B5EF4-FFF2-40B4-BE49-F238E27FC236}">
                <a16:creationId xmlns:a16="http://schemas.microsoft.com/office/drawing/2014/main" id="{A556346B-4E04-4603-B1DB-3DCDE6C5B16A}"/>
              </a:ext>
            </a:extLst>
          </p:cNvPr>
          <p:cNvPicPr>
            <a:picLocks noChangeAspect="1" noChangeArrowheads="1"/>
          </p:cNvPicPr>
          <p:nvPr/>
        </p:nvPicPr>
        <p:blipFill rotWithShape="1">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l="3822" r="3146"/>
          <a:stretch/>
        </p:blipFill>
        <p:spPr bwMode="auto">
          <a:xfrm>
            <a:off x="852636" y="2850387"/>
            <a:ext cx="3616131" cy="2714896"/>
          </a:xfrm>
          <a:prstGeom prst="rect">
            <a:avLst/>
          </a:prstGeom>
          <a:noFill/>
          <a:extLst>
            <a:ext uri="{909E8E84-426E-40DD-AFC4-6F175D3DCCD1}">
              <a14:hiddenFill xmlns:a14="http://schemas.microsoft.com/office/drawing/2010/main">
                <a:solidFill>
                  <a:srgbClr val="FFFFFF"/>
                </a:solidFill>
              </a14:hiddenFill>
            </a:ext>
          </a:extLst>
        </p:spPr>
      </p:pic>
      <p:sp>
        <p:nvSpPr>
          <p:cNvPr id="15" name="Объект 2">
            <a:extLst>
              <a:ext uri="{FF2B5EF4-FFF2-40B4-BE49-F238E27FC236}">
                <a16:creationId xmlns:a16="http://schemas.microsoft.com/office/drawing/2014/main" id="{9E4BC051-B7D2-4C58-A420-ED5C68326089}"/>
              </a:ext>
            </a:extLst>
          </p:cNvPr>
          <p:cNvSpPr txBox="1">
            <a:spLocks/>
          </p:cNvSpPr>
          <p:nvPr/>
        </p:nvSpPr>
        <p:spPr>
          <a:xfrm>
            <a:off x="64721" y="1049992"/>
            <a:ext cx="5578253" cy="23364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000066"/>
              </a:buClr>
              <a:buFont typeface="Wingdings" panose="05000000000000000000" pitchFamily="2" charset="2"/>
              <a:buChar char="§"/>
              <a:defRPr/>
            </a:pPr>
            <a:r>
              <a:rPr kumimoji="1" lang="en-US" sz="1800" dirty="0">
                <a:solidFill>
                  <a:srgbClr val="002060"/>
                </a:solidFill>
                <a:cs typeface="Arial" panose="020B0604020202020204" pitchFamily="34" charset="0"/>
              </a:rPr>
              <a:t>refactoring of the </a:t>
            </a:r>
            <a:r>
              <a:rPr kumimoji="1" lang="en-US" sz="1800" dirty="0" err="1">
                <a:solidFill>
                  <a:srgbClr val="002060"/>
                </a:solidFill>
                <a:cs typeface="Arial" panose="020B0604020202020204" pitchFamily="34" charset="0"/>
              </a:rPr>
              <a:t>MPDroot</a:t>
            </a:r>
            <a:r>
              <a:rPr kumimoji="1" lang="en-US" sz="1800" dirty="0">
                <a:solidFill>
                  <a:srgbClr val="002060"/>
                </a:solidFill>
                <a:cs typeface="Arial" panose="020B0604020202020204" pitchFamily="34" charset="0"/>
              </a:rPr>
              <a:t> architecture; its adaptation to the latest changes in the </a:t>
            </a:r>
            <a:r>
              <a:rPr kumimoji="1" lang="en-US" sz="1800" dirty="0" err="1">
                <a:solidFill>
                  <a:srgbClr val="002060"/>
                </a:solidFill>
                <a:cs typeface="Arial" panose="020B0604020202020204" pitchFamily="34" charset="0"/>
              </a:rPr>
              <a:t>FairRoot</a:t>
            </a:r>
            <a:r>
              <a:rPr kumimoji="1" lang="en-US" sz="1800" dirty="0">
                <a:solidFill>
                  <a:srgbClr val="002060"/>
                </a:solidFill>
                <a:cs typeface="Arial" panose="020B0604020202020204" pitchFamily="34" charset="0"/>
              </a:rPr>
              <a:t> package</a:t>
            </a:r>
            <a:endParaRPr kumimoji="1" lang="ru-RU" sz="1800" dirty="0">
              <a:solidFill>
                <a:srgbClr val="002060"/>
              </a:solidFill>
              <a:cs typeface="Arial" panose="020B0604020202020204" pitchFamily="34" charset="0"/>
            </a:endParaRPr>
          </a:p>
          <a:p>
            <a:pPr>
              <a:lnSpc>
                <a:spcPct val="100000"/>
              </a:lnSpc>
              <a:spcBef>
                <a:spcPts val="600"/>
              </a:spcBef>
              <a:spcAft>
                <a:spcPts val="600"/>
              </a:spcAft>
              <a:buClr>
                <a:srgbClr val="000066"/>
              </a:buClr>
              <a:buFont typeface="Wingdings" panose="05000000000000000000" pitchFamily="2" charset="2"/>
              <a:buChar char="§"/>
              <a:defRPr/>
            </a:pPr>
            <a:r>
              <a:rPr kumimoji="1" lang="en-US" sz="1800" dirty="0">
                <a:solidFill>
                  <a:srgbClr val="002060"/>
                </a:solidFill>
                <a:cs typeface="Arial" panose="020B0604020202020204" pitchFamily="34" charset="0"/>
              </a:rPr>
              <a:t>development and support of the </a:t>
            </a:r>
            <a:r>
              <a:rPr kumimoji="1" lang="en-US" sz="1800" dirty="0" err="1">
                <a:solidFill>
                  <a:srgbClr val="002060"/>
                </a:solidFill>
                <a:cs typeface="Arial" panose="020B0604020202020204" pitchFamily="34" charset="0"/>
              </a:rPr>
              <a:t>NICAdist</a:t>
            </a:r>
            <a:r>
              <a:rPr kumimoji="1" lang="en-US" sz="1800" dirty="0">
                <a:solidFill>
                  <a:srgbClr val="002060"/>
                </a:solidFill>
                <a:cs typeface="Arial" panose="020B0604020202020204" pitchFamily="34" charset="0"/>
              </a:rPr>
              <a:t> system for building modules; </a:t>
            </a:r>
          </a:p>
          <a:p>
            <a:pPr>
              <a:lnSpc>
                <a:spcPct val="100000"/>
              </a:lnSpc>
              <a:spcBef>
                <a:spcPts val="600"/>
              </a:spcBef>
              <a:spcAft>
                <a:spcPts val="600"/>
              </a:spcAft>
              <a:buClr>
                <a:srgbClr val="000066"/>
              </a:buClr>
              <a:buFont typeface="Wingdings" panose="05000000000000000000" pitchFamily="2" charset="2"/>
              <a:buChar char="§"/>
              <a:defRPr/>
            </a:pPr>
            <a:r>
              <a:rPr kumimoji="1" lang="en-US" sz="1800" dirty="0">
                <a:solidFill>
                  <a:srgbClr val="002060"/>
                </a:solidFill>
                <a:cs typeface="Arial" panose="020B0604020202020204" pitchFamily="34" charset="0"/>
              </a:rPr>
              <a:t>improving the performance of </a:t>
            </a:r>
            <a:r>
              <a:rPr kumimoji="1" lang="en-US" sz="1800" dirty="0" err="1">
                <a:solidFill>
                  <a:srgbClr val="002060"/>
                </a:solidFill>
                <a:cs typeface="Arial" panose="020B0604020202020204" pitchFamily="34" charset="0"/>
              </a:rPr>
              <a:t>MPDroot</a:t>
            </a:r>
            <a:r>
              <a:rPr kumimoji="1" lang="en-US" sz="1800" dirty="0">
                <a:solidFill>
                  <a:srgbClr val="002060"/>
                </a:solidFill>
                <a:cs typeface="Arial" panose="020B0604020202020204" pitchFamily="34" charset="0"/>
              </a:rPr>
              <a:t> algorithms</a:t>
            </a:r>
            <a:endParaRPr kumimoji="1" lang="ru-RU" sz="1800" dirty="0">
              <a:solidFill>
                <a:srgbClr val="002060"/>
              </a:solidFill>
              <a:cs typeface="Arial" panose="020B0604020202020204" pitchFamily="34" charset="0"/>
            </a:endParaRPr>
          </a:p>
        </p:txBody>
      </p:sp>
      <p:sp>
        <p:nvSpPr>
          <p:cNvPr id="17" name="Прямоугольник 16">
            <a:extLst>
              <a:ext uri="{FF2B5EF4-FFF2-40B4-BE49-F238E27FC236}">
                <a16:creationId xmlns:a16="http://schemas.microsoft.com/office/drawing/2014/main" id="{17A7F7C4-8AAF-4EED-88FA-FF8E882469B6}"/>
              </a:ext>
            </a:extLst>
          </p:cNvPr>
          <p:cNvSpPr/>
          <p:nvPr/>
        </p:nvSpPr>
        <p:spPr>
          <a:xfrm>
            <a:off x="5614383" y="1052866"/>
            <a:ext cx="6466899" cy="646331"/>
          </a:xfrm>
          <a:prstGeom prst="rect">
            <a:avLst/>
          </a:prstGeom>
        </p:spPr>
        <p:txBody>
          <a:bodyPr wrap="square">
            <a:spAutoFit/>
          </a:bodyPr>
          <a:lstStyle/>
          <a:p>
            <a:pPr marL="285750" indent="-285750" algn="jus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design and creation of a software complex for organizing the high-throughput processing of data received from the SPD DAQ</a:t>
            </a:r>
          </a:p>
        </p:txBody>
      </p:sp>
      <p:sp>
        <p:nvSpPr>
          <p:cNvPr id="18" name="Прямоугольник 17">
            <a:extLst>
              <a:ext uri="{FF2B5EF4-FFF2-40B4-BE49-F238E27FC236}">
                <a16:creationId xmlns:a16="http://schemas.microsoft.com/office/drawing/2014/main" id="{83C0177E-E29D-4726-AF40-C2BC03AC4D5E}"/>
              </a:ext>
            </a:extLst>
          </p:cNvPr>
          <p:cNvSpPr/>
          <p:nvPr/>
        </p:nvSpPr>
        <p:spPr>
          <a:xfrm>
            <a:off x="5642974" y="640863"/>
            <a:ext cx="2541721" cy="369332"/>
          </a:xfrm>
          <a:prstGeom prst="rect">
            <a:avLst/>
          </a:prstGeom>
        </p:spPr>
        <p:txBody>
          <a:bodyPr wrap="none">
            <a:spAutoFit/>
          </a:bodyPr>
          <a:lstStyle/>
          <a:p>
            <a:r>
              <a:rPr kumimoji="1" lang="en-US" dirty="0">
                <a:solidFill>
                  <a:srgbClr val="FF0000"/>
                </a:solidFill>
                <a:cs typeface="Arial" panose="020B0604020202020204" pitchFamily="34" charset="0"/>
              </a:rPr>
              <a:t>SPD </a:t>
            </a:r>
            <a:r>
              <a:rPr kumimoji="1" lang="en-US" dirty="0" err="1">
                <a:solidFill>
                  <a:srgbClr val="FF0000"/>
                </a:solidFill>
                <a:cs typeface="Arial" panose="020B0604020202020204" pitchFamily="34" charset="0"/>
              </a:rPr>
              <a:t>OnLine</a:t>
            </a:r>
            <a:r>
              <a:rPr kumimoji="1" lang="en-US" dirty="0">
                <a:solidFill>
                  <a:srgbClr val="FF0000"/>
                </a:solidFill>
                <a:cs typeface="Arial" panose="020B0604020202020204" pitchFamily="34" charset="0"/>
              </a:rPr>
              <a:t> Filter for SPD</a:t>
            </a:r>
            <a:endParaRPr lang="ru-RU" dirty="0">
              <a:solidFill>
                <a:srgbClr val="FF0000"/>
              </a:solidFill>
            </a:endParaRPr>
          </a:p>
        </p:txBody>
      </p:sp>
      <p:pic>
        <p:nvPicPr>
          <p:cNvPr id="19" name="Google Shape;407;g22a89a1412a_0_0">
            <a:extLst>
              <a:ext uri="{FF2B5EF4-FFF2-40B4-BE49-F238E27FC236}">
                <a16:creationId xmlns:a16="http://schemas.microsoft.com/office/drawing/2014/main" id="{29D7A07E-F5E2-42DB-8FB1-5363B6E8EA6B}"/>
              </a:ext>
            </a:extLst>
          </p:cNvPr>
          <p:cNvPicPr preferRelativeResize="0"/>
          <p:nvPr/>
        </p:nvPicPr>
        <p:blipFill>
          <a:blip r:embed="rId3">
            <a:alphaModFix/>
          </a:blip>
          <a:stretch>
            <a:fillRect/>
          </a:stretch>
        </p:blipFill>
        <p:spPr>
          <a:xfrm>
            <a:off x="5279477" y="1938868"/>
            <a:ext cx="3268713" cy="3002380"/>
          </a:xfrm>
          <a:prstGeom prst="rect">
            <a:avLst/>
          </a:prstGeom>
          <a:noFill/>
          <a:ln>
            <a:noFill/>
          </a:ln>
        </p:spPr>
      </p:pic>
      <p:sp>
        <p:nvSpPr>
          <p:cNvPr id="21" name="Прямоугольник 20">
            <a:extLst>
              <a:ext uri="{FF2B5EF4-FFF2-40B4-BE49-F238E27FC236}">
                <a16:creationId xmlns:a16="http://schemas.microsoft.com/office/drawing/2014/main" id="{66D806DE-C856-44A1-8AB4-E2DF38C30D32}"/>
              </a:ext>
            </a:extLst>
          </p:cNvPr>
          <p:cNvSpPr/>
          <p:nvPr/>
        </p:nvSpPr>
        <p:spPr>
          <a:xfrm>
            <a:off x="8548190" y="1780516"/>
            <a:ext cx="3712835" cy="1892826"/>
          </a:xfrm>
          <a:prstGeom prst="rect">
            <a:avLst/>
          </a:prstGeom>
        </p:spPr>
        <p:txBody>
          <a:bodyPr wrap="square">
            <a:spAutoFit/>
          </a:bodyPr>
          <a:lstStyle/>
          <a:p>
            <a:pPr marL="425450" lvl="0" indent="-285750">
              <a:spcBef>
                <a:spcPts val="200"/>
              </a:spcBef>
              <a:buSzPts val="1400"/>
              <a:buFont typeface="Wingdings" panose="05000000000000000000" pitchFamily="2" charset="2"/>
              <a:buChar char="ü"/>
            </a:pPr>
            <a:r>
              <a:rPr lang="en-US" sz="1600" dirty="0">
                <a:solidFill>
                  <a:srgbClr val="FF0000"/>
                </a:solidFill>
                <a:ea typeface="Calibri"/>
                <a:cs typeface="Calibri"/>
                <a:sym typeface="Calibri"/>
              </a:rPr>
              <a:t>data flow </a:t>
            </a:r>
            <a:r>
              <a:rPr lang="ru-RU" sz="1600" dirty="0">
                <a:solidFill>
                  <a:srgbClr val="FF0000"/>
                </a:solidFill>
                <a:ea typeface="Calibri"/>
                <a:cs typeface="Calibri"/>
                <a:sym typeface="Calibri"/>
              </a:rPr>
              <a:t>~3М </a:t>
            </a:r>
            <a:r>
              <a:rPr lang="en-US" sz="1600" dirty="0" err="1">
                <a:solidFill>
                  <a:srgbClr val="FF0000"/>
                </a:solidFill>
                <a:ea typeface="Calibri"/>
                <a:cs typeface="Calibri"/>
                <a:sym typeface="Calibri"/>
              </a:rPr>
              <a:t>ev</a:t>
            </a:r>
            <a:r>
              <a:rPr lang="en-US" sz="1600" dirty="0">
                <a:solidFill>
                  <a:srgbClr val="FF0000"/>
                </a:solidFill>
                <a:ea typeface="Calibri"/>
                <a:cs typeface="Calibri"/>
                <a:sym typeface="Calibri"/>
              </a:rPr>
              <a:t>./s</a:t>
            </a:r>
            <a:r>
              <a:rPr lang="ru-RU" sz="1600" dirty="0">
                <a:solidFill>
                  <a:srgbClr val="FF0000"/>
                </a:solidFill>
                <a:ea typeface="Calibri"/>
                <a:cs typeface="Calibri"/>
                <a:sym typeface="Calibri"/>
              </a:rPr>
              <a:t>. (~20 </a:t>
            </a:r>
            <a:r>
              <a:rPr lang="en-US" sz="1600" dirty="0">
                <a:solidFill>
                  <a:srgbClr val="FF0000"/>
                </a:solidFill>
                <a:ea typeface="Calibri"/>
                <a:cs typeface="Calibri"/>
                <a:sym typeface="Calibri"/>
              </a:rPr>
              <a:t>GB</a:t>
            </a:r>
            <a:r>
              <a:rPr lang="ru-RU" sz="1600" dirty="0">
                <a:solidFill>
                  <a:srgbClr val="FF0000"/>
                </a:solidFill>
                <a:ea typeface="Calibri"/>
                <a:cs typeface="Calibri"/>
                <a:sym typeface="Calibri"/>
              </a:rPr>
              <a:t>/</a:t>
            </a:r>
            <a:r>
              <a:rPr lang="en-US" sz="1600" dirty="0">
                <a:solidFill>
                  <a:srgbClr val="FF0000"/>
                </a:solidFill>
                <a:ea typeface="Calibri"/>
                <a:cs typeface="Calibri"/>
                <a:sym typeface="Calibri"/>
              </a:rPr>
              <a:t>s</a:t>
            </a:r>
            <a:r>
              <a:rPr lang="ru-RU" sz="1600" dirty="0">
                <a:solidFill>
                  <a:srgbClr val="FF0000"/>
                </a:solidFill>
                <a:ea typeface="Calibri"/>
                <a:cs typeface="Calibri"/>
                <a:sym typeface="Calibri"/>
              </a:rPr>
              <a:t>)</a:t>
            </a:r>
          </a:p>
          <a:p>
            <a:pPr marL="425450" lvl="0" indent="-285750">
              <a:spcBef>
                <a:spcPts val="200"/>
              </a:spcBef>
              <a:buSzPts val="1400"/>
              <a:buFont typeface="Wingdings" panose="05000000000000000000" pitchFamily="2" charset="2"/>
              <a:buChar char="ü"/>
            </a:pPr>
            <a:r>
              <a:rPr lang="en-US" sz="1600" dirty="0">
                <a:solidFill>
                  <a:srgbClr val="FF0000"/>
                </a:solidFill>
                <a:ea typeface="Calibri"/>
                <a:cs typeface="Calibri"/>
                <a:sym typeface="Calibri"/>
              </a:rPr>
              <a:t>no trigger</a:t>
            </a:r>
          </a:p>
          <a:p>
            <a:pPr marL="425450" indent="-285750">
              <a:spcBef>
                <a:spcPts val="200"/>
              </a:spcBef>
              <a:buSzPts val="1400"/>
              <a:buFont typeface="Wingdings" panose="05000000000000000000" pitchFamily="2" charset="2"/>
              <a:buChar char="ü"/>
            </a:pPr>
            <a:r>
              <a:rPr lang="en-US" sz="1600" dirty="0">
                <a:solidFill>
                  <a:srgbClr val="FF0000"/>
                </a:solidFill>
                <a:cs typeface="Calibri"/>
                <a:sym typeface="Calibri"/>
              </a:rPr>
              <a:t>middleware complex for dedicated</a:t>
            </a:r>
            <a:r>
              <a:rPr lang="ru-RU" sz="1600" dirty="0">
                <a:solidFill>
                  <a:srgbClr val="FF0000"/>
                </a:solidFill>
                <a:cs typeface="Calibri"/>
                <a:sym typeface="Calibri"/>
              </a:rPr>
              <a:t> </a:t>
            </a:r>
            <a:r>
              <a:rPr lang="en-US" sz="1600" dirty="0">
                <a:solidFill>
                  <a:srgbClr val="FF0000"/>
                </a:solidFill>
                <a:cs typeface="Calibri"/>
                <a:sym typeface="Calibri"/>
              </a:rPr>
              <a:t>computing farm</a:t>
            </a:r>
          </a:p>
          <a:p>
            <a:pPr marL="425450" indent="-285750">
              <a:spcBef>
                <a:spcPts val="200"/>
              </a:spcBef>
              <a:buSzPts val="1400"/>
              <a:buFont typeface="Wingdings" panose="05000000000000000000" pitchFamily="2" charset="2"/>
              <a:buChar char="ü"/>
            </a:pPr>
            <a:r>
              <a:rPr lang="en-US" sz="1600" dirty="0">
                <a:solidFill>
                  <a:srgbClr val="FF0000"/>
                </a:solidFill>
                <a:cs typeface="Calibri"/>
                <a:sym typeface="Calibri"/>
              </a:rPr>
              <a:t>methods and approaches to filtering data in real time using artificial intelligence technologies</a:t>
            </a:r>
            <a:endParaRPr lang="ru-RU" sz="1600" dirty="0">
              <a:solidFill>
                <a:srgbClr val="FF0000"/>
              </a:solidFill>
              <a:ea typeface="Calibri"/>
              <a:cs typeface="Calibri"/>
              <a:sym typeface="Calibri"/>
            </a:endParaRPr>
          </a:p>
        </p:txBody>
      </p:sp>
      <p:pic>
        <p:nvPicPr>
          <p:cNvPr id="16" name="Google Shape;417;g22a89a1412a_0_19">
            <a:extLst>
              <a:ext uri="{FF2B5EF4-FFF2-40B4-BE49-F238E27FC236}">
                <a16:creationId xmlns:a16="http://schemas.microsoft.com/office/drawing/2014/main" id="{02EA1894-82C7-4C83-BB88-11C60D700F44}"/>
              </a:ext>
            </a:extLst>
          </p:cNvPr>
          <p:cNvPicPr preferRelativeResize="0"/>
          <p:nvPr/>
        </p:nvPicPr>
        <p:blipFill>
          <a:blip r:embed="rId4">
            <a:alphaModFix/>
          </a:blip>
          <a:stretch>
            <a:fillRect/>
          </a:stretch>
        </p:blipFill>
        <p:spPr>
          <a:xfrm>
            <a:off x="8134591" y="3792990"/>
            <a:ext cx="3764000" cy="3002380"/>
          </a:xfrm>
          <a:prstGeom prst="rect">
            <a:avLst/>
          </a:prstGeom>
          <a:noFill/>
          <a:ln>
            <a:noFill/>
          </a:ln>
        </p:spPr>
      </p:pic>
      <p:sp>
        <p:nvSpPr>
          <p:cNvPr id="20" name="Прямоугольник 19">
            <a:extLst>
              <a:ext uri="{FF2B5EF4-FFF2-40B4-BE49-F238E27FC236}">
                <a16:creationId xmlns:a16="http://schemas.microsoft.com/office/drawing/2014/main" id="{833E201A-0057-4726-A671-E9A1F324348B}"/>
              </a:ext>
            </a:extLst>
          </p:cNvPr>
          <p:cNvSpPr/>
          <p:nvPr/>
        </p:nvSpPr>
        <p:spPr>
          <a:xfrm>
            <a:off x="5642974" y="5215002"/>
            <a:ext cx="3425870" cy="923330"/>
          </a:xfrm>
          <a:prstGeom prst="rect">
            <a:avLst/>
          </a:prstGeom>
        </p:spPr>
        <p:txBody>
          <a:bodyPr wrap="square">
            <a:spAutoFit/>
          </a:bodyPr>
          <a:lstStyle/>
          <a:p>
            <a:pPr marL="285750" indent="-285750" algn="jus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sym typeface="Calibri"/>
              </a:rPr>
              <a:t>development of a model for distributed data processing and analyses</a:t>
            </a:r>
            <a:endParaRPr kumimoji="1" lang="en-US" dirty="0">
              <a:solidFill>
                <a:srgbClr val="002060"/>
              </a:solidFill>
              <a:cs typeface="Arial" panose="020B0604020202020204" pitchFamily="34" charset="0"/>
            </a:endParaRPr>
          </a:p>
        </p:txBody>
      </p:sp>
    </p:spTree>
    <p:extLst>
      <p:ext uri="{BB962C8B-B14F-4D97-AF65-F5344CB8AC3E}">
        <p14:creationId xmlns:p14="http://schemas.microsoft.com/office/powerpoint/2010/main" val="2245354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4787-0A8C-4920-AE77-621F3777E5BB}"/>
              </a:ext>
            </a:extLst>
          </p:cNvPr>
          <p:cNvSpPr>
            <a:spLocks noGrp="1"/>
          </p:cNvSpPr>
          <p:nvPr>
            <p:ph type="title"/>
          </p:nvPr>
        </p:nvSpPr>
        <p:spPr>
          <a:xfrm>
            <a:off x="838986" y="13000"/>
            <a:ext cx="10341204" cy="574829"/>
          </a:xfrm>
        </p:spPr>
        <p:txBody>
          <a:bodyPr>
            <a:normAutofit/>
          </a:bodyPr>
          <a:lstStyle/>
          <a:p>
            <a:r>
              <a:rPr lang="en-US" dirty="0"/>
              <a:t>Data Bases for HEP Computing</a:t>
            </a:r>
          </a:p>
        </p:txBody>
      </p:sp>
      <p:sp>
        <p:nvSpPr>
          <p:cNvPr id="3" name="Date Placeholder 2">
            <a:extLst>
              <a:ext uri="{FF2B5EF4-FFF2-40B4-BE49-F238E27FC236}">
                <a16:creationId xmlns:a16="http://schemas.microsoft.com/office/drawing/2014/main" id="{63DBFDA3-E001-4718-87AA-25D69264886A}"/>
              </a:ext>
            </a:extLst>
          </p:cNvPr>
          <p:cNvSpPr>
            <a:spLocks noGrp="1"/>
          </p:cNvSpPr>
          <p:nvPr>
            <p:ph type="dt" sz="half" idx="10"/>
          </p:nvPr>
        </p:nvSpPr>
        <p:spPr/>
        <p:txBody>
          <a:bodyPr/>
          <a:lstStyle/>
          <a:p>
            <a:fld id="{535ED2EC-7BAC-421A-AA37-66828B260B9C}" type="datetime1">
              <a:rPr lang="ru-RU" smtClean="0"/>
              <a:t>19.06.2023</a:t>
            </a:fld>
            <a:endParaRPr lang="ru-RU"/>
          </a:p>
        </p:txBody>
      </p:sp>
      <p:sp>
        <p:nvSpPr>
          <p:cNvPr id="4" name="Footer Placeholder 3">
            <a:extLst>
              <a:ext uri="{FF2B5EF4-FFF2-40B4-BE49-F238E27FC236}">
                <a16:creationId xmlns:a16="http://schemas.microsoft.com/office/drawing/2014/main" id="{E0FC0370-7511-4EE6-96CF-D7A38405753A}"/>
              </a:ext>
            </a:extLst>
          </p:cNvPr>
          <p:cNvSpPr>
            <a:spLocks noGrp="1"/>
          </p:cNvSpPr>
          <p:nvPr>
            <p:ph type="ftr" sz="quarter" idx="11"/>
          </p:nvPr>
        </p:nvSpPr>
        <p:spPr/>
        <p:txBody>
          <a:bodyPr/>
          <a:lstStyle/>
          <a:p>
            <a:r>
              <a:rPr lang="en-US"/>
              <a:t>58th meeting of the PAC for Particle Physics</a:t>
            </a:r>
            <a:endParaRPr lang="ru-RU" dirty="0"/>
          </a:p>
        </p:txBody>
      </p:sp>
      <p:sp>
        <p:nvSpPr>
          <p:cNvPr id="5" name="Slide Number Placeholder 4">
            <a:extLst>
              <a:ext uri="{FF2B5EF4-FFF2-40B4-BE49-F238E27FC236}">
                <a16:creationId xmlns:a16="http://schemas.microsoft.com/office/drawing/2014/main" id="{785407D6-6489-42D0-9A7C-26910F98C4B5}"/>
              </a:ext>
            </a:extLst>
          </p:cNvPr>
          <p:cNvSpPr>
            <a:spLocks noGrp="1"/>
          </p:cNvSpPr>
          <p:nvPr>
            <p:ph type="sldNum" sz="quarter" idx="12"/>
          </p:nvPr>
        </p:nvSpPr>
        <p:spPr/>
        <p:txBody>
          <a:bodyPr/>
          <a:lstStyle/>
          <a:p>
            <a:fld id="{0528AAB8-6B0B-42CC-91F5-49948E541453}" type="slidenum">
              <a:rPr lang="ru-RU" smtClean="0"/>
              <a:t>14</a:t>
            </a:fld>
            <a:endParaRPr lang="ru-RU"/>
          </a:p>
        </p:txBody>
      </p:sp>
      <p:sp>
        <p:nvSpPr>
          <p:cNvPr id="6" name="Объект 2">
            <a:extLst>
              <a:ext uri="{FF2B5EF4-FFF2-40B4-BE49-F238E27FC236}">
                <a16:creationId xmlns:a16="http://schemas.microsoft.com/office/drawing/2014/main" id="{484C56D0-B0FC-4820-8311-DB995558AD15}"/>
              </a:ext>
            </a:extLst>
          </p:cNvPr>
          <p:cNvSpPr txBox="1">
            <a:spLocks/>
          </p:cNvSpPr>
          <p:nvPr/>
        </p:nvSpPr>
        <p:spPr>
          <a:xfrm>
            <a:off x="90325" y="666718"/>
            <a:ext cx="8544628" cy="29453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spcBef>
                <a:spcPts val="600"/>
              </a:spcBef>
              <a:buClr>
                <a:srgbClr val="000066"/>
              </a:buClr>
              <a:buFont typeface="Wingdings" panose="05000000000000000000" pitchFamily="2" charset="2"/>
              <a:buChar char="§"/>
              <a:defRPr/>
            </a:pPr>
            <a:r>
              <a:rPr kumimoji="1" lang="en-US" sz="2000" dirty="0">
                <a:solidFill>
                  <a:srgbClr val="002060"/>
                </a:solidFill>
                <a:cs typeface="Arial" panose="020B0604020202020204" pitchFamily="34" charset="0"/>
              </a:rPr>
              <a:t>ATLAS </a:t>
            </a:r>
            <a:r>
              <a:rPr kumimoji="1" lang="en-US" sz="2000" dirty="0" err="1">
                <a:solidFill>
                  <a:srgbClr val="002060"/>
                </a:solidFill>
                <a:cs typeface="Arial" panose="020B0604020202020204" pitchFamily="34" charset="0"/>
              </a:rPr>
              <a:t>EventPickingService</a:t>
            </a:r>
            <a:endParaRPr kumimoji="1" lang="en-US" sz="2000" dirty="0">
              <a:solidFill>
                <a:srgbClr val="002060"/>
              </a:solidFill>
              <a:cs typeface="Arial" panose="020B0604020202020204" pitchFamily="34" charset="0"/>
            </a:endParaRP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the first version for automated event collection has been created.</a:t>
            </a:r>
            <a:r>
              <a:rPr kumimoji="1" lang="ru-RU" sz="1600" dirty="0">
                <a:solidFill>
                  <a:srgbClr val="002060"/>
                </a:solidFill>
                <a:cs typeface="Arial" panose="020B0604020202020204" pitchFamily="34" charset="0"/>
              </a:rPr>
              <a:t> </a:t>
            </a:r>
            <a:endParaRPr kumimoji="1" lang="en-US" sz="1600" dirty="0">
              <a:solidFill>
                <a:srgbClr val="002060"/>
              </a:solidFill>
              <a:cs typeface="Arial" panose="020B0604020202020204" pitchFamily="34" charset="0"/>
            </a:endParaRP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the service was used for the second stage o</a:t>
            </a:r>
            <a:r>
              <a:rPr kumimoji="1" lang="ru-RU" sz="1600" dirty="0">
                <a:solidFill>
                  <a:srgbClr val="002060"/>
                </a:solidFill>
                <a:cs typeface="Arial" panose="020B0604020202020204" pitchFamily="34" charset="0"/>
              </a:rPr>
              <a:t>а </a:t>
            </a:r>
            <a:r>
              <a:rPr kumimoji="1" lang="en-US" sz="1600" dirty="0">
                <a:solidFill>
                  <a:srgbClr val="002060"/>
                </a:solidFill>
                <a:cs typeface="Arial" panose="020B0604020202020204" pitchFamily="34" charset="0"/>
              </a:rPr>
              <a:t>the </a:t>
            </a:r>
            <a:r>
              <a:rPr kumimoji="1" lang="ru-RU" sz="1600" dirty="0">
                <a:solidFill>
                  <a:srgbClr val="002060"/>
                </a:solidFill>
                <a:cs typeface="Arial" panose="020B0604020202020204" pitchFamily="34" charset="0"/>
              </a:rPr>
              <a:t>«</a:t>
            </a:r>
            <a:r>
              <a:rPr kumimoji="1" lang="ru-RU" sz="1600" dirty="0" err="1">
                <a:solidFill>
                  <a:srgbClr val="002060"/>
                </a:solidFill>
                <a:cs typeface="Arial" panose="020B0604020202020204" pitchFamily="34" charset="0"/>
              </a:rPr>
              <a:t>γγ→WW</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analysis </a:t>
            </a:r>
            <a:r>
              <a:rPr kumimoji="1" lang="ru-RU" sz="1600" dirty="0">
                <a:solidFill>
                  <a:srgbClr val="002060"/>
                </a:solidFill>
                <a:cs typeface="Arial" panose="020B0604020202020204" pitchFamily="34" charset="0"/>
              </a:rPr>
              <a:t>(136 </a:t>
            </a:r>
            <a:r>
              <a:rPr kumimoji="1" lang="en-US" sz="1600" dirty="0">
                <a:solidFill>
                  <a:srgbClr val="002060"/>
                </a:solidFill>
                <a:cs typeface="Arial" panose="020B0604020202020204" pitchFamily="34" charset="0"/>
              </a:rPr>
              <a:t>K events</a:t>
            </a:r>
            <a:r>
              <a:rPr kumimoji="1" lang="ru-RU" sz="1600" dirty="0">
                <a:solidFill>
                  <a:srgbClr val="002060"/>
                </a:solidFill>
                <a:cs typeface="Arial" panose="020B0604020202020204" pitchFamily="34" charset="0"/>
              </a:rPr>
              <a:t>)</a:t>
            </a: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further modernization of the service is ongoing according to the received results </a:t>
            </a:r>
          </a:p>
          <a:p>
            <a:pPr algn="just">
              <a:lnSpc>
                <a:spcPct val="110000"/>
              </a:lnSpc>
              <a:spcBef>
                <a:spcPts val="600"/>
              </a:spcBef>
              <a:buClr>
                <a:srgbClr val="000066"/>
              </a:buClr>
              <a:buFont typeface="Wingdings" panose="05000000000000000000" pitchFamily="2" charset="2"/>
              <a:buChar char="§"/>
              <a:defRPr/>
            </a:pPr>
            <a:r>
              <a:rPr kumimoji="1" lang="en-US" sz="2000" dirty="0">
                <a:solidFill>
                  <a:srgbClr val="002060"/>
                </a:solidFill>
                <a:cs typeface="Arial" panose="020B0604020202020204" pitchFamily="34" charset="0"/>
              </a:rPr>
              <a:t>ATLAS CREST</a:t>
            </a:r>
            <a:r>
              <a:rPr kumimoji="1" lang="ru-RU" sz="2000" dirty="0">
                <a:solidFill>
                  <a:srgbClr val="002060"/>
                </a:solidFill>
                <a:cs typeface="Arial" panose="020B0604020202020204" pitchFamily="34" charset="0"/>
              </a:rPr>
              <a:t> </a:t>
            </a:r>
            <a:r>
              <a:rPr kumimoji="1" lang="en-US" sz="2000" dirty="0">
                <a:solidFill>
                  <a:srgbClr val="002060"/>
                </a:solidFill>
                <a:cs typeface="Arial" panose="020B0604020202020204" pitchFamily="34" charset="0"/>
              </a:rPr>
              <a:t>(Condition DB)</a:t>
            </a:r>
          </a:p>
          <a:p>
            <a:pPr marL="800100" lvl="2" indent="-342900" algn="just">
              <a:lnSpc>
                <a:spcPct val="100000"/>
              </a:lnSpc>
              <a:spcBef>
                <a:spcPts val="300"/>
              </a:spcBef>
              <a:spcAft>
                <a:spcPts val="600"/>
              </a:spcAft>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C++ API for</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CREST</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implemented into Athena software package)</a:t>
            </a:r>
          </a:p>
          <a:p>
            <a:pPr marL="800100" lvl="2" indent="-342900" algn="just">
              <a:lnSpc>
                <a:spcPct val="100000"/>
              </a:lnSpc>
              <a:spcBef>
                <a:spcPts val="300"/>
              </a:spcBef>
              <a:spcAft>
                <a:spcPts val="600"/>
              </a:spcAft>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COOL2CREST converter </a:t>
            </a:r>
            <a:r>
              <a:rPr kumimoji="1" lang="ru-RU" sz="1600" dirty="0">
                <a:solidFill>
                  <a:srgbClr val="002060"/>
                </a:solidFill>
                <a:cs typeface="Arial" panose="020B0604020202020204" pitchFamily="34" charset="0"/>
              </a:rPr>
              <a:t>(</a:t>
            </a:r>
            <a:r>
              <a:rPr kumimoji="1" lang="en-US" sz="1600" dirty="0">
                <a:solidFill>
                  <a:srgbClr val="002060"/>
                </a:solidFill>
                <a:cs typeface="Arial" panose="020B0604020202020204" pitchFamily="34" charset="0"/>
              </a:rPr>
              <a:t>developed</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but not yet implemented</a:t>
            </a:r>
            <a:r>
              <a:rPr kumimoji="1" lang="ru-RU" sz="1600" dirty="0">
                <a:solidFill>
                  <a:srgbClr val="002060"/>
                </a:solidFill>
                <a:cs typeface="Arial" panose="020B0604020202020204" pitchFamily="34" charset="0"/>
              </a:rPr>
              <a:t>)</a:t>
            </a:r>
          </a:p>
          <a:p>
            <a:pPr marL="800100" lvl="2" indent="-342900" algn="just">
              <a:lnSpc>
                <a:spcPct val="100000"/>
              </a:lnSpc>
              <a:spcBef>
                <a:spcPts val="300"/>
              </a:spcBef>
              <a:spcAft>
                <a:spcPts val="600"/>
              </a:spcAft>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both parts require constant improvement for compatibility with the updated</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CREST server</a:t>
            </a:r>
          </a:p>
        </p:txBody>
      </p:sp>
      <p:pic>
        <p:nvPicPr>
          <p:cNvPr id="8" name="Рисунок 7">
            <a:extLst>
              <a:ext uri="{FF2B5EF4-FFF2-40B4-BE49-F238E27FC236}">
                <a16:creationId xmlns:a16="http://schemas.microsoft.com/office/drawing/2014/main" id="{0293033B-9C9B-4D74-B75B-DB965063B642}"/>
              </a:ext>
            </a:extLst>
          </p:cNvPr>
          <p:cNvPicPr>
            <a:picLocks noChangeAspect="1"/>
          </p:cNvPicPr>
          <p:nvPr/>
        </p:nvPicPr>
        <p:blipFill>
          <a:blip r:embed="rId3"/>
          <a:stretch>
            <a:fillRect/>
          </a:stretch>
        </p:blipFill>
        <p:spPr>
          <a:xfrm>
            <a:off x="8276734" y="844340"/>
            <a:ext cx="3662460" cy="2089561"/>
          </a:xfrm>
          <a:prstGeom prst="rect">
            <a:avLst/>
          </a:prstGeom>
        </p:spPr>
      </p:pic>
      <p:sp>
        <p:nvSpPr>
          <p:cNvPr id="10" name="Объект 2">
            <a:extLst>
              <a:ext uri="{FF2B5EF4-FFF2-40B4-BE49-F238E27FC236}">
                <a16:creationId xmlns:a16="http://schemas.microsoft.com/office/drawing/2014/main" id="{A58FD0D6-9DC4-4218-8599-9EDDB5E651C3}"/>
              </a:ext>
            </a:extLst>
          </p:cNvPr>
          <p:cNvSpPr txBox="1">
            <a:spLocks/>
          </p:cNvSpPr>
          <p:nvPr/>
        </p:nvSpPr>
        <p:spPr>
          <a:xfrm>
            <a:off x="38477" y="3315271"/>
            <a:ext cx="8544628" cy="3529729"/>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spcBef>
                <a:spcPts val="600"/>
              </a:spcBef>
              <a:buClr>
                <a:srgbClr val="000066"/>
              </a:buClr>
              <a:buFont typeface="Wingdings" panose="05000000000000000000" pitchFamily="2" charset="2"/>
              <a:buChar char="§"/>
              <a:defRPr/>
            </a:pPr>
            <a:r>
              <a:rPr kumimoji="1" lang="en-US" sz="2000" dirty="0">
                <a:solidFill>
                  <a:srgbClr val="002060"/>
                </a:solidFill>
                <a:cs typeface="Arial" panose="020B0604020202020204" pitchFamily="34" charset="0"/>
              </a:rPr>
              <a:t>Event metadata system for the experiments at NICA (</a:t>
            </a:r>
            <a:r>
              <a:rPr kumimoji="1" lang="nl-NL" sz="2000" dirty="0">
                <a:solidFill>
                  <a:srgbClr val="002060"/>
                </a:solidFill>
                <a:cs typeface="Arial" panose="020B0604020202020204" pitchFamily="34" charset="0"/>
              </a:rPr>
              <a:t>BM@N,  MPD and SPD</a:t>
            </a:r>
            <a:r>
              <a:rPr kumimoji="1" lang="en-US" sz="2000" dirty="0">
                <a:solidFill>
                  <a:srgbClr val="002060"/>
                </a:solidFill>
                <a:cs typeface="Arial" panose="020B0604020202020204" pitchFamily="34" charset="0"/>
              </a:rPr>
              <a:t>)</a:t>
            </a: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has been designed to index events of the NICA experiments and store their metadata</a:t>
            </a: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quick search by required conditions and parameters used in various physics analyses for a set of physics events to use in further event data processing</a:t>
            </a:r>
          </a:p>
          <a:p>
            <a:pPr algn="just">
              <a:lnSpc>
                <a:spcPct val="110000"/>
              </a:lnSpc>
              <a:spcBef>
                <a:spcPts val="600"/>
              </a:spcBef>
              <a:buClr>
                <a:srgbClr val="000066"/>
              </a:buClr>
              <a:buFont typeface="Wingdings" panose="05000000000000000000" pitchFamily="2" charset="2"/>
              <a:buChar char="§"/>
              <a:defRPr/>
            </a:pPr>
            <a:r>
              <a:rPr kumimoji="1" lang="en-US" sz="2000" dirty="0">
                <a:solidFill>
                  <a:srgbClr val="002060"/>
                </a:solidFill>
                <a:cs typeface="Arial" panose="020B0604020202020204" pitchFamily="34" charset="0"/>
              </a:rPr>
              <a:t>Geometry DB</a:t>
            </a:r>
          </a:p>
          <a:p>
            <a:pPr marL="800100" lvl="2" indent="-342900" algn="just">
              <a:lnSpc>
                <a:spcPct val="100000"/>
              </a:lnSpc>
              <a:spcBef>
                <a:spcPts val="300"/>
              </a:spcBef>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The geometry database is the main element of the information system designed to store, process and manage information about the geometric models of detectors. It is implemented into BMNROOT software  </a:t>
            </a:r>
          </a:p>
          <a:p>
            <a:pPr algn="just">
              <a:lnSpc>
                <a:spcPct val="110000"/>
              </a:lnSpc>
              <a:spcBef>
                <a:spcPts val="600"/>
              </a:spcBef>
              <a:buClr>
                <a:srgbClr val="000066"/>
              </a:buClr>
              <a:buFont typeface="Wingdings" panose="05000000000000000000" pitchFamily="2" charset="2"/>
              <a:buChar char="§"/>
              <a:defRPr/>
            </a:pPr>
            <a:r>
              <a:rPr kumimoji="1" lang="en-US" sz="2000" dirty="0">
                <a:solidFill>
                  <a:srgbClr val="002060"/>
                </a:solidFill>
                <a:cs typeface="Arial" panose="020B0604020202020204" pitchFamily="34" charset="0"/>
              </a:rPr>
              <a:t>Configuration DB (Configuration  Information  System, CIS)</a:t>
            </a:r>
            <a:endParaRPr kumimoji="1" lang="ru-RU" sz="2000" dirty="0">
              <a:solidFill>
                <a:srgbClr val="002060"/>
              </a:solidFill>
              <a:cs typeface="Arial" panose="020B0604020202020204" pitchFamily="34" charset="0"/>
            </a:endParaRPr>
          </a:p>
          <a:p>
            <a:pPr marL="800100" lvl="2" indent="-342900" algn="just">
              <a:lnSpc>
                <a:spcPct val="100000"/>
              </a:lnSpc>
              <a:spcBef>
                <a:spcPts val="300"/>
              </a:spcBef>
              <a:spcAft>
                <a:spcPts val="600"/>
              </a:spcAft>
              <a:buClr>
                <a:srgbClr val="000066"/>
              </a:buClr>
              <a:buFont typeface="Symbol" panose="05050102010706020507" pitchFamily="18" charset="2"/>
              <a:buChar char="-"/>
              <a:defRPr/>
            </a:pPr>
            <a:r>
              <a:rPr kumimoji="1" lang="en-US" sz="1600" dirty="0">
                <a:solidFill>
                  <a:srgbClr val="002060"/>
                </a:solidFill>
                <a:cs typeface="Arial" panose="020B0604020202020204" pitchFamily="34" charset="0"/>
              </a:rPr>
              <a:t>Configuration database for managing online applications for collecting and processing high energy physics events.</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It was created for process launching in BM@N environment.</a:t>
            </a:r>
            <a:endParaRPr kumimoji="1" lang="ru-RU" sz="1600" dirty="0">
              <a:solidFill>
                <a:srgbClr val="002060"/>
              </a:solidFill>
              <a:cs typeface="Arial" panose="020B0604020202020204" pitchFamily="34" charset="0"/>
            </a:endParaRPr>
          </a:p>
        </p:txBody>
      </p:sp>
      <p:pic>
        <p:nvPicPr>
          <p:cNvPr id="11" name="Рисунок 10">
            <a:extLst>
              <a:ext uri="{FF2B5EF4-FFF2-40B4-BE49-F238E27FC236}">
                <a16:creationId xmlns:a16="http://schemas.microsoft.com/office/drawing/2014/main" id="{AD515A7E-998D-4986-BC11-A7C627E43B57}"/>
              </a:ext>
            </a:extLst>
          </p:cNvPr>
          <p:cNvPicPr>
            <a:picLocks noChangeAspect="1"/>
          </p:cNvPicPr>
          <p:nvPr/>
        </p:nvPicPr>
        <p:blipFill>
          <a:blip r:embed="rId4"/>
          <a:stretch>
            <a:fillRect/>
          </a:stretch>
        </p:blipFill>
        <p:spPr>
          <a:xfrm>
            <a:off x="8491063" y="3641296"/>
            <a:ext cx="3662460" cy="2467515"/>
          </a:xfrm>
          <a:prstGeom prst="rect">
            <a:avLst/>
          </a:prstGeom>
        </p:spPr>
      </p:pic>
    </p:spTree>
    <p:extLst>
      <p:ext uri="{BB962C8B-B14F-4D97-AF65-F5344CB8AC3E}">
        <p14:creationId xmlns:p14="http://schemas.microsoft.com/office/powerpoint/2010/main" val="621388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B4C777-F17F-49BF-BA8E-0AF0B5FF4693}"/>
              </a:ext>
            </a:extLst>
          </p:cNvPr>
          <p:cNvSpPr>
            <a:spLocks noGrp="1"/>
          </p:cNvSpPr>
          <p:nvPr>
            <p:ph type="title"/>
          </p:nvPr>
        </p:nvSpPr>
        <p:spPr/>
        <p:txBody>
          <a:bodyPr/>
          <a:lstStyle/>
          <a:p>
            <a:r>
              <a:rPr lang="en-US" dirty="0"/>
              <a:t>Radiobiology and Life Science</a:t>
            </a:r>
            <a:endParaRPr lang="ru-RU" dirty="0"/>
          </a:p>
        </p:txBody>
      </p:sp>
      <p:sp>
        <p:nvSpPr>
          <p:cNvPr id="3" name="Дата 2">
            <a:extLst>
              <a:ext uri="{FF2B5EF4-FFF2-40B4-BE49-F238E27FC236}">
                <a16:creationId xmlns:a16="http://schemas.microsoft.com/office/drawing/2014/main" id="{76233CBF-D315-421D-8D30-03B432D64740}"/>
              </a:ext>
            </a:extLst>
          </p:cNvPr>
          <p:cNvSpPr>
            <a:spLocks noGrp="1"/>
          </p:cNvSpPr>
          <p:nvPr>
            <p:ph type="dt" sz="half" idx="10"/>
          </p:nvPr>
        </p:nvSpPr>
        <p:spPr/>
        <p:txBody>
          <a:bodyPr/>
          <a:lstStyle/>
          <a:p>
            <a:fld id="{04100EA1-6A25-4B9B-97BB-CB4A90817552}" type="datetime1">
              <a:rPr lang="ru-RU" smtClean="0"/>
              <a:t>19.06.2023</a:t>
            </a:fld>
            <a:endParaRPr lang="ru-RU" dirty="0"/>
          </a:p>
        </p:txBody>
      </p:sp>
      <p:sp>
        <p:nvSpPr>
          <p:cNvPr id="4" name="Нижний колонтитул 3">
            <a:extLst>
              <a:ext uri="{FF2B5EF4-FFF2-40B4-BE49-F238E27FC236}">
                <a16:creationId xmlns:a16="http://schemas.microsoft.com/office/drawing/2014/main" id="{46B1243C-8DC5-47D5-8EA6-686BB366C971}"/>
              </a:ext>
            </a:extLst>
          </p:cNvPr>
          <p:cNvSpPr>
            <a:spLocks noGrp="1"/>
          </p:cNvSpPr>
          <p:nvPr>
            <p:ph type="ftr" sz="quarter" idx="11"/>
          </p:nvPr>
        </p:nvSpPr>
        <p:spPr/>
        <p:txBody>
          <a:bodyPr/>
          <a:lstStyle/>
          <a:p>
            <a:r>
              <a:rPr lang="en-US"/>
              <a:t>58th meeting of the PAC for Particle Physics</a:t>
            </a:r>
            <a:endParaRPr lang="ru-RU" dirty="0"/>
          </a:p>
        </p:txBody>
      </p:sp>
      <p:sp>
        <p:nvSpPr>
          <p:cNvPr id="5" name="Номер слайда 4">
            <a:extLst>
              <a:ext uri="{FF2B5EF4-FFF2-40B4-BE49-F238E27FC236}">
                <a16:creationId xmlns:a16="http://schemas.microsoft.com/office/drawing/2014/main" id="{2FCE306F-0D58-4502-BA9E-2727D8C673F8}"/>
              </a:ext>
            </a:extLst>
          </p:cNvPr>
          <p:cNvSpPr>
            <a:spLocks noGrp="1"/>
          </p:cNvSpPr>
          <p:nvPr>
            <p:ph type="sldNum" sz="quarter" idx="12"/>
          </p:nvPr>
        </p:nvSpPr>
        <p:spPr/>
        <p:txBody>
          <a:bodyPr/>
          <a:lstStyle/>
          <a:p>
            <a:fld id="{0528AAB8-6B0B-42CC-91F5-49948E541453}" type="slidenum">
              <a:rPr lang="ru-RU" smtClean="0"/>
              <a:t>15</a:t>
            </a:fld>
            <a:endParaRPr lang="ru-RU"/>
          </a:p>
        </p:txBody>
      </p:sp>
      <p:pic>
        <p:nvPicPr>
          <p:cNvPr id="7" name="Рисунок 43">
            <a:extLst>
              <a:ext uri="{FF2B5EF4-FFF2-40B4-BE49-F238E27FC236}">
                <a16:creationId xmlns:a16="http://schemas.microsoft.com/office/drawing/2014/main" id="{9189860B-1BC7-4182-B580-AB2397ACB5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54" y="2568093"/>
            <a:ext cx="4208360" cy="3489884"/>
          </a:xfrm>
          <a:prstGeom prst="rect">
            <a:avLst/>
          </a:prstGeom>
        </p:spPr>
      </p:pic>
      <p:pic>
        <p:nvPicPr>
          <p:cNvPr id="9" name="Рисунок 8">
            <a:extLst>
              <a:ext uri="{FF2B5EF4-FFF2-40B4-BE49-F238E27FC236}">
                <a16:creationId xmlns:a16="http://schemas.microsoft.com/office/drawing/2014/main" id="{B972A13E-7556-4D23-8AC1-3C4F51C3DD40}"/>
              </a:ext>
            </a:extLst>
          </p:cNvPr>
          <p:cNvPicPr>
            <a:picLocks noChangeAspect="1"/>
          </p:cNvPicPr>
          <p:nvPr/>
        </p:nvPicPr>
        <p:blipFill>
          <a:blip r:embed="rId3"/>
          <a:stretch>
            <a:fillRect/>
          </a:stretch>
        </p:blipFill>
        <p:spPr>
          <a:xfrm>
            <a:off x="4450812" y="3976636"/>
            <a:ext cx="3914124" cy="2394282"/>
          </a:xfrm>
          <a:prstGeom prst="rect">
            <a:avLst/>
          </a:prstGeom>
        </p:spPr>
      </p:pic>
      <p:pic>
        <p:nvPicPr>
          <p:cNvPr id="11" name="Рисунок 29">
            <a:extLst>
              <a:ext uri="{FF2B5EF4-FFF2-40B4-BE49-F238E27FC236}">
                <a16:creationId xmlns:a16="http://schemas.microsoft.com/office/drawing/2014/main" id="{84BE5C31-FABB-4491-BDE1-A683031630E0}"/>
              </a:ext>
            </a:extLst>
          </p:cNvPr>
          <p:cNvPicPr>
            <a:picLocks noChangeAspect="1"/>
          </p:cNvPicPr>
          <p:nvPr/>
        </p:nvPicPr>
        <p:blipFill>
          <a:blip r:embed="rId4"/>
          <a:stretch>
            <a:fillRect/>
          </a:stretch>
        </p:blipFill>
        <p:spPr>
          <a:xfrm>
            <a:off x="8693062" y="3766657"/>
            <a:ext cx="3380045" cy="2597666"/>
          </a:xfrm>
          <a:prstGeom prst="rect">
            <a:avLst/>
          </a:prstGeom>
        </p:spPr>
      </p:pic>
      <p:sp>
        <p:nvSpPr>
          <p:cNvPr id="12" name="Прямоугольник 11">
            <a:extLst>
              <a:ext uri="{FF2B5EF4-FFF2-40B4-BE49-F238E27FC236}">
                <a16:creationId xmlns:a16="http://schemas.microsoft.com/office/drawing/2014/main" id="{DDF64F39-785E-45B5-A2EA-79C00C8A3B02}"/>
              </a:ext>
            </a:extLst>
          </p:cNvPr>
          <p:cNvSpPr/>
          <p:nvPr/>
        </p:nvSpPr>
        <p:spPr>
          <a:xfrm>
            <a:off x="9205187" y="1212176"/>
            <a:ext cx="2880437" cy="1400383"/>
          </a:xfrm>
          <a:prstGeom prst="rect">
            <a:avLst/>
          </a:prstGeom>
        </p:spPr>
        <p:txBody>
          <a:bodyPr wrap="square">
            <a:spAutoFit/>
          </a:bodyPr>
          <a:lstStyle/>
          <a:p>
            <a:pPr marL="228600" lvl="0" indent="-228600" algn="just">
              <a:spcBef>
                <a:spcPts val="300"/>
              </a:spcBef>
              <a:buClr>
                <a:srgbClr val="000066"/>
              </a:buClr>
              <a:buSzPts val="1400"/>
              <a:buFont typeface="Wingdings" panose="05000000000000000000" pitchFamily="2" charset="2"/>
              <a:buChar char="§"/>
              <a:defRPr/>
            </a:pPr>
            <a:r>
              <a:rPr kumimoji="1" lang="en-US" sz="1600" dirty="0">
                <a:solidFill>
                  <a:srgbClr val="002060"/>
                </a:solidFill>
                <a:cs typeface="Arial" panose="020B0604020202020204" pitchFamily="34" charset="0"/>
                <a:sym typeface="Calibri"/>
              </a:rPr>
              <a:t>top of ML/DL technologies</a:t>
            </a:r>
          </a:p>
          <a:p>
            <a:pPr marL="228600" indent="-228600" algn="just">
              <a:spcBef>
                <a:spcPts val="300"/>
              </a:spcBef>
              <a:buClr>
                <a:srgbClr val="000066"/>
              </a:buClr>
              <a:buSzPts val="1400"/>
              <a:buFont typeface="Wingdings" panose="05000000000000000000" pitchFamily="2" charset="2"/>
              <a:buChar char="§"/>
              <a:defRPr/>
            </a:pPr>
            <a:r>
              <a:rPr kumimoji="1" lang="en-US" sz="1600" dirty="0">
                <a:solidFill>
                  <a:srgbClr val="002060"/>
                </a:solidFill>
                <a:cs typeface="Arial" panose="020B0604020202020204" pitchFamily="34" charset="0"/>
              </a:rPr>
              <a:t>modern IT solutions for data storage, processing and visualization</a:t>
            </a:r>
          </a:p>
          <a:p>
            <a:pPr marL="228600" indent="-228600" algn="just">
              <a:spcBef>
                <a:spcPts val="300"/>
              </a:spcBef>
              <a:buClr>
                <a:srgbClr val="000066"/>
              </a:buClr>
              <a:buSzPts val="1400"/>
              <a:buFont typeface="Wingdings" panose="05000000000000000000" pitchFamily="2" charset="2"/>
              <a:buChar char="§"/>
              <a:defRPr/>
            </a:pPr>
            <a:r>
              <a:rPr kumimoji="1" lang="en-US" sz="1600" dirty="0">
                <a:solidFill>
                  <a:srgbClr val="002060"/>
                </a:solidFill>
                <a:cs typeface="Arial" panose="020B0604020202020204" pitchFamily="34" charset="0"/>
                <a:sym typeface="Calibri"/>
              </a:rPr>
              <a:t>statistical analysis</a:t>
            </a:r>
            <a:endParaRPr kumimoji="1" lang="ru-RU" sz="1600" dirty="0">
              <a:solidFill>
                <a:srgbClr val="002060"/>
              </a:solidFill>
              <a:cs typeface="Arial" panose="020B0604020202020204" pitchFamily="34" charset="0"/>
              <a:sym typeface="Calibri"/>
            </a:endParaRPr>
          </a:p>
        </p:txBody>
      </p:sp>
      <p:pic>
        <p:nvPicPr>
          <p:cNvPr id="13" name="Рисунок 12">
            <a:extLst>
              <a:ext uri="{FF2B5EF4-FFF2-40B4-BE49-F238E27FC236}">
                <a16:creationId xmlns:a16="http://schemas.microsoft.com/office/drawing/2014/main" id="{4151BFCF-3F6C-4130-BDC7-2F789A0EFA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0080"/>
          <a:stretch/>
        </p:blipFill>
        <p:spPr>
          <a:xfrm>
            <a:off x="5202372" y="719959"/>
            <a:ext cx="3742748" cy="2556735"/>
          </a:xfrm>
          <a:prstGeom prst="rect">
            <a:avLst/>
          </a:prstGeom>
          <a:ln w="25400">
            <a:solidFill>
              <a:schemeClr val="tx1"/>
            </a:solidFill>
          </a:ln>
        </p:spPr>
      </p:pic>
      <p:sp>
        <p:nvSpPr>
          <p:cNvPr id="14" name="Прямоугольник 13">
            <a:extLst>
              <a:ext uri="{FF2B5EF4-FFF2-40B4-BE49-F238E27FC236}">
                <a16:creationId xmlns:a16="http://schemas.microsoft.com/office/drawing/2014/main" id="{C0827E23-5E32-49D5-B201-4B0B9FF54D79}"/>
              </a:ext>
            </a:extLst>
          </p:cNvPr>
          <p:cNvSpPr/>
          <p:nvPr/>
        </p:nvSpPr>
        <p:spPr>
          <a:xfrm>
            <a:off x="8980785" y="743438"/>
            <a:ext cx="3175549" cy="413959"/>
          </a:xfrm>
          <a:prstGeom prst="rect">
            <a:avLst/>
          </a:prstGeom>
          <a:solidFill>
            <a:schemeClr val="bg1"/>
          </a:solidFill>
        </p:spPr>
        <p:txBody>
          <a:bodyPr wrap="none">
            <a:spAutoFit/>
          </a:bodyPr>
          <a:lstStyle/>
          <a:p>
            <a:pPr algn="just">
              <a:lnSpc>
                <a:spcPct val="110000"/>
              </a:lnSpc>
              <a:spcBef>
                <a:spcPts val="600"/>
              </a:spcBef>
              <a:buClr>
                <a:srgbClr val="000066"/>
              </a:buClr>
              <a:defRPr/>
            </a:pPr>
            <a:r>
              <a:rPr kumimoji="1" lang="en-US" sz="2000" dirty="0">
                <a:solidFill>
                  <a:srgbClr val="002060"/>
                </a:solidFill>
                <a:cs typeface="Arial" panose="020B0604020202020204" pitchFamily="34" charset="0"/>
              </a:rPr>
              <a:t>T</a:t>
            </a:r>
            <a:r>
              <a:rPr kumimoji="1" lang="ru-RU" sz="2000" dirty="0" err="1">
                <a:solidFill>
                  <a:srgbClr val="002060"/>
                </a:solidFill>
                <a:cs typeface="Arial" panose="020B0604020202020204" pitchFamily="34" charset="0"/>
              </a:rPr>
              <a:t>he</a:t>
            </a:r>
            <a:r>
              <a:rPr kumimoji="1" lang="ru-RU" sz="2000" dirty="0">
                <a:solidFill>
                  <a:srgbClr val="002060"/>
                </a:solidFill>
                <a:cs typeface="Arial" panose="020B0604020202020204" pitchFamily="34" charset="0"/>
              </a:rPr>
              <a:t>  ML/DL/HPC  </a:t>
            </a:r>
            <a:r>
              <a:rPr kumimoji="1" lang="ru-RU" sz="2000" dirty="0" err="1">
                <a:solidFill>
                  <a:srgbClr val="002060"/>
                </a:solidFill>
                <a:cs typeface="Arial" panose="020B0604020202020204" pitchFamily="34" charset="0"/>
              </a:rPr>
              <a:t>ecosystem</a:t>
            </a:r>
            <a:r>
              <a:rPr kumimoji="1" lang="ru-RU" sz="2000" dirty="0">
                <a:solidFill>
                  <a:srgbClr val="002060"/>
                </a:solidFill>
                <a:cs typeface="Arial" panose="020B0604020202020204" pitchFamily="34" charset="0"/>
              </a:rPr>
              <a:t> </a:t>
            </a:r>
          </a:p>
        </p:txBody>
      </p:sp>
      <p:sp>
        <p:nvSpPr>
          <p:cNvPr id="10" name="Прямоугольник 9">
            <a:extLst>
              <a:ext uri="{FF2B5EF4-FFF2-40B4-BE49-F238E27FC236}">
                <a16:creationId xmlns:a16="http://schemas.microsoft.com/office/drawing/2014/main" id="{5A10B35B-D2D3-409C-938B-9BF16C7D9577}"/>
              </a:ext>
            </a:extLst>
          </p:cNvPr>
          <p:cNvSpPr/>
          <p:nvPr/>
        </p:nvSpPr>
        <p:spPr>
          <a:xfrm>
            <a:off x="8798691" y="4596508"/>
            <a:ext cx="3133608" cy="686470"/>
          </a:xfrm>
          <a:prstGeom prst="rect">
            <a:avLst/>
          </a:prstGeom>
          <a:gradFill>
            <a:gsLst>
              <a:gs pos="0">
                <a:schemeClr val="bg1">
                  <a:alpha val="0"/>
                </a:schemeClr>
              </a:gs>
              <a:gs pos="10000">
                <a:schemeClr val="bg1">
                  <a:alpha val="75000"/>
                </a:schemeClr>
              </a:gs>
              <a:gs pos="90000">
                <a:schemeClr val="bg1">
                  <a:alpha val="75000"/>
                </a:schemeClr>
              </a:gs>
              <a:gs pos="100000">
                <a:schemeClr val="bg1">
                  <a:alpha val="0"/>
                </a:schemeClr>
              </a:gs>
            </a:gsLst>
            <a:lin ang="5400000" scaled="1"/>
          </a:gradFill>
          <a:effectLst>
            <a:glow rad="139700">
              <a:schemeClr val="accent3">
                <a:satMod val="175000"/>
                <a:alpha val="40000"/>
              </a:schemeClr>
            </a:glow>
          </a:effectLst>
        </p:spPr>
        <p:txBody>
          <a:bodyPr wrap="square">
            <a:spAutoFit/>
          </a:bodyPr>
          <a:lstStyle/>
          <a:p>
            <a:pPr marL="228600" indent="-228600">
              <a:lnSpc>
                <a:spcPct val="110000"/>
              </a:lnSpc>
              <a:spcBef>
                <a:spcPts val="600"/>
              </a:spcBef>
              <a:buClr>
                <a:srgbClr val="000066"/>
              </a:buClr>
              <a:buSzPct val="100000"/>
              <a:buFont typeface="Wingdings" panose="05000000000000000000" pitchFamily="2" charset="2"/>
              <a:buChar char="§"/>
              <a:defRPr/>
            </a:pPr>
            <a:r>
              <a:rPr kumimoji="1" lang="en-US" dirty="0">
                <a:solidFill>
                  <a:srgbClr val="002060"/>
                </a:solidFill>
                <a:cs typeface="Arial" panose="020B0604020202020204" pitchFamily="34" charset="0"/>
              </a:rPr>
              <a:t>Intelligent Environmental Monitoring Platform</a:t>
            </a:r>
          </a:p>
        </p:txBody>
      </p:sp>
      <p:sp>
        <p:nvSpPr>
          <p:cNvPr id="8" name="Прямоугольник 7">
            <a:extLst>
              <a:ext uri="{FF2B5EF4-FFF2-40B4-BE49-F238E27FC236}">
                <a16:creationId xmlns:a16="http://schemas.microsoft.com/office/drawing/2014/main" id="{853C5AB3-1E26-4FB3-B4D3-601845A89908}"/>
              </a:ext>
            </a:extLst>
          </p:cNvPr>
          <p:cNvSpPr/>
          <p:nvPr/>
        </p:nvSpPr>
        <p:spPr>
          <a:xfrm>
            <a:off x="4450812" y="4612977"/>
            <a:ext cx="3914124" cy="991169"/>
          </a:xfrm>
          <a:prstGeom prst="rect">
            <a:avLst/>
          </a:prstGeom>
          <a:gradFill>
            <a:gsLst>
              <a:gs pos="0">
                <a:schemeClr val="bg1">
                  <a:alpha val="0"/>
                </a:schemeClr>
              </a:gs>
              <a:gs pos="10000">
                <a:schemeClr val="bg1">
                  <a:alpha val="75000"/>
                </a:schemeClr>
              </a:gs>
              <a:gs pos="90000">
                <a:schemeClr val="bg1">
                  <a:alpha val="75000"/>
                </a:schemeClr>
              </a:gs>
              <a:gs pos="100000">
                <a:schemeClr val="bg1">
                  <a:alpha val="0"/>
                </a:schemeClr>
              </a:gs>
            </a:gsLst>
            <a:lin ang="5400000" scaled="1"/>
          </a:gradFill>
          <a:effectLst>
            <a:glow rad="139700">
              <a:schemeClr val="accent3">
                <a:satMod val="175000"/>
                <a:alpha val="40000"/>
              </a:schemeClr>
            </a:glow>
          </a:effectLst>
        </p:spPr>
        <p:txBody>
          <a:bodyPr wrap="square">
            <a:spAutoFit/>
          </a:bodyPr>
          <a:lstStyle/>
          <a:p>
            <a:pPr marL="228600" indent="-228600">
              <a:lnSpc>
                <a:spcPct val="110000"/>
              </a:lnSpc>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of the intelligent platform for determining the state of agricultural and decorative plants.</a:t>
            </a:r>
            <a:endParaRPr kumimoji="1" lang="ru-RU" dirty="0">
              <a:solidFill>
                <a:srgbClr val="002060"/>
              </a:solidFill>
              <a:cs typeface="Arial" panose="020B0604020202020204" pitchFamily="34" charset="0"/>
            </a:endParaRPr>
          </a:p>
        </p:txBody>
      </p:sp>
      <p:sp>
        <p:nvSpPr>
          <p:cNvPr id="6" name="Прямоугольник 5">
            <a:extLst>
              <a:ext uri="{FF2B5EF4-FFF2-40B4-BE49-F238E27FC236}">
                <a16:creationId xmlns:a16="http://schemas.microsoft.com/office/drawing/2014/main" id="{D1BD89B8-B565-47F3-825D-4C07850ED033}"/>
              </a:ext>
            </a:extLst>
          </p:cNvPr>
          <p:cNvSpPr/>
          <p:nvPr/>
        </p:nvSpPr>
        <p:spPr>
          <a:xfrm>
            <a:off x="213403" y="2623596"/>
            <a:ext cx="3827935" cy="2659382"/>
          </a:xfrm>
          <a:prstGeom prst="rect">
            <a:avLst/>
          </a:prstGeom>
          <a:gradFill>
            <a:gsLst>
              <a:gs pos="0">
                <a:schemeClr val="bg1">
                  <a:alpha val="0"/>
                </a:schemeClr>
              </a:gs>
              <a:gs pos="10000">
                <a:schemeClr val="bg1">
                  <a:alpha val="80000"/>
                </a:schemeClr>
              </a:gs>
              <a:gs pos="90000">
                <a:schemeClr val="bg1">
                  <a:alpha val="80000"/>
                </a:schemeClr>
              </a:gs>
              <a:gs pos="100000">
                <a:schemeClr val="bg1">
                  <a:alpha val="0"/>
                </a:schemeClr>
              </a:gs>
            </a:gsLst>
            <a:lin ang="5400000" scaled="1"/>
          </a:gradFill>
          <a:effectLst>
            <a:glow rad="139700">
              <a:schemeClr val="accent3">
                <a:satMod val="175000"/>
                <a:alpha val="40000"/>
              </a:schemeClr>
            </a:glow>
          </a:effectLst>
        </p:spPr>
        <p:txBody>
          <a:bodyPr wrap="square">
            <a:spAutoFit/>
          </a:bodyPr>
          <a:lstStyle/>
          <a:p>
            <a:pPr marL="228600" indent="-228600">
              <a:lnSpc>
                <a:spcPct val="110000"/>
              </a:lnSpc>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Information System</a:t>
            </a:r>
            <a:r>
              <a:rPr kumimoji="1" lang="ru-RU" dirty="0">
                <a:solidFill>
                  <a:srgbClr val="002060"/>
                </a:solidFill>
                <a:cs typeface="Arial" panose="020B0604020202020204" pitchFamily="34" charset="0"/>
              </a:rPr>
              <a:t> </a:t>
            </a:r>
            <a:r>
              <a:rPr kumimoji="1" lang="en-US" dirty="0">
                <a:solidFill>
                  <a:srgbClr val="002060"/>
                </a:solidFill>
                <a:cs typeface="Arial" panose="020B0604020202020204" pitchFamily="34" charset="0"/>
              </a:rPr>
              <a:t>(IS</a:t>
            </a:r>
            <a:r>
              <a:rPr kumimoji="1" lang="ru-RU" dirty="0">
                <a:solidFill>
                  <a:srgbClr val="002060"/>
                </a:solidFill>
                <a:cs typeface="Arial" panose="020B0604020202020204" pitchFamily="34" charset="0"/>
              </a:rPr>
              <a:t>)</a:t>
            </a:r>
            <a:r>
              <a:rPr kumimoji="1" lang="en-US" dirty="0">
                <a:solidFill>
                  <a:srgbClr val="002060"/>
                </a:solidFill>
                <a:cs typeface="Arial" panose="020B0604020202020204" pitchFamily="34" charset="0"/>
              </a:rPr>
              <a:t> for Radiation Biology Tasks</a:t>
            </a:r>
          </a:p>
          <a:p>
            <a:pPr marL="285750" indent="-285750">
              <a:lnSpc>
                <a:spcPct val="110000"/>
              </a:lnSpc>
              <a:spcBef>
                <a:spcPts val="300"/>
              </a:spcBef>
              <a:buClr>
                <a:srgbClr val="000066"/>
              </a:buClr>
              <a:buFont typeface="Arial" panose="020B0604020202020204" pitchFamily="34" charset="0"/>
              <a:buChar char="−"/>
              <a:defRPr/>
            </a:pPr>
            <a:r>
              <a:rPr lang="en-US" sz="1600" dirty="0">
                <a:solidFill>
                  <a:srgbClr val="000066"/>
                </a:solidFill>
                <a:latin typeface="Arial" panose="020B0604020202020204" pitchFamily="34" charset="0"/>
                <a:cs typeface="Arial" panose="020B0604020202020204" pitchFamily="34" charset="0"/>
                <a:sym typeface="Calibri"/>
              </a:rPr>
              <a:t>to </a:t>
            </a:r>
            <a:r>
              <a:rPr lang="en-US" sz="1600" dirty="0">
                <a:solidFill>
                  <a:srgbClr val="0000FF"/>
                </a:solidFill>
                <a:latin typeface="Arial" panose="020B0604020202020204" pitchFamily="34" charset="0"/>
                <a:cs typeface="Arial" panose="020B0604020202020204" pitchFamily="34" charset="0"/>
                <a:sym typeface="Calibri"/>
              </a:rPr>
              <a:t>store, quickly access and process data </a:t>
            </a:r>
            <a:r>
              <a:rPr lang="en-US" sz="1600" dirty="0">
                <a:solidFill>
                  <a:srgbClr val="0000FF"/>
                </a:solidFill>
                <a:latin typeface="Arial" panose="020B0604020202020204" pitchFamily="34" charset="0"/>
                <a:cs typeface="Arial" panose="020B0604020202020204" pitchFamily="34" charset="0"/>
              </a:rPr>
              <a:t>from experiments at LRB </a:t>
            </a:r>
          </a:p>
          <a:p>
            <a:pPr marL="285750" indent="-285750">
              <a:lnSpc>
                <a:spcPct val="110000"/>
              </a:lnSpc>
              <a:spcBef>
                <a:spcPts val="300"/>
              </a:spcBef>
              <a:buClr>
                <a:srgbClr val="000066"/>
              </a:buClr>
              <a:buFont typeface="Arial" panose="020B0604020202020204" pitchFamily="34" charset="0"/>
              <a:buChar char="−"/>
              <a:defRPr/>
            </a:pPr>
            <a:r>
              <a:rPr lang="en-US" sz="1600" dirty="0">
                <a:solidFill>
                  <a:srgbClr val="000066"/>
                </a:solidFill>
                <a:latin typeface="Arial" panose="020B0604020202020204" pitchFamily="34" charset="0"/>
                <a:cs typeface="Arial" panose="020B0604020202020204" pitchFamily="34" charset="0"/>
                <a:sym typeface="Calibri"/>
              </a:rPr>
              <a:t>using a stack of </a:t>
            </a:r>
            <a:r>
              <a:rPr lang="en-US" sz="1600" dirty="0">
                <a:solidFill>
                  <a:srgbClr val="0000FF"/>
                </a:solidFill>
                <a:latin typeface="Arial" panose="020B0604020202020204" pitchFamily="34" charset="0"/>
                <a:cs typeface="Arial" panose="020B0604020202020204" pitchFamily="34" charset="0"/>
                <a:sym typeface="Calibri"/>
              </a:rPr>
              <a:t>neural network and classical algorithms of computer vision</a:t>
            </a:r>
            <a:r>
              <a:rPr lang="en-US" sz="1600" dirty="0">
                <a:solidFill>
                  <a:srgbClr val="000066"/>
                </a:solidFill>
                <a:latin typeface="Arial" panose="020B0604020202020204" pitchFamily="34" charset="0"/>
                <a:cs typeface="Arial" panose="020B0604020202020204" pitchFamily="34" charset="0"/>
                <a:sym typeface="Calibri"/>
              </a:rPr>
              <a:t>, providing a wide range of possibilities for automating routine tasks. </a:t>
            </a:r>
            <a:endParaRPr kumimoji="1" lang="ru-RU" sz="1600" dirty="0">
              <a:solidFill>
                <a:srgbClr val="002060"/>
              </a:solidFill>
              <a:cs typeface="Arial" panose="020B0604020202020204" pitchFamily="34" charset="0"/>
            </a:endParaRPr>
          </a:p>
        </p:txBody>
      </p:sp>
      <p:sp>
        <p:nvSpPr>
          <p:cNvPr id="15" name="Right Arrow 14">
            <a:extLst>
              <a:ext uri="{FF2B5EF4-FFF2-40B4-BE49-F238E27FC236}">
                <a16:creationId xmlns:a16="http://schemas.microsoft.com/office/drawing/2014/main" id="{456C090D-9E8B-B24C-B973-AD5D61B95D46}"/>
              </a:ext>
            </a:extLst>
          </p:cNvPr>
          <p:cNvSpPr/>
          <p:nvPr/>
        </p:nvSpPr>
        <p:spPr>
          <a:xfrm rot="9207637">
            <a:off x="3743091" y="1880199"/>
            <a:ext cx="1415441" cy="450937"/>
          </a:xfrm>
          <a:prstGeom prst="rightArrow">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ight Arrow 15">
            <a:extLst>
              <a:ext uri="{FF2B5EF4-FFF2-40B4-BE49-F238E27FC236}">
                <a16:creationId xmlns:a16="http://schemas.microsoft.com/office/drawing/2014/main" id="{76B3DC1A-5269-9342-9678-96501BAFAE8D}"/>
              </a:ext>
            </a:extLst>
          </p:cNvPr>
          <p:cNvSpPr/>
          <p:nvPr/>
        </p:nvSpPr>
        <p:spPr>
          <a:xfrm rot="2295333">
            <a:off x="8940755" y="2923641"/>
            <a:ext cx="1415441" cy="450937"/>
          </a:xfrm>
          <a:prstGeom prst="rightArrow">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Right Arrow 16">
            <a:extLst>
              <a:ext uri="{FF2B5EF4-FFF2-40B4-BE49-F238E27FC236}">
                <a16:creationId xmlns:a16="http://schemas.microsoft.com/office/drawing/2014/main" id="{57F4DBD6-8DAB-1C4D-A862-10CEEEA21404}"/>
              </a:ext>
            </a:extLst>
          </p:cNvPr>
          <p:cNvSpPr/>
          <p:nvPr/>
        </p:nvSpPr>
        <p:spPr>
          <a:xfrm rot="5400000">
            <a:off x="6737149" y="3418718"/>
            <a:ext cx="524312" cy="450937"/>
          </a:xfrm>
          <a:prstGeom prst="rightArrow">
            <a:avLst/>
          </a:prstGeom>
          <a:solidFill>
            <a:schemeClr val="tx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Rectangle 18">
            <a:extLst>
              <a:ext uri="{FF2B5EF4-FFF2-40B4-BE49-F238E27FC236}">
                <a16:creationId xmlns:a16="http://schemas.microsoft.com/office/drawing/2014/main" id="{6580E1F0-1772-CB43-8885-D06D7E569537}"/>
              </a:ext>
            </a:extLst>
          </p:cNvPr>
          <p:cNvSpPr/>
          <p:nvPr/>
        </p:nvSpPr>
        <p:spPr>
          <a:xfrm>
            <a:off x="289494" y="907258"/>
            <a:ext cx="3669280" cy="1091068"/>
          </a:xfrm>
          <a:prstGeom prst="rect">
            <a:avLst/>
          </a:prstGeom>
        </p:spPr>
        <p:txBody>
          <a:bodyPr wrap="square">
            <a:spAutoFit/>
          </a:bodyPr>
          <a:lstStyle/>
          <a:p>
            <a:pPr>
              <a:lnSpc>
                <a:spcPct val="110000"/>
              </a:lnSpc>
              <a:spcBef>
                <a:spcPts val="600"/>
              </a:spcBef>
              <a:buClr>
                <a:srgbClr val="000066"/>
              </a:buClr>
              <a:defRPr/>
            </a:pPr>
            <a:r>
              <a:rPr kumimoji="1" lang="en-US" sz="2000" dirty="0">
                <a:solidFill>
                  <a:srgbClr val="002060"/>
                </a:solidFill>
                <a:cs typeface="Arial" panose="020B0604020202020204" pitchFamily="34" charset="0"/>
              </a:rPr>
              <a:t>Application of accumulated experience to various classes of </a:t>
            </a:r>
            <a:br>
              <a:rPr kumimoji="1" lang="en-US" sz="2000" dirty="0">
                <a:solidFill>
                  <a:srgbClr val="002060"/>
                </a:solidFill>
                <a:cs typeface="Arial" panose="020B0604020202020204" pitchFamily="34" charset="0"/>
              </a:rPr>
            </a:br>
            <a:r>
              <a:rPr kumimoji="1" lang="en-US" sz="2000" dirty="0">
                <a:solidFill>
                  <a:srgbClr val="002060"/>
                </a:solidFill>
                <a:cs typeface="Arial" panose="020B0604020202020204" pitchFamily="34" charset="0"/>
              </a:rPr>
              <a:t>problems!</a:t>
            </a:r>
            <a:endParaRPr kumimoji="1" lang="ru-RU" sz="2000" dirty="0">
              <a:solidFill>
                <a:srgbClr val="002060"/>
              </a:solidFill>
              <a:cs typeface="Arial" panose="020B0604020202020204" pitchFamily="34" charset="0"/>
            </a:endParaRPr>
          </a:p>
        </p:txBody>
      </p:sp>
    </p:spTree>
    <p:extLst>
      <p:ext uri="{BB962C8B-B14F-4D97-AF65-F5344CB8AC3E}">
        <p14:creationId xmlns:p14="http://schemas.microsoft.com/office/powerpoint/2010/main" val="2950990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C6A839B9-B04E-47F0-A1C1-B81BCCE28226}"/>
              </a:ext>
            </a:extLst>
          </p:cNvPr>
          <p:cNvPicPr>
            <a:picLocks noChangeAspect="1"/>
          </p:cNvPicPr>
          <p:nvPr/>
        </p:nvPicPr>
        <p:blipFill>
          <a:blip r:embed="rId2"/>
          <a:stretch>
            <a:fillRect/>
          </a:stretch>
        </p:blipFill>
        <p:spPr>
          <a:xfrm>
            <a:off x="157069" y="2803871"/>
            <a:ext cx="4542475" cy="3669880"/>
          </a:xfrm>
          <a:prstGeom prst="rect">
            <a:avLst/>
          </a:prstGeom>
        </p:spPr>
      </p:pic>
      <p:sp>
        <p:nvSpPr>
          <p:cNvPr id="2" name="Заголовок 1">
            <a:extLst>
              <a:ext uri="{FF2B5EF4-FFF2-40B4-BE49-F238E27FC236}">
                <a16:creationId xmlns:a16="http://schemas.microsoft.com/office/drawing/2014/main" id="{D06DD520-9F4B-4074-BC43-70440F3C6F68}"/>
              </a:ext>
            </a:extLst>
          </p:cNvPr>
          <p:cNvSpPr>
            <a:spLocks noGrp="1"/>
          </p:cNvSpPr>
          <p:nvPr>
            <p:ph type="title"/>
          </p:nvPr>
        </p:nvSpPr>
        <p:spPr>
          <a:xfrm>
            <a:off x="6522" y="0"/>
            <a:ext cx="12192000" cy="707571"/>
          </a:xfrm>
        </p:spPr>
        <p:txBody>
          <a:bodyPr>
            <a:normAutofit/>
          </a:bodyPr>
          <a:lstStyle/>
          <a:p>
            <a:r>
              <a:rPr lang="en-US" dirty="0"/>
              <a:t>Personnel</a:t>
            </a:r>
            <a:endParaRPr lang="ru-RU" dirty="0"/>
          </a:p>
        </p:txBody>
      </p:sp>
      <p:sp>
        <p:nvSpPr>
          <p:cNvPr id="3" name="Дата 2">
            <a:extLst>
              <a:ext uri="{FF2B5EF4-FFF2-40B4-BE49-F238E27FC236}">
                <a16:creationId xmlns:a16="http://schemas.microsoft.com/office/drawing/2014/main" id="{F5D9A2B2-5A42-4BBC-A0D9-1A0E8C2D473D}"/>
              </a:ext>
            </a:extLst>
          </p:cNvPr>
          <p:cNvSpPr>
            <a:spLocks noGrp="1"/>
          </p:cNvSpPr>
          <p:nvPr>
            <p:ph type="dt" sz="half" idx="10"/>
          </p:nvPr>
        </p:nvSpPr>
        <p:spPr/>
        <p:txBody>
          <a:bodyPr/>
          <a:lstStyle/>
          <a:p>
            <a:fld id="{0579DE1D-AB29-460C-A46D-319D72CB04C2}" type="datetime1">
              <a:rPr lang="ru-RU" smtClean="0"/>
              <a:t>20.06.2023</a:t>
            </a:fld>
            <a:endParaRPr lang="ru-RU"/>
          </a:p>
        </p:txBody>
      </p:sp>
      <p:graphicFrame>
        <p:nvGraphicFramePr>
          <p:cNvPr id="15" name="Таблица 14">
            <a:extLst>
              <a:ext uri="{FF2B5EF4-FFF2-40B4-BE49-F238E27FC236}">
                <a16:creationId xmlns:a16="http://schemas.microsoft.com/office/drawing/2014/main" id="{7E3405D2-2AE6-43B6-9663-2CE7A02A8C51}"/>
              </a:ext>
            </a:extLst>
          </p:cNvPr>
          <p:cNvGraphicFramePr>
            <a:graphicFrameLocks noGrp="1"/>
          </p:cNvGraphicFramePr>
          <p:nvPr>
            <p:extLst>
              <p:ext uri="{D42A27DB-BD31-4B8C-83A1-F6EECF244321}">
                <p14:modId xmlns:p14="http://schemas.microsoft.com/office/powerpoint/2010/main" val="787106488"/>
              </p:ext>
            </p:extLst>
          </p:nvPr>
        </p:nvGraphicFramePr>
        <p:xfrm>
          <a:off x="157069" y="1223645"/>
          <a:ext cx="2684869" cy="1153651"/>
        </p:xfrm>
        <a:graphic>
          <a:graphicData uri="http://schemas.openxmlformats.org/drawingml/2006/table">
            <a:tbl>
              <a:tblPr>
                <a:tableStyleId>{5C22544A-7EE6-4342-B048-85BDC9FD1C3A}</a:tableStyleId>
              </a:tblPr>
              <a:tblGrid>
                <a:gridCol w="1321436">
                  <a:extLst>
                    <a:ext uri="{9D8B030D-6E8A-4147-A177-3AD203B41FA5}">
                      <a16:colId xmlns:a16="http://schemas.microsoft.com/office/drawing/2014/main" val="132255941"/>
                    </a:ext>
                  </a:extLst>
                </a:gridCol>
                <a:gridCol w="1363433">
                  <a:extLst>
                    <a:ext uri="{9D8B030D-6E8A-4147-A177-3AD203B41FA5}">
                      <a16:colId xmlns:a16="http://schemas.microsoft.com/office/drawing/2014/main" val="2326853069"/>
                    </a:ext>
                  </a:extLst>
                </a:gridCol>
              </a:tblGrid>
              <a:tr h="78154">
                <a:tc>
                  <a:txBody>
                    <a:bodyPr/>
                    <a:lstStyle/>
                    <a:p>
                      <a:pPr marL="0" indent="0" algn="l" defTabSz="914400" rtl="0" eaLnBrk="1" latinLnBrk="0" hangingPunct="1">
                        <a:lnSpc>
                          <a:spcPct val="110000"/>
                        </a:lnSpc>
                        <a:spcBef>
                          <a:spcPts val="600"/>
                        </a:spcBef>
                        <a:spcAft>
                          <a:spcPts val="800"/>
                        </a:spcAft>
                        <a:buClr>
                          <a:srgbClr val="000066"/>
                        </a:buClr>
                        <a:buFont typeface="Wingdings" panose="05000000000000000000" pitchFamily="2" charset="2"/>
                        <a:buNone/>
                        <a:defRPr/>
                      </a:pPr>
                      <a:r>
                        <a:rPr kumimoji="1" lang="en-US" sz="1800" b="1" kern="1200" dirty="0">
                          <a:solidFill>
                            <a:srgbClr val="002060"/>
                          </a:solidFill>
                          <a:latin typeface="+mn-lt"/>
                          <a:ea typeface="+mn-ea"/>
                          <a:cs typeface="Arial" panose="020B0604020202020204" pitchFamily="34" charset="0"/>
                        </a:rPr>
                        <a:t>Category</a:t>
                      </a:r>
                      <a:endParaRPr kumimoji="1" lang="ru-RU" sz="1800" b="1" kern="1200" dirty="0">
                        <a:solidFill>
                          <a:srgbClr val="002060"/>
                        </a:solidFill>
                        <a:latin typeface="+mn-lt"/>
                        <a:ea typeface="+mn-ea"/>
                        <a:cs typeface="Arial" panose="020B0604020202020204" pitchFamily="34" charset="0"/>
                      </a:endParaRPr>
                    </a:p>
                  </a:txBody>
                  <a:tcPr marL="68580" marR="68580" marT="0" marB="0" anchor="ctr"/>
                </a:tc>
                <a:tc>
                  <a:txBody>
                    <a:bodyPr/>
                    <a:lstStyle/>
                    <a:p>
                      <a:pPr marL="0" indent="0" algn="ctr" defTabSz="914400" rtl="0" eaLnBrk="1" latinLnBrk="0" hangingPunct="1">
                        <a:lnSpc>
                          <a:spcPct val="110000"/>
                        </a:lnSpc>
                        <a:spcBef>
                          <a:spcPts val="600"/>
                        </a:spcBef>
                        <a:spcAft>
                          <a:spcPts val="800"/>
                        </a:spcAft>
                        <a:buClr>
                          <a:srgbClr val="000066"/>
                        </a:buClr>
                        <a:buFont typeface="Wingdings" panose="05000000000000000000" pitchFamily="2" charset="2"/>
                        <a:buNone/>
                        <a:defRPr/>
                      </a:pPr>
                      <a:r>
                        <a:rPr kumimoji="1" lang="en-US" sz="1800" kern="1200" dirty="0">
                          <a:solidFill>
                            <a:srgbClr val="002060"/>
                          </a:solidFill>
                          <a:latin typeface="+mn-lt"/>
                          <a:ea typeface="+mn-ea"/>
                          <a:cs typeface="Arial" panose="020B0604020202020204" pitchFamily="34" charset="0"/>
                        </a:rPr>
                        <a:t>JINR staff </a:t>
                      </a:r>
                      <a:endParaRPr kumimoji="1" lang="ru-RU" sz="1800" kern="1200" dirty="0">
                        <a:solidFill>
                          <a:srgbClr val="002060"/>
                        </a:solidFill>
                        <a:latin typeface="+mn-lt"/>
                        <a:ea typeface="+mn-ea"/>
                        <a:cs typeface="Arial" panose="020B0604020202020204" pitchFamily="34" charset="0"/>
                      </a:endParaRPr>
                    </a:p>
                  </a:txBody>
                  <a:tcPr marL="68580" marR="68580" marT="0" marB="0" anchor="ctr"/>
                </a:tc>
                <a:extLst>
                  <a:ext uri="{0D108BD9-81ED-4DB2-BD59-A6C34878D82A}">
                    <a16:rowId xmlns:a16="http://schemas.microsoft.com/office/drawing/2014/main" val="512296963"/>
                  </a:ext>
                </a:extLst>
              </a:tr>
              <a:tr h="293734">
                <a:tc>
                  <a:txBody>
                    <a:bodyPr/>
                    <a:lstStyle/>
                    <a:p>
                      <a:pPr marL="0" indent="0" algn="l" defTabSz="914400" rtl="0" eaLnBrk="1" latinLnBrk="0" hangingPunct="1">
                        <a:lnSpc>
                          <a:spcPct val="110000"/>
                        </a:lnSpc>
                        <a:spcBef>
                          <a:spcPts val="600"/>
                        </a:spcBef>
                        <a:spcAft>
                          <a:spcPts val="800"/>
                        </a:spcAft>
                        <a:buClr>
                          <a:srgbClr val="000066"/>
                        </a:buClr>
                        <a:buFont typeface="Wingdings" panose="05000000000000000000" pitchFamily="2" charset="2"/>
                        <a:buNone/>
                        <a:defRPr/>
                      </a:pPr>
                      <a:r>
                        <a:rPr kumimoji="1" lang="en-US" sz="1800" kern="1200" dirty="0">
                          <a:solidFill>
                            <a:srgbClr val="002060"/>
                          </a:solidFill>
                          <a:latin typeface="+mn-lt"/>
                          <a:ea typeface="+mn-ea"/>
                          <a:cs typeface="Arial" panose="020B0604020202020204" pitchFamily="34" charset="0"/>
                        </a:rPr>
                        <a:t>researchers</a:t>
                      </a:r>
                      <a:endParaRPr kumimoji="1" lang="ru-RU" sz="1800" kern="1200" dirty="0">
                        <a:solidFill>
                          <a:srgbClr val="002060"/>
                        </a:solidFill>
                        <a:latin typeface="+mn-lt"/>
                        <a:ea typeface="+mn-ea"/>
                        <a:cs typeface="Arial" panose="020B0604020202020204" pitchFamily="34" charset="0"/>
                      </a:endParaRPr>
                    </a:p>
                  </a:txBody>
                  <a:tcPr marL="68580" marR="68580" marT="0" marB="0"/>
                </a:tc>
                <a:tc>
                  <a:txBody>
                    <a:bodyPr/>
                    <a:lstStyle/>
                    <a:p>
                      <a:pPr marL="0" indent="0" algn="ctr" defTabSz="914400" rtl="0" eaLnBrk="1" latinLnBrk="0" hangingPunct="1">
                        <a:lnSpc>
                          <a:spcPct val="110000"/>
                        </a:lnSpc>
                        <a:spcBef>
                          <a:spcPts val="600"/>
                        </a:spcBef>
                        <a:spcAft>
                          <a:spcPts val="800"/>
                        </a:spcAft>
                        <a:buClr>
                          <a:srgbClr val="000066"/>
                        </a:buClr>
                        <a:buFont typeface="Wingdings" panose="05000000000000000000" pitchFamily="2" charset="2"/>
                        <a:buNone/>
                        <a:defRPr/>
                      </a:pPr>
                      <a:r>
                        <a:rPr kumimoji="1" lang="ru-RU" sz="1800" kern="1200" dirty="0">
                          <a:solidFill>
                            <a:srgbClr val="002060"/>
                          </a:solidFill>
                          <a:latin typeface="+mn-lt"/>
                          <a:ea typeface="+mn-ea"/>
                          <a:cs typeface="Arial" panose="020B0604020202020204" pitchFamily="34" charset="0"/>
                        </a:rPr>
                        <a:t>23,95</a:t>
                      </a:r>
                    </a:p>
                  </a:txBody>
                  <a:tcPr marL="68580" marR="68580" marT="0" marB="0"/>
                </a:tc>
                <a:extLst>
                  <a:ext uri="{0D108BD9-81ED-4DB2-BD59-A6C34878D82A}">
                    <a16:rowId xmlns:a16="http://schemas.microsoft.com/office/drawing/2014/main" val="1728373389"/>
                  </a:ext>
                </a:extLst>
              </a:tr>
              <a:tr h="276225">
                <a:tc>
                  <a:txBody>
                    <a:bodyPr/>
                    <a:lstStyle/>
                    <a:p>
                      <a:pPr marL="0" indent="0" algn="l" defTabSz="914400" rtl="0" eaLnBrk="1" latinLnBrk="0" hangingPunct="1">
                        <a:lnSpc>
                          <a:spcPct val="110000"/>
                        </a:lnSpc>
                        <a:spcBef>
                          <a:spcPts val="600"/>
                        </a:spcBef>
                        <a:spcAft>
                          <a:spcPts val="800"/>
                        </a:spcAft>
                        <a:buClr>
                          <a:srgbClr val="000066"/>
                        </a:buClr>
                        <a:buFont typeface="Wingdings" panose="05000000000000000000" pitchFamily="2" charset="2"/>
                        <a:buNone/>
                        <a:defRPr/>
                      </a:pPr>
                      <a:r>
                        <a:rPr kumimoji="1" lang="en-US" sz="1800" b="0" kern="1200" dirty="0">
                          <a:solidFill>
                            <a:srgbClr val="002060"/>
                          </a:solidFill>
                          <a:latin typeface="+mn-lt"/>
                          <a:ea typeface="+mn-ea"/>
                          <a:cs typeface="Arial" panose="020B0604020202020204" pitchFamily="34" charset="0"/>
                        </a:rPr>
                        <a:t>engineers</a:t>
                      </a:r>
                      <a:r>
                        <a:rPr kumimoji="1" lang="en-US" sz="1800" b="1" kern="1200" dirty="0">
                          <a:solidFill>
                            <a:srgbClr val="002060"/>
                          </a:solidFill>
                          <a:latin typeface="+mn-lt"/>
                          <a:ea typeface="+mn-ea"/>
                          <a:cs typeface="Arial" panose="020B0604020202020204" pitchFamily="34" charset="0"/>
                        </a:rPr>
                        <a:t> </a:t>
                      </a:r>
                      <a:endParaRPr kumimoji="1" lang="ru-RU" sz="1800" b="1" kern="1200" dirty="0">
                        <a:solidFill>
                          <a:srgbClr val="002060"/>
                        </a:solidFill>
                        <a:latin typeface="+mn-lt"/>
                        <a:ea typeface="+mn-ea"/>
                        <a:cs typeface="Arial" panose="020B0604020202020204" pitchFamily="34" charset="0"/>
                      </a:endParaRPr>
                    </a:p>
                  </a:txBody>
                  <a:tcPr marL="68580" marR="68580" marT="0" marB="0"/>
                </a:tc>
                <a:tc>
                  <a:txBody>
                    <a:bodyPr/>
                    <a:lstStyle/>
                    <a:p>
                      <a:pPr marL="0" indent="0" algn="ctr" defTabSz="914400" rtl="0" eaLnBrk="1" latinLnBrk="0" hangingPunct="1">
                        <a:lnSpc>
                          <a:spcPct val="110000"/>
                        </a:lnSpc>
                        <a:spcBef>
                          <a:spcPts val="600"/>
                        </a:spcBef>
                        <a:spcAft>
                          <a:spcPts val="800"/>
                        </a:spcAft>
                        <a:buClr>
                          <a:srgbClr val="000066"/>
                        </a:buClr>
                        <a:buFont typeface="Wingdings" panose="05000000000000000000" pitchFamily="2" charset="2"/>
                        <a:buNone/>
                        <a:defRPr/>
                      </a:pPr>
                      <a:r>
                        <a:rPr kumimoji="1" lang="ru-RU" sz="1800" b="0" kern="1200" dirty="0">
                          <a:solidFill>
                            <a:srgbClr val="002060"/>
                          </a:solidFill>
                          <a:latin typeface="+mn-lt"/>
                          <a:ea typeface="+mn-ea"/>
                          <a:cs typeface="Arial" panose="020B0604020202020204" pitchFamily="34" charset="0"/>
                        </a:rPr>
                        <a:t>6,75</a:t>
                      </a:r>
                    </a:p>
                  </a:txBody>
                  <a:tcPr marL="68580" marR="68580" marT="0" marB="0"/>
                </a:tc>
                <a:extLst>
                  <a:ext uri="{0D108BD9-81ED-4DB2-BD59-A6C34878D82A}">
                    <a16:rowId xmlns:a16="http://schemas.microsoft.com/office/drawing/2014/main" val="2728708949"/>
                  </a:ext>
                </a:extLst>
              </a:tr>
              <a:tr h="0">
                <a:tc>
                  <a:txBody>
                    <a:bodyPr/>
                    <a:lstStyle/>
                    <a:p>
                      <a:pPr marL="0" indent="0" algn="l" defTabSz="914400" rtl="0" eaLnBrk="1" latinLnBrk="0" hangingPunct="1">
                        <a:lnSpc>
                          <a:spcPct val="110000"/>
                        </a:lnSpc>
                        <a:spcBef>
                          <a:spcPts val="600"/>
                        </a:spcBef>
                        <a:spcAft>
                          <a:spcPts val="800"/>
                        </a:spcAft>
                        <a:buClr>
                          <a:srgbClr val="000066"/>
                        </a:buClr>
                        <a:buFont typeface="Wingdings" panose="05000000000000000000" pitchFamily="2" charset="2"/>
                        <a:buNone/>
                        <a:defRPr/>
                      </a:pPr>
                      <a:r>
                        <a:rPr kumimoji="1" lang="en-US" sz="1800" b="1" kern="1200" dirty="0">
                          <a:solidFill>
                            <a:srgbClr val="002060"/>
                          </a:solidFill>
                          <a:latin typeface="+mn-lt"/>
                          <a:ea typeface="+mn-ea"/>
                          <a:cs typeface="Arial" panose="020B0604020202020204" pitchFamily="34" charset="0"/>
                        </a:rPr>
                        <a:t>Total</a:t>
                      </a:r>
                      <a:r>
                        <a:rPr kumimoji="1" lang="ru-RU" sz="1800" b="1" kern="1200" dirty="0">
                          <a:solidFill>
                            <a:srgbClr val="002060"/>
                          </a:solidFill>
                          <a:latin typeface="+mn-lt"/>
                          <a:ea typeface="+mn-ea"/>
                          <a:cs typeface="Arial" panose="020B0604020202020204" pitchFamily="34" charset="0"/>
                        </a:rPr>
                        <a:t>:</a:t>
                      </a:r>
                    </a:p>
                  </a:txBody>
                  <a:tcPr marL="68580" marR="68580" marT="0" marB="0"/>
                </a:tc>
                <a:tc>
                  <a:txBody>
                    <a:bodyPr/>
                    <a:lstStyle/>
                    <a:p>
                      <a:pPr marL="0" indent="0" algn="ctr" defTabSz="914400" rtl="0" eaLnBrk="1" latinLnBrk="0" hangingPunct="1">
                        <a:lnSpc>
                          <a:spcPct val="110000"/>
                        </a:lnSpc>
                        <a:spcBef>
                          <a:spcPts val="600"/>
                        </a:spcBef>
                        <a:spcAft>
                          <a:spcPts val="800"/>
                        </a:spcAft>
                        <a:buClr>
                          <a:srgbClr val="000066"/>
                        </a:buClr>
                        <a:buFont typeface="Wingdings" panose="05000000000000000000" pitchFamily="2" charset="2"/>
                        <a:buNone/>
                        <a:defRPr/>
                      </a:pPr>
                      <a:r>
                        <a:rPr kumimoji="1" lang="ru-RU" sz="1800" b="1" kern="1200" dirty="0">
                          <a:solidFill>
                            <a:srgbClr val="002060"/>
                          </a:solidFill>
                          <a:latin typeface="+mn-lt"/>
                          <a:ea typeface="+mn-ea"/>
                          <a:cs typeface="Arial" panose="020B0604020202020204" pitchFamily="34" charset="0"/>
                        </a:rPr>
                        <a:t>30,7</a:t>
                      </a:r>
                    </a:p>
                  </a:txBody>
                  <a:tcPr marL="68580" marR="68580" marT="0" marB="0"/>
                </a:tc>
                <a:extLst>
                  <a:ext uri="{0D108BD9-81ED-4DB2-BD59-A6C34878D82A}">
                    <a16:rowId xmlns:a16="http://schemas.microsoft.com/office/drawing/2014/main" val="155545148"/>
                  </a:ext>
                </a:extLst>
              </a:tr>
            </a:tbl>
          </a:graphicData>
        </a:graphic>
      </p:graphicFrame>
      <p:sp>
        <p:nvSpPr>
          <p:cNvPr id="16" name="Прямоугольник 15">
            <a:extLst>
              <a:ext uri="{FF2B5EF4-FFF2-40B4-BE49-F238E27FC236}">
                <a16:creationId xmlns:a16="http://schemas.microsoft.com/office/drawing/2014/main" id="{97395C0A-443A-477C-B847-792C595E4DB8}"/>
              </a:ext>
            </a:extLst>
          </p:cNvPr>
          <p:cNvSpPr/>
          <p:nvPr/>
        </p:nvSpPr>
        <p:spPr>
          <a:xfrm>
            <a:off x="55763" y="718815"/>
            <a:ext cx="3115981" cy="400110"/>
          </a:xfrm>
          <a:prstGeom prst="rect">
            <a:avLst/>
          </a:prstGeom>
        </p:spPr>
        <p:txBody>
          <a:bodyPr wrap="none">
            <a:spAutoFit/>
          </a:bodyPr>
          <a:lstStyle/>
          <a:p>
            <a:r>
              <a:rPr lang="en-US" sz="2000" b="1" dirty="0">
                <a:solidFill>
                  <a:srgbClr val="C00000"/>
                </a:solidFill>
                <a:latin typeface="Times New Roman" panose="02020603050405020304" pitchFamily="18" charset="0"/>
                <a:ea typeface="Times New Roman" panose="02020603050405020304" pitchFamily="18" charset="0"/>
              </a:rPr>
              <a:t> </a:t>
            </a:r>
            <a:r>
              <a:rPr lang="en-US" sz="2000" dirty="0">
                <a:solidFill>
                  <a:srgbClr val="C00000"/>
                </a:solidFill>
                <a:ea typeface="Times New Roman" panose="02020603050405020304" pitchFamily="18" charset="0"/>
              </a:rPr>
              <a:t>Available manpower in FTE </a:t>
            </a:r>
            <a:endParaRPr lang="ru-RU" sz="2000" dirty="0">
              <a:solidFill>
                <a:srgbClr val="C00000"/>
              </a:solidFill>
            </a:endParaRPr>
          </a:p>
        </p:txBody>
      </p:sp>
      <p:pic>
        <p:nvPicPr>
          <p:cNvPr id="23" name="Picture 13">
            <a:extLst>
              <a:ext uri="{FF2B5EF4-FFF2-40B4-BE49-F238E27FC236}">
                <a16:creationId xmlns:a16="http://schemas.microsoft.com/office/drawing/2014/main" id="{D8643232-54B2-481A-8A43-9AD7ABFDF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437" y="805208"/>
            <a:ext cx="5198935" cy="2441177"/>
          </a:xfrm>
          <a:prstGeom prst="rect">
            <a:avLst/>
          </a:prstGeom>
        </p:spPr>
      </p:pic>
      <p:sp>
        <p:nvSpPr>
          <p:cNvPr id="24" name="TextBox 23">
            <a:extLst>
              <a:ext uri="{FF2B5EF4-FFF2-40B4-BE49-F238E27FC236}">
                <a16:creationId xmlns:a16="http://schemas.microsoft.com/office/drawing/2014/main" id="{C4E26D47-0D28-48FD-8A50-9CDD61821551}"/>
              </a:ext>
            </a:extLst>
          </p:cNvPr>
          <p:cNvSpPr txBox="1"/>
          <p:nvPr/>
        </p:nvSpPr>
        <p:spPr>
          <a:xfrm>
            <a:off x="3039104" y="1223645"/>
            <a:ext cx="2933475" cy="369332"/>
          </a:xfrm>
          <a:prstGeom prst="rect">
            <a:avLst/>
          </a:prstGeom>
          <a:gradFill>
            <a:gsLst>
              <a:gs pos="0">
                <a:schemeClr val="bg1">
                  <a:alpha val="0"/>
                </a:schemeClr>
              </a:gs>
              <a:gs pos="20000">
                <a:schemeClr val="bg1"/>
              </a:gs>
              <a:gs pos="80000">
                <a:schemeClr val="bg1"/>
              </a:gs>
              <a:gs pos="100000">
                <a:schemeClr val="bg1">
                  <a:alpha val="0"/>
                </a:schemeClr>
              </a:gs>
            </a:gsLst>
            <a:lin ang="5400000" scaled="1"/>
          </a:gradFill>
        </p:spPr>
        <p:txBody>
          <a:bodyPr wrap="square" rtlCol="0">
            <a:spAutoFit/>
          </a:bodyPr>
          <a:lstStyle/>
          <a:p>
            <a:r>
              <a:rPr kumimoji="1" lang="ru-RU" b="1" dirty="0">
                <a:solidFill>
                  <a:srgbClr val="002060"/>
                </a:solidFill>
                <a:cs typeface="Arial" panose="020B0604020202020204" pitchFamily="34" charset="0"/>
              </a:rPr>
              <a:t>4</a:t>
            </a:r>
            <a:r>
              <a:rPr kumimoji="1" lang="en-US" b="1" dirty="0">
                <a:solidFill>
                  <a:srgbClr val="002060"/>
                </a:solidFill>
                <a:cs typeface="Arial" panose="020B0604020202020204" pitchFamily="34" charset="0"/>
              </a:rPr>
              <a:t>9 </a:t>
            </a:r>
            <a:r>
              <a:rPr kumimoji="1" lang="en-US" dirty="0">
                <a:solidFill>
                  <a:srgbClr val="002060"/>
                </a:solidFill>
                <a:cs typeface="Arial" panose="020B0604020202020204" pitchFamily="34" charset="0"/>
              </a:rPr>
              <a:t>participants</a:t>
            </a:r>
            <a:r>
              <a:rPr kumimoji="1" lang="ru-RU" dirty="0">
                <a:solidFill>
                  <a:srgbClr val="002060"/>
                </a:solidFill>
                <a:cs typeface="Arial" panose="020B0604020202020204" pitchFamily="34" charset="0"/>
              </a:rPr>
              <a:t>, </a:t>
            </a:r>
            <a:r>
              <a:rPr kumimoji="1" lang="en-US" b="1" dirty="0">
                <a:solidFill>
                  <a:srgbClr val="002060"/>
                </a:solidFill>
                <a:cs typeface="Arial" panose="020B0604020202020204" pitchFamily="34" charset="0"/>
              </a:rPr>
              <a:t>8</a:t>
            </a:r>
            <a:r>
              <a:rPr kumimoji="1" lang="ru-RU" dirty="0">
                <a:solidFill>
                  <a:srgbClr val="002060"/>
                </a:solidFill>
                <a:cs typeface="Arial" panose="020B0604020202020204" pitchFamily="34" charset="0"/>
              </a:rPr>
              <a:t> </a:t>
            </a:r>
            <a:r>
              <a:rPr kumimoji="1" lang="en-US" dirty="0">
                <a:solidFill>
                  <a:srgbClr val="002060"/>
                </a:solidFill>
                <a:cs typeface="Arial" panose="020B0604020202020204" pitchFamily="34" charset="0"/>
              </a:rPr>
              <a:t>DSc</a:t>
            </a:r>
            <a:r>
              <a:rPr kumimoji="1" lang="ru-RU" dirty="0">
                <a:solidFill>
                  <a:srgbClr val="002060"/>
                </a:solidFill>
                <a:cs typeface="Arial" panose="020B0604020202020204" pitchFamily="34" charset="0"/>
              </a:rPr>
              <a:t>, </a:t>
            </a:r>
            <a:r>
              <a:rPr kumimoji="1" lang="ru-RU" b="1" dirty="0">
                <a:solidFill>
                  <a:srgbClr val="002060"/>
                </a:solidFill>
                <a:cs typeface="Arial" panose="020B0604020202020204" pitchFamily="34" charset="0"/>
              </a:rPr>
              <a:t>17</a:t>
            </a:r>
            <a:r>
              <a:rPr kumimoji="1" lang="ru-RU" dirty="0">
                <a:solidFill>
                  <a:srgbClr val="002060"/>
                </a:solidFill>
                <a:cs typeface="Arial" panose="020B0604020202020204" pitchFamily="34" charset="0"/>
              </a:rPr>
              <a:t> </a:t>
            </a:r>
            <a:r>
              <a:rPr kumimoji="1" lang="en-US" dirty="0" err="1">
                <a:solidFill>
                  <a:srgbClr val="002060"/>
                </a:solidFill>
                <a:cs typeface="Arial" panose="020B0604020202020204" pitchFamily="34" charset="0"/>
              </a:rPr>
              <a:t>CSc</a:t>
            </a:r>
            <a:endParaRPr kumimoji="1" lang="ru-RU" dirty="0">
              <a:solidFill>
                <a:srgbClr val="002060"/>
              </a:solidFill>
              <a:cs typeface="Arial" panose="020B0604020202020204" pitchFamily="34" charset="0"/>
            </a:endParaRPr>
          </a:p>
        </p:txBody>
      </p:sp>
      <p:sp>
        <p:nvSpPr>
          <p:cNvPr id="25" name="TextBox 24">
            <a:extLst>
              <a:ext uri="{FF2B5EF4-FFF2-40B4-BE49-F238E27FC236}">
                <a16:creationId xmlns:a16="http://schemas.microsoft.com/office/drawing/2014/main" id="{F0D08011-E34F-46F2-BC8C-5FAF73F7CB91}"/>
              </a:ext>
            </a:extLst>
          </p:cNvPr>
          <p:cNvSpPr txBox="1"/>
          <p:nvPr/>
        </p:nvSpPr>
        <p:spPr>
          <a:xfrm>
            <a:off x="3047819" y="1620370"/>
            <a:ext cx="3323323" cy="763414"/>
          </a:xfrm>
          <a:prstGeom prst="rect">
            <a:avLst/>
          </a:prstGeom>
          <a:gradFill>
            <a:gsLst>
              <a:gs pos="0">
                <a:schemeClr val="bg1">
                  <a:alpha val="0"/>
                </a:schemeClr>
              </a:gs>
              <a:gs pos="20000">
                <a:schemeClr val="bg1"/>
              </a:gs>
              <a:gs pos="80000">
                <a:schemeClr val="bg1"/>
              </a:gs>
              <a:gs pos="100000">
                <a:schemeClr val="bg1">
                  <a:alpha val="0"/>
                </a:schemeClr>
              </a:gs>
            </a:gsLst>
            <a:lin ang="5400000" scaled="1"/>
          </a:gradFill>
        </p:spPr>
        <p:txBody>
          <a:bodyPr wrap="square" rtlCol="0">
            <a:spAutoFit/>
          </a:bodyPr>
          <a:lstStyle/>
          <a:p>
            <a:pPr>
              <a:lnSpc>
                <a:spcPct val="110000"/>
              </a:lnSpc>
              <a:spcBef>
                <a:spcPts val="600"/>
              </a:spcBef>
              <a:buClr>
                <a:srgbClr val="000066"/>
              </a:buClr>
              <a:defRPr/>
            </a:pPr>
            <a:r>
              <a:rPr kumimoji="1" lang="en-US" b="1" dirty="0">
                <a:solidFill>
                  <a:srgbClr val="002060"/>
                </a:solidFill>
                <a:cs typeface="Arial" panose="020B0604020202020204" pitchFamily="34" charset="0"/>
              </a:rPr>
              <a:t>&gt; 90 </a:t>
            </a:r>
            <a:r>
              <a:rPr kumimoji="1" lang="en-US" dirty="0">
                <a:solidFill>
                  <a:srgbClr val="002060"/>
                </a:solidFill>
                <a:cs typeface="Arial" panose="020B0604020202020204" pitchFamily="34" charset="0"/>
              </a:rPr>
              <a:t>publications since </a:t>
            </a:r>
            <a:r>
              <a:rPr kumimoji="1" lang="ru-RU" dirty="0">
                <a:solidFill>
                  <a:srgbClr val="002060"/>
                </a:solidFill>
                <a:cs typeface="Arial" panose="020B0604020202020204" pitchFamily="34" charset="0"/>
              </a:rPr>
              <a:t>2020</a:t>
            </a:r>
            <a:endParaRPr kumimoji="1" lang="en-US" dirty="0">
              <a:solidFill>
                <a:srgbClr val="002060"/>
              </a:solidFill>
              <a:cs typeface="Arial" panose="020B0604020202020204" pitchFamily="34" charset="0"/>
            </a:endParaRPr>
          </a:p>
          <a:p>
            <a:pPr>
              <a:lnSpc>
                <a:spcPct val="110000"/>
              </a:lnSpc>
              <a:spcBef>
                <a:spcPts val="600"/>
              </a:spcBef>
              <a:buClr>
                <a:srgbClr val="000066"/>
              </a:buClr>
              <a:defRPr/>
            </a:pPr>
            <a:r>
              <a:rPr kumimoji="1" lang="en-US" b="1" dirty="0">
                <a:solidFill>
                  <a:srgbClr val="002060"/>
                </a:solidFill>
                <a:cs typeface="Arial" panose="020B0604020202020204" pitchFamily="34" charset="0"/>
              </a:rPr>
              <a:t>5</a:t>
            </a:r>
            <a:r>
              <a:rPr kumimoji="1" lang="en-US" dirty="0">
                <a:solidFill>
                  <a:srgbClr val="002060"/>
                </a:solidFill>
                <a:cs typeface="Arial" panose="020B0604020202020204" pitchFamily="34" charset="0"/>
              </a:rPr>
              <a:t> PhD Thesis were submitted</a:t>
            </a:r>
            <a:endParaRPr kumimoji="1" lang="ru-RU" dirty="0">
              <a:solidFill>
                <a:srgbClr val="002060"/>
              </a:solidFill>
              <a:cs typeface="Arial" panose="020B0604020202020204" pitchFamily="34" charset="0"/>
            </a:endParaRPr>
          </a:p>
        </p:txBody>
      </p:sp>
      <p:sp>
        <p:nvSpPr>
          <p:cNvPr id="4" name="Номер слайда 3">
            <a:extLst>
              <a:ext uri="{FF2B5EF4-FFF2-40B4-BE49-F238E27FC236}">
                <a16:creationId xmlns:a16="http://schemas.microsoft.com/office/drawing/2014/main" id="{B13FBD7C-1A64-4BFF-908B-A3CD868ADA6A}"/>
              </a:ext>
            </a:extLst>
          </p:cNvPr>
          <p:cNvSpPr>
            <a:spLocks noGrp="1"/>
          </p:cNvSpPr>
          <p:nvPr>
            <p:ph type="sldNum" sz="quarter" idx="12"/>
          </p:nvPr>
        </p:nvSpPr>
        <p:spPr/>
        <p:txBody>
          <a:bodyPr/>
          <a:lstStyle/>
          <a:p>
            <a:fld id="{0528AAB8-6B0B-42CC-91F5-49948E541453}" type="slidenum">
              <a:rPr lang="ru-RU" smtClean="0"/>
              <a:t>16</a:t>
            </a:fld>
            <a:endParaRPr lang="ru-RU"/>
          </a:p>
        </p:txBody>
      </p:sp>
      <p:pic>
        <p:nvPicPr>
          <p:cNvPr id="17" name="Picture 8">
            <a:extLst>
              <a:ext uri="{FF2B5EF4-FFF2-40B4-BE49-F238E27FC236}">
                <a16:creationId xmlns:a16="http://schemas.microsoft.com/office/drawing/2014/main" id="{30E8EC02-D1F1-424B-8C7F-8CE9E0298215}"/>
              </a:ext>
            </a:extLst>
          </p:cNvPr>
          <p:cNvPicPr>
            <a:picLocks noChangeAspect="1"/>
          </p:cNvPicPr>
          <p:nvPr/>
        </p:nvPicPr>
        <p:blipFill rotWithShape="1">
          <a:blip r:embed="rId4">
            <a:extLst>
              <a:ext uri="{28A0092B-C50C-407E-A947-70E740481C1C}">
                <a14:useLocalDpi xmlns:a14="http://schemas.microsoft.com/office/drawing/2010/main" val="0"/>
              </a:ext>
            </a:extLst>
          </a:blip>
          <a:srcRect b="9693"/>
          <a:stretch/>
        </p:blipFill>
        <p:spPr>
          <a:xfrm>
            <a:off x="5134402" y="3246385"/>
            <a:ext cx="6188543" cy="3175386"/>
          </a:xfrm>
          <a:prstGeom prst="rect">
            <a:avLst/>
          </a:prstGeom>
        </p:spPr>
      </p:pic>
    </p:spTree>
    <p:extLst>
      <p:ext uri="{BB962C8B-B14F-4D97-AF65-F5344CB8AC3E}">
        <p14:creationId xmlns:p14="http://schemas.microsoft.com/office/powerpoint/2010/main" val="3418911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Дата 2">
            <a:extLst>
              <a:ext uri="{FF2B5EF4-FFF2-40B4-BE49-F238E27FC236}">
                <a16:creationId xmlns:a16="http://schemas.microsoft.com/office/drawing/2014/main" id="{2B67E7B8-63FB-457F-A52A-2985A0B96980}"/>
              </a:ext>
            </a:extLst>
          </p:cNvPr>
          <p:cNvSpPr>
            <a:spLocks noGrp="1"/>
          </p:cNvSpPr>
          <p:nvPr>
            <p:ph type="dt" sz="half" idx="10"/>
          </p:nvPr>
        </p:nvSpPr>
        <p:spPr>
          <a:xfrm>
            <a:off x="5567852" y="6291189"/>
            <a:ext cx="2743200" cy="365125"/>
          </a:xfrm>
        </p:spPr>
        <p:txBody>
          <a:bodyPr/>
          <a:lstStyle/>
          <a:p>
            <a:fld id="{02C57156-68A0-40E9-8DA6-86EDACF8D2FA}" type="datetime1">
              <a:rPr lang="ru-RU" smtClean="0"/>
              <a:t>19.06.2023</a:t>
            </a:fld>
            <a:endParaRPr lang="ru-RU"/>
          </a:p>
        </p:txBody>
      </p:sp>
      <p:sp>
        <p:nvSpPr>
          <p:cNvPr id="18" name="Номер слайда 3">
            <a:extLst>
              <a:ext uri="{FF2B5EF4-FFF2-40B4-BE49-F238E27FC236}">
                <a16:creationId xmlns:a16="http://schemas.microsoft.com/office/drawing/2014/main" id="{A32872D3-4BBD-4528-94D4-A34F21DE24D5}"/>
              </a:ext>
            </a:extLst>
          </p:cNvPr>
          <p:cNvSpPr>
            <a:spLocks noGrp="1"/>
          </p:cNvSpPr>
          <p:nvPr>
            <p:ph type="sldNum" sz="quarter" idx="12"/>
          </p:nvPr>
        </p:nvSpPr>
        <p:spPr>
          <a:xfrm>
            <a:off x="9440914" y="6302299"/>
            <a:ext cx="2743200" cy="365125"/>
          </a:xfrm>
        </p:spPr>
        <p:txBody>
          <a:bodyPr/>
          <a:lstStyle/>
          <a:p>
            <a:fld id="{0528AAB8-6B0B-42CC-91F5-49948E541453}" type="slidenum">
              <a:rPr lang="ru-RU" smtClean="0"/>
              <a:t>17</a:t>
            </a:fld>
            <a:endParaRPr lang="ru-RU"/>
          </a:p>
        </p:txBody>
      </p:sp>
      <p:sp>
        <p:nvSpPr>
          <p:cNvPr id="19" name="Нижний колонтитул 4">
            <a:extLst>
              <a:ext uri="{FF2B5EF4-FFF2-40B4-BE49-F238E27FC236}">
                <a16:creationId xmlns:a16="http://schemas.microsoft.com/office/drawing/2014/main" id="{2E11CD51-005C-4A14-A234-723881FFDEB9}"/>
              </a:ext>
            </a:extLst>
          </p:cNvPr>
          <p:cNvSpPr>
            <a:spLocks noGrp="1"/>
          </p:cNvSpPr>
          <p:nvPr>
            <p:ph type="ftr" sz="quarter" idx="11"/>
          </p:nvPr>
        </p:nvSpPr>
        <p:spPr>
          <a:xfrm>
            <a:off x="7886" y="6282420"/>
            <a:ext cx="4114800" cy="365125"/>
          </a:xfrm>
        </p:spPr>
        <p:txBody>
          <a:bodyPr/>
          <a:lstStyle/>
          <a:p>
            <a:r>
              <a:rPr lang="en-US"/>
              <a:t>58th meeting of the PAC for Particle Physics</a:t>
            </a:r>
            <a:endParaRPr lang="ru-RU" dirty="0"/>
          </a:p>
        </p:txBody>
      </p:sp>
      <p:sp>
        <p:nvSpPr>
          <p:cNvPr id="5" name="Заголовок 1">
            <a:extLst>
              <a:ext uri="{FF2B5EF4-FFF2-40B4-BE49-F238E27FC236}">
                <a16:creationId xmlns:a16="http://schemas.microsoft.com/office/drawing/2014/main" id="{DFBA6D61-3C5B-4A0F-95E6-72F4E61D961F}"/>
              </a:ext>
            </a:extLst>
          </p:cNvPr>
          <p:cNvSpPr>
            <a:spLocks noGrp="1"/>
          </p:cNvSpPr>
          <p:nvPr>
            <p:ph type="title"/>
          </p:nvPr>
        </p:nvSpPr>
        <p:spPr>
          <a:xfrm>
            <a:off x="6522" y="0"/>
            <a:ext cx="12192000" cy="707571"/>
          </a:xfrm>
        </p:spPr>
        <p:txBody>
          <a:bodyPr>
            <a:normAutofit/>
          </a:bodyPr>
          <a:lstStyle/>
          <a:p>
            <a:r>
              <a:rPr lang="en-US" dirty="0"/>
              <a:t>Strengths, Weaknesses, Opportunities and Threats</a:t>
            </a:r>
            <a:endParaRPr lang="ru-RU" dirty="0"/>
          </a:p>
        </p:txBody>
      </p:sp>
      <p:graphicFrame>
        <p:nvGraphicFramePr>
          <p:cNvPr id="2" name="Table 3">
            <a:extLst>
              <a:ext uri="{FF2B5EF4-FFF2-40B4-BE49-F238E27FC236}">
                <a16:creationId xmlns:a16="http://schemas.microsoft.com/office/drawing/2014/main" id="{93A12F1F-D61E-F50E-B2F6-D78C2DE62B7E}"/>
              </a:ext>
            </a:extLst>
          </p:cNvPr>
          <p:cNvGraphicFramePr>
            <a:graphicFrameLocks noGrp="1"/>
          </p:cNvGraphicFramePr>
          <p:nvPr>
            <p:extLst>
              <p:ext uri="{D42A27DB-BD31-4B8C-83A1-F6EECF244321}">
                <p14:modId xmlns:p14="http://schemas.microsoft.com/office/powerpoint/2010/main" val="3216721109"/>
              </p:ext>
            </p:extLst>
          </p:nvPr>
        </p:nvGraphicFramePr>
        <p:xfrm>
          <a:off x="405102" y="902800"/>
          <a:ext cx="11451101" cy="5052399"/>
        </p:xfrm>
        <a:graphic>
          <a:graphicData uri="http://schemas.openxmlformats.org/drawingml/2006/table">
            <a:tbl>
              <a:tblPr firstRow="1" firstCol="1" bandRow="1">
                <a:tableStyleId>{7DF18680-E054-41AD-8BC1-D1AEF772440D}</a:tableStyleId>
              </a:tblPr>
              <a:tblGrid>
                <a:gridCol w="583794">
                  <a:extLst>
                    <a:ext uri="{9D8B030D-6E8A-4147-A177-3AD203B41FA5}">
                      <a16:colId xmlns:a16="http://schemas.microsoft.com/office/drawing/2014/main" val="1942411937"/>
                    </a:ext>
                  </a:extLst>
                </a:gridCol>
                <a:gridCol w="5489918">
                  <a:extLst>
                    <a:ext uri="{9D8B030D-6E8A-4147-A177-3AD203B41FA5}">
                      <a16:colId xmlns:a16="http://schemas.microsoft.com/office/drawing/2014/main" val="1839781210"/>
                    </a:ext>
                  </a:extLst>
                </a:gridCol>
                <a:gridCol w="5377389">
                  <a:extLst>
                    <a:ext uri="{9D8B030D-6E8A-4147-A177-3AD203B41FA5}">
                      <a16:colId xmlns:a16="http://schemas.microsoft.com/office/drawing/2014/main" val="1681073659"/>
                    </a:ext>
                  </a:extLst>
                </a:gridCol>
              </a:tblGrid>
              <a:tr h="644991">
                <a:tc>
                  <a:txBody>
                    <a:bodyPr/>
                    <a:lstStyle/>
                    <a:p>
                      <a:pPr algn="ctr">
                        <a:lnSpc>
                          <a:spcPct val="90000"/>
                        </a:lnSpc>
                      </a:pPr>
                      <a:endParaRPr lang="ru-RU" sz="2200" dirty="0"/>
                    </a:p>
                  </a:txBody>
                  <a:tcPr vert="vert270" anchor="ctr"/>
                </a:tc>
                <a:tc>
                  <a:txBody>
                    <a:bodyPr/>
                    <a:lstStyle/>
                    <a:p>
                      <a:pPr algn="ctr">
                        <a:lnSpc>
                          <a:spcPct val="90000"/>
                        </a:lnSpc>
                      </a:pPr>
                      <a:r>
                        <a:rPr lang="en-US" sz="2200" dirty="0"/>
                        <a:t>Helpful</a:t>
                      </a:r>
                      <a:endParaRPr lang="ru-RU" sz="2200" dirty="0"/>
                    </a:p>
                  </a:txBody>
                  <a:tcPr anchor="ctr"/>
                </a:tc>
                <a:tc>
                  <a:txBody>
                    <a:bodyPr/>
                    <a:lstStyle/>
                    <a:p>
                      <a:pPr algn="ctr">
                        <a:lnSpc>
                          <a:spcPct val="90000"/>
                        </a:lnSpc>
                      </a:pPr>
                      <a:r>
                        <a:rPr lang="en-US" sz="2200" dirty="0"/>
                        <a:t>Harmful</a:t>
                      </a:r>
                      <a:endParaRPr lang="ru-RU" sz="2200" dirty="0"/>
                    </a:p>
                  </a:txBody>
                  <a:tcPr anchor="ctr"/>
                </a:tc>
                <a:extLst>
                  <a:ext uri="{0D108BD9-81ED-4DB2-BD59-A6C34878D82A}">
                    <a16:rowId xmlns:a16="http://schemas.microsoft.com/office/drawing/2014/main" val="61780637"/>
                  </a:ext>
                </a:extLst>
              </a:tr>
              <a:tr h="2198022">
                <a:tc>
                  <a:txBody>
                    <a:bodyPr/>
                    <a:lstStyle/>
                    <a:p>
                      <a:pPr algn="ctr">
                        <a:lnSpc>
                          <a:spcPct val="90000"/>
                        </a:lnSpc>
                      </a:pPr>
                      <a:r>
                        <a:rPr lang="en-US" sz="2200" dirty="0"/>
                        <a:t>Internal</a:t>
                      </a:r>
                      <a:endParaRPr lang="ru-RU" sz="2200" dirty="0"/>
                    </a:p>
                  </a:txBody>
                  <a:tcPr vert="vert270" anchor="ctr"/>
                </a:tc>
                <a:tc>
                  <a:txBody>
                    <a:bodyPr/>
                    <a:lstStyle/>
                    <a:p>
                      <a:pPr algn="ctr">
                        <a:lnSpc>
                          <a:spcPct val="90000"/>
                        </a:lnSpc>
                      </a:pPr>
                      <a:r>
                        <a:rPr lang="en-US" sz="2200" b="1" dirty="0"/>
                        <a:t>Strengths</a:t>
                      </a:r>
                      <a:endParaRPr lang="ru-RU" sz="2200" b="1" dirty="0"/>
                    </a:p>
                    <a:p>
                      <a:pPr>
                        <a:lnSpc>
                          <a:spcPct val="90000"/>
                        </a:lnSpc>
                      </a:pPr>
                      <a:r>
                        <a:rPr lang="ru-RU" sz="2200" dirty="0"/>
                        <a:t>− </a:t>
                      </a:r>
                      <a:r>
                        <a:rPr lang="en-US" sz="2200" dirty="0"/>
                        <a:t>wide approbation of research</a:t>
                      </a:r>
                      <a:r>
                        <a:rPr lang="ru-RU" sz="2200" dirty="0"/>
                        <a:t>;</a:t>
                      </a:r>
                    </a:p>
                    <a:p>
                      <a:pPr>
                        <a:lnSpc>
                          <a:spcPct val="90000"/>
                        </a:lnSpc>
                      </a:pPr>
                      <a:r>
                        <a:rPr lang="ru-RU" sz="2200" dirty="0"/>
                        <a:t>− </a:t>
                      </a:r>
                      <a:r>
                        <a:rPr lang="en-US" sz="2200" dirty="0"/>
                        <a:t>participants are experts in various fields</a:t>
                      </a:r>
                      <a:r>
                        <a:rPr lang="ru-RU" sz="2200" dirty="0"/>
                        <a:t>;</a:t>
                      </a:r>
                    </a:p>
                    <a:p>
                      <a:pPr>
                        <a:lnSpc>
                          <a:spcPct val="90000"/>
                        </a:lnSpc>
                      </a:pPr>
                      <a:r>
                        <a:rPr lang="ru-RU" sz="2200" dirty="0"/>
                        <a:t>− </a:t>
                      </a:r>
                      <a:r>
                        <a:rPr lang="en-US" sz="2200" dirty="0"/>
                        <a:t>rich experience in the project tasks</a:t>
                      </a:r>
                      <a:r>
                        <a:rPr lang="ru-RU" sz="2200" dirty="0"/>
                        <a:t>;</a:t>
                      </a:r>
                    </a:p>
                    <a:p>
                      <a:pPr>
                        <a:lnSpc>
                          <a:spcPct val="90000"/>
                        </a:lnSpc>
                      </a:pPr>
                      <a:r>
                        <a:rPr lang="ru-RU" sz="2200" dirty="0"/>
                        <a:t>− </a:t>
                      </a:r>
                      <a:r>
                        <a:rPr lang="en-US" sz="2200" dirty="0"/>
                        <a:t>participation in the major collaborations</a:t>
                      </a:r>
                      <a:r>
                        <a:rPr lang="ru-RU" sz="2200" dirty="0"/>
                        <a:t>;</a:t>
                      </a:r>
                    </a:p>
                    <a:p>
                      <a:pPr>
                        <a:lnSpc>
                          <a:spcPct val="90000"/>
                        </a:lnSpc>
                      </a:pPr>
                      <a:r>
                        <a:rPr lang="ru-RU" sz="2200" dirty="0"/>
                        <a:t>− </a:t>
                      </a:r>
                      <a:r>
                        <a:rPr lang="en-US" sz="2200" dirty="0"/>
                        <a:t>balanced researcher group</a:t>
                      </a:r>
                      <a:br>
                        <a:rPr lang="en-US" sz="2200" dirty="0"/>
                      </a:br>
                      <a:r>
                        <a:rPr lang="en-US" sz="2200" dirty="0"/>
                        <a:t>   </a:t>
                      </a:r>
                      <a:r>
                        <a:rPr lang="ru-RU" sz="2200" dirty="0"/>
                        <a:t>(4</a:t>
                      </a:r>
                      <a:r>
                        <a:rPr lang="en-US" sz="2200" dirty="0"/>
                        <a:t>9 participants</a:t>
                      </a:r>
                      <a:r>
                        <a:rPr lang="ru-RU" sz="2200" dirty="0"/>
                        <a:t>, </a:t>
                      </a:r>
                      <a:r>
                        <a:rPr lang="en-US" sz="2200" dirty="0"/>
                        <a:t>8</a:t>
                      </a:r>
                      <a:r>
                        <a:rPr lang="ru-RU" sz="2200" dirty="0"/>
                        <a:t> </a:t>
                      </a:r>
                      <a:r>
                        <a:rPr lang="en-US" sz="2200" dirty="0"/>
                        <a:t>DSc</a:t>
                      </a:r>
                      <a:r>
                        <a:rPr lang="ru-RU" sz="2200" dirty="0"/>
                        <a:t>, 17 </a:t>
                      </a:r>
                      <a:r>
                        <a:rPr lang="en-US" sz="2200" dirty="0" err="1"/>
                        <a:t>CSc</a:t>
                      </a:r>
                      <a:r>
                        <a:rPr lang="ru-RU" sz="2200" dirty="0"/>
                        <a:t>)</a:t>
                      </a:r>
                    </a:p>
                  </a:txBody>
                  <a:tcPr/>
                </a:tc>
                <a:tc>
                  <a:txBody>
                    <a:bodyPr/>
                    <a:lstStyle/>
                    <a:p>
                      <a:pPr algn="ctr">
                        <a:lnSpc>
                          <a:spcPct val="90000"/>
                        </a:lnSpc>
                      </a:pPr>
                      <a:r>
                        <a:rPr lang="en-US" sz="2200" b="1" dirty="0"/>
                        <a:t>Weaknesses</a:t>
                      </a:r>
                      <a:endParaRPr lang="ru-RU" sz="2200" b="1" dirty="0"/>
                    </a:p>
                    <a:p>
                      <a:pPr>
                        <a:lnSpc>
                          <a:spcPct val="90000"/>
                        </a:lnSpc>
                      </a:pPr>
                      <a:r>
                        <a:rPr lang="ru-RU" sz="2200" dirty="0"/>
                        <a:t>− </a:t>
                      </a:r>
                      <a:r>
                        <a:rPr lang="en-US" sz="2200" dirty="0"/>
                        <a:t>possible partial revision of project </a:t>
                      </a:r>
                    </a:p>
                    <a:p>
                      <a:pPr>
                        <a:lnSpc>
                          <a:spcPct val="90000"/>
                        </a:lnSpc>
                      </a:pPr>
                      <a:r>
                        <a:rPr lang="en-US" sz="2200" dirty="0"/>
                        <a:t>   priorities</a:t>
                      </a:r>
                      <a:r>
                        <a:rPr lang="ru-RU" sz="2200" dirty="0"/>
                        <a:t>;</a:t>
                      </a:r>
                      <a:endParaRPr lang="en-US" sz="2200" dirty="0"/>
                    </a:p>
                    <a:p>
                      <a:pPr>
                        <a:lnSpc>
                          <a:spcPct val="90000"/>
                        </a:lnSpc>
                      </a:pPr>
                      <a:r>
                        <a:rPr lang="ru-RU" sz="2200" dirty="0"/>
                        <a:t>− </a:t>
                      </a:r>
                      <a:r>
                        <a:rPr lang="en-US" sz="2200" dirty="0"/>
                        <a:t>partial shortage of personnel in a </a:t>
                      </a:r>
                    </a:p>
                    <a:p>
                      <a:pPr>
                        <a:lnSpc>
                          <a:spcPct val="90000"/>
                        </a:lnSpc>
                      </a:pPr>
                      <a:r>
                        <a:rPr lang="en-US" sz="2200" dirty="0"/>
                        <a:t>   number of areas of the project</a:t>
                      </a:r>
                      <a:r>
                        <a:rPr lang="ru-RU" sz="2200" dirty="0"/>
                        <a:t>;</a:t>
                      </a:r>
                    </a:p>
                    <a:p>
                      <a:pPr>
                        <a:lnSpc>
                          <a:spcPct val="90000"/>
                        </a:lnSpc>
                      </a:pPr>
                      <a:r>
                        <a:rPr lang="ru-RU" sz="2200" dirty="0"/>
                        <a:t>− </a:t>
                      </a:r>
                      <a:r>
                        <a:rPr lang="en-US" sz="2200" dirty="0"/>
                        <a:t>international restrictions for Russian    </a:t>
                      </a:r>
                    </a:p>
                    <a:p>
                      <a:pPr>
                        <a:lnSpc>
                          <a:spcPct val="90000"/>
                        </a:lnSpc>
                      </a:pPr>
                      <a:r>
                        <a:rPr lang="en-US" sz="2200" dirty="0"/>
                        <a:t>    participants</a:t>
                      </a:r>
                      <a:r>
                        <a:rPr lang="ru-RU" sz="2200" dirty="0"/>
                        <a:t>;</a:t>
                      </a:r>
                    </a:p>
                  </a:txBody>
                  <a:tcPr/>
                </a:tc>
                <a:extLst>
                  <a:ext uri="{0D108BD9-81ED-4DB2-BD59-A6C34878D82A}">
                    <a16:rowId xmlns:a16="http://schemas.microsoft.com/office/drawing/2014/main" val="3399025954"/>
                  </a:ext>
                </a:extLst>
              </a:tr>
              <a:tr h="2198022">
                <a:tc>
                  <a:txBody>
                    <a:bodyPr/>
                    <a:lstStyle/>
                    <a:p>
                      <a:pPr algn="ctr">
                        <a:lnSpc>
                          <a:spcPct val="90000"/>
                        </a:lnSpc>
                      </a:pPr>
                      <a:r>
                        <a:rPr lang="en-US" sz="2200" dirty="0"/>
                        <a:t>External</a:t>
                      </a:r>
                      <a:endParaRPr lang="ru-RU" sz="2200" dirty="0"/>
                    </a:p>
                  </a:txBody>
                  <a:tcPr vert="vert270" anchor="ctr"/>
                </a:tc>
                <a:tc>
                  <a:txBody>
                    <a:bodyPr/>
                    <a:lstStyle/>
                    <a:p>
                      <a:pPr algn="ctr">
                        <a:lnSpc>
                          <a:spcPct val="90000"/>
                        </a:lnSpc>
                      </a:pPr>
                      <a:r>
                        <a:rPr lang="en-US" sz="2200" b="1" dirty="0"/>
                        <a:t>Opportunities</a:t>
                      </a:r>
                      <a:endParaRPr lang="ru-RU" sz="2200" b="1" dirty="0"/>
                    </a:p>
                    <a:p>
                      <a:pPr>
                        <a:lnSpc>
                          <a:spcPct val="90000"/>
                        </a:lnSpc>
                      </a:pPr>
                      <a:r>
                        <a:rPr lang="ru-RU" sz="2200" dirty="0"/>
                        <a:t>− </a:t>
                      </a:r>
                      <a:r>
                        <a:rPr lang="en-US" sz="2200" dirty="0"/>
                        <a:t>development of new methods</a:t>
                      </a:r>
                      <a:r>
                        <a:rPr lang="ru-RU" sz="2200" dirty="0"/>
                        <a:t>;</a:t>
                      </a:r>
                    </a:p>
                    <a:p>
                      <a:pPr>
                        <a:lnSpc>
                          <a:spcPct val="90000"/>
                        </a:lnSpc>
                      </a:pPr>
                      <a:r>
                        <a:rPr lang="ru-RU" sz="2200" dirty="0"/>
                        <a:t>− </a:t>
                      </a:r>
                      <a:r>
                        <a:rPr lang="en-US" sz="2200" dirty="0"/>
                        <a:t>emergence of new experimental data</a:t>
                      </a:r>
                      <a:r>
                        <a:rPr lang="ru-RU" sz="2200" dirty="0"/>
                        <a:t>; </a:t>
                      </a:r>
                    </a:p>
                    <a:p>
                      <a:pPr>
                        <a:lnSpc>
                          <a:spcPct val="90000"/>
                        </a:lnSpc>
                      </a:pPr>
                      <a:r>
                        <a:rPr lang="ru-RU" sz="2200" dirty="0"/>
                        <a:t>− </a:t>
                      </a:r>
                      <a:r>
                        <a:rPr lang="en-US" sz="2200" dirty="0"/>
                        <a:t>development of the JINR MICC and other </a:t>
                      </a:r>
                    </a:p>
                    <a:p>
                      <a:pPr>
                        <a:lnSpc>
                          <a:spcPct val="90000"/>
                        </a:lnSpc>
                      </a:pPr>
                      <a:r>
                        <a:rPr lang="en-US" sz="2200" dirty="0"/>
                        <a:t>   world data processing centers</a:t>
                      </a:r>
                      <a:r>
                        <a:rPr lang="ru-RU" sz="2200" dirty="0"/>
                        <a:t>;</a:t>
                      </a:r>
                    </a:p>
                    <a:p>
                      <a:pPr>
                        <a:lnSpc>
                          <a:spcPct val="90000"/>
                        </a:lnSpc>
                      </a:pPr>
                      <a:r>
                        <a:rPr lang="ru-RU" sz="2200" dirty="0"/>
                        <a:t>− </a:t>
                      </a:r>
                      <a:r>
                        <a:rPr lang="en-US" sz="2200" dirty="0"/>
                        <a:t>increase in the availability of quantum </a:t>
                      </a:r>
                    </a:p>
                    <a:p>
                      <a:pPr>
                        <a:lnSpc>
                          <a:spcPct val="90000"/>
                        </a:lnSpc>
                      </a:pPr>
                      <a:r>
                        <a:rPr lang="en-US" sz="2200" dirty="0"/>
                        <a:t>   computers</a:t>
                      </a:r>
                      <a:endParaRPr lang="ru-RU" sz="2200" dirty="0"/>
                    </a:p>
                  </a:txBody>
                  <a:tcPr/>
                </a:tc>
                <a:tc>
                  <a:txBody>
                    <a:bodyPr/>
                    <a:lstStyle/>
                    <a:p>
                      <a:pPr algn="ctr">
                        <a:lnSpc>
                          <a:spcPct val="90000"/>
                        </a:lnSpc>
                      </a:pPr>
                      <a:r>
                        <a:rPr lang="en-US" sz="2200" b="1" dirty="0"/>
                        <a:t>Threats</a:t>
                      </a:r>
                      <a:endParaRPr lang="ru-RU" sz="2200" b="1" dirty="0"/>
                    </a:p>
                    <a:p>
                      <a:pPr>
                        <a:lnSpc>
                          <a:spcPct val="90000"/>
                        </a:lnSpc>
                      </a:pPr>
                      <a:r>
                        <a:rPr lang="ru-RU" sz="2200" dirty="0"/>
                        <a:t>− </a:t>
                      </a:r>
                      <a:r>
                        <a:rPr lang="en-US" sz="2200" dirty="0"/>
                        <a:t>possible changes in timing of the </a:t>
                      </a:r>
                      <a:endParaRPr lang="ru-RU" sz="2200" dirty="0"/>
                    </a:p>
                    <a:p>
                      <a:pPr>
                        <a:lnSpc>
                          <a:spcPct val="90000"/>
                        </a:lnSpc>
                      </a:pPr>
                      <a:r>
                        <a:rPr lang="ru-RU" sz="2200" dirty="0"/>
                        <a:t>   </a:t>
                      </a:r>
                      <a:r>
                        <a:rPr lang="en-US" sz="2200" dirty="0"/>
                        <a:t>projects at JINR and elsewhere;</a:t>
                      </a:r>
                      <a:endParaRPr lang="ru-RU" sz="2200" dirty="0"/>
                    </a:p>
                    <a:p>
                      <a:pPr>
                        <a:lnSpc>
                          <a:spcPct val="90000"/>
                        </a:lnSpc>
                      </a:pPr>
                      <a:r>
                        <a:rPr lang="ru-RU" sz="2200" dirty="0"/>
                        <a:t>− </a:t>
                      </a:r>
                      <a:r>
                        <a:rPr lang="en-US" sz="2200" dirty="0"/>
                        <a:t>uncertainty in cooperation with CERN;</a:t>
                      </a:r>
                    </a:p>
                    <a:p>
                      <a:pPr>
                        <a:lnSpc>
                          <a:spcPct val="90000"/>
                        </a:lnSpc>
                      </a:pPr>
                      <a:r>
                        <a:rPr lang="ru-RU" sz="2200" dirty="0"/>
                        <a:t>− </a:t>
                      </a:r>
                      <a:r>
                        <a:rPr lang="en-US" sz="2200" dirty="0"/>
                        <a:t>possible suspension of cooperation </a:t>
                      </a:r>
                    </a:p>
                    <a:p>
                      <a:pPr>
                        <a:lnSpc>
                          <a:spcPct val="90000"/>
                        </a:lnSpc>
                      </a:pPr>
                      <a:r>
                        <a:rPr lang="en-US" sz="2200" dirty="0"/>
                        <a:t>   with the scientific centers abroad</a:t>
                      </a:r>
                      <a:endParaRPr lang="ru-RU" sz="2200" dirty="0"/>
                    </a:p>
                  </a:txBody>
                  <a:tcPr/>
                </a:tc>
                <a:extLst>
                  <a:ext uri="{0D108BD9-81ED-4DB2-BD59-A6C34878D82A}">
                    <a16:rowId xmlns:a16="http://schemas.microsoft.com/office/drawing/2014/main" val="3580732164"/>
                  </a:ext>
                </a:extLst>
              </a:tr>
            </a:tbl>
          </a:graphicData>
        </a:graphic>
      </p:graphicFrame>
    </p:spTree>
    <p:extLst>
      <p:ext uri="{BB962C8B-B14F-4D97-AF65-F5344CB8AC3E}">
        <p14:creationId xmlns:p14="http://schemas.microsoft.com/office/powerpoint/2010/main" val="552591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6DD520-9F4B-4074-BC43-70440F3C6F68}"/>
              </a:ext>
            </a:extLst>
          </p:cNvPr>
          <p:cNvSpPr>
            <a:spLocks noGrp="1"/>
          </p:cNvSpPr>
          <p:nvPr>
            <p:ph type="title"/>
          </p:nvPr>
        </p:nvSpPr>
        <p:spPr>
          <a:xfrm>
            <a:off x="6522" y="0"/>
            <a:ext cx="6399721" cy="707571"/>
          </a:xfrm>
        </p:spPr>
        <p:txBody>
          <a:bodyPr>
            <a:normAutofit/>
          </a:bodyPr>
          <a:lstStyle/>
          <a:p>
            <a:r>
              <a:rPr lang="en-US" dirty="0"/>
              <a:t>Requested Funding</a:t>
            </a:r>
            <a:endParaRPr lang="ru-RU" dirty="0"/>
          </a:p>
        </p:txBody>
      </p:sp>
      <p:sp>
        <p:nvSpPr>
          <p:cNvPr id="3" name="Дата 2">
            <a:extLst>
              <a:ext uri="{FF2B5EF4-FFF2-40B4-BE49-F238E27FC236}">
                <a16:creationId xmlns:a16="http://schemas.microsoft.com/office/drawing/2014/main" id="{F5D9A2B2-5A42-4BBC-A0D9-1A0E8C2D473D}"/>
              </a:ext>
            </a:extLst>
          </p:cNvPr>
          <p:cNvSpPr>
            <a:spLocks noGrp="1"/>
          </p:cNvSpPr>
          <p:nvPr>
            <p:ph type="dt" sz="half" idx="10"/>
          </p:nvPr>
        </p:nvSpPr>
        <p:spPr/>
        <p:txBody>
          <a:bodyPr/>
          <a:lstStyle/>
          <a:p>
            <a:fld id="{FA27C2AE-5D2C-470C-B226-741252603E38}" type="datetime1">
              <a:rPr lang="ru-RU" smtClean="0"/>
              <a:t>19.06.2023</a:t>
            </a:fld>
            <a:endParaRPr lang="ru-RU"/>
          </a:p>
        </p:txBody>
      </p:sp>
      <p:sp>
        <p:nvSpPr>
          <p:cNvPr id="4" name="Номер слайда 3">
            <a:extLst>
              <a:ext uri="{FF2B5EF4-FFF2-40B4-BE49-F238E27FC236}">
                <a16:creationId xmlns:a16="http://schemas.microsoft.com/office/drawing/2014/main" id="{B13FBD7C-1A64-4BFF-908B-A3CD868ADA6A}"/>
              </a:ext>
            </a:extLst>
          </p:cNvPr>
          <p:cNvSpPr>
            <a:spLocks noGrp="1"/>
          </p:cNvSpPr>
          <p:nvPr>
            <p:ph type="sldNum" sz="quarter" idx="12"/>
          </p:nvPr>
        </p:nvSpPr>
        <p:spPr/>
        <p:txBody>
          <a:bodyPr/>
          <a:lstStyle/>
          <a:p>
            <a:fld id="{0528AAB8-6B0B-42CC-91F5-49948E541453}" type="slidenum">
              <a:rPr lang="ru-RU" smtClean="0"/>
              <a:t>18</a:t>
            </a:fld>
            <a:endParaRPr lang="ru-RU"/>
          </a:p>
        </p:txBody>
      </p:sp>
      <p:sp>
        <p:nvSpPr>
          <p:cNvPr id="5" name="Нижний колонтитул 4">
            <a:extLst>
              <a:ext uri="{FF2B5EF4-FFF2-40B4-BE49-F238E27FC236}">
                <a16:creationId xmlns:a16="http://schemas.microsoft.com/office/drawing/2014/main" id="{9776036C-AE92-41E8-859C-1C20F96E63A9}"/>
              </a:ext>
            </a:extLst>
          </p:cNvPr>
          <p:cNvSpPr>
            <a:spLocks noGrp="1"/>
          </p:cNvSpPr>
          <p:nvPr>
            <p:ph type="ftr" sz="quarter" idx="11"/>
          </p:nvPr>
        </p:nvSpPr>
        <p:spPr/>
        <p:txBody>
          <a:bodyPr/>
          <a:lstStyle/>
          <a:p>
            <a:r>
              <a:rPr lang="en-US"/>
              <a:t>58th meeting of the PAC for Particle Physics</a:t>
            </a:r>
            <a:endParaRPr lang="ru-RU" dirty="0"/>
          </a:p>
        </p:txBody>
      </p:sp>
      <p:pic>
        <p:nvPicPr>
          <p:cNvPr id="6" name="Рисунок 5">
            <a:extLst>
              <a:ext uri="{FF2B5EF4-FFF2-40B4-BE49-F238E27FC236}">
                <a16:creationId xmlns:a16="http://schemas.microsoft.com/office/drawing/2014/main" id="{4A403513-16B1-4726-A18F-00838C760925}"/>
              </a:ext>
            </a:extLst>
          </p:cNvPr>
          <p:cNvPicPr>
            <a:picLocks noChangeAspect="1"/>
          </p:cNvPicPr>
          <p:nvPr/>
        </p:nvPicPr>
        <p:blipFill>
          <a:blip r:embed="rId2"/>
          <a:stretch>
            <a:fillRect/>
          </a:stretch>
        </p:blipFill>
        <p:spPr>
          <a:xfrm>
            <a:off x="5481643" y="0"/>
            <a:ext cx="5658817" cy="6858000"/>
          </a:xfrm>
          <a:prstGeom prst="rect">
            <a:avLst/>
          </a:prstGeom>
        </p:spPr>
      </p:pic>
      <p:graphicFrame>
        <p:nvGraphicFramePr>
          <p:cNvPr id="7" name="Диаграмма 6">
            <a:extLst>
              <a:ext uri="{FF2B5EF4-FFF2-40B4-BE49-F238E27FC236}">
                <a16:creationId xmlns:a16="http://schemas.microsoft.com/office/drawing/2014/main" id="{C065BFB0-033E-C9AC-FC62-66B18B80AF37}"/>
              </a:ext>
            </a:extLst>
          </p:cNvPr>
          <p:cNvGraphicFramePr>
            <a:graphicFrameLocks/>
          </p:cNvGraphicFramePr>
          <p:nvPr>
            <p:extLst>
              <p:ext uri="{D42A27DB-BD31-4B8C-83A1-F6EECF244321}">
                <p14:modId xmlns:p14="http://schemas.microsoft.com/office/powerpoint/2010/main" val="3464910770"/>
              </p:ext>
            </p:extLst>
          </p:nvPr>
        </p:nvGraphicFramePr>
        <p:xfrm>
          <a:off x="1223826" y="1304189"/>
          <a:ext cx="3489325" cy="2911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3228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Дата 2">
            <a:extLst>
              <a:ext uri="{FF2B5EF4-FFF2-40B4-BE49-F238E27FC236}">
                <a16:creationId xmlns:a16="http://schemas.microsoft.com/office/drawing/2014/main" id="{2B67E7B8-63FB-457F-A52A-2985A0B96980}"/>
              </a:ext>
            </a:extLst>
          </p:cNvPr>
          <p:cNvSpPr>
            <a:spLocks noGrp="1"/>
          </p:cNvSpPr>
          <p:nvPr>
            <p:ph type="dt" sz="half" idx="10"/>
          </p:nvPr>
        </p:nvSpPr>
        <p:spPr>
          <a:xfrm>
            <a:off x="5567852" y="6291189"/>
            <a:ext cx="2743200" cy="365125"/>
          </a:xfrm>
        </p:spPr>
        <p:txBody>
          <a:bodyPr/>
          <a:lstStyle/>
          <a:p>
            <a:fld id="{942E83C7-21FE-4A07-8795-E25577A882AB}" type="datetime1">
              <a:rPr lang="ru-RU" smtClean="0"/>
              <a:t>19.06.2023</a:t>
            </a:fld>
            <a:endParaRPr lang="ru-RU"/>
          </a:p>
        </p:txBody>
      </p:sp>
      <p:sp>
        <p:nvSpPr>
          <p:cNvPr id="18" name="Номер слайда 3">
            <a:extLst>
              <a:ext uri="{FF2B5EF4-FFF2-40B4-BE49-F238E27FC236}">
                <a16:creationId xmlns:a16="http://schemas.microsoft.com/office/drawing/2014/main" id="{A32872D3-4BBD-4528-94D4-A34F21DE24D5}"/>
              </a:ext>
            </a:extLst>
          </p:cNvPr>
          <p:cNvSpPr>
            <a:spLocks noGrp="1"/>
          </p:cNvSpPr>
          <p:nvPr>
            <p:ph type="sldNum" sz="quarter" idx="12"/>
          </p:nvPr>
        </p:nvSpPr>
        <p:spPr>
          <a:xfrm>
            <a:off x="9440914" y="6302299"/>
            <a:ext cx="2743200" cy="365125"/>
          </a:xfrm>
        </p:spPr>
        <p:txBody>
          <a:bodyPr/>
          <a:lstStyle/>
          <a:p>
            <a:fld id="{0528AAB8-6B0B-42CC-91F5-49948E541453}" type="slidenum">
              <a:rPr lang="ru-RU" smtClean="0"/>
              <a:t>19</a:t>
            </a:fld>
            <a:endParaRPr lang="ru-RU"/>
          </a:p>
        </p:txBody>
      </p:sp>
      <p:sp>
        <p:nvSpPr>
          <p:cNvPr id="19" name="Нижний колонтитул 4">
            <a:extLst>
              <a:ext uri="{FF2B5EF4-FFF2-40B4-BE49-F238E27FC236}">
                <a16:creationId xmlns:a16="http://schemas.microsoft.com/office/drawing/2014/main" id="{2E11CD51-005C-4A14-A234-723881FFDEB9}"/>
              </a:ext>
            </a:extLst>
          </p:cNvPr>
          <p:cNvSpPr>
            <a:spLocks noGrp="1"/>
          </p:cNvSpPr>
          <p:nvPr>
            <p:ph type="ftr" sz="quarter" idx="11"/>
          </p:nvPr>
        </p:nvSpPr>
        <p:spPr>
          <a:xfrm>
            <a:off x="7886" y="6282420"/>
            <a:ext cx="4114800" cy="365125"/>
          </a:xfrm>
        </p:spPr>
        <p:txBody>
          <a:bodyPr/>
          <a:lstStyle/>
          <a:p>
            <a:r>
              <a:rPr lang="en-US"/>
              <a:t>58th meeting of the PAC for Particle Physics</a:t>
            </a:r>
            <a:endParaRPr lang="ru-RU" dirty="0"/>
          </a:p>
        </p:txBody>
      </p:sp>
      <p:sp>
        <p:nvSpPr>
          <p:cNvPr id="9" name="Content Placeholder 2">
            <a:extLst>
              <a:ext uri="{FF2B5EF4-FFF2-40B4-BE49-F238E27FC236}">
                <a16:creationId xmlns:a16="http://schemas.microsoft.com/office/drawing/2014/main" id="{8D759F84-D715-4B15-A881-B193137562DB}"/>
              </a:ext>
            </a:extLst>
          </p:cNvPr>
          <p:cNvSpPr txBox="1">
            <a:spLocks noChangeArrowheads="1"/>
          </p:cNvSpPr>
          <p:nvPr/>
        </p:nvSpPr>
        <p:spPr>
          <a:xfrm>
            <a:off x="598714" y="356738"/>
            <a:ext cx="10553700" cy="5995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altLang="ru-RU" dirty="0">
              <a:solidFill>
                <a:srgbClr val="FF0000"/>
              </a:solidFill>
              <a:latin typeface="+mj-lt"/>
            </a:endParaRPr>
          </a:p>
          <a:p>
            <a:pPr marL="0" indent="0" algn="ctr">
              <a:buNone/>
            </a:pPr>
            <a:r>
              <a:rPr lang="en-US" altLang="ru-RU" sz="3600" dirty="0">
                <a:solidFill>
                  <a:srgbClr val="FF0000"/>
                </a:solidFill>
              </a:rPr>
              <a:t>We ask PAC </a:t>
            </a:r>
          </a:p>
          <a:p>
            <a:pPr marL="0" indent="0" algn="ctr">
              <a:buNone/>
            </a:pPr>
            <a:r>
              <a:rPr lang="en-US" altLang="ru-RU" sz="3600" dirty="0">
                <a:solidFill>
                  <a:srgbClr val="FF0000"/>
                </a:solidFill>
              </a:rPr>
              <a:t>to give recommendation to open a new project “</a:t>
            </a:r>
            <a:r>
              <a:rPr lang="en-US" sz="3600" dirty="0">
                <a:solidFill>
                  <a:srgbClr val="FF0000"/>
                </a:solidFill>
              </a:rPr>
              <a:t>Mathematical methods, algorithms and software for modeling physical processes and experimental facilities, processing and analyzing experimental data</a:t>
            </a:r>
            <a:r>
              <a:rPr lang="en-US" altLang="ru-RU" sz="3600" dirty="0">
                <a:solidFill>
                  <a:srgbClr val="FF0000"/>
                </a:solidFill>
              </a:rPr>
              <a:t>” </a:t>
            </a:r>
          </a:p>
          <a:p>
            <a:pPr marL="0" indent="0" algn="ctr">
              <a:buNone/>
            </a:pPr>
            <a:r>
              <a:rPr lang="en-US" altLang="ru-RU" sz="3600" dirty="0">
                <a:solidFill>
                  <a:srgbClr val="FF0000"/>
                </a:solidFill>
              </a:rPr>
              <a:t>for the period of 2024-2026.</a:t>
            </a:r>
          </a:p>
          <a:p>
            <a:pPr marL="0" indent="0" algn="ctr">
              <a:buFont typeface="Wingdings" pitchFamily="2" charset="2"/>
              <a:buNone/>
            </a:pPr>
            <a:endParaRPr lang="en-US" altLang="ru-RU" dirty="0">
              <a:solidFill>
                <a:srgbClr val="008000"/>
              </a:solidFill>
            </a:endParaRPr>
          </a:p>
          <a:p>
            <a:pPr marL="0" indent="0" algn="ctr">
              <a:buFont typeface="Wingdings" pitchFamily="2" charset="2"/>
              <a:buNone/>
            </a:pPr>
            <a:r>
              <a:rPr lang="en-US" altLang="ru-RU" sz="4000" dirty="0">
                <a:solidFill>
                  <a:srgbClr val="FF0000"/>
                </a:solidFill>
              </a:rPr>
              <a:t>Thank you for your attention</a:t>
            </a:r>
            <a:r>
              <a:rPr lang="ru-RU" altLang="ru-RU" sz="4000" dirty="0">
                <a:solidFill>
                  <a:srgbClr val="FF0000"/>
                </a:solidFill>
              </a:rPr>
              <a:t>!!!</a:t>
            </a:r>
          </a:p>
          <a:p>
            <a:pPr marL="0" indent="0" algn="ctr">
              <a:buFont typeface="Arial" panose="020B0604020202020204" pitchFamily="34" charset="0"/>
              <a:buNone/>
            </a:pPr>
            <a:endParaRPr lang="ru-RU" altLang="ru-RU" sz="4400"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2761474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E5D01925-EBD9-42B4-9077-C1F73EF31A5D}"/>
              </a:ext>
            </a:extLst>
          </p:cNvPr>
          <p:cNvSpPr>
            <a:spLocks noGrp="1"/>
          </p:cNvSpPr>
          <p:nvPr>
            <p:ph type="title"/>
          </p:nvPr>
        </p:nvSpPr>
        <p:spPr/>
        <p:txBody>
          <a:bodyPr>
            <a:normAutofit/>
          </a:bodyPr>
          <a:lstStyle/>
          <a:p>
            <a:r>
              <a:rPr lang="en-US" dirty="0"/>
              <a:t>The Main Tasks for MLIT</a:t>
            </a:r>
            <a:endParaRPr lang="ru-RU" dirty="0"/>
          </a:p>
        </p:txBody>
      </p:sp>
      <p:sp>
        <p:nvSpPr>
          <p:cNvPr id="7" name="Номер слайда 6">
            <a:extLst>
              <a:ext uri="{FF2B5EF4-FFF2-40B4-BE49-F238E27FC236}">
                <a16:creationId xmlns:a16="http://schemas.microsoft.com/office/drawing/2014/main" id="{B6C16E6B-A45C-4F1E-8A38-ACD3457BFBAD}"/>
              </a:ext>
            </a:extLst>
          </p:cNvPr>
          <p:cNvSpPr>
            <a:spLocks noGrp="1"/>
          </p:cNvSpPr>
          <p:nvPr>
            <p:ph type="sldNum" sz="quarter" idx="12"/>
          </p:nvPr>
        </p:nvSpPr>
        <p:spPr>
          <a:xfrm>
            <a:off x="9440914" y="6295040"/>
            <a:ext cx="2743200" cy="365125"/>
          </a:xfrm>
        </p:spPr>
        <p:txBody>
          <a:bodyPr/>
          <a:lstStyle/>
          <a:p>
            <a:fld id="{0528AAB8-6B0B-42CC-91F5-49948E541453}" type="slidenum">
              <a:rPr lang="ru-RU" smtClean="0"/>
              <a:t>2</a:t>
            </a:fld>
            <a:endParaRPr lang="ru-RU"/>
          </a:p>
        </p:txBody>
      </p:sp>
      <p:sp>
        <p:nvSpPr>
          <p:cNvPr id="5" name="Text Box 16">
            <a:extLst>
              <a:ext uri="{FF2B5EF4-FFF2-40B4-BE49-F238E27FC236}">
                <a16:creationId xmlns:a16="http://schemas.microsoft.com/office/drawing/2014/main" id="{6FF25DDE-06DA-4B7E-B6EE-89416FC7D5B3}"/>
              </a:ext>
            </a:extLst>
          </p:cNvPr>
          <p:cNvSpPr txBox="1">
            <a:spLocks noChangeArrowheads="1"/>
          </p:cNvSpPr>
          <p:nvPr/>
        </p:nvSpPr>
        <p:spPr bwMode="auto">
          <a:xfrm>
            <a:off x="98135" y="1445516"/>
            <a:ext cx="7340086" cy="50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marL="342900" indent="-342900">
              <a:spcBef>
                <a:spcPts val="300"/>
              </a:spcBef>
              <a:buFont typeface="Wingdings" pitchFamily="2" charset="2"/>
              <a:buChar char="§"/>
            </a:pPr>
            <a:r>
              <a:rPr lang="en-US" altLang="ru-RU" sz="1800" dirty="0">
                <a:solidFill>
                  <a:srgbClr val="002060"/>
                </a:solidFill>
                <a:latin typeface="+mn-lt"/>
                <a:sym typeface="Symbol" panose="05050102010706020507" pitchFamily="18" charset="2"/>
              </a:rPr>
              <a:t>Further  </a:t>
            </a:r>
            <a:r>
              <a:rPr lang="en-US" altLang="ru-RU" sz="1800" dirty="0">
                <a:solidFill>
                  <a:srgbClr val="002060"/>
                </a:solidFill>
                <a:latin typeface="+mn-lt"/>
              </a:rPr>
              <a:t>development of  the  computing  systems  and  resources  of     the </a:t>
            </a:r>
            <a:r>
              <a:rPr lang="en-US" sz="1800" dirty="0">
                <a:solidFill>
                  <a:srgbClr val="002060"/>
                </a:solidFill>
                <a:latin typeface="+mn-lt"/>
              </a:rPr>
              <a:t>JINR Multifunctional Information and Computing Complex (</a:t>
            </a:r>
            <a:r>
              <a:rPr lang="en-US" altLang="ru-RU" sz="1800" dirty="0">
                <a:solidFill>
                  <a:srgbClr val="002060"/>
                </a:solidFill>
                <a:latin typeface="+mn-lt"/>
              </a:rPr>
              <a:t>MICC) </a:t>
            </a:r>
          </a:p>
          <a:p>
            <a:pPr marL="727200" lvl="1" indent="-342900" defTabSz="554400">
              <a:spcBef>
                <a:spcPts val="0"/>
              </a:spcBef>
              <a:buFont typeface="Symbol" panose="05050102010706020507" pitchFamily="18" charset="2"/>
              <a:buChar char="-"/>
            </a:pPr>
            <a:r>
              <a:rPr lang="en-US" altLang="ru-RU" sz="1800" dirty="0">
                <a:solidFill>
                  <a:srgbClr val="002060"/>
                </a:solidFill>
                <a:latin typeface="+mn-lt"/>
              </a:rPr>
              <a:t> distributed multilevel heterogeneous computing  environments</a:t>
            </a:r>
            <a:r>
              <a:rPr lang="ru-RU" altLang="ru-RU" sz="1800" dirty="0">
                <a:solidFill>
                  <a:srgbClr val="002060"/>
                </a:solidFill>
                <a:latin typeface="+mn-lt"/>
              </a:rPr>
              <a:t> (</a:t>
            </a:r>
            <a:r>
              <a:rPr lang="en-US" altLang="ru-RU" sz="1800" dirty="0">
                <a:solidFill>
                  <a:srgbClr val="002060"/>
                </a:solidFill>
                <a:latin typeface="+mn-lt"/>
              </a:rPr>
              <a:t>Tier-N</a:t>
            </a:r>
            <a:r>
              <a:rPr lang="ru-RU" altLang="ru-RU" sz="1800" dirty="0">
                <a:solidFill>
                  <a:srgbClr val="002060"/>
                </a:solidFill>
                <a:latin typeface="+mn-lt"/>
              </a:rPr>
              <a:t>)</a:t>
            </a:r>
            <a:endParaRPr lang="ru-RU" altLang="ru-RU" sz="1800" dirty="0">
              <a:solidFill>
                <a:srgbClr val="002060"/>
              </a:solidFill>
              <a:latin typeface="+mn-lt"/>
              <a:sym typeface="Symbol" panose="05050102010706020507" pitchFamily="18" charset="2"/>
            </a:endParaRPr>
          </a:p>
          <a:p>
            <a:pPr marL="727200" lvl="1" indent="-342900" defTabSz="554400">
              <a:spcBef>
                <a:spcPts val="0"/>
              </a:spcBef>
              <a:buFont typeface="Symbol" panose="05050102010706020507" pitchFamily="18" charset="2"/>
              <a:buChar char="-"/>
            </a:pPr>
            <a:r>
              <a:rPr lang="en-US" altLang="ru-RU" sz="1800" dirty="0">
                <a:solidFill>
                  <a:srgbClr val="002060"/>
                </a:solidFill>
                <a:latin typeface="+mn-lt"/>
                <a:sym typeface="Symbol" panose="05050102010706020507" pitchFamily="18" charset="2"/>
              </a:rPr>
              <a:t>“</a:t>
            </a:r>
            <a:r>
              <a:rPr lang="en-US" altLang="ru-RU" sz="1800" dirty="0" err="1">
                <a:solidFill>
                  <a:srgbClr val="002060"/>
                </a:solidFill>
                <a:latin typeface="+mn-lt"/>
                <a:sym typeface="Symbol" panose="05050102010706020507" pitchFamily="18" charset="2"/>
              </a:rPr>
              <a:t>Govorun</a:t>
            </a:r>
            <a:r>
              <a:rPr lang="en-US" altLang="ru-RU" sz="1800" dirty="0">
                <a:solidFill>
                  <a:srgbClr val="002060"/>
                </a:solidFill>
                <a:latin typeface="+mn-lt"/>
                <a:sym typeface="Symbol" panose="05050102010706020507" pitchFamily="18" charset="2"/>
              </a:rPr>
              <a:t>”  supercomputer</a:t>
            </a:r>
            <a:r>
              <a:rPr lang="ru-RU" altLang="ru-RU" sz="1800" dirty="0">
                <a:solidFill>
                  <a:srgbClr val="002060"/>
                </a:solidFill>
                <a:latin typeface="+mn-lt"/>
                <a:sym typeface="Symbol" panose="05050102010706020507" pitchFamily="18" charset="2"/>
              </a:rPr>
              <a:t> </a:t>
            </a:r>
            <a:r>
              <a:rPr lang="en-US" altLang="ru-RU" sz="1800" dirty="0">
                <a:solidFill>
                  <a:srgbClr val="002060"/>
                </a:solidFill>
                <a:latin typeface="+mn-lt"/>
                <a:sym typeface="Symbol" panose="05050102010706020507" pitchFamily="18" charset="2"/>
              </a:rPr>
              <a:t>and JINR Cloud</a:t>
            </a:r>
            <a:r>
              <a:rPr lang="ru-RU" altLang="ru-RU" sz="1800" dirty="0">
                <a:solidFill>
                  <a:srgbClr val="002060"/>
                </a:solidFill>
                <a:latin typeface="+mn-lt"/>
                <a:sym typeface="Symbol" panose="05050102010706020507" pitchFamily="18" charset="2"/>
              </a:rPr>
              <a:t> </a:t>
            </a:r>
            <a:r>
              <a:rPr lang="en-US" altLang="ru-RU" sz="1800" dirty="0">
                <a:solidFill>
                  <a:srgbClr val="002060"/>
                </a:solidFill>
                <a:latin typeface="+mn-lt"/>
                <a:sym typeface="Symbol" panose="05050102010706020507" pitchFamily="18" charset="2"/>
              </a:rPr>
              <a:t>Infrastructure </a:t>
            </a:r>
          </a:p>
          <a:p>
            <a:pPr marL="727200" lvl="1" indent="-342900" defTabSz="554400">
              <a:spcBef>
                <a:spcPts val="0"/>
              </a:spcBef>
              <a:buFont typeface="Symbol" panose="05050102010706020507" pitchFamily="18" charset="2"/>
              <a:buChar char="-"/>
            </a:pPr>
            <a:r>
              <a:rPr lang="en-US" altLang="ru-RU" sz="1800" dirty="0">
                <a:solidFill>
                  <a:srgbClr val="002060"/>
                </a:solidFill>
                <a:latin typeface="+mn-lt"/>
                <a:sym typeface="Symbol" panose="05050102010706020507" pitchFamily="18" charset="2"/>
              </a:rPr>
              <a:t>data lake (entre-wide data storage system </a:t>
            </a:r>
            <a:r>
              <a:rPr lang="en-US" altLang="ru-RU" sz="1800" dirty="0" err="1">
                <a:solidFill>
                  <a:srgbClr val="002060"/>
                </a:solidFill>
                <a:latin typeface="+mn-lt"/>
                <a:sym typeface="Symbol" panose="05050102010706020507" pitchFamily="18" charset="2"/>
              </a:rPr>
              <a:t>dCache</a:t>
            </a:r>
            <a:r>
              <a:rPr lang="en-US" altLang="ru-RU" sz="1800" dirty="0">
                <a:solidFill>
                  <a:srgbClr val="002060"/>
                </a:solidFill>
                <a:latin typeface="+mn-lt"/>
                <a:sym typeface="Symbol" panose="05050102010706020507" pitchFamily="18" charset="2"/>
              </a:rPr>
              <a:t>/EOS/…)</a:t>
            </a:r>
            <a:endParaRPr lang="ru-RU" altLang="ru-RU" sz="1800" dirty="0">
              <a:solidFill>
                <a:srgbClr val="002060"/>
              </a:solidFill>
              <a:latin typeface="+mn-lt"/>
              <a:sym typeface="Symbol" panose="05050102010706020507" pitchFamily="18" charset="2"/>
            </a:endParaRPr>
          </a:p>
          <a:p>
            <a:pPr marL="727200" lvl="1" indent="-342900" defTabSz="554400">
              <a:spcBef>
                <a:spcPts val="0"/>
              </a:spcBef>
              <a:buFont typeface="Symbol" panose="05050102010706020507" pitchFamily="18" charset="2"/>
              <a:buChar char="-"/>
            </a:pPr>
            <a:r>
              <a:rPr lang="en-US" altLang="ru-RU" sz="1800" dirty="0">
                <a:solidFill>
                  <a:srgbClr val="002060"/>
                </a:solidFill>
                <a:latin typeface="+mn-lt"/>
                <a:sym typeface="Symbol" panose="05050102010706020507" pitchFamily="18" charset="2"/>
              </a:rPr>
              <a:t>support and further  development of  the JINR  network infrastructure</a:t>
            </a:r>
          </a:p>
          <a:p>
            <a:pPr marL="727200" lvl="1" indent="-342900" defTabSz="554400">
              <a:spcBef>
                <a:spcPts val="0"/>
              </a:spcBef>
              <a:buFont typeface="Symbol" panose="05050102010706020507" pitchFamily="18" charset="2"/>
              <a:buChar char="-"/>
            </a:pPr>
            <a:r>
              <a:rPr lang="en-US" altLang="ru-RU" sz="1800" dirty="0">
                <a:solidFill>
                  <a:srgbClr val="002060"/>
                </a:solidFill>
                <a:latin typeface="+mn-lt"/>
                <a:sym typeface="Symbol" panose="05050102010706020507" pitchFamily="18" charset="2"/>
              </a:rPr>
              <a:t>development of middleware applications</a:t>
            </a:r>
            <a:endParaRPr lang="ru-RU" altLang="ru-RU" sz="1800" dirty="0">
              <a:solidFill>
                <a:srgbClr val="002060"/>
              </a:solidFill>
              <a:latin typeface="+mn-lt"/>
              <a:sym typeface="Symbol" panose="05050102010706020507" pitchFamily="18" charset="2"/>
            </a:endParaRPr>
          </a:p>
          <a:p>
            <a:pPr marL="342900" indent="-342900">
              <a:spcBef>
                <a:spcPts val="600"/>
              </a:spcBef>
              <a:buFont typeface="Wingdings" pitchFamily="2" charset="2"/>
              <a:buChar char="§"/>
            </a:pPr>
            <a:r>
              <a:rPr lang="en-US" altLang="ru-RU" sz="1800" dirty="0">
                <a:solidFill>
                  <a:srgbClr val="002060"/>
                </a:solidFill>
                <a:latin typeface="+mn-lt"/>
              </a:rPr>
              <a:t>Mathematical, algorithmic and software support for experimental and theoretical researches performed at JINR; development of new data processing and analysis algorithms based on</a:t>
            </a:r>
            <a:endParaRPr lang="ru-RU" altLang="ru-RU" sz="1800" dirty="0">
              <a:solidFill>
                <a:srgbClr val="002060"/>
              </a:solidFill>
              <a:latin typeface="+mn-lt"/>
            </a:endParaRPr>
          </a:p>
          <a:p>
            <a:pPr marL="727200" lvl="1" indent="-342900" defTabSz="554400">
              <a:spcBef>
                <a:spcPts val="0"/>
              </a:spcBef>
              <a:buFont typeface="Symbol" panose="05050102010706020507" pitchFamily="18" charset="2"/>
              <a:buChar char="-"/>
            </a:pPr>
            <a:r>
              <a:rPr lang="en-US" altLang="ru-RU" sz="1800" dirty="0">
                <a:solidFill>
                  <a:srgbClr val="002060"/>
                </a:solidFill>
                <a:latin typeface="+mn-lt"/>
              </a:rPr>
              <a:t>deep and machine learning, including artificial intelligence</a:t>
            </a:r>
          </a:p>
          <a:p>
            <a:pPr marL="727200" lvl="1" indent="-342900" defTabSz="554400">
              <a:spcBef>
                <a:spcPts val="0"/>
              </a:spcBef>
              <a:buFont typeface="Symbol" panose="05050102010706020507" pitchFamily="18" charset="2"/>
              <a:buChar char="-"/>
            </a:pPr>
            <a:r>
              <a:rPr lang="en-US" altLang="ru-RU" sz="1800" dirty="0">
                <a:solidFill>
                  <a:srgbClr val="002060"/>
                </a:solidFill>
                <a:latin typeface="+mn-lt"/>
              </a:rPr>
              <a:t>Big Data analytics and quantum computing</a:t>
            </a:r>
          </a:p>
          <a:p>
            <a:pPr marL="342900" indent="-342900">
              <a:spcBef>
                <a:spcPts val="600"/>
              </a:spcBef>
              <a:buFont typeface="Wingdings" pitchFamily="2" charset="2"/>
              <a:buChar char="§"/>
            </a:pPr>
            <a:r>
              <a:rPr lang="en-US" altLang="ru-RU" sz="1800" dirty="0">
                <a:solidFill>
                  <a:srgbClr val="002060"/>
                </a:solidFill>
                <a:latin typeface="+mn-lt"/>
              </a:rPr>
              <a:t>Development of the platform “JINR Digital Ecosystem”</a:t>
            </a:r>
          </a:p>
          <a:p>
            <a:pPr marL="342900" indent="-342900">
              <a:spcBef>
                <a:spcPts val="600"/>
              </a:spcBef>
              <a:buFont typeface="Wingdings" pitchFamily="2" charset="2"/>
              <a:buChar char="§"/>
            </a:pPr>
            <a:r>
              <a:rPr lang="en-US" altLang="ru-RU" sz="1800" dirty="0">
                <a:solidFill>
                  <a:srgbClr val="002060"/>
                </a:solidFill>
                <a:latin typeface="+mn-lt"/>
              </a:rPr>
              <a:t>Development of the system for teaching and training IT specialists </a:t>
            </a:r>
            <a:r>
              <a:rPr lang="ru-RU" altLang="ru-RU" sz="1800" dirty="0">
                <a:solidFill>
                  <a:srgbClr val="002060"/>
                </a:solidFill>
                <a:latin typeface="+mn-lt"/>
              </a:rPr>
              <a:t>(</a:t>
            </a:r>
            <a:r>
              <a:rPr lang="en-US" altLang="ru-RU" sz="1800" dirty="0">
                <a:solidFill>
                  <a:srgbClr val="002060"/>
                </a:solidFill>
                <a:latin typeface="+mn-lt"/>
              </a:rPr>
              <a:t>IT-school</a:t>
            </a:r>
            <a:r>
              <a:rPr lang="ru-RU" altLang="ru-RU" sz="1800" dirty="0">
                <a:solidFill>
                  <a:srgbClr val="002060"/>
                </a:solidFill>
                <a:latin typeface="+mn-lt"/>
              </a:rPr>
              <a:t>)</a:t>
            </a:r>
            <a:endParaRPr lang="en-US" altLang="ru-RU" sz="1800" dirty="0">
              <a:solidFill>
                <a:srgbClr val="002060"/>
              </a:solidFill>
              <a:latin typeface="+mn-lt"/>
            </a:endParaRPr>
          </a:p>
        </p:txBody>
      </p:sp>
      <p:sp>
        <p:nvSpPr>
          <p:cNvPr id="11" name="Дата 10">
            <a:extLst>
              <a:ext uri="{FF2B5EF4-FFF2-40B4-BE49-F238E27FC236}">
                <a16:creationId xmlns:a16="http://schemas.microsoft.com/office/drawing/2014/main" id="{D15953CA-D0F4-4690-A83B-28512DE680D2}"/>
              </a:ext>
            </a:extLst>
          </p:cNvPr>
          <p:cNvSpPr>
            <a:spLocks noGrp="1"/>
          </p:cNvSpPr>
          <p:nvPr>
            <p:ph type="dt" sz="half" idx="10"/>
          </p:nvPr>
        </p:nvSpPr>
        <p:spPr/>
        <p:txBody>
          <a:bodyPr/>
          <a:lstStyle/>
          <a:p>
            <a:fld id="{EF8ECD5B-51A6-44BF-A51F-5055F5F1DF84}" type="datetime1">
              <a:rPr lang="ru-RU" smtClean="0"/>
              <a:t>20.06.2023</a:t>
            </a:fld>
            <a:endParaRPr lang="ru-RU"/>
          </a:p>
        </p:txBody>
      </p:sp>
      <p:sp>
        <p:nvSpPr>
          <p:cNvPr id="12" name="Нижний колонтитул 11">
            <a:extLst>
              <a:ext uri="{FF2B5EF4-FFF2-40B4-BE49-F238E27FC236}">
                <a16:creationId xmlns:a16="http://schemas.microsoft.com/office/drawing/2014/main" id="{E2FC8EC1-F781-4523-93BE-AB626445F3ED}"/>
              </a:ext>
            </a:extLst>
          </p:cNvPr>
          <p:cNvSpPr>
            <a:spLocks noGrp="1"/>
          </p:cNvSpPr>
          <p:nvPr>
            <p:ph type="ftr" sz="quarter" idx="11"/>
          </p:nvPr>
        </p:nvSpPr>
        <p:spPr/>
        <p:txBody>
          <a:bodyPr/>
          <a:lstStyle/>
          <a:p>
            <a:r>
              <a:rPr lang="en-US"/>
              <a:t>58th meeting of the PAC for Particle Physics</a:t>
            </a:r>
            <a:endParaRPr lang="ru-RU" dirty="0"/>
          </a:p>
        </p:txBody>
      </p:sp>
      <p:sp>
        <p:nvSpPr>
          <p:cNvPr id="9" name="Text Box 16">
            <a:extLst>
              <a:ext uri="{FF2B5EF4-FFF2-40B4-BE49-F238E27FC236}">
                <a16:creationId xmlns:a16="http://schemas.microsoft.com/office/drawing/2014/main" id="{5CB15140-DDD9-498A-9E25-171D2DF45D7B}"/>
              </a:ext>
            </a:extLst>
          </p:cNvPr>
          <p:cNvSpPr txBox="1">
            <a:spLocks noChangeArrowheads="1"/>
          </p:cNvSpPr>
          <p:nvPr/>
        </p:nvSpPr>
        <p:spPr bwMode="auto">
          <a:xfrm>
            <a:off x="98135" y="685238"/>
            <a:ext cx="11817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lgn="just">
              <a:spcBef>
                <a:spcPts val="600"/>
              </a:spcBef>
              <a:buNone/>
            </a:pPr>
            <a:r>
              <a:rPr lang="en-US" sz="1800" dirty="0">
                <a:solidFill>
                  <a:srgbClr val="002060"/>
                </a:solidFill>
                <a:latin typeface="+mn-lt"/>
              </a:rPr>
              <a:t>The concept of the development of information technologies</a:t>
            </a:r>
            <a:r>
              <a:rPr lang="ru-RU" sz="1800" dirty="0">
                <a:solidFill>
                  <a:srgbClr val="002060"/>
                </a:solidFill>
                <a:latin typeface="+mn-lt"/>
              </a:rPr>
              <a:t> </a:t>
            </a:r>
            <a:r>
              <a:rPr lang="en-US" sz="1800" dirty="0">
                <a:solidFill>
                  <a:srgbClr val="002060"/>
                </a:solidFill>
                <a:latin typeface="+mn-lt"/>
              </a:rPr>
              <a:t>and scientific computing aimed at solving the strategic tasks of JINR, in the </a:t>
            </a:r>
            <a:r>
              <a:rPr lang="en-US" sz="1800" dirty="0">
                <a:solidFill>
                  <a:srgbClr val="C00000"/>
                </a:solidFill>
                <a:latin typeface="+mn-lt"/>
              </a:rPr>
              <a:t>JINR Seven-Year Plan </a:t>
            </a:r>
            <a:r>
              <a:rPr lang="en-US" sz="1800" dirty="0">
                <a:solidFill>
                  <a:srgbClr val="002060"/>
                </a:solidFill>
                <a:latin typeface="+mn-lt"/>
              </a:rPr>
              <a:t>for 2024-2030, provides for</a:t>
            </a:r>
          </a:p>
        </p:txBody>
      </p:sp>
      <p:sp>
        <p:nvSpPr>
          <p:cNvPr id="10" name="Прямоугольник 9">
            <a:extLst>
              <a:ext uri="{FF2B5EF4-FFF2-40B4-BE49-F238E27FC236}">
                <a16:creationId xmlns:a16="http://schemas.microsoft.com/office/drawing/2014/main" id="{93E125C6-7F39-4833-A020-750D0723DA78}"/>
              </a:ext>
            </a:extLst>
          </p:cNvPr>
          <p:cNvSpPr/>
          <p:nvPr/>
        </p:nvSpPr>
        <p:spPr>
          <a:xfrm>
            <a:off x="7438221" y="4750202"/>
            <a:ext cx="4753779" cy="1723549"/>
          </a:xfrm>
          <a:prstGeom prst="rect">
            <a:avLst/>
          </a:prstGeom>
        </p:spPr>
        <p:txBody>
          <a:bodyPr wrap="square">
            <a:spAutoFit/>
          </a:bodyPr>
          <a:lstStyle/>
          <a:p>
            <a:pPr lvl="0" algn="just">
              <a:spcBef>
                <a:spcPts val="600"/>
              </a:spcBef>
              <a:buClr>
                <a:srgbClr val="000066"/>
              </a:buClr>
              <a:defRPr/>
            </a:pPr>
            <a:r>
              <a:rPr kumimoji="1" lang="en-GB" sz="1600" dirty="0">
                <a:solidFill>
                  <a:srgbClr val="FF0000"/>
                </a:solidFill>
                <a:cs typeface="Arial" panose="020B0604020202020204" pitchFamily="34" charset="0"/>
              </a:rPr>
              <a:t>Dynamically evolving IT-</a:t>
            </a:r>
            <a:r>
              <a:rPr kumimoji="1" lang="en-US" sz="1600" dirty="0">
                <a:solidFill>
                  <a:srgbClr val="FF0000"/>
                </a:solidFill>
                <a:cs typeface="Arial" panose="020B0604020202020204" pitchFamily="34" charset="0"/>
              </a:rPr>
              <a:t>ecosystem</a:t>
            </a:r>
            <a:endParaRPr kumimoji="1" lang="en-GB" sz="1600" dirty="0">
              <a:solidFill>
                <a:srgbClr val="002060"/>
              </a:solidFill>
              <a:cs typeface="Arial" panose="020B0604020202020204" pitchFamily="34" charset="0"/>
            </a:endParaRPr>
          </a:p>
          <a:p>
            <a:pPr marL="285750" lvl="0" indent="-285750">
              <a:spcBef>
                <a:spcPts val="600"/>
              </a:spcBef>
              <a:buClr>
                <a:srgbClr val="000066"/>
              </a:buClr>
              <a:buFont typeface="Wingdings" panose="05000000000000000000" pitchFamily="2" charset="2"/>
              <a:buChar char="§"/>
              <a:defRPr/>
            </a:pPr>
            <a:r>
              <a:rPr kumimoji="1" lang="en-GB" sz="1600" dirty="0">
                <a:solidFill>
                  <a:srgbClr val="002060"/>
                </a:solidFill>
                <a:cs typeface="Arial" panose="020B0604020202020204" pitchFamily="34" charset="0"/>
              </a:rPr>
              <a:t>AI, Quantum Technologies and Big Data Analytics. </a:t>
            </a:r>
          </a:p>
          <a:p>
            <a:pPr marL="285750" indent="-285750">
              <a:spcBef>
                <a:spcPts val="600"/>
              </a:spcBef>
              <a:buClr>
                <a:srgbClr val="000066"/>
              </a:buClr>
              <a:buFont typeface="Wingdings" panose="05000000000000000000" pitchFamily="2" charset="2"/>
              <a:buChar char="§"/>
              <a:defRPr/>
            </a:pPr>
            <a:r>
              <a:rPr kumimoji="1" lang="en-GB" sz="1600" dirty="0">
                <a:solidFill>
                  <a:srgbClr val="FF0000"/>
                </a:solidFill>
                <a:cs typeface="Arial" panose="020B0604020202020204" pitchFamily="34" charset="0"/>
              </a:rPr>
              <a:t>flexible and open to new computing methods </a:t>
            </a:r>
            <a:r>
              <a:rPr kumimoji="1" lang="en-GB" sz="1600" dirty="0">
                <a:solidFill>
                  <a:srgbClr val="002060"/>
                </a:solidFill>
                <a:cs typeface="Arial" panose="020B0604020202020204" pitchFamily="34" charset="0"/>
              </a:rPr>
              <a:t>such as quantum calculations, machine learning methods and data mining, as well as to any developments of new algorithmic bases.</a:t>
            </a:r>
            <a:endParaRPr kumimoji="1" lang="ru-RU" sz="1600" dirty="0">
              <a:solidFill>
                <a:srgbClr val="002060"/>
              </a:solidFill>
              <a:cs typeface="Arial" panose="020B0604020202020204" pitchFamily="34" charset="0"/>
            </a:endParaRPr>
          </a:p>
        </p:txBody>
      </p:sp>
      <p:pic>
        <p:nvPicPr>
          <p:cNvPr id="13" name="Рисунок 12">
            <a:extLst>
              <a:ext uri="{FF2B5EF4-FFF2-40B4-BE49-F238E27FC236}">
                <a16:creationId xmlns:a16="http://schemas.microsoft.com/office/drawing/2014/main" id="{9C4C0297-CC2B-4E88-AEE1-B517999F7D10}"/>
              </a:ext>
            </a:extLst>
          </p:cNvPr>
          <p:cNvPicPr>
            <a:picLocks noChangeAspect="1"/>
          </p:cNvPicPr>
          <p:nvPr/>
        </p:nvPicPr>
        <p:blipFill rotWithShape="1">
          <a:blip r:embed="rId2"/>
          <a:srcRect l="8744" r="9501"/>
          <a:stretch/>
        </p:blipFill>
        <p:spPr>
          <a:xfrm>
            <a:off x="7936890" y="1255985"/>
            <a:ext cx="3475821" cy="3380270"/>
          </a:xfrm>
          <a:prstGeom prst="rect">
            <a:avLst/>
          </a:prstGeom>
        </p:spPr>
      </p:pic>
    </p:spTree>
    <p:extLst>
      <p:ext uri="{BB962C8B-B14F-4D97-AF65-F5344CB8AC3E}">
        <p14:creationId xmlns:p14="http://schemas.microsoft.com/office/powerpoint/2010/main" val="889597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444ED3-9BB2-488F-843E-CE53BE316459}"/>
              </a:ext>
            </a:extLst>
          </p:cNvPr>
          <p:cNvSpPr>
            <a:spLocks noGrp="1"/>
          </p:cNvSpPr>
          <p:nvPr>
            <p:ph type="title"/>
          </p:nvPr>
        </p:nvSpPr>
        <p:spPr/>
        <p:txBody>
          <a:bodyPr/>
          <a:lstStyle/>
          <a:p>
            <a:r>
              <a:rPr lang="en-US" dirty="0"/>
              <a:t>The Project Structure</a:t>
            </a:r>
            <a:endParaRPr lang="ru-RU" dirty="0"/>
          </a:p>
        </p:txBody>
      </p:sp>
      <p:sp>
        <p:nvSpPr>
          <p:cNvPr id="5" name="Номер слайда 4">
            <a:extLst>
              <a:ext uri="{FF2B5EF4-FFF2-40B4-BE49-F238E27FC236}">
                <a16:creationId xmlns:a16="http://schemas.microsoft.com/office/drawing/2014/main" id="{96734BFC-0B3B-4D9E-84FB-AA22830D693D}"/>
              </a:ext>
            </a:extLst>
          </p:cNvPr>
          <p:cNvSpPr>
            <a:spLocks noGrp="1"/>
          </p:cNvSpPr>
          <p:nvPr>
            <p:ph type="sldNum" sz="quarter" idx="12"/>
          </p:nvPr>
        </p:nvSpPr>
        <p:spPr/>
        <p:txBody>
          <a:bodyPr/>
          <a:lstStyle/>
          <a:p>
            <a:fld id="{0528AAB8-6B0B-42CC-91F5-49948E541453}" type="slidenum">
              <a:rPr lang="ru-RU" smtClean="0"/>
              <a:t>20</a:t>
            </a:fld>
            <a:endParaRPr lang="ru-RU"/>
          </a:p>
        </p:txBody>
      </p:sp>
      <p:sp>
        <p:nvSpPr>
          <p:cNvPr id="12" name="Прямоугольник 11">
            <a:extLst>
              <a:ext uri="{FF2B5EF4-FFF2-40B4-BE49-F238E27FC236}">
                <a16:creationId xmlns:a16="http://schemas.microsoft.com/office/drawing/2014/main" id="{40E10EA1-729B-4DBC-ADFB-E982E3D84363}"/>
              </a:ext>
            </a:extLst>
          </p:cNvPr>
          <p:cNvSpPr/>
          <p:nvPr/>
        </p:nvSpPr>
        <p:spPr>
          <a:xfrm>
            <a:off x="255814" y="5028867"/>
            <a:ext cx="11680372" cy="671915"/>
          </a:xfrm>
          <a:prstGeom prst="rect">
            <a:avLst/>
          </a:prstGeom>
        </p:spPr>
        <p:txBody>
          <a:bodyPr wrap="square">
            <a:spAutoFit/>
          </a:bodyPr>
          <a:lstStyle/>
          <a:p>
            <a:pPr algn="just">
              <a:lnSpc>
                <a:spcPct val="107000"/>
              </a:lnSpc>
              <a:spcBef>
                <a:spcPts val="600"/>
              </a:spcBef>
              <a:spcAft>
                <a:spcPts val="0"/>
              </a:spcAft>
              <a:buClr>
                <a:srgbClr val="000066"/>
              </a:buClr>
              <a:defRPr/>
            </a:pPr>
            <a:r>
              <a:rPr kumimoji="1" lang="en-US" dirty="0">
                <a:solidFill>
                  <a:srgbClr val="002060"/>
                </a:solidFill>
                <a:cs typeface="Arial" panose="020B0604020202020204" pitchFamily="34" charset="0"/>
              </a:rPr>
              <a:t>The main strategy is to use common solutions and methods for different experiments to develop software  for  physics  simulation,  data  processing  and  analysis,  as  well  as  computing  systems.  </a:t>
            </a:r>
          </a:p>
        </p:txBody>
      </p:sp>
      <p:sp>
        <p:nvSpPr>
          <p:cNvPr id="3" name="Дата 2">
            <a:extLst>
              <a:ext uri="{FF2B5EF4-FFF2-40B4-BE49-F238E27FC236}">
                <a16:creationId xmlns:a16="http://schemas.microsoft.com/office/drawing/2014/main" id="{8C3C1907-2019-4AFD-ACC0-79E216E3ACB3}"/>
              </a:ext>
            </a:extLst>
          </p:cNvPr>
          <p:cNvSpPr>
            <a:spLocks noGrp="1"/>
          </p:cNvSpPr>
          <p:nvPr>
            <p:ph type="dt" sz="half" idx="10"/>
          </p:nvPr>
        </p:nvSpPr>
        <p:spPr/>
        <p:txBody>
          <a:bodyPr/>
          <a:lstStyle/>
          <a:p>
            <a:fld id="{BDD0B8B2-76A2-4D59-9101-CADFA460D24F}" type="datetime1">
              <a:rPr lang="ru-RU" smtClean="0"/>
              <a:t>20.06.2023</a:t>
            </a:fld>
            <a:endParaRPr lang="ru-RU"/>
          </a:p>
        </p:txBody>
      </p:sp>
      <p:sp>
        <p:nvSpPr>
          <p:cNvPr id="4" name="Нижний колонтитул 3">
            <a:extLst>
              <a:ext uri="{FF2B5EF4-FFF2-40B4-BE49-F238E27FC236}">
                <a16:creationId xmlns:a16="http://schemas.microsoft.com/office/drawing/2014/main" id="{4C05F20F-F27F-4CEE-BA69-F4778393036B}"/>
              </a:ext>
            </a:extLst>
          </p:cNvPr>
          <p:cNvSpPr>
            <a:spLocks noGrp="1"/>
          </p:cNvSpPr>
          <p:nvPr>
            <p:ph type="ftr" sz="quarter" idx="11"/>
          </p:nvPr>
        </p:nvSpPr>
        <p:spPr/>
        <p:txBody>
          <a:bodyPr/>
          <a:lstStyle/>
          <a:p>
            <a:r>
              <a:rPr lang="en-US"/>
              <a:t>58th meeting of the PAC for Particle Physics</a:t>
            </a:r>
            <a:endParaRPr lang="ru-RU" dirty="0"/>
          </a:p>
        </p:txBody>
      </p:sp>
      <p:sp>
        <p:nvSpPr>
          <p:cNvPr id="6" name="Rectangle 21">
            <a:extLst>
              <a:ext uri="{FF2B5EF4-FFF2-40B4-BE49-F238E27FC236}">
                <a16:creationId xmlns:a16="http://schemas.microsoft.com/office/drawing/2014/main" id="{04387F5A-E91D-BD56-4A19-3884DDED7C85}"/>
              </a:ext>
            </a:extLst>
          </p:cNvPr>
          <p:cNvSpPr/>
          <p:nvPr/>
        </p:nvSpPr>
        <p:spPr>
          <a:xfrm>
            <a:off x="1464762" y="1011624"/>
            <a:ext cx="2683933" cy="601125"/>
          </a:xfrm>
          <a:prstGeom prst="rect">
            <a:avLst/>
          </a:prstGeom>
          <a:solidFill>
            <a:srgbClr val="002060">
              <a:alpha val="7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Simulation of Physics Processes and Facilities</a:t>
            </a:r>
            <a:endParaRPr lang="ru-RU" b="1" dirty="0">
              <a:solidFill>
                <a:schemeClr val="bg1"/>
              </a:solidFill>
            </a:endParaRPr>
          </a:p>
        </p:txBody>
      </p:sp>
      <p:sp>
        <p:nvSpPr>
          <p:cNvPr id="7" name="Rectangle 22">
            <a:extLst>
              <a:ext uri="{FF2B5EF4-FFF2-40B4-BE49-F238E27FC236}">
                <a16:creationId xmlns:a16="http://schemas.microsoft.com/office/drawing/2014/main" id="{CA2439E8-95FC-86BE-5768-8A8D5479C4C2}"/>
              </a:ext>
            </a:extLst>
          </p:cNvPr>
          <p:cNvSpPr/>
          <p:nvPr/>
        </p:nvSpPr>
        <p:spPr>
          <a:xfrm>
            <a:off x="4225886" y="1011625"/>
            <a:ext cx="2683931" cy="592666"/>
          </a:xfrm>
          <a:prstGeom prst="rect">
            <a:avLst/>
          </a:prstGeom>
          <a:solidFill>
            <a:srgbClr val="002060">
              <a:alpha val="7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Reconstruction and Data Analysis</a:t>
            </a:r>
            <a:endParaRPr lang="ru-RU" b="1" dirty="0">
              <a:solidFill>
                <a:schemeClr val="bg1"/>
              </a:solidFill>
            </a:endParaRPr>
          </a:p>
        </p:txBody>
      </p:sp>
      <p:sp>
        <p:nvSpPr>
          <p:cNvPr id="9" name="Rectangle 23">
            <a:extLst>
              <a:ext uri="{FF2B5EF4-FFF2-40B4-BE49-F238E27FC236}">
                <a16:creationId xmlns:a16="http://schemas.microsoft.com/office/drawing/2014/main" id="{9B2D0EB4-C166-6549-E250-F5F3E78B851F}"/>
              </a:ext>
            </a:extLst>
          </p:cNvPr>
          <p:cNvSpPr/>
          <p:nvPr/>
        </p:nvSpPr>
        <p:spPr>
          <a:xfrm>
            <a:off x="6920644" y="1011625"/>
            <a:ext cx="2666506" cy="592666"/>
          </a:xfrm>
          <a:prstGeom prst="rect">
            <a:avLst/>
          </a:prstGeom>
          <a:solidFill>
            <a:srgbClr val="002060">
              <a:alpha val="7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Software Environment for Experiments</a:t>
            </a:r>
            <a:endParaRPr lang="ru-RU" b="1" dirty="0">
              <a:solidFill>
                <a:schemeClr val="bg1"/>
              </a:solidFill>
            </a:endParaRPr>
          </a:p>
        </p:txBody>
      </p:sp>
      <p:sp>
        <p:nvSpPr>
          <p:cNvPr id="10" name="Rectangle 24">
            <a:extLst>
              <a:ext uri="{FF2B5EF4-FFF2-40B4-BE49-F238E27FC236}">
                <a16:creationId xmlns:a16="http://schemas.microsoft.com/office/drawing/2014/main" id="{3B943176-5C43-5CCA-52CB-BAD8128FB7D7}"/>
              </a:ext>
            </a:extLst>
          </p:cNvPr>
          <p:cNvSpPr/>
          <p:nvPr/>
        </p:nvSpPr>
        <p:spPr>
          <a:xfrm>
            <a:off x="1486879" y="1672509"/>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Physics event simulation</a:t>
            </a:r>
            <a:endParaRPr lang="ru-RU" b="1" dirty="0">
              <a:solidFill>
                <a:schemeClr val="tx1"/>
              </a:solidFill>
            </a:endParaRPr>
          </a:p>
        </p:txBody>
      </p:sp>
      <p:sp>
        <p:nvSpPr>
          <p:cNvPr id="11" name="Rectangle 25">
            <a:extLst>
              <a:ext uri="{FF2B5EF4-FFF2-40B4-BE49-F238E27FC236}">
                <a16:creationId xmlns:a16="http://schemas.microsoft.com/office/drawing/2014/main" id="{051E4BA7-35A3-7FCB-7DEC-58E56C22299B}"/>
              </a:ext>
            </a:extLst>
          </p:cNvPr>
          <p:cNvSpPr/>
          <p:nvPr/>
        </p:nvSpPr>
        <p:spPr>
          <a:xfrm>
            <a:off x="1486878" y="2265178"/>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GEANT-simulation of experimental setups</a:t>
            </a:r>
            <a:endParaRPr lang="ru-RU" b="1" dirty="0">
              <a:solidFill>
                <a:schemeClr val="tx1"/>
              </a:solidFill>
            </a:endParaRPr>
          </a:p>
        </p:txBody>
      </p:sp>
      <p:sp>
        <p:nvSpPr>
          <p:cNvPr id="13" name="Rectangle 26">
            <a:extLst>
              <a:ext uri="{FF2B5EF4-FFF2-40B4-BE49-F238E27FC236}">
                <a16:creationId xmlns:a16="http://schemas.microsoft.com/office/drawing/2014/main" id="{3CF785A6-E679-6810-5B01-FAF629186BEB}"/>
              </a:ext>
            </a:extLst>
          </p:cNvPr>
          <p:cNvSpPr/>
          <p:nvPr/>
        </p:nvSpPr>
        <p:spPr>
          <a:xfrm>
            <a:off x="4225885" y="1667299"/>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Particle trajectory reconstruction</a:t>
            </a:r>
            <a:endParaRPr lang="ru-RU" b="1" dirty="0">
              <a:solidFill>
                <a:schemeClr val="tx1"/>
              </a:solidFill>
            </a:endParaRPr>
          </a:p>
        </p:txBody>
      </p:sp>
      <p:sp>
        <p:nvSpPr>
          <p:cNvPr id="14" name="Rectangle 27">
            <a:extLst>
              <a:ext uri="{FF2B5EF4-FFF2-40B4-BE49-F238E27FC236}">
                <a16:creationId xmlns:a16="http://schemas.microsoft.com/office/drawing/2014/main" id="{A95C6E4D-6639-E177-ADCC-EAB2E996CF8F}"/>
              </a:ext>
            </a:extLst>
          </p:cNvPr>
          <p:cNvSpPr/>
          <p:nvPr/>
        </p:nvSpPr>
        <p:spPr>
          <a:xfrm>
            <a:off x="4225885" y="2259976"/>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Particle identification</a:t>
            </a:r>
            <a:endParaRPr lang="ru-RU" b="1" dirty="0">
              <a:solidFill>
                <a:schemeClr val="tx1"/>
              </a:solidFill>
            </a:endParaRPr>
          </a:p>
        </p:txBody>
      </p:sp>
      <p:sp>
        <p:nvSpPr>
          <p:cNvPr id="15" name="Rectangle 28">
            <a:extLst>
              <a:ext uri="{FF2B5EF4-FFF2-40B4-BE49-F238E27FC236}">
                <a16:creationId xmlns:a16="http://schemas.microsoft.com/office/drawing/2014/main" id="{02A70C0C-D26F-C7DE-61AA-7C46A22EC603}"/>
              </a:ext>
            </a:extLst>
          </p:cNvPr>
          <p:cNvSpPr/>
          <p:nvPr/>
        </p:nvSpPr>
        <p:spPr>
          <a:xfrm>
            <a:off x="4225885" y="2861100"/>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Reconstruction of physics processes</a:t>
            </a:r>
            <a:endParaRPr lang="ru-RU" b="1" dirty="0">
              <a:solidFill>
                <a:schemeClr val="tx1"/>
              </a:solidFill>
            </a:endParaRPr>
          </a:p>
        </p:txBody>
      </p:sp>
      <p:sp>
        <p:nvSpPr>
          <p:cNvPr id="16" name="Rectangle 29">
            <a:extLst>
              <a:ext uri="{FF2B5EF4-FFF2-40B4-BE49-F238E27FC236}">
                <a16:creationId xmlns:a16="http://schemas.microsoft.com/office/drawing/2014/main" id="{C3C3AA6C-C8EC-01D5-5375-1254F6C5CD61}"/>
              </a:ext>
            </a:extLst>
          </p:cNvPr>
          <p:cNvSpPr/>
          <p:nvPr/>
        </p:nvSpPr>
        <p:spPr>
          <a:xfrm>
            <a:off x="4225884" y="3445291"/>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Experimental data analysis</a:t>
            </a:r>
            <a:endParaRPr lang="ru-RU" b="1" dirty="0">
              <a:solidFill>
                <a:schemeClr val="tx1"/>
              </a:solidFill>
            </a:endParaRPr>
          </a:p>
        </p:txBody>
      </p:sp>
      <p:sp>
        <p:nvSpPr>
          <p:cNvPr id="17" name="Rectangle 30">
            <a:extLst>
              <a:ext uri="{FF2B5EF4-FFF2-40B4-BE49-F238E27FC236}">
                <a16:creationId xmlns:a16="http://schemas.microsoft.com/office/drawing/2014/main" id="{0BAFD0DB-6B85-D714-5699-070F0C5E97E5}"/>
              </a:ext>
            </a:extLst>
          </p:cNvPr>
          <p:cNvSpPr/>
          <p:nvPr/>
        </p:nvSpPr>
        <p:spPr>
          <a:xfrm>
            <a:off x="6920643" y="1670002"/>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schemeClr val="tx1"/>
              </a:solidFill>
            </a:endParaRPr>
          </a:p>
        </p:txBody>
      </p:sp>
      <p:sp>
        <p:nvSpPr>
          <p:cNvPr id="18" name="Rectangle 32">
            <a:extLst>
              <a:ext uri="{FF2B5EF4-FFF2-40B4-BE49-F238E27FC236}">
                <a16:creationId xmlns:a16="http://schemas.microsoft.com/office/drawing/2014/main" id="{993A10A7-5520-25C8-8605-A3C865E4349F}"/>
              </a:ext>
            </a:extLst>
          </p:cNvPr>
          <p:cNvSpPr/>
          <p:nvPr/>
        </p:nvSpPr>
        <p:spPr>
          <a:xfrm>
            <a:off x="6932571" y="2260648"/>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Data models</a:t>
            </a:r>
            <a:endParaRPr lang="ru-RU" b="1" dirty="0">
              <a:solidFill>
                <a:schemeClr val="tx1"/>
              </a:solidFill>
            </a:endParaRPr>
          </a:p>
        </p:txBody>
      </p:sp>
      <p:sp>
        <p:nvSpPr>
          <p:cNvPr id="19" name="Rectangle 33">
            <a:extLst>
              <a:ext uri="{FF2B5EF4-FFF2-40B4-BE49-F238E27FC236}">
                <a16:creationId xmlns:a16="http://schemas.microsoft.com/office/drawing/2014/main" id="{765127EA-5839-FCA9-1060-FFA0B8D6F59B}"/>
              </a:ext>
            </a:extLst>
          </p:cNvPr>
          <p:cNvSpPr/>
          <p:nvPr/>
        </p:nvSpPr>
        <p:spPr>
          <a:xfrm>
            <a:off x="6920643" y="2868710"/>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Software platforms and systems</a:t>
            </a:r>
            <a:endParaRPr lang="ru-RU" b="1" dirty="0">
              <a:solidFill>
                <a:schemeClr val="tx1"/>
              </a:solidFill>
            </a:endParaRPr>
          </a:p>
        </p:txBody>
      </p:sp>
      <p:sp>
        <p:nvSpPr>
          <p:cNvPr id="20" name="Rectangle 34">
            <a:extLst>
              <a:ext uri="{FF2B5EF4-FFF2-40B4-BE49-F238E27FC236}">
                <a16:creationId xmlns:a16="http://schemas.microsoft.com/office/drawing/2014/main" id="{E5317D11-98B3-2477-7766-D6439119212B}"/>
              </a:ext>
            </a:extLst>
          </p:cNvPr>
          <p:cNvSpPr/>
          <p:nvPr/>
        </p:nvSpPr>
        <p:spPr>
          <a:xfrm>
            <a:off x="6932571" y="3441744"/>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Development and maintenance of DBs</a:t>
            </a:r>
            <a:endParaRPr lang="ru-RU" b="1" dirty="0">
              <a:solidFill>
                <a:schemeClr val="tx1"/>
              </a:solidFill>
            </a:endParaRPr>
          </a:p>
        </p:txBody>
      </p:sp>
      <p:sp>
        <p:nvSpPr>
          <p:cNvPr id="21" name="Rectangle 34">
            <a:extLst>
              <a:ext uri="{FF2B5EF4-FFF2-40B4-BE49-F238E27FC236}">
                <a16:creationId xmlns:a16="http://schemas.microsoft.com/office/drawing/2014/main" id="{332118ED-AC8F-A282-5E8C-6B2619888A25}"/>
              </a:ext>
            </a:extLst>
          </p:cNvPr>
          <p:cNvSpPr/>
          <p:nvPr/>
        </p:nvSpPr>
        <p:spPr>
          <a:xfrm>
            <a:off x="6929112" y="4064131"/>
            <a:ext cx="2683933" cy="592666"/>
          </a:xfrm>
          <a:prstGeom prst="rect">
            <a:avLst/>
          </a:prstGeom>
          <a:solidFill>
            <a:srgbClr val="002060">
              <a:alpha val="2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Event visualization</a:t>
            </a:r>
            <a:endParaRPr lang="ru-RU" b="1" dirty="0">
              <a:solidFill>
                <a:schemeClr val="tx1"/>
              </a:solidFill>
            </a:endParaRPr>
          </a:p>
        </p:txBody>
      </p:sp>
      <p:sp>
        <p:nvSpPr>
          <p:cNvPr id="26" name="Rectangle 33">
            <a:extLst>
              <a:ext uri="{FF2B5EF4-FFF2-40B4-BE49-F238E27FC236}">
                <a16:creationId xmlns:a16="http://schemas.microsoft.com/office/drawing/2014/main" id="{5A706F47-2E71-3361-6FF9-9A01FAFC9C15}"/>
              </a:ext>
            </a:extLst>
          </p:cNvPr>
          <p:cNvSpPr/>
          <p:nvPr/>
        </p:nvSpPr>
        <p:spPr>
          <a:xfrm>
            <a:off x="6902354" y="1683117"/>
            <a:ext cx="2683933" cy="59266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Data processing and analysis models</a:t>
            </a:r>
            <a:endParaRPr lang="ru-RU" b="1" dirty="0">
              <a:solidFill>
                <a:schemeClr val="tx1"/>
              </a:solidFill>
            </a:endParaRPr>
          </a:p>
        </p:txBody>
      </p:sp>
    </p:spTree>
    <p:extLst>
      <p:ext uri="{BB962C8B-B14F-4D97-AF65-F5344CB8AC3E}">
        <p14:creationId xmlns:p14="http://schemas.microsoft.com/office/powerpoint/2010/main" val="4078736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5"/>
          <p:cNvSpPr txBox="1"/>
          <p:nvPr/>
        </p:nvSpPr>
        <p:spPr>
          <a:xfrm>
            <a:off x="53605" y="6340830"/>
            <a:ext cx="4023361" cy="24830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58th meeting of the PAC for Particle Physics</a:t>
            </a:r>
            <a:endParaRPr/>
          </a:p>
        </p:txBody>
      </p:sp>
      <p:sp>
        <p:nvSpPr>
          <p:cNvPr id="120" name="Google Shape;120;p5"/>
          <p:cNvSpPr txBox="1">
            <a:spLocks noGrp="1"/>
          </p:cNvSpPr>
          <p:nvPr>
            <p:ph type="title"/>
          </p:nvPr>
        </p:nvSpPr>
        <p:spPr>
          <a:xfrm>
            <a:off x="0" y="12999"/>
            <a:ext cx="12192000" cy="706961"/>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17375E"/>
              </a:buClr>
              <a:buSzPts val="3200"/>
              <a:buFont typeface="Calibri"/>
              <a:buNone/>
            </a:pPr>
            <a:r>
              <a:rPr lang="en-US" sz="3200" b="1">
                <a:solidFill>
                  <a:srgbClr val="17375E"/>
                </a:solidFill>
                <a:latin typeface="Calibri"/>
                <a:ea typeface="Calibri"/>
                <a:cs typeface="Calibri"/>
                <a:sym typeface="Calibri"/>
              </a:rPr>
              <a:t>JINR Topical Plan for MLIT</a:t>
            </a:r>
            <a:endParaRPr/>
          </a:p>
        </p:txBody>
      </p:sp>
      <p:sp>
        <p:nvSpPr>
          <p:cNvPr id="121" name="Google Shape;121;p5"/>
          <p:cNvSpPr txBox="1">
            <a:spLocks noGrp="1"/>
          </p:cNvSpPr>
          <p:nvPr>
            <p:ph type="sldNum" idx="12"/>
          </p:nvPr>
        </p:nvSpPr>
        <p:spPr>
          <a:xfrm>
            <a:off x="12002731" y="6353450"/>
            <a:ext cx="181383" cy="248306"/>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sz="1200">
                <a:solidFill>
                  <a:srgbClr val="888888"/>
                </a:solidFill>
              </a:rPr>
              <a:t>3</a:t>
            </a:fld>
            <a:endParaRPr/>
          </a:p>
        </p:txBody>
      </p:sp>
      <p:sp>
        <p:nvSpPr>
          <p:cNvPr id="122" name="Google Shape;122;p5"/>
          <p:cNvSpPr txBox="1"/>
          <p:nvPr/>
        </p:nvSpPr>
        <p:spPr>
          <a:xfrm>
            <a:off x="5613572" y="6349598"/>
            <a:ext cx="2651761" cy="248306"/>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15.06.2023</a:t>
            </a:r>
            <a:endParaRPr/>
          </a:p>
        </p:txBody>
      </p:sp>
      <p:pic>
        <p:nvPicPr>
          <p:cNvPr id="123" name="Google Shape;123;p5" descr="MLIT_Them_plan_2023.png"/>
          <p:cNvPicPr preferRelativeResize="0"/>
          <p:nvPr/>
        </p:nvPicPr>
        <p:blipFill rotWithShape="1">
          <a:blip r:embed="rId3">
            <a:alphaModFix/>
          </a:blip>
          <a:srcRect/>
          <a:stretch/>
        </p:blipFill>
        <p:spPr>
          <a:xfrm>
            <a:off x="53605" y="719960"/>
            <a:ext cx="11806021" cy="5047106"/>
          </a:xfrm>
          <a:prstGeom prst="rect">
            <a:avLst/>
          </a:prstGeom>
          <a:noFill/>
          <a:ln>
            <a:noFill/>
          </a:ln>
        </p:spPr>
      </p:pic>
      <p:sp>
        <p:nvSpPr>
          <p:cNvPr id="7" name="Прямоугольник 6">
            <a:extLst>
              <a:ext uri="{FF2B5EF4-FFF2-40B4-BE49-F238E27FC236}">
                <a16:creationId xmlns:a16="http://schemas.microsoft.com/office/drawing/2014/main" id="{C594C7FC-F8A5-4700-99A5-0AAA4CC4CBBA}"/>
              </a:ext>
            </a:extLst>
          </p:cNvPr>
          <p:cNvSpPr/>
          <p:nvPr/>
        </p:nvSpPr>
        <p:spPr>
          <a:xfrm>
            <a:off x="115677" y="4814601"/>
            <a:ext cx="3233451" cy="1323439"/>
          </a:xfrm>
          <a:prstGeom prst="rect">
            <a:avLst/>
          </a:prstGeom>
        </p:spPr>
        <p:txBody>
          <a:bodyPr wrap="square">
            <a:spAutoFit/>
          </a:bodyPr>
          <a:lstStyle/>
          <a:p>
            <a:pPr algn="just">
              <a:spcBef>
                <a:spcPts val="600"/>
              </a:spcBef>
              <a:buClr>
                <a:srgbClr val="000066"/>
              </a:buClr>
              <a:defRPr/>
            </a:pPr>
            <a:r>
              <a:rPr kumimoji="1" lang="en-US" sz="1600" dirty="0">
                <a:solidFill>
                  <a:srgbClr val="002060"/>
                </a:solidFill>
                <a:cs typeface="Arial" panose="020B0604020202020204" pitchFamily="34" charset="0"/>
              </a:rPr>
              <a:t>The written report</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on the </a:t>
            </a:r>
            <a:r>
              <a:rPr kumimoji="1" lang="en-US" sz="1600" dirty="0">
                <a:solidFill>
                  <a:srgbClr val="FF0000"/>
                </a:solidFill>
                <a:cs typeface="Arial" panose="020B0604020202020204" pitchFamily="34" charset="0"/>
              </a:rPr>
              <a:t>Theme 05-6-1119-2014/2023</a:t>
            </a:r>
            <a:r>
              <a:rPr kumimoji="1" lang="ru-RU" sz="1600" dirty="0">
                <a:solidFill>
                  <a:srgbClr val="002060"/>
                </a:solidFill>
                <a:cs typeface="Arial" panose="020B0604020202020204" pitchFamily="34" charset="0"/>
              </a:rPr>
              <a:t> </a:t>
            </a:r>
            <a:r>
              <a:rPr kumimoji="1" lang="en-US" sz="1600" dirty="0">
                <a:solidFill>
                  <a:srgbClr val="002060"/>
                </a:solidFill>
                <a:cs typeface="Arial" panose="020B0604020202020204" pitchFamily="34" charset="0"/>
              </a:rPr>
              <a:t>is available on </a:t>
            </a:r>
            <a:r>
              <a:rPr kumimoji="1" lang="en-US" sz="1600" dirty="0">
                <a:solidFill>
                  <a:srgbClr val="002060"/>
                </a:solidFill>
                <a:cs typeface="Arial" panose="020B0604020202020204" pitchFamily="34" charset="0"/>
                <a:hlinkClick r:id="rId4"/>
              </a:rPr>
              <a:t>https://indico.jinr.ru/event/3750/attachments/15350/25946/Written_report_1119_eng.pdf</a:t>
            </a:r>
            <a:r>
              <a:rPr kumimoji="1" lang="en-US" sz="1600" dirty="0">
                <a:solidFill>
                  <a:srgbClr val="002060"/>
                </a:solidFill>
                <a:cs typeface="Arial" panose="020B0604020202020204" pitchFamily="34" charset="0"/>
              </a:rPr>
              <a:t>   </a:t>
            </a:r>
            <a:endParaRPr kumimoji="1" lang="en-US" dirty="0">
              <a:solidFill>
                <a:srgbClr val="002060"/>
              </a:solidFill>
              <a:cs typeface="Arial" panose="020B0604020202020204" pitchFamily="34" charset="0"/>
            </a:endParaRPr>
          </a:p>
        </p:txBody>
      </p:sp>
      <p:sp>
        <p:nvSpPr>
          <p:cNvPr id="8" name="Прямоугольник 7">
            <a:extLst>
              <a:ext uri="{FF2B5EF4-FFF2-40B4-BE49-F238E27FC236}">
                <a16:creationId xmlns:a16="http://schemas.microsoft.com/office/drawing/2014/main" id="{6FF9629A-B256-4AB6-AABE-8E50A3896F8E}"/>
              </a:ext>
            </a:extLst>
          </p:cNvPr>
          <p:cNvSpPr/>
          <p:nvPr/>
        </p:nvSpPr>
        <p:spPr>
          <a:xfrm>
            <a:off x="5888441" y="5845652"/>
            <a:ext cx="5288171" cy="584775"/>
          </a:xfrm>
          <a:prstGeom prst="rect">
            <a:avLst/>
          </a:prstGeom>
        </p:spPr>
        <p:txBody>
          <a:bodyPr wrap="square">
            <a:spAutoFit/>
          </a:bodyPr>
          <a:lstStyle/>
          <a:p>
            <a:pPr algn="just">
              <a:spcBef>
                <a:spcPts val="600"/>
              </a:spcBef>
              <a:buClr>
                <a:srgbClr val="000066"/>
              </a:buClr>
              <a:defRPr/>
            </a:pPr>
            <a:r>
              <a:rPr kumimoji="1" lang="en-US" sz="1600" dirty="0">
                <a:solidFill>
                  <a:srgbClr val="002060"/>
                </a:solidFill>
                <a:cs typeface="Arial" panose="020B0604020202020204" pitchFamily="34" charset="0"/>
              </a:rPr>
              <a:t>this proposal was considered at the  57th meeting of the PAC for Condensed Matter Physics, 15 June 2023</a:t>
            </a:r>
            <a:endParaRPr kumimoji="1" lang="en-US" dirty="0">
              <a:solidFill>
                <a:srgbClr val="002060"/>
              </a:solidFill>
              <a:cs typeface="Arial" panose="020B0604020202020204" pitchFamily="34" charset="0"/>
            </a:endParaRPr>
          </a:p>
        </p:txBody>
      </p:sp>
      <p:sp>
        <p:nvSpPr>
          <p:cNvPr id="2" name="Стрелка: вниз 1">
            <a:extLst>
              <a:ext uri="{FF2B5EF4-FFF2-40B4-BE49-F238E27FC236}">
                <a16:creationId xmlns:a16="http://schemas.microsoft.com/office/drawing/2014/main" id="{160E1D85-DCBC-4E62-8C05-DD90C11F5D28}"/>
              </a:ext>
            </a:extLst>
          </p:cNvPr>
          <p:cNvSpPr/>
          <p:nvPr/>
        </p:nvSpPr>
        <p:spPr>
          <a:xfrm>
            <a:off x="6698257" y="5660166"/>
            <a:ext cx="413132" cy="189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10" name="Стрелка: вниз 9">
            <a:extLst>
              <a:ext uri="{FF2B5EF4-FFF2-40B4-BE49-F238E27FC236}">
                <a16:creationId xmlns:a16="http://schemas.microsoft.com/office/drawing/2014/main" id="{C8263D0F-2ABC-499B-ACB1-2F325E83BDD8}"/>
              </a:ext>
            </a:extLst>
          </p:cNvPr>
          <p:cNvSpPr/>
          <p:nvPr/>
        </p:nvSpPr>
        <p:spPr>
          <a:xfrm>
            <a:off x="4713395" y="5658332"/>
            <a:ext cx="413132" cy="189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11" name="Прямоугольник 10">
            <a:extLst>
              <a:ext uri="{FF2B5EF4-FFF2-40B4-BE49-F238E27FC236}">
                <a16:creationId xmlns:a16="http://schemas.microsoft.com/office/drawing/2014/main" id="{22680044-B0DA-4594-8EC2-40543CBB65BE}"/>
              </a:ext>
            </a:extLst>
          </p:cNvPr>
          <p:cNvSpPr/>
          <p:nvPr/>
        </p:nvSpPr>
        <p:spPr>
          <a:xfrm>
            <a:off x="4232739" y="5859470"/>
            <a:ext cx="1378749" cy="369332"/>
          </a:xfrm>
          <a:prstGeom prst="rect">
            <a:avLst/>
          </a:prstGeom>
        </p:spPr>
        <p:txBody>
          <a:bodyPr wrap="square">
            <a:spAutoFit/>
          </a:bodyPr>
          <a:lstStyle/>
          <a:p>
            <a:pPr algn="ctr">
              <a:spcBef>
                <a:spcPts val="600"/>
              </a:spcBef>
              <a:buClr>
                <a:srgbClr val="000066"/>
              </a:buClr>
              <a:defRPr/>
            </a:pPr>
            <a:r>
              <a:rPr kumimoji="1" lang="en-US" sz="1600" dirty="0">
                <a:solidFill>
                  <a:srgbClr val="002060"/>
                </a:solidFill>
                <a:cs typeface="Arial" panose="020B0604020202020204" pitchFamily="34" charset="0"/>
              </a:rPr>
              <a:t>in my repo</a:t>
            </a:r>
            <a:r>
              <a:rPr kumimoji="1" lang="en-US" dirty="0">
                <a:solidFill>
                  <a:srgbClr val="002060"/>
                </a:solidFill>
                <a:cs typeface="Arial" panose="020B0604020202020204" pitchFamily="34" charset="0"/>
              </a:rPr>
              <a:t>rt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A09A2E9D-CD5F-45A4-B6E4-7B212B5BABEA}"/>
              </a:ext>
            </a:extLst>
          </p:cNvPr>
          <p:cNvPicPr>
            <a:picLocks noChangeAspect="1"/>
          </p:cNvPicPr>
          <p:nvPr/>
        </p:nvPicPr>
        <p:blipFill>
          <a:blip r:embed="rId2"/>
          <a:stretch>
            <a:fillRect/>
          </a:stretch>
        </p:blipFill>
        <p:spPr>
          <a:xfrm>
            <a:off x="5544101" y="1073191"/>
            <a:ext cx="6592481" cy="3390229"/>
          </a:xfrm>
          <a:prstGeom prst="rect">
            <a:avLst/>
          </a:prstGeom>
        </p:spPr>
      </p:pic>
      <p:sp>
        <p:nvSpPr>
          <p:cNvPr id="2" name="Заголовок 1">
            <a:extLst>
              <a:ext uri="{FF2B5EF4-FFF2-40B4-BE49-F238E27FC236}">
                <a16:creationId xmlns:a16="http://schemas.microsoft.com/office/drawing/2014/main" id="{F4721F5C-EFB4-428F-84E0-4930D999C49E}"/>
              </a:ext>
            </a:extLst>
          </p:cNvPr>
          <p:cNvSpPr>
            <a:spLocks noGrp="1"/>
          </p:cNvSpPr>
          <p:nvPr>
            <p:ph type="title"/>
          </p:nvPr>
        </p:nvSpPr>
        <p:spPr/>
        <p:txBody>
          <a:bodyPr/>
          <a:lstStyle/>
          <a:p>
            <a:r>
              <a:rPr lang="en-US" dirty="0"/>
              <a:t>The Goals and Objectives of the Project</a:t>
            </a:r>
            <a:endParaRPr lang="ru-RU" dirty="0"/>
          </a:p>
        </p:txBody>
      </p:sp>
      <p:sp>
        <p:nvSpPr>
          <p:cNvPr id="13" name="Прямоугольник 12">
            <a:extLst>
              <a:ext uri="{FF2B5EF4-FFF2-40B4-BE49-F238E27FC236}">
                <a16:creationId xmlns:a16="http://schemas.microsoft.com/office/drawing/2014/main" id="{5F3BE765-6A43-46E1-BBEC-4835D2536FD4}"/>
              </a:ext>
            </a:extLst>
          </p:cNvPr>
          <p:cNvSpPr/>
          <p:nvPr/>
        </p:nvSpPr>
        <p:spPr>
          <a:xfrm>
            <a:off x="104006" y="719959"/>
            <a:ext cx="5463846" cy="3743461"/>
          </a:xfrm>
          <a:prstGeom prst="rect">
            <a:avLst/>
          </a:prstGeom>
        </p:spPr>
        <p:txBody>
          <a:bodyPr wrap="square">
            <a:spAutoFit/>
          </a:bodyPr>
          <a:lstStyle/>
          <a:p>
            <a:pPr algn="just">
              <a:lnSpc>
                <a:spcPct val="107000"/>
              </a:lnSpc>
              <a:spcBef>
                <a:spcPts val="600"/>
              </a:spcBef>
              <a:spcAft>
                <a:spcPts val="0"/>
              </a:spcAft>
              <a:buClr>
                <a:srgbClr val="000066"/>
              </a:buClr>
              <a:defRPr/>
            </a:pPr>
            <a:r>
              <a:rPr kumimoji="1" lang="en-US" dirty="0">
                <a:solidFill>
                  <a:srgbClr val="002060"/>
                </a:solidFill>
                <a:cs typeface="Arial" panose="020B0604020202020204" pitchFamily="34" charset="0"/>
              </a:rPr>
              <a:t>The project is aimed at</a:t>
            </a:r>
            <a:endParaRPr kumimoji="1" lang="ru-RU" dirty="0">
              <a:solidFill>
                <a:srgbClr val="002060"/>
              </a:solidFill>
              <a:cs typeface="Arial" panose="020B0604020202020204" pitchFamily="34" charset="0"/>
            </a:endParaRPr>
          </a:p>
          <a:p>
            <a:pPr marL="285750" indent="-285750" algn="just">
              <a:spcBef>
                <a:spcPts val="600"/>
              </a:spcBef>
              <a:spcAft>
                <a:spcPts val="0"/>
              </a:spcAf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the development of mathematical methods and software  for  modeling  physical  processes  and  experimental  facilities,  processing  and  analyzing experimental  data  in  the  field  of  elementary  particle  physics,  nuclear  physics,  neutrino  physics, condensed matter, radiobiology, etc. </a:t>
            </a:r>
          </a:p>
          <a:p>
            <a:pPr marL="285750" indent="-285750" algn="just">
              <a:spcBef>
                <a:spcPts val="600"/>
              </a:spcBef>
              <a:spcAft>
                <a:spcPts val="0"/>
              </a:spcAf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support and operation of software  complexes for the distributed processing and analysis of experimental data as well as information systems to support research at JINR and other world centers.</a:t>
            </a:r>
          </a:p>
          <a:p>
            <a:pPr algn="just">
              <a:spcBef>
                <a:spcPts val="600"/>
              </a:spcBef>
              <a:spcAft>
                <a:spcPts val="0"/>
              </a:spcAft>
              <a:buClr>
                <a:srgbClr val="000066"/>
              </a:buClr>
              <a:defRPr/>
            </a:pPr>
            <a:endParaRPr kumimoji="1" lang="en-US" sz="500" dirty="0">
              <a:solidFill>
                <a:srgbClr val="002060"/>
              </a:solidFill>
              <a:cs typeface="Arial" panose="020B0604020202020204" pitchFamily="34" charset="0"/>
            </a:endParaRPr>
          </a:p>
        </p:txBody>
      </p:sp>
      <p:sp>
        <p:nvSpPr>
          <p:cNvPr id="15" name="Прямоугольник 14">
            <a:extLst>
              <a:ext uri="{FF2B5EF4-FFF2-40B4-BE49-F238E27FC236}">
                <a16:creationId xmlns:a16="http://schemas.microsoft.com/office/drawing/2014/main" id="{1C24DF1E-D7BB-4BE0-B562-63103EADB39F}"/>
              </a:ext>
            </a:extLst>
          </p:cNvPr>
          <p:cNvSpPr/>
          <p:nvPr/>
        </p:nvSpPr>
        <p:spPr>
          <a:xfrm>
            <a:off x="175258" y="4455179"/>
            <a:ext cx="11961324" cy="2062103"/>
          </a:xfrm>
          <a:prstGeom prst="rect">
            <a:avLst/>
          </a:prstGeom>
          <a:solidFill>
            <a:schemeClr val="bg1"/>
          </a:solidFill>
        </p:spPr>
        <p:txBody>
          <a:bodyPr wrap="square">
            <a:spAutoFit/>
          </a:bodyPr>
          <a:lstStyle/>
          <a:p>
            <a:pPr algn="just">
              <a:spcBef>
                <a:spcPts val="1200"/>
              </a:spcBef>
              <a:buClr>
                <a:srgbClr val="000066"/>
              </a:buClr>
              <a:defRPr/>
            </a:pPr>
            <a:r>
              <a:rPr kumimoji="1" lang="en-US" dirty="0">
                <a:solidFill>
                  <a:srgbClr val="002060"/>
                </a:solidFill>
                <a:cs typeface="Arial" panose="020B0604020202020204" pitchFamily="34" charset="0"/>
              </a:rPr>
              <a:t>The  priorities are  mathematical  and  computational  physics  to  support  the  JINR  large research infrastructure projects, and first of all the experiments at the NICA accelerator complex and the Baikal-GVD neutrino telescope. </a:t>
            </a:r>
          </a:p>
          <a:p>
            <a:pPr algn="just">
              <a:spcBef>
                <a:spcPts val="1200"/>
              </a:spcBef>
              <a:buClr>
                <a:srgbClr val="000066"/>
              </a:buClr>
              <a:defRPr/>
            </a:pPr>
            <a:r>
              <a:rPr kumimoji="1" lang="en-US" dirty="0">
                <a:solidFill>
                  <a:srgbClr val="002060"/>
                </a:solidFill>
                <a:cs typeface="Arial" panose="020B0604020202020204" pitchFamily="34" charset="0"/>
              </a:rPr>
              <a:t>Further cooperation will also be continued with the experiments at the largest world accelerator centers (CERN, BNL, etc.), experiments in the field of neutrino physics and  astrophysics, radiobiological research programs. </a:t>
            </a:r>
          </a:p>
          <a:p>
            <a:pPr algn="just">
              <a:spcBef>
                <a:spcPts val="1200"/>
              </a:spcBef>
              <a:buClr>
                <a:srgbClr val="000066"/>
              </a:buClr>
              <a:defRPr/>
            </a:pPr>
            <a:r>
              <a:rPr kumimoji="1" lang="en-US" dirty="0">
                <a:solidFill>
                  <a:srgbClr val="002060"/>
                </a:solidFill>
                <a:cs typeface="Arial" panose="020B0604020202020204" pitchFamily="34" charset="0"/>
              </a:rPr>
              <a:t>The possibility of using the developed methods and  algorithms within other fundamental science and applied projects is being considered. </a:t>
            </a:r>
          </a:p>
        </p:txBody>
      </p:sp>
      <p:sp>
        <p:nvSpPr>
          <p:cNvPr id="16" name="Прямоугольник 15">
            <a:extLst>
              <a:ext uri="{FF2B5EF4-FFF2-40B4-BE49-F238E27FC236}">
                <a16:creationId xmlns:a16="http://schemas.microsoft.com/office/drawing/2014/main" id="{A416C2DB-3913-4881-8205-E42A18041DE4}"/>
              </a:ext>
            </a:extLst>
          </p:cNvPr>
          <p:cNvSpPr/>
          <p:nvPr/>
        </p:nvSpPr>
        <p:spPr>
          <a:xfrm>
            <a:off x="5567852" y="743913"/>
            <a:ext cx="2175275" cy="369332"/>
          </a:xfrm>
          <a:prstGeom prst="rect">
            <a:avLst/>
          </a:prstGeom>
        </p:spPr>
        <p:txBody>
          <a:bodyPr wrap="none">
            <a:spAutoFit/>
          </a:bodyPr>
          <a:lstStyle/>
          <a:p>
            <a:r>
              <a:rPr kumimoji="1" lang="en-US" dirty="0">
                <a:solidFill>
                  <a:srgbClr val="FF0000"/>
                </a:solidFill>
                <a:cs typeface="Arial" panose="020B0604020202020204" pitchFamily="34" charset="0"/>
              </a:rPr>
              <a:t>The Project Structure</a:t>
            </a:r>
            <a:endParaRPr kumimoji="1" lang="ru-RU" dirty="0">
              <a:solidFill>
                <a:srgbClr val="FF0000"/>
              </a:solidFill>
              <a:cs typeface="Arial" panose="020B0604020202020204" pitchFamily="34" charset="0"/>
            </a:endParaRPr>
          </a:p>
        </p:txBody>
      </p:sp>
      <p:sp>
        <p:nvSpPr>
          <p:cNvPr id="17" name="Прямоугольник 16">
            <a:extLst>
              <a:ext uri="{FF2B5EF4-FFF2-40B4-BE49-F238E27FC236}">
                <a16:creationId xmlns:a16="http://schemas.microsoft.com/office/drawing/2014/main" id="{45E3A66F-9B82-4716-9DA3-5C68CAF9E224}"/>
              </a:ext>
            </a:extLst>
          </p:cNvPr>
          <p:cNvSpPr/>
          <p:nvPr/>
        </p:nvSpPr>
        <p:spPr>
          <a:xfrm>
            <a:off x="5567852" y="2974056"/>
            <a:ext cx="2308360" cy="1134478"/>
          </a:xfrm>
          <a:prstGeom prst="rect">
            <a:avLst/>
          </a:prstGeom>
        </p:spPr>
        <p:txBody>
          <a:bodyPr wrap="square">
            <a:spAutoFit/>
          </a:bodyPr>
          <a:lstStyle/>
          <a:p>
            <a:pPr>
              <a:lnSpc>
                <a:spcPct val="107000"/>
              </a:lnSpc>
              <a:spcBef>
                <a:spcPts val="600"/>
              </a:spcBef>
              <a:spcAft>
                <a:spcPts val="0"/>
              </a:spcAft>
              <a:buClr>
                <a:srgbClr val="000066"/>
              </a:buClr>
              <a:defRPr/>
            </a:pPr>
            <a:r>
              <a:rPr kumimoji="1" lang="en-US" sz="1600" dirty="0">
                <a:solidFill>
                  <a:srgbClr val="FF0000"/>
                </a:solidFill>
                <a:cs typeface="Arial" panose="020B0604020202020204" pitchFamily="34" charset="0"/>
              </a:rPr>
              <a:t>The main strategy is to use common solutions and methods for different experiments</a:t>
            </a:r>
          </a:p>
        </p:txBody>
      </p:sp>
      <p:sp>
        <p:nvSpPr>
          <p:cNvPr id="3" name="Дата 2">
            <a:extLst>
              <a:ext uri="{FF2B5EF4-FFF2-40B4-BE49-F238E27FC236}">
                <a16:creationId xmlns:a16="http://schemas.microsoft.com/office/drawing/2014/main" id="{B1945D2F-5959-4AB9-9E1F-F3FB0211EFE8}"/>
              </a:ext>
            </a:extLst>
          </p:cNvPr>
          <p:cNvSpPr>
            <a:spLocks noGrp="1"/>
          </p:cNvSpPr>
          <p:nvPr>
            <p:ph type="dt" sz="half" idx="10"/>
          </p:nvPr>
        </p:nvSpPr>
        <p:spPr/>
        <p:txBody>
          <a:bodyPr/>
          <a:lstStyle/>
          <a:p>
            <a:fld id="{4381F6A5-9717-4A36-93B4-6EF4E4AE4D3E}" type="datetime1">
              <a:rPr lang="ru-RU" smtClean="0"/>
              <a:t>20.06.2023</a:t>
            </a:fld>
            <a:endParaRPr lang="ru-RU"/>
          </a:p>
        </p:txBody>
      </p:sp>
      <p:sp>
        <p:nvSpPr>
          <p:cNvPr id="5" name="Номер слайда 4">
            <a:extLst>
              <a:ext uri="{FF2B5EF4-FFF2-40B4-BE49-F238E27FC236}">
                <a16:creationId xmlns:a16="http://schemas.microsoft.com/office/drawing/2014/main" id="{0FF47ADE-B73E-481F-B543-C76C5F22320E}"/>
              </a:ext>
            </a:extLst>
          </p:cNvPr>
          <p:cNvSpPr>
            <a:spLocks noGrp="1"/>
          </p:cNvSpPr>
          <p:nvPr>
            <p:ph type="sldNum" sz="quarter" idx="12"/>
          </p:nvPr>
        </p:nvSpPr>
        <p:spPr/>
        <p:txBody>
          <a:bodyPr/>
          <a:lstStyle/>
          <a:p>
            <a:fld id="{0528AAB8-6B0B-42CC-91F5-49948E541453}" type="slidenum">
              <a:rPr lang="ru-RU" smtClean="0"/>
              <a:t>4</a:t>
            </a:fld>
            <a:endParaRPr lang="ru-RU"/>
          </a:p>
        </p:txBody>
      </p:sp>
    </p:spTree>
    <p:extLst>
      <p:ext uri="{BB962C8B-B14F-4D97-AF65-F5344CB8AC3E}">
        <p14:creationId xmlns:p14="http://schemas.microsoft.com/office/powerpoint/2010/main" val="2829180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7A04CB9A-A35C-4EB3-940D-C190AEE31323}"/>
              </a:ext>
            </a:extLst>
          </p:cNvPr>
          <p:cNvSpPr>
            <a:spLocks noGrp="1"/>
          </p:cNvSpPr>
          <p:nvPr>
            <p:ph type="dt" sz="half" idx="10"/>
          </p:nvPr>
        </p:nvSpPr>
        <p:spPr/>
        <p:txBody>
          <a:bodyPr/>
          <a:lstStyle/>
          <a:p>
            <a:fld id="{A49B0A60-3CDE-4D11-9DF6-33347A0155AB}" type="datetime1">
              <a:rPr lang="ru-RU" smtClean="0"/>
              <a:t>19.06.2023</a:t>
            </a:fld>
            <a:endParaRPr lang="ru-RU"/>
          </a:p>
        </p:txBody>
      </p:sp>
      <p:sp>
        <p:nvSpPr>
          <p:cNvPr id="4" name="Нижний колонтитул 3">
            <a:extLst>
              <a:ext uri="{FF2B5EF4-FFF2-40B4-BE49-F238E27FC236}">
                <a16:creationId xmlns:a16="http://schemas.microsoft.com/office/drawing/2014/main" id="{34763612-93DA-4947-A78C-91834B095CD4}"/>
              </a:ext>
            </a:extLst>
          </p:cNvPr>
          <p:cNvSpPr>
            <a:spLocks noGrp="1"/>
          </p:cNvSpPr>
          <p:nvPr>
            <p:ph type="ftr" sz="quarter" idx="11"/>
          </p:nvPr>
        </p:nvSpPr>
        <p:spPr/>
        <p:txBody>
          <a:bodyPr/>
          <a:lstStyle/>
          <a:p>
            <a:r>
              <a:rPr lang="en-US"/>
              <a:t>58th meeting of the PAC for Particle Physics</a:t>
            </a:r>
            <a:endParaRPr lang="ru-RU" dirty="0"/>
          </a:p>
        </p:txBody>
      </p:sp>
      <p:sp>
        <p:nvSpPr>
          <p:cNvPr id="5" name="Номер слайда 4">
            <a:extLst>
              <a:ext uri="{FF2B5EF4-FFF2-40B4-BE49-F238E27FC236}">
                <a16:creationId xmlns:a16="http://schemas.microsoft.com/office/drawing/2014/main" id="{4387EB98-F457-4988-81CC-594988DBFB07}"/>
              </a:ext>
            </a:extLst>
          </p:cNvPr>
          <p:cNvSpPr>
            <a:spLocks noGrp="1"/>
          </p:cNvSpPr>
          <p:nvPr>
            <p:ph type="sldNum" sz="quarter" idx="12"/>
          </p:nvPr>
        </p:nvSpPr>
        <p:spPr/>
        <p:txBody>
          <a:bodyPr/>
          <a:lstStyle/>
          <a:p>
            <a:fld id="{0528AAB8-6B0B-42CC-91F5-49948E541453}" type="slidenum">
              <a:rPr lang="ru-RU" smtClean="0"/>
              <a:t>5</a:t>
            </a:fld>
            <a:endParaRPr lang="ru-RU"/>
          </a:p>
        </p:txBody>
      </p:sp>
      <p:sp>
        <p:nvSpPr>
          <p:cNvPr id="7" name="Прямоугольник 6">
            <a:extLst>
              <a:ext uri="{FF2B5EF4-FFF2-40B4-BE49-F238E27FC236}">
                <a16:creationId xmlns:a16="http://schemas.microsoft.com/office/drawing/2014/main" id="{E45239B2-3FAB-497C-A061-3F3EFE71AD12}"/>
              </a:ext>
            </a:extLst>
          </p:cNvPr>
          <p:cNvSpPr/>
          <p:nvPr/>
        </p:nvSpPr>
        <p:spPr>
          <a:xfrm>
            <a:off x="1384300" y="308344"/>
            <a:ext cx="9035143" cy="1261884"/>
          </a:xfrm>
          <a:prstGeom prst="rect">
            <a:avLst/>
          </a:prstGeom>
        </p:spPr>
        <p:txBody>
          <a:bodyPr wrap="square">
            <a:spAutoFit/>
          </a:bodyPr>
          <a:lstStyle/>
          <a:p>
            <a:pPr algn="ctr" defTabSz="914296">
              <a:spcBef>
                <a:spcPct val="0"/>
              </a:spcBef>
            </a:pPr>
            <a:r>
              <a:rPr lang="en-US" sz="3800" b="1" dirty="0">
                <a:solidFill>
                  <a:srgbClr val="002060"/>
                </a:solidFill>
              </a:rPr>
              <a:t>Simulation of physical processes and experimental facilities</a:t>
            </a:r>
            <a:endParaRPr lang="ru-RU" sz="3800" b="1" dirty="0">
              <a:solidFill>
                <a:srgbClr val="002060"/>
              </a:solidFill>
            </a:endParaRPr>
          </a:p>
        </p:txBody>
      </p:sp>
      <p:pic>
        <p:nvPicPr>
          <p:cNvPr id="9" name="Рисунок 8">
            <a:extLst>
              <a:ext uri="{FF2B5EF4-FFF2-40B4-BE49-F238E27FC236}">
                <a16:creationId xmlns:a16="http://schemas.microsoft.com/office/drawing/2014/main" id="{80E5EC92-AEC4-4C57-8303-1210E9E9B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0970" y="1721444"/>
            <a:ext cx="5812150" cy="4062498"/>
          </a:xfrm>
          <a:prstGeom prst="rect">
            <a:avLst/>
          </a:prstGeom>
        </p:spPr>
      </p:pic>
      <p:sp>
        <p:nvSpPr>
          <p:cNvPr id="10" name="Прямоугольник 9">
            <a:extLst>
              <a:ext uri="{FF2B5EF4-FFF2-40B4-BE49-F238E27FC236}">
                <a16:creationId xmlns:a16="http://schemas.microsoft.com/office/drawing/2014/main" id="{3A8A0FC7-CBC8-4C40-BE31-D040165BC5BA}"/>
              </a:ext>
            </a:extLst>
          </p:cNvPr>
          <p:cNvSpPr/>
          <p:nvPr/>
        </p:nvSpPr>
        <p:spPr>
          <a:xfrm>
            <a:off x="74195" y="2058873"/>
            <a:ext cx="5717005" cy="3196709"/>
          </a:xfrm>
          <a:prstGeom prst="rect">
            <a:avLst/>
          </a:prstGeom>
        </p:spPr>
        <p:txBody>
          <a:bodyPr wrap="square">
            <a:spAutoFit/>
          </a:bodyPr>
          <a:lstStyle/>
          <a:p>
            <a:pPr marL="285750" lvl="0" indent="-285750" algn="just">
              <a:lnSpc>
                <a:spcPct val="107000"/>
              </a:lnSpc>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analytical and numerical calculations of physical processes, software optimization, including tuning and adaptation of physics event generators; </a:t>
            </a:r>
          </a:p>
          <a:p>
            <a:pPr marL="285750" lvl="0" indent="-285750" algn="just">
              <a:lnSpc>
                <a:spcPct val="107000"/>
              </a:lnSpc>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MC event production, development and support of  information systems for event catalogues; </a:t>
            </a:r>
          </a:p>
          <a:p>
            <a:pPr marL="285750" lvl="0" indent="-285750" algn="just">
              <a:lnSpc>
                <a:spcPct val="107000"/>
              </a:lnSpc>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participation in the creation of computer models of experimental facilities and simulation of elementary particles passing through them based on GEANT4 (and others) and fast simulation of the response of the detectors. </a:t>
            </a:r>
            <a:endParaRPr kumimoji="1" lang="ru-RU" dirty="0">
              <a:solidFill>
                <a:srgbClr val="002060"/>
              </a:solidFill>
              <a:cs typeface="Arial" panose="020B0604020202020204" pitchFamily="34" charset="0"/>
            </a:endParaRPr>
          </a:p>
        </p:txBody>
      </p:sp>
    </p:spTree>
    <p:extLst>
      <p:ext uri="{BB962C8B-B14F-4D97-AF65-F5344CB8AC3E}">
        <p14:creationId xmlns:p14="http://schemas.microsoft.com/office/powerpoint/2010/main" val="3499250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29773D9A-5AB8-46EE-98FC-BCF5236952B6}"/>
              </a:ext>
            </a:extLst>
          </p:cNvPr>
          <p:cNvSpPr>
            <a:spLocks noGrp="1"/>
          </p:cNvSpPr>
          <p:nvPr>
            <p:ph type="dt" sz="half" idx="10"/>
          </p:nvPr>
        </p:nvSpPr>
        <p:spPr/>
        <p:txBody>
          <a:bodyPr/>
          <a:lstStyle/>
          <a:p>
            <a:fld id="{98D27F5F-2BA4-4031-A7CD-49E3221063CD}" type="datetime1">
              <a:rPr lang="ru-RU" smtClean="0"/>
              <a:t>19.06.2023</a:t>
            </a:fld>
            <a:endParaRPr lang="ru-RU"/>
          </a:p>
        </p:txBody>
      </p:sp>
      <p:sp>
        <p:nvSpPr>
          <p:cNvPr id="4" name="Нижний колонтитул 3">
            <a:extLst>
              <a:ext uri="{FF2B5EF4-FFF2-40B4-BE49-F238E27FC236}">
                <a16:creationId xmlns:a16="http://schemas.microsoft.com/office/drawing/2014/main" id="{ADFD9202-03F8-4868-926F-5E544DA3E8D8}"/>
              </a:ext>
            </a:extLst>
          </p:cNvPr>
          <p:cNvSpPr>
            <a:spLocks noGrp="1"/>
          </p:cNvSpPr>
          <p:nvPr>
            <p:ph type="ftr" sz="quarter" idx="11"/>
          </p:nvPr>
        </p:nvSpPr>
        <p:spPr/>
        <p:txBody>
          <a:bodyPr/>
          <a:lstStyle/>
          <a:p>
            <a:r>
              <a:rPr lang="en-US"/>
              <a:t>58th meeting of the PAC for Particle Physics</a:t>
            </a:r>
            <a:endParaRPr lang="ru-RU" dirty="0"/>
          </a:p>
        </p:txBody>
      </p:sp>
      <p:sp>
        <p:nvSpPr>
          <p:cNvPr id="5" name="Номер слайда 4">
            <a:extLst>
              <a:ext uri="{FF2B5EF4-FFF2-40B4-BE49-F238E27FC236}">
                <a16:creationId xmlns:a16="http://schemas.microsoft.com/office/drawing/2014/main" id="{690347AE-FFD5-4D0B-B559-93021A30A413}"/>
              </a:ext>
            </a:extLst>
          </p:cNvPr>
          <p:cNvSpPr>
            <a:spLocks noGrp="1"/>
          </p:cNvSpPr>
          <p:nvPr>
            <p:ph type="sldNum" sz="quarter" idx="12"/>
          </p:nvPr>
        </p:nvSpPr>
        <p:spPr/>
        <p:txBody>
          <a:bodyPr/>
          <a:lstStyle/>
          <a:p>
            <a:fld id="{0528AAB8-6B0B-42CC-91F5-49948E541453}" type="slidenum">
              <a:rPr lang="ru-RU" smtClean="0"/>
              <a:t>6</a:t>
            </a:fld>
            <a:endParaRPr lang="ru-RU"/>
          </a:p>
        </p:txBody>
      </p:sp>
      <p:sp>
        <p:nvSpPr>
          <p:cNvPr id="10" name="Прямоугольник 9">
            <a:extLst>
              <a:ext uri="{FF2B5EF4-FFF2-40B4-BE49-F238E27FC236}">
                <a16:creationId xmlns:a16="http://schemas.microsoft.com/office/drawing/2014/main" id="{70BC0A21-9F7A-4D08-86AF-32ACA6CD931A}"/>
              </a:ext>
            </a:extLst>
          </p:cNvPr>
          <p:cNvSpPr/>
          <p:nvPr/>
        </p:nvSpPr>
        <p:spPr>
          <a:xfrm>
            <a:off x="42355" y="743751"/>
            <a:ext cx="6201491" cy="1715854"/>
          </a:xfrm>
          <a:prstGeom prst="rect">
            <a:avLst/>
          </a:prstGeom>
        </p:spPr>
        <p:txBody>
          <a:bodyPr wrap="square">
            <a:spAutoFit/>
          </a:bodyPr>
          <a:lstStyle/>
          <a:p>
            <a:pPr marL="342900" indent="-342900">
              <a:spcBef>
                <a:spcPts val="1200"/>
              </a:spcBef>
              <a:buFont typeface="Wingdings" panose="05000000000000000000" pitchFamily="2" charset="2"/>
              <a:buChar char="§"/>
            </a:pPr>
            <a:r>
              <a:rPr kumimoji="1" lang="ru-RU" dirty="0" err="1">
                <a:solidFill>
                  <a:srgbClr val="002060"/>
                </a:solidFill>
                <a:cs typeface="Arial" panose="020B0604020202020204" pitchFamily="34" charset="0"/>
              </a:rPr>
              <a:t>Development</a:t>
            </a:r>
            <a:r>
              <a:rPr kumimoji="1" lang="en-US"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of</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the</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heavy</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collision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generator</a:t>
            </a:r>
            <a:r>
              <a:rPr kumimoji="1" lang="en-US" dirty="0">
                <a:solidFill>
                  <a:srgbClr val="002060"/>
                </a:solidFill>
                <a:cs typeface="Arial" panose="020B0604020202020204" pitchFamily="34" charset="0"/>
              </a:rPr>
              <a:t>s</a:t>
            </a:r>
          </a:p>
          <a:p>
            <a:pPr marL="742950" lvl="1" indent="-285750">
              <a:spcBef>
                <a:spcPts val="300"/>
              </a:spcBef>
              <a:buFont typeface="Calibri" panose="020F0502020204030204" pitchFamily="34" charset="0"/>
              <a:buChar char="−"/>
            </a:pPr>
            <a:r>
              <a:rPr kumimoji="1" lang="en-US" sz="1600" dirty="0" err="1">
                <a:solidFill>
                  <a:srgbClr val="002060"/>
                </a:solidFill>
                <a:cs typeface="Arial" panose="020B0604020202020204" pitchFamily="34" charset="0"/>
              </a:rPr>
              <a:t>Dubna</a:t>
            </a:r>
            <a:r>
              <a:rPr kumimoji="1" lang="en-US" sz="1600" dirty="0">
                <a:solidFill>
                  <a:srgbClr val="002060"/>
                </a:solidFill>
                <a:cs typeface="Arial" panose="020B0604020202020204" pitchFamily="34" charset="0"/>
              </a:rPr>
              <a:t> Cascade Model, Quark-Gluon-String Model, Statistical Multifragmentation Model for the NICA Experiments</a:t>
            </a:r>
          </a:p>
          <a:p>
            <a:pPr marL="742950" lvl="1" indent="-285750">
              <a:spcBef>
                <a:spcPts val="300"/>
              </a:spcBef>
              <a:buFont typeface="Calibri" panose="020F0502020204030204" pitchFamily="34" charset="0"/>
              <a:buChar char="−"/>
            </a:pPr>
            <a:r>
              <a:rPr kumimoji="1" lang="en-US" sz="1600" dirty="0">
                <a:solidFill>
                  <a:srgbClr val="002060"/>
                </a:solidFill>
                <a:cs typeface="Arial" panose="020B0604020202020204" pitchFamily="34" charset="0"/>
              </a:rPr>
              <a:t>tuning the HIJING generator with data of NA49 and NA61/SHINE @ CERN, STAR@RHIC (can be used in MPD and SPD experiments)</a:t>
            </a:r>
            <a:endParaRPr kumimoji="1" lang="ru-RU" sz="1600" dirty="0">
              <a:solidFill>
                <a:srgbClr val="002060"/>
              </a:solidFill>
              <a:cs typeface="Arial" panose="020B0604020202020204" pitchFamily="34" charset="0"/>
            </a:endParaRPr>
          </a:p>
        </p:txBody>
      </p:sp>
      <p:pic>
        <p:nvPicPr>
          <p:cNvPr id="20" name="Рисунок 19">
            <a:extLst>
              <a:ext uri="{FF2B5EF4-FFF2-40B4-BE49-F238E27FC236}">
                <a16:creationId xmlns:a16="http://schemas.microsoft.com/office/drawing/2014/main" id="{A77AB5D0-82CB-47DE-8041-301E64F70AF5}"/>
              </a:ext>
            </a:extLst>
          </p:cNvPr>
          <p:cNvPicPr>
            <a:picLocks noChangeAspect="1"/>
          </p:cNvPicPr>
          <p:nvPr/>
        </p:nvPicPr>
        <p:blipFill>
          <a:blip r:embed="rId2"/>
          <a:stretch>
            <a:fillRect/>
          </a:stretch>
        </p:blipFill>
        <p:spPr>
          <a:xfrm>
            <a:off x="6208103" y="732510"/>
            <a:ext cx="3181546" cy="2415734"/>
          </a:xfrm>
          <a:prstGeom prst="rect">
            <a:avLst/>
          </a:prstGeom>
        </p:spPr>
      </p:pic>
      <p:pic>
        <p:nvPicPr>
          <p:cNvPr id="25" name="Рисунок 24">
            <a:extLst>
              <a:ext uri="{FF2B5EF4-FFF2-40B4-BE49-F238E27FC236}">
                <a16:creationId xmlns:a16="http://schemas.microsoft.com/office/drawing/2014/main" id="{9C26580C-96ED-4305-88F0-228716C84284}"/>
              </a:ext>
            </a:extLst>
          </p:cNvPr>
          <p:cNvPicPr>
            <a:picLocks noChangeAspect="1"/>
          </p:cNvPicPr>
          <p:nvPr/>
        </p:nvPicPr>
        <p:blipFill>
          <a:blip r:embed="rId3"/>
          <a:stretch>
            <a:fillRect/>
          </a:stretch>
        </p:blipFill>
        <p:spPr>
          <a:xfrm>
            <a:off x="9372672" y="694684"/>
            <a:ext cx="2743200" cy="2490335"/>
          </a:xfrm>
          <a:prstGeom prst="rect">
            <a:avLst/>
          </a:prstGeom>
        </p:spPr>
      </p:pic>
      <p:sp>
        <p:nvSpPr>
          <p:cNvPr id="13" name="Прямоугольник 12">
            <a:extLst>
              <a:ext uri="{FF2B5EF4-FFF2-40B4-BE49-F238E27FC236}">
                <a16:creationId xmlns:a16="http://schemas.microsoft.com/office/drawing/2014/main" id="{FB272092-127A-4E71-9A63-35968FFC3C54}"/>
              </a:ext>
            </a:extLst>
          </p:cNvPr>
          <p:cNvSpPr/>
          <p:nvPr/>
        </p:nvSpPr>
        <p:spPr>
          <a:xfrm>
            <a:off x="42355" y="2394903"/>
            <a:ext cx="6033284" cy="646331"/>
          </a:xfrm>
          <a:prstGeom prst="rect">
            <a:avLst/>
          </a:prstGeom>
        </p:spPr>
        <p:txBody>
          <a:bodyPr wrap="square">
            <a:spAutoFit/>
          </a:bodyPr>
          <a:lstStyle/>
          <a:p>
            <a:pPr marL="342900" indent="-342900">
              <a:spcBef>
                <a:spcPts val="1200"/>
              </a:spcBef>
              <a:buFont typeface="Wingdings" panose="05000000000000000000" pitchFamily="2" charset="2"/>
              <a:buChar char="§"/>
            </a:pPr>
            <a:r>
              <a:rPr kumimoji="1" lang="en-US" dirty="0">
                <a:solidFill>
                  <a:srgbClr val="002060"/>
                </a:solidFill>
                <a:cs typeface="Arial" panose="020B0604020202020204" pitchFamily="34" charset="0"/>
              </a:rPr>
              <a:t>Analytical and numerical methods for calculating neutron-proton systems under strong compression at the NICA</a:t>
            </a:r>
            <a:endParaRPr kumimoji="1" lang="ru-RU" dirty="0">
              <a:solidFill>
                <a:srgbClr val="002060"/>
              </a:solidFill>
              <a:cs typeface="Arial" panose="020B0604020202020204" pitchFamily="34" charset="0"/>
            </a:endParaRPr>
          </a:p>
        </p:txBody>
      </p:sp>
      <p:sp>
        <p:nvSpPr>
          <p:cNvPr id="14" name="Прямоугольник 13">
            <a:extLst>
              <a:ext uri="{FF2B5EF4-FFF2-40B4-BE49-F238E27FC236}">
                <a16:creationId xmlns:a16="http://schemas.microsoft.com/office/drawing/2014/main" id="{D478D7AA-0983-4BEC-8A67-CDD8FE1F9656}"/>
              </a:ext>
            </a:extLst>
          </p:cNvPr>
          <p:cNvSpPr/>
          <p:nvPr/>
        </p:nvSpPr>
        <p:spPr>
          <a:xfrm>
            <a:off x="63024" y="4097280"/>
            <a:ext cx="6071056" cy="1591269"/>
          </a:xfrm>
          <a:prstGeom prst="rect">
            <a:avLst/>
          </a:prstGeom>
        </p:spPr>
        <p:txBody>
          <a:bodyPr wrap="square">
            <a:spAutoFit/>
          </a:bodyPr>
          <a:lstStyle/>
          <a:p>
            <a:pPr marL="342900" indent="-342900">
              <a:spcBef>
                <a:spcPts val="1200"/>
              </a:spcBef>
              <a:buFont typeface="Wingdings" panose="05000000000000000000" pitchFamily="2" charset="2"/>
              <a:buChar char="§"/>
            </a:pPr>
            <a:r>
              <a:rPr kumimoji="1" lang="en-US" dirty="0">
                <a:solidFill>
                  <a:srgbClr val="002060"/>
                </a:solidFill>
                <a:cs typeface="Arial" panose="020B0604020202020204" pitchFamily="34" charset="0"/>
              </a:rPr>
              <a:t>Fine tuning the </a:t>
            </a:r>
            <a:r>
              <a:rPr kumimoji="1" lang="ru-RU" dirty="0" err="1">
                <a:solidFill>
                  <a:srgbClr val="002060"/>
                </a:solidFill>
                <a:cs typeface="Arial" panose="020B0604020202020204" pitchFamily="34" charset="0"/>
              </a:rPr>
              <a:t>generator</a:t>
            </a:r>
            <a:r>
              <a:rPr kumimoji="1" lang="en-US" dirty="0">
                <a:solidFill>
                  <a:srgbClr val="002060"/>
                </a:solidFill>
                <a:cs typeface="Arial" panose="020B0604020202020204" pitchFamily="34" charset="0"/>
              </a:rPr>
              <a:t>s for searches for new physics</a:t>
            </a:r>
          </a:p>
          <a:p>
            <a:pPr marL="742950" lvl="1" indent="-285750">
              <a:lnSpc>
                <a:spcPct val="107000"/>
              </a:lnSpc>
              <a:spcBef>
                <a:spcPts val="300"/>
              </a:spcBef>
              <a:buClr>
                <a:srgbClr val="000066"/>
              </a:buClr>
              <a:buFont typeface="Calibri" panose="020F0502020204030204" pitchFamily="34" charset="0"/>
              <a:buChar char="−"/>
              <a:defRPr/>
            </a:pPr>
            <a:r>
              <a:rPr kumimoji="1" lang="en-US" altLang="ru-RU" sz="1600" dirty="0">
                <a:solidFill>
                  <a:srgbClr val="002060"/>
                </a:solidFill>
                <a:cs typeface="Arial" panose="020B0604020202020204" pitchFamily="34" charset="0"/>
              </a:rPr>
              <a:t>revision of model parameters for 2HDM+a, 2HDM+s, etc.</a:t>
            </a:r>
          </a:p>
          <a:p>
            <a:pPr marL="742950" lvl="1" indent="-285750">
              <a:lnSpc>
                <a:spcPct val="107000"/>
              </a:lnSpc>
              <a:spcBef>
                <a:spcPts val="300"/>
              </a:spcBef>
              <a:buClr>
                <a:srgbClr val="000066"/>
              </a:buClr>
              <a:buFont typeface="Calibri" panose="020F0502020204030204" pitchFamily="34" charset="0"/>
              <a:buChar char="−"/>
              <a:defRPr/>
            </a:pPr>
            <a:r>
              <a:rPr kumimoji="1" lang="en-US" altLang="ru-RU" sz="1600" dirty="0">
                <a:solidFill>
                  <a:srgbClr val="002060"/>
                </a:solidFill>
                <a:cs typeface="Arial" panose="020B0604020202020204" pitchFamily="34" charset="0"/>
              </a:rPr>
              <a:t>simulation with Pythia8,</a:t>
            </a:r>
            <a:r>
              <a:rPr kumimoji="1" lang="ru-RU" altLang="ru-RU" sz="1600" dirty="0">
                <a:solidFill>
                  <a:srgbClr val="002060"/>
                </a:solidFill>
                <a:cs typeface="Arial" panose="020B0604020202020204" pitchFamily="34" charset="0"/>
              </a:rPr>
              <a:t> QBH, MadGraph5_aMC@NLO</a:t>
            </a:r>
            <a:r>
              <a:rPr kumimoji="1" lang="en-US" altLang="ru-RU" sz="1600" dirty="0">
                <a:solidFill>
                  <a:srgbClr val="002060"/>
                </a:solidFill>
                <a:cs typeface="Arial" panose="020B0604020202020204" pitchFamily="34" charset="0"/>
              </a:rPr>
              <a:t> + </a:t>
            </a:r>
            <a:r>
              <a:rPr kumimoji="1" lang="ru-RU" altLang="ru-RU" sz="1600" dirty="0" err="1">
                <a:solidFill>
                  <a:srgbClr val="002060"/>
                </a:solidFill>
                <a:cs typeface="Arial" panose="020B0604020202020204" pitchFamily="34" charset="0"/>
              </a:rPr>
              <a:t>FeynRules</a:t>
            </a:r>
            <a:r>
              <a:rPr kumimoji="1" lang="en-US" altLang="ru-RU" sz="1600" dirty="0">
                <a:solidFill>
                  <a:srgbClr val="002060"/>
                </a:solidFill>
                <a:cs typeface="Arial" panose="020B0604020202020204" pitchFamily="34" charset="0"/>
              </a:rPr>
              <a:t>  (s</a:t>
            </a:r>
            <a:r>
              <a:rPr kumimoji="1" lang="en-US" altLang="ru-RU" dirty="0">
                <a:solidFill>
                  <a:srgbClr val="002060"/>
                </a:solidFill>
                <a:cs typeface="Arial" panose="020B0604020202020204" pitchFamily="34" charset="0"/>
              </a:rPr>
              <a:t>implified DMM, </a:t>
            </a:r>
            <a:r>
              <a:rPr kumimoji="1" lang="en-US" altLang="ru-RU" dirty="0" err="1">
                <a:solidFill>
                  <a:srgbClr val="002060"/>
                </a:solidFill>
                <a:cs typeface="Arial" panose="020B0604020202020204" pitchFamily="34" charset="0"/>
              </a:rPr>
              <a:t>HDM+a</a:t>
            </a:r>
            <a:r>
              <a:rPr kumimoji="1" lang="en-US" altLang="ru-RU" dirty="0">
                <a:solidFill>
                  <a:srgbClr val="002060"/>
                </a:solidFill>
                <a:cs typeface="Arial" panose="020B0604020202020204" pitchFamily="34" charset="0"/>
              </a:rPr>
              <a:t>, 2HDM+s, etc.)</a:t>
            </a:r>
          </a:p>
          <a:p>
            <a:pPr marL="742950" lvl="1" indent="-285750">
              <a:lnSpc>
                <a:spcPct val="107000"/>
              </a:lnSpc>
              <a:spcBef>
                <a:spcPts val="300"/>
              </a:spcBef>
              <a:buClr>
                <a:srgbClr val="000066"/>
              </a:buClr>
              <a:buFont typeface="Calibri" panose="020F0502020204030204" pitchFamily="34" charset="0"/>
              <a:buChar char="−"/>
              <a:defRPr/>
            </a:pPr>
            <a:r>
              <a:rPr kumimoji="1" lang="en-US" altLang="ru-RU" sz="1600" dirty="0">
                <a:solidFill>
                  <a:srgbClr val="002060"/>
                </a:solidFill>
                <a:cs typeface="Arial" panose="020B0604020202020204" pitchFamily="34" charset="0"/>
              </a:rPr>
              <a:t>mass production + Geant4 response</a:t>
            </a:r>
            <a:endParaRPr kumimoji="1" lang="ru-RU" dirty="0">
              <a:solidFill>
                <a:srgbClr val="002060"/>
              </a:solidFill>
              <a:cs typeface="Arial" panose="020B0604020202020204" pitchFamily="34" charset="0"/>
            </a:endParaRPr>
          </a:p>
        </p:txBody>
      </p:sp>
      <p:sp>
        <p:nvSpPr>
          <p:cNvPr id="9" name="Заголовок 8">
            <a:extLst>
              <a:ext uri="{FF2B5EF4-FFF2-40B4-BE49-F238E27FC236}">
                <a16:creationId xmlns:a16="http://schemas.microsoft.com/office/drawing/2014/main" id="{8CC1A359-F36F-4AF7-87A8-269D23303C8B}"/>
              </a:ext>
            </a:extLst>
          </p:cNvPr>
          <p:cNvSpPr>
            <a:spLocks noGrp="1"/>
          </p:cNvSpPr>
          <p:nvPr>
            <p:ph type="title"/>
          </p:nvPr>
        </p:nvSpPr>
        <p:spPr>
          <a:xfrm>
            <a:off x="0" y="13001"/>
            <a:ext cx="12192000" cy="646332"/>
          </a:xfrm>
        </p:spPr>
        <p:txBody>
          <a:bodyPr/>
          <a:lstStyle/>
          <a:p>
            <a:r>
              <a:rPr lang="en-US" dirty="0"/>
              <a:t>MC Generators for the NICA and LHC Experiments</a:t>
            </a:r>
            <a:endParaRPr lang="ru-RU" dirty="0"/>
          </a:p>
        </p:txBody>
      </p:sp>
      <p:sp>
        <p:nvSpPr>
          <p:cNvPr id="19" name="Заголовок 1">
            <a:extLst>
              <a:ext uri="{FF2B5EF4-FFF2-40B4-BE49-F238E27FC236}">
                <a16:creationId xmlns:a16="http://schemas.microsoft.com/office/drawing/2014/main" id="{6301CF00-B405-4CA5-8335-0B9448A02DDA}"/>
              </a:ext>
            </a:extLst>
          </p:cNvPr>
          <p:cNvSpPr txBox="1">
            <a:spLocks/>
          </p:cNvSpPr>
          <p:nvPr/>
        </p:nvSpPr>
        <p:spPr bwMode="auto">
          <a:xfrm>
            <a:off x="51652" y="3165598"/>
            <a:ext cx="6033284" cy="97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buClr>
                <a:srgbClr val="000066"/>
              </a:buClr>
              <a:defRPr/>
            </a:pPr>
            <a:r>
              <a:rPr kumimoji="1" lang="en-US" altLang="ru-RU" dirty="0">
                <a:solidFill>
                  <a:srgbClr val="002060"/>
                </a:solidFill>
                <a:cs typeface="Arial" panose="020B0604020202020204" pitchFamily="34" charset="0"/>
              </a:rPr>
              <a:t>The priority tasks of the JINR Groups in LHC physics program  (ATLAS and CMS) include searches for candidates for dark matter particles, tests of predictions of </a:t>
            </a:r>
            <a:r>
              <a:rPr kumimoji="1" lang="en-US" altLang="ru-RU" dirty="0" err="1">
                <a:solidFill>
                  <a:srgbClr val="002060"/>
                </a:solidFill>
                <a:cs typeface="Arial" panose="020B0604020202020204" pitchFamily="34" charset="0"/>
              </a:rPr>
              <a:t>TeV</a:t>
            </a:r>
            <a:r>
              <a:rPr kumimoji="1" lang="en-US" altLang="ru-RU" dirty="0">
                <a:solidFill>
                  <a:srgbClr val="002060"/>
                </a:solidFill>
                <a:cs typeface="Arial" panose="020B0604020202020204" pitchFamily="34" charset="0"/>
              </a:rPr>
              <a:t>-energy scenarios</a:t>
            </a:r>
            <a:endParaRPr kumimoji="1" lang="en-US" altLang="ru-RU" sz="2000" dirty="0">
              <a:solidFill>
                <a:srgbClr val="002060"/>
              </a:solidFill>
              <a:cs typeface="Arial" panose="020B0604020202020204" pitchFamily="34" charset="0"/>
            </a:endParaRPr>
          </a:p>
        </p:txBody>
      </p:sp>
      <p:sp>
        <p:nvSpPr>
          <p:cNvPr id="21" name="Заголовок 1">
            <a:extLst>
              <a:ext uri="{FF2B5EF4-FFF2-40B4-BE49-F238E27FC236}">
                <a16:creationId xmlns:a16="http://schemas.microsoft.com/office/drawing/2014/main" id="{577392B9-F3D3-483D-8CA0-C38311F9A72C}"/>
              </a:ext>
            </a:extLst>
          </p:cNvPr>
          <p:cNvSpPr txBox="1">
            <a:spLocks/>
          </p:cNvSpPr>
          <p:nvPr/>
        </p:nvSpPr>
        <p:spPr bwMode="auto">
          <a:xfrm>
            <a:off x="-61434" y="5657620"/>
            <a:ext cx="6033284" cy="77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buClr>
                <a:srgbClr val="000066"/>
              </a:buClr>
              <a:defRPr/>
            </a:pPr>
            <a:r>
              <a:rPr kumimoji="1" lang="en-US" altLang="ru-RU" dirty="0">
                <a:solidFill>
                  <a:srgbClr val="002060"/>
                </a:solidFill>
                <a:cs typeface="Arial" panose="020B0604020202020204" pitchFamily="34" charset="0"/>
              </a:rPr>
              <a:t>Ex., Dark Matter can be probed with two fermions/two fermions + MET/</a:t>
            </a:r>
            <a:r>
              <a:rPr kumimoji="1" lang="en-US" altLang="ru-RU" dirty="0" err="1">
                <a:solidFill>
                  <a:srgbClr val="002060"/>
                </a:solidFill>
                <a:cs typeface="Arial" panose="020B0604020202020204" pitchFamily="34" charset="0"/>
              </a:rPr>
              <a:t>higgs</a:t>
            </a:r>
            <a:r>
              <a:rPr kumimoji="1" lang="en-US" altLang="ru-RU" dirty="0">
                <a:solidFill>
                  <a:srgbClr val="002060"/>
                </a:solidFill>
                <a:cs typeface="Arial" panose="020B0604020202020204" pitchFamily="34" charset="0"/>
              </a:rPr>
              <a:t> + MET/Z + MET in the final states</a:t>
            </a:r>
            <a:endParaRPr kumimoji="1" lang="en-US" altLang="ru-RU" sz="2000" dirty="0">
              <a:solidFill>
                <a:srgbClr val="002060"/>
              </a:solidFill>
              <a:cs typeface="Arial" panose="020B0604020202020204" pitchFamily="34" charset="0"/>
            </a:endParaRPr>
          </a:p>
        </p:txBody>
      </p:sp>
      <p:pic>
        <p:nvPicPr>
          <p:cNvPr id="22" name="image1.png" descr="https://twiki.cern.ch/twiki/pub/CMSPublic/SummaryPlotsEXO13TeV/MM_A2_linearx_dilepton_dijet_boosted_dijet_isrj_moriond2022.png">
            <a:extLst>
              <a:ext uri="{FF2B5EF4-FFF2-40B4-BE49-F238E27FC236}">
                <a16:creationId xmlns:a16="http://schemas.microsoft.com/office/drawing/2014/main" id="{CA90FB82-50FF-4D15-8F3E-424722909009}"/>
              </a:ext>
            </a:extLst>
          </p:cNvPr>
          <p:cNvPicPr/>
          <p:nvPr/>
        </p:nvPicPr>
        <p:blipFill>
          <a:blip r:embed="rId4"/>
          <a:srcRect/>
          <a:stretch>
            <a:fillRect/>
          </a:stretch>
        </p:blipFill>
        <p:spPr>
          <a:xfrm>
            <a:off x="8293254" y="3520910"/>
            <a:ext cx="3822618" cy="2542467"/>
          </a:xfrm>
          <a:prstGeom prst="rect">
            <a:avLst/>
          </a:prstGeom>
          <a:ln/>
        </p:spPr>
      </p:pic>
      <p:sp>
        <p:nvSpPr>
          <p:cNvPr id="24" name="Прямоугольник 23">
            <a:extLst>
              <a:ext uri="{FF2B5EF4-FFF2-40B4-BE49-F238E27FC236}">
                <a16:creationId xmlns:a16="http://schemas.microsoft.com/office/drawing/2014/main" id="{43ABC463-FC43-4DF4-8C40-A52BF4FAF60C}"/>
              </a:ext>
            </a:extLst>
          </p:cNvPr>
          <p:cNvSpPr/>
          <p:nvPr/>
        </p:nvSpPr>
        <p:spPr>
          <a:xfrm>
            <a:off x="6219912" y="3193198"/>
            <a:ext cx="3706513" cy="369332"/>
          </a:xfrm>
          <a:prstGeom prst="rect">
            <a:avLst/>
          </a:prstGeom>
        </p:spPr>
        <p:txBody>
          <a:bodyPr wrap="square">
            <a:spAutoFit/>
          </a:bodyPr>
          <a:lst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a:lstStyle>
          <a:p>
            <a:r>
              <a:rPr lang="en-US" dirty="0">
                <a:solidFill>
                  <a:srgbClr val="C00000"/>
                </a:solidFill>
              </a:rPr>
              <a:t>h</a:t>
            </a:r>
            <a:r>
              <a:rPr lang="ru-RU" dirty="0">
                <a:solidFill>
                  <a:srgbClr val="C00000"/>
                </a:solidFill>
              </a:rPr>
              <a:t> </a:t>
            </a:r>
            <a:r>
              <a:rPr lang="en-US" dirty="0">
                <a:solidFill>
                  <a:srgbClr val="C00000"/>
                </a:solidFill>
              </a:rPr>
              <a:t>(</a:t>
            </a:r>
            <a:r>
              <a:rPr lang="en-US" dirty="0">
                <a:solidFill>
                  <a:srgbClr val="C00000"/>
                </a:solidFill>
                <a:sym typeface="Symbol" panose="05050102010706020507" pitchFamily="18" charset="2"/>
              </a:rPr>
              <a:t> </a:t>
            </a:r>
            <a:r>
              <a:rPr lang="en-US" dirty="0" err="1">
                <a:solidFill>
                  <a:srgbClr val="C00000"/>
                </a:solidFill>
                <a:sym typeface="Symbol" panose="05050102010706020507" pitchFamily="18" charset="2"/>
              </a:rPr>
              <a:t>bbar</a:t>
            </a:r>
            <a:r>
              <a:rPr lang="en-US" dirty="0">
                <a:solidFill>
                  <a:srgbClr val="C00000"/>
                </a:solidFill>
                <a:sym typeface="Symbol" panose="05050102010706020507" pitchFamily="18" charset="2"/>
              </a:rPr>
              <a:t>) </a:t>
            </a:r>
            <a:r>
              <a:rPr lang="ru-RU" dirty="0">
                <a:solidFill>
                  <a:srgbClr val="C00000"/>
                </a:solidFill>
              </a:rPr>
              <a:t>+ </a:t>
            </a:r>
            <a:r>
              <a:rPr lang="en-US" dirty="0">
                <a:solidFill>
                  <a:srgbClr val="C00000"/>
                </a:solidFill>
              </a:rPr>
              <a:t>a (</a:t>
            </a:r>
            <a:r>
              <a:rPr lang="en-US" dirty="0">
                <a:solidFill>
                  <a:srgbClr val="C00000"/>
                </a:solidFill>
                <a:sym typeface="Symbol" panose="05050102010706020507" pitchFamily="18" charset="2"/>
              </a:rPr>
              <a:t></a:t>
            </a:r>
            <a:r>
              <a:rPr lang="en-US" dirty="0">
                <a:solidFill>
                  <a:srgbClr val="C00000"/>
                </a:solidFill>
              </a:rPr>
              <a:t> </a:t>
            </a:r>
            <a:r>
              <a:rPr lang="en-US" dirty="0">
                <a:solidFill>
                  <a:srgbClr val="C00000"/>
                </a:solidFill>
                <a:sym typeface="Symbol" panose="05050102010706020507" pitchFamily="18" charset="2"/>
              </a:rPr>
              <a:t>) = </a:t>
            </a:r>
            <a:r>
              <a:rPr lang="en-US" dirty="0" err="1">
                <a:solidFill>
                  <a:srgbClr val="C00000"/>
                </a:solidFill>
                <a:sym typeface="Symbol" panose="05050102010706020507" pitchFamily="18" charset="2"/>
              </a:rPr>
              <a:t>bbar</a:t>
            </a:r>
            <a:r>
              <a:rPr lang="en-US" dirty="0">
                <a:solidFill>
                  <a:srgbClr val="C00000"/>
                </a:solidFill>
                <a:sym typeface="Symbol" panose="05050102010706020507" pitchFamily="18" charset="2"/>
              </a:rPr>
              <a:t> + MET</a:t>
            </a:r>
            <a:endParaRPr lang="ru-RU" dirty="0">
              <a:solidFill>
                <a:srgbClr val="C00000"/>
              </a:solidFill>
            </a:endParaRPr>
          </a:p>
        </p:txBody>
      </p:sp>
      <p:pic>
        <p:nvPicPr>
          <p:cNvPr id="26" name="Рисунок 25">
            <a:extLst>
              <a:ext uri="{FF2B5EF4-FFF2-40B4-BE49-F238E27FC236}">
                <a16:creationId xmlns:a16="http://schemas.microsoft.com/office/drawing/2014/main" id="{4F0FB86E-110A-40DF-895C-BAEDB3F9D0A7}"/>
              </a:ext>
            </a:extLst>
          </p:cNvPr>
          <p:cNvPicPr>
            <a:picLocks noChangeAspect="1"/>
          </p:cNvPicPr>
          <p:nvPr/>
        </p:nvPicPr>
        <p:blipFill>
          <a:blip r:embed="rId5"/>
          <a:stretch>
            <a:fillRect/>
          </a:stretch>
        </p:blipFill>
        <p:spPr>
          <a:xfrm>
            <a:off x="6258538" y="3673608"/>
            <a:ext cx="2034716" cy="1219306"/>
          </a:xfrm>
          <a:prstGeom prst="rect">
            <a:avLst/>
          </a:prstGeom>
        </p:spPr>
      </p:pic>
      <p:pic>
        <p:nvPicPr>
          <p:cNvPr id="27" name="Рисунок 26">
            <a:extLst>
              <a:ext uri="{FF2B5EF4-FFF2-40B4-BE49-F238E27FC236}">
                <a16:creationId xmlns:a16="http://schemas.microsoft.com/office/drawing/2014/main" id="{8497752A-F610-47A5-AD71-D913D3A8A9C2}"/>
              </a:ext>
            </a:extLst>
          </p:cNvPr>
          <p:cNvPicPr>
            <a:picLocks noChangeAspect="1"/>
          </p:cNvPicPr>
          <p:nvPr/>
        </p:nvPicPr>
        <p:blipFill>
          <a:blip r:embed="rId5"/>
          <a:stretch>
            <a:fillRect/>
          </a:stretch>
        </p:blipFill>
        <p:spPr>
          <a:xfrm>
            <a:off x="6239225" y="5117625"/>
            <a:ext cx="2034716" cy="1219306"/>
          </a:xfrm>
          <a:prstGeom prst="rect">
            <a:avLst/>
          </a:prstGeom>
        </p:spPr>
      </p:pic>
      <p:sp>
        <p:nvSpPr>
          <p:cNvPr id="28" name="Прямоугольник 27">
            <a:extLst>
              <a:ext uri="{FF2B5EF4-FFF2-40B4-BE49-F238E27FC236}">
                <a16:creationId xmlns:a16="http://schemas.microsoft.com/office/drawing/2014/main" id="{8599CF2A-47B1-4CE6-9624-04203B2D260B}"/>
              </a:ext>
            </a:extLst>
          </p:cNvPr>
          <p:cNvSpPr/>
          <p:nvPr/>
        </p:nvSpPr>
        <p:spPr>
          <a:xfrm>
            <a:off x="9076580" y="6140135"/>
            <a:ext cx="2258054" cy="369332"/>
          </a:xfrm>
          <a:prstGeom prst="rect">
            <a:avLst/>
          </a:prstGeom>
        </p:spPr>
        <p:txBody>
          <a:bodyPr wrap="none">
            <a:spAutoFit/>
          </a:bodyPr>
          <a:lst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a:lstStyle>
          <a:p>
            <a:r>
              <a:rPr lang="en-US" dirty="0">
                <a:solidFill>
                  <a:srgbClr val="C00000"/>
                </a:solidFill>
              </a:rPr>
              <a:t>MLIT + BLTP + VBLHEP</a:t>
            </a:r>
            <a:endParaRPr lang="ru-RU" dirty="0">
              <a:solidFill>
                <a:srgbClr val="C00000"/>
              </a:solidFill>
            </a:endParaRPr>
          </a:p>
        </p:txBody>
      </p:sp>
    </p:spTree>
    <p:extLst>
      <p:ext uri="{BB962C8B-B14F-4D97-AF65-F5344CB8AC3E}">
        <p14:creationId xmlns:p14="http://schemas.microsoft.com/office/powerpoint/2010/main" val="2880895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5C32E7-BC7D-447E-9578-8973F79896CC}"/>
              </a:ext>
            </a:extLst>
          </p:cNvPr>
          <p:cNvSpPr>
            <a:spLocks noGrp="1"/>
          </p:cNvSpPr>
          <p:nvPr>
            <p:ph type="title"/>
          </p:nvPr>
        </p:nvSpPr>
        <p:spPr>
          <a:xfrm>
            <a:off x="689428" y="13000"/>
            <a:ext cx="10428515" cy="608551"/>
          </a:xfrm>
        </p:spPr>
        <p:txBody>
          <a:bodyPr>
            <a:normAutofit/>
          </a:bodyPr>
          <a:lstStyle/>
          <a:p>
            <a:r>
              <a:rPr lang="en-US" dirty="0"/>
              <a:t>Modeling E</a:t>
            </a:r>
            <a:r>
              <a:rPr kumimoji="1" lang="en-US" dirty="0">
                <a:solidFill>
                  <a:srgbClr val="002060"/>
                </a:solidFill>
              </a:rPr>
              <a:t>xperimental Facilities </a:t>
            </a:r>
            <a:r>
              <a:rPr lang="en-US" dirty="0"/>
              <a:t>for the NICA and LHC</a:t>
            </a:r>
            <a:endParaRPr lang="ru-RU" dirty="0"/>
          </a:p>
        </p:txBody>
      </p:sp>
      <p:sp>
        <p:nvSpPr>
          <p:cNvPr id="3" name="Дата 2">
            <a:extLst>
              <a:ext uri="{FF2B5EF4-FFF2-40B4-BE49-F238E27FC236}">
                <a16:creationId xmlns:a16="http://schemas.microsoft.com/office/drawing/2014/main" id="{29773D9A-5AB8-46EE-98FC-BCF5236952B6}"/>
              </a:ext>
            </a:extLst>
          </p:cNvPr>
          <p:cNvSpPr>
            <a:spLocks noGrp="1"/>
          </p:cNvSpPr>
          <p:nvPr>
            <p:ph type="dt" sz="half" idx="10"/>
          </p:nvPr>
        </p:nvSpPr>
        <p:spPr/>
        <p:txBody>
          <a:bodyPr/>
          <a:lstStyle/>
          <a:p>
            <a:fld id="{98D27F5F-2BA4-4031-A7CD-49E3221063CD}" type="datetime1">
              <a:rPr lang="ru-RU" smtClean="0"/>
              <a:t>19.06.2023</a:t>
            </a:fld>
            <a:endParaRPr lang="ru-RU"/>
          </a:p>
        </p:txBody>
      </p:sp>
      <p:sp>
        <p:nvSpPr>
          <p:cNvPr id="4" name="Нижний колонтитул 3">
            <a:extLst>
              <a:ext uri="{FF2B5EF4-FFF2-40B4-BE49-F238E27FC236}">
                <a16:creationId xmlns:a16="http://schemas.microsoft.com/office/drawing/2014/main" id="{ADFD9202-03F8-4868-926F-5E544DA3E8D8}"/>
              </a:ext>
            </a:extLst>
          </p:cNvPr>
          <p:cNvSpPr>
            <a:spLocks noGrp="1"/>
          </p:cNvSpPr>
          <p:nvPr>
            <p:ph type="ftr" sz="quarter" idx="11"/>
          </p:nvPr>
        </p:nvSpPr>
        <p:spPr/>
        <p:txBody>
          <a:bodyPr/>
          <a:lstStyle/>
          <a:p>
            <a:r>
              <a:rPr lang="en-US"/>
              <a:t>58th meeting of the PAC for Particle Physics</a:t>
            </a:r>
            <a:endParaRPr lang="ru-RU" dirty="0"/>
          </a:p>
        </p:txBody>
      </p:sp>
      <p:sp>
        <p:nvSpPr>
          <p:cNvPr id="5" name="Номер слайда 4">
            <a:extLst>
              <a:ext uri="{FF2B5EF4-FFF2-40B4-BE49-F238E27FC236}">
                <a16:creationId xmlns:a16="http://schemas.microsoft.com/office/drawing/2014/main" id="{690347AE-FFD5-4D0B-B559-93021A30A413}"/>
              </a:ext>
            </a:extLst>
          </p:cNvPr>
          <p:cNvSpPr>
            <a:spLocks noGrp="1"/>
          </p:cNvSpPr>
          <p:nvPr>
            <p:ph type="sldNum" sz="quarter" idx="12"/>
          </p:nvPr>
        </p:nvSpPr>
        <p:spPr/>
        <p:txBody>
          <a:bodyPr/>
          <a:lstStyle/>
          <a:p>
            <a:fld id="{0528AAB8-6B0B-42CC-91F5-49948E541453}" type="slidenum">
              <a:rPr lang="ru-RU" smtClean="0"/>
              <a:t>7</a:t>
            </a:fld>
            <a:endParaRPr lang="ru-RU"/>
          </a:p>
        </p:txBody>
      </p:sp>
      <p:sp>
        <p:nvSpPr>
          <p:cNvPr id="11" name="TextBox 10">
            <a:extLst>
              <a:ext uri="{FF2B5EF4-FFF2-40B4-BE49-F238E27FC236}">
                <a16:creationId xmlns:a16="http://schemas.microsoft.com/office/drawing/2014/main" id="{5B576FED-7F4F-9F22-495D-B65A62487549}"/>
              </a:ext>
            </a:extLst>
          </p:cNvPr>
          <p:cNvSpPr txBox="1"/>
          <p:nvPr/>
        </p:nvSpPr>
        <p:spPr>
          <a:xfrm flipH="1">
            <a:off x="245643" y="5464367"/>
            <a:ext cx="5133421" cy="907941"/>
          </a:xfrm>
          <a:prstGeom prst="rect">
            <a:avLst/>
          </a:prstGeom>
          <a:solidFill>
            <a:schemeClr val="bg1"/>
          </a:solid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sz="1600" dirty="0">
                <a:solidFill>
                  <a:srgbClr val="002060"/>
                </a:solidFill>
                <a:cs typeface="Arial" panose="020B0604020202020204" pitchFamily="34" charset="0"/>
              </a:rPr>
              <a:t>Exp. conclusion: “There is no model (EPOS, </a:t>
            </a:r>
            <a:r>
              <a:rPr kumimoji="1" lang="en-US" sz="1600" dirty="0" err="1">
                <a:solidFill>
                  <a:srgbClr val="002060"/>
                </a:solidFill>
                <a:cs typeface="Arial" panose="020B0604020202020204" pitchFamily="34" charset="0"/>
              </a:rPr>
              <a:t>UrQMD</a:t>
            </a:r>
            <a:r>
              <a:rPr kumimoji="1" lang="en-US" sz="1600" dirty="0">
                <a:solidFill>
                  <a:srgbClr val="002060"/>
                </a:solidFill>
                <a:cs typeface="Arial" panose="020B0604020202020204" pitchFamily="34" charset="0"/>
              </a:rPr>
              <a:t>, HIJING …) able to describe the data!” from NA61/SHINE Collab. on PP, </a:t>
            </a:r>
            <a:r>
              <a:rPr kumimoji="1" lang="en-US" sz="1600" baseline="30000" dirty="0">
                <a:solidFill>
                  <a:srgbClr val="002060"/>
                </a:solidFill>
                <a:cs typeface="Arial" panose="020B0604020202020204" pitchFamily="34" charset="0"/>
              </a:rPr>
              <a:t>40</a:t>
            </a:r>
            <a:r>
              <a:rPr kumimoji="1" lang="en-US" sz="1600" dirty="0">
                <a:solidFill>
                  <a:srgbClr val="002060"/>
                </a:solidFill>
                <a:cs typeface="Arial" panose="020B0604020202020204" pitchFamily="34" charset="0"/>
              </a:rPr>
              <a:t>Ar  + </a:t>
            </a:r>
            <a:r>
              <a:rPr kumimoji="1" lang="en-US" sz="1600" baseline="30000" dirty="0">
                <a:solidFill>
                  <a:srgbClr val="002060"/>
                </a:solidFill>
                <a:cs typeface="Arial" panose="020B0604020202020204" pitchFamily="34" charset="0"/>
              </a:rPr>
              <a:t>45</a:t>
            </a:r>
            <a:r>
              <a:rPr kumimoji="1" lang="en-US" sz="1600" dirty="0">
                <a:solidFill>
                  <a:srgbClr val="002060"/>
                </a:solidFill>
                <a:cs typeface="Arial" panose="020B0604020202020204" pitchFamily="34" charset="0"/>
              </a:rPr>
              <a:t>Sc and </a:t>
            </a:r>
            <a:r>
              <a:rPr kumimoji="1" lang="en-US" sz="1600" baseline="30000" dirty="0">
                <a:solidFill>
                  <a:srgbClr val="002060"/>
                </a:solidFill>
                <a:cs typeface="Arial" panose="020B0604020202020204" pitchFamily="34" charset="0"/>
              </a:rPr>
              <a:t>7</a:t>
            </a:r>
            <a:r>
              <a:rPr kumimoji="1" lang="en-US" sz="1600" dirty="0">
                <a:solidFill>
                  <a:srgbClr val="002060"/>
                </a:solidFill>
                <a:cs typeface="Arial" panose="020B0604020202020204" pitchFamily="34" charset="0"/>
              </a:rPr>
              <a:t>Be + </a:t>
            </a:r>
            <a:r>
              <a:rPr kumimoji="1" lang="en-US" sz="1600" baseline="30000" dirty="0">
                <a:solidFill>
                  <a:srgbClr val="002060"/>
                </a:solidFill>
                <a:cs typeface="Arial" panose="020B0604020202020204" pitchFamily="34" charset="0"/>
              </a:rPr>
              <a:t>9</a:t>
            </a:r>
            <a:r>
              <a:rPr kumimoji="1" lang="en-US" sz="1600" dirty="0">
                <a:solidFill>
                  <a:srgbClr val="002060"/>
                </a:solidFill>
                <a:cs typeface="Arial" panose="020B0604020202020204" pitchFamily="34" charset="0"/>
              </a:rPr>
              <a:t>Be</a:t>
            </a:r>
          </a:p>
          <a:p>
            <a:endParaRPr kumimoji="1" lang="en-US" sz="500" dirty="0">
              <a:solidFill>
                <a:srgbClr val="002060"/>
              </a:solidFill>
              <a:cs typeface="Arial" panose="020B0604020202020204" pitchFamily="34" charset="0"/>
            </a:endParaRPr>
          </a:p>
        </p:txBody>
      </p:sp>
      <p:sp>
        <p:nvSpPr>
          <p:cNvPr id="10" name="Прямоугольник 9">
            <a:extLst>
              <a:ext uri="{FF2B5EF4-FFF2-40B4-BE49-F238E27FC236}">
                <a16:creationId xmlns:a16="http://schemas.microsoft.com/office/drawing/2014/main" id="{70BC0A21-9F7A-4D08-86AF-32ACA6CD931A}"/>
              </a:ext>
            </a:extLst>
          </p:cNvPr>
          <p:cNvSpPr/>
          <p:nvPr/>
        </p:nvSpPr>
        <p:spPr>
          <a:xfrm>
            <a:off x="-1186" y="743751"/>
            <a:ext cx="5879473" cy="923330"/>
          </a:xfrm>
          <a:prstGeom prst="rect">
            <a:avLst/>
          </a:prstGeom>
        </p:spPr>
        <p:txBody>
          <a:bodyPr wrap="square">
            <a:spAutoFit/>
          </a:bodyPr>
          <a:lstStyle/>
          <a:p>
            <a:pPr marL="342900" indent="-342900">
              <a:spcBef>
                <a:spcPts val="1200"/>
              </a:spcBef>
              <a:buFont typeface="Wingdings" panose="05000000000000000000" pitchFamily="2" charset="2"/>
              <a:buChar char="§"/>
            </a:pPr>
            <a:r>
              <a:rPr kumimoji="1" lang="ru-RU" dirty="0" err="1">
                <a:solidFill>
                  <a:srgbClr val="002060"/>
                </a:solidFill>
                <a:cs typeface="Arial" panose="020B0604020202020204" pitchFamily="34" charset="0"/>
              </a:rPr>
              <a:t>Development</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verification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validation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and</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application</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of</a:t>
            </a:r>
            <a:r>
              <a:rPr kumimoji="1" lang="ru-RU" dirty="0">
                <a:solidFill>
                  <a:srgbClr val="002060"/>
                </a:solidFill>
                <a:cs typeface="Arial" panose="020B0604020202020204" pitchFamily="34" charset="0"/>
              </a:rPr>
              <a:t> FTF (</a:t>
            </a:r>
            <a:r>
              <a:rPr kumimoji="1" lang="ru-RU" dirty="0" err="1">
                <a:solidFill>
                  <a:srgbClr val="002060"/>
                </a:solidFill>
                <a:cs typeface="Arial" panose="020B0604020202020204" pitchFamily="34" charset="0"/>
              </a:rPr>
              <a:t>Fritiof</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and</a:t>
            </a:r>
            <a:r>
              <a:rPr kumimoji="1" lang="ru-RU" dirty="0">
                <a:solidFill>
                  <a:srgbClr val="002060"/>
                </a:solidFill>
                <a:cs typeface="Arial" panose="020B0604020202020204" pitchFamily="34" charset="0"/>
              </a:rPr>
              <a:t> QGSM (</a:t>
            </a:r>
            <a:r>
              <a:rPr kumimoji="1" lang="ru-RU" dirty="0" err="1">
                <a:solidFill>
                  <a:srgbClr val="002060"/>
                </a:solidFill>
                <a:cs typeface="Arial" panose="020B0604020202020204" pitchFamily="34" charset="0"/>
              </a:rPr>
              <a:t>Quark-Gluon-String-Model</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hadronic</a:t>
            </a:r>
            <a:r>
              <a:rPr kumimoji="1" lang="ru-RU" dirty="0">
                <a:solidFill>
                  <a:srgbClr val="002060"/>
                </a:solidFill>
                <a:cs typeface="Arial" panose="020B0604020202020204" pitchFamily="34" charset="0"/>
              </a:rPr>
              <a:t> </a:t>
            </a:r>
            <a:r>
              <a:rPr kumimoji="1" lang="ru-RU" dirty="0" err="1">
                <a:solidFill>
                  <a:srgbClr val="002060"/>
                </a:solidFill>
                <a:cs typeface="Arial" panose="020B0604020202020204" pitchFamily="34" charset="0"/>
              </a:rPr>
              <a:t>model</a:t>
            </a:r>
            <a:r>
              <a:rPr kumimoji="1" lang="en-US" dirty="0">
                <a:solidFill>
                  <a:srgbClr val="002060"/>
                </a:solidFill>
                <a:cs typeface="Arial" panose="020B0604020202020204" pitchFamily="34" charset="0"/>
              </a:rPr>
              <a:t>s</a:t>
            </a:r>
            <a:endParaRPr kumimoji="1" lang="ru-RU" dirty="0">
              <a:solidFill>
                <a:srgbClr val="002060"/>
              </a:solidFill>
              <a:cs typeface="Arial" panose="020B0604020202020204" pitchFamily="34" charset="0"/>
            </a:endParaRPr>
          </a:p>
        </p:txBody>
      </p:sp>
      <p:sp>
        <p:nvSpPr>
          <p:cNvPr id="8" name="TextBox 12">
            <a:extLst>
              <a:ext uri="{FF2B5EF4-FFF2-40B4-BE49-F238E27FC236}">
                <a16:creationId xmlns:a16="http://schemas.microsoft.com/office/drawing/2014/main" id="{5AE5B391-3B65-B0D8-C6DE-B3267FDE8B31}"/>
              </a:ext>
            </a:extLst>
          </p:cNvPr>
          <p:cNvSpPr txBox="1"/>
          <p:nvPr/>
        </p:nvSpPr>
        <p:spPr>
          <a:xfrm>
            <a:off x="298526" y="1679615"/>
            <a:ext cx="3928155" cy="584775"/>
          </a:xfrm>
          <a:prstGeom prst="rect">
            <a:avLst/>
          </a:prstGeom>
          <a:solidFill>
            <a:schemeClr val="bg1"/>
          </a:solid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C00000"/>
                </a:solidFill>
              </a:rPr>
              <a:t>Rapidity distributions of </a:t>
            </a:r>
            <a:r>
              <a:rPr lang="el-GR" sz="1600" dirty="0">
                <a:solidFill>
                  <a:srgbClr val="C00000"/>
                </a:solidFill>
              </a:rPr>
              <a:t>π</a:t>
            </a:r>
            <a:r>
              <a:rPr lang="en-US" sz="1600" baseline="30000" dirty="0">
                <a:solidFill>
                  <a:srgbClr val="C00000"/>
                </a:solidFill>
              </a:rPr>
              <a:t>-</a:t>
            </a:r>
            <a:r>
              <a:rPr lang="en-US" sz="1600" dirty="0">
                <a:solidFill>
                  <a:srgbClr val="C00000"/>
                </a:solidFill>
              </a:rPr>
              <a:t> mesons in</a:t>
            </a:r>
          </a:p>
          <a:p>
            <a:r>
              <a:rPr lang="en-US" sz="1600" dirty="0">
                <a:solidFill>
                  <a:srgbClr val="C00000"/>
                </a:solidFill>
              </a:rPr>
              <a:t> </a:t>
            </a:r>
            <a:r>
              <a:rPr lang="en-US" sz="1600" baseline="30000" dirty="0">
                <a:solidFill>
                  <a:srgbClr val="C00000"/>
                </a:solidFill>
              </a:rPr>
              <a:t>40</a:t>
            </a:r>
            <a:r>
              <a:rPr lang="en-US" sz="1600" dirty="0">
                <a:solidFill>
                  <a:srgbClr val="C00000"/>
                </a:solidFill>
              </a:rPr>
              <a:t>Ar + </a:t>
            </a:r>
            <a:r>
              <a:rPr lang="en-US" sz="1600" baseline="30000" dirty="0">
                <a:solidFill>
                  <a:srgbClr val="C00000"/>
                </a:solidFill>
              </a:rPr>
              <a:t>45</a:t>
            </a:r>
            <a:r>
              <a:rPr lang="en-US" sz="1600" dirty="0">
                <a:solidFill>
                  <a:srgbClr val="C00000"/>
                </a:solidFill>
              </a:rPr>
              <a:t>Sc interactions (EPJ , C82 (2022)</a:t>
            </a:r>
            <a:endParaRPr lang="ru-RU" sz="1600" dirty="0">
              <a:solidFill>
                <a:srgbClr val="C00000"/>
              </a:solidFill>
            </a:endParaRPr>
          </a:p>
        </p:txBody>
      </p:sp>
      <p:pic>
        <p:nvPicPr>
          <p:cNvPr id="18" name="Рисунок 17">
            <a:extLst>
              <a:ext uri="{FF2B5EF4-FFF2-40B4-BE49-F238E27FC236}">
                <a16:creationId xmlns:a16="http://schemas.microsoft.com/office/drawing/2014/main" id="{BDD345E1-4F33-4194-B1FE-8199F5DD57B1}"/>
              </a:ext>
            </a:extLst>
          </p:cNvPr>
          <p:cNvPicPr>
            <a:picLocks noChangeAspect="1"/>
          </p:cNvPicPr>
          <p:nvPr/>
        </p:nvPicPr>
        <p:blipFill>
          <a:blip r:embed="rId2"/>
          <a:stretch>
            <a:fillRect/>
          </a:stretch>
        </p:blipFill>
        <p:spPr>
          <a:xfrm>
            <a:off x="298526" y="2379336"/>
            <a:ext cx="5097530" cy="3142449"/>
          </a:xfrm>
          <a:prstGeom prst="rect">
            <a:avLst/>
          </a:prstGeom>
        </p:spPr>
      </p:pic>
      <p:pic>
        <p:nvPicPr>
          <p:cNvPr id="6" name="Рисунок 5">
            <a:extLst>
              <a:ext uri="{FF2B5EF4-FFF2-40B4-BE49-F238E27FC236}">
                <a16:creationId xmlns:a16="http://schemas.microsoft.com/office/drawing/2014/main" id="{92F054A5-043F-4A90-ED01-375D701A9BE3}"/>
              </a:ext>
            </a:extLst>
          </p:cNvPr>
          <p:cNvPicPr>
            <a:picLocks noChangeAspect="1"/>
          </p:cNvPicPr>
          <p:nvPr/>
        </p:nvPicPr>
        <p:blipFill>
          <a:blip r:embed="rId3"/>
          <a:stretch>
            <a:fillRect/>
          </a:stretch>
        </p:blipFill>
        <p:spPr>
          <a:xfrm>
            <a:off x="3833664" y="1561811"/>
            <a:ext cx="1810787" cy="485777"/>
          </a:xfrm>
          <a:prstGeom prst="rect">
            <a:avLst/>
          </a:prstGeom>
        </p:spPr>
      </p:pic>
      <p:sp>
        <p:nvSpPr>
          <p:cNvPr id="13" name="Прямоугольник 12">
            <a:extLst>
              <a:ext uri="{FF2B5EF4-FFF2-40B4-BE49-F238E27FC236}">
                <a16:creationId xmlns:a16="http://schemas.microsoft.com/office/drawing/2014/main" id="{0D8AB352-EAE5-4DB7-B71C-848B7C70F921}"/>
              </a:ext>
            </a:extLst>
          </p:cNvPr>
          <p:cNvSpPr/>
          <p:nvPr/>
        </p:nvSpPr>
        <p:spPr>
          <a:xfrm>
            <a:off x="6073047" y="760687"/>
            <a:ext cx="5879473" cy="646331"/>
          </a:xfrm>
          <a:prstGeom prst="rect">
            <a:avLst/>
          </a:prstGeom>
        </p:spPr>
        <p:txBody>
          <a:bodyPr wrap="square">
            <a:spAutoFit/>
          </a:bodyPr>
          <a:lstStyle/>
          <a:p>
            <a:pPr marL="342900" indent="-342900">
              <a:spcBef>
                <a:spcPts val="1200"/>
              </a:spcBef>
              <a:buFont typeface="Wingdings" panose="05000000000000000000" pitchFamily="2" charset="2"/>
              <a:buChar char="§"/>
            </a:pPr>
            <a:r>
              <a:rPr kumimoji="1" lang="en-US" dirty="0">
                <a:solidFill>
                  <a:srgbClr val="002060"/>
                </a:solidFill>
                <a:cs typeface="Arial" panose="020B0604020202020204" pitchFamily="34" charset="0"/>
              </a:rPr>
              <a:t>Simulation of the </a:t>
            </a:r>
            <a:r>
              <a:rPr kumimoji="1" lang="en-US" dirty="0" err="1">
                <a:solidFill>
                  <a:srgbClr val="002060"/>
                </a:solidFill>
                <a:cs typeface="Arial" panose="020B0604020202020204" pitchFamily="34" charset="0"/>
              </a:rPr>
              <a:t>HGCal</a:t>
            </a:r>
            <a:r>
              <a:rPr kumimoji="1" lang="en-US" dirty="0">
                <a:solidFill>
                  <a:srgbClr val="002060"/>
                </a:solidFill>
                <a:cs typeface="Arial" panose="020B0604020202020204" pitchFamily="34" charset="0"/>
              </a:rPr>
              <a:t> cassettes test stand for the CMS Experiment @ LHC with cosmic muons in Cold room</a:t>
            </a:r>
            <a:endParaRPr kumimoji="1" lang="en-US" altLang="ru-RU" dirty="0">
              <a:solidFill>
                <a:srgbClr val="002060"/>
              </a:solidFill>
              <a:cs typeface="Arial" panose="020B0604020202020204" pitchFamily="34" charset="0"/>
            </a:endParaRPr>
          </a:p>
        </p:txBody>
      </p:sp>
      <p:sp>
        <p:nvSpPr>
          <p:cNvPr id="14" name="Rectangle 10">
            <a:extLst>
              <a:ext uri="{FF2B5EF4-FFF2-40B4-BE49-F238E27FC236}">
                <a16:creationId xmlns:a16="http://schemas.microsoft.com/office/drawing/2014/main" id="{4B1847FF-86E6-4FA6-9FC7-82292574E13C}"/>
              </a:ext>
            </a:extLst>
          </p:cNvPr>
          <p:cNvSpPr>
            <a:spLocks noChangeArrowheads="1"/>
          </p:cNvSpPr>
          <p:nvPr/>
        </p:nvSpPr>
        <p:spPr bwMode="auto">
          <a:xfrm>
            <a:off x="9914302" y="1433717"/>
            <a:ext cx="18732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q"/>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sz="2400">
                <a:solidFill>
                  <a:schemeClr val="tx1"/>
                </a:solidFill>
                <a:latin typeface="Arial" panose="020B0604020202020204" pitchFamily="34" charset="0"/>
              </a:defRPr>
            </a:lvl3pPr>
            <a:lvl4pPr marL="1600200" indent="-228600">
              <a:spcBef>
                <a:spcPct val="20000"/>
              </a:spcBef>
              <a:buFont typeface="Wingdings 2" panose="05020102010507070707" pitchFamily="18" charset="2"/>
              <a:buChar char="P"/>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v"/>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9pPr>
          </a:lstStyle>
          <a:p>
            <a:pPr algn="ctr" eaLnBrk="1" hangingPunct="1">
              <a:spcBef>
                <a:spcPct val="0"/>
              </a:spcBef>
              <a:buFontTx/>
              <a:buNone/>
            </a:pPr>
            <a:r>
              <a:rPr lang="en-US" altLang="ru-RU" sz="1200" b="0" dirty="0">
                <a:solidFill>
                  <a:srgbClr val="C00000"/>
                </a:solidFill>
              </a:rPr>
              <a:t>Cold room trigger planes position options </a:t>
            </a:r>
            <a:endParaRPr lang="ru-RU" altLang="ru-RU" sz="1400" b="0" dirty="0">
              <a:solidFill>
                <a:srgbClr val="C00000"/>
              </a:solidFill>
            </a:endParaRPr>
          </a:p>
        </p:txBody>
      </p:sp>
      <p:pic>
        <p:nvPicPr>
          <p:cNvPr id="15" name="Рисунок 4">
            <a:extLst>
              <a:ext uri="{FF2B5EF4-FFF2-40B4-BE49-F238E27FC236}">
                <a16:creationId xmlns:a16="http://schemas.microsoft.com/office/drawing/2014/main" id="{5E31D8D1-F244-4826-93EA-C17961170D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8960" y="1741789"/>
            <a:ext cx="16891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7">
            <a:extLst>
              <a:ext uri="{FF2B5EF4-FFF2-40B4-BE49-F238E27FC236}">
                <a16:creationId xmlns:a16="http://schemas.microsoft.com/office/drawing/2014/main" id="{86219441-4352-40AE-AB49-85BAADDE4D5B}"/>
              </a:ext>
            </a:extLst>
          </p:cNvPr>
          <p:cNvSpPr>
            <a:spLocks noChangeArrowheads="1"/>
          </p:cNvSpPr>
          <p:nvPr/>
        </p:nvSpPr>
        <p:spPr bwMode="auto">
          <a:xfrm>
            <a:off x="8007236" y="1419969"/>
            <a:ext cx="16859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q"/>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sz="2400">
                <a:solidFill>
                  <a:schemeClr val="tx1"/>
                </a:solidFill>
                <a:latin typeface="Arial" panose="020B0604020202020204" pitchFamily="34" charset="0"/>
              </a:defRPr>
            </a:lvl3pPr>
            <a:lvl4pPr marL="1600200" indent="-228600">
              <a:spcBef>
                <a:spcPct val="20000"/>
              </a:spcBef>
              <a:buFont typeface="Wingdings 2" panose="05020102010507070707" pitchFamily="18" charset="2"/>
              <a:buChar char="P"/>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v"/>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9pPr>
          </a:lstStyle>
          <a:p>
            <a:pPr algn="ctr" eaLnBrk="1" hangingPunct="1">
              <a:spcBef>
                <a:spcPct val="0"/>
              </a:spcBef>
              <a:buFontTx/>
              <a:buNone/>
            </a:pPr>
            <a:r>
              <a:rPr lang="en-US" altLang="ru-RU" sz="1200" b="0" dirty="0">
                <a:solidFill>
                  <a:srgbClr val="C00000"/>
                </a:solidFill>
              </a:rPr>
              <a:t>Most wide area less statistics</a:t>
            </a:r>
            <a:endParaRPr lang="ru-RU" altLang="ru-RU" sz="1200" b="0" dirty="0">
              <a:solidFill>
                <a:srgbClr val="C00000"/>
              </a:solidFill>
            </a:endParaRPr>
          </a:p>
        </p:txBody>
      </p:sp>
      <p:pic>
        <p:nvPicPr>
          <p:cNvPr id="17" name="Рисунок 10">
            <a:extLst>
              <a:ext uri="{FF2B5EF4-FFF2-40B4-BE49-F238E27FC236}">
                <a16:creationId xmlns:a16="http://schemas.microsoft.com/office/drawing/2014/main" id="{7B905C5C-0DE9-462D-BDCE-1AC0CEF4B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5076" y="1828195"/>
            <a:ext cx="2256515" cy="202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14" descr="Изображение выглядит как текст&#10;&#10;Автоматически созданное описание">
            <a:extLst>
              <a:ext uri="{FF2B5EF4-FFF2-40B4-BE49-F238E27FC236}">
                <a16:creationId xmlns:a16="http://schemas.microsoft.com/office/drawing/2014/main" id="{9F069674-F263-4E45-90EA-17965A2455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2821" y="2108413"/>
            <a:ext cx="12652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Прямоугольник 21">
            <a:extLst>
              <a:ext uri="{FF2B5EF4-FFF2-40B4-BE49-F238E27FC236}">
                <a16:creationId xmlns:a16="http://schemas.microsoft.com/office/drawing/2014/main" id="{7E4F9F70-3335-4078-AECE-F3DCA94F7CB5}"/>
              </a:ext>
            </a:extLst>
          </p:cNvPr>
          <p:cNvSpPr/>
          <p:nvPr/>
        </p:nvSpPr>
        <p:spPr>
          <a:xfrm>
            <a:off x="8371721" y="2486238"/>
            <a:ext cx="1004888" cy="223838"/>
          </a:xfrm>
          <a:prstGeom prst="rect">
            <a:avLst/>
          </a:prstGeom>
          <a:noFill/>
          <a:ln w="28575">
            <a:solidFill>
              <a:srgbClr val="FF0000"/>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27" name="Прямоугольник 26">
            <a:extLst>
              <a:ext uri="{FF2B5EF4-FFF2-40B4-BE49-F238E27FC236}">
                <a16:creationId xmlns:a16="http://schemas.microsoft.com/office/drawing/2014/main" id="{9CFC530C-09D7-4DD2-B809-774C402C524F}"/>
              </a:ext>
            </a:extLst>
          </p:cNvPr>
          <p:cNvSpPr/>
          <p:nvPr/>
        </p:nvSpPr>
        <p:spPr>
          <a:xfrm>
            <a:off x="6275863" y="3854658"/>
            <a:ext cx="5879473" cy="1192634"/>
          </a:xfrm>
          <a:prstGeom prst="rect">
            <a:avLst/>
          </a:prstGeom>
        </p:spPr>
        <p:txBody>
          <a:bodyPr wrap="square">
            <a:spAutoFit/>
          </a:bodyPr>
          <a:lstStyle/>
          <a:p>
            <a:pPr marL="285750" indent="-285750">
              <a:spcBef>
                <a:spcPts val="300"/>
              </a:spcBef>
              <a:buFont typeface="Calibri" panose="020F0502020204030204" pitchFamily="34" charset="0"/>
              <a:buChar char="−"/>
            </a:pPr>
            <a:r>
              <a:rPr kumimoji="1" lang="en-US" sz="1600" dirty="0">
                <a:solidFill>
                  <a:srgbClr val="002060"/>
                </a:solidFill>
                <a:cs typeface="Arial" panose="020B0604020202020204" pitchFamily="34" charset="0"/>
              </a:rPr>
              <a:t>modeling and optimization the test stand geometry</a:t>
            </a:r>
          </a:p>
          <a:p>
            <a:pPr marL="285750" indent="-285750">
              <a:spcBef>
                <a:spcPts val="300"/>
              </a:spcBef>
              <a:buFont typeface="Calibri" panose="020F0502020204030204" pitchFamily="34" charset="0"/>
              <a:buChar char="−"/>
            </a:pPr>
            <a:r>
              <a:rPr kumimoji="1" lang="en-US" altLang="ru-RU" sz="1600" dirty="0">
                <a:solidFill>
                  <a:srgbClr val="002060"/>
                </a:solidFill>
                <a:cs typeface="Arial" panose="020B0604020202020204" pitchFamily="34" charset="0"/>
              </a:rPr>
              <a:t>scintillator trigger planes optimization</a:t>
            </a:r>
          </a:p>
          <a:p>
            <a:pPr marL="285750" indent="-285750">
              <a:spcBef>
                <a:spcPts val="300"/>
              </a:spcBef>
              <a:buFont typeface="Calibri" panose="020F0502020204030204" pitchFamily="34" charset="0"/>
              <a:buChar char="−"/>
            </a:pPr>
            <a:r>
              <a:rPr kumimoji="1" lang="en-US" altLang="ru-RU" sz="1600" dirty="0">
                <a:solidFill>
                  <a:srgbClr val="002060"/>
                </a:solidFill>
                <a:cs typeface="Arial" panose="020B0604020202020204" pitchFamily="34" charset="0"/>
              </a:rPr>
              <a:t>performance estimations, detector evaluation algorithms tests </a:t>
            </a:r>
          </a:p>
          <a:p>
            <a:pPr marL="285750" indent="-285750">
              <a:spcBef>
                <a:spcPts val="300"/>
              </a:spcBef>
              <a:buFont typeface="Calibri" panose="020F0502020204030204" pitchFamily="34" charset="0"/>
              <a:buChar char="−"/>
            </a:pPr>
            <a:endParaRPr kumimoji="1" lang="en-US" sz="1600" dirty="0">
              <a:solidFill>
                <a:srgbClr val="002060"/>
              </a:solidFill>
              <a:cs typeface="Arial" panose="020B0604020202020204" pitchFamily="34" charset="0"/>
            </a:endParaRPr>
          </a:p>
        </p:txBody>
      </p:sp>
      <p:pic>
        <p:nvPicPr>
          <p:cNvPr id="28" name="Рисунок 18">
            <a:extLst>
              <a:ext uri="{FF2B5EF4-FFF2-40B4-BE49-F238E27FC236}">
                <a16:creationId xmlns:a16="http://schemas.microsoft.com/office/drawing/2014/main" id="{C40D8885-0427-41C6-BB11-3E135768B5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1519" y="4885575"/>
            <a:ext cx="6262807" cy="154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7">
            <a:extLst>
              <a:ext uri="{FF2B5EF4-FFF2-40B4-BE49-F238E27FC236}">
                <a16:creationId xmlns:a16="http://schemas.microsoft.com/office/drawing/2014/main" id="{784A4996-8986-407F-BB04-83944776C67F}"/>
              </a:ext>
            </a:extLst>
          </p:cNvPr>
          <p:cNvSpPr>
            <a:spLocks noChangeArrowheads="1"/>
          </p:cNvSpPr>
          <p:nvPr/>
        </p:nvSpPr>
        <p:spPr bwMode="auto">
          <a:xfrm>
            <a:off x="7410559" y="4773224"/>
            <a:ext cx="255587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q"/>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Ø"/>
              <a:defRPr sz="2400">
                <a:solidFill>
                  <a:schemeClr val="tx1"/>
                </a:solidFill>
                <a:latin typeface="Arial" panose="020B0604020202020204" pitchFamily="34" charset="0"/>
              </a:defRPr>
            </a:lvl3pPr>
            <a:lvl4pPr marL="1600200" indent="-228600">
              <a:spcBef>
                <a:spcPct val="20000"/>
              </a:spcBef>
              <a:buFont typeface="Wingdings 2" panose="05020102010507070707" pitchFamily="18" charset="2"/>
              <a:buChar char="P"/>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v"/>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sz="2000">
                <a:solidFill>
                  <a:schemeClr val="tx1"/>
                </a:solidFill>
                <a:latin typeface="Arial" panose="020B0604020202020204" pitchFamily="34" charset="0"/>
              </a:defRPr>
            </a:lvl9pPr>
          </a:lstStyle>
          <a:p>
            <a:pPr algn="ctr" eaLnBrk="1" hangingPunct="1">
              <a:spcBef>
                <a:spcPct val="0"/>
              </a:spcBef>
              <a:buFontTx/>
              <a:buNone/>
            </a:pPr>
            <a:r>
              <a:rPr lang="en-US" altLang="ru-RU" sz="1400" b="0" dirty="0">
                <a:solidFill>
                  <a:srgbClr val="C00000"/>
                </a:solidFill>
              </a:rPr>
              <a:t>~1400 muons/cell in 2 weeks for outside option</a:t>
            </a:r>
            <a:endParaRPr lang="ru-RU" altLang="ru-RU" sz="1400" b="0" dirty="0">
              <a:solidFill>
                <a:srgbClr val="C00000"/>
              </a:solidFill>
            </a:endParaRPr>
          </a:p>
        </p:txBody>
      </p:sp>
    </p:spTree>
    <p:extLst>
      <p:ext uri="{BB962C8B-B14F-4D97-AF65-F5344CB8AC3E}">
        <p14:creationId xmlns:p14="http://schemas.microsoft.com/office/powerpoint/2010/main" val="803277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7A04CB9A-A35C-4EB3-940D-C190AEE31323}"/>
              </a:ext>
            </a:extLst>
          </p:cNvPr>
          <p:cNvSpPr>
            <a:spLocks noGrp="1"/>
          </p:cNvSpPr>
          <p:nvPr>
            <p:ph type="dt" sz="half" idx="10"/>
          </p:nvPr>
        </p:nvSpPr>
        <p:spPr/>
        <p:txBody>
          <a:bodyPr/>
          <a:lstStyle/>
          <a:p>
            <a:fld id="{BDBF886E-0807-405E-B56E-154064CC1A17}" type="datetime1">
              <a:rPr lang="ru-RU" smtClean="0"/>
              <a:t>19.06.2023</a:t>
            </a:fld>
            <a:endParaRPr lang="ru-RU" dirty="0"/>
          </a:p>
        </p:txBody>
      </p:sp>
      <p:sp>
        <p:nvSpPr>
          <p:cNvPr id="4" name="Нижний колонтитул 3">
            <a:extLst>
              <a:ext uri="{FF2B5EF4-FFF2-40B4-BE49-F238E27FC236}">
                <a16:creationId xmlns:a16="http://schemas.microsoft.com/office/drawing/2014/main" id="{34763612-93DA-4947-A78C-91834B095CD4}"/>
              </a:ext>
            </a:extLst>
          </p:cNvPr>
          <p:cNvSpPr>
            <a:spLocks noGrp="1"/>
          </p:cNvSpPr>
          <p:nvPr>
            <p:ph type="ftr" sz="quarter" idx="11"/>
          </p:nvPr>
        </p:nvSpPr>
        <p:spPr/>
        <p:txBody>
          <a:bodyPr/>
          <a:lstStyle/>
          <a:p>
            <a:r>
              <a:rPr lang="en-US"/>
              <a:t>58th meeting of the PAC for Particle Physics</a:t>
            </a:r>
            <a:endParaRPr lang="ru-RU" dirty="0"/>
          </a:p>
        </p:txBody>
      </p:sp>
      <p:sp>
        <p:nvSpPr>
          <p:cNvPr id="5" name="Номер слайда 4">
            <a:extLst>
              <a:ext uri="{FF2B5EF4-FFF2-40B4-BE49-F238E27FC236}">
                <a16:creationId xmlns:a16="http://schemas.microsoft.com/office/drawing/2014/main" id="{4387EB98-F457-4988-81CC-594988DBFB07}"/>
              </a:ext>
            </a:extLst>
          </p:cNvPr>
          <p:cNvSpPr>
            <a:spLocks noGrp="1"/>
          </p:cNvSpPr>
          <p:nvPr>
            <p:ph type="sldNum" sz="quarter" idx="12"/>
          </p:nvPr>
        </p:nvSpPr>
        <p:spPr/>
        <p:txBody>
          <a:bodyPr/>
          <a:lstStyle/>
          <a:p>
            <a:fld id="{0528AAB8-6B0B-42CC-91F5-49948E541453}" type="slidenum">
              <a:rPr lang="ru-RU" smtClean="0"/>
              <a:t>8</a:t>
            </a:fld>
            <a:endParaRPr lang="ru-RU"/>
          </a:p>
        </p:txBody>
      </p:sp>
      <p:sp>
        <p:nvSpPr>
          <p:cNvPr id="7" name="Прямоугольник 6">
            <a:extLst>
              <a:ext uri="{FF2B5EF4-FFF2-40B4-BE49-F238E27FC236}">
                <a16:creationId xmlns:a16="http://schemas.microsoft.com/office/drawing/2014/main" id="{E45239B2-3FAB-497C-A061-3F3EFE71AD12}"/>
              </a:ext>
            </a:extLst>
          </p:cNvPr>
          <p:cNvSpPr/>
          <p:nvPr/>
        </p:nvSpPr>
        <p:spPr>
          <a:xfrm>
            <a:off x="1444171" y="210455"/>
            <a:ext cx="9035143" cy="1261884"/>
          </a:xfrm>
          <a:prstGeom prst="rect">
            <a:avLst/>
          </a:prstGeom>
        </p:spPr>
        <p:txBody>
          <a:bodyPr wrap="square">
            <a:spAutoFit/>
          </a:bodyPr>
          <a:lstStyle/>
          <a:p>
            <a:pPr algn="ctr" defTabSz="914296">
              <a:spcBef>
                <a:spcPct val="0"/>
              </a:spcBef>
            </a:pPr>
            <a:r>
              <a:rPr lang="en-US" sz="3800" b="1" dirty="0">
                <a:solidFill>
                  <a:srgbClr val="002060"/>
                </a:solidFill>
              </a:rPr>
              <a:t>Reconstruction of physical objects and analysis of experimental data </a:t>
            </a:r>
            <a:endParaRPr lang="ru-RU" sz="3800" b="1" dirty="0">
              <a:solidFill>
                <a:srgbClr val="002060"/>
              </a:solidFill>
            </a:endParaRPr>
          </a:p>
        </p:txBody>
      </p:sp>
      <p:pic>
        <p:nvPicPr>
          <p:cNvPr id="8" name="Picture 6">
            <a:extLst>
              <a:ext uri="{FF2B5EF4-FFF2-40B4-BE49-F238E27FC236}">
                <a16:creationId xmlns:a16="http://schemas.microsoft.com/office/drawing/2014/main" id="{F8DA80EC-9B78-0D40-A7A0-F1D9580CFF62}"/>
              </a:ext>
            </a:extLst>
          </p:cNvPr>
          <p:cNvPicPr>
            <a:picLocks noChangeAspect="1"/>
          </p:cNvPicPr>
          <p:nvPr/>
        </p:nvPicPr>
        <p:blipFill rotWithShape="1">
          <a:blip r:embed="rId2">
            <a:extLst>
              <a:ext uri="{28A0092B-C50C-407E-A947-70E740481C1C}">
                <a14:useLocalDpi xmlns:a14="http://schemas.microsoft.com/office/drawing/2010/main" val="0"/>
              </a:ext>
            </a:extLst>
          </a:blip>
          <a:srcRect l="4009" t="48889" r="2435" b="4484"/>
          <a:stretch/>
        </p:blipFill>
        <p:spPr>
          <a:xfrm>
            <a:off x="6669315" y="1679603"/>
            <a:ext cx="5449485" cy="4068289"/>
          </a:xfrm>
          <a:prstGeom prst="rect">
            <a:avLst/>
          </a:prstGeom>
        </p:spPr>
      </p:pic>
      <p:sp>
        <p:nvSpPr>
          <p:cNvPr id="9" name="Прямоугольник 8">
            <a:extLst>
              <a:ext uri="{FF2B5EF4-FFF2-40B4-BE49-F238E27FC236}">
                <a16:creationId xmlns:a16="http://schemas.microsoft.com/office/drawing/2014/main" id="{08B36B72-1752-4254-868A-5B3E9AA2B970}"/>
              </a:ext>
            </a:extLst>
          </p:cNvPr>
          <p:cNvSpPr/>
          <p:nvPr/>
        </p:nvSpPr>
        <p:spPr>
          <a:xfrm>
            <a:off x="73200" y="1561198"/>
            <a:ext cx="6661428" cy="4555093"/>
          </a:xfrm>
          <a:prstGeom prst="rect">
            <a:avLst/>
          </a:prstGeom>
          <a:solidFill>
            <a:schemeClr val="bg1"/>
          </a:solidFill>
        </p:spPr>
        <p:txBody>
          <a:bodyPr wrap="square">
            <a:spAutoFit/>
          </a:bodyPr>
          <a:lstStyle/>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of algorithms, including those based on recurrent and convolutional neural networks for machine and deep learning tasks, and creation of corresponding software for the reconstruction</a:t>
            </a:r>
            <a:r>
              <a:rPr kumimoji="1" lang="ru-RU" dirty="0">
                <a:solidFill>
                  <a:srgbClr val="002060"/>
                </a:solidFill>
                <a:cs typeface="Arial" panose="020B0604020202020204" pitchFamily="34" charset="0"/>
              </a:rPr>
              <a:t> </a:t>
            </a:r>
            <a:r>
              <a:rPr kumimoji="1" lang="en-US" dirty="0">
                <a:solidFill>
                  <a:srgbClr val="002060"/>
                </a:solidFill>
                <a:cs typeface="Arial" panose="020B0604020202020204" pitchFamily="34" charset="0"/>
              </a:rPr>
              <a:t>of physical objects (tracks, particles, clusters, etc.) and physical processes; </a:t>
            </a:r>
            <a:endParaRPr kumimoji="1" lang="ru-RU" dirty="0">
              <a:solidFill>
                <a:srgbClr val="002060"/>
              </a:solidFill>
              <a:cs typeface="Arial" panose="020B0604020202020204" pitchFamily="34" charset="0"/>
            </a:endParaRP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development of methods and algorithms for data analysis, including statistical analysis;</a:t>
            </a:r>
            <a:endParaRPr kumimoji="1" lang="ru-RU" dirty="0">
              <a:solidFill>
                <a:srgbClr val="002060"/>
              </a:solidFill>
              <a:cs typeface="Arial" panose="020B0604020202020204" pitchFamily="34" charset="0"/>
            </a:endParaRP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adaptation of existing software for specific experiments, reconstruction and analysis of experimental data; </a:t>
            </a: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analysis of Open Data of experiments, in particular, experiments at the LHC; </a:t>
            </a:r>
            <a:endParaRPr kumimoji="1" lang="ru-RU" dirty="0">
              <a:solidFill>
                <a:srgbClr val="002060"/>
              </a:solidFill>
              <a:cs typeface="Arial" panose="020B0604020202020204" pitchFamily="34" charset="0"/>
            </a:endParaRPr>
          </a:p>
          <a:p>
            <a:pPr marL="285750" lvl="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conducting a global analysis of data from various experiments (in particular, a combined analysis of data from accelerator and astrophysical experiments in search for candidates for the role of dark matter). </a:t>
            </a:r>
            <a:endParaRPr kumimoji="1" lang="ru-RU" dirty="0">
              <a:solidFill>
                <a:srgbClr val="002060"/>
              </a:solidFill>
              <a:cs typeface="Arial" panose="020B0604020202020204" pitchFamily="34" charset="0"/>
            </a:endParaRPr>
          </a:p>
        </p:txBody>
      </p:sp>
    </p:spTree>
    <p:extLst>
      <p:ext uri="{BB962C8B-B14F-4D97-AF65-F5344CB8AC3E}">
        <p14:creationId xmlns:p14="http://schemas.microsoft.com/office/powerpoint/2010/main" val="2726773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3865-AE05-4578-BC85-C457AC4D2BBD}"/>
              </a:ext>
            </a:extLst>
          </p:cNvPr>
          <p:cNvSpPr>
            <a:spLocks noGrp="1"/>
          </p:cNvSpPr>
          <p:nvPr>
            <p:ph type="title"/>
          </p:nvPr>
        </p:nvSpPr>
        <p:spPr>
          <a:xfrm>
            <a:off x="822121" y="54945"/>
            <a:ext cx="10352016" cy="706959"/>
          </a:xfrm>
        </p:spPr>
        <p:txBody>
          <a:bodyPr>
            <a:normAutofit/>
          </a:bodyPr>
          <a:lstStyle/>
          <a:p>
            <a:r>
              <a:rPr lang="en-US" dirty="0"/>
              <a:t>Tracking Algorithms for HEP Experiments</a:t>
            </a:r>
          </a:p>
        </p:txBody>
      </p:sp>
      <p:sp>
        <p:nvSpPr>
          <p:cNvPr id="3" name="Date Placeholder 2">
            <a:extLst>
              <a:ext uri="{FF2B5EF4-FFF2-40B4-BE49-F238E27FC236}">
                <a16:creationId xmlns:a16="http://schemas.microsoft.com/office/drawing/2014/main" id="{53379579-0D90-437F-B84E-123963E95E94}"/>
              </a:ext>
            </a:extLst>
          </p:cNvPr>
          <p:cNvSpPr>
            <a:spLocks noGrp="1"/>
          </p:cNvSpPr>
          <p:nvPr>
            <p:ph type="dt" sz="half" idx="10"/>
          </p:nvPr>
        </p:nvSpPr>
        <p:spPr/>
        <p:txBody>
          <a:bodyPr/>
          <a:lstStyle/>
          <a:p>
            <a:fld id="{6A42D4B9-77B3-4CAE-9AA6-FB3ADDE06ABD}" type="datetime1">
              <a:rPr lang="ru-RU" smtClean="0"/>
              <a:t>19.06.2023</a:t>
            </a:fld>
            <a:endParaRPr lang="ru-RU" dirty="0"/>
          </a:p>
        </p:txBody>
      </p:sp>
      <p:sp>
        <p:nvSpPr>
          <p:cNvPr id="4" name="Footer Placeholder 3">
            <a:extLst>
              <a:ext uri="{FF2B5EF4-FFF2-40B4-BE49-F238E27FC236}">
                <a16:creationId xmlns:a16="http://schemas.microsoft.com/office/drawing/2014/main" id="{DBEA8142-384B-41E1-ADF1-422ABA8ADA87}"/>
              </a:ext>
            </a:extLst>
          </p:cNvPr>
          <p:cNvSpPr>
            <a:spLocks noGrp="1"/>
          </p:cNvSpPr>
          <p:nvPr>
            <p:ph type="ftr" sz="quarter" idx="11"/>
          </p:nvPr>
        </p:nvSpPr>
        <p:spPr/>
        <p:txBody>
          <a:bodyPr/>
          <a:lstStyle/>
          <a:p>
            <a:r>
              <a:rPr lang="en-US" dirty="0"/>
              <a:t>58th meeting of the PAC for Particle Physics</a:t>
            </a:r>
            <a:endParaRPr lang="ru-RU" dirty="0"/>
          </a:p>
        </p:txBody>
      </p:sp>
      <p:sp>
        <p:nvSpPr>
          <p:cNvPr id="5" name="Slide Number Placeholder 4">
            <a:extLst>
              <a:ext uri="{FF2B5EF4-FFF2-40B4-BE49-F238E27FC236}">
                <a16:creationId xmlns:a16="http://schemas.microsoft.com/office/drawing/2014/main" id="{BC3F0BB8-EDF2-4077-8AAF-02F63A07E01F}"/>
              </a:ext>
            </a:extLst>
          </p:cNvPr>
          <p:cNvSpPr>
            <a:spLocks noGrp="1"/>
          </p:cNvSpPr>
          <p:nvPr>
            <p:ph type="sldNum" sz="quarter" idx="12"/>
          </p:nvPr>
        </p:nvSpPr>
        <p:spPr/>
        <p:txBody>
          <a:bodyPr/>
          <a:lstStyle/>
          <a:p>
            <a:fld id="{0528AAB8-6B0B-42CC-91F5-49948E541453}" type="slidenum">
              <a:rPr lang="ru-RU" smtClean="0"/>
              <a:t>9</a:t>
            </a:fld>
            <a:endParaRPr lang="ru-RU"/>
          </a:p>
        </p:txBody>
      </p:sp>
      <p:sp>
        <p:nvSpPr>
          <p:cNvPr id="6" name="TextBox 5">
            <a:extLst>
              <a:ext uri="{FF2B5EF4-FFF2-40B4-BE49-F238E27FC236}">
                <a16:creationId xmlns:a16="http://schemas.microsoft.com/office/drawing/2014/main" id="{3BA8E1C4-C57A-4BEC-9B6E-39CC375F7CD1}"/>
              </a:ext>
            </a:extLst>
          </p:cNvPr>
          <p:cNvSpPr txBox="1"/>
          <p:nvPr/>
        </p:nvSpPr>
        <p:spPr>
          <a:xfrm>
            <a:off x="7886" y="820216"/>
            <a:ext cx="6088114" cy="5793894"/>
          </a:xfrm>
          <a:prstGeom prst="rect">
            <a:avLst/>
          </a:prstGeom>
          <a:noFill/>
        </p:spPr>
        <p:txBody>
          <a:bodyPr wrap="square" rtlCol="0">
            <a:spAutoFit/>
          </a:bodyPr>
          <a:lstStyle/>
          <a:p>
            <a:pPr marL="285750" indent="-285750" algn="just">
              <a:spcBef>
                <a:spcPts val="600"/>
              </a:spcBef>
              <a:spcAft>
                <a:spcPts val="600"/>
              </a:spcAft>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Mathematical methods and software for processing and analyzing data from the experiments @ NICA</a:t>
            </a:r>
          </a:p>
          <a:p>
            <a:pPr marL="540000" lvl="1" indent="-285750" algn="just">
              <a:spcBef>
                <a:spcPts val="600"/>
              </a:spcBef>
              <a:buClr>
                <a:srgbClr val="000066"/>
              </a:buClr>
              <a:buFont typeface="Calibri" panose="020F0502020204030204" pitchFamily="34" charset="0"/>
              <a:buChar char="−"/>
              <a:defRPr/>
            </a:pPr>
            <a:r>
              <a:rPr kumimoji="1" lang="en-US" sz="1600" dirty="0">
                <a:solidFill>
                  <a:srgbClr val="002060"/>
                </a:solidFill>
                <a:cs typeface="Arial" panose="020B0604020202020204" pitchFamily="34" charset="0"/>
              </a:rPr>
              <a:t>software for alignment and calibration of the BM@N STS (silicon chambers) and GEM (gas electron multipliers) track detectors</a:t>
            </a: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ru-RU" sz="1600" dirty="0">
              <a:solidFill>
                <a:srgbClr val="002060"/>
              </a:solidFill>
              <a:cs typeface="Arial" panose="020B0604020202020204" pitchFamily="34" charset="0"/>
            </a:endParaRPr>
          </a:p>
          <a:p>
            <a:pPr marL="540000" lvl="1" indent="-285750" algn="just">
              <a:spcBef>
                <a:spcPts val="3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3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3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3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300"/>
              </a:spcBef>
              <a:buClr>
                <a:srgbClr val="000066"/>
              </a:buClr>
              <a:buFont typeface="Calibri" panose="020F0502020204030204" pitchFamily="34" charset="0"/>
              <a:buChar char="−"/>
              <a:defRPr/>
            </a:pPr>
            <a:r>
              <a:rPr kumimoji="1" lang="en-US" sz="1600" dirty="0">
                <a:solidFill>
                  <a:srgbClr val="002060"/>
                </a:solidFill>
                <a:cs typeface="Arial" panose="020B0604020202020204" pitchFamily="34" charset="0"/>
              </a:rPr>
              <a:t>development and application of methods and algorithms for processing and analyzing experimental data for the coordinate detectors</a:t>
            </a: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a:p>
            <a:pPr marL="540000" lvl="1" indent="-285750" algn="just">
              <a:spcBef>
                <a:spcPts val="600"/>
              </a:spcBef>
              <a:buClr>
                <a:srgbClr val="000066"/>
              </a:buClr>
              <a:buFont typeface="Calibri" panose="020F0502020204030204" pitchFamily="34" charset="0"/>
              <a:buChar char="−"/>
              <a:defRPr/>
            </a:pPr>
            <a:endParaRPr kumimoji="1" lang="en-US" sz="1600" dirty="0">
              <a:solidFill>
                <a:srgbClr val="002060"/>
              </a:solidFill>
              <a:cs typeface="Arial" panose="020B0604020202020204" pitchFamily="34" charset="0"/>
            </a:endParaRPr>
          </a:p>
        </p:txBody>
      </p:sp>
      <p:sp>
        <p:nvSpPr>
          <p:cNvPr id="40" name="TextBox 39">
            <a:extLst>
              <a:ext uri="{FF2B5EF4-FFF2-40B4-BE49-F238E27FC236}">
                <a16:creationId xmlns:a16="http://schemas.microsoft.com/office/drawing/2014/main" id="{3C349034-12EB-4143-BD1C-0BD300DF6043}"/>
              </a:ext>
            </a:extLst>
          </p:cNvPr>
          <p:cNvSpPr txBox="1"/>
          <p:nvPr/>
        </p:nvSpPr>
        <p:spPr>
          <a:xfrm>
            <a:off x="6051728" y="840168"/>
            <a:ext cx="6014357" cy="3046988"/>
          </a:xfrm>
          <a:prstGeom prst="rect">
            <a:avLst/>
          </a:prstGeom>
          <a:noFill/>
        </p:spPr>
        <p:txBody>
          <a:bodyPr wrap="square" rtlCol="0">
            <a:spAutoFit/>
          </a:bodyPr>
          <a:lstStyle/>
          <a:p>
            <a:pPr marL="285750" indent="-285750" algn="just">
              <a:spcBef>
                <a:spcPts val="600"/>
              </a:spcBef>
              <a:buClr>
                <a:srgbClr val="000066"/>
              </a:buClr>
              <a:buFont typeface="Wingdings" panose="05000000000000000000" pitchFamily="2" charset="2"/>
              <a:buChar char="§"/>
              <a:defRPr/>
            </a:pPr>
            <a:r>
              <a:rPr kumimoji="1" lang="en-US" dirty="0">
                <a:solidFill>
                  <a:srgbClr val="002060"/>
                </a:solidFill>
                <a:cs typeface="Arial" panose="020B0604020202020204" pitchFamily="34" charset="0"/>
              </a:rPr>
              <a:t>Mathematical methods and software for muon reconstruction and the estimation of operation  parameters of CMS detectors @ LHC</a:t>
            </a:r>
          </a:p>
          <a:p>
            <a:pPr marL="540000" lvl="1" indent="-285750" algn="just">
              <a:spcBef>
                <a:spcPts val="600"/>
              </a:spcBef>
              <a:buClr>
                <a:srgbClr val="000066"/>
              </a:buClr>
              <a:buFont typeface="Calibri" panose="020F0502020204030204" pitchFamily="34" charset="0"/>
              <a:buChar char="−"/>
              <a:defRPr/>
            </a:pPr>
            <a:r>
              <a:rPr kumimoji="1" lang="en-US" sz="1600" dirty="0">
                <a:solidFill>
                  <a:srgbClr val="002060"/>
                </a:solidFill>
                <a:cs typeface="Arial" panose="020B0604020202020204" pitchFamily="34" charset="0"/>
              </a:rPr>
              <a:t>reconstruction of the cosmic muon trajectory in the setup for testing active elements of the CMS </a:t>
            </a:r>
            <a:r>
              <a:rPr kumimoji="1" lang="en-US" sz="1600" dirty="0" err="1">
                <a:solidFill>
                  <a:srgbClr val="002060"/>
                </a:solidFill>
                <a:cs typeface="Arial" panose="020B0604020202020204" pitchFamily="34" charset="0"/>
              </a:rPr>
              <a:t>HGCal</a:t>
            </a:r>
            <a:r>
              <a:rPr kumimoji="1" lang="en-US" sz="1600" dirty="0">
                <a:solidFill>
                  <a:srgbClr val="002060"/>
                </a:solidFill>
                <a:cs typeface="Arial" panose="020B0604020202020204" pitchFamily="34" charset="0"/>
              </a:rPr>
              <a:t>, as well as evaluation of the efficiency of </a:t>
            </a:r>
            <a:r>
              <a:rPr kumimoji="1" lang="en-US" sz="1600" dirty="0" err="1">
                <a:solidFill>
                  <a:srgbClr val="002060"/>
                </a:solidFill>
                <a:cs typeface="Arial" panose="020B0604020202020204" pitchFamily="34" charset="0"/>
              </a:rPr>
              <a:t>HGCal</a:t>
            </a:r>
            <a:r>
              <a:rPr kumimoji="1" lang="en-US" sz="1600" dirty="0">
                <a:solidFill>
                  <a:srgbClr val="002060"/>
                </a:solidFill>
                <a:cs typeface="Arial" panose="020B0604020202020204" pitchFamily="34" charset="0"/>
              </a:rPr>
              <a:t> modules; </a:t>
            </a:r>
          </a:p>
          <a:p>
            <a:pPr marL="540000" lvl="1" indent="-285750" algn="just">
              <a:spcBef>
                <a:spcPts val="600"/>
              </a:spcBef>
              <a:buClr>
                <a:srgbClr val="000066"/>
              </a:buClr>
              <a:buFont typeface="Calibri" panose="020F0502020204030204" pitchFamily="34" charset="0"/>
              <a:buChar char="−"/>
              <a:defRPr/>
            </a:pPr>
            <a:r>
              <a:rPr kumimoji="1" lang="en-US" sz="1600" dirty="0">
                <a:solidFill>
                  <a:srgbClr val="002060"/>
                </a:solidFill>
                <a:cs typeface="Arial" panose="020B0604020202020204" pitchFamily="34" charset="0"/>
              </a:rPr>
              <a:t>usage of discrete wavelet analysis to recognize the coordinates of close-flying particles from over-lapping signals in the Cathode Strip Chambers (CSC). Evaluation of the operation parameters of  CSC detectors and of the rate of background particles for different types of experimental data. </a:t>
            </a:r>
            <a:endParaRPr kumimoji="1" lang="ru-RU" sz="1600" dirty="0">
              <a:solidFill>
                <a:srgbClr val="002060"/>
              </a:solidFill>
              <a:cs typeface="Arial" panose="020B0604020202020204" pitchFamily="34" charset="0"/>
            </a:endParaRPr>
          </a:p>
        </p:txBody>
      </p:sp>
      <p:grpSp>
        <p:nvGrpSpPr>
          <p:cNvPr id="41" name="Group 3">
            <a:extLst>
              <a:ext uri="{FF2B5EF4-FFF2-40B4-BE49-F238E27FC236}">
                <a16:creationId xmlns:a16="http://schemas.microsoft.com/office/drawing/2014/main" id="{134E5027-66A5-4DD0-BE84-9A1132830D19}"/>
              </a:ext>
            </a:extLst>
          </p:cNvPr>
          <p:cNvGrpSpPr/>
          <p:nvPr/>
        </p:nvGrpSpPr>
        <p:grpSpPr>
          <a:xfrm>
            <a:off x="7168312" y="3856245"/>
            <a:ext cx="4031912" cy="2811179"/>
            <a:chOff x="1829094" y="44624"/>
            <a:chExt cx="4031912" cy="2811179"/>
          </a:xfrm>
        </p:grpSpPr>
        <p:grpSp>
          <p:nvGrpSpPr>
            <p:cNvPr id="42" name="Group 1">
              <a:extLst>
                <a:ext uri="{FF2B5EF4-FFF2-40B4-BE49-F238E27FC236}">
                  <a16:creationId xmlns:a16="http://schemas.microsoft.com/office/drawing/2014/main" id="{20C59055-4108-4D44-969F-C3C37E65DA5B}"/>
                </a:ext>
              </a:extLst>
            </p:cNvPr>
            <p:cNvGrpSpPr/>
            <p:nvPr/>
          </p:nvGrpSpPr>
          <p:grpSpPr>
            <a:xfrm>
              <a:off x="1829094" y="44624"/>
              <a:ext cx="4031912" cy="2811179"/>
              <a:chOff x="1829094" y="44624"/>
              <a:chExt cx="4031912" cy="2811179"/>
            </a:xfrm>
          </p:grpSpPr>
          <p:pic>
            <p:nvPicPr>
              <p:cNvPr id="44" name="Google Shape;229;p33" descr="C:\Users\Николай\Downloads\report\home\nvoytish\report\singleMu1000GeV\RH_EfficiencyvsEta.gif">
                <a:extLst>
                  <a:ext uri="{FF2B5EF4-FFF2-40B4-BE49-F238E27FC236}">
                    <a16:creationId xmlns:a16="http://schemas.microsoft.com/office/drawing/2014/main" id="{C61494C7-E774-4FBC-B2BE-1E4E9A34EC3D}"/>
                  </a:ext>
                </a:extLst>
              </p:cNvPr>
              <p:cNvPicPr preferRelativeResize="0"/>
              <p:nvPr/>
            </p:nvPicPr>
            <p:blipFill rotWithShape="1">
              <a:blip r:embed="rId3">
                <a:alphaModFix/>
              </a:blip>
              <a:srcRect/>
              <a:stretch/>
            </p:blipFill>
            <p:spPr>
              <a:xfrm>
                <a:off x="1920534" y="155580"/>
                <a:ext cx="3940472" cy="2700223"/>
              </a:xfrm>
              <a:prstGeom prst="rect">
                <a:avLst/>
              </a:prstGeom>
              <a:noFill/>
              <a:ln>
                <a:noFill/>
              </a:ln>
            </p:spPr>
          </p:pic>
          <p:sp>
            <p:nvSpPr>
              <p:cNvPr id="45" name="TextBox 44">
                <a:extLst>
                  <a:ext uri="{FF2B5EF4-FFF2-40B4-BE49-F238E27FC236}">
                    <a16:creationId xmlns:a16="http://schemas.microsoft.com/office/drawing/2014/main" id="{2DF2D1B6-D2BB-4494-B683-EB53BEEAE82C}"/>
                  </a:ext>
                </a:extLst>
              </p:cNvPr>
              <p:cNvSpPr txBox="1"/>
              <p:nvPr/>
            </p:nvSpPr>
            <p:spPr>
              <a:xfrm>
                <a:off x="1829094" y="44624"/>
                <a:ext cx="2289278" cy="369332"/>
              </a:xfrm>
              <a:prstGeom prst="rect">
                <a:avLst/>
              </a:prstGeom>
              <a:solidFill>
                <a:schemeClr val="bg1"/>
              </a:solidFill>
            </p:spPr>
            <p:txBody>
              <a:bodyPr wrap="square" rtlCol="0">
                <a:spAutoFit/>
              </a:bodyPr>
              <a:lstStyle/>
              <a:p>
                <a:endParaRPr lang="ru-RU" dirty="0"/>
              </a:p>
            </p:txBody>
          </p:sp>
        </p:grpSp>
        <p:sp>
          <p:nvSpPr>
            <p:cNvPr id="43" name="Google Shape;237;p33">
              <a:extLst>
                <a:ext uri="{FF2B5EF4-FFF2-40B4-BE49-F238E27FC236}">
                  <a16:creationId xmlns:a16="http://schemas.microsoft.com/office/drawing/2014/main" id="{5167FC81-DC5B-4629-9A1C-22D41BF87047}"/>
                </a:ext>
              </a:extLst>
            </p:cNvPr>
            <p:cNvSpPr txBox="1">
              <a:spLocks/>
            </p:cNvSpPr>
            <p:nvPr/>
          </p:nvSpPr>
          <p:spPr>
            <a:xfrm>
              <a:off x="2466557" y="1705947"/>
              <a:ext cx="2848425" cy="529544"/>
            </a:xfrm>
            <a:prstGeom prst="rect">
              <a:avLst/>
            </a:prstGeom>
            <a:noFill/>
            <a:ln>
              <a:noFill/>
            </a:ln>
          </p:spPr>
          <p:txBody>
            <a:bodyPr spcFirstLastPara="1" vert="horz" wrap="square"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0000FF"/>
                  </a:solidFill>
                </a:rPr>
                <a:t>Blue</a:t>
              </a:r>
              <a:r>
                <a:rPr lang="ru-RU" sz="1600" dirty="0">
                  <a:solidFill>
                    <a:srgbClr val="002060"/>
                  </a:solidFill>
                </a:rPr>
                <a:t> </a:t>
              </a:r>
              <a:r>
                <a:rPr lang="ru-RU" sz="1600" dirty="0"/>
                <a:t>–  </a:t>
              </a:r>
              <a:r>
                <a:rPr lang="en-US" sz="1600" dirty="0"/>
                <a:t>old algorithm</a:t>
              </a:r>
            </a:p>
            <a:p>
              <a:pPr marL="0" indent="0" algn="ctr">
                <a:buFont typeface="Arial" panose="020B0604020202020204" pitchFamily="34" charset="0"/>
                <a:buNone/>
              </a:pPr>
              <a:r>
                <a:rPr lang="en-US" sz="1600" dirty="0">
                  <a:solidFill>
                    <a:srgbClr val="FF0000"/>
                  </a:solidFill>
                </a:rPr>
                <a:t>Red</a:t>
              </a:r>
              <a:r>
                <a:rPr lang="ru-RU" sz="1600" dirty="0">
                  <a:solidFill>
                    <a:srgbClr val="FF0000"/>
                  </a:solidFill>
                </a:rPr>
                <a:t>  </a:t>
              </a:r>
              <a:r>
                <a:rPr lang="ru-RU" sz="1600" dirty="0"/>
                <a:t>– </a:t>
              </a:r>
              <a:r>
                <a:rPr lang="en-US" sz="1600" dirty="0"/>
                <a:t>new </a:t>
              </a:r>
              <a:r>
                <a:rPr lang="ru-RU" sz="1600" dirty="0"/>
                <a:t> </a:t>
              </a:r>
              <a:r>
                <a:rPr lang="en-US" sz="1600" dirty="0"/>
                <a:t>algorithm</a:t>
              </a:r>
              <a:endParaRPr lang="ru-RU" sz="1600" dirty="0">
                <a:solidFill>
                  <a:srgbClr val="FF0000"/>
                </a:solidFill>
              </a:endParaRPr>
            </a:p>
          </p:txBody>
        </p:sp>
      </p:grpSp>
      <p:pic>
        <p:nvPicPr>
          <p:cNvPr id="14" name="Рисунок 13">
            <a:extLst>
              <a:ext uri="{FF2B5EF4-FFF2-40B4-BE49-F238E27FC236}">
                <a16:creationId xmlns:a16="http://schemas.microsoft.com/office/drawing/2014/main" id="{4CB74F7A-8E1B-402A-814F-6E4FA2BF1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5005" y="4724313"/>
            <a:ext cx="1984415" cy="1185997"/>
          </a:xfrm>
          <a:prstGeom prst="rect">
            <a:avLst/>
          </a:prstGeom>
        </p:spPr>
      </p:pic>
      <p:pic>
        <p:nvPicPr>
          <p:cNvPr id="8" name="Рисунок 7">
            <a:extLst>
              <a:ext uri="{FF2B5EF4-FFF2-40B4-BE49-F238E27FC236}">
                <a16:creationId xmlns:a16="http://schemas.microsoft.com/office/drawing/2014/main" id="{D17FCD44-9B67-48A7-89BE-F607136A041E}"/>
              </a:ext>
            </a:extLst>
          </p:cNvPr>
          <p:cNvPicPr>
            <a:picLocks noChangeAspect="1"/>
          </p:cNvPicPr>
          <p:nvPr/>
        </p:nvPicPr>
        <p:blipFill>
          <a:blip r:embed="rId5"/>
          <a:stretch>
            <a:fillRect/>
          </a:stretch>
        </p:blipFill>
        <p:spPr>
          <a:xfrm>
            <a:off x="196532" y="2220145"/>
            <a:ext cx="3782846" cy="1620128"/>
          </a:xfrm>
          <a:prstGeom prst="rect">
            <a:avLst/>
          </a:prstGeom>
        </p:spPr>
      </p:pic>
      <p:pic>
        <p:nvPicPr>
          <p:cNvPr id="17" name="Picture 13">
            <a:extLst>
              <a:ext uri="{FF2B5EF4-FFF2-40B4-BE49-F238E27FC236}">
                <a16:creationId xmlns:a16="http://schemas.microsoft.com/office/drawing/2014/main" id="{BFADD3ED-7AC0-4C9D-BAB4-215C5BC1EF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7" y="4947133"/>
            <a:ext cx="6740902" cy="1795348"/>
          </a:xfrm>
          <a:prstGeom prst="rect">
            <a:avLst/>
          </a:prstGeom>
        </p:spPr>
      </p:pic>
      <p:pic>
        <p:nvPicPr>
          <p:cNvPr id="9" name="Рисунок 8">
            <a:extLst>
              <a:ext uri="{FF2B5EF4-FFF2-40B4-BE49-F238E27FC236}">
                <a16:creationId xmlns:a16="http://schemas.microsoft.com/office/drawing/2014/main" id="{D37AB96B-B0C1-4FCA-87BB-B5FD3F9DA66A}"/>
              </a:ext>
            </a:extLst>
          </p:cNvPr>
          <p:cNvPicPr>
            <a:picLocks noChangeAspect="1"/>
          </p:cNvPicPr>
          <p:nvPr/>
        </p:nvPicPr>
        <p:blipFill>
          <a:blip r:embed="rId7"/>
          <a:stretch>
            <a:fillRect/>
          </a:stretch>
        </p:blipFill>
        <p:spPr>
          <a:xfrm>
            <a:off x="3833437" y="2268263"/>
            <a:ext cx="2614383" cy="1795348"/>
          </a:xfrm>
          <a:prstGeom prst="rect">
            <a:avLst/>
          </a:prstGeom>
        </p:spPr>
      </p:pic>
      <p:pic>
        <p:nvPicPr>
          <p:cNvPr id="15" name="Рисунок 14">
            <a:extLst>
              <a:ext uri="{FF2B5EF4-FFF2-40B4-BE49-F238E27FC236}">
                <a16:creationId xmlns:a16="http://schemas.microsoft.com/office/drawing/2014/main" id="{BECD9D2B-1ACD-4297-8437-E88BA3FB0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7990" y="4947134"/>
            <a:ext cx="2730322" cy="1644592"/>
          </a:xfrm>
          <a:prstGeom prst="rect">
            <a:avLst/>
          </a:prstGeom>
        </p:spPr>
      </p:pic>
    </p:spTree>
    <p:extLst>
      <p:ext uri="{BB962C8B-B14F-4D97-AF65-F5344CB8AC3E}">
        <p14:creationId xmlns:p14="http://schemas.microsoft.com/office/powerpoint/2010/main" val="327638272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18536</TotalTime>
  <Words>2563</Words>
  <Application>Microsoft Office PowerPoint</Application>
  <PresentationFormat>Широкоэкранный</PresentationFormat>
  <Paragraphs>288</Paragraphs>
  <Slides>20</Slides>
  <Notes>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20</vt:i4>
      </vt:variant>
    </vt:vector>
  </HeadingPairs>
  <TitlesOfParts>
    <vt:vector size="28" baseType="lpstr">
      <vt:lpstr>Arial</vt:lpstr>
      <vt:lpstr>Calibri</vt:lpstr>
      <vt:lpstr>Calibri Light</vt:lpstr>
      <vt:lpstr>Comic Sans MS</vt:lpstr>
      <vt:lpstr>Symbol</vt:lpstr>
      <vt:lpstr>Times New Roman</vt:lpstr>
      <vt:lpstr>Wingdings</vt:lpstr>
      <vt:lpstr>Тема Office</vt:lpstr>
      <vt:lpstr>Презентация PowerPoint</vt:lpstr>
      <vt:lpstr>The Main Tasks for MLIT</vt:lpstr>
      <vt:lpstr>JINR Topical Plan for MLIT</vt:lpstr>
      <vt:lpstr>The Goals and Objectives of the Project</vt:lpstr>
      <vt:lpstr>Презентация PowerPoint</vt:lpstr>
      <vt:lpstr>MC Generators for the NICA and LHC Experiments</vt:lpstr>
      <vt:lpstr>Modeling Experimental Facilities for the NICA and LHC</vt:lpstr>
      <vt:lpstr>Презентация PowerPoint</vt:lpstr>
      <vt:lpstr>Tracking Algorithms for HEP Experiments</vt:lpstr>
      <vt:lpstr>Machine Learning Methods for the Track Reconstruction and PID </vt:lpstr>
      <vt:lpstr>… and other fields</vt:lpstr>
      <vt:lpstr>Презентация PowerPoint</vt:lpstr>
      <vt:lpstr>Software Environment for the NICA Experiments</vt:lpstr>
      <vt:lpstr>Data Bases for HEP Computing</vt:lpstr>
      <vt:lpstr>Radiobiology and Life Science</vt:lpstr>
      <vt:lpstr>Personnel</vt:lpstr>
      <vt:lpstr>Strengths, Weaknesses, Opportunities and Threats</vt:lpstr>
      <vt:lpstr>Requested Funding</vt:lpstr>
      <vt:lpstr>Презентация PowerPoint</vt:lpstr>
      <vt:lpstr>The Project Structure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Professional</dc:creator>
  <cp:lastModifiedBy>Professional</cp:lastModifiedBy>
  <cp:revision>338</cp:revision>
  <dcterms:created xsi:type="dcterms:W3CDTF">2023-02-06T08:50:39Z</dcterms:created>
  <dcterms:modified xsi:type="dcterms:W3CDTF">2023-06-20T15:46:50Z</dcterms:modified>
</cp:coreProperties>
</file>