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7"/>
  </p:notesMasterIdLst>
  <p:sldIdLst>
    <p:sldId id="256" r:id="rId5"/>
    <p:sldId id="261" r:id="rId6"/>
    <p:sldId id="265" r:id="rId7"/>
    <p:sldId id="258" r:id="rId8"/>
    <p:sldId id="259" r:id="rId9"/>
    <p:sldId id="260" r:id="rId10"/>
    <p:sldId id="262" r:id="rId11"/>
    <p:sldId id="263" r:id="rId12"/>
    <p:sldId id="267" r:id="rId13"/>
    <p:sldId id="264" r:id="rId14"/>
    <p:sldId id="269" r:id="rId15"/>
    <p:sldId id="268" r:id="rId16"/>
  </p:sldIdLst>
  <p:sldSz cx="12168188" cy="7110413"/>
  <p:notesSz cx="7772400" cy="10058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0" autoAdjust="0"/>
    <p:restoredTop sz="94660"/>
  </p:normalViewPr>
  <p:slideViewPr>
    <p:cSldViewPr snapToGrid="0">
      <p:cViewPr varScale="1">
        <p:scale>
          <a:sx n="83" d="100"/>
          <a:sy n="83" d="100"/>
        </p:scale>
        <p:origin x="55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doughnutChart>
        <c:varyColors val="1"/>
        <c:ser>
          <c:idx val="0"/>
          <c:order val="0"/>
          <c:tx>
            <c:strRef>
              <c:f>label 0</c:f>
              <c:strCache>
                <c:ptCount val="1"/>
                <c:pt idx="0">
                  <c:v>Столбец1</c:v>
                </c:pt>
              </c:strCache>
            </c:strRef>
          </c:tx>
          <c:spPr>
            <a:solidFill>
              <a:srgbClr val="4F81BD"/>
            </a:solidFill>
            <a:ln w="0">
              <a:noFill/>
            </a:ln>
          </c:spPr>
          <c:dPt>
            <c:idx val="0"/>
            <c:bubble3D val="0"/>
            <c:spPr>
              <a:solidFill>
                <a:srgbClr val="F200B3"/>
              </a:solidFill>
              <a:ln w="0">
                <a:noFill/>
              </a:ln>
            </c:spPr>
            <c:extLst>
              <c:ext xmlns:c16="http://schemas.microsoft.com/office/drawing/2014/chart" uri="{C3380CC4-5D6E-409C-BE32-E72D297353CC}">
                <c16:uniqueId val="{00000001-9BCA-4BEE-80F4-A371C084F9C1}"/>
              </c:ext>
            </c:extLst>
          </c:dPt>
          <c:dPt>
            <c:idx val="1"/>
            <c:bubble3D val="0"/>
            <c:spPr>
              <a:solidFill>
                <a:srgbClr val="059AFF"/>
              </a:solidFill>
              <a:ln w="0">
                <a:noFill/>
              </a:ln>
            </c:spPr>
            <c:extLst>
              <c:ext xmlns:c16="http://schemas.microsoft.com/office/drawing/2014/chart" uri="{C3380CC4-5D6E-409C-BE32-E72D297353CC}">
                <c16:uniqueId val="{00000003-9BCA-4BEE-80F4-A371C084F9C1}"/>
              </c:ext>
            </c:extLst>
          </c:dPt>
          <c:dPt>
            <c:idx val="2"/>
            <c:bubble3D val="0"/>
            <c:spPr>
              <a:solidFill>
                <a:srgbClr val="FF9900"/>
              </a:solidFill>
              <a:ln w="0">
                <a:noFill/>
              </a:ln>
            </c:spPr>
            <c:extLst>
              <c:ext xmlns:c16="http://schemas.microsoft.com/office/drawing/2014/chart" uri="{C3380CC4-5D6E-409C-BE32-E72D297353CC}">
                <c16:uniqueId val="{00000005-9BCA-4BEE-80F4-A371C084F9C1}"/>
              </c:ext>
            </c:extLst>
          </c:dPt>
          <c:dPt>
            <c:idx val="3"/>
            <c:bubble3D val="0"/>
            <c:spPr>
              <a:solidFill>
                <a:srgbClr val="00B050"/>
              </a:solidFill>
              <a:ln w="0">
                <a:noFill/>
              </a:ln>
            </c:spPr>
            <c:extLst>
              <c:ext xmlns:c16="http://schemas.microsoft.com/office/drawing/2014/chart" uri="{C3380CC4-5D6E-409C-BE32-E72D297353CC}">
                <c16:uniqueId val="{00000007-9BCA-4BEE-80F4-A371C084F9C1}"/>
              </c:ext>
            </c:extLst>
          </c:dPt>
          <c:dPt>
            <c:idx val="4"/>
            <c:bubble3D val="0"/>
            <c:spPr>
              <a:solidFill>
                <a:srgbClr val="00FFFF"/>
              </a:solidFill>
              <a:ln w="0">
                <a:noFill/>
              </a:ln>
            </c:spPr>
            <c:extLst>
              <c:ext xmlns:c16="http://schemas.microsoft.com/office/drawing/2014/chart" uri="{C3380CC4-5D6E-409C-BE32-E72D297353CC}">
                <c16:uniqueId val="{00000009-9BCA-4BEE-80F4-A371C084F9C1}"/>
              </c:ext>
            </c:extLst>
          </c:dPt>
          <c:dPt>
            <c:idx val="5"/>
            <c:bubble3D val="0"/>
            <c:spPr>
              <a:solidFill>
                <a:srgbClr val="0066FF"/>
              </a:solidFill>
              <a:ln w="0">
                <a:noFill/>
              </a:ln>
            </c:spPr>
            <c:extLst>
              <c:ext xmlns:c16="http://schemas.microsoft.com/office/drawing/2014/chart" uri="{C3380CC4-5D6E-409C-BE32-E72D297353CC}">
                <c16:uniqueId val="{0000000B-9BCA-4BEE-80F4-A371C084F9C1}"/>
              </c:ext>
            </c:extLst>
          </c:dPt>
          <c:dLbls>
            <c:dLbl>
              <c:idx val="0"/>
              <c:spPr/>
              <c:txPr>
                <a:bodyPr wrap="square"/>
                <a:lstStyle/>
                <a:p>
                  <a:pPr>
                    <a:defRPr sz="1750" b="0" strike="noStrike" spc="-1">
                      <a:solidFill>
                        <a:srgbClr val="000000"/>
                      </a:solidFill>
                      <a:latin typeface="Arial"/>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9BCA-4BEE-80F4-A371C084F9C1}"/>
                </c:ext>
              </c:extLst>
            </c:dLbl>
            <c:dLbl>
              <c:idx val="1"/>
              <c:spPr/>
              <c:txPr>
                <a:bodyPr wrap="square"/>
                <a:lstStyle/>
                <a:p>
                  <a:pPr>
                    <a:defRPr sz="1750" b="0" strike="noStrike" spc="-1">
                      <a:solidFill>
                        <a:srgbClr val="000000"/>
                      </a:solidFill>
                      <a:latin typeface="Arial"/>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9BCA-4BEE-80F4-A371C084F9C1}"/>
                </c:ext>
              </c:extLst>
            </c:dLbl>
            <c:dLbl>
              <c:idx val="2"/>
              <c:spPr/>
              <c:txPr>
                <a:bodyPr wrap="square"/>
                <a:lstStyle/>
                <a:p>
                  <a:pPr>
                    <a:defRPr sz="1750" b="0" strike="noStrike" spc="-1">
                      <a:solidFill>
                        <a:srgbClr val="000000"/>
                      </a:solidFill>
                      <a:latin typeface="Arial"/>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9BCA-4BEE-80F4-A371C084F9C1}"/>
                </c:ext>
              </c:extLst>
            </c:dLbl>
            <c:dLbl>
              <c:idx val="3"/>
              <c:spPr/>
              <c:txPr>
                <a:bodyPr wrap="square"/>
                <a:lstStyle/>
                <a:p>
                  <a:pPr>
                    <a:defRPr sz="1750" b="0" strike="noStrike" spc="-1">
                      <a:solidFill>
                        <a:srgbClr val="000000"/>
                      </a:solidFill>
                      <a:latin typeface="Arial"/>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7-9BCA-4BEE-80F4-A371C084F9C1}"/>
                </c:ext>
              </c:extLst>
            </c:dLbl>
            <c:dLbl>
              <c:idx val="4"/>
              <c:spPr/>
              <c:txPr>
                <a:bodyPr wrap="square"/>
                <a:lstStyle/>
                <a:p>
                  <a:pPr>
                    <a:defRPr sz="1750" b="0" strike="noStrike" spc="-1">
                      <a:solidFill>
                        <a:srgbClr val="000000"/>
                      </a:solidFill>
                      <a:latin typeface="Arial"/>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9-9BCA-4BEE-80F4-A371C084F9C1}"/>
                </c:ext>
              </c:extLst>
            </c:dLbl>
            <c:dLbl>
              <c:idx val="5"/>
              <c:spPr/>
              <c:txPr>
                <a:bodyPr wrap="square"/>
                <a:lstStyle/>
                <a:p>
                  <a:pPr>
                    <a:defRPr sz="1750" b="0" strike="noStrike" spc="-1">
                      <a:solidFill>
                        <a:srgbClr val="000000"/>
                      </a:solidFill>
                      <a:latin typeface="Arial"/>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9BCA-4BEE-80F4-A371C084F9C1}"/>
                </c:ext>
              </c:extLst>
            </c:dLbl>
            <c:spPr>
              <a:noFill/>
              <a:ln>
                <a:noFill/>
              </a:ln>
              <a:effectLst/>
            </c:spPr>
            <c:txPr>
              <a:bodyPr wrap="square"/>
              <a:lstStyle/>
              <a:p>
                <a:pPr>
                  <a:defRPr sz="1750" b="0" strike="noStrike" spc="-1">
                    <a:solidFill>
                      <a:srgbClr val="000000"/>
                    </a:solidFill>
                    <a:latin typeface="Arial"/>
                    <a:ea typeface="DejaVu Sans"/>
                  </a:defRPr>
                </a:pPr>
                <a:endParaRPr lang="ru-RU"/>
              </a:p>
            </c:txPr>
            <c:showLegendKey val="0"/>
            <c:showVal val="0"/>
            <c:showCatName val="0"/>
            <c:showSerName val="0"/>
            <c:showPercent val="0"/>
            <c:showBubbleSize val="1"/>
            <c:separator>; </c:separator>
            <c:showLeaderLines val="1"/>
            <c:extLst>
              <c:ext xmlns:c15="http://schemas.microsoft.com/office/drawing/2012/chart" uri="{CE6537A1-D6FC-4f65-9D91-7224C49458BB}"/>
            </c:extLst>
          </c:dLbls>
          <c:cat>
            <c:strRef>
              <c:f>categories</c:f>
              <c:strCache>
                <c:ptCount val="6"/>
                <c:pt idx="0">
                  <c:v>Elementary particle physics and Relativistic nuclear physics</c:v>
                </c:pt>
                <c:pt idx="1">
                  <c:v>Nuclear physics</c:v>
                </c:pt>
                <c:pt idx="2">
                  <c:v>Condensed matter physics, Radiation and radiobiological research</c:v>
                </c:pt>
                <c:pt idx="3">
                  <c:v>Networking, computing, computational physics</c:v>
                </c:pt>
                <c:pt idx="4">
                  <c:v>Theoretical physics</c:v>
                </c:pt>
                <c:pt idx="5">
                  <c:v>Educational programme</c:v>
                </c:pt>
              </c:strCache>
            </c:strRef>
          </c:cat>
          <c:val>
            <c:numRef>
              <c:f>0</c:f>
              <c:numCache>
                <c:formatCode>General</c:formatCode>
                <c:ptCount val="6"/>
                <c:pt idx="0">
                  <c:v>91794.4</c:v>
                </c:pt>
                <c:pt idx="1">
                  <c:v>51769.1</c:v>
                </c:pt>
                <c:pt idx="2">
                  <c:v>28808.7</c:v>
                </c:pt>
                <c:pt idx="3">
                  <c:v>15570.9</c:v>
                </c:pt>
                <c:pt idx="4">
                  <c:v>8414.2000000000007</c:v>
                </c:pt>
                <c:pt idx="5">
                  <c:v>2821.3</c:v>
                </c:pt>
              </c:numCache>
            </c:numRef>
          </c:val>
          <c:extLst>
            <c:ext xmlns:c16="http://schemas.microsoft.com/office/drawing/2014/chart" uri="{C3380CC4-5D6E-409C-BE32-E72D297353CC}">
              <c16:uniqueId val="{0000000C-9BCA-4BEE-80F4-A371C084F9C1}"/>
            </c:ext>
          </c:extLst>
        </c:ser>
        <c:dLbls>
          <c:showLegendKey val="0"/>
          <c:showVal val="0"/>
          <c:showCatName val="0"/>
          <c:showSerName val="0"/>
          <c:showPercent val="0"/>
          <c:showBubbleSize val="0"/>
          <c:showLeaderLines val="1"/>
        </c:dLbls>
        <c:firstSliceAng val="194"/>
        <c:holeSize val="50"/>
      </c:doughnutChart>
      <c:spPr>
        <a:noFill/>
        <a:ln w="32040">
          <a:noFill/>
        </a:ln>
      </c:spPr>
    </c:plotArea>
    <c:plotVisOnly val="1"/>
    <c:dispBlanksAs val="zero"/>
    <c:showDLblsOverMax val="1"/>
  </c:chart>
  <c:spPr>
    <a:noFill/>
    <a:ln w="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ru-RU" sz="1800" b="0" strike="noStrike" spc="-1">
                <a:solidFill>
                  <a:srgbClr val="000000"/>
                </a:solidFill>
                <a:latin typeface="Arial"/>
              </a:rPr>
              <a:t>Click to move the slide</a:t>
            </a:r>
          </a:p>
        </p:txBody>
      </p:sp>
      <p:sp>
        <p:nvSpPr>
          <p:cNvPr id="19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ru-RU" sz="2000" b="0" strike="noStrike" spc="-1">
                <a:solidFill>
                  <a:srgbClr val="000000"/>
                </a:solidFill>
                <a:latin typeface="Arial"/>
              </a:rPr>
              <a:t>Click to edit the notes format</a:t>
            </a:r>
          </a:p>
        </p:txBody>
      </p:sp>
      <p:sp>
        <p:nvSpPr>
          <p:cNvPr id="19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strike="noStrike" spc="-1">
                <a:solidFill>
                  <a:srgbClr val="000000"/>
                </a:solidFill>
                <a:latin typeface="Times New Roman"/>
              </a:rPr>
              <a:t>&lt;header&gt;</a:t>
            </a:r>
          </a:p>
        </p:txBody>
      </p:sp>
      <p:sp>
        <p:nvSpPr>
          <p:cNvPr id="199" name="PlaceHolder 4"/>
          <p:cNvSpPr>
            <a:spLocks noGrp="1"/>
          </p:cNvSpPr>
          <p:nvPr>
            <p:ph type="dt" idx="7"/>
          </p:nvPr>
        </p:nvSpPr>
        <p:spPr>
          <a:xfrm>
            <a:off x="4278960" y="0"/>
            <a:ext cx="3280680" cy="534240"/>
          </a:xfrm>
          <a:prstGeom prst="rect">
            <a:avLst/>
          </a:prstGeom>
          <a:noFill/>
          <a:ln w="0">
            <a:noFill/>
          </a:ln>
        </p:spPr>
        <p:txBody>
          <a:bodyPr lIns="0" tIns="0" rIns="0" bIns="0" anchor="t">
            <a:noAutofit/>
          </a:bodyPr>
          <a:lstStyle>
            <a:lvl1pPr indent="0" algn="r">
              <a:buNone/>
              <a:defRPr lang="ru-RU" sz="1400" b="0" strike="noStrike" spc="-1">
                <a:solidFill>
                  <a:srgbClr val="000000"/>
                </a:solidFill>
                <a:latin typeface="Times New Roman"/>
              </a:defRPr>
            </a:lvl1pPr>
          </a:lstStyle>
          <a:p>
            <a:pPr indent="0" algn="r">
              <a:buNone/>
            </a:pPr>
            <a:r>
              <a:rPr lang="ru-RU" sz="1400" b="0" strike="noStrike" spc="-1">
                <a:solidFill>
                  <a:srgbClr val="000000"/>
                </a:solidFill>
                <a:latin typeface="Times New Roman"/>
              </a:rPr>
              <a:t>&lt;date/time&gt;</a:t>
            </a:r>
          </a:p>
        </p:txBody>
      </p:sp>
      <p:sp>
        <p:nvSpPr>
          <p:cNvPr id="200" name="PlaceHolder 5"/>
          <p:cNvSpPr>
            <a:spLocks noGrp="1"/>
          </p:cNvSpPr>
          <p:nvPr>
            <p:ph type="ftr" idx="8"/>
          </p:nvPr>
        </p:nvSpPr>
        <p:spPr>
          <a:xfrm>
            <a:off x="0" y="10157400"/>
            <a:ext cx="3280680" cy="534240"/>
          </a:xfrm>
          <a:prstGeom prst="rect">
            <a:avLst/>
          </a:prstGeom>
          <a:noFill/>
          <a:ln w="0">
            <a:noFill/>
          </a:ln>
        </p:spPr>
        <p:txBody>
          <a:bodyPr lIns="0" tIns="0" rIns="0" bIns="0" anchor="b">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&lt;footer&gt;</a:t>
            </a:r>
          </a:p>
        </p:txBody>
      </p:sp>
      <p:sp>
        <p:nvSpPr>
          <p:cNvPr id="201" name="PlaceHolder 6"/>
          <p:cNvSpPr>
            <a:spLocks noGrp="1"/>
          </p:cNvSpPr>
          <p:nvPr>
            <p:ph type="sldNum" idx="9"/>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strike="noStrike" spc="-1">
                <a:solidFill>
                  <a:srgbClr val="000000"/>
                </a:solidFill>
                <a:latin typeface="Times New Roman"/>
              </a:defRPr>
            </a:lvl1pPr>
          </a:lstStyle>
          <a:p>
            <a:pPr indent="0" algn="r">
              <a:buNone/>
            </a:pPr>
            <a:fld id="{9C9E5CC3-6AAA-409F-A768-6B8C85D1D1A3}" type="slidenum">
              <a:rPr lang="ru-RU" sz="1400" b="0" strike="noStrike" spc="-1">
                <a:solidFill>
                  <a:srgbClr val="000000"/>
                </a:solidFill>
                <a:latin typeface="Times New Roman"/>
              </a:rPr>
              <a:t>‹#›</a:t>
            </a:fld>
            <a:endParaRPr lang="ru-RU"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49250" y="812800"/>
            <a:ext cx="6861175" cy="4008438"/>
          </a:xfrm>
        </p:spPr>
      </p:sp>
      <p:sp>
        <p:nvSpPr>
          <p:cNvPr id="3" name="Заметки 2"/>
          <p:cNvSpPr>
            <a:spLocks noGrp="1"/>
          </p:cNvSpPr>
          <p:nvPr>
            <p:ph type="body" idx="1"/>
          </p:nvPr>
        </p:nvSpPr>
        <p:spPr/>
        <p:txBody>
          <a:bodyPr/>
          <a:lstStyle/>
          <a:p>
            <a:r>
              <a:rPr lang="en-US" dirty="0"/>
              <a:t>Thank you very much Mr. chairman. Good morning ladies and gentlemen, dear members of </a:t>
            </a:r>
            <a:r>
              <a:rPr lang="en-US" dirty="0" err="1"/>
              <a:t>programme</a:t>
            </a:r>
            <a:r>
              <a:rPr lang="en-US" dirty="0"/>
              <a:t> advisory committee for condensed matter of physics. On the name of JINR directorate I like to welcome all of you and  express my special thanks to those, who participate in person.</a:t>
            </a:r>
            <a:endParaRPr lang="ru-RU" dirty="0"/>
          </a:p>
        </p:txBody>
      </p:sp>
      <p:sp>
        <p:nvSpPr>
          <p:cNvPr id="4" name="Номер слайда 3"/>
          <p:cNvSpPr>
            <a:spLocks noGrp="1"/>
          </p:cNvSpPr>
          <p:nvPr>
            <p:ph type="sldNum" idx="9"/>
          </p:nvPr>
        </p:nvSpPr>
        <p:spPr/>
        <p:txBody>
          <a:bodyPr/>
          <a:lstStyle/>
          <a:p>
            <a:pPr indent="0" algn="r">
              <a:buNone/>
            </a:pPr>
            <a:fld id="{9C9E5CC3-6AAA-409F-A768-6B8C85D1D1A3}" type="slidenum">
              <a:rPr lang="ru-RU" sz="1400" b="0" strike="noStrike" spc="-1" smtClean="0">
                <a:solidFill>
                  <a:srgbClr val="000000"/>
                </a:solidFill>
                <a:latin typeface="Times New Roman"/>
              </a:rPr>
              <a:t>1</a:t>
            </a:fld>
            <a:endParaRPr lang="ru-RU" sz="1400" b="0" strike="noStrike" spc="-1">
              <a:solidFill>
                <a:srgbClr val="000000"/>
              </a:solidFill>
              <a:latin typeface="Times New Roman"/>
            </a:endParaRPr>
          </a:p>
        </p:txBody>
      </p:sp>
    </p:spTree>
    <p:extLst>
      <p:ext uri="{BB962C8B-B14F-4D97-AF65-F5344CB8AC3E}">
        <p14:creationId xmlns:p14="http://schemas.microsoft.com/office/powerpoint/2010/main" val="93341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49250" y="812800"/>
            <a:ext cx="6861175" cy="4008438"/>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000000"/>
                </a:solidFill>
                <a:effectLst/>
                <a:uLnTx/>
                <a:uFillTx/>
                <a:latin typeface="Arial"/>
              </a:rPr>
              <a:t>I</a:t>
            </a:r>
            <a:r>
              <a:rPr lang="en-US" dirty="0"/>
              <a:t>n February this year a </a:t>
            </a:r>
            <a:r>
              <a:rPr lang="en-US" sz="1200" b="0" strike="noStrike" spc="-1" dirty="0">
                <a:solidFill>
                  <a:srgbClr val="000000"/>
                </a:solidFill>
                <a:latin typeface="Arial"/>
                <a:ea typeface="Arial"/>
              </a:rPr>
              <a:t>Joint Declaration of Intent Concerning Cooperative Activities in the Area of Fundamental, Frontier and Applied Scientific Research between CONACYT (Mexico) and JINR has been signed. </a:t>
            </a:r>
            <a:r>
              <a:rPr lang="en-US" dirty="0"/>
              <a:t>CONACYT Director General María Elena Álvarez-</a:t>
            </a:r>
            <a:r>
              <a:rPr lang="en-US" dirty="0" err="1"/>
              <a:t>Buylla</a:t>
            </a:r>
            <a:r>
              <a:rPr lang="en-US" dirty="0"/>
              <a:t> </a:t>
            </a:r>
            <a:r>
              <a:rPr lang="en-US" dirty="0" err="1"/>
              <a:t>Roces</a:t>
            </a:r>
            <a:r>
              <a:rPr lang="en-US" dirty="0"/>
              <a:t> signed the document on the part of Mexico. JINR Director Grigory Trubnikov sighed the document in </a:t>
            </a:r>
            <a:r>
              <a:rPr lang="en-US" dirty="0" err="1"/>
              <a:t>Dubna</a:t>
            </a:r>
            <a:r>
              <a:rPr lang="en-US" dirty="0"/>
              <a:t>. </a:t>
            </a:r>
          </a:p>
          <a:p>
            <a:endParaRPr lang="ru-RU" dirty="0"/>
          </a:p>
        </p:txBody>
      </p:sp>
      <p:sp>
        <p:nvSpPr>
          <p:cNvPr id="4" name="Номер слайда 3"/>
          <p:cNvSpPr>
            <a:spLocks noGrp="1"/>
          </p:cNvSpPr>
          <p:nvPr>
            <p:ph type="sldNum" idx="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9E5CC3-6AAA-409F-A768-6B8C85D1D1A3}" type="slidenum">
              <a:rPr kumimoji="0" lang="ru-RU"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412070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49250" y="812800"/>
            <a:ext cx="6861175"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9"/>
          </p:nvPr>
        </p:nvSpPr>
        <p:spPr/>
        <p:txBody>
          <a:bodyPr/>
          <a:lstStyle/>
          <a:p>
            <a:pPr indent="0" algn="r">
              <a:buNone/>
            </a:pPr>
            <a:fld id="{9C9E5CC3-6AAA-409F-A768-6B8C85D1D1A3}" type="slidenum">
              <a:rPr lang="ru-RU" sz="1400" b="0" strike="noStrike" spc="-1" smtClean="0">
                <a:solidFill>
                  <a:srgbClr val="000000"/>
                </a:solidFill>
                <a:latin typeface="Times New Roman"/>
              </a:rPr>
              <a:t>4</a:t>
            </a:fld>
            <a:endParaRPr lang="ru-RU" sz="1400" b="0" strike="noStrike" spc="-1">
              <a:solidFill>
                <a:srgbClr val="000000"/>
              </a:solidFill>
              <a:latin typeface="Times New Roman"/>
            </a:endParaRPr>
          </a:p>
        </p:txBody>
      </p:sp>
    </p:spTree>
    <p:extLst>
      <p:ext uri="{BB962C8B-B14F-4D97-AF65-F5344CB8AC3E}">
        <p14:creationId xmlns:p14="http://schemas.microsoft.com/office/powerpoint/2010/main" val="113303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noRot="1" noChangeAspect="1"/>
          </p:cNvSpPr>
          <p:nvPr>
            <p:ph type="sldImg"/>
          </p:nvPr>
        </p:nvSpPr>
        <p:spPr>
          <a:xfrm>
            <a:off x="658813" y="754063"/>
            <a:ext cx="6453187" cy="3771900"/>
          </a:xfrm>
          <a:prstGeom prst="rect">
            <a:avLst/>
          </a:prstGeom>
          <a:ln w="0">
            <a:noFill/>
          </a:ln>
        </p:spPr>
      </p:sp>
      <p:sp>
        <p:nvSpPr>
          <p:cNvPr id="507" name="PlaceHolder 2"/>
          <p:cNvSpPr>
            <a:spLocks noGrp="1"/>
          </p:cNvSpPr>
          <p:nvPr>
            <p:ph type="body"/>
          </p:nvPr>
        </p:nvSpPr>
        <p:spPr>
          <a:xfrm>
            <a:off x="777240" y="4777560"/>
            <a:ext cx="6215760" cy="4524120"/>
          </a:xfrm>
          <a:prstGeom prst="rect">
            <a:avLst/>
          </a:prstGeom>
          <a:noFill/>
          <a:ln w="0">
            <a:noFill/>
          </a:ln>
        </p:spPr>
        <p:txBody>
          <a:bodyPr lIns="0" tIns="0" rIns="0" bIns="0" anchor="t">
            <a:noAutofit/>
          </a:bodyPr>
          <a:lstStyle/>
          <a:p>
            <a:pPr marL="216000" indent="0">
              <a:buNone/>
            </a:pPr>
            <a:endParaRPr lang="ru-RU" sz="1800" b="0" strike="noStrike" spc="-1">
              <a:solidFill>
                <a:srgbClr val="000000"/>
              </a:solidFill>
              <a:latin typeface="Arial"/>
            </a:endParaRPr>
          </a:p>
        </p:txBody>
      </p:sp>
      <p:sp>
        <p:nvSpPr>
          <p:cNvPr id="508" name="PlaceHolder 3"/>
          <p:cNvSpPr>
            <a:spLocks noGrp="1"/>
          </p:cNvSpPr>
          <p:nvPr>
            <p:ph type="sldNum" idx="11"/>
          </p:nvPr>
        </p:nvSpPr>
        <p:spPr>
          <a:xfrm>
            <a:off x="4402440" y="9553680"/>
            <a:ext cx="3366000" cy="500760"/>
          </a:xfrm>
          <a:prstGeom prst="rect">
            <a:avLst/>
          </a:prstGeom>
          <a:noFill/>
          <a:ln w="0">
            <a:noFill/>
          </a:ln>
        </p:spPr>
        <p:txBody>
          <a:bodyPr lIns="0" tIns="0" rIns="0" bIns="0" numCol="1" spcCol="0" anchor="b">
            <a:noAutofit/>
          </a:bodyPr>
          <a:lstStyle>
            <a:lvl1pPr indent="0" algn="r">
              <a:lnSpc>
                <a:spcPct val="100000"/>
              </a:lnSpc>
              <a:buNone/>
              <a:tabLst>
                <a:tab pos="0" algn="l"/>
              </a:tabLst>
              <a:defRPr lang="ru-RU" sz="1200" b="0" strike="noStrike" spc="-1">
                <a:solidFill>
                  <a:srgbClr val="000000"/>
                </a:solidFill>
                <a:latin typeface="Calibri"/>
                <a:ea typeface="+mn-ea"/>
              </a:defRPr>
            </a:lvl1pPr>
          </a:lstStyle>
          <a:p>
            <a:pPr indent="0" algn="r">
              <a:lnSpc>
                <a:spcPct val="100000"/>
              </a:lnSpc>
              <a:buNone/>
              <a:tabLst>
                <a:tab pos="0" algn="l"/>
              </a:tabLst>
            </a:pPr>
            <a:fld id="{894DA5A0-8647-4A1C-9378-55AE4777EA09}" type="slidenum">
              <a:rPr lang="ru-RU" sz="1200" b="0" strike="noStrike" spc="-1">
                <a:solidFill>
                  <a:srgbClr val="000000"/>
                </a:solidFill>
                <a:latin typeface="Calibri"/>
                <a:ea typeface="+mn-ea"/>
              </a:rPr>
              <a:t>12</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382977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4"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5"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7"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9"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0"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2"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3"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4"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5"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6"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37"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25B86CC5-69A6-492D-BCA5-0EC841B1E649}"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44"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5F6BF128-D0BF-4B46-9F3D-89D7E42F3835}"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46"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B4587D9C-18C4-4202-B5D5-6D3F2850171B}"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48"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49"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A14F170A-828C-46BD-907E-4C6520E2AFF3}"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EF4052E3-6548-452A-A2AC-D3635E772E0D}"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A44B3567-59D2-4908-91C0-B923C11CEE96}"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53"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4"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5"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96C188D-C9E2-4094-AB5F-DE24DF6C3940}"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3"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5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8"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9"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C80EDC55-1949-4820-9B76-6CC8CC56DC4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6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2"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3"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270ECCA1-A699-473A-8A22-450C9DD0DBF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65"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6"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E02E3169-E911-4629-B83B-E5991151F50D}"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6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6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0"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1"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F79D9AE2-3B50-4ABF-AEFE-44C816CEA7AA}"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73"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4"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5"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6"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7"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78"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1D592870-5CD9-435A-92F4-3B887C0E8589}"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2"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4"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8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87"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5"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91"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92"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93"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9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9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97"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99"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00"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01"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03"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04"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06"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0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08"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09"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11"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12"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13"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14"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15"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16"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75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1" name="PlaceHolder 2"/>
          <p:cNvSpPr>
            <a:spLocks noGrp="1"/>
          </p:cNvSpPr>
          <p:nvPr>
            <p:ph type="subTitle"/>
          </p:nvPr>
        </p:nvSpPr>
        <p:spPr>
          <a:xfrm>
            <a:off x="608400" y="1663560"/>
            <a:ext cx="10950840" cy="412344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Tree>
    <p:extLst>
      <p:ext uri="{BB962C8B-B14F-4D97-AF65-F5344CB8AC3E}">
        <p14:creationId xmlns:p14="http://schemas.microsoft.com/office/powerpoint/2010/main" val="1316616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3" name="PlaceHolder 2"/>
          <p:cNvSpPr>
            <a:spLocks noGrp="1"/>
          </p:cNvSpPr>
          <p:nvPr>
            <p:ph/>
          </p:nvPr>
        </p:nvSpPr>
        <p:spPr>
          <a:xfrm>
            <a:off x="608400" y="1663560"/>
            <a:ext cx="10950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364600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7"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8"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5"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66"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1524414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653753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Tree>
    <p:extLst>
      <p:ext uri="{BB962C8B-B14F-4D97-AF65-F5344CB8AC3E}">
        <p14:creationId xmlns:p14="http://schemas.microsoft.com/office/powerpoint/2010/main" val="2770279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7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1"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2"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267654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74"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5"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6"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4086919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78"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9"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80"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445828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82" name="PlaceHolder 2"/>
          <p:cNvSpPr>
            <a:spLocks noGrp="1"/>
          </p:cNvSpPr>
          <p:nvPr>
            <p:ph/>
          </p:nvPr>
        </p:nvSpPr>
        <p:spPr>
          <a:xfrm>
            <a:off x="608400" y="166356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83" name="PlaceHolder 3"/>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3472853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85"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86"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87"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88" name="PlaceHolder 5"/>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1711595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90" name="PlaceHolder 2"/>
          <p:cNvSpPr>
            <a:spLocks noGrp="1"/>
          </p:cNvSpPr>
          <p:nvPr>
            <p:ph/>
          </p:nvPr>
        </p:nvSpPr>
        <p:spPr>
          <a:xfrm>
            <a:off x="6084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91" name="PlaceHolder 3"/>
          <p:cNvSpPr>
            <a:spLocks noGrp="1"/>
          </p:cNvSpPr>
          <p:nvPr>
            <p:ph/>
          </p:nvPr>
        </p:nvSpPr>
        <p:spPr>
          <a:xfrm>
            <a:off x="43110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92" name="PlaceHolder 4"/>
          <p:cNvSpPr>
            <a:spLocks noGrp="1"/>
          </p:cNvSpPr>
          <p:nvPr>
            <p:ph/>
          </p:nvPr>
        </p:nvSpPr>
        <p:spPr>
          <a:xfrm>
            <a:off x="8013600" y="166356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93" name="PlaceHolder 5"/>
          <p:cNvSpPr>
            <a:spLocks noGrp="1"/>
          </p:cNvSpPr>
          <p:nvPr>
            <p:ph/>
          </p:nvPr>
        </p:nvSpPr>
        <p:spPr>
          <a:xfrm>
            <a:off x="6084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94" name="PlaceHolder 6"/>
          <p:cNvSpPr>
            <a:spLocks noGrp="1"/>
          </p:cNvSpPr>
          <p:nvPr>
            <p:ph/>
          </p:nvPr>
        </p:nvSpPr>
        <p:spPr>
          <a:xfrm>
            <a:off x="43110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95" name="PlaceHolder 7"/>
          <p:cNvSpPr>
            <a:spLocks noGrp="1"/>
          </p:cNvSpPr>
          <p:nvPr>
            <p:ph/>
          </p:nvPr>
        </p:nvSpPr>
        <p:spPr>
          <a:xfrm>
            <a:off x="8013600" y="3817440"/>
            <a:ext cx="3525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extLst>
      <p:ext uri="{BB962C8B-B14F-4D97-AF65-F5344CB8AC3E}">
        <p14:creationId xmlns:p14="http://schemas.microsoft.com/office/powerpoint/2010/main" val="213597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8400" y="283680"/>
            <a:ext cx="10950840" cy="550332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2"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3" name="PlaceHolder 3"/>
          <p:cNvSpPr>
            <a:spLocks noGrp="1"/>
          </p:cNvSpPr>
          <p:nvPr>
            <p:ph/>
          </p:nvPr>
        </p:nvSpPr>
        <p:spPr>
          <a:xfrm>
            <a:off x="621972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4" name="PlaceHolder 4"/>
          <p:cNvSpPr>
            <a:spLocks noGrp="1"/>
          </p:cNvSpPr>
          <p:nvPr>
            <p:ph/>
          </p:nvPr>
        </p:nvSpPr>
        <p:spPr>
          <a:xfrm>
            <a:off x="60840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16" name="PlaceHolder 2"/>
          <p:cNvSpPr>
            <a:spLocks noGrp="1"/>
          </p:cNvSpPr>
          <p:nvPr>
            <p:ph/>
          </p:nvPr>
        </p:nvSpPr>
        <p:spPr>
          <a:xfrm>
            <a:off x="608400" y="1663560"/>
            <a:ext cx="5343840" cy="412344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7"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18" name="PlaceHolder 4"/>
          <p:cNvSpPr>
            <a:spLocks noGrp="1"/>
          </p:cNvSpPr>
          <p:nvPr>
            <p:ph/>
          </p:nvPr>
        </p:nvSpPr>
        <p:spPr>
          <a:xfrm>
            <a:off x="6219720" y="381744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endParaRPr lang="ru-RU" sz="1800" b="0" strike="noStrike" spc="-1">
              <a:solidFill>
                <a:srgbClr val="000000"/>
              </a:solidFill>
              <a:latin typeface="Arial"/>
            </a:endParaRPr>
          </a:p>
        </p:txBody>
      </p:sp>
      <p:sp>
        <p:nvSpPr>
          <p:cNvPr id="20" name="PlaceHolder 2"/>
          <p:cNvSpPr>
            <a:spLocks noGrp="1"/>
          </p:cNvSpPr>
          <p:nvPr>
            <p:ph/>
          </p:nvPr>
        </p:nvSpPr>
        <p:spPr>
          <a:xfrm>
            <a:off x="60840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1" name="PlaceHolder 3"/>
          <p:cNvSpPr>
            <a:spLocks noGrp="1"/>
          </p:cNvSpPr>
          <p:nvPr>
            <p:ph/>
          </p:nvPr>
        </p:nvSpPr>
        <p:spPr>
          <a:xfrm>
            <a:off x="6219720" y="1663560"/>
            <a:ext cx="5343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
        <p:nvSpPr>
          <p:cNvPr id="22" name="PlaceHolder 4"/>
          <p:cNvSpPr>
            <a:spLocks noGrp="1"/>
          </p:cNvSpPr>
          <p:nvPr>
            <p:ph/>
          </p:nvPr>
        </p:nvSpPr>
        <p:spPr>
          <a:xfrm>
            <a:off x="608400" y="3817440"/>
            <a:ext cx="10950840" cy="19666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3"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ftr" idx="1"/>
          </p:nvPr>
        </p:nvSpPr>
        <p:spPr>
          <a:xfrm>
            <a:off x="4030560" y="6590160"/>
            <a:ext cx="4101120" cy="372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ea typeface="DejaVu Sans"/>
              </a:defRPr>
            </a:lvl1pPr>
          </a:lstStyle>
          <a:p>
            <a:pPr indent="0" algn="ctr">
              <a:lnSpc>
                <a:spcPct val="100000"/>
              </a:lnSpc>
              <a:buNone/>
              <a:tabLst>
                <a:tab pos="0" algn="l"/>
              </a:tabLst>
            </a:pPr>
            <a:r>
              <a:rPr lang="en-US" sz="1400" b="0" strike="noStrike" spc="-1">
                <a:solidFill>
                  <a:srgbClr val="000000"/>
                </a:solidFill>
                <a:latin typeface="Times New Roman"/>
                <a:ea typeface="DejaVu Sans"/>
              </a:rPr>
              <a:t>&lt;footer&gt;</a:t>
            </a:r>
            <a:endParaRPr lang="ru-RU" sz="1400" b="0" strike="noStrike" spc="-1">
              <a:solidFill>
                <a:srgbClr val="000000"/>
              </a:solidFill>
              <a:latin typeface="Times New Roman"/>
            </a:endParaRPr>
          </a:p>
        </p:txBody>
      </p:sp>
      <p:sp>
        <p:nvSpPr>
          <p:cNvPr id="39" name="PlaceHolder 2"/>
          <p:cNvSpPr>
            <a:spLocks noGrp="1"/>
          </p:cNvSpPr>
          <p:nvPr>
            <p:ph type="sldNum" idx="2"/>
          </p:nvPr>
        </p:nvSpPr>
        <p:spPr>
          <a:xfrm>
            <a:off x="8593920" y="6590160"/>
            <a:ext cx="2732040" cy="372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strike="noStrike" spc="-1">
                <a:solidFill>
                  <a:srgbClr val="8B8B8B"/>
                </a:solidFill>
                <a:latin typeface="Calibri"/>
                <a:ea typeface="DejaVu Sans"/>
              </a:defRPr>
            </a:lvl1pPr>
          </a:lstStyle>
          <a:p>
            <a:pPr indent="0" algn="r">
              <a:lnSpc>
                <a:spcPct val="100000"/>
              </a:lnSpc>
              <a:buNone/>
              <a:tabLst>
                <a:tab pos="0" algn="l"/>
              </a:tabLst>
            </a:pPr>
            <a:fld id="{50B8FEC9-20F3-4503-A57C-33E554800691}" type="slidenum">
              <a:rPr lang="en-US" sz="1200" b="0" strike="noStrike" spc="-1">
                <a:solidFill>
                  <a:srgbClr val="8B8B8B"/>
                </a:solidFill>
                <a:latin typeface="Calibri"/>
                <a:ea typeface="DejaVu Sans"/>
              </a:rPr>
              <a:t>‹#›</a:t>
            </a:fld>
            <a:endParaRPr lang="ru-RU" sz="1200" b="0" strike="noStrike" spc="-1">
              <a:solidFill>
                <a:srgbClr val="000000"/>
              </a:solidFill>
              <a:latin typeface="Times New Roman"/>
            </a:endParaRPr>
          </a:p>
        </p:txBody>
      </p:sp>
      <p:sp>
        <p:nvSpPr>
          <p:cNvPr id="40" name="PlaceHolder 3"/>
          <p:cNvSpPr>
            <a:spLocks noGrp="1"/>
          </p:cNvSpPr>
          <p:nvPr>
            <p:ph type="dt" idx="3"/>
          </p:nvPr>
        </p:nvSpPr>
        <p:spPr>
          <a:xfrm>
            <a:off x="836640" y="6590160"/>
            <a:ext cx="2732040" cy="3729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&lt;date/time&gt;</a:t>
            </a:r>
          </a:p>
        </p:txBody>
      </p:sp>
      <p:sp>
        <p:nvSpPr>
          <p:cNvPr id="41" name="PlaceHolder 4"/>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42" name="PlaceHolder 5"/>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608400" y="283680"/>
            <a:ext cx="10950840" cy="118692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Click to edit the title text format</a:t>
            </a:r>
          </a:p>
        </p:txBody>
      </p:sp>
      <p:sp>
        <p:nvSpPr>
          <p:cNvPr id="80"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 name="PlaceHolder 1"/>
          <p:cNvSpPr>
            <a:spLocks noGrp="1"/>
          </p:cNvSpPr>
          <p:nvPr>
            <p:ph type="title"/>
          </p:nvPr>
        </p:nvSpPr>
        <p:spPr>
          <a:xfrm>
            <a:off x="608400" y="283680"/>
            <a:ext cx="10950480" cy="1186560"/>
          </a:xfrm>
          <a:prstGeom prst="rect">
            <a:avLst/>
          </a:prstGeom>
          <a:noFill/>
          <a:ln w="0">
            <a:noFill/>
          </a:ln>
        </p:spPr>
        <p:txBody>
          <a:bodyPr lIns="0" tIns="0" rIns="0" bIns="0" anchor="ctr">
            <a:noAutofit/>
          </a:bodyPr>
          <a:lstStyle/>
          <a:p>
            <a:pPr indent="0">
              <a:buNone/>
            </a:pPr>
            <a:r>
              <a:rPr lang="ru-RU" sz="4400" b="0" strike="noStrike" spc="-1">
                <a:solidFill>
                  <a:srgbClr val="000000"/>
                </a:solidFill>
                <a:latin typeface="Arial"/>
              </a:rPr>
              <a:t>Click to edit the title text format</a:t>
            </a:r>
          </a:p>
        </p:txBody>
      </p:sp>
      <p:sp>
        <p:nvSpPr>
          <p:cNvPr id="159" name="PlaceHolder 2"/>
          <p:cNvSpPr>
            <a:spLocks noGrp="1"/>
          </p:cNvSpPr>
          <p:nvPr>
            <p:ph type="body"/>
          </p:nvPr>
        </p:nvSpPr>
        <p:spPr>
          <a:xfrm>
            <a:off x="608400" y="1663560"/>
            <a:ext cx="10950840" cy="41234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Arial"/>
              </a:rPr>
              <a:t>Seventh Outline Level</a:t>
            </a:r>
          </a:p>
        </p:txBody>
      </p:sp>
    </p:spTree>
    <p:extLst>
      <p:ext uri="{BB962C8B-B14F-4D97-AF65-F5344CB8AC3E}">
        <p14:creationId xmlns:p14="http://schemas.microsoft.com/office/powerpoint/2010/main" val="18696277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tif"/><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png"/><Relationship Id="rId16" Type="http://schemas.openxmlformats.org/officeDocument/2006/relationships/image" Target="../media/image41.jpeg"/><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Рисунок 488"/>
          <p:cNvPicPr/>
          <p:nvPr/>
        </p:nvPicPr>
        <p:blipFill>
          <a:blip r:embed="rId3"/>
          <a:stretch/>
        </p:blipFill>
        <p:spPr>
          <a:xfrm>
            <a:off x="7871400" y="1351080"/>
            <a:ext cx="3972960" cy="3166560"/>
          </a:xfrm>
          <a:prstGeom prst="rect">
            <a:avLst/>
          </a:prstGeom>
          <a:ln w="0">
            <a:noFill/>
          </a:ln>
        </p:spPr>
      </p:pic>
      <p:pic>
        <p:nvPicPr>
          <p:cNvPr id="203" name="Рисунок 5"/>
          <p:cNvPicPr/>
          <p:nvPr/>
        </p:nvPicPr>
        <p:blipFill>
          <a:blip r:embed="rId4"/>
          <a:stretch/>
        </p:blipFill>
        <p:spPr>
          <a:xfrm>
            <a:off x="10865520" y="2682360"/>
            <a:ext cx="634680" cy="405720"/>
          </a:xfrm>
          <a:prstGeom prst="rect">
            <a:avLst/>
          </a:prstGeom>
          <a:ln w="0">
            <a:noFill/>
          </a:ln>
        </p:spPr>
      </p:pic>
      <p:pic>
        <p:nvPicPr>
          <p:cNvPr id="204" name="Рисунок 6"/>
          <p:cNvPicPr/>
          <p:nvPr/>
        </p:nvPicPr>
        <p:blipFill>
          <a:blip r:embed="rId5"/>
          <a:stretch/>
        </p:blipFill>
        <p:spPr>
          <a:xfrm>
            <a:off x="10770480" y="2185200"/>
            <a:ext cx="611280" cy="412200"/>
          </a:xfrm>
          <a:prstGeom prst="rect">
            <a:avLst/>
          </a:prstGeom>
          <a:ln w="0">
            <a:noFill/>
          </a:ln>
        </p:spPr>
      </p:pic>
      <p:pic>
        <p:nvPicPr>
          <p:cNvPr id="205" name="Рисунок 7"/>
          <p:cNvPicPr/>
          <p:nvPr/>
        </p:nvPicPr>
        <p:blipFill>
          <a:blip r:embed="rId6"/>
          <a:stretch/>
        </p:blipFill>
        <p:spPr>
          <a:xfrm>
            <a:off x="10503360" y="1692000"/>
            <a:ext cx="633600" cy="394920"/>
          </a:xfrm>
          <a:prstGeom prst="rect">
            <a:avLst/>
          </a:prstGeom>
          <a:ln w="0">
            <a:noFill/>
          </a:ln>
        </p:spPr>
      </p:pic>
      <p:pic>
        <p:nvPicPr>
          <p:cNvPr id="206" name="Рисунок 8"/>
          <p:cNvPicPr/>
          <p:nvPr/>
        </p:nvPicPr>
        <p:blipFill>
          <a:blip r:embed="rId7"/>
          <a:stretch/>
        </p:blipFill>
        <p:spPr>
          <a:xfrm>
            <a:off x="10069200" y="1211040"/>
            <a:ext cx="618120" cy="395640"/>
          </a:xfrm>
          <a:prstGeom prst="rect">
            <a:avLst/>
          </a:prstGeom>
          <a:ln w="0">
            <a:noFill/>
          </a:ln>
        </p:spPr>
      </p:pic>
      <p:pic>
        <p:nvPicPr>
          <p:cNvPr id="207" name="Рисунок 10"/>
          <p:cNvPicPr/>
          <p:nvPr/>
        </p:nvPicPr>
        <p:blipFill>
          <a:blip r:embed="rId8"/>
          <a:stretch/>
        </p:blipFill>
        <p:spPr>
          <a:xfrm>
            <a:off x="9317160" y="1086840"/>
            <a:ext cx="633240" cy="401040"/>
          </a:xfrm>
          <a:prstGeom prst="rect">
            <a:avLst/>
          </a:prstGeom>
          <a:ln w="0">
            <a:noFill/>
          </a:ln>
        </p:spPr>
      </p:pic>
      <p:pic>
        <p:nvPicPr>
          <p:cNvPr id="208" name="Рисунок 11"/>
          <p:cNvPicPr/>
          <p:nvPr/>
        </p:nvPicPr>
        <p:blipFill>
          <a:blip r:embed="rId9"/>
          <a:stretch/>
        </p:blipFill>
        <p:spPr>
          <a:xfrm>
            <a:off x="8553960" y="1177560"/>
            <a:ext cx="642240" cy="390240"/>
          </a:xfrm>
          <a:prstGeom prst="rect">
            <a:avLst/>
          </a:prstGeom>
          <a:ln w="0">
            <a:noFill/>
          </a:ln>
        </p:spPr>
      </p:pic>
      <p:pic>
        <p:nvPicPr>
          <p:cNvPr id="209" name="Рисунок 12"/>
          <p:cNvPicPr/>
          <p:nvPr/>
        </p:nvPicPr>
        <p:blipFill>
          <a:blip r:embed="rId10"/>
          <a:stretch/>
        </p:blipFill>
        <p:spPr>
          <a:xfrm>
            <a:off x="8027640" y="1663560"/>
            <a:ext cx="623520" cy="428760"/>
          </a:xfrm>
          <a:prstGeom prst="rect">
            <a:avLst/>
          </a:prstGeom>
          <a:ln w="0">
            <a:noFill/>
          </a:ln>
        </p:spPr>
      </p:pic>
      <p:pic>
        <p:nvPicPr>
          <p:cNvPr id="210" name="Рисунок 13"/>
          <p:cNvPicPr/>
          <p:nvPr/>
        </p:nvPicPr>
        <p:blipFill>
          <a:blip r:embed="rId11"/>
          <a:stretch/>
        </p:blipFill>
        <p:spPr>
          <a:xfrm>
            <a:off x="7737840" y="2145240"/>
            <a:ext cx="660960" cy="425520"/>
          </a:xfrm>
          <a:prstGeom prst="rect">
            <a:avLst/>
          </a:prstGeom>
          <a:ln w="0">
            <a:noFill/>
          </a:ln>
        </p:spPr>
      </p:pic>
      <p:pic>
        <p:nvPicPr>
          <p:cNvPr id="211" name="Рисунок 14"/>
          <p:cNvPicPr/>
          <p:nvPr/>
        </p:nvPicPr>
        <p:blipFill>
          <a:blip r:embed="rId12"/>
          <a:stretch/>
        </p:blipFill>
        <p:spPr>
          <a:xfrm>
            <a:off x="7737840" y="3155040"/>
            <a:ext cx="607680" cy="402120"/>
          </a:xfrm>
          <a:prstGeom prst="rect">
            <a:avLst/>
          </a:prstGeom>
          <a:ln w="0">
            <a:noFill/>
          </a:ln>
        </p:spPr>
      </p:pic>
      <p:pic>
        <p:nvPicPr>
          <p:cNvPr id="212" name="Рисунок 15"/>
          <p:cNvPicPr/>
          <p:nvPr/>
        </p:nvPicPr>
        <p:blipFill>
          <a:blip r:embed="rId13"/>
          <a:stretch/>
        </p:blipFill>
        <p:spPr>
          <a:xfrm>
            <a:off x="7871400" y="3618360"/>
            <a:ext cx="591120" cy="396000"/>
          </a:xfrm>
          <a:prstGeom prst="rect">
            <a:avLst/>
          </a:prstGeom>
          <a:ln w="0">
            <a:noFill/>
          </a:ln>
        </p:spPr>
      </p:pic>
      <p:pic>
        <p:nvPicPr>
          <p:cNvPr id="213" name="Рисунок 16"/>
          <p:cNvPicPr/>
          <p:nvPr/>
        </p:nvPicPr>
        <p:blipFill>
          <a:blip r:embed="rId14"/>
          <a:stretch/>
        </p:blipFill>
        <p:spPr>
          <a:xfrm>
            <a:off x="8423640" y="4077000"/>
            <a:ext cx="592560" cy="394560"/>
          </a:xfrm>
          <a:prstGeom prst="rect">
            <a:avLst/>
          </a:prstGeom>
          <a:ln w="0">
            <a:noFill/>
          </a:ln>
        </p:spPr>
      </p:pic>
      <p:pic>
        <p:nvPicPr>
          <p:cNvPr id="214" name="Рисунок 18"/>
          <p:cNvPicPr/>
          <p:nvPr/>
        </p:nvPicPr>
        <p:blipFill>
          <a:blip r:embed="rId15"/>
          <a:stretch/>
        </p:blipFill>
        <p:spPr>
          <a:xfrm>
            <a:off x="9196560" y="4285440"/>
            <a:ext cx="646560" cy="365040"/>
          </a:xfrm>
          <a:prstGeom prst="rect">
            <a:avLst/>
          </a:prstGeom>
          <a:ln w="0">
            <a:noFill/>
          </a:ln>
        </p:spPr>
      </p:pic>
      <p:pic>
        <p:nvPicPr>
          <p:cNvPr id="215" name="Рисунок 19"/>
          <p:cNvPicPr/>
          <p:nvPr/>
        </p:nvPicPr>
        <p:blipFill>
          <a:blip r:embed="rId16"/>
          <a:stretch/>
        </p:blipFill>
        <p:spPr>
          <a:xfrm>
            <a:off x="10023840" y="4089600"/>
            <a:ext cx="607320" cy="381960"/>
          </a:xfrm>
          <a:prstGeom prst="rect">
            <a:avLst/>
          </a:prstGeom>
          <a:ln w="0">
            <a:noFill/>
          </a:ln>
        </p:spPr>
      </p:pic>
      <p:pic>
        <p:nvPicPr>
          <p:cNvPr id="216" name="Рисунок 20"/>
          <p:cNvPicPr/>
          <p:nvPr/>
        </p:nvPicPr>
        <p:blipFill>
          <a:blip r:embed="rId17"/>
          <a:stretch/>
        </p:blipFill>
        <p:spPr>
          <a:xfrm>
            <a:off x="10565280" y="3610080"/>
            <a:ext cx="600480" cy="404280"/>
          </a:xfrm>
          <a:prstGeom prst="rect">
            <a:avLst/>
          </a:prstGeom>
          <a:ln w="0">
            <a:noFill/>
          </a:ln>
        </p:spPr>
      </p:pic>
      <p:pic>
        <p:nvPicPr>
          <p:cNvPr id="217" name="Рисунок 21"/>
          <p:cNvPicPr/>
          <p:nvPr/>
        </p:nvPicPr>
        <p:blipFill>
          <a:blip r:embed="rId18"/>
          <a:stretch/>
        </p:blipFill>
        <p:spPr>
          <a:xfrm>
            <a:off x="10758240" y="3145680"/>
            <a:ext cx="636120" cy="411480"/>
          </a:xfrm>
          <a:prstGeom prst="rect">
            <a:avLst/>
          </a:prstGeom>
          <a:ln w="0">
            <a:noFill/>
          </a:ln>
        </p:spPr>
      </p:pic>
      <p:pic>
        <p:nvPicPr>
          <p:cNvPr id="218" name="Рисунок 24"/>
          <p:cNvPicPr/>
          <p:nvPr/>
        </p:nvPicPr>
        <p:blipFill>
          <a:blip r:embed="rId19"/>
          <a:stretch/>
        </p:blipFill>
        <p:spPr>
          <a:xfrm>
            <a:off x="8211600" y="5099400"/>
            <a:ext cx="519840" cy="379800"/>
          </a:xfrm>
          <a:prstGeom prst="rect">
            <a:avLst/>
          </a:prstGeom>
          <a:ln w="0">
            <a:noFill/>
          </a:ln>
        </p:spPr>
      </p:pic>
      <p:pic>
        <p:nvPicPr>
          <p:cNvPr id="219" name="Рисунок 25"/>
          <p:cNvPicPr/>
          <p:nvPr/>
        </p:nvPicPr>
        <p:blipFill>
          <a:blip r:embed="rId20"/>
          <a:stretch/>
        </p:blipFill>
        <p:spPr>
          <a:xfrm>
            <a:off x="8790120" y="5099400"/>
            <a:ext cx="519480" cy="379800"/>
          </a:xfrm>
          <a:prstGeom prst="rect">
            <a:avLst/>
          </a:prstGeom>
          <a:ln w="0">
            <a:noFill/>
          </a:ln>
        </p:spPr>
      </p:pic>
      <p:pic>
        <p:nvPicPr>
          <p:cNvPr id="220" name="Рисунок 26"/>
          <p:cNvPicPr/>
          <p:nvPr/>
        </p:nvPicPr>
        <p:blipFill>
          <a:blip r:embed="rId21"/>
          <a:stretch/>
        </p:blipFill>
        <p:spPr>
          <a:xfrm>
            <a:off x="9368280" y="5099400"/>
            <a:ext cx="517320" cy="377640"/>
          </a:xfrm>
          <a:prstGeom prst="rect">
            <a:avLst/>
          </a:prstGeom>
          <a:ln w="0">
            <a:noFill/>
          </a:ln>
        </p:spPr>
      </p:pic>
      <p:pic>
        <p:nvPicPr>
          <p:cNvPr id="221" name="Рисунок 27"/>
          <p:cNvPicPr/>
          <p:nvPr/>
        </p:nvPicPr>
        <p:blipFill>
          <a:blip r:embed="rId22"/>
          <a:stretch/>
        </p:blipFill>
        <p:spPr>
          <a:xfrm>
            <a:off x="9944280" y="5099400"/>
            <a:ext cx="548640" cy="400680"/>
          </a:xfrm>
          <a:prstGeom prst="rect">
            <a:avLst/>
          </a:prstGeom>
          <a:ln w="0">
            <a:noFill/>
          </a:ln>
        </p:spPr>
      </p:pic>
      <p:pic>
        <p:nvPicPr>
          <p:cNvPr id="222" name="Рисунок 28"/>
          <p:cNvPicPr/>
          <p:nvPr/>
        </p:nvPicPr>
        <p:blipFill>
          <a:blip r:embed="rId23"/>
          <a:stretch/>
        </p:blipFill>
        <p:spPr>
          <a:xfrm>
            <a:off x="10554840" y="5099400"/>
            <a:ext cx="563760" cy="386640"/>
          </a:xfrm>
          <a:prstGeom prst="rect">
            <a:avLst/>
          </a:prstGeom>
          <a:ln w="0">
            <a:noFill/>
          </a:ln>
        </p:spPr>
      </p:pic>
      <p:pic>
        <p:nvPicPr>
          <p:cNvPr id="223" name="Рисунок 29"/>
          <p:cNvPicPr/>
          <p:nvPr/>
        </p:nvPicPr>
        <p:blipFill>
          <a:blip r:embed="rId24"/>
          <a:stretch/>
        </p:blipFill>
        <p:spPr>
          <a:xfrm>
            <a:off x="7674480" y="2651400"/>
            <a:ext cx="604440" cy="408600"/>
          </a:xfrm>
          <a:prstGeom prst="rect">
            <a:avLst/>
          </a:prstGeom>
          <a:ln w="0">
            <a:noFill/>
          </a:ln>
        </p:spPr>
      </p:pic>
      <p:pic>
        <p:nvPicPr>
          <p:cNvPr id="224" name="Рисунок 3"/>
          <p:cNvPicPr/>
          <p:nvPr/>
        </p:nvPicPr>
        <p:blipFill>
          <a:blip r:embed="rId25"/>
          <a:stretch/>
        </p:blipFill>
        <p:spPr>
          <a:xfrm>
            <a:off x="9001080" y="2449800"/>
            <a:ext cx="917640" cy="902160"/>
          </a:xfrm>
          <a:prstGeom prst="rect">
            <a:avLst/>
          </a:prstGeom>
          <a:ln w="0">
            <a:noFill/>
          </a:ln>
        </p:spPr>
      </p:pic>
      <p:sp>
        <p:nvSpPr>
          <p:cNvPr id="225" name="CustomShape 29"/>
          <p:cNvSpPr/>
          <p:nvPr/>
        </p:nvSpPr>
        <p:spPr>
          <a:xfrm>
            <a:off x="244440" y="1127880"/>
            <a:ext cx="7228800" cy="4678560"/>
          </a:xfrm>
          <a:prstGeom prst="round2DiagRect">
            <a:avLst>
              <a:gd name="adj1" fmla="val 17314"/>
              <a:gd name="adj2" fmla="val 0"/>
            </a:avLst>
          </a:prstGeom>
          <a:solidFill>
            <a:srgbClr val="00246B"/>
          </a:solidFill>
          <a:ln w="25560">
            <a:solidFill>
              <a:srgbClr val="3A5F8B"/>
            </a:solidFill>
            <a:miter/>
          </a:ln>
          <a:effectLst>
            <a:outerShdw blurRad="50760" dist="37674" dir="18900000" rotWithShape="0">
              <a:srgbClr val="00B0F0">
                <a:alpha val="4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a typeface="DejaVu Sans"/>
            </a:endParaRPr>
          </a:p>
        </p:txBody>
      </p:sp>
      <p:sp>
        <p:nvSpPr>
          <p:cNvPr id="226" name="TextBox 9"/>
          <p:cNvSpPr/>
          <p:nvPr/>
        </p:nvSpPr>
        <p:spPr>
          <a:xfrm>
            <a:off x="1177560" y="1778400"/>
            <a:ext cx="5450764" cy="34456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en-US" sz="2600" b="1" strike="noStrike" spc="-1" dirty="0" err="1">
                <a:solidFill>
                  <a:srgbClr val="FFFFFF"/>
                </a:solidFill>
                <a:latin typeface="Arial"/>
                <a:ea typeface="DejaVu Sans"/>
              </a:rPr>
              <a:t>Programme</a:t>
            </a:r>
            <a:r>
              <a:rPr lang="en-US" sz="2600" b="1" strike="noStrike" spc="-1" dirty="0">
                <a:solidFill>
                  <a:srgbClr val="FFFFFF"/>
                </a:solidFill>
                <a:latin typeface="Arial"/>
                <a:ea typeface="DejaVu Sans"/>
              </a:rPr>
              <a:t> Advisory Committee </a:t>
            </a:r>
          </a:p>
          <a:p>
            <a:pPr algn="ctr">
              <a:lnSpc>
                <a:spcPct val="100000"/>
              </a:lnSpc>
            </a:pPr>
            <a:r>
              <a:rPr lang="en-US" sz="2600" b="1" strike="noStrike" spc="-1" dirty="0">
                <a:solidFill>
                  <a:srgbClr val="FFFFFF"/>
                </a:solidFill>
                <a:latin typeface="Arial"/>
                <a:ea typeface="DejaVu Sans"/>
              </a:rPr>
              <a:t>Condensed Matter of Physics</a:t>
            </a:r>
            <a:endParaRPr lang="bg-BG" sz="2600" b="1" strike="noStrike" spc="-1" dirty="0">
              <a:solidFill>
                <a:srgbClr val="FFFFFF"/>
              </a:solidFill>
              <a:latin typeface="Arial"/>
              <a:ea typeface="DejaVu Sans"/>
            </a:endParaRPr>
          </a:p>
          <a:p>
            <a:pPr algn="ctr">
              <a:lnSpc>
                <a:spcPct val="100000"/>
              </a:lnSpc>
            </a:pPr>
            <a:endParaRPr lang="bg-BG" sz="2600" b="1" spc="-1" dirty="0">
              <a:solidFill>
                <a:srgbClr val="FFFFFF"/>
              </a:solidFill>
              <a:latin typeface="Arial"/>
            </a:endParaRPr>
          </a:p>
          <a:p>
            <a:pPr algn="ctr">
              <a:lnSpc>
                <a:spcPct val="100000"/>
              </a:lnSpc>
            </a:pPr>
            <a:r>
              <a:rPr lang="bg-BG" sz="2400" b="1" strike="noStrike" spc="-1" dirty="0">
                <a:solidFill>
                  <a:srgbClr val="FFFFFF"/>
                </a:solidFill>
                <a:latin typeface="Arial"/>
              </a:rPr>
              <a:t>57 </a:t>
            </a:r>
            <a:r>
              <a:rPr lang="en-US" sz="2400" b="1" strike="noStrike" spc="-1" dirty="0">
                <a:solidFill>
                  <a:srgbClr val="FFFFFF"/>
                </a:solidFill>
                <a:latin typeface="Arial"/>
              </a:rPr>
              <a:t>meeting, 15-16 June 2023</a:t>
            </a:r>
          </a:p>
          <a:p>
            <a:pPr algn="ctr">
              <a:lnSpc>
                <a:spcPct val="100000"/>
              </a:lnSpc>
            </a:pPr>
            <a:endParaRPr lang="en-US" sz="2600" b="1" spc="-1" dirty="0">
              <a:solidFill>
                <a:srgbClr val="FFFFFF"/>
              </a:solidFill>
              <a:latin typeface="Arial"/>
            </a:endParaRPr>
          </a:p>
          <a:p>
            <a:pPr algn="ctr">
              <a:lnSpc>
                <a:spcPct val="100000"/>
              </a:lnSpc>
            </a:pPr>
            <a:endParaRPr lang="ru-RU" sz="2400" b="0" strike="noStrike" spc="-1" dirty="0">
              <a:solidFill>
                <a:srgbClr val="000000"/>
              </a:solidFill>
              <a:latin typeface="Arial"/>
            </a:endParaRPr>
          </a:p>
          <a:p>
            <a:pPr algn="ctr">
              <a:lnSpc>
                <a:spcPct val="100000"/>
              </a:lnSpc>
            </a:pPr>
            <a:endParaRPr lang="ru-RU" sz="2400" b="0" strike="noStrike" spc="-1" dirty="0">
              <a:solidFill>
                <a:srgbClr val="000000"/>
              </a:solidFill>
              <a:latin typeface="Arial"/>
            </a:endParaRPr>
          </a:p>
          <a:p>
            <a:pPr algn="ctr">
              <a:lnSpc>
                <a:spcPct val="100000"/>
              </a:lnSpc>
            </a:pPr>
            <a:endParaRPr lang="ru-RU" sz="2000" b="0" strike="noStrike" spc="-1" dirty="0">
              <a:solidFill>
                <a:srgbClr val="000000"/>
              </a:solidFill>
              <a:latin typeface="Arial"/>
            </a:endParaRPr>
          </a:p>
          <a:p>
            <a:pPr algn="ctr">
              <a:lnSpc>
                <a:spcPct val="100000"/>
              </a:lnSpc>
            </a:pPr>
            <a:r>
              <a:rPr lang="en-US" sz="2000" b="0" strike="noStrike" spc="-1" dirty="0" err="1">
                <a:solidFill>
                  <a:srgbClr val="FFFFFF"/>
                </a:solidFill>
                <a:latin typeface="Arial"/>
                <a:ea typeface="DejaVu Sans"/>
              </a:rPr>
              <a:t>Dubna</a:t>
            </a:r>
            <a:endParaRPr lang="ru-RU" sz="2000" b="0" strike="noStrike" spc="-1" dirty="0">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35"/>
          <p:cNvSpPr/>
          <p:nvPr/>
        </p:nvSpPr>
        <p:spPr>
          <a:xfrm>
            <a:off x="341744" y="618400"/>
            <a:ext cx="11434619" cy="567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1320" indent="-215280" algn="just">
              <a:spcBef>
                <a:spcPts val="400"/>
              </a:spcBef>
              <a:buClr>
                <a:srgbClr val="000000"/>
              </a:buClr>
              <a:buSzPct val="45000"/>
              <a:buFont typeface="Wingdings" charset="2"/>
              <a:buChar char=""/>
              <a:tabLst>
                <a:tab pos="0" algn="l"/>
              </a:tabLst>
            </a:pPr>
            <a:r>
              <a:rPr lang="en-GB" sz="2000" b="0" strike="noStrike" spc="-1" dirty="0">
                <a:solidFill>
                  <a:srgbClr val="000000"/>
                </a:solidFill>
                <a:latin typeface="Arial"/>
                <a:ea typeface="DejaVu Sans"/>
              </a:rPr>
              <a:t> </a:t>
            </a:r>
            <a:r>
              <a:rPr lang="en-US" b="0" strike="noStrike" spc="-1" dirty="0">
                <a:solidFill>
                  <a:srgbClr val="000000"/>
                </a:solidFill>
                <a:latin typeface="Arial"/>
                <a:ea typeface="DejaVu Sans"/>
              </a:rPr>
              <a:t>To approve the budget of JINR for 2023. </a:t>
            </a:r>
            <a:r>
              <a:rPr lang="en-US" sz="1800" dirty="0">
                <a:effectLst/>
                <a:latin typeface="Arial" panose="020B0604020202020204" pitchFamily="34" charset="0"/>
                <a:ea typeface="Calibri" panose="020F0502020204030204" pitchFamily="34" charset="0"/>
                <a:cs typeface="Times New Roman" panose="02020603050405020304" pitchFamily="18" charset="0"/>
              </a:rPr>
              <a:t>To approve the revised budget of JINR for 2023 with the income amounting to 203.5 M$ and the expenditure amounting to 275.0 M$, taking into account the positive opening balance amounting to 49.0 M$</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b="0" strike="noStrike" spc="-1" dirty="0">
              <a:solidFill>
                <a:srgbClr val="000000"/>
              </a:solidFill>
              <a:latin typeface="Arial"/>
              <a:ea typeface="DejaVu Sans"/>
            </a:endParaRPr>
          </a:p>
          <a:p>
            <a:pPr marL="31320" indent="-215280" algn="just">
              <a:lnSpc>
                <a:spcPct val="100000"/>
              </a:lnSpc>
              <a:spcBef>
                <a:spcPts val="400"/>
              </a:spcBef>
              <a:buClr>
                <a:srgbClr val="000000"/>
              </a:buClr>
              <a:buSzPct val="45000"/>
              <a:buFont typeface="Wingdings" charset="2"/>
              <a:buChar char=""/>
              <a:tabLst>
                <a:tab pos="0" algn="l"/>
              </a:tabLst>
            </a:pPr>
            <a:endParaRPr lang="en-US" sz="1000" b="0" strike="noStrike" spc="-1" dirty="0">
              <a:solidFill>
                <a:srgbClr val="000000"/>
              </a:solidFill>
              <a:latin typeface="Arial"/>
              <a:ea typeface="DejaVu Sans"/>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ea typeface="DejaVu Sans"/>
              </a:rPr>
              <a:t>To endorse the measures taken by the JINR Directorate to increase the efficiency of the Institute’s supplementary divisions aimed at improving the financial indicators of their activities and achieving a balance in the calculations between the supplementary divisions and the JINR budget.</a:t>
            </a:r>
          </a:p>
          <a:p>
            <a:pPr marL="31320" indent="-215280" algn="just">
              <a:lnSpc>
                <a:spcPct val="100000"/>
              </a:lnSpc>
              <a:spcBef>
                <a:spcPts val="400"/>
              </a:spcBef>
              <a:buClr>
                <a:srgbClr val="000000"/>
              </a:buClr>
              <a:buSzPct val="45000"/>
              <a:buFont typeface="Wingdings" charset="2"/>
              <a:buChar char=""/>
              <a:tabLst>
                <a:tab pos="0" algn="l"/>
              </a:tabLst>
            </a:pPr>
            <a:endParaRPr lang="ru-RU" sz="1000" b="0" strike="noStrike" spc="-1" dirty="0">
              <a:solidFill>
                <a:srgbClr val="000000"/>
              </a:solidFill>
              <a:latin typeface="Arial"/>
              <a:ea typeface="DejaVu Sans"/>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ea typeface="DejaVu Sans"/>
              </a:rPr>
              <a:t>To take note of the opinion of the JINR Scientific Council that the presented revision of the draft Seven-Year Plan for the Development of JINR for 2024–2030, which took into account the recommendations of the 133</a:t>
            </a:r>
            <a:r>
              <a:rPr lang="en-US" b="0" strike="noStrike" spc="-1" baseline="30000" dirty="0">
                <a:solidFill>
                  <a:srgbClr val="000000"/>
                </a:solidFill>
                <a:latin typeface="Arial"/>
                <a:ea typeface="DejaVu Sans"/>
              </a:rPr>
              <a:t>rd</a:t>
            </a:r>
            <a:r>
              <a:rPr lang="en-US" b="0" strike="noStrike" spc="-1" dirty="0">
                <a:solidFill>
                  <a:srgbClr val="000000"/>
                </a:solidFill>
                <a:latin typeface="Arial"/>
                <a:ea typeface="DejaVu Sans"/>
              </a:rPr>
              <a:t> session of the JINR Scientific Council, contains an ambitious international scientific </a:t>
            </a:r>
            <a:r>
              <a:rPr lang="en-US" b="0" strike="noStrike" spc="-1" dirty="0" err="1">
                <a:solidFill>
                  <a:srgbClr val="000000"/>
                </a:solidFill>
                <a:latin typeface="Arial"/>
                <a:ea typeface="DejaVu Sans"/>
              </a:rPr>
              <a:t>programme</a:t>
            </a:r>
            <a:r>
              <a:rPr lang="en-US" b="0" strike="noStrike" spc="-1" dirty="0">
                <a:solidFill>
                  <a:srgbClr val="000000"/>
                </a:solidFill>
                <a:latin typeface="Arial"/>
                <a:ea typeface="DejaVu Sans"/>
              </a:rPr>
              <a:t>, which fully complies with the JINR Long-Term Development Strategy up to 2030 and beyond, is optimally balanced in terms of the required staff and financial resources and supported by the necessary scientific and organizational, administrative, and socio-economic measures.</a:t>
            </a:r>
            <a:endParaRPr lang="ru-RU" b="0" strike="noStrike" spc="-1" dirty="0">
              <a:solidFill>
                <a:srgbClr val="000000"/>
              </a:solidFill>
              <a:latin typeface="Arial"/>
            </a:endParaRPr>
          </a:p>
          <a:p>
            <a:pPr algn="just">
              <a:lnSpc>
                <a:spcPct val="100000"/>
              </a:lnSpc>
              <a:spcBef>
                <a:spcPts val="400"/>
              </a:spcBef>
              <a:tabLst>
                <a:tab pos="0" algn="l"/>
              </a:tabLst>
            </a:pPr>
            <a:endParaRPr lang="ru-RU" sz="1000" b="0" strike="noStrike"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ea typeface="DejaVu Sans"/>
              </a:rPr>
              <a:t>To support the recommendation of the 133</a:t>
            </a:r>
            <a:r>
              <a:rPr lang="en-US" b="0" strike="noStrike" spc="-1" baseline="30000" dirty="0">
                <a:solidFill>
                  <a:srgbClr val="000000"/>
                </a:solidFill>
                <a:latin typeface="Arial"/>
                <a:ea typeface="DejaVu Sans"/>
              </a:rPr>
              <a:t>rd</a:t>
            </a:r>
            <a:r>
              <a:rPr lang="en-US" b="0" strike="noStrike" spc="-1" dirty="0">
                <a:solidFill>
                  <a:srgbClr val="000000"/>
                </a:solidFill>
                <a:latin typeface="Arial"/>
                <a:ea typeface="DejaVu Sans"/>
              </a:rPr>
              <a:t> session of the JINR Scientific Council to organize of a joint working group, which will include representatives of all three JINR </a:t>
            </a:r>
            <a:r>
              <a:rPr lang="en-US" b="0" strike="noStrike" spc="-1" dirty="0" err="1">
                <a:solidFill>
                  <a:srgbClr val="000000"/>
                </a:solidFill>
                <a:latin typeface="Arial"/>
                <a:ea typeface="DejaVu Sans"/>
              </a:rPr>
              <a:t>Programme</a:t>
            </a:r>
            <a:r>
              <a:rPr lang="en-US" b="0" strike="noStrike" spc="-1" dirty="0">
                <a:solidFill>
                  <a:srgbClr val="000000"/>
                </a:solidFill>
                <a:latin typeface="Arial"/>
                <a:ea typeface="DejaVu Sans"/>
              </a:rPr>
              <a:t> Advisory Committees, for the final examination of the scientific </a:t>
            </a:r>
            <a:r>
              <a:rPr lang="en-US" b="0" strike="noStrike" spc="-1" dirty="0" err="1">
                <a:solidFill>
                  <a:srgbClr val="000000"/>
                </a:solidFill>
                <a:latin typeface="Arial"/>
                <a:ea typeface="DejaVu Sans"/>
              </a:rPr>
              <a:t>programme</a:t>
            </a:r>
            <a:r>
              <a:rPr lang="en-US" b="0" strike="noStrike" spc="-1" dirty="0">
                <a:solidFill>
                  <a:srgbClr val="000000"/>
                </a:solidFill>
                <a:latin typeface="Arial"/>
                <a:ea typeface="DejaVu Sans"/>
              </a:rPr>
              <a:t> of the Plan, and instruct the JINR Directorate to take into account the comments of this working group when preparing the final version of the Plan for approval in November 2023.</a:t>
            </a:r>
            <a:endParaRPr lang="ru-RU" b="0" strike="noStrike" spc="-1" dirty="0">
              <a:solidFill>
                <a:srgbClr val="000000"/>
              </a:solidFill>
              <a:latin typeface="Arial"/>
            </a:endParaRPr>
          </a:p>
          <a:p>
            <a:pPr algn="just">
              <a:lnSpc>
                <a:spcPct val="100000"/>
              </a:lnSpc>
              <a:spcBef>
                <a:spcPts val="400"/>
              </a:spcBef>
              <a:tabLst>
                <a:tab pos="0" algn="l"/>
              </a:tabLst>
            </a:pPr>
            <a:endParaRPr lang="ru-RU" sz="1000" b="0" strike="noStrike"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ea typeface="DejaVu Sans"/>
              </a:rPr>
              <a:t>To agree with an annual, at least 5%, increase in the amount of contributions of the Member States to financially support the Seven-Year Plan for the Development of JINR for 2024–2030.</a:t>
            </a:r>
            <a:endParaRPr lang="ru-RU" b="0" strike="noStrike" spc="-1" dirty="0">
              <a:solidFill>
                <a:srgbClr val="000000"/>
              </a:solidFill>
              <a:latin typeface="Arial"/>
            </a:endParaRPr>
          </a:p>
        </p:txBody>
      </p:sp>
      <p:sp>
        <p:nvSpPr>
          <p:cNvPr id="458" name="CustomShape 13"/>
          <p:cNvSpPr/>
          <p:nvPr/>
        </p:nvSpPr>
        <p:spPr>
          <a:xfrm>
            <a:off x="2802240" y="379080"/>
            <a:ext cx="7023600" cy="34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ru-RU" sz="18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35"/>
          <p:cNvSpPr/>
          <p:nvPr/>
        </p:nvSpPr>
        <p:spPr>
          <a:xfrm>
            <a:off x="341744" y="618400"/>
            <a:ext cx="11434619" cy="567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spcBef>
                <a:spcPts val="400"/>
              </a:spcBef>
              <a:buClr>
                <a:srgbClr val="000000"/>
              </a:buClr>
              <a:buSzPct val="45000"/>
              <a:tabLst>
                <a:tab pos="0" algn="l"/>
              </a:tabLst>
            </a:pPr>
            <a:r>
              <a:rPr lang="en-GB" sz="2800" spc="-1" dirty="0">
                <a:solidFill>
                  <a:srgbClr val="000000"/>
                </a:solidFill>
                <a:latin typeface="Arial"/>
              </a:rPr>
              <a:t>THANK YOU </a:t>
            </a:r>
          </a:p>
          <a:p>
            <a:pPr algn="ctr">
              <a:spcBef>
                <a:spcPts val="400"/>
              </a:spcBef>
              <a:buClr>
                <a:srgbClr val="000000"/>
              </a:buClr>
              <a:buSzPct val="45000"/>
              <a:tabLst>
                <a:tab pos="0" algn="l"/>
              </a:tabLst>
            </a:pPr>
            <a:r>
              <a:rPr lang="en-GB" sz="2800" b="0" strike="noStrike" spc="-1" dirty="0">
                <a:solidFill>
                  <a:srgbClr val="000000"/>
                </a:solidFill>
                <a:latin typeface="Arial"/>
              </a:rPr>
              <a:t>FOR YOUR ATTENTION</a:t>
            </a:r>
            <a:endParaRPr lang="ru-RU" sz="2800" b="0" strike="noStrike" spc="-1" dirty="0">
              <a:solidFill>
                <a:srgbClr val="000000"/>
              </a:solidFill>
              <a:latin typeface="Arial"/>
            </a:endParaRPr>
          </a:p>
        </p:txBody>
      </p:sp>
      <p:sp>
        <p:nvSpPr>
          <p:cNvPr id="458" name="CustomShape 13"/>
          <p:cNvSpPr/>
          <p:nvPr/>
        </p:nvSpPr>
        <p:spPr>
          <a:xfrm>
            <a:off x="2802240" y="379080"/>
            <a:ext cx="7023600" cy="34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ru-RU" sz="1800" b="0" strike="noStrike" spc="-1">
              <a:solidFill>
                <a:srgbClr val="000000"/>
              </a:solidFill>
              <a:latin typeface="Arial"/>
            </a:endParaRPr>
          </a:p>
        </p:txBody>
      </p:sp>
    </p:spTree>
    <p:extLst>
      <p:ext uri="{BB962C8B-B14F-4D97-AF65-F5344CB8AC3E}">
        <p14:creationId xmlns:p14="http://schemas.microsoft.com/office/powerpoint/2010/main" val="203146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2" name="Диаграмма 15"/>
          <p:cNvGraphicFramePr/>
          <p:nvPr/>
        </p:nvGraphicFramePr>
        <p:xfrm>
          <a:off x="3130560" y="1827000"/>
          <a:ext cx="5607000" cy="4016160"/>
        </p:xfrm>
        <a:graphic>
          <a:graphicData uri="http://schemas.openxmlformats.org/drawingml/2006/chart">
            <c:chart xmlns:c="http://schemas.openxmlformats.org/drawingml/2006/chart" xmlns:r="http://schemas.openxmlformats.org/officeDocument/2006/relationships" r:id="rId3"/>
          </a:graphicData>
        </a:graphic>
      </p:graphicFrame>
      <p:sp>
        <p:nvSpPr>
          <p:cNvPr id="483" name="Line 12"/>
          <p:cNvSpPr/>
          <p:nvPr/>
        </p:nvSpPr>
        <p:spPr>
          <a:xfrm>
            <a:off x="3642120" y="3228132"/>
            <a:ext cx="474480" cy="21780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strike="noStrike" spc="-1">
              <a:solidFill>
                <a:srgbClr val="000000"/>
              </a:solidFill>
              <a:latin typeface="Arial"/>
              <a:ea typeface="DejaVu Sans"/>
            </a:endParaRPr>
          </a:p>
        </p:txBody>
      </p:sp>
      <p:sp>
        <p:nvSpPr>
          <p:cNvPr id="484" name="Line 1"/>
          <p:cNvSpPr/>
          <p:nvPr/>
        </p:nvSpPr>
        <p:spPr>
          <a:xfrm flipH="1">
            <a:off x="4996080" y="5623572"/>
            <a:ext cx="548640" cy="40284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485" name="Line 2"/>
          <p:cNvSpPr/>
          <p:nvPr/>
        </p:nvSpPr>
        <p:spPr>
          <a:xfrm flipH="1">
            <a:off x="5862960" y="5623572"/>
            <a:ext cx="5040" cy="31140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11040" rIns="90000" bIns="311040" anchor="t" anchorCtr="1">
            <a:noAutofit/>
          </a:bodyPr>
          <a:lstStyle/>
          <a:p>
            <a:endParaRPr lang="en-US" sz="1800" b="0" strike="noStrike" spc="-1">
              <a:solidFill>
                <a:srgbClr val="000000"/>
              </a:solidFill>
              <a:latin typeface="Arial"/>
              <a:ea typeface="DejaVu Sans"/>
            </a:endParaRPr>
          </a:p>
        </p:txBody>
      </p:sp>
      <p:sp>
        <p:nvSpPr>
          <p:cNvPr id="486" name="Line 3"/>
          <p:cNvSpPr/>
          <p:nvPr/>
        </p:nvSpPr>
        <p:spPr>
          <a:xfrm>
            <a:off x="6591240" y="5472012"/>
            <a:ext cx="348480" cy="51336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487" name="Line 4"/>
          <p:cNvSpPr/>
          <p:nvPr/>
        </p:nvSpPr>
        <p:spPr>
          <a:xfrm>
            <a:off x="7527600" y="4686852"/>
            <a:ext cx="500400" cy="28764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488" name="Line 5"/>
          <p:cNvSpPr/>
          <p:nvPr/>
        </p:nvSpPr>
        <p:spPr>
          <a:xfrm flipV="1">
            <a:off x="7439040" y="2482212"/>
            <a:ext cx="442440" cy="21384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489" name="CustomShape 1"/>
          <p:cNvSpPr/>
          <p:nvPr/>
        </p:nvSpPr>
        <p:spPr>
          <a:xfrm>
            <a:off x="2276640" y="318500"/>
            <a:ext cx="7314480" cy="556179"/>
          </a:xfrm>
          <a:custGeom>
            <a:avLst/>
            <a:gdLst>
              <a:gd name="textAreaLeft" fmla="*/ 0 w 7314480"/>
              <a:gd name="textAreaRight" fmla="*/ 7317000 w 7314480"/>
              <a:gd name="textAreaTop" fmla="*/ 0 h 519120"/>
              <a:gd name="textAreaBottom" fmla="*/ 520560 h 51912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Lst>
            </a:pPr>
            <a:r>
              <a:rPr lang="en-GB" sz="3000" b="1" spc="-1" dirty="0">
                <a:solidFill>
                  <a:srgbClr val="002060"/>
                </a:solidFill>
                <a:latin typeface="Arial"/>
              </a:rPr>
              <a:t>JINR Budget for</a:t>
            </a:r>
            <a:r>
              <a:rPr lang="ru-RU" sz="3000" b="1" spc="-1" dirty="0">
                <a:solidFill>
                  <a:srgbClr val="002060"/>
                </a:solidFill>
                <a:latin typeface="Arial"/>
              </a:rPr>
              <a:t> 2023</a:t>
            </a:r>
          </a:p>
        </p:txBody>
      </p:sp>
      <p:sp>
        <p:nvSpPr>
          <p:cNvPr id="490" name="Text Box 1"/>
          <p:cNvSpPr/>
          <p:nvPr/>
        </p:nvSpPr>
        <p:spPr>
          <a:xfrm>
            <a:off x="395640" y="2510280"/>
            <a:ext cx="3246480" cy="110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ts val="2001"/>
              </a:lnSpc>
              <a:tabLst>
                <a:tab pos="0" algn="l"/>
              </a:tabLst>
            </a:pPr>
            <a:r>
              <a:rPr lang="en-US" sz="1800" b="0" strike="noStrike" spc="-1">
                <a:solidFill>
                  <a:srgbClr val="000000"/>
                </a:solidFill>
                <a:latin typeface="Arial"/>
                <a:ea typeface="DejaVu Sans"/>
              </a:rPr>
              <a:t>Elementary particle physics and Relativistic nuclear physics</a:t>
            </a:r>
            <a:endParaRPr lang="ru-RU" sz="1800" b="0" strike="noStrike" spc="-1">
              <a:solidFill>
                <a:srgbClr val="000000"/>
              </a:solidFill>
              <a:latin typeface="Arial"/>
            </a:endParaRPr>
          </a:p>
          <a:p>
            <a:pPr algn="r">
              <a:lnSpc>
                <a:spcPts val="2001"/>
              </a:lnSpc>
              <a:tabLst>
                <a:tab pos="0" algn="l"/>
              </a:tabLst>
            </a:pPr>
            <a:r>
              <a:rPr lang="ru-RU" sz="1800" b="0" strike="noStrike" spc="-1">
                <a:solidFill>
                  <a:srgbClr val="808080"/>
                </a:solidFill>
                <a:latin typeface="Arial"/>
                <a:ea typeface="DejaVu Sans"/>
              </a:rPr>
              <a:t>(</a:t>
            </a:r>
            <a:r>
              <a:rPr lang="en-US" sz="1800" b="0" strike="noStrike" spc="-1">
                <a:solidFill>
                  <a:srgbClr val="808080"/>
                </a:solidFill>
                <a:latin typeface="Arial"/>
                <a:ea typeface="DejaVu Sans"/>
              </a:rPr>
              <a:t>4</a:t>
            </a:r>
            <a:r>
              <a:rPr lang="ru-RU" sz="1800" b="0" strike="noStrike" spc="-1">
                <a:solidFill>
                  <a:srgbClr val="808080"/>
                </a:solidFill>
                <a:latin typeface="Arial"/>
                <a:ea typeface="DejaVu Sans"/>
              </a:rPr>
              <a:t>6.1%)</a:t>
            </a:r>
            <a:r>
              <a:rPr lang="en-US" sz="1800" b="0" strike="noStrike" spc="-1">
                <a:solidFill>
                  <a:srgbClr val="808080"/>
                </a:solidFill>
                <a:latin typeface="Arial"/>
                <a:ea typeface="DejaVu Sans"/>
              </a:rPr>
              <a:t> </a:t>
            </a:r>
            <a:endParaRPr lang="ru-RU" sz="1800" b="0" strike="noStrike" spc="-1">
              <a:solidFill>
                <a:srgbClr val="000000"/>
              </a:solidFill>
              <a:latin typeface="Arial"/>
            </a:endParaRPr>
          </a:p>
        </p:txBody>
      </p:sp>
      <p:sp>
        <p:nvSpPr>
          <p:cNvPr id="491" name="Text Box 2"/>
          <p:cNvSpPr/>
          <p:nvPr/>
        </p:nvSpPr>
        <p:spPr>
          <a:xfrm>
            <a:off x="7881480" y="2163972"/>
            <a:ext cx="2160000" cy="59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2001"/>
              </a:lnSpc>
              <a:tabLst>
                <a:tab pos="0" algn="l"/>
              </a:tabLst>
            </a:pPr>
            <a:r>
              <a:rPr lang="en-US" sz="1800" b="0" strike="noStrike" spc="-1">
                <a:solidFill>
                  <a:srgbClr val="000000"/>
                </a:solidFill>
                <a:latin typeface="Arial"/>
                <a:ea typeface="DejaVu Sans"/>
              </a:rPr>
              <a:t>Nuclear physics</a:t>
            </a:r>
            <a:r>
              <a:rPr lang="ru-RU" sz="1800" b="0" strike="noStrike" spc="-1">
                <a:solidFill>
                  <a:srgbClr val="A6A6A6"/>
                </a:solidFill>
                <a:latin typeface="Arial"/>
                <a:ea typeface="DejaVu Sans"/>
              </a:rPr>
              <a:t> </a:t>
            </a:r>
            <a:r>
              <a:rPr lang="ru-RU" sz="1800" b="0" strike="noStrike" spc="-1">
                <a:solidFill>
                  <a:srgbClr val="808080"/>
                </a:solidFill>
                <a:latin typeface="Arial"/>
                <a:ea typeface="DejaVu Sans"/>
              </a:rPr>
              <a:t>(26.0%)</a:t>
            </a:r>
            <a:endParaRPr lang="ru-RU" sz="1800" b="0" strike="noStrike" spc="-1">
              <a:solidFill>
                <a:srgbClr val="000000"/>
              </a:solidFill>
              <a:latin typeface="Arial"/>
            </a:endParaRPr>
          </a:p>
        </p:txBody>
      </p:sp>
      <p:sp>
        <p:nvSpPr>
          <p:cNvPr id="492" name="Text Box 3"/>
          <p:cNvSpPr/>
          <p:nvPr/>
        </p:nvSpPr>
        <p:spPr>
          <a:xfrm>
            <a:off x="7993440" y="4528080"/>
            <a:ext cx="3346920" cy="85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2001"/>
              </a:lnSpc>
              <a:tabLst>
                <a:tab pos="0" algn="l"/>
              </a:tabLst>
            </a:pPr>
            <a:r>
              <a:rPr lang="en-US" sz="1800" b="0" strike="noStrike" spc="-1">
                <a:solidFill>
                  <a:srgbClr val="000000"/>
                </a:solidFill>
                <a:latin typeface="Arial"/>
                <a:ea typeface="DejaVu Sans"/>
              </a:rPr>
              <a:t>Condensed matter physics, Radiation and radiobiological research</a:t>
            </a:r>
            <a:r>
              <a:rPr lang="ru-RU" sz="1800" b="0" strike="noStrike" spc="-1">
                <a:solidFill>
                  <a:srgbClr val="A6A6A6"/>
                </a:solidFill>
                <a:latin typeface="Arial"/>
                <a:ea typeface="DejaVu Sans"/>
              </a:rPr>
              <a:t> </a:t>
            </a:r>
            <a:r>
              <a:rPr lang="ru-RU" sz="1800" b="0" strike="noStrike" spc="-1">
                <a:solidFill>
                  <a:srgbClr val="808080"/>
                </a:solidFill>
                <a:latin typeface="Arial"/>
                <a:ea typeface="DejaVu Sans"/>
              </a:rPr>
              <a:t>(14.5%)</a:t>
            </a:r>
            <a:endParaRPr lang="ru-RU" sz="1800" b="0" strike="noStrike" spc="-1">
              <a:solidFill>
                <a:srgbClr val="000000"/>
              </a:solidFill>
              <a:latin typeface="Arial"/>
            </a:endParaRPr>
          </a:p>
        </p:txBody>
      </p:sp>
      <p:sp>
        <p:nvSpPr>
          <p:cNvPr id="493" name="TextBox 1"/>
          <p:cNvSpPr/>
          <p:nvPr/>
        </p:nvSpPr>
        <p:spPr>
          <a:xfrm>
            <a:off x="3094920" y="1025640"/>
            <a:ext cx="567792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2200" b="1" strike="noStrike" spc="-1" dirty="0">
                <a:solidFill>
                  <a:srgbClr val="2A6099"/>
                </a:solidFill>
                <a:latin typeface="Arial"/>
                <a:ea typeface="DejaVu Sans"/>
              </a:rPr>
              <a:t>Scientific Research Expenses For 2023</a:t>
            </a:r>
            <a:r>
              <a:rPr lang="ru-RU" sz="2200" b="1" strike="noStrike" spc="-1" dirty="0">
                <a:solidFill>
                  <a:srgbClr val="2A6099"/>
                </a:solidFill>
                <a:latin typeface="Arial"/>
                <a:ea typeface="DejaVu Sans"/>
              </a:rPr>
              <a:t> </a:t>
            </a:r>
            <a:endParaRPr lang="en-US" sz="2200" b="1" strike="noStrike" spc="-1" dirty="0">
              <a:solidFill>
                <a:srgbClr val="2A6099"/>
              </a:solidFill>
              <a:latin typeface="Arial"/>
              <a:ea typeface="DejaVu Sans"/>
            </a:endParaRPr>
          </a:p>
          <a:p>
            <a:pPr algn="ctr">
              <a:lnSpc>
                <a:spcPct val="100000"/>
              </a:lnSpc>
              <a:tabLst>
                <a:tab pos="0" algn="l"/>
              </a:tabLst>
            </a:pPr>
            <a:r>
              <a:rPr lang="ru-RU" sz="2200" b="0" strike="noStrike" spc="-1" dirty="0">
                <a:solidFill>
                  <a:srgbClr val="2A6099"/>
                </a:solidFill>
                <a:latin typeface="Arial"/>
                <a:ea typeface="DejaVu Sans"/>
              </a:rPr>
              <a:t>(</a:t>
            </a:r>
            <a:r>
              <a:rPr lang="en-US" sz="2200" b="0" strike="noStrike" spc="-1" dirty="0">
                <a:solidFill>
                  <a:srgbClr val="2A6099"/>
                </a:solidFill>
                <a:latin typeface="Arial"/>
                <a:ea typeface="DejaVu Sans"/>
              </a:rPr>
              <a:t>including overheads)</a:t>
            </a:r>
            <a:endParaRPr lang="ru-RU" sz="2200" b="0" strike="noStrike" spc="-1" dirty="0">
              <a:solidFill>
                <a:srgbClr val="000000"/>
              </a:solidFill>
              <a:latin typeface="Arial"/>
            </a:endParaRPr>
          </a:p>
        </p:txBody>
      </p:sp>
      <p:sp>
        <p:nvSpPr>
          <p:cNvPr id="494" name="Text Box 4"/>
          <p:cNvSpPr/>
          <p:nvPr/>
        </p:nvSpPr>
        <p:spPr>
          <a:xfrm>
            <a:off x="6842520" y="5932452"/>
            <a:ext cx="3239640" cy="59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2001"/>
              </a:lnSpc>
              <a:tabLst>
                <a:tab pos="0" algn="l"/>
              </a:tabLst>
            </a:pPr>
            <a:r>
              <a:rPr lang="en-US" sz="1800" b="0" strike="noStrike" spc="-1">
                <a:solidFill>
                  <a:srgbClr val="000000"/>
                </a:solidFill>
                <a:latin typeface="Arial"/>
                <a:ea typeface="DejaVu Sans"/>
              </a:rPr>
              <a:t>Networking, computing, computational physics</a:t>
            </a:r>
            <a:r>
              <a:rPr lang="ru-RU" sz="1800" b="0" strike="noStrike" spc="-1">
                <a:solidFill>
                  <a:srgbClr val="000000"/>
                </a:solidFill>
                <a:latin typeface="Arial"/>
                <a:ea typeface="DejaVu Sans"/>
              </a:rPr>
              <a:t> </a:t>
            </a:r>
            <a:r>
              <a:rPr lang="ru-RU" sz="1800" b="0" strike="noStrike" spc="-1">
                <a:solidFill>
                  <a:srgbClr val="808080"/>
                </a:solidFill>
                <a:latin typeface="Arial"/>
                <a:ea typeface="DejaVu Sans"/>
              </a:rPr>
              <a:t>(7.8%)</a:t>
            </a:r>
            <a:endParaRPr lang="ru-RU" sz="1800" b="0" strike="noStrike" spc="-1">
              <a:solidFill>
                <a:srgbClr val="000000"/>
              </a:solidFill>
              <a:latin typeface="Arial"/>
            </a:endParaRPr>
          </a:p>
        </p:txBody>
      </p:sp>
      <p:sp>
        <p:nvSpPr>
          <p:cNvPr id="495" name="Text Box 5"/>
          <p:cNvSpPr/>
          <p:nvPr/>
        </p:nvSpPr>
        <p:spPr>
          <a:xfrm>
            <a:off x="5292000" y="5891412"/>
            <a:ext cx="1333440" cy="85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ts val="2001"/>
              </a:lnSpc>
              <a:tabLst>
                <a:tab pos="0" algn="l"/>
              </a:tabLst>
            </a:pPr>
            <a:r>
              <a:rPr lang="en-US" sz="1800" b="0" strike="noStrike" spc="-1">
                <a:solidFill>
                  <a:srgbClr val="000000"/>
                </a:solidFill>
                <a:latin typeface="Arial"/>
                <a:ea typeface="DejaVu Sans"/>
              </a:rPr>
              <a:t>Theoretical physics</a:t>
            </a:r>
            <a:endParaRPr lang="ru-RU" sz="1800" b="0" strike="noStrike" spc="-1">
              <a:solidFill>
                <a:srgbClr val="000000"/>
              </a:solidFill>
              <a:latin typeface="Arial"/>
            </a:endParaRPr>
          </a:p>
          <a:p>
            <a:pPr algn="r">
              <a:lnSpc>
                <a:spcPts val="2001"/>
              </a:lnSpc>
              <a:tabLst>
                <a:tab pos="0" algn="l"/>
              </a:tabLst>
            </a:pPr>
            <a:r>
              <a:rPr lang="ru-RU" sz="1800" b="0" strike="noStrike" spc="-1">
                <a:solidFill>
                  <a:srgbClr val="808080"/>
                </a:solidFill>
                <a:latin typeface="Arial"/>
                <a:ea typeface="DejaVu Sans"/>
              </a:rPr>
              <a:t>(</a:t>
            </a:r>
            <a:r>
              <a:rPr lang="en-US" sz="1800" b="0" strike="noStrike" spc="-1">
                <a:solidFill>
                  <a:srgbClr val="808080"/>
                </a:solidFill>
                <a:latin typeface="Arial"/>
                <a:ea typeface="DejaVu Sans"/>
              </a:rPr>
              <a:t>4</a:t>
            </a:r>
            <a:r>
              <a:rPr lang="ru-RU" sz="1800" b="0" strike="noStrike" spc="-1">
                <a:solidFill>
                  <a:srgbClr val="808080"/>
                </a:solidFill>
                <a:latin typeface="Arial"/>
                <a:ea typeface="DejaVu Sans"/>
              </a:rPr>
              <a:t>.2%)</a:t>
            </a:r>
            <a:endParaRPr lang="ru-RU" sz="1800" b="0" strike="noStrike" spc="-1">
              <a:solidFill>
                <a:srgbClr val="000000"/>
              </a:solidFill>
              <a:latin typeface="Arial"/>
            </a:endParaRPr>
          </a:p>
        </p:txBody>
      </p:sp>
      <p:sp>
        <p:nvSpPr>
          <p:cNvPr id="496" name="Text Box 6"/>
          <p:cNvSpPr/>
          <p:nvPr/>
        </p:nvSpPr>
        <p:spPr>
          <a:xfrm>
            <a:off x="1945080" y="5932452"/>
            <a:ext cx="3050640" cy="59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ts val="2001"/>
              </a:lnSpc>
              <a:tabLst>
                <a:tab pos="0" algn="l"/>
              </a:tabLst>
            </a:pPr>
            <a:r>
              <a:rPr lang="en-US" sz="1800" b="0" strike="noStrike" spc="-1">
                <a:solidFill>
                  <a:srgbClr val="000000"/>
                </a:solidFill>
                <a:latin typeface="Arial"/>
                <a:ea typeface="DejaVu Sans"/>
              </a:rPr>
              <a:t>Educational programme</a:t>
            </a:r>
            <a:endParaRPr lang="ru-RU" sz="1800" b="0" strike="noStrike" spc="-1">
              <a:solidFill>
                <a:srgbClr val="000000"/>
              </a:solidFill>
              <a:latin typeface="Arial"/>
            </a:endParaRPr>
          </a:p>
          <a:p>
            <a:pPr algn="r">
              <a:lnSpc>
                <a:spcPts val="2001"/>
              </a:lnSpc>
              <a:tabLst>
                <a:tab pos="0" algn="l"/>
              </a:tabLst>
            </a:pPr>
            <a:r>
              <a:rPr lang="ru-RU" sz="1800" b="0" strike="noStrike" spc="-1">
                <a:solidFill>
                  <a:srgbClr val="808080"/>
                </a:solidFill>
                <a:latin typeface="Arial"/>
                <a:ea typeface="DejaVu Sans"/>
              </a:rPr>
              <a:t>(1.4%)</a:t>
            </a:r>
            <a:endParaRPr lang="ru-RU" sz="1800" b="0" strike="noStrike" spc="-1">
              <a:solidFill>
                <a:srgbClr val="000000"/>
              </a:solidFill>
              <a:latin typeface="Arial"/>
            </a:endParaRPr>
          </a:p>
        </p:txBody>
      </p:sp>
      <p:sp>
        <p:nvSpPr>
          <p:cNvPr id="497" name="Text Box 7"/>
          <p:cNvSpPr/>
          <p:nvPr/>
        </p:nvSpPr>
        <p:spPr>
          <a:xfrm>
            <a:off x="4291560" y="3310932"/>
            <a:ext cx="10004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269"/>
              </a:spcBef>
              <a:tabLst>
                <a:tab pos="0" algn="l"/>
              </a:tabLst>
            </a:pPr>
            <a:r>
              <a:rPr lang="ru-RU" sz="2800" b="0" strike="noStrike" spc="-1" dirty="0">
                <a:solidFill>
                  <a:srgbClr val="000000"/>
                </a:solidFill>
                <a:latin typeface="Arial"/>
                <a:ea typeface="DejaVu Sans"/>
              </a:rPr>
              <a:t>91.8</a:t>
            </a:r>
            <a:endParaRPr lang="ru-RU" sz="2800" b="0" strike="noStrike" spc="-1" dirty="0">
              <a:solidFill>
                <a:srgbClr val="000000"/>
              </a:solidFill>
              <a:latin typeface="Arial"/>
            </a:endParaRPr>
          </a:p>
        </p:txBody>
      </p:sp>
      <p:sp>
        <p:nvSpPr>
          <p:cNvPr id="498" name="Text Box 8"/>
          <p:cNvSpPr/>
          <p:nvPr/>
        </p:nvSpPr>
        <p:spPr>
          <a:xfrm>
            <a:off x="6377040" y="2672721"/>
            <a:ext cx="951840" cy="48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255"/>
              </a:spcBef>
              <a:tabLst>
                <a:tab pos="0" algn="l"/>
              </a:tabLst>
            </a:pPr>
            <a:r>
              <a:rPr lang="ru-RU" sz="2600" b="0" strike="noStrike" spc="-1" dirty="0">
                <a:solidFill>
                  <a:srgbClr val="000000"/>
                </a:solidFill>
                <a:latin typeface="Arial"/>
                <a:ea typeface="DejaVu Sans"/>
              </a:rPr>
              <a:t>51.8</a:t>
            </a:r>
            <a:endParaRPr lang="ru-RU" sz="2600" b="0" strike="noStrike" spc="-1" dirty="0">
              <a:solidFill>
                <a:srgbClr val="000000"/>
              </a:solidFill>
              <a:latin typeface="Arial"/>
            </a:endParaRPr>
          </a:p>
        </p:txBody>
      </p:sp>
      <p:sp>
        <p:nvSpPr>
          <p:cNvPr id="499" name="TextBox 2"/>
          <p:cNvSpPr/>
          <p:nvPr/>
        </p:nvSpPr>
        <p:spPr>
          <a:xfrm>
            <a:off x="5178960" y="3569052"/>
            <a:ext cx="1605960" cy="426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ru-RU" sz="2800" b="1" strike="noStrike" spc="-1" dirty="0">
                <a:solidFill>
                  <a:srgbClr val="000000"/>
                </a:solidFill>
                <a:latin typeface="Arial"/>
                <a:ea typeface="DejaVu Sans"/>
              </a:rPr>
              <a:t>199</a:t>
            </a:r>
            <a:r>
              <a:rPr lang="en-US" sz="2800" b="1" strike="noStrike" spc="-1" dirty="0">
                <a:solidFill>
                  <a:srgbClr val="000000"/>
                </a:solidFill>
                <a:latin typeface="Arial"/>
                <a:ea typeface="DejaVu Sans"/>
              </a:rPr>
              <a:t>.</a:t>
            </a:r>
            <a:r>
              <a:rPr lang="ru-RU" sz="2800" b="1" strike="noStrike" spc="-1" dirty="0">
                <a:solidFill>
                  <a:srgbClr val="000000"/>
                </a:solidFill>
                <a:latin typeface="Arial"/>
                <a:ea typeface="DejaVu Sans"/>
              </a:rPr>
              <a:t>2</a:t>
            </a:r>
            <a:r>
              <a:rPr lang="en-US" sz="2800" b="1" strike="noStrike" spc="-1" dirty="0">
                <a:solidFill>
                  <a:srgbClr val="000000"/>
                </a:solidFill>
                <a:latin typeface="Arial"/>
                <a:ea typeface="DejaVu Sans"/>
              </a:rPr>
              <a:t> </a:t>
            </a:r>
            <a:r>
              <a:rPr lang="ru-RU" sz="2800" b="1" strike="noStrike" spc="-1" dirty="0">
                <a:solidFill>
                  <a:srgbClr val="000000"/>
                </a:solidFill>
                <a:latin typeface="Arial"/>
                <a:ea typeface="DejaVu Sans"/>
              </a:rPr>
              <a:t>М</a:t>
            </a:r>
            <a:r>
              <a:rPr lang="en-US" sz="2800" b="1" strike="noStrike" spc="-1" dirty="0">
                <a:solidFill>
                  <a:srgbClr val="000000"/>
                </a:solidFill>
                <a:latin typeface="Arial"/>
                <a:ea typeface="DejaVu Sans"/>
              </a:rPr>
              <a:t>$</a:t>
            </a:r>
            <a:endParaRPr lang="ru-RU" sz="2800" b="0" strike="noStrike" spc="-1" dirty="0">
              <a:solidFill>
                <a:srgbClr val="000000"/>
              </a:solidFill>
              <a:latin typeface="Arial"/>
            </a:endParaRPr>
          </a:p>
        </p:txBody>
      </p:sp>
      <p:sp>
        <p:nvSpPr>
          <p:cNvPr id="500" name="Text Box 9"/>
          <p:cNvSpPr/>
          <p:nvPr/>
        </p:nvSpPr>
        <p:spPr>
          <a:xfrm>
            <a:off x="6622200" y="4258452"/>
            <a:ext cx="905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241"/>
              </a:spcBef>
              <a:tabLst>
                <a:tab pos="0" algn="l"/>
              </a:tabLst>
            </a:pPr>
            <a:r>
              <a:rPr lang="en-US" sz="2400" b="0" strike="noStrike" spc="-1" dirty="0">
                <a:solidFill>
                  <a:srgbClr val="000000"/>
                </a:solidFill>
                <a:latin typeface="Arial"/>
                <a:ea typeface="DejaVu Sans"/>
              </a:rPr>
              <a:t>2</a:t>
            </a:r>
            <a:r>
              <a:rPr lang="ru-RU" sz="2400" b="0" strike="noStrike" spc="-1" dirty="0">
                <a:solidFill>
                  <a:srgbClr val="000000"/>
                </a:solidFill>
                <a:latin typeface="Arial"/>
                <a:ea typeface="DejaVu Sans"/>
              </a:rPr>
              <a:t>8.8</a:t>
            </a:r>
            <a:endParaRPr lang="ru-RU" sz="2400" b="0" strike="noStrike" spc="-1" dirty="0">
              <a:solidFill>
                <a:srgbClr val="000000"/>
              </a:solidFill>
              <a:latin typeface="Arial"/>
            </a:endParaRPr>
          </a:p>
        </p:txBody>
      </p:sp>
      <p:sp>
        <p:nvSpPr>
          <p:cNvPr id="501" name="Text Box 10"/>
          <p:cNvSpPr/>
          <p:nvPr/>
        </p:nvSpPr>
        <p:spPr>
          <a:xfrm>
            <a:off x="5980320" y="4886208"/>
            <a:ext cx="89208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210"/>
              </a:spcBef>
              <a:tabLst>
                <a:tab pos="0" algn="l"/>
              </a:tabLst>
            </a:pPr>
            <a:r>
              <a:rPr lang="en-US" sz="2200" b="0" strike="noStrike" spc="-1" dirty="0">
                <a:solidFill>
                  <a:srgbClr val="000000"/>
                </a:solidFill>
                <a:latin typeface="Arial"/>
                <a:ea typeface="DejaVu Sans"/>
              </a:rPr>
              <a:t>1</a:t>
            </a:r>
            <a:r>
              <a:rPr lang="ru-RU" sz="2200" b="0" strike="noStrike" spc="-1" dirty="0">
                <a:solidFill>
                  <a:srgbClr val="000000"/>
                </a:solidFill>
                <a:latin typeface="Arial"/>
                <a:ea typeface="DejaVu Sans"/>
              </a:rPr>
              <a:t>5.6</a:t>
            </a:r>
            <a:endParaRPr lang="ru-RU" sz="2200" b="0" strike="noStrike" spc="-1" dirty="0">
              <a:solidFill>
                <a:srgbClr val="000000"/>
              </a:solidFill>
              <a:latin typeface="Arial"/>
            </a:endParaRPr>
          </a:p>
        </p:txBody>
      </p:sp>
      <p:sp>
        <p:nvSpPr>
          <p:cNvPr id="502" name="Text Box 11"/>
          <p:cNvSpPr/>
          <p:nvPr/>
        </p:nvSpPr>
        <p:spPr>
          <a:xfrm>
            <a:off x="5626080" y="5018052"/>
            <a:ext cx="7084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210"/>
              </a:spcBef>
              <a:tabLst>
                <a:tab pos="0" algn="l"/>
              </a:tabLst>
            </a:pPr>
            <a:r>
              <a:rPr lang="en-US" sz="2000" b="0" strike="noStrike" spc="-1" dirty="0">
                <a:solidFill>
                  <a:srgbClr val="000000"/>
                </a:solidFill>
                <a:latin typeface="Arial"/>
                <a:ea typeface="DejaVu Sans"/>
              </a:rPr>
              <a:t>8</a:t>
            </a:r>
            <a:r>
              <a:rPr lang="ru-RU" sz="2000" b="0" strike="noStrike" spc="-1" dirty="0">
                <a:solidFill>
                  <a:srgbClr val="000000"/>
                </a:solidFill>
                <a:latin typeface="Arial"/>
                <a:ea typeface="DejaVu Sans"/>
              </a:rPr>
              <a:t>.4</a:t>
            </a:r>
            <a:endParaRPr lang="ru-RU" sz="2000" b="0" strike="noStrike" spc="-1" dirty="0">
              <a:solidFill>
                <a:srgbClr val="000000"/>
              </a:solidFill>
              <a:latin typeface="Arial"/>
            </a:endParaRPr>
          </a:p>
        </p:txBody>
      </p:sp>
    </p:spTree>
    <p:extLst>
      <p:ext uri="{BB962C8B-B14F-4D97-AF65-F5344CB8AC3E}">
        <p14:creationId xmlns:p14="http://schemas.microsoft.com/office/powerpoint/2010/main" val="8136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type="title"/>
          </p:nvPr>
        </p:nvSpPr>
        <p:spPr>
          <a:xfrm>
            <a:off x="2048400" y="229208"/>
            <a:ext cx="8211600" cy="616320"/>
          </a:xfrm>
          <a:prstGeom prst="rect">
            <a:avLst/>
          </a:prstGeom>
          <a:noFill/>
          <a:ln w="0">
            <a:noFill/>
          </a:ln>
        </p:spPr>
        <p:txBody>
          <a:bodyPr lIns="0" tIns="0" rIns="0" bIns="0" anchor="ctr">
            <a:noAutofit/>
          </a:bodyPr>
          <a:lstStyle/>
          <a:p>
            <a:pPr indent="0">
              <a:lnSpc>
                <a:spcPct val="90000"/>
              </a:lnSpc>
              <a:buNone/>
            </a:pPr>
            <a:r>
              <a:rPr lang="en-US" sz="3000" b="1" strike="noStrike" spc="-1" dirty="0">
                <a:solidFill>
                  <a:srgbClr val="002060"/>
                </a:solidFill>
                <a:latin typeface="Arial"/>
                <a:ea typeface="DejaVu Sans"/>
              </a:rPr>
              <a:t>JINR Scientific Council, 16-17 February 2023</a:t>
            </a:r>
            <a:endParaRPr lang="ru-RU" sz="3000" b="1" strike="noStrike" spc="-1" dirty="0">
              <a:solidFill>
                <a:srgbClr val="002060"/>
              </a:solidFill>
              <a:latin typeface="Arial"/>
            </a:endParaRPr>
          </a:p>
        </p:txBody>
      </p:sp>
      <p:pic>
        <p:nvPicPr>
          <p:cNvPr id="445" name="Рисунок 4"/>
          <p:cNvPicPr/>
          <p:nvPr/>
        </p:nvPicPr>
        <p:blipFill>
          <a:blip r:embed="rId3"/>
          <a:stretch/>
        </p:blipFill>
        <p:spPr>
          <a:xfrm>
            <a:off x="272880" y="1085714"/>
            <a:ext cx="5746320" cy="2953080"/>
          </a:xfrm>
          <a:prstGeom prst="rect">
            <a:avLst/>
          </a:prstGeom>
          <a:ln w="0">
            <a:noFill/>
          </a:ln>
        </p:spPr>
      </p:pic>
      <p:pic>
        <p:nvPicPr>
          <p:cNvPr id="446" name="Рисунок 22"/>
          <p:cNvPicPr/>
          <p:nvPr/>
        </p:nvPicPr>
        <p:blipFill>
          <a:blip r:embed="rId4"/>
          <a:stretch/>
        </p:blipFill>
        <p:spPr>
          <a:xfrm>
            <a:off x="175491" y="4214329"/>
            <a:ext cx="5908603" cy="2528336"/>
          </a:xfrm>
          <a:prstGeom prst="rect">
            <a:avLst/>
          </a:prstGeom>
          <a:ln w="0">
            <a:noFill/>
          </a:ln>
        </p:spPr>
      </p:pic>
      <p:pic>
        <p:nvPicPr>
          <p:cNvPr id="447" name="Рисунок 23"/>
          <p:cNvPicPr/>
          <p:nvPr/>
        </p:nvPicPr>
        <p:blipFill>
          <a:blip r:embed="rId5"/>
          <a:stretch/>
        </p:blipFill>
        <p:spPr>
          <a:xfrm>
            <a:off x="6280200" y="2427480"/>
            <a:ext cx="5501520" cy="3327480"/>
          </a:xfrm>
          <a:prstGeom prst="rect">
            <a:avLst/>
          </a:prstGeom>
          <a:ln w="0">
            <a:noFill/>
          </a:ln>
        </p:spPr>
      </p:pic>
      <p:sp>
        <p:nvSpPr>
          <p:cNvPr id="448" name="Прямоугольник 3"/>
          <p:cNvSpPr/>
          <p:nvPr/>
        </p:nvSpPr>
        <p:spPr>
          <a:xfrm>
            <a:off x="7139710" y="1689120"/>
            <a:ext cx="386080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Arial"/>
                <a:ea typeface="DejaVu Sans"/>
              </a:rPr>
              <a:t>Mexico and JINR signed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0000"/>
                </a:solidFill>
                <a:effectLst/>
                <a:uLnTx/>
                <a:uFillTx/>
                <a:latin typeface="Arial"/>
                <a:ea typeface="DejaVu Sans"/>
              </a:rPr>
              <a:t>an intergovernmental agreement</a:t>
            </a:r>
            <a:endParaRPr kumimoji="0" lang="ru-RU" sz="1800" b="0" i="0" u="none" strike="noStrike" kern="1200" cap="none" spc="-1"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375937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Google Shape;60;p1"/>
          <p:cNvPicPr/>
          <p:nvPr/>
        </p:nvPicPr>
        <p:blipFill>
          <a:blip r:embed="rId2"/>
          <a:stretch/>
        </p:blipFill>
        <p:spPr>
          <a:xfrm>
            <a:off x="9980280" y="91800"/>
            <a:ext cx="955080" cy="583560"/>
          </a:xfrm>
          <a:prstGeom prst="rect">
            <a:avLst/>
          </a:prstGeom>
          <a:ln w="0">
            <a:noFill/>
          </a:ln>
        </p:spPr>
      </p:pic>
      <p:pic>
        <p:nvPicPr>
          <p:cNvPr id="460" name="Picture 4" descr="Флаг Китая — Википедия"/>
          <p:cNvPicPr/>
          <p:nvPr/>
        </p:nvPicPr>
        <p:blipFill>
          <a:blip r:embed="rId3"/>
          <a:stretch/>
        </p:blipFill>
        <p:spPr>
          <a:xfrm>
            <a:off x="11068560" y="91800"/>
            <a:ext cx="874440" cy="583560"/>
          </a:xfrm>
          <a:prstGeom prst="rect">
            <a:avLst/>
          </a:prstGeom>
          <a:ln w="0">
            <a:noFill/>
          </a:ln>
        </p:spPr>
      </p:pic>
      <p:pic>
        <p:nvPicPr>
          <p:cNvPr id="461" name="Picture 6" descr="Путин и Си встретились в первом корпусе Кремля"/>
          <p:cNvPicPr/>
          <p:nvPr/>
        </p:nvPicPr>
        <p:blipFill>
          <a:blip r:embed="rId4"/>
          <a:stretch/>
        </p:blipFill>
        <p:spPr>
          <a:xfrm>
            <a:off x="98640" y="1140840"/>
            <a:ext cx="2010240" cy="2069280"/>
          </a:xfrm>
          <a:prstGeom prst="rect">
            <a:avLst/>
          </a:prstGeom>
          <a:ln w="0">
            <a:noFill/>
          </a:ln>
        </p:spPr>
      </p:pic>
      <p:pic>
        <p:nvPicPr>
          <p:cNvPr id="462" name="Picture 8" descr="Фальков Валерий Николаевич"/>
          <p:cNvPicPr/>
          <p:nvPr/>
        </p:nvPicPr>
        <p:blipFill>
          <a:blip r:embed="rId5"/>
          <a:stretch/>
        </p:blipFill>
        <p:spPr>
          <a:xfrm>
            <a:off x="2200320" y="1141920"/>
            <a:ext cx="804600" cy="975960"/>
          </a:xfrm>
          <a:prstGeom prst="rect">
            <a:avLst/>
          </a:prstGeom>
          <a:ln w="0">
            <a:noFill/>
          </a:ln>
        </p:spPr>
      </p:pic>
      <p:pic>
        <p:nvPicPr>
          <p:cNvPr id="463" name="Picture 10"/>
          <p:cNvPicPr/>
          <p:nvPr/>
        </p:nvPicPr>
        <p:blipFill>
          <a:blip r:embed="rId6"/>
          <a:stretch/>
        </p:blipFill>
        <p:spPr>
          <a:xfrm>
            <a:off x="3083040" y="1141920"/>
            <a:ext cx="749160" cy="975960"/>
          </a:xfrm>
          <a:prstGeom prst="rect">
            <a:avLst/>
          </a:prstGeom>
          <a:ln w="0">
            <a:noFill/>
          </a:ln>
        </p:spPr>
      </p:pic>
      <p:pic>
        <p:nvPicPr>
          <p:cNvPr id="464" name="Picture 12"/>
          <p:cNvPicPr/>
          <p:nvPr/>
        </p:nvPicPr>
        <p:blipFill>
          <a:blip r:embed="rId7"/>
          <a:stretch/>
        </p:blipFill>
        <p:spPr>
          <a:xfrm>
            <a:off x="3090600" y="2227949"/>
            <a:ext cx="749160" cy="975960"/>
          </a:xfrm>
          <a:prstGeom prst="rect">
            <a:avLst/>
          </a:prstGeom>
          <a:ln w="0">
            <a:noFill/>
          </a:ln>
        </p:spPr>
      </p:pic>
      <p:pic>
        <p:nvPicPr>
          <p:cNvPr id="465" name="Picture 14" descr="Трубников Григорий Владимирович"/>
          <p:cNvPicPr/>
          <p:nvPr/>
        </p:nvPicPr>
        <p:blipFill>
          <a:blip r:embed="rId8"/>
          <a:stretch/>
        </p:blipFill>
        <p:spPr>
          <a:xfrm>
            <a:off x="2200320" y="2234160"/>
            <a:ext cx="804600" cy="975960"/>
          </a:xfrm>
          <a:prstGeom prst="rect">
            <a:avLst/>
          </a:prstGeom>
          <a:ln w="0">
            <a:noFill/>
          </a:ln>
        </p:spPr>
      </p:pic>
      <p:pic>
        <p:nvPicPr>
          <p:cNvPr id="466" name="Рисунок 9"/>
          <p:cNvPicPr/>
          <p:nvPr/>
        </p:nvPicPr>
        <p:blipFill>
          <a:blip r:embed="rId9"/>
          <a:stretch/>
        </p:blipFill>
        <p:spPr>
          <a:xfrm>
            <a:off x="81720" y="3315960"/>
            <a:ext cx="3798360" cy="1131120"/>
          </a:xfrm>
          <a:prstGeom prst="rect">
            <a:avLst/>
          </a:prstGeom>
          <a:ln w="0">
            <a:noFill/>
          </a:ln>
        </p:spPr>
      </p:pic>
      <p:pic>
        <p:nvPicPr>
          <p:cNvPr id="467" name="Рисунок 17"/>
          <p:cNvPicPr/>
          <p:nvPr/>
        </p:nvPicPr>
        <p:blipFill>
          <a:blip r:embed="rId10"/>
          <a:stretch/>
        </p:blipFill>
        <p:spPr>
          <a:xfrm>
            <a:off x="81720" y="4514400"/>
            <a:ext cx="3738960" cy="1905480"/>
          </a:xfrm>
          <a:prstGeom prst="rect">
            <a:avLst/>
          </a:prstGeom>
          <a:ln w="0">
            <a:noFill/>
          </a:ln>
        </p:spPr>
      </p:pic>
      <p:sp>
        <p:nvSpPr>
          <p:cNvPr id="468" name="TextBox 8"/>
          <p:cNvSpPr/>
          <p:nvPr/>
        </p:nvSpPr>
        <p:spPr>
          <a:xfrm>
            <a:off x="180000" y="646920"/>
            <a:ext cx="77457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1" normalizeH="0" baseline="0" noProof="0">
                <a:ln>
                  <a:noFill/>
                </a:ln>
                <a:solidFill>
                  <a:srgbClr val="002060"/>
                </a:solidFill>
                <a:effectLst/>
                <a:uLnTx/>
                <a:uFillTx/>
                <a:latin typeface="Arial"/>
                <a:ea typeface="DejaVu Sans"/>
              </a:rPr>
              <a:t>The People's Republic of China was one of </a:t>
            </a:r>
            <a:r>
              <a:rPr kumimoji="0" lang="ru-RU" sz="1600" b="1" i="0" u="none" strike="noStrike" kern="1200" cap="none" spc="-1" normalizeH="0" baseline="0" noProof="0">
                <a:ln>
                  <a:noFill/>
                </a:ln>
                <a:solidFill>
                  <a:srgbClr val="002060"/>
                </a:solidFill>
                <a:effectLst/>
                <a:uLnTx/>
                <a:uFillTx/>
                <a:latin typeface="Arial"/>
                <a:ea typeface="DejaVu Sans"/>
              </a:rPr>
              <a:t>the </a:t>
            </a:r>
            <a:r>
              <a:rPr kumimoji="0" lang="en-US" sz="1600" b="1" i="0" u="none" strike="noStrike" kern="1200" cap="none" spc="-1" normalizeH="0" baseline="0" noProof="0">
                <a:ln>
                  <a:noFill/>
                </a:ln>
                <a:solidFill>
                  <a:srgbClr val="002060"/>
                </a:solidFill>
                <a:effectLst/>
                <a:uLnTx/>
                <a:uFillTx/>
                <a:latin typeface="Arial"/>
                <a:ea typeface="DejaVu Sans"/>
              </a:rPr>
              <a:t>JINR </a:t>
            </a:r>
            <a:r>
              <a:rPr kumimoji="0" lang="ru-RU" sz="1600" b="1" i="0" u="none" strike="noStrike" kern="1200" cap="none" spc="-1" normalizeH="0" baseline="0" noProof="0">
                <a:ln>
                  <a:noFill/>
                </a:ln>
                <a:solidFill>
                  <a:srgbClr val="002060"/>
                </a:solidFill>
                <a:effectLst/>
                <a:uLnTx/>
                <a:uFillTx/>
                <a:latin typeface="Arial"/>
                <a:ea typeface="DejaVu Sans"/>
              </a:rPr>
              <a:t>founding states </a:t>
            </a:r>
            <a:r>
              <a:rPr kumimoji="0" lang="ru-RU" sz="1600" b="0" i="0" u="none" strike="noStrike" kern="1200" cap="none" spc="-1" normalizeH="0" baseline="0" noProof="0">
                <a:ln>
                  <a:noFill/>
                </a:ln>
                <a:solidFill>
                  <a:srgbClr val="002060"/>
                </a:solidFill>
                <a:effectLst/>
                <a:uLnTx/>
                <a:uFillTx/>
                <a:latin typeface="Arial"/>
                <a:ea typeface="DejaVu Sans"/>
              </a:rPr>
              <a:t>in 1956.</a:t>
            </a:r>
            <a:endParaRPr kumimoji="0" lang="ru-RU" sz="1600" b="0" i="0" u="none" strike="noStrike" kern="1200" cap="none" spc="-1" normalizeH="0" baseline="0" noProof="0">
              <a:ln>
                <a:noFill/>
              </a:ln>
              <a:solidFill>
                <a:srgbClr val="000000"/>
              </a:solidFill>
              <a:effectLst/>
              <a:uLnTx/>
              <a:uFillTx/>
              <a:latin typeface="Arial"/>
            </a:endParaRPr>
          </a:p>
        </p:txBody>
      </p:sp>
      <p:pic>
        <p:nvPicPr>
          <p:cNvPr id="469" name="Picture 16"/>
          <p:cNvPicPr/>
          <p:nvPr/>
        </p:nvPicPr>
        <p:blipFill>
          <a:blip r:embed="rId11"/>
          <a:stretch/>
        </p:blipFill>
        <p:spPr>
          <a:xfrm>
            <a:off x="8106120" y="759600"/>
            <a:ext cx="3836880" cy="1995840"/>
          </a:xfrm>
          <a:prstGeom prst="rect">
            <a:avLst/>
          </a:prstGeom>
          <a:ln w="0">
            <a:noFill/>
          </a:ln>
        </p:spPr>
      </p:pic>
      <p:pic>
        <p:nvPicPr>
          <p:cNvPr id="470" name="Picture 18"/>
          <p:cNvPicPr/>
          <p:nvPr/>
        </p:nvPicPr>
        <p:blipFill>
          <a:blip r:embed="rId12"/>
          <a:stretch/>
        </p:blipFill>
        <p:spPr>
          <a:xfrm>
            <a:off x="3986640" y="1141920"/>
            <a:ext cx="1565280" cy="1565280"/>
          </a:xfrm>
          <a:prstGeom prst="rect">
            <a:avLst/>
          </a:prstGeom>
          <a:ln w="0">
            <a:noFill/>
          </a:ln>
        </p:spPr>
      </p:pic>
      <p:sp>
        <p:nvSpPr>
          <p:cNvPr id="471" name="TextBox 10"/>
          <p:cNvSpPr/>
          <p:nvPr/>
        </p:nvSpPr>
        <p:spPr>
          <a:xfrm>
            <a:off x="5596920" y="1072080"/>
            <a:ext cx="2597400" cy="191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1" normalizeH="0" baseline="0" noProof="0">
                <a:ln>
                  <a:noFill/>
                </a:ln>
                <a:solidFill>
                  <a:srgbClr val="002060"/>
                </a:solidFill>
                <a:effectLst/>
                <a:uLnTx/>
                <a:uFillTx/>
                <a:latin typeface="Arial"/>
                <a:ea typeface="DejaVu Sans"/>
              </a:rPr>
              <a:t>WANG Ganchang</a:t>
            </a:r>
            <a:r>
              <a:rPr kumimoji="0" lang="ru-RU" sz="1200" b="1" i="1" u="none" strike="noStrike" kern="1200" cap="none" spc="-1" normalizeH="0" baseline="0" noProof="0">
                <a:ln>
                  <a:noFill/>
                </a:ln>
                <a:solidFill>
                  <a:srgbClr val="002060"/>
                </a:solidFill>
                <a:effectLst/>
                <a:uLnTx/>
                <a:uFillTx/>
                <a:latin typeface="Arial"/>
                <a:ea typeface="DejaVu Sans"/>
              </a:rPr>
              <a:t>, </a:t>
            </a:r>
            <a:r>
              <a:rPr kumimoji="0" lang="en-US" sz="1200" b="0" i="1" u="none" strike="noStrike" kern="1200" cap="none" spc="-1" normalizeH="0" baseline="0" noProof="0">
                <a:ln>
                  <a:noFill/>
                </a:ln>
                <a:solidFill>
                  <a:srgbClr val="002060"/>
                </a:solidFill>
                <a:effectLst/>
                <a:uLnTx/>
                <a:uFillTx/>
                <a:latin typeface="Arial"/>
                <a:ea typeface="DejaVu Sans"/>
              </a:rPr>
              <a:t>prominent Chinese scientist and researcher, Academician of the Academy of Sciences of China was Vice-Director of JINR (1958-1960).</a:t>
            </a:r>
            <a:endParaRPr kumimoji="0" lang="ru-RU" sz="12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a:ln>
                  <a:noFill/>
                </a:ln>
                <a:solidFill>
                  <a:srgbClr val="002060"/>
                </a:solidFill>
                <a:effectLst/>
                <a:uLnTx/>
                <a:uFillTx/>
                <a:latin typeface="Arial"/>
                <a:ea typeface="DejaVu Sans"/>
              </a:rPr>
              <a:t>PRC was actively and fruitfully involved into JINR from 1956 to 1965.</a:t>
            </a:r>
            <a:endParaRPr kumimoji="0" lang="ru-RU" sz="12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1" normalizeH="0" baseline="0" noProof="0">
              <a:ln>
                <a:noFill/>
              </a:ln>
              <a:solidFill>
                <a:srgbClr val="000000"/>
              </a:solidFill>
              <a:effectLst/>
              <a:uLnTx/>
              <a:uFillTx/>
              <a:latin typeface="Arial"/>
            </a:endParaRPr>
          </a:p>
        </p:txBody>
      </p:sp>
      <p:sp>
        <p:nvSpPr>
          <p:cNvPr id="472" name="TextBox 12"/>
          <p:cNvSpPr/>
          <p:nvPr/>
        </p:nvSpPr>
        <p:spPr>
          <a:xfrm>
            <a:off x="7450920" y="2755800"/>
            <a:ext cx="4596480" cy="124504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1" normalizeH="0" baseline="0" noProof="0" dirty="0">
                <a:ln>
                  <a:noFill/>
                </a:ln>
                <a:solidFill>
                  <a:srgbClr val="002060"/>
                </a:solidFill>
                <a:effectLst/>
                <a:uLnTx/>
                <a:uFillTx/>
                <a:latin typeface="Arial"/>
                <a:ea typeface="DejaVu Sans"/>
              </a:rPr>
              <a:t>26.08.2020</a:t>
            </a:r>
            <a:r>
              <a:rPr kumimoji="0" lang="ru-RU" sz="1500" b="0" i="0" u="none" strike="noStrike" kern="1200" cap="none" spc="-1" normalizeH="0" baseline="0" noProof="0" dirty="0">
                <a:ln>
                  <a:noFill/>
                </a:ln>
                <a:solidFill>
                  <a:srgbClr val="002060"/>
                </a:solidFill>
                <a:effectLst/>
                <a:uLnTx/>
                <a:uFillTx/>
                <a:latin typeface="Arial"/>
                <a:ea typeface="DejaVu Sans"/>
              </a:rPr>
              <a:t>, </a:t>
            </a:r>
            <a:r>
              <a:rPr kumimoji="0" lang="en-US" sz="1500" b="1" i="0" u="none" strike="noStrike" kern="1200" cap="none" spc="-1" normalizeH="0" baseline="0" noProof="0" dirty="0">
                <a:ln>
                  <a:noFill/>
                </a:ln>
                <a:solidFill>
                  <a:srgbClr val="002060"/>
                </a:solidFill>
                <a:effectLst/>
                <a:uLnTx/>
                <a:uFillTx/>
                <a:latin typeface="Arial"/>
                <a:ea typeface="DejaVu Sans"/>
              </a:rPr>
              <a:t>Agreement</a:t>
            </a:r>
            <a:r>
              <a:rPr kumimoji="0" lang="en-US" sz="1500" b="0" i="0" u="none" strike="noStrike" kern="1200" cap="none" spc="-1" normalizeH="0" baseline="0" noProof="0" dirty="0">
                <a:ln>
                  <a:noFill/>
                </a:ln>
                <a:solidFill>
                  <a:srgbClr val="002060"/>
                </a:solidFill>
                <a:effectLst/>
                <a:uLnTx/>
                <a:uFillTx/>
                <a:latin typeface="Arial"/>
                <a:ea typeface="DejaVu Sans"/>
              </a:rPr>
              <a:t> between the Ministry of Science and Technology of China and JINR on Participation in the Construction and Operation of the Complex of Superconducting Rings for Heavy Ions Colliding Beams </a:t>
            </a:r>
            <a:r>
              <a:rPr kumimoji="0" lang="en-US" sz="1500" b="1" i="0" u="none" strike="noStrike" kern="1200" cap="none" spc="-1" normalizeH="0" baseline="0" noProof="0" dirty="0">
                <a:ln>
                  <a:noFill/>
                </a:ln>
                <a:solidFill>
                  <a:srgbClr val="002060"/>
                </a:solidFill>
                <a:effectLst/>
                <a:uLnTx/>
                <a:uFillTx/>
                <a:latin typeface="Arial"/>
                <a:ea typeface="DejaVu Sans"/>
              </a:rPr>
              <a:t>NICA.</a:t>
            </a:r>
            <a:endParaRPr kumimoji="0" lang="ru-RU" sz="1500" b="0" i="0" u="none" strike="noStrike" kern="1200" cap="none" spc="-1" normalizeH="0" baseline="0" noProof="0" dirty="0">
              <a:ln>
                <a:noFill/>
              </a:ln>
              <a:solidFill>
                <a:srgbClr val="000000"/>
              </a:solidFill>
              <a:effectLst/>
              <a:uLnTx/>
              <a:uFillTx/>
              <a:latin typeface="Arial"/>
            </a:endParaRPr>
          </a:p>
        </p:txBody>
      </p:sp>
      <p:sp>
        <p:nvSpPr>
          <p:cNvPr id="473" name="TextBox 13"/>
          <p:cNvSpPr/>
          <p:nvPr/>
        </p:nvSpPr>
        <p:spPr>
          <a:xfrm>
            <a:off x="3881160" y="4807080"/>
            <a:ext cx="346356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0000"/>
                </a:solidFill>
                <a:effectLst/>
                <a:uLnTx/>
                <a:uFillTx/>
                <a:latin typeface="Arial"/>
                <a:ea typeface="DejaVu Sans"/>
              </a:rPr>
              <a:t>In January/March 2023, JINR and China held 7 workshops with </a:t>
            </a:r>
            <a:r>
              <a:rPr kumimoji="0" lang="en-US" sz="1400" b="1" i="0" u="none" strike="noStrike" kern="1200" cap="none" spc="-1" normalizeH="0" baseline="0" noProof="0">
                <a:ln>
                  <a:noFill/>
                </a:ln>
                <a:solidFill>
                  <a:srgbClr val="FF0000"/>
                </a:solidFill>
                <a:effectLst/>
                <a:uLnTx/>
                <a:uFillTx/>
                <a:latin typeface="Arial"/>
                <a:ea typeface="DejaVu Sans"/>
              </a:rPr>
              <a:t>24 scientific partner organizations </a:t>
            </a:r>
            <a:r>
              <a:rPr kumimoji="0" lang="en-US" sz="1400" b="0" i="0" u="none" strike="noStrike" kern="1200" cap="none" spc="-1" normalizeH="0" baseline="0" noProof="0">
                <a:ln>
                  <a:noFill/>
                </a:ln>
                <a:solidFill>
                  <a:srgbClr val="FF0000"/>
                </a:solidFill>
                <a:effectLst/>
                <a:uLnTx/>
                <a:uFillTx/>
                <a:latin typeface="Arial"/>
                <a:ea typeface="DejaVu Sans"/>
              </a:rPr>
              <a:t>from China: the common wish is to </a:t>
            </a:r>
            <a:r>
              <a:rPr kumimoji="0" lang="en-US" sz="1400" b="1" i="0" u="none" strike="noStrike" kern="1200" cap="none" spc="-1" normalizeH="0" baseline="0" noProof="0">
                <a:ln>
                  <a:noFill/>
                </a:ln>
                <a:solidFill>
                  <a:srgbClr val="FF0000"/>
                </a:solidFill>
                <a:effectLst/>
                <a:uLnTx/>
                <a:uFillTx/>
                <a:latin typeface="Arial"/>
                <a:ea typeface="DejaVu Sans"/>
              </a:rPr>
              <a:t>enhance the level of cooperation between JINR and China.</a:t>
            </a:r>
            <a:endParaRPr kumimoji="0" lang="ru-RU" sz="1400" b="0" i="0" u="none" strike="noStrike" kern="1200" cap="none" spc="-1" normalizeH="0" baseline="0" noProof="0">
              <a:ln>
                <a:noFill/>
              </a:ln>
              <a:solidFill>
                <a:srgbClr val="000000"/>
              </a:solidFill>
              <a:effectLst/>
              <a:uLnTx/>
              <a:uFillTx/>
              <a:latin typeface="Arial"/>
            </a:endParaRPr>
          </a:p>
        </p:txBody>
      </p:sp>
      <p:pic>
        <p:nvPicPr>
          <p:cNvPr id="474" name="Picture 19" descr="Logo New&quot; Изображения: просматривайте стоковые фотографии, векторные  изображения и видео в количестве 157 | Adobe Stock"/>
          <p:cNvPicPr/>
          <p:nvPr/>
        </p:nvPicPr>
        <p:blipFill>
          <a:blip r:embed="rId13">
            <a:alphaModFix amt="41000"/>
          </a:blip>
          <a:stretch/>
        </p:blipFill>
        <p:spPr>
          <a:xfrm>
            <a:off x="-41760" y="3296160"/>
            <a:ext cx="1029600" cy="947880"/>
          </a:xfrm>
          <a:prstGeom prst="rect">
            <a:avLst/>
          </a:prstGeom>
          <a:ln w="0">
            <a:noFill/>
          </a:ln>
        </p:spPr>
      </p:pic>
      <p:sp>
        <p:nvSpPr>
          <p:cNvPr id="475" name="Прямоугольник 2"/>
          <p:cNvSpPr/>
          <p:nvPr/>
        </p:nvSpPr>
        <p:spPr>
          <a:xfrm>
            <a:off x="988200" y="6463440"/>
            <a:ext cx="17845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a:ln>
                  <a:noFill/>
                </a:ln>
                <a:solidFill>
                  <a:srgbClr val="FFFFFF"/>
                </a:solidFill>
                <a:effectLst/>
                <a:highlight>
                  <a:srgbClr val="FF0000"/>
                </a:highlight>
                <a:uLnTx/>
                <a:uFillTx/>
                <a:latin typeface="Arial"/>
                <a:ea typeface="DejaVu Sans"/>
              </a:rPr>
              <a:t>21.03.2023</a:t>
            </a:r>
            <a:endParaRPr kumimoji="0" lang="ru-RU" sz="2400" b="0" i="0" u="none" strike="noStrike" kern="1200" cap="none" spc="-1" normalizeH="0" baseline="0" noProof="0">
              <a:ln>
                <a:noFill/>
              </a:ln>
              <a:solidFill>
                <a:srgbClr val="000000"/>
              </a:solidFill>
              <a:effectLst/>
              <a:uLnTx/>
              <a:uFillTx/>
              <a:latin typeface="Arial"/>
            </a:endParaRPr>
          </a:p>
        </p:txBody>
      </p:sp>
      <p:sp>
        <p:nvSpPr>
          <p:cNvPr id="476" name="Google Shape;65;p 2"/>
          <p:cNvSpPr/>
          <p:nvPr/>
        </p:nvSpPr>
        <p:spPr>
          <a:xfrm>
            <a:off x="1153440" y="101880"/>
            <a:ext cx="8933040" cy="47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1" i="0" u="none" strike="noStrike" kern="1200" cap="small" spc="-1" normalizeH="0" baseline="0" noProof="0" dirty="0">
                <a:ln>
                  <a:noFill/>
                </a:ln>
                <a:solidFill>
                  <a:srgbClr val="1F3864"/>
                </a:solidFill>
                <a:effectLst/>
                <a:uLnTx/>
                <a:uFillTx/>
                <a:latin typeface="Arial"/>
                <a:ea typeface="Arial"/>
              </a:rPr>
              <a:t>JINR‒</a:t>
            </a:r>
            <a:r>
              <a:rPr kumimoji="0" lang="en-US" sz="2600" b="1" i="0" u="none" strike="noStrike" kern="1200" cap="none" spc="-1" normalizeH="0" baseline="0" noProof="0" dirty="0">
                <a:ln>
                  <a:noFill/>
                </a:ln>
                <a:solidFill>
                  <a:srgbClr val="002060"/>
                </a:solidFill>
                <a:effectLst/>
                <a:uLnTx/>
                <a:uFillTx/>
                <a:latin typeface="Arial"/>
              </a:rPr>
              <a:t>China: New Horizons of Cooperation</a:t>
            </a:r>
            <a:endParaRPr kumimoji="0" lang="ru-RU" sz="2600" b="1" i="0" u="none" strike="noStrike" kern="1200" cap="none" spc="-1" normalizeH="0" baseline="0" noProof="0" dirty="0">
              <a:ln>
                <a:noFill/>
              </a:ln>
              <a:solidFill>
                <a:srgbClr val="002060"/>
              </a:solidFill>
              <a:effectLst/>
              <a:uLnTx/>
              <a:uFillTx/>
              <a:latin typeface="Arial"/>
            </a:endParaRPr>
          </a:p>
        </p:txBody>
      </p:sp>
      <p:pic>
        <p:nvPicPr>
          <p:cNvPr id="477" name="Рисунок 32"/>
          <p:cNvPicPr/>
          <p:nvPr/>
        </p:nvPicPr>
        <p:blipFill>
          <a:blip r:embed="rId14"/>
          <a:stretch/>
        </p:blipFill>
        <p:spPr>
          <a:xfrm>
            <a:off x="7464600" y="4000680"/>
            <a:ext cx="4703400" cy="1995840"/>
          </a:xfrm>
          <a:prstGeom prst="rect">
            <a:avLst/>
          </a:prstGeom>
          <a:ln w="0">
            <a:noFill/>
          </a:ln>
        </p:spPr>
      </p:pic>
      <p:pic>
        <p:nvPicPr>
          <p:cNvPr id="478" name="Рисунок 33"/>
          <p:cNvPicPr/>
          <p:nvPr/>
        </p:nvPicPr>
        <p:blipFill>
          <a:blip r:embed="rId15"/>
          <a:stretch/>
        </p:blipFill>
        <p:spPr>
          <a:xfrm>
            <a:off x="3986640" y="2869560"/>
            <a:ext cx="3038040" cy="1853640"/>
          </a:xfrm>
          <a:prstGeom prst="rect">
            <a:avLst/>
          </a:prstGeom>
          <a:ln w="0">
            <a:noFill/>
          </a:ln>
        </p:spPr>
      </p:pic>
      <p:pic>
        <p:nvPicPr>
          <p:cNvPr id="479" name="Рисунок 34"/>
          <p:cNvPicPr/>
          <p:nvPr/>
        </p:nvPicPr>
        <p:blipFill>
          <a:blip r:embed="rId16"/>
          <a:stretch/>
        </p:blipFill>
        <p:spPr>
          <a:xfrm>
            <a:off x="5552280" y="3320640"/>
            <a:ext cx="1792080" cy="1446480"/>
          </a:xfrm>
          <a:prstGeom prst="rect">
            <a:avLst/>
          </a:prstGeom>
          <a:ln w="0">
            <a:noFill/>
          </a:ln>
        </p:spPr>
      </p:pic>
      <p:sp>
        <p:nvSpPr>
          <p:cNvPr id="480" name="TextBox 14"/>
          <p:cNvSpPr/>
          <p:nvPr/>
        </p:nvSpPr>
        <p:spPr>
          <a:xfrm>
            <a:off x="3881160" y="6042240"/>
            <a:ext cx="806184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marR="0" lvl="0" indent="-285840" algn="just" defTabSz="914400" rtl="0" eaLnBrk="1" fontAlgn="auto" latinLnBrk="0" hangingPunct="1">
              <a:lnSpc>
                <a:spcPct val="100000"/>
              </a:lnSpc>
              <a:spcBef>
                <a:spcPts val="0"/>
              </a:spcBef>
              <a:spcAft>
                <a:spcPts val="0"/>
              </a:spcAft>
              <a:buClr>
                <a:srgbClr val="0432FF"/>
              </a:buClr>
              <a:buSzTx/>
              <a:buFont typeface="Arial"/>
              <a:buChar char="•"/>
              <a:tabLst>
                <a:tab pos="183600" algn="l"/>
              </a:tabLst>
              <a:defRPr/>
            </a:pPr>
            <a:r>
              <a:rPr kumimoji="0" lang="en-US" sz="1400" b="1" i="0" u="none" strike="noStrike" kern="1200" cap="none" spc="-1" normalizeH="0" baseline="0" noProof="0">
                <a:ln>
                  <a:noFill/>
                </a:ln>
                <a:solidFill>
                  <a:srgbClr val="0432FF"/>
                </a:solidFill>
                <a:effectLst/>
                <a:uLnTx/>
                <a:uFillTx/>
                <a:latin typeface="Arial"/>
                <a:ea typeface="Arial"/>
              </a:rPr>
              <a:t>Acknowledging that JINR is currently recognized as one of the leaders of world science, successfully implementing international integration in scientific research;</a:t>
            </a:r>
            <a:endParaRPr kumimoji="0" lang="ru-RU" sz="1400" b="0" i="0" u="none" strike="noStrike" kern="1200" cap="none" spc="-1" normalizeH="0" baseline="0" noProof="0">
              <a:ln>
                <a:noFill/>
              </a:ln>
              <a:solidFill>
                <a:srgbClr val="000000"/>
              </a:solidFill>
              <a:effectLst/>
              <a:uLnTx/>
              <a:uFillTx/>
              <a:latin typeface="Arial"/>
            </a:endParaRPr>
          </a:p>
          <a:p>
            <a:pPr marL="285840" marR="0" lvl="0" indent="-285840" algn="just" defTabSz="914400" rtl="0" eaLnBrk="1" fontAlgn="auto" latinLnBrk="0" hangingPunct="1">
              <a:lnSpc>
                <a:spcPct val="100000"/>
              </a:lnSpc>
              <a:spcBef>
                <a:spcPts val="0"/>
              </a:spcBef>
              <a:spcAft>
                <a:spcPts val="0"/>
              </a:spcAft>
              <a:buClr>
                <a:srgbClr val="0432FF"/>
              </a:buClr>
              <a:buSzTx/>
              <a:buFont typeface="Arial"/>
              <a:buChar char="•"/>
              <a:tabLst>
                <a:tab pos="157320" algn="l"/>
              </a:tabLst>
              <a:defRPr/>
            </a:pPr>
            <a:r>
              <a:rPr kumimoji="0" lang="en-US" sz="1400" b="1" i="0" u="none" strike="noStrike" kern="1200" cap="none" spc="-1" normalizeH="0" baseline="0" noProof="0">
                <a:ln>
                  <a:noFill/>
                </a:ln>
                <a:solidFill>
                  <a:srgbClr val="0432FF"/>
                </a:solidFill>
                <a:effectLst/>
                <a:uLnTx/>
                <a:uFillTx/>
                <a:latin typeface="Arial"/>
                <a:ea typeface="Arial"/>
              </a:rPr>
              <a:t>Intending to enhance the level of China’s participation in JINR;</a:t>
            </a:r>
            <a:endParaRPr kumimoji="0" lang="ru-RU" sz="1400" b="0" i="0" u="none" strike="noStrike" kern="1200" cap="none" spc="-1" normalizeH="0" baseline="0" noProof="0">
              <a:ln>
                <a:noFill/>
              </a:ln>
              <a:solidFill>
                <a:srgbClr val="000000"/>
              </a:solidFill>
              <a:effectLst/>
              <a:uLnTx/>
              <a:uFillTx/>
              <a:latin typeface="Arial"/>
            </a:endParaRPr>
          </a:p>
          <a:p>
            <a:pPr marL="285840" marR="0" lvl="0" indent="-285840" algn="just" defTabSz="914400" rtl="0" eaLnBrk="1" fontAlgn="auto" latinLnBrk="0" hangingPunct="1">
              <a:lnSpc>
                <a:spcPct val="100000"/>
              </a:lnSpc>
              <a:spcBef>
                <a:spcPts val="0"/>
              </a:spcBef>
              <a:spcAft>
                <a:spcPts val="0"/>
              </a:spcAft>
              <a:buClr>
                <a:srgbClr val="0432FF"/>
              </a:buClr>
              <a:buSzTx/>
              <a:buFont typeface="Arial"/>
              <a:buChar char="•"/>
              <a:tabLst>
                <a:tab pos="157320" algn="l"/>
              </a:tabLst>
              <a:defRPr/>
            </a:pPr>
            <a:r>
              <a:rPr kumimoji="0" lang="en-US" sz="1400" b="1" i="0" u="none" strike="noStrike" kern="1200" cap="none" spc="-1" normalizeH="0" baseline="0" noProof="0">
                <a:ln>
                  <a:noFill/>
                </a:ln>
                <a:solidFill>
                  <a:srgbClr val="0432FF"/>
                </a:solidFill>
                <a:effectLst/>
                <a:uLnTx/>
                <a:uFillTx/>
                <a:latin typeface="Arial"/>
                <a:ea typeface="Arial"/>
              </a:rPr>
              <a:t>Reaffirming commitment to the peaceful use of research results</a:t>
            </a:r>
            <a:r>
              <a:rPr kumimoji="0" lang="ru-RU" sz="1400" b="1" i="0" u="none" strike="noStrike" kern="1200" cap="none" spc="-1" normalizeH="0" baseline="0" noProof="0">
                <a:ln>
                  <a:noFill/>
                </a:ln>
                <a:solidFill>
                  <a:srgbClr val="0432FF"/>
                </a:solidFill>
                <a:effectLst/>
                <a:uLnTx/>
                <a:uFillTx/>
                <a:latin typeface="Arial"/>
                <a:ea typeface="Arial"/>
              </a:rPr>
              <a:t>.</a:t>
            </a:r>
            <a:endParaRPr kumimoji="0" lang="ru-RU" sz="1400" b="0" i="0" u="none" strike="noStrike" kern="1200" cap="none" spc="-1" normalizeH="0" baseline="0" noProof="0">
              <a:ln>
                <a:noFill/>
              </a:ln>
              <a:solidFill>
                <a:srgbClr val="000000"/>
              </a:solidFill>
              <a:effectLst/>
              <a:uLnTx/>
              <a:uFillTx/>
              <a:latin typeface="Arial"/>
            </a:endParaRPr>
          </a:p>
        </p:txBody>
      </p:sp>
      <p:sp>
        <p:nvSpPr>
          <p:cNvPr id="481" name="Стрелка вправо 1"/>
          <p:cNvSpPr/>
          <p:nvPr/>
        </p:nvSpPr>
        <p:spPr>
          <a:xfrm>
            <a:off x="3101400" y="6576120"/>
            <a:ext cx="612720" cy="229680"/>
          </a:xfrm>
          <a:prstGeom prst="rightArrow">
            <a:avLst>
              <a:gd name="adj1" fmla="val 50000"/>
              <a:gd name="adj2" fmla="val 50000"/>
            </a:avLst>
          </a:prstGeom>
          <a:solidFill>
            <a:srgbClr val="FF0000"/>
          </a:solidFill>
          <a:ln>
            <a:solidFill>
              <a:srgbClr val="3A5F8B"/>
            </a:solidFill>
          </a:ln>
        </p:spPr>
        <p:style>
          <a:lnRef idx="2">
            <a:schemeClr val="accent1">
              <a:shade val="50000"/>
            </a:schemeClr>
          </a:lnRef>
          <a:fillRef idx="1">
            <a:schemeClr val="accent1"/>
          </a:fillRef>
          <a:effectRef idx="0">
            <a:schemeClr val="accent1"/>
          </a:effectRef>
          <a:fontRef idx="minor"/>
        </p:style>
        <p:txBody>
          <a:bodyPr lIns="90000" tIns="115200" rIns="90000" bIns="1152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1" normalizeH="0" baseline="0" noProof="0">
              <a:ln>
                <a:noFill/>
              </a:ln>
              <a:solidFill>
                <a:srgbClr val="FFFFFF"/>
              </a:solidFill>
              <a:effectLst/>
              <a:uLnTx/>
              <a:uFillTx/>
              <a:latin typeface="Arial"/>
              <a:ea typeface="DejaVu Sans"/>
            </a:endParaRPr>
          </a:p>
        </p:txBody>
      </p:sp>
    </p:spTree>
    <p:extLst>
      <p:ext uri="{BB962C8B-B14F-4D97-AF65-F5344CB8AC3E}">
        <p14:creationId xmlns:p14="http://schemas.microsoft.com/office/powerpoint/2010/main" val="46570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4"/>
          <p:cNvSpPr/>
          <p:nvPr/>
        </p:nvSpPr>
        <p:spPr>
          <a:xfrm>
            <a:off x="555840" y="131400"/>
            <a:ext cx="11054520" cy="4786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0000"/>
              </a:lnSpc>
              <a:spcBef>
                <a:spcPct val="0"/>
              </a:spcBef>
            </a:pPr>
            <a:r>
              <a:rPr lang="ru-RU" sz="2800" b="1" spc="-1" dirty="0" err="1">
                <a:solidFill>
                  <a:srgbClr val="002060"/>
                </a:solidFill>
                <a:latin typeface="Arial"/>
                <a:cs typeface="+mj-cs"/>
              </a:rPr>
              <a:t>Information</a:t>
            </a:r>
            <a:r>
              <a:rPr lang="ru-RU" sz="2800" b="1" spc="-1" dirty="0">
                <a:solidFill>
                  <a:srgbClr val="002060"/>
                </a:solidFill>
                <a:latin typeface="Arial"/>
                <a:cs typeface="+mj-cs"/>
              </a:rPr>
              <a:t> </a:t>
            </a:r>
            <a:r>
              <a:rPr lang="ru-RU" sz="2800" b="1" spc="-1" dirty="0" err="1">
                <a:solidFill>
                  <a:srgbClr val="002060"/>
                </a:solidFill>
                <a:latin typeface="Arial"/>
                <a:cs typeface="+mj-cs"/>
              </a:rPr>
              <a:t>on</a:t>
            </a:r>
            <a:r>
              <a:rPr lang="ru-RU" sz="2800" b="1" spc="-1" dirty="0">
                <a:solidFill>
                  <a:srgbClr val="002060"/>
                </a:solidFill>
                <a:latin typeface="Arial"/>
                <a:cs typeface="+mj-cs"/>
              </a:rPr>
              <a:t> </a:t>
            </a:r>
            <a:r>
              <a:rPr lang="ru-RU" sz="2800" b="1" spc="-1" dirty="0" err="1">
                <a:solidFill>
                  <a:srgbClr val="002060"/>
                </a:solidFill>
                <a:latin typeface="Arial"/>
                <a:cs typeface="+mj-cs"/>
              </a:rPr>
              <a:t>the</a:t>
            </a:r>
            <a:r>
              <a:rPr lang="ru-RU" sz="2800" b="1" spc="-1" dirty="0">
                <a:solidFill>
                  <a:srgbClr val="002060"/>
                </a:solidFill>
                <a:latin typeface="Arial"/>
                <a:cs typeface="+mj-cs"/>
              </a:rPr>
              <a:t> </a:t>
            </a:r>
            <a:r>
              <a:rPr lang="en-US" sz="2800" b="1" spc="-1" dirty="0">
                <a:solidFill>
                  <a:srgbClr val="002060"/>
                </a:solidFill>
                <a:latin typeface="Arial"/>
                <a:cs typeface="+mj-cs"/>
              </a:rPr>
              <a:t>R</a:t>
            </a:r>
            <a:r>
              <a:rPr lang="ru-RU" sz="2800" b="1" spc="-1" dirty="0" err="1">
                <a:solidFill>
                  <a:srgbClr val="002060"/>
                </a:solidFill>
                <a:latin typeface="Arial"/>
                <a:cs typeface="+mj-cs"/>
              </a:rPr>
              <a:t>esolution</a:t>
            </a:r>
            <a:r>
              <a:rPr lang="ru-RU" sz="2800" b="1" spc="-1" dirty="0">
                <a:solidFill>
                  <a:srgbClr val="002060"/>
                </a:solidFill>
                <a:latin typeface="Arial"/>
                <a:cs typeface="+mj-cs"/>
              </a:rPr>
              <a:t> </a:t>
            </a:r>
            <a:r>
              <a:rPr lang="ru-RU" sz="2800" b="1" spc="-1" dirty="0" err="1">
                <a:solidFill>
                  <a:srgbClr val="002060"/>
                </a:solidFill>
                <a:latin typeface="Arial"/>
                <a:cs typeface="+mj-cs"/>
              </a:rPr>
              <a:t>of</a:t>
            </a:r>
            <a:r>
              <a:rPr lang="ru-RU" sz="2800" b="1" spc="-1" dirty="0">
                <a:solidFill>
                  <a:srgbClr val="002060"/>
                </a:solidFill>
                <a:latin typeface="Arial"/>
                <a:cs typeface="+mj-cs"/>
              </a:rPr>
              <a:t> </a:t>
            </a:r>
            <a:r>
              <a:rPr lang="ru-RU" sz="2800" b="1" spc="-1" dirty="0" err="1">
                <a:solidFill>
                  <a:srgbClr val="002060"/>
                </a:solidFill>
                <a:latin typeface="Arial"/>
                <a:cs typeface="+mj-cs"/>
              </a:rPr>
              <a:t>the</a:t>
            </a:r>
            <a:r>
              <a:rPr lang="ru-RU" sz="2800" b="1" spc="-1" dirty="0">
                <a:solidFill>
                  <a:srgbClr val="002060"/>
                </a:solidFill>
                <a:latin typeface="Arial"/>
                <a:cs typeface="+mj-cs"/>
              </a:rPr>
              <a:t> JINR </a:t>
            </a:r>
            <a:r>
              <a:rPr lang="en-US" sz="2800" b="1" spc="-1" dirty="0">
                <a:solidFill>
                  <a:srgbClr val="002060"/>
                </a:solidFill>
                <a:latin typeface="Arial"/>
                <a:cs typeface="+mj-cs"/>
              </a:rPr>
              <a:t>S</a:t>
            </a:r>
            <a:r>
              <a:rPr lang="ru-RU" sz="2800" b="1" spc="-1" dirty="0" err="1">
                <a:solidFill>
                  <a:srgbClr val="002060"/>
                </a:solidFill>
                <a:latin typeface="Arial"/>
                <a:cs typeface="+mj-cs"/>
              </a:rPr>
              <a:t>cientific</a:t>
            </a:r>
            <a:r>
              <a:rPr lang="ru-RU" sz="2800" b="1" spc="-1" dirty="0">
                <a:solidFill>
                  <a:srgbClr val="002060"/>
                </a:solidFill>
                <a:latin typeface="Arial"/>
                <a:cs typeface="+mj-cs"/>
              </a:rPr>
              <a:t> </a:t>
            </a:r>
            <a:r>
              <a:rPr lang="en-US" sz="2800" b="1" spc="-1" dirty="0">
                <a:solidFill>
                  <a:srgbClr val="002060"/>
                </a:solidFill>
                <a:latin typeface="Arial"/>
                <a:cs typeface="+mj-cs"/>
              </a:rPr>
              <a:t>C</a:t>
            </a:r>
            <a:r>
              <a:rPr lang="ru-RU" sz="2800" b="1" spc="-1" dirty="0" err="1">
                <a:solidFill>
                  <a:srgbClr val="002060"/>
                </a:solidFill>
                <a:latin typeface="Arial"/>
                <a:cs typeface="+mj-cs"/>
              </a:rPr>
              <a:t>ouncil</a:t>
            </a:r>
            <a:r>
              <a:rPr lang="ru-RU" sz="2800" b="1" spc="-1" dirty="0">
                <a:solidFill>
                  <a:srgbClr val="002060"/>
                </a:solidFill>
                <a:latin typeface="Arial"/>
                <a:cs typeface="+mj-cs"/>
              </a:rPr>
              <a:t> </a:t>
            </a:r>
          </a:p>
        </p:txBody>
      </p:sp>
      <p:sp>
        <p:nvSpPr>
          <p:cNvPr id="439" name="CustomShape 8"/>
          <p:cNvSpPr/>
          <p:nvPr/>
        </p:nvSpPr>
        <p:spPr>
          <a:xfrm>
            <a:off x="1921680" y="622440"/>
            <a:ext cx="796644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200" b="1" strike="noStrike" spc="-1">
                <a:solidFill>
                  <a:srgbClr val="3A3A6D"/>
                </a:solidFill>
                <a:latin typeface="Arial"/>
                <a:ea typeface="DejaVu Sans"/>
              </a:rPr>
              <a:t>133</a:t>
            </a:r>
            <a:r>
              <a:rPr lang="en-US" sz="2200" b="1" strike="noStrike" spc="-1" baseline="30000">
                <a:solidFill>
                  <a:srgbClr val="3A3A6D"/>
                </a:solidFill>
                <a:latin typeface="Arial"/>
                <a:ea typeface="DejaVu Sans"/>
              </a:rPr>
              <a:t>rd</a:t>
            </a:r>
            <a:r>
              <a:rPr lang="en-US" sz="2200" b="1" strike="noStrike" spc="-1">
                <a:solidFill>
                  <a:srgbClr val="3A3A6D"/>
                </a:solidFill>
                <a:latin typeface="Arial"/>
                <a:ea typeface="DejaVu Sans"/>
              </a:rPr>
              <a:t> session, 16-17 February 2023, hybrid mode</a:t>
            </a:r>
            <a:endParaRPr lang="ru-RU" sz="2200" b="0" strike="noStrike" spc="-1">
              <a:solidFill>
                <a:srgbClr val="000000"/>
              </a:solidFill>
              <a:latin typeface="Arial"/>
            </a:endParaRPr>
          </a:p>
        </p:txBody>
      </p:sp>
      <p:sp>
        <p:nvSpPr>
          <p:cNvPr id="440" name="CustomShape 9"/>
          <p:cNvSpPr/>
          <p:nvPr/>
        </p:nvSpPr>
        <p:spPr>
          <a:xfrm>
            <a:off x="2967480" y="1045800"/>
            <a:ext cx="54687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1800" b="0" strike="noStrike" spc="-1">
                <a:solidFill>
                  <a:srgbClr val="000000"/>
                </a:solidFill>
                <a:latin typeface="Arial"/>
                <a:ea typeface="DejaVu Sans"/>
              </a:rPr>
              <a:t>C</a:t>
            </a:r>
            <a:r>
              <a:rPr lang="en-US" sz="1800" b="0" strike="noStrike" spc="-1">
                <a:solidFill>
                  <a:srgbClr val="000000"/>
                </a:solidFill>
                <a:latin typeface="Arial"/>
                <a:ea typeface="DejaVu Sans"/>
              </a:rPr>
              <a:t>o-chaired by </a:t>
            </a:r>
            <a:r>
              <a:rPr lang="en-US" sz="1800" b="1" strike="noStrike" spc="-1">
                <a:solidFill>
                  <a:srgbClr val="000000"/>
                </a:solidFill>
                <a:latin typeface="Arial"/>
                <a:ea typeface="DejaVu Sans"/>
              </a:rPr>
              <a:t>Sergei Kilin </a:t>
            </a:r>
            <a:r>
              <a:rPr lang="en-US" sz="1800" b="0" strike="noStrike" spc="-1">
                <a:solidFill>
                  <a:srgbClr val="000000"/>
                </a:solidFill>
                <a:latin typeface="Arial"/>
                <a:ea typeface="DejaVu Sans"/>
              </a:rPr>
              <a:t>and</a:t>
            </a:r>
            <a:r>
              <a:rPr lang="en-US" sz="1800" b="1" strike="noStrike" spc="-1">
                <a:solidFill>
                  <a:srgbClr val="000000"/>
                </a:solidFill>
                <a:latin typeface="Arial"/>
                <a:ea typeface="DejaVu Sans"/>
              </a:rPr>
              <a:t> Grigory Trubnikov</a:t>
            </a:r>
            <a:endParaRPr lang="ru-RU" sz="1800" b="0" strike="noStrike" spc="-1">
              <a:solidFill>
                <a:srgbClr val="000000"/>
              </a:solidFill>
              <a:latin typeface="Arial"/>
            </a:endParaRPr>
          </a:p>
        </p:txBody>
      </p:sp>
      <p:pic>
        <p:nvPicPr>
          <p:cNvPr id="441" name="Рисунок 2"/>
          <p:cNvPicPr/>
          <p:nvPr/>
        </p:nvPicPr>
        <p:blipFill>
          <a:blip r:embed="rId3"/>
          <a:stretch/>
        </p:blipFill>
        <p:spPr>
          <a:xfrm>
            <a:off x="373680" y="1650240"/>
            <a:ext cx="11379240" cy="526968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1"/>
          <p:cNvSpPr/>
          <p:nvPr/>
        </p:nvSpPr>
        <p:spPr>
          <a:xfrm>
            <a:off x="180360" y="647280"/>
            <a:ext cx="11553120" cy="58155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193680" algn="just">
              <a:lnSpc>
                <a:spcPct val="100000"/>
              </a:lnSpc>
              <a:spcAft>
                <a:spcPts val="1199"/>
              </a:spcAft>
              <a:buClr>
                <a:srgbClr val="000000"/>
              </a:buClr>
              <a:buFont typeface="Arial"/>
              <a:buChar char="•"/>
            </a:pPr>
            <a:r>
              <a:rPr lang="en-US" sz="1800" b="0" strike="noStrike" spc="-1" dirty="0">
                <a:solidFill>
                  <a:srgbClr val="000000"/>
                </a:solidFill>
                <a:latin typeface="Arial"/>
                <a:ea typeface="DejaVu Sans"/>
              </a:rPr>
              <a:t>The Council  highly appreciated the efforts of the JINR Directorate and staff of Laboratories to realize the current seven-year plan (2017–2023) and congratulated JINR on the achievements in major areas: the NICA project, experiments at the SHE Factory, the Baikal-GVD project, condensed matter and material science research at FLNP, operation of MICC at MLIT, theoretical physics, life sciences, applied research and innovations, as well as in realization of educational </a:t>
            </a:r>
            <a:r>
              <a:rPr lang="en-US" sz="1800" b="0" strike="noStrike" spc="-1" dirty="0" err="1">
                <a:solidFill>
                  <a:srgbClr val="000000"/>
                </a:solidFill>
                <a:latin typeface="Arial"/>
                <a:ea typeface="DejaVu Sans"/>
              </a:rPr>
              <a:t>programmes</a:t>
            </a:r>
            <a:r>
              <a:rPr lang="en-US" sz="1800" b="0" strike="noStrike" spc="-1" dirty="0">
                <a:solidFill>
                  <a:srgbClr val="000000"/>
                </a:solidFill>
                <a:latin typeface="Arial"/>
                <a:ea typeface="DejaVu Sans"/>
              </a:rPr>
              <a:t> and outreach activities.</a:t>
            </a:r>
            <a:endParaRPr lang="ru-RU" sz="1800" b="0" strike="noStrike" spc="-1" dirty="0">
              <a:solidFill>
                <a:srgbClr val="000000"/>
              </a:solidFill>
              <a:latin typeface="Arial"/>
            </a:endParaRPr>
          </a:p>
          <a:p>
            <a:pPr marL="285840" indent="-193680" algn="just">
              <a:lnSpc>
                <a:spcPct val="100000"/>
              </a:lnSpc>
              <a:spcAft>
                <a:spcPts val="1199"/>
              </a:spcAft>
              <a:buClr>
                <a:srgbClr val="000000"/>
              </a:buClr>
              <a:buFont typeface="Arial"/>
              <a:buChar char="•"/>
            </a:pPr>
            <a:r>
              <a:rPr lang="en-US" sz="1800" b="0" strike="noStrike" spc="-1" dirty="0">
                <a:solidFill>
                  <a:srgbClr val="000000"/>
                </a:solidFill>
                <a:latin typeface="Arial"/>
                <a:ea typeface="DejaVu Sans"/>
              </a:rPr>
              <a:t>The Council  </a:t>
            </a:r>
            <a:r>
              <a:rPr lang="en-US" sz="1800" b="0" strike="noStrike" spc="-1" dirty="0">
                <a:solidFill>
                  <a:srgbClr val="000000"/>
                </a:solidFill>
                <a:latin typeface="Arial"/>
                <a:ea typeface="Arial"/>
              </a:rPr>
              <a:t>noted</a:t>
            </a:r>
            <a:r>
              <a:rPr lang="en-GB" sz="1800" b="0" strike="noStrike" spc="-1" dirty="0">
                <a:solidFill>
                  <a:srgbClr val="000000"/>
                </a:solidFill>
                <a:latin typeface="Arial"/>
                <a:ea typeface="Arial"/>
              </a:rPr>
              <a:t> with regret </a:t>
            </a:r>
            <a:r>
              <a:rPr lang="en-US" sz="1800" b="0" strike="noStrike" spc="-1" dirty="0">
                <a:solidFill>
                  <a:srgbClr val="000000"/>
                </a:solidFill>
                <a:latin typeface="Arial"/>
                <a:ea typeface="Arial"/>
              </a:rPr>
              <a:t>the withdrawal of the Czech Republic, the Republic of Poland, and Ukraine from JINR from 1 January 2023 and had  strong hopes that the geopolitical crisis in Eastern Europe will soon find a peaceful solution, which will allow to </a:t>
            </a:r>
            <a:r>
              <a:rPr lang="en-US" sz="1800" b="0" strike="noStrike" spc="-1" dirty="0" err="1">
                <a:solidFill>
                  <a:srgbClr val="000000"/>
                </a:solidFill>
                <a:latin typeface="Arial"/>
                <a:ea typeface="Arial"/>
              </a:rPr>
              <a:t>re</a:t>
            </a:r>
            <a:r>
              <a:rPr lang="en-US" sz="1800" b="0" strike="noStrike" spc="-1" dirty="0" err="1">
                <a:solidFill>
                  <a:srgbClr val="000000"/>
                </a:solidFill>
                <a:latin typeface="Arial"/>
                <a:ea typeface="DejaVu Sans"/>
              </a:rPr>
              <a:t>с</a:t>
            </a:r>
            <a:r>
              <a:rPr lang="en-US" sz="1800" b="0" strike="noStrike" spc="-1" dirty="0" err="1">
                <a:solidFill>
                  <a:srgbClr val="000000"/>
                </a:solidFill>
                <a:latin typeface="Arial"/>
                <a:ea typeface="Arial"/>
              </a:rPr>
              <a:t>over</a:t>
            </a:r>
            <a:r>
              <a:rPr lang="en-US" sz="1800" b="0" strike="noStrike" spc="-1" dirty="0">
                <a:solidFill>
                  <a:srgbClr val="000000"/>
                </a:solidFill>
                <a:latin typeface="Arial"/>
                <a:ea typeface="Arial"/>
              </a:rPr>
              <a:t> the lost members of JINR. </a:t>
            </a:r>
            <a:endParaRPr lang="ru-RU" sz="1800" b="0" strike="noStrike" spc="-1" dirty="0">
              <a:solidFill>
                <a:srgbClr val="000000"/>
              </a:solidFill>
              <a:latin typeface="Arial"/>
            </a:endParaRPr>
          </a:p>
          <a:p>
            <a:pPr marL="285840" indent="-193680" algn="just">
              <a:lnSpc>
                <a:spcPct val="100000"/>
              </a:lnSpc>
              <a:spcAft>
                <a:spcPts val="1199"/>
              </a:spcAft>
              <a:buClr>
                <a:srgbClr val="000000"/>
              </a:buClr>
              <a:buFont typeface="Arial"/>
              <a:buChar char="•"/>
            </a:pPr>
            <a:r>
              <a:rPr lang="en-US" sz="1800" b="0" strike="noStrike" spc="-1" dirty="0">
                <a:solidFill>
                  <a:srgbClr val="000000"/>
                </a:solidFill>
                <a:latin typeface="Arial"/>
                <a:ea typeface="Arial"/>
              </a:rPr>
              <a:t>The  Council welcomed the signing of the Joint Declaration of Intent between </a:t>
            </a:r>
            <a:r>
              <a:rPr lang="en-US" sz="1800" dirty="0">
                <a:effectLst/>
                <a:latin typeface="Arial" panose="020B0604020202020204" pitchFamily="34" charset="0"/>
                <a:ea typeface="Calibri" panose="020F0502020204030204" pitchFamily="34" charset="0"/>
              </a:rPr>
              <a:t>the National Council for Science and Technology of Mexico (</a:t>
            </a:r>
            <a:r>
              <a:rPr lang="en-US" sz="1800" b="0" strike="noStrike" spc="-1" dirty="0">
                <a:solidFill>
                  <a:srgbClr val="000000"/>
                </a:solidFill>
                <a:latin typeface="Arial"/>
                <a:ea typeface="Arial"/>
              </a:rPr>
              <a:t>CONACYT) and JINR,  noted with satisfaction the practical measures taken by the JINR Directorate to strengthen cooperation with scientific organizations and universities in China on the basis of partnership coordinated at the governmental level, and  expressed its interest in maintaining a high level of cooperation with the research organizations of all European countries, which have always played a very important role in the JINR research </a:t>
            </a:r>
            <a:r>
              <a:rPr lang="en-US" sz="1800" b="0" strike="noStrike" spc="-1" dirty="0" err="1">
                <a:solidFill>
                  <a:srgbClr val="000000"/>
                </a:solidFill>
                <a:latin typeface="Arial"/>
                <a:ea typeface="Arial"/>
              </a:rPr>
              <a:t>programme</a:t>
            </a:r>
            <a:r>
              <a:rPr lang="en-US" sz="1800" b="0" strike="noStrike" spc="-1" dirty="0">
                <a:solidFill>
                  <a:srgbClr val="000000"/>
                </a:solidFill>
                <a:latin typeface="Arial"/>
                <a:ea typeface="Arial"/>
              </a:rPr>
              <a:t>.</a:t>
            </a:r>
            <a:endParaRPr lang="ru-RU" sz="1800" b="0" strike="noStrike" spc="-1" dirty="0">
              <a:solidFill>
                <a:srgbClr val="000000"/>
              </a:solidFill>
              <a:latin typeface="Arial"/>
            </a:endParaRPr>
          </a:p>
          <a:p>
            <a:pPr marL="285840" indent="-193680" algn="just">
              <a:lnSpc>
                <a:spcPct val="100000"/>
              </a:lnSpc>
              <a:spcAft>
                <a:spcPts val="1199"/>
              </a:spcAft>
              <a:buClr>
                <a:srgbClr val="000000"/>
              </a:buClr>
              <a:buFont typeface="Arial"/>
              <a:buChar char="•"/>
            </a:pPr>
            <a:r>
              <a:rPr lang="en-GB" sz="1800" b="0" strike="noStrike" spc="-1" dirty="0">
                <a:solidFill>
                  <a:srgbClr val="000000"/>
                </a:solidFill>
                <a:latin typeface="Arial"/>
                <a:ea typeface="Arial"/>
              </a:rPr>
              <a:t>The Scientific Council took note of the recommendations made by the PACs at their meetings in January 2023, as reported at this session by I. </a:t>
            </a:r>
            <a:r>
              <a:rPr lang="en-GB" sz="1800" b="0" strike="noStrike" spc="-1" dirty="0" err="1">
                <a:solidFill>
                  <a:srgbClr val="000000"/>
                </a:solidFill>
                <a:latin typeface="Arial"/>
                <a:ea typeface="Arial"/>
              </a:rPr>
              <a:t>Tserruya</a:t>
            </a:r>
            <a:r>
              <a:rPr lang="en-GB" sz="1800" b="0" strike="noStrike" spc="-1" dirty="0">
                <a:solidFill>
                  <a:srgbClr val="000000"/>
                </a:solidFill>
                <a:latin typeface="Arial"/>
                <a:ea typeface="Arial"/>
              </a:rPr>
              <a:t>, Chair of the PAC for Particle Physics, V. Nesvizhevsky, Chair of the PAC for Nuclear Physics, and D</a:t>
            </a:r>
            <a:r>
              <a:rPr lang="en-GB" sz="1800" b="0" strike="noStrike" spc="-1" dirty="0">
                <a:solidFill>
                  <a:srgbClr val="000000"/>
                </a:solidFill>
                <a:latin typeface="Arial"/>
                <a:ea typeface="SimSun"/>
              </a:rPr>
              <a:t>. </a:t>
            </a:r>
            <a:r>
              <a:rPr lang="en-GB" sz="1800" b="0" strike="noStrike" spc="-1" dirty="0">
                <a:solidFill>
                  <a:srgbClr val="000000"/>
                </a:solidFill>
                <a:latin typeface="Arial"/>
                <a:ea typeface="Arial"/>
              </a:rPr>
              <a:t>L. Nagy, Chair of the PAC for Condensed Matter Physics. The Scientific Council asks the JINR Directorate to consider these recommendations while </a:t>
            </a:r>
            <a:r>
              <a:rPr lang="en-GB" sz="1800" b="0" strike="noStrike" spc="-12" dirty="0" err="1">
                <a:solidFill>
                  <a:srgbClr val="000000"/>
                </a:solidFill>
                <a:latin typeface="Arial"/>
                <a:ea typeface="Arial"/>
              </a:rPr>
              <a:t>prepa</a:t>
            </a:r>
            <a:r>
              <a:rPr lang="en-US" sz="1800" b="0" strike="noStrike" spc="-12" dirty="0">
                <a:solidFill>
                  <a:srgbClr val="000000"/>
                </a:solidFill>
                <a:latin typeface="Arial"/>
                <a:ea typeface="Arial"/>
              </a:rPr>
              <a:t>r</a:t>
            </a:r>
            <a:r>
              <a:rPr lang="en-GB" sz="1800" b="0" strike="noStrike" spc="-12" dirty="0" err="1">
                <a:solidFill>
                  <a:srgbClr val="000000"/>
                </a:solidFill>
                <a:latin typeface="Arial"/>
                <a:ea typeface="Arial"/>
              </a:rPr>
              <a:t>ing</a:t>
            </a:r>
            <a:r>
              <a:rPr lang="en-GB" sz="1800" b="0" strike="noStrike" spc="-12" dirty="0">
                <a:solidFill>
                  <a:srgbClr val="000000"/>
                </a:solidFill>
                <a:latin typeface="Arial"/>
                <a:ea typeface="Arial"/>
              </a:rPr>
              <a:t> the Topical Plan </a:t>
            </a:r>
            <a:r>
              <a:rPr lang="en-US" sz="1800" b="0" strike="noStrike" spc="-12" dirty="0">
                <a:solidFill>
                  <a:srgbClr val="000000"/>
                </a:solidFill>
                <a:latin typeface="Arial"/>
                <a:ea typeface="Arial"/>
              </a:rPr>
              <a:t>for JINR </a:t>
            </a:r>
            <a:r>
              <a:rPr lang="en-GB" sz="1800" b="0" strike="noStrike" spc="-12" dirty="0">
                <a:solidFill>
                  <a:srgbClr val="000000"/>
                </a:solidFill>
                <a:latin typeface="Arial"/>
                <a:ea typeface="Arial"/>
              </a:rPr>
              <a:t>Research and International Cooperation for the year 2024.</a:t>
            </a:r>
            <a:endParaRPr lang="ru-RU" sz="1800" b="0" strike="noStrike" spc="-1" dirty="0">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CustomShape 12"/>
          <p:cNvSpPr/>
          <p:nvPr/>
        </p:nvSpPr>
        <p:spPr>
          <a:xfrm>
            <a:off x="277200" y="408960"/>
            <a:ext cx="11397240" cy="623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35240" indent="-343080" algn="just">
              <a:lnSpc>
                <a:spcPct val="100000"/>
              </a:lnSpc>
              <a:spcBef>
                <a:spcPts val="601"/>
              </a:spcBef>
              <a:buClr>
                <a:srgbClr val="000000"/>
              </a:buClr>
              <a:buFont typeface="Arial"/>
              <a:buChar char="•"/>
            </a:pPr>
            <a:r>
              <a:rPr lang="en-GB" sz="1800" b="0" strike="noStrike" spc="-1" dirty="0">
                <a:solidFill>
                  <a:srgbClr val="000000"/>
                </a:solidFill>
                <a:latin typeface="Arial"/>
                <a:ea typeface="Arial"/>
              </a:rPr>
              <a:t>The Scientific Council </a:t>
            </a:r>
            <a:r>
              <a:rPr lang="en-US" sz="1800" b="0" strike="noStrike" spc="-1" dirty="0">
                <a:solidFill>
                  <a:srgbClr val="000000"/>
                </a:solidFill>
                <a:latin typeface="Arial"/>
                <a:ea typeface="Arial"/>
              </a:rPr>
              <a:t> noted with satisfaction that the revised Draft of the Seven-Year Plan for the Development of JINR for 2024–2030 has been significantly improved in comparison with its draft, has taken into account the recommendations of the 132</a:t>
            </a:r>
            <a:r>
              <a:rPr lang="en-US" sz="1800" b="0" strike="noStrike" spc="-1" baseline="30000" dirty="0">
                <a:solidFill>
                  <a:srgbClr val="000000"/>
                </a:solidFill>
                <a:latin typeface="Arial"/>
                <a:ea typeface="Arial"/>
              </a:rPr>
              <a:t>nd</a:t>
            </a:r>
            <a:r>
              <a:rPr lang="en-US" sz="1800" b="0" strike="noStrike" spc="-1" dirty="0">
                <a:solidFill>
                  <a:srgbClr val="000000"/>
                </a:solidFill>
                <a:latin typeface="Arial"/>
                <a:ea typeface="Arial"/>
              </a:rPr>
              <a:t> session of the Scientific Council. </a:t>
            </a:r>
            <a:r>
              <a:rPr lang="en-GB" sz="1800" b="0" strike="noStrike" spc="-1" dirty="0">
                <a:solidFill>
                  <a:srgbClr val="000000"/>
                </a:solidFill>
                <a:latin typeface="Arial"/>
                <a:ea typeface="Arial"/>
              </a:rPr>
              <a:t>The Scientific Council </a:t>
            </a:r>
            <a:r>
              <a:rPr lang="en-US" sz="1800" b="0" strike="noStrike" spc="-1" dirty="0">
                <a:solidFill>
                  <a:srgbClr val="000000"/>
                </a:solidFill>
                <a:latin typeface="Arial"/>
                <a:ea typeface="Arial"/>
              </a:rPr>
              <a:t>appreciated</a:t>
            </a:r>
            <a:r>
              <a:rPr lang="en-GB" sz="1800" b="0" strike="noStrike" spc="-1" dirty="0">
                <a:solidFill>
                  <a:srgbClr val="000000"/>
                </a:solidFill>
                <a:latin typeface="Arial"/>
                <a:ea typeface="Arial"/>
              </a:rPr>
              <a:t> the inclusion of a section on risk assessment in the revised Plan. In order to complete the process of expert evaluation of the Seven-Year Plan and optimize the implementation of its first stage in the current </a:t>
            </a:r>
            <a:r>
              <a:rPr lang="en-US" sz="1800" b="0" strike="noStrike" spc="-1" dirty="0">
                <a:solidFill>
                  <a:srgbClr val="000000"/>
                </a:solidFill>
                <a:latin typeface="Arial"/>
                <a:ea typeface="Arial"/>
              </a:rPr>
              <a:t>T</a:t>
            </a:r>
            <a:r>
              <a:rPr lang="en-GB" sz="1800" b="0" strike="noStrike" spc="-1" dirty="0" err="1">
                <a:solidFill>
                  <a:srgbClr val="000000"/>
                </a:solidFill>
                <a:latin typeface="Arial"/>
                <a:ea typeface="Arial"/>
              </a:rPr>
              <a:t>opical</a:t>
            </a:r>
            <a:r>
              <a:rPr lang="en-GB" sz="1800" b="0" strike="noStrike" spc="-1" dirty="0">
                <a:solidFill>
                  <a:srgbClr val="000000"/>
                </a:solidFill>
                <a:latin typeface="Arial"/>
                <a:ea typeface="Arial"/>
              </a:rPr>
              <a:t> plan of scientific research at JINR, the Scientific Council has recommended that a joint working group is organized, which will include representatives of all three PACs. </a:t>
            </a:r>
            <a:endParaRPr lang="ru-RU" sz="1800" b="0" strike="noStrike" spc="-1" dirty="0">
              <a:solidFill>
                <a:srgbClr val="000000"/>
              </a:solidFill>
              <a:latin typeface="Arial"/>
            </a:endParaRPr>
          </a:p>
          <a:p>
            <a:pPr marL="435240" indent="-343080" algn="just">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SC welcomes the efforts of the JINR Directorate to update the approach to the formation of the Topical Plan for JINR by implementing the Regulations on structuring and planning scientific research at JINR.   </a:t>
            </a:r>
            <a:endParaRPr lang="ru-RU" sz="1800" b="0" strike="noStrike" spc="-1" dirty="0">
              <a:solidFill>
                <a:srgbClr val="000000"/>
              </a:solidFill>
              <a:latin typeface="Arial"/>
            </a:endParaRPr>
          </a:p>
          <a:p>
            <a:pPr marL="435240" indent="-343080" algn="just">
              <a:lnSpc>
                <a:spcPct val="100000"/>
              </a:lnSpc>
              <a:spcBef>
                <a:spcPts val="601"/>
              </a:spcBef>
              <a:buClr>
                <a:srgbClr val="000000"/>
              </a:buClr>
              <a:buFont typeface="Arial"/>
              <a:buChar char="•"/>
            </a:pPr>
            <a:r>
              <a:rPr lang="en-US" sz="1800" b="0" strike="noStrike" spc="-1" dirty="0">
                <a:solidFill>
                  <a:srgbClr val="000000"/>
                </a:solidFill>
                <a:latin typeface="Arial"/>
                <a:ea typeface="Arial"/>
              </a:rPr>
              <a:t>The Scientific Council congratulated Prof. P. </a:t>
            </a:r>
            <a:r>
              <a:rPr lang="en-US" sz="1800" b="0" strike="noStrike" spc="-1" dirty="0" err="1">
                <a:solidFill>
                  <a:srgbClr val="000000"/>
                </a:solidFill>
                <a:latin typeface="Arial"/>
                <a:ea typeface="Arial"/>
              </a:rPr>
              <a:t>Apel</a:t>
            </a:r>
            <a:r>
              <a:rPr lang="en-US" sz="1800" b="0" strike="noStrike" spc="-1" dirty="0">
                <a:solidFill>
                  <a:srgbClr val="000000"/>
                </a:solidFill>
                <a:latin typeface="Arial"/>
                <a:ea typeface="Arial"/>
              </a:rPr>
              <a:t> (FLNR) on the award of the V. </a:t>
            </a:r>
            <a:r>
              <a:rPr lang="en-US" sz="1800" b="0" strike="noStrike" spc="-1" dirty="0" err="1">
                <a:solidFill>
                  <a:srgbClr val="000000"/>
                </a:solidFill>
                <a:latin typeface="Arial"/>
                <a:ea typeface="Arial"/>
              </a:rPr>
              <a:t>Dzhelepov</a:t>
            </a:r>
            <a:r>
              <a:rPr lang="en-US" sz="1800" b="0" strike="noStrike" spc="-1" dirty="0">
                <a:solidFill>
                  <a:srgbClr val="000000"/>
                </a:solidFill>
                <a:latin typeface="Arial"/>
                <a:ea typeface="Arial"/>
              </a:rPr>
              <a:t> Prize for </a:t>
            </a:r>
            <a:r>
              <a:rPr lang="en-US" sz="1800" b="0" strike="noStrike" spc="-1" dirty="0">
                <a:solidFill>
                  <a:srgbClr val="000000"/>
                </a:solidFill>
                <a:latin typeface="Arial"/>
                <a:ea typeface="DejaVu Sans"/>
              </a:rPr>
              <a:t>the development of а new generation of track membranes and their applications in medicine and ecology.</a:t>
            </a:r>
            <a:endParaRPr lang="ru-RU" sz="1800" b="0" strike="noStrike" spc="-1" dirty="0">
              <a:solidFill>
                <a:srgbClr val="000000"/>
              </a:solidFill>
              <a:latin typeface="Arial"/>
            </a:endParaRPr>
          </a:p>
          <a:p>
            <a:pPr marL="435240" indent="-343080" algn="just">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The Scientific Council approved the Jury’s recommendations on awarding the JINR annual prizes for the best scientific, methodological, technological, and applied research papers. </a:t>
            </a:r>
            <a:endParaRPr lang="ru-RU" sz="1800" b="0" strike="noStrike" spc="-1" dirty="0">
              <a:solidFill>
                <a:srgbClr val="000000"/>
              </a:solidFill>
              <a:latin typeface="Arial"/>
            </a:endParaRPr>
          </a:p>
          <a:p>
            <a:pPr marL="435240" indent="-343080" algn="just">
              <a:lnSpc>
                <a:spcPct val="100000"/>
              </a:lnSpc>
              <a:spcBef>
                <a:spcPts val="601"/>
              </a:spcBef>
              <a:buClr>
                <a:srgbClr val="000000"/>
              </a:buClr>
              <a:buFont typeface="Arial"/>
              <a:buChar char="•"/>
            </a:pPr>
            <a:r>
              <a:rPr lang="en-GB" sz="1800" b="0" strike="noStrike" spc="-1" dirty="0">
                <a:solidFill>
                  <a:srgbClr val="000000"/>
                </a:solidFill>
                <a:latin typeface="Arial"/>
                <a:ea typeface="DejaVu Sans"/>
              </a:rPr>
              <a:t>The Scientific Council elected E. </a:t>
            </a:r>
            <a:r>
              <a:rPr lang="en-GB" sz="1800" b="0" strike="noStrike" spc="-1" dirty="0" err="1">
                <a:solidFill>
                  <a:srgbClr val="000000"/>
                </a:solidFill>
                <a:latin typeface="Arial"/>
                <a:ea typeface="DejaVu Sans"/>
              </a:rPr>
              <a:t>Lychagin</a:t>
            </a:r>
            <a:r>
              <a:rPr lang="en-GB" sz="1800" b="0" strike="noStrike" spc="-1" dirty="0">
                <a:solidFill>
                  <a:srgbClr val="000000"/>
                </a:solidFill>
                <a:latin typeface="Arial"/>
                <a:ea typeface="DejaVu Sans"/>
              </a:rPr>
              <a:t> as Director of the </a:t>
            </a:r>
            <a:r>
              <a:rPr lang="en-US" sz="1800" b="0" strike="noStrike" spc="-1" dirty="0">
                <a:solidFill>
                  <a:srgbClr val="000000"/>
                </a:solidFill>
                <a:latin typeface="Arial"/>
                <a:ea typeface="DejaVu Sans"/>
              </a:rPr>
              <a:t>Frank Laboratory of Neutron Physics (FLNP)</a:t>
            </a:r>
            <a:r>
              <a:rPr lang="en-GB" sz="1800" b="0" strike="noStrike" spc="-1" dirty="0">
                <a:solidFill>
                  <a:srgbClr val="000000"/>
                </a:solidFill>
                <a:latin typeface="Arial"/>
                <a:ea typeface="DejaVu Sans"/>
              </a:rPr>
              <a:t> for a term of five years S. </a:t>
            </a:r>
            <a:r>
              <a:rPr lang="en-GB" sz="1800" b="0" strike="noStrike" spc="-1" dirty="0" err="1">
                <a:solidFill>
                  <a:srgbClr val="000000"/>
                </a:solidFill>
                <a:latin typeface="Arial"/>
                <a:ea typeface="DejaVu Sans"/>
              </a:rPr>
              <a:t>Sh</a:t>
            </a:r>
            <a:r>
              <a:rPr lang="en-US" sz="1800" b="0" strike="noStrike" spc="-1" dirty="0">
                <a:solidFill>
                  <a:srgbClr val="000000"/>
                </a:solidFill>
                <a:latin typeface="Arial"/>
                <a:ea typeface="DejaVu Sans"/>
              </a:rPr>
              <a:t>ma</a:t>
            </a:r>
            <a:r>
              <a:rPr lang="en-GB" sz="1800" b="0" strike="noStrike" spc="-1" dirty="0">
                <a:solidFill>
                  <a:srgbClr val="000000"/>
                </a:solidFill>
                <a:latin typeface="Arial"/>
                <a:ea typeface="DejaVu Sans"/>
              </a:rPr>
              <a:t>tov as Director of the </a:t>
            </a:r>
            <a:r>
              <a:rPr lang="en-US" sz="1800" b="0" strike="noStrike" spc="-1" dirty="0" err="1">
                <a:solidFill>
                  <a:srgbClr val="000000"/>
                </a:solidFill>
                <a:latin typeface="Arial"/>
                <a:ea typeface="DejaVu Sans"/>
              </a:rPr>
              <a:t>Meshcheryakov</a:t>
            </a:r>
            <a:r>
              <a:rPr lang="en-US" sz="1800" b="0" strike="noStrike" spc="-1" dirty="0">
                <a:solidFill>
                  <a:srgbClr val="000000"/>
                </a:solidFill>
                <a:latin typeface="Arial"/>
                <a:ea typeface="DejaVu Sans"/>
              </a:rPr>
              <a:t> Laboratory of Information Technologies (MLIT)</a:t>
            </a:r>
            <a:r>
              <a:rPr lang="en-GB" sz="1800" b="0" strike="noStrike" spc="-1" dirty="0">
                <a:solidFill>
                  <a:srgbClr val="000000"/>
                </a:solidFill>
                <a:latin typeface="Arial"/>
                <a:ea typeface="DejaVu Sans"/>
              </a:rPr>
              <a:t> for a term of five years. The Scientific Council endorsed the appointments of E. M. </a:t>
            </a:r>
            <a:r>
              <a:rPr lang="en-GB" sz="1800" b="0" strike="noStrike" spc="-1" dirty="0" err="1">
                <a:solidFill>
                  <a:srgbClr val="000000"/>
                </a:solidFill>
                <a:latin typeface="Arial"/>
                <a:ea typeface="DejaVu Sans"/>
              </a:rPr>
              <a:t>Anitas</a:t>
            </a:r>
            <a:r>
              <a:rPr lang="en-GB" sz="1800" b="0" strike="noStrike" spc="-1" dirty="0">
                <a:solidFill>
                  <a:srgbClr val="000000"/>
                </a:solidFill>
                <a:latin typeface="Arial"/>
                <a:ea typeface="DejaVu Sans"/>
              </a:rPr>
              <a:t>, N. </a:t>
            </a:r>
            <a:r>
              <a:rPr lang="en-GB" sz="1800" b="0" strike="noStrike" spc="-1" dirty="0" err="1">
                <a:solidFill>
                  <a:srgbClr val="000000"/>
                </a:solidFill>
                <a:latin typeface="Arial"/>
                <a:ea typeface="DejaVu Sans"/>
              </a:rPr>
              <a:t>Antonenko</a:t>
            </a:r>
            <a:r>
              <a:rPr lang="en-GB" sz="1800" b="0" strike="noStrike" spc="-1" dirty="0">
                <a:solidFill>
                  <a:srgbClr val="000000"/>
                </a:solidFill>
                <a:latin typeface="Arial"/>
                <a:ea typeface="DejaVu Sans"/>
              </a:rPr>
              <a:t>, and O. </a:t>
            </a:r>
            <a:r>
              <a:rPr lang="en-GB" sz="1800" b="0" strike="noStrike" spc="-1" dirty="0" err="1">
                <a:solidFill>
                  <a:srgbClr val="000000"/>
                </a:solidFill>
                <a:latin typeface="Arial"/>
                <a:ea typeface="DejaVu Sans"/>
              </a:rPr>
              <a:t>Teryaev</a:t>
            </a:r>
            <a:r>
              <a:rPr lang="en-GB" sz="1800" b="0" strike="noStrike" spc="-1" dirty="0">
                <a:solidFill>
                  <a:srgbClr val="000000"/>
                </a:solidFill>
                <a:latin typeface="Arial"/>
                <a:ea typeface="DejaVu Sans"/>
              </a:rPr>
              <a:t> as Deputy Directors of the </a:t>
            </a:r>
            <a:r>
              <a:rPr lang="en-US" sz="1800" b="0" strike="noStrike" spc="-1" dirty="0" err="1">
                <a:solidFill>
                  <a:srgbClr val="000000"/>
                </a:solidFill>
                <a:latin typeface="Arial"/>
                <a:ea typeface="DejaVu Sans"/>
              </a:rPr>
              <a:t>Bogoliubov</a:t>
            </a:r>
            <a:r>
              <a:rPr lang="en-US" sz="1800" b="0" strike="noStrike" spc="-1" dirty="0">
                <a:solidFill>
                  <a:srgbClr val="000000"/>
                </a:solidFill>
                <a:latin typeface="Arial"/>
                <a:ea typeface="DejaVu Sans"/>
              </a:rPr>
              <a:t> Laboratory of Theoretical Physics (BLTP) until the completion of the term of service of the current BLTP Director, D. </a:t>
            </a:r>
            <a:r>
              <a:rPr lang="en-US" sz="1800" b="0" strike="noStrike" spc="-1" dirty="0" err="1">
                <a:solidFill>
                  <a:srgbClr val="000000"/>
                </a:solidFill>
                <a:latin typeface="Arial"/>
                <a:ea typeface="DejaVu Sans"/>
              </a:rPr>
              <a:t>Kazakov</a:t>
            </a:r>
            <a:r>
              <a:rPr lang="en-US" sz="1800" b="0" strike="noStrike" spc="-1" dirty="0">
                <a:solidFill>
                  <a:srgbClr val="000000"/>
                </a:solidFill>
                <a:latin typeface="Arial"/>
                <a:ea typeface="DejaVu Sans"/>
              </a:rPr>
              <a:t>.</a:t>
            </a:r>
            <a:endParaRPr lang="ru-RU" sz="1800" b="0" strike="noStrike" spc="-1" dirty="0">
              <a:solidFill>
                <a:srgbClr val="000000"/>
              </a:solidFill>
              <a:latin typeface="Arial"/>
            </a:endParaRPr>
          </a:p>
          <a:p>
            <a:pPr marL="435240" indent="-343080" algn="just">
              <a:lnSpc>
                <a:spcPct val="100000"/>
              </a:lnSpc>
              <a:spcBef>
                <a:spcPts val="601"/>
              </a:spcBef>
              <a:buClr>
                <a:srgbClr val="000000"/>
              </a:buClr>
              <a:buFont typeface="Arial"/>
              <a:buChar char="•"/>
            </a:pPr>
            <a:r>
              <a:rPr lang="en-US" sz="1800" b="0" strike="noStrike" spc="-1" dirty="0">
                <a:solidFill>
                  <a:srgbClr val="000000"/>
                </a:solidFill>
                <a:latin typeface="Arial"/>
                <a:ea typeface="DejaVu Sans"/>
              </a:rPr>
              <a:t>The Scientific Council announces the vacancies of the positions of FLNP and MLIT Deputy Directors. The endorsement of appointments will take place at the 134</a:t>
            </a:r>
            <a:r>
              <a:rPr lang="en-US" sz="1800" b="0" strike="noStrike" spc="-1" baseline="30000" dirty="0">
                <a:solidFill>
                  <a:srgbClr val="000000"/>
                </a:solidFill>
                <a:latin typeface="Arial"/>
                <a:ea typeface="DejaVu Sans"/>
              </a:rPr>
              <a:t>th</a:t>
            </a:r>
            <a:r>
              <a:rPr lang="en-US" sz="1800" b="0" strike="noStrike" spc="-1" dirty="0">
                <a:solidFill>
                  <a:srgbClr val="000000"/>
                </a:solidFill>
                <a:latin typeface="Arial"/>
                <a:ea typeface="DejaVu Sans"/>
              </a:rPr>
              <a:t> session of the Scientific Council, in Sept’2023.</a:t>
            </a:r>
            <a:endParaRPr lang="ru-RU" sz="1800" b="0" strike="noStrike" spc="-1" dirty="0">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27"/>
          <p:cNvSpPr/>
          <p:nvPr/>
        </p:nvSpPr>
        <p:spPr>
          <a:xfrm>
            <a:off x="830520" y="198024"/>
            <a:ext cx="10524240" cy="8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1" strike="noStrike" spc="-1" dirty="0">
                <a:solidFill>
                  <a:srgbClr val="002060"/>
                </a:solidFill>
                <a:latin typeface="Arial"/>
                <a:ea typeface="DejaVu Sans"/>
              </a:rPr>
              <a:t>Session of </a:t>
            </a:r>
            <a:r>
              <a:rPr lang="en-US" sz="2800" b="1" spc="-1" dirty="0">
                <a:solidFill>
                  <a:srgbClr val="002060"/>
                </a:solidFill>
                <a:latin typeface="Arial"/>
                <a:ea typeface="DejaVu Sans"/>
              </a:rPr>
              <a:t>t</a:t>
            </a:r>
            <a:r>
              <a:rPr lang="en-US" sz="2800" b="1" strike="noStrike" spc="-1" dirty="0">
                <a:solidFill>
                  <a:srgbClr val="002060"/>
                </a:solidFill>
                <a:latin typeface="Arial"/>
                <a:ea typeface="DejaVu Sans"/>
              </a:rPr>
              <a:t>he JINR Committee of Plenipotentiaries</a:t>
            </a:r>
            <a:r>
              <a:rPr lang="ru-RU" sz="2800" b="1" strike="noStrike" spc="-1" dirty="0">
                <a:solidFill>
                  <a:srgbClr val="002060"/>
                </a:solidFill>
                <a:latin typeface="Arial"/>
                <a:ea typeface="DejaVu Sans"/>
              </a:rPr>
              <a:t> </a:t>
            </a:r>
            <a:endParaRPr lang="ru-RU" sz="2800" b="0" strike="noStrike" spc="-1" dirty="0">
              <a:solidFill>
                <a:srgbClr val="000000"/>
              </a:solidFill>
              <a:latin typeface="Arial"/>
            </a:endParaRPr>
          </a:p>
          <a:p>
            <a:pPr algn="ctr">
              <a:lnSpc>
                <a:spcPct val="100000"/>
              </a:lnSpc>
            </a:pPr>
            <a:r>
              <a:rPr lang="ru-RU" sz="2200" b="1" strike="noStrike" spc="-1" dirty="0">
                <a:solidFill>
                  <a:srgbClr val="002060"/>
                </a:solidFill>
                <a:latin typeface="Arial"/>
                <a:ea typeface="DejaVu Sans"/>
              </a:rPr>
              <a:t>2</a:t>
            </a:r>
            <a:r>
              <a:rPr lang="en-US" sz="2200" b="1" strike="noStrike" spc="-1" dirty="0">
                <a:solidFill>
                  <a:srgbClr val="002060"/>
                </a:solidFill>
                <a:latin typeface="Arial"/>
                <a:ea typeface="DejaVu Sans"/>
              </a:rPr>
              <a:t>4</a:t>
            </a:r>
            <a:r>
              <a:rPr lang="ru-RU" sz="2200" b="1" strike="noStrike" spc="-1" dirty="0">
                <a:solidFill>
                  <a:srgbClr val="002060"/>
                </a:solidFill>
                <a:latin typeface="Arial"/>
                <a:ea typeface="DejaVu Sans"/>
              </a:rPr>
              <a:t> </a:t>
            </a:r>
            <a:r>
              <a:rPr lang="en-US" sz="2200" b="1" strike="noStrike" spc="-1" dirty="0">
                <a:solidFill>
                  <a:srgbClr val="002060"/>
                </a:solidFill>
                <a:latin typeface="Arial"/>
                <a:ea typeface="DejaVu Sans"/>
              </a:rPr>
              <a:t>March</a:t>
            </a:r>
            <a:r>
              <a:rPr lang="ru-RU" sz="2200" b="1" strike="noStrike" spc="-1" dirty="0">
                <a:solidFill>
                  <a:srgbClr val="002060"/>
                </a:solidFill>
                <a:latin typeface="Arial"/>
                <a:ea typeface="DejaVu Sans"/>
              </a:rPr>
              <a:t> 202</a:t>
            </a:r>
            <a:r>
              <a:rPr lang="en-US" sz="2200" b="1" strike="noStrike" spc="-1" dirty="0">
                <a:solidFill>
                  <a:srgbClr val="002060"/>
                </a:solidFill>
                <a:latin typeface="Arial"/>
                <a:ea typeface="DejaVu Sans"/>
              </a:rPr>
              <a:t>3, </a:t>
            </a:r>
            <a:r>
              <a:rPr lang="en-US" sz="2200" b="1" strike="noStrike" spc="-1" dirty="0" err="1">
                <a:solidFill>
                  <a:srgbClr val="002060"/>
                </a:solidFill>
                <a:latin typeface="Arial"/>
                <a:ea typeface="DejaVu Sans"/>
              </a:rPr>
              <a:t>Dubna</a:t>
            </a:r>
            <a:endParaRPr lang="ru-RU" sz="2200" b="0" strike="noStrike" spc="-1" dirty="0">
              <a:solidFill>
                <a:srgbClr val="000000"/>
              </a:solidFill>
              <a:latin typeface="Arial"/>
            </a:endParaRPr>
          </a:p>
        </p:txBody>
      </p:sp>
      <p:sp>
        <p:nvSpPr>
          <p:cNvPr id="450" name="CustomShape 5"/>
          <p:cNvSpPr/>
          <p:nvPr/>
        </p:nvSpPr>
        <p:spPr>
          <a:xfrm>
            <a:off x="7332120" y="1710360"/>
            <a:ext cx="4300920" cy="496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7160" algn="just">
              <a:lnSpc>
                <a:spcPct val="100000"/>
              </a:lnSpc>
              <a:spcBef>
                <a:spcPts val="1001"/>
              </a:spcBef>
              <a:buClr>
                <a:srgbClr val="000000"/>
              </a:buClr>
              <a:buFont typeface="Wingdings" charset="2"/>
              <a:buChar char=""/>
            </a:pPr>
            <a:r>
              <a:rPr lang="ru-RU" sz="2200" b="0" strike="noStrike" spc="-1">
                <a:solidFill>
                  <a:srgbClr val="000000"/>
                </a:solidFill>
                <a:latin typeface="Arial"/>
                <a:ea typeface="DejaVu Sans"/>
              </a:rPr>
              <a:t> </a:t>
            </a:r>
            <a:r>
              <a:rPr lang="en-US" sz="2200" b="0" strike="noStrike" spc="-1">
                <a:solidFill>
                  <a:srgbClr val="000000"/>
                </a:solidFill>
                <a:latin typeface="Arial"/>
                <a:ea typeface="DejaVu Sans"/>
              </a:rPr>
              <a:t>JINR Director’s report                (</a:t>
            </a:r>
            <a:r>
              <a:rPr lang="en-US" sz="2200" b="1" strike="noStrike" spc="-1">
                <a:solidFill>
                  <a:srgbClr val="000000"/>
                </a:solidFill>
                <a:latin typeface="Arial"/>
                <a:ea typeface="DejaVu Sans"/>
              </a:rPr>
              <a:t>G. Trubnikov</a:t>
            </a:r>
            <a:r>
              <a:rPr lang="en-US" sz="2200" b="0" strike="noStrike" spc="-1">
                <a:solidFill>
                  <a:srgbClr val="000000"/>
                </a:solidFill>
                <a:latin typeface="Arial"/>
                <a:ea typeface="DejaVu Sans"/>
              </a:rPr>
              <a:t>)</a:t>
            </a:r>
            <a:endParaRPr lang="ru-RU" sz="2200" b="0" strike="noStrike" spc="-1">
              <a:solidFill>
                <a:srgbClr val="000000"/>
              </a:solidFill>
              <a:latin typeface="Arial"/>
            </a:endParaRPr>
          </a:p>
          <a:p>
            <a:pPr marL="228600" indent="-227160" algn="just">
              <a:lnSpc>
                <a:spcPct val="100000"/>
              </a:lnSpc>
              <a:spcBef>
                <a:spcPts val="1001"/>
              </a:spcBef>
              <a:buClr>
                <a:srgbClr val="000000"/>
              </a:buClr>
              <a:buFont typeface="Wingdings" charset="2"/>
              <a:buChar char=""/>
            </a:pPr>
            <a:r>
              <a:rPr lang="ru-RU" sz="2200" b="0" strike="noStrike" spc="-1">
                <a:solidFill>
                  <a:srgbClr val="000000"/>
                </a:solidFill>
                <a:latin typeface="Arial"/>
                <a:ea typeface="DejaVu Sans"/>
              </a:rPr>
              <a:t> </a:t>
            </a:r>
            <a:r>
              <a:rPr lang="en-US" sz="2200" b="0" strike="noStrike" spc="-1">
                <a:solidFill>
                  <a:srgbClr val="000000"/>
                </a:solidFill>
                <a:latin typeface="Arial"/>
                <a:ea typeface="DejaVu Sans"/>
              </a:rPr>
              <a:t>Execution of the JINR budget for 2022 and draft of the revised budget of JINR for 2023 (</a:t>
            </a:r>
            <a:r>
              <a:rPr lang="en-US" sz="2200" b="1" strike="noStrike" spc="-1">
                <a:solidFill>
                  <a:srgbClr val="000000"/>
                </a:solidFill>
                <a:latin typeface="Arial"/>
                <a:ea typeface="DejaVu Sans"/>
              </a:rPr>
              <a:t>N. Kalinin</a:t>
            </a:r>
            <a:r>
              <a:rPr lang="en-US" sz="2200" b="0" strike="noStrike" spc="-1">
                <a:solidFill>
                  <a:srgbClr val="000000"/>
                </a:solidFill>
                <a:latin typeface="Arial"/>
                <a:ea typeface="DejaVu Sans"/>
              </a:rPr>
              <a:t>)</a:t>
            </a:r>
            <a:endParaRPr lang="ru-RU" sz="2200" b="0" strike="noStrike" spc="-1">
              <a:solidFill>
                <a:srgbClr val="000000"/>
              </a:solidFill>
              <a:latin typeface="Arial"/>
            </a:endParaRPr>
          </a:p>
          <a:p>
            <a:pPr marL="228600" indent="-227160" algn="just">
              <a:lnSpc>
                <a:spcPct val="100000"/>
              </a:lnSpc>
              <a:spcBef>
                <a:spcPts val="1001"/>
              </a:spcBef>
              <a:buClr>
                <a:srgbClr val="000000"/>
              </a:buClr>
              <a:buFont typeface="Wingdings" charset="2"/>
              <a:buChar char=""/>
            </a:pPr>
            <a:r>
              <a:rPr lang="ru-RU" sz="2200" b="0" strike="noStrike" spc="-1">
                <a:solidFill>
                  <a:srgbClr val="000000"/>
                </a:solidFill>
                <a:latin typeface="Arial"/>
                <a:ea typeface="DejaVu Sans"/>
              </a:rPr>
              <a:t> </a:t>
            </a:r>
            <a:r>
              <a:rPr lang="en-US" sz="2200" b="0" strike="noStrike" spc="-1">
                <a:solidFill>
                  <a:srgbClr val="000000"/>
                </a:solidFill>
                <a:latin typeface="Arial"/>
                <a:ea typeface="DejaVu Sans"/>
              </a:rPr>
              <a:t>Results of the meeting of the JINR Finance Committee held on 22 March 2023                     (</a:t>
            </a:r>
            <a:r>
              <a:rPr lang="en-US" sz="2200" b="1" strike="noStrike" spc="-1">
                <a:solidFill>
                  <a:srgbClr val="000000"/>
                </a:solidFill>
                <a:latin typeface="Arial"/>
                <a:ea typeface="DejaVu Sans"/>
              </a:rPr>
              <a:t>A. Omelchuk</a:t>
            </a:r>
            <a:r>
              <a:rPr lang="en-US" sz="2200" b="0" strike="noStrike" spc="-1">
                <a:solidFill>
                  <a:srgbClr val="000000"/>
                </a:solidFill>
                <a:latin typeface="Arial"/>
                <a:ea typeface="DejaVu Sans"/>
              </a:rPr>
              <a:t>)</a:t>
            </a:r>
            <a:endParaRPr lang="ru-RU" sz="2200" b="0" strike="noStrike" spc="-1">
              <a:solidFill>
                <a:srgbClr val="000000"/>
              </a:solidFill>
              <a:latin typeface="Arial"/>
            </a:endParaRPr>
          </a:p>
          <a:p>
            <a:pPr marL="228600" indent="-227160" algn="just">
              <a:lnSpc>
                <a:spcPct val="100000"/>
              </a:lnSpc>
              <a:spcBef>
                <a:spcPts val="1001"/>
              </a:spcBef>
              <a:buClr>
                <a:srgbClr val="000000"/>
              </a:buClr>
              <a:buFont typeface="Wingdings" charset="2"/>
              <a:buChar char=""/>
            </a:pPr>
            <a:r>
              <a:rPr lang="ru-RU" sz="2200" b="0" strike="noStrike" spc="-1">
                <a:solidFill>
                  <a:srgbClr val="000000"/>
                </a:solidFill>
                <a:latin typeface="Arial"/>
                <a:ea typeface="DejaVu Sans"/>
              </a:rPr>
              <a:t> </a:t>
            </a:r>
            <a:r>
              <a:rPr lang="en-US" sz="2200" b="0" strike="noStrike" spc="-1">
                <a:solidFill>
                  <a:srgbClr val="000000"/>
                </a:solidFill>
                <a:latin typeface="Arial"/>
                <a:ea typeface="DejaVu Sans"/>
              </a:rPr>
              <a:t>Draft of the Seven-year plan for the development of JINR for 2024–2030 (</a:t>
            </a:r>
            <a:r>
              <a:rPr lang="en-US" sz="2200" b="1" strike="noStrike" spc="-1">
                <a:solidFill>
                  <a:srgbClr val="000000"/>
                </a:solidFill>
                <a:latin typeface="Arial"/>
                <a:ea typeface="DejaVu Sans"/>
              </a:rPr>
              <a:t>G. Trubnikov</a:t>
            </a:r>
            <a:r>
              <a:rPr lang="en-US" sz="2200" b="0" strike="noStrike" spc="-1">
                <a:solidFill>
                  <a:srgbClr val="000000"/>
                </a:solidFill>
                <a:latin typeface="Arial"/>
                <a:ea typeface="DejaVu Sans"/>
              </a:rPr>
              <a:t>)</a:t>
            </a:r>
            <a:endParaRPr lang="ru-RU" sz="2200" b="0" strike="noStrike" spc="-1">
              <a:solidFill>
                <a:srgbClr val="000000"/>
              </a:solidFill>
              <a:latin typeface="Arial"/>
            </a:endParaRPr>
          </a:p>
          <a:p>
            <a:pPr algn="just">
              <a:lnSpc>
                <a:spcPct val="100000"/>
              </a:lnSpc>
              <a:spcBef>
                <a:spcPts val="1001"/>
              </a:spcBef>
            </a:pPr>
            <a:endParaRPr lang="ru-RU" sz="2000" b="0" strike="noStrike" spc="-1">
              <a:solidFill>
                <a:srgbClr val="000000"/>
              </a:solidFill>
              <a:latin typeface="Arial"/>
            </a:endParaRPr>
          </a:p>
          <a:p>
            <a:pPr algn="just">
              <a:lnSpc>
                <a:spcPct val="100000"/>
              </a:lnSpc>
              <a:spcBef>
                <a:spcPts val="1001"/>
              </a:spcBef>
            </a:pPr>
            <a:endParaRPr lang="ru-RU" sz="1600" b="0" strike="noStrike" spc="-1">
              <a:solidFill>
                <a:srgbClr val="000000"/>
              </a:solidFill>
              <a:latin typeface="Arial"/>
            </a:endParaRPr>
          </a:p>
          <a:p>
            <a:pPr marL="228600" indent="-227160" algn="just">
              <a:lnSpc>
                <a:spcPct val="100000"/>
              </a:lnSpc>
              <a:spcBef>
                <a:spcPts val="1001"/>
              </a:spcBef>
              <a:tabLst>
                <a:tab pos="0" algn="l"/>
              </a:tabLst>
            </a:pPr>
            <a:r>
              <a:rPr lang="en-US" sz="1170" b="0" strike="noStrike" spc="-1">
                <a:solidFill>
                  <a:srgbClr val="000000"/>
                </a:solidFill>
                <a:latin typeface="Calibri"/>
                <a:ea typeface="DejaVu Sans"/>
              </a:rPr>
              <a:t>	</a:t>
            </a:r>
            <a:endParaRPr lang="ru-RU" sz="1170" b="0" strike="noStrike" spc="-1">
              <a:solidFill>
                <a:srgbClr val="000000"/>
              </a:solidFill>
              <a:latin typeface="Arial"/>
            </a:endParaRPr>
          </a:p>
          <a:p>
            <a:pPr marL="228600" indent="-227160" algn="just">
              <a:lnSpc>
                <a:spcPct val="125000"/>
              </a:lnSpc>
              <a:spcBef>
                <a:spcPts val="1001"/>
              </a:spcBef>
              <a:tabLst>
                <a:tab pos="0" algn="l"/>
              </a:tabLst>
            </a:pPr>
            <a:endParaRPr lang="ru-RU" sz="1170" b="0" strike="noStrike" spc="-1">
              <a:solidFill>
                <a:srgbClr val="000000"/>
              </a:solidFill>
              <a:latin typeface="Arial"/>
            </a:endParaRPr>
          </a:p>
        </p:txBody>
      </p:sp>
      <p:sp>
        <p:nvSpPr>
          <p:cNvPr id="451" name="CustomShape 6"/>
          <p:cNvSpPr/>
          <p:nvPr/>
        </p:nvSpPr>
        <p:spPr>
          <a:xfrm>
            <a:off x="8760960" y="1176480"/>
            <a:ext cx="1443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u="sng" strike="noStrike" spc="-1">
                <a:solidFill>
                  <a:srgbClr val="000000"/>
                </a:solidFill>
                <a:uFillTx/>
                <a:latin typeface="Arial"/>
                <a:ea typeface="DejaVu Sans"/>
              </a:rPr>
              <a:t>AGENDA</a:t>
            </a:r>
            <a:endParaRPr lang="ru-RU" sz="2000" b="0" strike="noStrike" spc="-1">
              <a:solidFill>
                <a:srgbClr val="000000"/>
              </a:solidFill>
              <a:latin typeface="Arial"/>
            </a:endParaRPr>
          </a:p>
        </p:txBody>
      </p:sp>
      <p:sp>
        <p:nvSpPr>
          <p:cNvPr id="452" name="CustomShape 7"/>
          <p:cNvSpPr/>
          <p:nvPr/>
        </p:nvSpPr>
        <p:spPr>
          <a:xfrm>
            <a:off x="462240" y="1176480"/>
            <a:ext cx="6652080" cy="84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90000"/>
              </a:lnSpc>
              <a:spcBef>
                <a:spcPts val="1001"/>
              </a:spcBef>
              <a:tabLst>
                <a:tab pos="0" algn="l"/>
              </a:tabLst>
            </a:pPr>
            <a:r>
              <a:rPr lang="en-US" sz="1800" b="0" strike="noStrike" spc="-1" dirty="0">
                <a:solidFill>
                  <a:srgbClr val="000000"/>
                </a:solidFill>
                <a:latin typeface="Arial"/>
                <a:ea typeface="DejaVu Sans"/>
              </a:rPr>
              <a:t>A regular session of the Committee of Plenipotentiaries of the Governments of the JINR Member States was held in </a:t>
            </a:r>
            <a:r>
              <a:rPr lang="en-US" sz="1800" b="0" strike="noStrike" spc="-1" dirty="0" err="1">
                <a:solidFill>
                  <a:srgbClr val="000000"/>
                </a:solidFill>
                <a:latin typeface="Arial"/>
                <a:ea typeface="DejaVu Sans"/>
              </a:rPr>
              <a:t>Dubna</a:t>
            </a:r>
            <a:r>
              <a:rPr lang="en-US" sz="1800" b="0" strike="noStrike" spc="-1" dirty="0">
                <a:solidFill>
                  <a:srgbClr val="000000"/>
                </a:solidFill>
                <a:latin typeface="Arial"/>
                <a:ea typeface="DejaVu Sans"/>
              </a:rPr>
              <a:t> on 24 March 2023 in a hybrid form. </a:t>
            </a: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a:p>
            <a:pPr>
              <a:lnSpc>
                <a:spcPct val="90000"/>
              </a:lnSpc>
              <a:spcBef>
                <a:spcPts val="1001"/>
              </a:spcBef>
              <a:tabLst>
                <a:tab pos="0" algn="l"/>
              </a:tabLst>
            </a:pPr>
            <a:endParaRPr lang="ru-RU" sz="1800" b="0" strike="noStrike" spc="-1" dirty="0">
              <a:solidFill>
                <a:srgbClr val="000000"/>
              </a:solidFill>
              <a:latin typeface="Arial"/>
            </a:endParaRPr>
          </a:p>
        </p:txBody>
      </p:sp>
      <p:sp>
        <p:nvSpPr>
          <p:cNvPr id="453" name="CustomShape 10"/>
          <p:cNvSpPr/>
          <p:nvPr/>
        </p:nvSpPr>
        <p:spPr>
          <a:xfrm>
            <a:off x="454680" y="5758560"/>
            <a:ext cx="66520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roid Sans Fallback"/>
              </a:rPr>
              <a:t>It was chaired by the representative of Georgia </a:t>
            </a:r>
            <a:r>
              <a:rPr lang="ru-RU" sz="1800" b="0" strike="noStrike" spc="-1">
                <a:solidFill>
                  <a:srgbClr val="000000"/>
                </a:solidFill>
                <a:latin typeface="Arial"/>
                <a:ea typeface="Times New Roman"/>
              </a:rPr>
              <a:t>–</a:t>
            </a:r>
            <a:r>
              <a:rPr lang="en-US" sz="1800" b="0" strike="noStrike" spc="-1">
                <a:solidFill>
                  <a:srgbClr val="000000"/>
                </a:solidFill>
                <a:latin typeface="Arial"/>
                <a:ea typeface="Droid Sans Fallback"/>
              </a:rPr>
              <a:t> </a:t>
            </a:r>
            <a:r>
              <a:rPr lang="en-US" sz="1800" b="0" strike="noStrike" spc="-1">
                <a:solidFill>
                  <a:srgbClr val="000000"/>
                </a:solidFill>
                <a:latin typeface="Arial"/>
                <a:ea typeface="DejaVu Sans"/>
              </a:rPr>
              <a:t>Professor Arsen Khvedelidze, Director, Institute of Quantum Physics and Engineering Technology of the Georgian Technical University.</a:t>
            </a:r>
            <a:endParaRPr lang="ru-RU" sz="1800" b="0" strike="noStrike" spc="-1">
              <a:solidFill>
                <a:srgbClr val="000000"/>
              </a:solidFill>
              <a:latin typeface="Arial"/>
            </a:endParaRPr>
          </a:p>
        </p:txBody>
      </p:sp>
      <p:pic>
        <p:nvPicPr>
          <p:cNvPr id="454" name="Рисунок 2"/>
          <p:cNvPicPr/>
          <p:nvPr/>
        </p:nvPicPr>
        <p:blipFill>
          <a:blip r:embed="rId2"/>
          <a:stretch/>
        </p:blipFill>
        <p:spPr>
          <a:xfrm>
            <a:off x="534960" y="2120040"/>
            <a:ext cx="6491880" cy="354168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CustomShape 33"/>
          <p:cNvSpPr/>
          <p:nvPr/>
        </p:nvSpPr>
        <p:spPr>
          <a:xfrm>
            <a:off x="360218" y="984635"/>
            <a:ext cx="11425382" cy="571172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ea typeface="DejaVu Sans"/>
              </a:rPr>
              <a:t>To take note of the information from the JINR Directorate about the recommendations of the 133</a:t>
            </a:r>
            <a:r>
              <a:rPr lang="en-US" b="0" strike="noStrike" spc="-1" baseline="30000" dirty="0">
                <a:solidFill>
                  <a:srgbClr val="000000"/>
                </a:solidFill>
                <a:latin typeface="Arial"/>
                <a:ea typeface="DejaVu Sans"/>
              </a:rPr>
              <a:t>rd</a:t>
            </a:r>
            <a:r>
              <a:rPr lang="en-US" b="0" strike="noStrike" spc="-1" dirty="0">
                <a:solidFill>
                  <a:srgbClr val="000000"/>
                </a:solidFill>
                <a:latin typeface="Arial"/>
                <a:ea typeface="DejaVu Sans"/>
              </a:rPr>
              <a:t> session of the JINR Scientific Council, the implementation of the current Seven-Year Plan for the Development of JINR, the efforts of the Member States towards realization of JINR’s large projects, the new scientific and technological results obtained, and about the most important events related to JINR’s scientific research and educational activities and international cooperation.</a:t>
            </a:r>
            <a:r>
              <a:rPr lang="en-GB" b="0" strike="noStrike" spc="-1" dirty="0">
                <a:solidFill>
                  <a:srgbClr val="000000"/>
                </a:solidFill>
                <a:latin typeface="Arial"/>
                <a:ea typeface="DejaVu Sans"/>
              </a:rPr>
              <a:t> </a:t>
            </a:r>
          </a:p>
          <a:p>
            <a:pPr marL="31320" indent="-215280" algn="just">
              <a:lnSpc>
                <a:spcPct val="100000"/>
              </a:lnSpc>
              <a:spcBef>
                <a:spcPts val="400"/>
              </a:spcBef>
              <a:buClr>
                <a:srgbClr val="000000"/>
              </a:buClr>
              <a:buSzPct val="45000"/>
              <a:buFont typeface="Wingdings" charset="2"/>
              <a:buChar char=""/>
              <a:tabLst>
                <a:tab pos="0" algn="l"/>
              </a:tabLst>
            </a:pPr>
            <a:endParaRPr lang="en-GB" sz="1000"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rPr>
              <a:t>To note with satisfaction the successful completion of the fourth technological cycle of the NICA accelerator complex, which has become the longest run in the history of VBLHEP (&gt;3400 hours), the successful commissioning of the injection chain, including the joint operation of all its elements, the optimization of the beam dynamics, the operation of the electron cooling, the testing of the SOCHI station with heavy ions, the calibration of the new diagnostic system, and the modernization of the vacuum system in the extracted beam line.</a:t>
            </a:r>
          </a:p>
          <a:p>
            <a:pPr marL="31320" indent="-215280" algn="just">
              <a:lnSpc>
                <a:spcPct val="100000"/>
              </a:lnSpc>
              <a:spcBef>
                <a:spcPts val="400"/>
              </a:spcBef>
              <a:buClr>
                <a:srgbClr val="000000"/>
              </a:buClr>
              <a:buSzPct val="45000"/>
              <a:buFont typeface="Wingdings" charset="2"/>
              <a:buChar char=""/>
              <a:tabLst>
                <a:tab pos="0" algn="l"/>
              </a:tabLst>
            </a:pPr>
            <a:endParaRPr lang="en-US" sz="1000" b="0" strike="noStrike"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rPr>
              <a:t>To note the success of the Institute in ensuring long-term stable operation of the accelerator complex of the BM@N experiment for the first time in full configuration, registration of more than 550 million events with the Xe beam, which made it possible to begin the physical analysis of the recorded data.</a:t>
            </a:r>
            <a:endParaRPr lang="ru-RU" b="0" strike="noStrike"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endParaRPr lang="ru-RU" sz="1000" b="0" strike="noStrike"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rPr>
              <a:t>To note the progress in developing the Baikal-GVD deep-water neutrino telescope for observing natural neutrino fluxes and the registration of 24 events indicating the presence of an isotropic neutrino flux of an astrophysical nature.</a:t>
            </a:r>
          </a:p>
          <a:p>
            <a:pPr marL="31320" indent="-215280" algn="just">
              <a:lnSpc>
                <a:spcPct val="100000"/>
              </a:lnSpc>
              <a:spcBef>
                <a:spcPts val="400"/>
              </a:spcBef>
              <a:buClr>
                <a:srgbClr val="000000"/>
              </a:buClr>
              <a:buSzPct val="45000"/>
              <a:buFont typeface="Wingdings" charset="2"/>
              <a:buChar char=""/>
              <a:tabLst>
                <a:tab pos="0" algn="l"/>
              </a:tabLst>
            </a:pPr>
            <a:endParaRPr lang="ru-RU" sz="2000" b="0" strike="noStrike" spc="-1" dirty="0">
              <a:solidFill>
                <a:srgbClr val="000000"/>
              </a:solidFill>
              <a:latin typeface="Arial"/>
            </a:endParaRPr>
          </a:p>
          <a:p>
            <a:pPr algn="just">
              <a:lnSpc>
                <a:spcPct val="100000"/>
              </a:lnSpc>
              <a:spcBef>
                <a:spcPts val="400"/>
              </a:spcBef>
              <a:tabLst>
                <a:tab pos="0" algn="l"/>
              </a:tabLst>
            </a:pPr>
            <a:endParaRPr lang="ru-RU" sz="1000" b="0" strike="noStrike" spc="-1" dirty="0">
              <a:solidFill>
                <a:srgbClr val="000000"/>
              </a:solidFill>
              <a:latin typeface="Arial"/>
            </a:endParaRPr>
          </a:p>
        </p:txBody>
      </p:sp>
      <p:sp>
        <p:nvSpPr>
          <p:cNvPr id="456" name="CustomShape 3"/>
          <p:cNvSpPr/>
          <p:nvPr/>
        </p:nvSpPr>
        <p:spPr>
          <a:xfrm>
            <a:off x="1958109" y="262415"/>
            <a:ext cx="8488218" cy="51343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2400" b="1" strike="noStrike" spc="-1" dirty="0">
                <a:solidFill>
                  <a:srgbClr val="002060"/>
                </a:solidFill>
                <a:latin typeface="Arial"/>
                <a:ea typeface="DejaVu Sans"/>
              </a:rPr>
              <a:t>Committee of Plenipotentiaries decided, in particular:</a:t>
            </a:r>
            <a:endParaRPr lang="ru-RU" sz="2400" b="0" strike="noStrike" spc="-1" dirty="0">
              <a:solidFill>
                <a:srgbClr val="000000"/>
              </a:solidFill>
              <a:latin typeface="Arial"/>
            </a:endParaRPr>
          </a:p>
          <a:p>
            <a:pPr algn="ctr">
              <a:lnSpc>
                <a:spcPct val="100000"/>
              </a:lnSpc>
            </a:pPr>
            <a:endParaRPr lang="ru-RU" sz="2000" b="0" strike="noStrike" spc="-1" dirty="0">
              <a:solidFill>
                <a:srgbClr val="000000"/>
              </a:solidFill>
              <a:latin typeface="Arial"/>
            </a:endParaRPr>
          </a:p>
          <a:p>
            <a:pPr algn="ctr">
              <a:lnSpc>
                <a:spcPct val="100000"/>
              </a:lnSpc>
            </a:pPr>
            <a:endParaRPr lang="ru-RU" sz="1800" b="0" strike="noStrike" spc="-1" dirty="0">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CustomShape 33"/>
          <p:cNvSpPr/>
          <p:nvPr/>
        </p:nvSpPr>
        <p:spPr>
          <a:xfrm>
            <a:off x="369455" y="818375"/>
            <a:ext cx="11434618" cy="60627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rPr>
              <a:t>To note the successful continuation of experiments at the Factory of Superheavy Elements using the DGFRS-2 separator, in particular, on the synthesis of new isotopes of </a:t>
            </a:r>
            <a:r>
              <a:rPr lang="en-US" b="0" strike="noStrike" spc="-1" dirty="0" err="1">
                <a:solidFill>
                  <a:srgbClr val="000000"/>
                </a:solidFill>
                <a:latin typeface="Arial"/>
              </a:rPr>
              <a:t>darmstadtium</a:t>
            </a:r>
            <a:r>
              <a:rPr lang="en-US" b="0" strike="noStrike" spc="-1" dirty="0">
                <a:solidFill>
                  <a:srgbClr val="000000"/>
                </a:solidFill>
                <a:latin typeface="Arial"/>
              </a:rPr>
              <a:t> and seaborgium as well as the continuation of the preparation of experiments to study the chemical properties of elements 114 (Fl) and 112 (Cn) at the DGFRS-3 (GRAND) separator scheduled for the second half of 2023.</a:t>
            </a:r>
          </a:p>
          <a:p>
            <a:pPr marL="31320" indent="-215280" algn="just">
              <a:lnSpc>
                <a:spcPct val="100000"/>
              </a:lnSpc>
              <a:spcBef>
                <a:spcPts val="400"/>
              </a:spcBef>
              <a:buClr>
                <a:srgbClr val="000000"/>
              </a:buClr>
              <a:buSzPct val="45000"/>
              <a:buFont typeface="Wingdings" charset="2"/>
              <a:buChar char=""/>
              <a:tabLst>
                <a:tab pos="0" algn="l"/>
              </a:tabLst>
            </a:pPr>
            <a:endParaRPr lang="en-US" sz="1000" spc="-1" dirty="0">
              <a:solidFill>
                <a:srgbClr val="000000"/>
              </a:solidFill>
              <a:latin typeface="Arial"/>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rPr>
              <a:t>To take note of the information on the progress in the implementation of the work plan for the preparation of the continuation of the normal operation of the IBR-2 reactor. </a:t>
            </a:r>
          </a:p>
          <a:p>
            <a:pPr marL="31320" indent="-215280" algn="just">
              <a:lnSpc>
                <a:spcPct val="100000"/>
              </a:lnSpc>
              <a:spcBef>
                <a:spcPts val="400"/>
              </a:spcBef>
              <a:buClr>
                <a:srgbClr val="000000"/>
              </a:buClr>
              <a:buSzPct val="45000"/>
              <a:buFont typeface="Wingdings" charset="2"/>
              <a:buChar char=""/>
              <a:tabLst>
                <a:tab pos="0" algn="l"/>
              </a:tabLst>
            </a:pPr>
            <a:endParaRPr lang="ru-RU" sz="1000" spc="-1" dirty="0">
              <a:solidFill>
                <a:srgbClr val="000000"/>
              </a:solidFill>
              <a:latin typeface="Arial"/>
              <a:ea typeface="DejaVu Sans"/>
            </a:endParaRPr>
          </a:p>
          <a:p>
            <a:pPr marL="31320" indent="-215280" algn="just">
              <a:lnSpc>
                <a:spcPct val="100000"/>
              </a:lnSpc>
              <a:spcBef>
                <a:spcPts val="400"/>
              </a:spcBef>
              <a:buClr>
                <a:srgbClr val="000000"/>
              </a:buClr>
              <a:buSzPct val="45000"/>
              <a:buFont typeface="Wingdings" charset="2"/>
              <a:buChar char=""/>
              <a:tabLst>
                <a:tab pos="0" algn="l"/>
              </a:tabLst>
            </a:pPr>
            <a:r>
              <a:rPr lang="en-US" b="0" strike="noStrike" spc="-1" dirty="0">
                <a:solidFill>
                  <a:srgbClr val="000000"/>
                </a:solidFill>
                <a:latin typeface="Arial"/>
                <a:ea typeface="DejaVu Sans"/>
              </a:rPr>
              <a:t>To note the successful development of the JINR MICC, including the modernization of the </a:t>
            </a:r>
            <a:r>
              <a:rPr lang="en-US" b="0" strike="noStrike" spc="-1" dirty="0" err="1">
                <a:solidFill>
                  <a:srgbClr val="000000"/>
                </a:solidFill>
                <a:latin typeface="Arial"/>
                <a:ea typeface="DejaVu Sans"/>
              </a:rPr>
              <a:t>Govorun</a:t>
            </a:r>
            <a:r>
              <a:rPr lang="en-US" b="0" strike="noStrike" spc="-1" dirty="0">
                <a:solidFill>
                  <a:srgbClr val="000000"/>
                </a:solidFill>
                <a:latin typeface="Arial"/>
                <a:ea typeface="DejaVu Sans"/>
              </a:rPr>
              <a:t> supercomputer carried out in 2022, as a result of which its performance reached 1.1 </a:t>
            </a:r>
            <a:r>
              <a:rPr lang="en-US" b="0" strike="noStrike" spc="-1" dirty="0" err="1">
                <a:solidFill>
                  <a:srgbClr val="000000"/>
                </a:solidFill>
                <a:latin typeface="Arial"/>
                <a:ea typeface="DejaVu Sans"/>
              </a:rPr>
              <a:t>petaFLOPS</a:t>
            </a:r>
            <a:r>
              <a:rPr lang="en-US" b="0" strike="noStrike" spc="-1" dirty="0">
                <a:solidFill>
                  <a:srgbClr val="000000"/>
                </a:solidFill>
                <a:latin typeface="Arial"/>
                <a:ea typeface="DejaVu Sans"/>
              </a:rPr>
              <a:t>, and the total capacity of the hierarchical data storage increased to 8.6 PB.</a:t>
            </a:r>
          </a:p>
          <a:p>
            <a:pPr marL="31320" indent="-215280" algn="just">
              <a:lnSpc>
                <a:spcPct val="100000"/>
              </a:lnSpc>
              <a:spcBef>
                <a:spcPts val="400"/>
              </a:spcBef>
              <a:buClr>
                <a:srgbClr val="000000"/>
              </a:buClr>
              <a:buSzPct val="45000"/>
              <a:buFont typeface="Wingdings" charset="2"/>
              <a:buChar char=""/>
              <a:tabLst>
                <a:tab pos="0" algn="l"/>
              </a:tabLst>
            </a:pPr>
            <a:endParaRPr lang="en-US" sz="1000" b="0" strike="noStrike" spc="-1" dirty="0">
              <a:solidFill>
                <a:srgbClr val="000000"/>
              </a:solidFill>
              <a:latin typeface="Arial"/>
              <a:ea typeface="DejaVu Sans"/>
            </a:endParaRPr>
          </a:p>
          <a:p>
            <a:pPr marL="31320" indent="-215280" algn="just">
              <a:lnSpc>
                <a:spcPct val="100000"/>
              </a:lnSpc>
              <a:spcBef>
                <a:spcPts val="400"/>
              </a:spcBef>
              <a:buClr>
                <a:srgbClr val="000000"/>
              </a:buClr>
              <a:buSzPct val="45000"/>
              <a:buFont typeface="Wingdings" charset="2"/>
              <a:buChar char=""/>
              <a:tabLst>
                <a:tab pos="0" algn="l"/>
              </a:tabLst>
            </a:pPr>
            <a:r>
              <a:rPr lang="en-US" spc="-1" dirty="0">
                <a:solidFill>
                  <a:srgbClr val="000000"/>
                </a:solidFill>
                <a:latin typeface="Arial"/>
                <a:ea typeface="DejaVu Sans"/>
              </a:rPr>
              <a:t>To welcome the signing of the Joint Declaration of Intent between the National Council of Science and Technology –– CONACYT (Mexico) and the Joint Institute for Nuclear Research in February 2023, and the Protocol between the Ministry of Science and Technology of the People’s Republic of China, the Ministry of Science and Higher Education of the Russian Federation, the Chinese Academy 29 of Sciences and the Joint Institute for Nuclear Research on Strengthening Cooperation in the Field of Basic Scientific Research at the governmental level in March 2023.</a:t>
            </a:r>
            <a:endParaRPr lang="en-US" sz="2000" spc="-1" dirty="0">
              <a:solidFill>
                <a:srgbClr val="000000"/>
              </a:solidFill>
              <a:latin typeface="Arial"/>
              <a:ea typeface="DejaVu Sans"/>
            </a:endParaRPr>
          </a:p>
          <a:p>
            <a:pPr marL="31320" indent="-215280" algn="just">
              <a:lnSpc>
                <a:spcPct val="100000"/>
              </a:lnSpc>
              <a:spcBef>
                <a:spcPts val="400"/>
              </a:spcBef>
              <a:buClr>
                <a:srgbClr val="000000"/>
              </a:buClr>
              <a:buSzPct val="45000"/>
              <a:buFont typeface="Wingdings" charset="2"/>
              <a:buChar char=""/>
              <a:tabLst>
                <a:tab pos="0" algn="l"/>
              </a:tabLst>
            </a:pPr>
            <a:endParaRPr lang="en-US" sz="2000" b="0" strike="noStrike" spc="-1" dirty="0">
              <a:solidFill>
                <a:srgbClr val="000000"/>
              </a:solidFill>
              <a:latin typeface="Arial"/>
              <a:ea typeface="DejaVu Sans"/>
            </a:endParaRPr>
          </a:p>
          <a:p>
            <a:pPr algn="just">
              <a:lnSpc>
                <a:spcPct val="100000"/>
              </a:lnSpc>
              <a:spcBef>
                <a:spcPts val="400"/>
              </a:spcBef>
              <a:buClr>
                <a:srgbClr val="000000"/>
              </a:buClr>
              <a:buSzPct val="45000"/>
              <a:tabLst>
                <a:tab pos="0" algn="l"/>
              </a:tabLst>
            </a:pPr>
            <a:endParaRPr lang="ru-RU" sz="2000" b="0" strike="noStrike" spc="-1" dirty="0">
              <a:solidFill>
                <a:srgbClr val="000000"/>
              </a:solidFill>
              <a:latin typeface="Arial"/>
            </a:endParaRPr>
          </a:p>
        </p:txBody>
      </p:sp>
    </p:spTree>
    <p:extLst>
      <p:ext uri="{BB962C8B-B14F-4D97-AF65-F5344CB8AC3E}">
        <p14:creationId xmlns:p14="http://schemas.microsoft.com/office/powerpoint/2010/main" val="10829428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33634</TotalTime>
  <Words>2052</Words>
  <Application>Microsoft Office PowerPoint</Application>
  <PresentationFormat>Произвольный</PresentationFormat>
  <Paragraphs>103</Paragraphs>
  <Slides>12</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4</vt:i4>
      </vt:variant>
      <vt:variant>
        <vt:lpstr>Заголовки слайдов</vt:lpstr>
      </vt:variant>
      <vt:variant>
        <vt:i4>12</vt:i4>
      </vt:variant>
    </vt:vector>
  </HeadingPairs>
  <TitlesOfParts>
    <vt:vector size="21" baseType="lpstr">
      <vt:lpstr>Arial</vt:lpstr>
      <vt:lpstr>Calibri</vt:lpstr>
      <vt:lpstr>Symbol</vt:lpstr>
      <vt:lpstr>Times New Roman</vt:lpstr>
      <vt:lpstr>Wingdings</vt:lpstr>
      <vt:lpstr>Office Theme</vt:lpstr>
      <vt:lpstr>Office Theme</vt:lpstr>
      <vt:lpstr>Office Theme</vt:lpstr>
      <vt:lpstr>1_Office Theme</vt:lpstr>
      <vt:lpstr>Презентация PowerPoint</vt:lpstr>
      <vt:lpstr>JINR Scientific Council, 16-17 February 2023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home</dc:creator>
  <dc:description/>
  <cp:lastModifiedBy>user</cp:lastModifiedBy>
  <cp:revision>1224</cp:revision>
  <cp:lastPrinted>2022-05-20T08:56:36Z</cp:lastPrinted>
  <dcterms:created xsi:type="dcterms:W3CDTF">2021-09-05T13:29:23Z</dcterms:created>
  <dcterms:modified xsi:type="dcterms:W3CDTF">2023-06-15T04:35:38Z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false</vt:bool>
  </property>
  <property fmtid="{D5CDD505-2E9C-101B-9397-08002B2CF9AE}" pid="4" name="LinksUpToDate">
    <vt:bool>false</vt:bool>
  </property>
  <property fmtid="{D5CDD505-2E9C-101B-9397-08002B2CF9AE}" pid="5" name="MMClips">
    <vt:r8>0</vt:r8>
  </property>
  <property fmtid="{D5CDD505-2E9C-101B-9397-08002B2CF9AE}" pid="6" name="Notes">
    <vt:i4>2</vt:i4>
  </property>
  <property fmtid="{D5CDD505-2E9C-101B-9397-08002B2CF9AE}" pid="7" name="PresentationFormat">
    <vt:lpwstr>Произвольный</vt:lpwstr>
  </property>
  <property fmtid="{D5CDD505-2E9C-101B-9397-08002B2CF9AE}" pid="8" name="ScaleCrop">
    <vt:bool>false</vt:bool>
  </property>
  <property fmtid="{D5CDD505-2E9C-101B-9397-08002B2CF9AE}" pid="9" name="ShareDoc">
    <vt:bool>false</vt:bool>
  </property>
  <property fmtid="{D5CDD505-2E9C-101B-9397-08002B2CF9AE}" pid="10" name="Slides">
    <vt:i4>10</vt:i4>
  </property>
</Properties>
</file>