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0"/>
  </p:notesMasterIdLst>
  <p:sldIdLst>
    <p:sldId id="274" r:id="rId2"/>
    <p:sldId id="395" r:id="rId3"/>
    <p:sldId id="396" r:id="rId4"/>
    <p:sldId id="388" r:id="rId5"/>
    <p:sldId id="365" r:id="rId6"/>
    <p:sldId id="366" r:id="rId7"/>
    <p:sldId id="367" r:id="rId8"/>
    <p:sldId id="348" r:id="rId9"/>
    <p:sldId id="393" r:id="rId10"/>
    <p:sldId id="363" r:id="rId11"/>
    <p:sldId id="368" r:id="rId12"/>
    <p:sldId id="362" r:id="rId13"/>
    <p:sldId id="370" r:id="rId14"/>
    <p:sldId id="372" r:id="rId15"/>
    <p:sldId id="371" r:id="rId16"/>
    <p:sldId id="267" r:id="rId17"/>
    <p:sldId id="269" r:id="rId18"/>
    <p:sldId id="270" r:id="rId19"/>
    <p:sldId id="262" r:id="rId20"/>
    <p:sldId id="263" r:id="rId21"/>
    <p:sldId id="258" r:id="rId22"/>
    <p:sldId id="264" r:id="rId23"/>
    <p:sldId id="257" r:id="rId24"/>
    <p:sldId id="261" r:id="rId25"/>
    <p:sldId id="268" r:id="rId26"/>
    <p:sldId id="271" r:id="rId27"/>
    <p:sldId id="394" r:id="rId28"/>
    <p:sldId id="265"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66FFFF"/>
    <a:srgbClr val="FFFFCC"/>
    <a:srgbClr val="FF00FF"/>
    <a:srgbClr val="0099CC"/>
    <a:srgbClr val="FF0066"/>
    <a:srgbClr val="009900"/>
    <a:srgbClr val="3399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Светлый стиль 2 — акцент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7292A2E-F333-43FB-9621-5CBBE7FDCDCB}" styleName="Светлый стиль 2 — акцент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73" d="100"/>
          <a:sy n="73" d="100"/>
        </p:scale>
        <p:origin x="405" y="39"/>
      </p:cViewPr>
      <p:guideLst/>
    </p:cSldViewPr>
  </p:slideViewPr>
  <p:notesTextViewPr>
    <p:cViewPr>
      <p:scale>
        <a:sx n="1" d="1"/>
        <a:sy n="1" d="1"/>
      </p:scale>
      <p:origin x="0" y="0"/>
    </p:cViewPr>
  </p:notesTextViewPr>
  <p:sorterViewPr>
    <p:cViewPr varScale="1">
      <p:scale>
        <a:sx n="100" d="100"/>
        <a:sy n="100" d="100"/>
      </p:scale>
      <p:origin x="0" y="-94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3D51C-DD05-4612-A372-EAE5B2D61267}" type="datetimeFigureOut">
              <a:rPr lang="ru-RU" smtClean="0"/>
              <a:t>14.06.2023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F7159-ABFC-44E7-AED3-E3ED6A4452D4}" type="slidenum">
              <a:rPr lang="ru-RU" smtClean="0"/>
              <a:t>‹#›</a:t>
            </a:fld>
            <a:endParaRPr lang="ru-RU"/>
          </a:p>
        </p:txBody>
      </p:sp>
    </p:spTree>
    <p:extLst>
      <p:ext uri="{BB962C8B-B14F-4D97-AF65-F5344CB8AC3E}">
        <p14:creationId xmlns:p14="http://schemas.microsoft.com/office/powerpoint/2010/main" val="4011191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Приоритетными задачами развития комплекса спектрометров реактора ИБР-2 будут являться</a:t>
            </a:r>
            <a:r>
              <a:rPr lang="en-GB" dirty="0"/>
              <a:t>:</a:t>
            </a:r>
          </a:p>
          <a:p>
            <a:pPr marL="228600" indent="-228600">
              <a:buAutoNum type="arabicPeriod"/>
            </a:pPr>
            <a:r>
              <a:rPr lang="ru-RU" dirty="0"/>
              <a:t>Разработка</a:t>
            </a:r>
            <a:r>
              <a:rPr lang="en-GB" dirty="0"/>
              <a:t> </a:t>
            </a:r>
            <a:r>
              <a:rPr lang="ru-RU" dirty="0"/>
              <a:t>и создание элементов основной конфигурации нового спектрометра неупругого рассеяния нейтронов в обратной геометрии </a:t>
            </a:r>
            <a:r>
              <a:rPr lang="en-GB" dirty="0"/>
              <a:t>BJN.</a:t>
            </a:r>
          </a:p>
          <a:p>
            <a:pPr marL="228600" indent="-228600">
              <a:buAutoNum type="arabicPeriod"/>
            </a:pPr>
            <a:r>
              <a:rPr lang="ru-RU" dirty="0"/>
              <a:t>Завершение работ по разработке и созданию основной конфигурации спектрометра малоуглового рассеяния и </a:t>
            </a:r>
            <a:r>
              <a:rPr lang="ru-RU" dirty="0" err="1"/>
              <a:t>имиджинга</a:t>
            </a:r>
            <a:r>
              <a:rPr lang="ru-RU" dirty="0"/>
              <a:t>.</a:t>
            </a:r>
          </a:p>
          <a:p>
            <a:pPr marL="228600" indent="-228600">
              <a:buAutoNum type="arabicPeriod"/>
            </a:pPr>
            <a:r>
              <a:rPr lang="ru-RU" dirty="0"/>
              <a:t>Модернизация и реконструкция действующих установок </a:t>
            </a:r>
            <a:r>
              <a:rPr lang="en-US" sz="1200" b="0" kern="1200" dirty="0">
                <a:solidFill>
                  <a:srgbClr val="006600"/>
                </a:solidFill>
                <a:effectLst/>
                <a:latin typeface="+mn-lt"/>
                <a:ea typeface="+mn-ea"/>
                <a:cs typeface="+mn-cs"/>
              </a:rPr>
              <a:t>HRFD, </a:t>
            </a:r>
            <a:r>
              <a:rPr lang="en-US" sz="1200" b="0" kern="1200" dirty="0" err="1">
                <a:solidFill>
                  <a:srgbClr val="006600"/>
                </a:solidFill>
                <a:effectLst/>
                <a:latin typeface="+mn-lt"/>
                <a:ea typeface="+mn-ea"/>
                <a:cs typeface="+mn-cs"/>
              </a:rPr>
              <a:t>YuMO</a:t>
            </a:r>
            <a:r>
              <a:rPr lang="en-US" sz="1200" b="0" kern="1200" dirty="0">
                <a:solidFill>
                  <a:srgbClr val="006600"/>
                </a:solidFill>
                <a:effectLst/>
                <a:latin typeface="+mn-lt"/>
                <a:ea typeface="+mn-ea"/>
                <a:cs typeface="+mn-cs"/>
              </a:rPr>
              <a:t>, RTD, DN-6, DN-12, FSD, NERA, </a:t>
            </a:r>
            <a:r>
              <a:rPr lang="ru-RU" sz="1200" b="0" kern="1200" dirty="0">
                <a:solidFill>
                  <a:srgbClr val="006600"/>
                </a:solidFill>
                <a:effectLst/>
                <a:latin typeface="+mn-lt"/>
                <a:ea typeface="+mn-ea"/>
                <a:cs typeface="+mn-cs"/>
              </a:rPr>
              <a:t> </a:t>
            </a:r>
            <a:r>
              <a:rPr lang="en-US" sz="1200" b="0" kern="1200" dirty="0">
                <a:solidFill>
                  <a:srgbClr val="006600"/>
                </a:solidFill>
                <a:effectLst/>
                <a:latin typeface="+mn-lt"/>
                <a:ea typeface="+mn-ea"/>
                <a:cs typeface="+mn-cs"/>
              </a:rPr>
              <a:t>REMUR, REFLEX, SKAT, EPSILON, FSS, NRT</a:t>
            </a:r>
            <a:r>
              <a:rPr lang="ru-RU" dirty="0"/>
              <a:t>, направленная на улучшение технических параметров и расширение экспериментальных возможностей.</a:t>
            </a:r>
          </a:p>
          <a:p>
            <a:pPr marL="228600" indent="-228600">
              <a:buAutoNum type="arabicPeriod"/>
            </a:pPr>
            <a:r>
              <a:rPr lang="ru-RU" dirty="0"/>
              <a:t>Развитие лабораторного оборудования для характеризации образцов и измерений физических свойств.</a:t>
            </a:r>
          </a:p>
        </p:txBody>
      </p:sp>
      <p:sp>
        <p:nvSpPr>
          <p:cNvPr id="4" name="Номер слайда 3"/>
          <p:cNvSpPr>
            <a:spLocks noGrp="1"/>
          </p:cNvSpPr>
          <p:nvPr>
            <p:ph type="sldNum" sz="quarter" idx="5"/>
          </p:nvPr>
        </p:nvSpPr>
        <p:spPr/>
        <p:txBody>
          <a:bodyPr/>
          <a:lstStyle/>
          <a:p>
            <a:fld id="{50FC2383-844B-4F44-9EAB-72C5649360BD}" type="slidenum">
              <a:rPr lang="ru-RU" smtClean="0"/>
              <a:t>12</a:t>
            </a:fld>
            <a:endParaRPr lang="ru-RU"/>
          </a:p>
        </p:txBody>
      </p:sp>
    </p:spTree>
    <p:extLst>
      <p:ext uri="{BB962C8B-B14F-4D97-AF65-F5344CB8AC3E}">
        <p14:creationId xmlns:p14="http://schemas.microsoft.com/office/powerpoint/2010/main" val="2701374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C08DF372-1104-4CB2-9010-0DFC77B0AEAF}" type="slidenum">
              <a:rPr lang="pl-PL" smtClean="0"/>
              <a:t>21</a:t>
            </a:fld>
            <a:endParaRPr lang="pl-PL"/>
          </a:p>
        </p:txBody>
      </p:sp>
    </p:spTree>
    <p:extLst>
      <p:ext uri="{BB962C8B-B14F-4D97-AF65-F5344CB8AC3E}">
        <p14:creationId xmlns:p14="http://schemas.microsoft.com/office/powerpoint/2010/main" val="178901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DF372-1104-4CB2-9010-0DFC77B0AEAF}" type="slidenum">
              <a:rPr lang="pl-PL" smtClean="0"/>
              <a:t>23</a:t>
            </a:fld>
            <a:endParaRPr lang="pl-PL"/>
          </a:p>
        </p:txBody>
      </p:sp>
    </p:spTree>
    <p:extLst>
      <p:ext uri="{BB962C8B-B14F-4D97-AF65-F5344CB8AC3E}">
        <p14:creationId xmlns:p14="http://schemas.microsoft.com/office/powerpoint/2010/main" val="323116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89BF74-C9E1-440D-B0E7-08007CBDA8A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08BC6924-A149-42C8-912F-C175D16EC3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40AEF7D-79BA-4A49-B32D-61DB735D6681}"/>
              </a:ext>
            </a:extLst>
          </p:cNvPr>
          <p:cNvSpPr>
            <a:spLocks noGrp="1"/>
          </p:cNvSpPr>
          <p:nvPr>
            <p:ph type="dt" sz="half" idx="10"/>
          </p:nvPr>
        </p:nvSpPr>
        <p:spPr/>
        <p:txBody>
          <a:bodyPr/>
          <a:lstStyle/>
          <a:p>
            <a:fld id="{4C17D90E-78B5-44BC-BC1A-B0827578E335}" type="datetimeFigureOut">
              <a:rPr lang="ru-RU" smtClean="0"/>
              <a:t>14.06.2023</a:t>
            </a:fld>
            <a:endParaRPr lang="ru-RU"/>
          </a:p>
        </p:txBody>
      </p:sp>
      <p:sp>
        <p:nvSpPr>
          <p:cNvPr id="5" name="Нижний колонтитул 4">
            <a:extLst>
              <a:ext uri="{FF2B5EF4-FFF2-40B4-BE49-F238E27FC236}">
                <a16:creationId xmlns:a16="http://schemas.microsoft.com/office/drawing/2014/main" id="{BF87BEBD-C735-4819-AC44-617C5079540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9C78E6F-AC8F-47AB-A904-B1D3E7A402E2}"/>
              </a:ext>
            </a:extLst>
          </p:cNvPr>
          <p:cNvSpPr>
            <a:spLocks noGrp="1"/>
          </p:cNvSpPr>
          <p:nvPr>
            <p:ph type="sldNum" sz="quarter" idx="12"/>
          </p:nvPr>
        </p:nvSpPr>
        <p:spPr/>
        <p:txBody>
          <a:bodyPr/>
          <a:lstStyle/>
          <a:p>
            <a:fld id="{8953892F-ECE0-4285-A2BB-79C74F17914C}" type="slidenum">
              <a:rPr lang="ru-RU" smtClean="0"/>
              <a:t>‹#›</a:t>
            </a:fld>
            <a:endParaRPr lang="ru-RU"/>
          </a:p>
        </p:txBody>
      </p:sp>
    </p:spTree>
    <p:extLst>
      <p:ext uri="{BB962C8B-B14F-4D97-AF65-F5344CB8AC3E}">
        <p14:creationId xmlns:p14="http://schemas.microsoft.com/office/powerpoint/2010/main" val="1932227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899A62-EF02-4618-95BC-713B19837D4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87AB354-1A70-46F2-A02B-96CC5780658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1804D55-63AD-487A-9CDF-C01B2A127753}"/>
              </a:ext>
            </a:extLst>
          </p:cNvPr>
          <p:cNvSpPr>
            <a:spLocks noGrp="1"/>
          </p:cNvSpPr>
          <p:nvPr>
            <p:ph type="dt" sz="half" idx="10"/>
          </p:nvPr>
        </p:nvSpPr>
        <p:spPr/>
        <p:txBody>
          <a:bodyPr/>
          <a:lstStyle/>
          <a:p>
            <a:fld id="{4C17D90E-78B5-44BC-BC1A-B0827578E335}" type="datetimeFigureOut">
              <a:rPr lang="ru-RU" smtClean="0"/>
              <a:t>14.06.2023</a:t>
            </a:fld>
            <a:endParaRPr lang="ru-RU"/>
          </a:p>
        </p:txBody>
      </p:sp>
      <p:sp>
        <p:nvSpPr>
          <p:cNvPr id="5" name="Нижний колонтитул 4">
            <a:extLst>
              <a:ext uri="{FF2B5EF4-FFF2-40B4-BE49-F238E27FC236}">
                <a16:creationId xmlns:a16="http://schemas.microsoft.com/office/drawing/2014/main" id="{75698CC6-FB4C-4795-AD12-B9BAFD1E5C3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5C28616-7940-46E0-9A1E-7830ADC9CA77}"/>
              </a:ext>
            </a:extLst>
          </p:cNvPr>
          <p:cNvSpPr>
            <a:spLocks noGrp="1"/>
          </p:cNvSpPr>
          <p:nvPr>
            <p:ph type="sldNum" sz="quarter" idx="12"/>
          </p:nvPr>
        </p:nvSpPr>
        <p:spPr/>
        <p:txBody>
          <a:bodyPr/>
          <a:lstStyle/>
          <a:p>
            <a:fld id="{8953892F-ECE0-4285-A2BB-79C74F17914C}" type="slidenum">
              <a:rPr lang="ru-RU" smtClean="0"/>
              <a:t>‹#›</a:t>
            </a:fld>
            <a:endParaRPr lang="ru-RU"/>
          </a:p>
        </p:txBody>
      </p:sp>
    </p:spTree>
    <p:extLst>
      <p:ext uri="{BB962C8B-B14F-4D97-AF65-F5344CB8AC3E}">
        <p14:creationId xmlns:p14="http://schemas.microsoft.com/office/powerpoint/2010/main" val="2512269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D7CA3A3-79C6-4BB4-A38D-4EE7B88B1C4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A61AF29-2F45-4893-8A1D-CA703B96904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49609B5-FEDF-4C67-AD2D-1152BAF5C027}"/>
              </a:ext>
            </a:extLst>
          </p:cNvPr>
          <p:cNvSpPr>
            <a:spLocks noGrp="1"/>
          </p:cNvSpPr>
          <p:nvPr>
            <p:ph type="dt" sz="half" idx="10"/>
          </p:nvPr>
        </p:nvSpPr>
        <p:spPr/>
        <p:txBody>
          <a:bodyPr/>
          <a:lstStyle/>
          <a:p>
            <a:fld id="{4C17D90E-78B5-44BC-BC1A-B0827578E335}" type="datetimeFigureOut">
              <a:rPr lang="ru-RU" smtClean="0"/>
              <a:t>14.06.2023</a:t>
            </a:fld>
            <a:endParaRPr lang="ru-RU"/>
          </a:p>
        </p:txBody>
      </p:sp>
      <p:sp>
        <p:nvSpPr>
          <p:cNvPr id="5" name="Нижний колонтитул 4">
            <a:extLst>
              <a:ext uri="{FF2B5EF4-FFF2-40B4-BE49-F238E27FC236}">
                <a16:creationId xmlns:a16="http://schemas.microsoft.com/office/drawing/2014/main" id="{562651CA-0BFD-4A89-A136-B72D4611691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2EC7C53-1C82-42D5-BFE1-E8BA7727FBAB}"/>
              </a:ext>
            </a:extLst>
          </p:cNvPr>
          <p:cNvSpPr>
            <a:spLocks noGrp="1"/>
          </p:cNvSpPr>
          <p:nvPr>
            <p:ph type="sldNum" sz="quarter" idx="12"/>
          </p:nvPr>
        </p:nvSpPr>
        <p:spPr/>
        <p:txBody>
          <a:bodyPr/>
          <a:lstStyle/>
          <a:p>
            <a:fld id="{8953892F-ECE0-4285-A2BB-79C74F17914C}" type="slidenum">
              <a:rPr lang="ru-RU" smtClean="0"/>
              <a:t>‹#›</a:t>
            </a:fld>
            <a:endParaRPr lang="ru-RU"/>
          </a:p>
        </p:txBody>
      </p:sp>
    </p:spTree>
    <p:extLst>
      <p:ext uri="{BB962C8B-B14F-4D97-AF65-F5344CB8AC3E}">
        <p14:creationId xmlns:p14="http://schemas.microsoft.com/office/powerpoint/2010/main" val="1024163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136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F10EF6-196A-4EB4-84A6-AC14DA31F0A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94294E3-E376-4BDA-B7A7-F25708847A6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E82DD0E-5E80-4AF8-AAB5-4860E5605E1D}"/>
              </a:ext>
            </a:extLst>
          </p:cNvPr>
          <p:cNvSpPr>
            <a:spLocks noGrp="1"/>
          </p:cNvSpPr>
          <p:nvPr>
            <p:ph type="dt" sz="half" idx="10"/>
          </p:nvPr>
        </p:nvSpPr>
        <p:spPr/>
        <p:txBody>
          <a:bodyPr/>
          <a:lstStyle/>
          <a:p>
            <a:fld id="{4C17D90E-78B5-44BC-BC1A-B0827578E335}" type="datetimeFigureOut">
              <a:rPr lang="ru-RU" smtClean="0"/>
              <a:t>14.06.2023</a:t>
            </a:fld>
            <a:endParaRPr lang="ru-RU"/>
          </a:p>
        </p:txBody>
      </p:sp>
      <p:sp>
        <p:nvSpPr>
          <p:cNvPr id="5" name="Нижний колонтитул 4">
            <a:extLst>
              <a:ext uri="{FF2B5EF4-FFF2-40B4-BE49-F238E27FC236}">
                <a16:creationId xmlns:a16="http://schemas.microsoft.com/office/drawing/2014/main" id="{A19E9D56-EFE1-4DD5-BCA9-7035A489EE6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9483F0F-5C62-4A40-B7B8-CD96E839F94D}"/>
              </a:ext>
            </a:extLst>
          </p:cNvPr>
          <p:cNvSpPr>
            <a:spLocks noGrp="1"/>
          </p:cNvSpPr>
          <p:nvPr>
            <p:ph type="sldNum" sz="quarter" idx="12"/>
          </p:nvPr>
        </p:nvSpPr>
        <p:spPr/>
        <p:txBody>
          <a:bodyPr/>
          <a:lstStyle/>
          <a:p>
            <a:fld id="{8953892F-ECE0-4285-A2BB-79C74F17914C}" type="slidenum">
              <a:rPr lang="ru-RU" smtClean="0"/>
              <a:t>‹#›</a:t>
            </a:fld>
            <a:endParaRPr lang="ru-RU"/>
          </a:p>
        </p:txBody>
      </p:sp>
    </p:spTree>
    <p:extLst>
      <p:ext uri="{BB962C8B-B14F-4D97-AF65-F5344CB8AC3E}">
        <p14:creationId xmlns:p14="http://schemas.microsoft.com/office/powerpoint/2010/main" val="1886519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F0AC44-D030-4CD6-BF7C-2354EB8683B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69052A9-1124-429A-9FC0-06931DA070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E07F2B7-D912-4820-BF58-68CBCE939E17}"/>
              </a:ext>
            </a:extLst>
          </p:cNvPr>
          <p:cNvSpPr>
            <a:spLocks noGrp="1"/>
          </p:cNvSpPr>
          <p:nvPr>
            <p:ph type="dt" sz="half" idx="10"/>
          </p:nvPr>
        </p:nvSpPr>
        <p:spPr/>
        <p:txBody>
          <a:bodyPr/>
          <a:lstStyle/>
          <a:p>
            <a:fld id="{4C17D90E-78B5-44BC-BC1A-B0827578E335}" type="datetimeFigureOut">
              <a:rPr lang="ru-RU" smtClean="0"/>
              <a:t>14.06.2023</a:t>
            </a:fld>
            <a:endParaRPr lang="ru-RU"/>
          </a:p>
        </p:txBody>
      </p:sp>
      <p:sp>
        <p:nvSpPr>
          <p:cNvPr id="5" name="Нижний колонтитул 4">
            <a:extLst>
              <a:ext uri="{FF2B5EF4-FFF2-40B4-BE49-F238E27FC236}">
                <a16:creationId xmlns:a16="http://schemas.microsoft.com/office/drawing/2014/main" id="{2FFD9A3B-13BC-467B-BC95-1140F9F578B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4CAA79B-1D66-4B41-9220-6C2B65AC3937}"/>
              </a:ext>
            </a:extLst>
          </p:cNvPr>
          <p:cNvSpPr>
            <a:spLocks noGrp="1"/>
          </p:cNvSpPr>
          <p:nvPr>
            <p:ph type="sldNum" sz="quarter" idx="12"/>
          </p:nvPr>
        </p:nvSpPr>
        <p:spPr/>
        <p:txBody>
          <a:bodyPr/>
          <a:lstStyle/>
          <a:p>
            <a:fld id="{8953892F-ECE0-4285-A2BB-79C74F17914C}" type="slidenum">
              <a:rPr lang="ru-RU" smtClean="0"/>
              <a:t>‹#›</a:t>
            </a:fld>
            <a:endParaRPr lang="ru-RU"/>
          </a:p>
        </p:txBody>
      </p:sp>
    </p:spTree>
    <p:extLst>
      <p:ext uri="{BB962C8B-B14F-4D97-AF65-F5344CB8AC3E}">
        <p14:creationId xmlns:p14="http://schemas.microsoft.com/office/powerpoint/2010/main" val="4227835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BE2FBF-2B73-477E-B15A-DE77CD93742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2465D8F-E5E0-405D-9F4F-BBAF6DC7E68D}"/>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9E4B679B-30DD-4A6F-90BA-AC2B71169FD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88F8C7C3-7BF2-4461-8F52-804C149F147C}"/>
              </a:ext>
            </a:extLst>
          </p:cNvPr>
          <p:cNvSpPr>
            <a:spLocks noGrp="1"/>
          </p:cNvSpPr>
          <p:nvPr>
            <p:ph type="dt" sz="half" idx="10"/>
          </p:nvPr>
        </p:nvSpPr>
        <p:spPr/>
        <p:txBody>
          <a:bodyPr/>
          <a:lstStyle/>
          <a:p>
            <a:fld id="{4C17D90E-78B5-44BC-BC1A-B0827578E335}" type="datetimeFigureOut">
              <a:rPr lang="ru-RU" smtClean="0"/>
              <a:t>14.06.2023</a:t>
            </a:fld>
            <a:endParaRPr lang="ru-RU"/>
          </a:p>
        </p:txBody>
      </p:sp>
      <p:sp>
        <p:nvSpPr>
          <p:cNvPr id="6" name="Нижний колонтитул 5">
            <a:extLst>
              <a:ext uri="{FF2B5EF4-FFF2-40B4-BE49-F238E27FC236}">
                <a16:creationId xmlns:a16="http://schemas.microsoft.com/office/drawing/2014/main" id="{57F0F554-C912-49A8-8454-41281BA1249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7B228AA-9D2E-4AB3-8EB0-0B3D4049D906}"/>
              </a:ext>
            </a:extLst>
          </p:cNvPr>
          <p:cNvSpPr>
            <a:spLocks noGrp="1"/>
          </p:cNvSpPr>
          <p:nvPr>
            <p:ph type="sldNum" sz="quarter" idx="12"/>
          </p:nvPr>
        </p:nvSpPr>
        <p:spPr/>
        <p:txBody>
          <a:bodyPr/>
          <a:lstStyle/>
          <a:p>
            <a:fld id="{8953892F-ECE0-4285-A2BB-79C74F17914C}" type="slidenum">
              <a:rPr lang="ru-RU" smtClean="0"/>
              <a:t>‹#›</a:t>
            </a:fld>
            <a:endParaRPr lang="ru-RU"/>
          </a:p>
        </p:txBody>
      </p:sp>
    </p:spTree>
    <p:extLst>
      <p:ext uri="{BB962C8B-B14F-4D97-AF65-F5344CB8AC3E}">
        <p14:creationId xmlns:p14="http://schemas.microsoft.com/office/powerpoint/2010/main" val="1814475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29B44E-0883-4006-BC1C-3D2151952DD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A0CF2A4-DF3C-4224-9492-F02F7DEDB4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0E251F0-2139-41B3-AB9B-4C2D693E6E3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94881A1E-8924-472B-A5D6-1DE5FF7FB4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51441BF-7E86-40D5-A6C4-A56E8728FAE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3B60259-9B3A-4ECD-A3FE-EED10AA11190}"/>
              </a:ext>
            </a:extLst>
          </p:cNvPr>
          <p:cNvSpPr>
            <a:spLocks noGrp="1"/>
          </p:cNvSpPr>
          <p:nvPr>
            <p:ph type="dt" sz="half" idx="10"/>
          </p:nvPr>
        </p:nvSpPr>
        <p:spPr/>
        <p:txBody>
          <a:bodyPr/>
          <a:lstStyle/>
          <a:p>
            <a:fld id="{4C17D90E-78B5-44BC-BC1A-B0827578E335}" type="datetimeFigureOut">
              <a:rPr lang="ru-RU" smtClean="0"/>
              <a:t>14.06.2023</a:t>
            </a:fld>
            <a:endParaRPr lang="ru-RU"/>
          </a:p>
        </p:txBody>
      </p:sp>
      <p:sp>
        <p:nvSpPr>
          <p:cNvPr id="8" name="Нижний колонтитул 7">
            <a:extLst>
              <a:ext uri="{FF2B5EF4-FFF2-40B4-BE49-F238E27FC236}">
                <a16:creationId xmlns:a16="http://schemas.microsoft.com/office/drawing/2014/main" id="{5D5283C4-23C6-4130-8314-4011FD21D86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8844A71-BB31-480A-B6BA-2DEDA0967CD8}"/>
              </a:ext>
            </a:extLst>
          </p:cNvPr>
          <p:cNvSpPr>
            <a:spLocks noGrp="1"/>
          </p:cNvSpPr>
          <p:nvPr>
            <p:ph type="sldNum" sz="quarter" idx="12"/>
          </p:nvPr>
        </p:nvSpPr>
        <p:spPr/>
        <p:txBody>
          <a:bodyPr/>
          <a:lstStyle/>
          <a:p>
            <a:fld id="{8953892F-ECE0-4285-A2BB-79C74F17914C}" type="slidenum">
              <a:rPr lang="ru-RU" smtClean="0"/>
              <a:t>‹#›</a:t>
            </a:fld>
            <a:endParaRPr lang="ru-RU"/>
          </a:p>
        </p:txBody>
      </p:sp>
    </p:spTree>
    <p:extLst>
      <p:ext uri="{BB962C8B-B14F-4D97-AF65-F5344CB8AC3E}">
        <p14:creationId xmlns:p14="http://schemas.microsoft.com/office/powerpoint/2010/main" val="54865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5157A7-0979-4E3D-B16C-32C88596993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3651AB4-44E6-45B9-9D58-D21A7BEC39B0}"/>
              </a:ext>
            </a:extLst>
          </p:cNvPr>
          <p:cNvSpPr>
            <a:spLocks noGrp="1"/>
          </p:cNvSpPr>
          <p:nvPr>
            <p:ph type="dt" sz="half" idx="10"/>
          </p:nvPr>
        </p:nvSpPr>
        <p:spPr/>
        <p:txBody>
          <a:bodyPr/>
          <a:lstStyle/>
          <a:p>
            <a:fld id="{4C17D90E-78B5-44BC-BC1A-B0827578E335}" type="datetimeFigureOut">
              <a:rPr lang="ru-RU" smtClean="0"/>
              <a:t>14.06.2023</a:t>
            </a:fld>
            <a:endParaRPr lang="ru-RU"/>
          </a:p>
        </p:txBody>
      </p:sp>
      <p:sp>
        <p:nvSpPr>
          <p:cNvPr id="4" name="Нижний колонтитул 3">
            <a:extLst>
              <a:ext uri="{FF2B5EF4-FFF2-40B4-BE49-F238E27FC236}">
                <a16:creationId xmlns:a16="http://schemas.microsoft.com/office/drawing/2014/main" id="{15018496-1ED7-4357-86D7-0BADCC1971F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F3C99D06-92C6-41D8-842B-332398F939B3}"/>
              </a:ext>
            </a:extLst>
          </p:cNvPr>
          <p:cNvSpPr>
            <a:spLocks noGrp="1"/>
          </p:cNvSpPr>
          <p:nvPr>
            <p:ph type="sldNum" sz="quarter" idx="12"/>
          </p:nvPr>
        </p:nvSpPr>
        <p:spPr/>
        <p:txBody>
          <a:bodyPr/>
          <a:lstStyle/>
          <a:p>
            <a:fld id="{8953892F-ECE0-4285-A2BB-79C74F17914C}" type="slidenum">
              <a:rPr lang="ru-RU" smtClean="0"/>
              <a:t>‹#›</a:t>
            </a:fld>
            <a:endParaRPr lang="ru-RU"/>
          </a:p>
        </p:txBody>
      </p:sp>
    </p:spTree>
    <p:extLst>
      <p:ext uri="{BB962C8B-B14F-4D97-AF65-F5344CB8AC3E}">
        <p14:creationId xmlns:p14="http://schemas.microsoft.com/office/powerpoint/2010/main" val="169421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AA9EC1B-5127-4622-9840-AAADA955EA97}"/>
              </a:ext>
            </a:extLst>
          </p:cNvPr>
          <p:cNvSpPr>
            <a:spLocks noGrp="1"/>
          </p:cNvSpPr>
          <p:nvPr>
            <p:ph type="dt" sz="half" idx="10"/>
          </p:nvPr>
        </p:nvSpPr>
        <p:spPr/>
        <p:txBody>
          <a:bodyPr/>
          <a:lstStyle/>
          <a:p>
            <a:fld id="{4C17D90E-78B5-44BC-BC1A-B0827578E335}" type="datetimeFigureOut">
              <a:rPr lang="ru-RU" smtClean="0"/>
              <a:t>14.06.2023</a:t>
            </a:fld>
            <a:endParaRPr lang="ru-RU"/>
          </a:p>
        </p:txBody>
      </p:sp>
      <p:sp>
        <p:nvSpPr>
          <p:cNvPr id="3" name="Нижний колонтитул 2">
            <a:extLst>
              <a:ext uri="{FF2B5EF4-FFF2-40B4-BE49-F238E27FC236}">
                <a16:creationId xmlns:a16="http://schemas.microsoft.com/office/drawing/2014/main" id="{BF74FB33-BB32-425C-BE72-68E0B879F44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3B4D6C7-2D5C-4062-8123-052E4CA858AE}"/>
              </a:ext>
            </a:extLst>
          </p:cNvPr>
          <p:cNvSpPr>
            <a:spLocks noGrp="1"/>
          </p:cNvSpPr>
          <p:nvPr>
            <p:ph type="sldNum" sz="quarter" idx="12"/>
          </p:nvPr>
        </p:nvSpPr>
        <p:spPr/>
        <p:txBody>
          <a:bodyPr/>
          <a:lstStyle/>
          <a:p>
            <a:fld id="{8953892F-ECE0-4285-A2BB-79C74F17914C}" type="slidenum">
              <a:rPr lang="ru-RU" smtClean="0"/>
              <a:t>‹#›</a:t>
            </a:fld>
            <a:endParaRPr lang="ru-RU"/>
          </a:p>
        </p:txBody>
      </p:sp>
    </p:spTree>
    <p:extLst>
      <p:ext uri="{BB962C8B-B14F-4D97-AF65-F5344CB8AC3E}">
        <p14:creationId xmlns:p14="http://schemas.microsoft.com/office/powerpoint/2010/main" val="3561179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C2D167-5F38-4630-A717-AFA9EB64A42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F954664-F0A9-4394-81EC-30585A1CF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AF2E9A7-BD9A-44BE-B0C7-4FEBC40EE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ACB2B97-7D29-4BC5-A992-9AF67D48C868}"/>
              </a:ext>
            </a:extLst>
          </p:cNvPr>
          <p:cNvSpPr>
            <a:spLocks noGrp="1"/>
          </p:cNvSpPr>
          <p:nvPr>
            <p:ph type="dt" sz="half" idx="10"/>
          </p:nvPr>
        </p:nvSpPr>
        <p:spPr/>
        <p:txBody>
          <a:bodyPr/>
          <a:lstStyle/>
          <a:p>
            <a:fld id="{4C17D90E-78B5-44BC-BC1A-B0827578E335}" type="datetimeFigureOut">
              <a:rPr lang="ru-RU" smtClean="0"/>
              <a:t>14.06.2023</a:t>
            </a:fld>
            <a:endParaRPr lang="ru-RU"/>
          </a:p>
        </p:txBody>
      </p:sp>
      <p:sp>
        <p:nvSpPr>
          <p:cNvPr id="6" name="Нижний колонтитул 5">
            <a:extLst>
              <a:ext uri="{FF2B5EF4-FFF2-40B4-BE49-F238E27FC236}">
                <a16:creationId xmlns:a16="http://schemas.microsoft.com/office/drawing/2014/main" id="{3AD07965-E3E9-4195-A72D-F8D892C75F3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2808001-7AA3-41C8-9098-161A16E6327D}"/>
              </a:ext>
            </a:extLst>
          </p:cNvPr>
          <p:cNvSpPr>
            <a:spLocks noGrp="1"/>
          </p:cNvSpPr>
          <p:nvPr>
            <p:ph type="sldNum" sz="quarter" idx="12"/>
          </p:nvPr>
        </p:nvSpPr>
        <p:spPr/>
        <p:txBody>
          <a:bodyPr/>
          <a:lstStyle/>
          <a:p>
            <a:fld id="{8953892F-ECE0-4285-A2BB-79C74F17914C}" type="slidenum">
              <a:rPr lang="ru-RU" smtClean="0"/>
              <a:t>‹#›</a:t>
            </a:fld>
            <a:endParaRPr lang="ru-RU"/>
          </a:p>
        </p:txBody>
      </p:sp>
    </p:spTree>
    <p:extLst>
      <p:ext uri="{BB962C8B-B14F-4D97-AF65-F5344CB8AC3E}">
        <p14:creationId xmlns:p14="http://schemas.microsoft.com/office/powerpoint/2010/main" val="363253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A1FFB1-29A7-48C4-8467-FA7393F8FA1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CB28899-D965-4767-82FD-89B56629C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BE38AAF9-4490-4023-A9AA-24DFF3E36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DC9ED18-0163-439A-A282-696141CB6BAF}"/>
              </a:ext>
            </a:extLst>
          </p:cNvPr>
          <p:cNvSpPr>
            <a:spLocks noGrp="1"/>
          </p:cNvSpPr>
          <p:nvPr>
            <p:ph type="dt" sz="half" idx="10"/>
          </p:nvPr>
        </p:nvSpPr>
        <p:spPr/>
        <p:txBody>
          <a:bodyPr/>
          <a:lstStyle/>
          <a:p>
            <a:fld id="{4C17D90E-78B5-44BC-BC1A-B0827578E335}" type="datetimeFigureOut">
              <a:rPr lang="ru-RU" smtClean="0"/>
              <a:t>14.06.2023</a:t>
            </a:fld>
            <a:endParaRPr lang="ru-RU"/>
          </a:p>
        </p:txBody>
      </p:sp>
      <p:sp>
        <p:nvSpPr>
          <p:cNvPr id="6" name="Нижний колонтитул 5">
            <a:extLst>
              <a:ext uri="{FF2B5EF4-FFF2-40B4-BE49-F238E27FC236}">
                <a16:creationId xmlns:a16="http://schemas.microsoft.com/office/drawing/2014/main" id="{0DC02DB7-B970-48F0-BC79-F6B78A705B2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3D6C9A3-260A-421D-B948-05182826051C}"/>
              </a:ext>
            </a:extLst>
          </p:cNvPr>
          <p:cNvSpPr>
            <a:spLocks noGrp="1"/>
          </p:cNvSpPr>
          <p:nvPr>
            <p:ph type="sldNum" sz="quarter" idx="12"/>
          </p:nvPr>
        </p:nvSpPr>
        <p:spPr/>
        <p:txBody>
          <a:bodyPr/>
          <a:lstStyle/>
          <a:p>
            <a:fld id="{8953892F-ECE0-4285-A2BB-79C74F17914C}" type="slidenum">
              <a:rPr lang="ru-RU" smtClean="0"/>
              <a:t>‹#›</a:t>
            </a:fld>
            <a:endParaRPr lang="ru-RU"/>
          </a:p>
        </p:txBody>
      </p:sp>
    </p:spTree>
    <p:extLst>
      <p:ext uri="{BB962C8B-B14F-4D97-AF65-F5344CB8AC3E}">
        <p14:creationId xmlns:p14="http://schemas.microsoft.com/office/powerpoint/2010/main" val="1913522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210574-4EEE-463D-A5AE-C1877E5507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DCB1787-9BEB-4F9D-8B9D-15C1BFFAF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F65D193-607C-43FA-AC67-40CAF4C939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7D90E-78B5-44BC-BC1A-B0827578E335}" type="datetimeFigureOut">
              <a:rPr lang="ru-RU" smtClean="0"/>
              <a:t>14.06.2023</a:t>
            </a:fld>
            <a:endParaRPr lang="ru-RU"/>
          </a:p>
        </p:txBody>
      </p:sp>
      <p:sp>
        <p:nvSpPr>
          <p:cNvPr id="5" name="Нижний колонтитул 4">
            <a:extLst>
              <a:ext uri="{FF2B5EF4-FFF2-40B4-BE49-F238E27FC236}">
                <a16:creationId xmlns:a16="http://schemas.microsoft.com/office/drawing/2014/main" id="{D5CA9241-62B7-4EFB-96AA-EC0764118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CB7811A-06B8-4441-9B6C-2DC08F5003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3892F-ECE0-4285-A2BB-79C74F17914C}" type="slidenum">
              <a:rPr lang="ru-RU" smtClean="0"/>
              <a:t>‹#›</a:t>
            </a:fld>
            <a:endParaRPr lang="ru-RU"/>
          </a:p>
        </p:txBody>
      </p:sp>
    </p:spTree>
    <p:extLst>
      <p:ext uri="{BB962C8B-B14F-4D97-AF65-F5344CB8AC3E}">
        <p14:creationId xmlns:p14="http://schemas.microsoft.com/office/powerpoint/2010/main" val="857480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tmp"/><Relationship Id="rId2" Type="http://schemas.openxmlformats.org/officeDocument/2006/relationships/image" Target="../media/image33.tmp"/><Relationship Id="rId1" Type="http://schemas.openxmlformats.org/officeDocument/2006/relationships/slideLayout" Target="../slideLayouts/slideLayout7.xml"/><Relationship Id="rId6" Type="http://schemas.openxmlformats.org/officeDocument/2006/relationships/image" Target="../media/image37.tmp"/><Relationship Id="rId5" Type="http://schemas.openxmlformats.org/officeDocument/2006/relationships/image" Target="../media/image36.tmp"/><Relationship Id="rId10" Type="http://schemas.openxmlformats.org/officeDocument/2006/relationships/image" Target="../media/image11.jpeg"/><Relationship Id="rId4" Type="http://schemas.openxmlformats.org/officeDocument/2006/relationships/image" Target="../media/image35.tmp"/><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46.jp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8.png"/><Relationship Id="rId7" Type="http://schemas.openxmlformats.org/officeDocument/2006/relationships/image" Target="../media/image59.pn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7.tmp"/><Relationship Id="rId3" Type="http://schemas.openxmlformats.org/officeDocument/2006/relationships/image" Target="../media/image2.tmp"/><Relationship Id="rId7" Type="http://schemas.openxmlformats.org/officeDocument/2006/relationships/image" Target="../media/image6.tmp"/><Relationship Id="rId12" Type="http://schemas.openxmlformats.org/officeDocument/2006/relationships/image" Target="../media/image11.jpeg"/><Relationship Id="rId2" Type="http://schemas.openxmlformats.org/officeDocument/2006/relationships/image" Target="../media/image1.tmp"/><Relationship Id="rId1" Type="http://schemas.openxmlformats.org/officeDocument/2006/relationships/slideLayout" Target="../slideLayouts/slideLayout12.xml"/><Relationship Id="rId6" Type="http://schemas.openxmlformats.org/officeDocument/2006/relationships/image" Target="../media/image5.tmp"/><Relationship Id="rId11" Type="http://schemas.openxmlformats.org/officeDocument/2006/relationships/image" Target="../media/image10.tmp"/><Relationship Id="rId5" Type="http://schemas.openxmlformats.org/officeDocument/2006/relationships/image" Target="../media/image4.tmp"/><Relationship Id="rId10" Type="http://schemas.openxmlformats.org/officeDocument/2006/relationships/image" Target="../media/image9.tmp"/><Relationship Id="rId4" Type="http://schemas.openxmlformats.org/officeDocument/2006/relationships/image" Target="../media/image3.tmp"/><Relationship Id="rId9" Type="http://schemas.openxmlformats.org/officeDocument/2006/relationships/image" Target="../media/image8.tmp"/></Relationships>
</file>

<file path=ppt/slides/_rels/slide20.xml.rels><?xml version="1.0" encoding="UTF-8" standalone="yes"?>
<Relationships xmlns="http://schemas.openxmlformats.org/package/2006/relationships"><Relationship Id="rId8" Type="http://schemas.openxmlformats.org/officeDocument/2006/relationships/image" Target="../media/image63.wmf"/><Relationship Id="rId13" Type="http://schemas.openxmlformats.org/officeDocument/2006/relationships/oleObject" Target="../embeddings/oleObject4.bin"/><Relationship Id="rId18" Type="http://schemas.openxmlformats.org/officeDocument/2006/relationships/image" Target="../media/image68.wmf"/><Relationship Id="rId3" Type="http://schemas.openxmlformats.org/officeDocument/2006/relationships/image" Target="../media/image48.png"/><Relationship Id="rId21" Type="http://schemas.openxmlformats.org/officeDocument/2006/relationships/image" Target="../media/image70.emf"/><Relationship Id="rId7" Type="http://schemas.openxmlformats.org/officeDocument/2006/relationships/oleObject" Target="../embeddings/oleObject1.bin"/><Relationship Id="rId12" Type="http://schemas.openxmlformats.org/officeDocument/2006/relationships/image" Target="../media/image65.wmf"/><Relationship Id="rId17" Type="http://schemas.openxmlformats.org/officeDocument/2006/relationships/oleObject" Target="../embeddings/oleObject6.bin"/><Relationship Id="rId2" Type="http://schemas.openxmlformats.org/officeDocument/2006/relationships/image" Target="../media/image46.jpg"/><Relationship Id="rId16" Type="http://schemas.openxmlformats.org/officeDocument/2006/relationships/image" Target="../media/image67.wmf"/><Relationship Id="rId20" Type="http://schemas.openxmlformats.org/officeDocument/2006/relationships/image" Target="../media/image69.wmf"/><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oleObject" Target="../embeddings/oleObject3.bin"/><Relationship Id="rId5" Type="http://schemas.openxmlformats.org/officeDocument/2006/relationships/image" Target="../media/image55.png"/><Relationship Id="rId15" Type="http://schemas.openxmlformats.org/officeDocument/2006/relationships/oleObject" Target="../embeddings/oleObject5.bin"/><Relationship Id="rId10" Type="http://schemas.openxmlformats.org/officeDocument/2006/relationships/image" Target="../media/image64.wmf"/><Relationship Id="rId19" Type="http://schemas.openxmlformats.org/officeDocument/2006/relationships/oleObject" Target="../embeddings/oleObject7.bin"/><Relationship Id="rId4" Type="http://schemas.openxmlformats.org/officeDocument/2006/relationships/image" Target="../media/image61.png"/><Relationship Id="rId9" Type="http://schemas.openxmlformats.org/officeDocument/2006/relationships/oleObject" Target="../embeddings/oleObject2.bin"/><Relationship Id="rId14" Type="http://schemas.openxmlformats.org/officeDocument/2006/relationships/image" Target="../media/image66.wmf"/></Relationships>
</file>

<file path=ppt/slides/_rels/slide21.xml.rels><?xml version="1.0" encoding="UTF-8" standalone="yes"?>
<Relationships xmlns="http://schemas.openxmlformats.org/package/2006/relationships"><Relationship Id="rId8" Type="http://schemas.openxmlformats.org/officeDocument/2006/relationships/image" Target="../media/image74.gif"/><Relationship Id="rId13" Type="http://schemas.openxmlformats.org/officeDocument/2006/relationships/image" Target="../media/image59.png"/><Relationship Id="rId3" Type="http://schemas.openxmlformats.org/officeDocument/2006/relationships/image" Target="../media/image71.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77.png"/><Relationship Id="rId5" Type="http://schemas.openxmlformats.org/officeDocument/2006/relationships/image" Target="../media/image46.jpg"/><Relationship Id="rId10" Type="http://schemas.openxmlformats.org/officeDocument/2006/relationships/image" Target="../media/image76.gif"/><Relationship Id="rId4" Type="http://schemas.openxmlformats.org/officeDocument/2006/relationships/image" Target="../media/image72.png"/><Relationship Id="rId9" Type="http://schemas.openxmlformats.org/officeDocument/2006/relationships/image" Target="../media/image75.gif"/><Relationship Id="rId14" Type="http://schemas.openxmlformats.org/officeDocument/2006/relationships/image" Target="../media/image70.emf"/></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48.pn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6.jp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9.jp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iff"/><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6.tmp"/><Relationship Id="rId3" Type="http://schemas.openxmlformats.org/officeDocument/2006/relationships/image" Target="../media/image21.tmp"/><Relationship Id="rId7" Type="http://schemas.openxmlformats.org/officeDocument/2006/relationships/image" Target="../media/image25.tmp"/><Relationship Id="rId2" Type="http://schemas.openxmlformats.org/officeDocument/2006/relationships/image" Target="../media/image20.tmp"/><Relationship Id="rId1" Type="http://schemas.openxmlformats.org/officeDocument/2006/relationships/slideLayout" Target="../slideLayouts/slideLayout7.xml"/><Relationship Id="rId6" Type="http://schemas.openxmlformats.org/officeDocument/2006/relationships/image" Target="../media/image24.tmp"/><Relationship Id="rId5" Type="http://schemas.openxmlformats.org/officeDocument/2006/relationships/image" Target="../media/image23.tmp"/><Relationship Id="rId4" Type="http://schemas.openxmlformats.org/officeDocument/2006/relationships/image" Target="../media/image22.tmp"/></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tmp"/><Relationship Id="rId2" Type="http://schemas.openxmlformats.org/officeDocument/2006/relationships/image" Target="../media/image27.tmp"/><Relationship Id="rId1" Type="http://schemas.openxmlformats.org/officeDocument/2006/relationships/slideLayout" Target="../slideLayouts/slideLayout7.xml"/><Relationship Id="rId6" Type="http://schemas.openxmlformats.org/officeDocument/2006/relationships/image" Target="../media/image31.tmp"/><Relationship Id="rId5" Type="http://schemas.openxmlformats.org/officeDocument/2006/relationships/image" Target="../media/image30.tmp"/><Relationship Id="rId4" Type="http://schemas.openxmlformats.org/officeDocument/2006/relationships/image" Target="../media/image2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67620575-F093-EE83-8A68-E0EEFB1F4F8B}"/>
              </a:ext>
            </a:extLst>
          </p:cNvPr>
          <p:cNvSpPr>
            <a:spLocks noChangeArrowheads="1"/>
          </p:cNvSpPr>
          <p:nvPr/>
        </p:nvSpPr>
        <p:spPr bwMode="auto">
          <a:xfrm>
            <a:off x="228599" y="1163955"/>
            <a:ext cx="11560629" cy="267765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2400" b="1" i="0" dirty="0">
                <a:solidFill>
                  <a:srgbClr val="0000FF"/>
                </a:solidFill>
                <a:effectLst/>
                <a:latin typeface="Roboto" panose="02000000000000000000" pitchFamily="2" charset="0"/>
                <a:ea typeface="Roboto" panose="02000000000000000000" pitchFamily="2" charset="0"/>
                <a:cs typeface="Roboto" panose="02000000000000000000" pitchFamily="2" charset="0"/>
              </a:rPr>
              <a:t>Proposal for opening the </a:t>
            </a:r>
            <a:r>
              <a:rPr lang="en-US" sz="2400" b="1" dirty="0">
                <a:solidFill>
                  <a:srgbClr val="0000FF"/>
                </a:solidFill>
                <a:effectLst/>
                <a:latin typeface="Roboto" panose="02000000000000000000" pitchFamily="2" charset="0"/>
                <a:ea typeface="Roboto" panose="02000000000000000000" pitchFamily="2" charset="0"/>
                <a:cs typeface="Roboto" panose="02000000000000000000" pitchFamily="2" charset="0"/>
              </a:rPr>
              <a:t>subproject </a:t>
            </a:r>
            <a:endParaRPr lang="ru-RU" sz="2400" b="1" dirty="0">
              <a:solidFill>
                <a:srgbClr val="0000FF"/>
              </a:solidFill>
              <a:effectLst/>
              <a:latin typeface="Roboto" panose="02000000000000000000" pitchFamily="2" charset="0"/>
              <a:ea typeface="Roboto" panose="02000000000000000000" pitchFamily="2" charset="0"/>
              <a:cs typeface="Roboto" panose="02000000000000000000" pitchFamily="2" charset="0"/>
            </a:endParaRPr>
          </a:p>
          <a:p>
            <a:pPr algn="ctr"/>
            <a:endParaRPr lang="en-US" sz="2400" b="1" dirty="0">
              <a:solidFill>
                <a:srgbClr val="0000FF"/>
              </a:solidFill>
              <a:effectLst/>
              <a:latin typeface="Roboto" panose="02000000000000000000" pitchFamily="2" charset="0"/>
              <a:ea typeface="Roboto" panose="02000000000000000000" pitchFamily="2" charset="0"/>
              <a:cs typeface="Roboto" panose="02000000000000000000" pitchFamily="2" charset="0"/>
            </a:endParaRPr>
          </a:p>
          <a:p>
            <a:pPr algn="ctr"/>
            <a:r>
              <a:rPr lang="en-US" sz="2400" b="1" dirty="0">
                <a:solidFill>
                  <a:srgbClr val="0000FF"/>
                </a:solidFill>
                <a:effectLst/>
                <a:latin typeface="Roboto" panose="02000000000000000000" pitchFamily="2" charset="0"/>
                <a:ea typeface="Roboto" panose="02000000000000000000" pitchFamily="2" charset="0"/>
                <a:cs typeface="Roboto" panose="02000000000000000000" pitchFamily="2" charset="0"/>
              </a:rPr>
              <a:t>“Investigations of functional materials and </a:t>
            </a:r>
            <a:r>
              <a:rPr lang="en-US" sz="2400" b="1" dirty="0" err="1">
                <a:solidFill>
                  <a:srgbClr val="0000FF"/>
                </a:solidFill>
                <a:effectLst/>
                <a:latin typeface="Roboto" panose="02000000000000000000" pitchFamily="2" charset="0"/>
                <a:ea typeface="Roboto" panose="02000000000000000000" pitchFamily="2" charset="0"/>
                <a:cs typeface="Roboto" panose="02000000000000000000" pitchFamily="2" charset="0"/>
              </a:rPr>
              <a:t>nanosystems</a:t>
            </a:r>
            <a:r>
              <a:rPr lang="en-US" sz="2400" b="1" dirty="0">
                <a:solidFill>
                  <a:srgbClr val="0000FF"/>
                </a:solidFill>
                <a:effectLst/>
                <a:latin typeface="Roboto" panose="02000000000000000000" pitchFamily="2" charset="0"/>
                <a:ea typeface="Roboto" panose="02000000000000000000" pitchFamily="2" charset="0"/>
                <a:cs typeface="Roboto" panose="02000000000000000000" pitchFamily="2" charset="0"/>
              </a:rPr>
              <a:t> using neutron scattering”</a:t>
            </a:r>
          </a:p>
          <a:p>
            <a:pPr algn="ctr"/>
            <a:endParaRPr lang="en-US" sz="2400" b="1" dirty="0">
              <a:solidFill>
                <a:srgbClr val="0000FF"/>
              </a:solidFill>
              <a:effectLst/>
              <a:latin typeface="Roboto" panose="02000000000000000000" pitchFamily="2" charset="0"/>
              <a:ea typeface="Roboto" panose="02000000000000000000" pitchFamily="2" charset="0"/>
              <a:cs typeface="Roboto" panose="02000000000000000000" pitchFamily="2" charset="0"/>
            </a:endParaRPr>
          </a:p>
          <a:p>
            <a:pPr algn="ctr"/>
            <a:r>
              <a:rPr lang="en-US" sz="2400" b="1" dirty="0">
                <a:solidFill>
                  <a:srgbClr val="0000FF"/>
                </a:solidFill>
                <a:effectLst/>
                <a:latin typeface="Roboto" panose="02000000000000000000" pitchFamily="2" charset="0"/>
                <a:ea typeface="Roboto" panose="02000000000000000000" pitchFamily="2" charset="0"/>
                <a:cs typeface="Roboto" panose="02000000000000000000" pitchFamily="2" charset="0"/>
              </a:rPr>
              <a:t>in the framework of the large infrastructure project </a:t>
            </a:r>
            <a:endParaRPr lang="ru-RU" sz="2400" b="1" dirty="0">
              <a:solidFill>
                <a:srgbClr val="0000FF"/>
              </a:solidFill>
              <a:effectLst/>
              <a:latin typeface="Roboto" panose="02000000000000000000" pitchFamily="2" charset="0"/>
              <a:ea typeface="Roboto" panose="02000000000000000000" pitchFamily="2" charset="0"/>
              <a:cs typeface="Roboto" panose="02000000000000000000" pitchFamily="2" charset="0"/>
            </a:endParaRPr>
          </a:p>
          <a:p>
            <a:pPr algn="ctr"/>
            <a:endParaRPr lang="en-US" sz="2400" b="1" dirty="0">
              <a:solidFill>
                <a:srgbClr val="0000FF"/>
              </a:solidFill>
              <a:effectLst/>
              <a:latin typeface="Roboto" panose="02000000000000000000" pitchFamily="2" charset="0"/>
              <a:ea typeface="Roboto" panose="02000000000000000000" pitchFamily="2" charset="0"/>
              <a:cs typeface="Roboto" panose="02000000000000000000" pitchFamily="2" charset="0"/>
            </a:endParaRPr>
          </a:p>
          <a:p>
            <a:pPr algn="ctr"/>
            <a:r>
              <a:rPr lang="en-US" sz="2400" b="1" dirty="0">
                <a:solidFill>
                  <a:srgbClr val="0000FF"/>
                </a:solidFill>
                <a:effectLst/>
                <a:latin typeface="Roboto" panose="02000000000000000000" pitchFamily="2" charset="0"/>
                <a:ea typeface="Roboto" panose="02000000000000000000" pitchFamily="2" charset="0"/>
                <a:cs typeface="Roboto" panose="02000000000000000000" pitchFamily="2" charset="0"/>
              </a:rPr>
              <a:t>“Pulsed neutron source and spectrometers”</a:t>
            </a:r>
            <a:endParaRPr kumimoji="0" lang="en-GB" altLang="ru-RU" sz="2400" b="1" i="0" u="none" strike="noStrike" cap="none" normalizeH="0" baseline="0" dirty="0">
              <a:ln>
                <a:noFill/>
              </a:ln>
              <a:solidFill>
                <a:srgbClr val="0000FF"/>
              </a:solidFill>
              <a:effectLst/>
              <a:latin typeface="Roboto" panose="02000000000000000000" pitchFamily="2" charset="0"/>
              <a:ea typeface="Roboto" panose="02000000000000000000" pitchFamily="2" charset="0"/>
              <a:cs typeface="Roboto" panose="02000000000000000000" pitchFamily="2" charset="0"/>
            </a:endParaRPr>
          </a:p>
        </p:txBody>
      </p:sp>
      <p:sp>
        <p:nvSpPr>
          <p:cNvPr id="4" name="Rectangle 5">
            <a:extLst>
              <a:ext uri="{FF2B5EF4-FFF2-40B4-BE49-F238E27FC236}">
                <a16:creationId xmlns:a16="http://schemas.microsoft.com/office/drawing/2014/main" id="{9C1C80F0-9CA2-2765-FF61-455124A3AE53}"/>
              </a:ext>
            </a:extLst>
          </p:cNvPr>
          <p:cNvSpPr>
            <a:spLocks noChangeArrowheads="1"/>
          </p:cNvSpPr>
          <p:nvPr/>
        </p:nvSpPr>
        <p:spPr bwMode="auto">
          <a:xfrm>
            <a:off x="2624023" y="4709160"/>
            <a:ext cx="6943953"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sz="2200" b="1" dirty="0">
                <a:solidFill>
                  <a:srgbClr val="008000"/>
                </a:solidFill>
                <a:latin typeface="Arial" panose="020B0604020202020204" pitchFamily="34" charset="0"/>
                <a:cs typeface="Arial" panose="020B0604020202020204" pitchFamily="34" charset="0"/>
              </a:rPr>
              <a:t>D.P. </a:t>
            </a:r>
            <a:r>
              <a:rPr lang="en-US" sz="2200" b="1" dirty="0" err="1">
                <a:solidFill>
                  <a:srgbClr val="008000"/>
                </a:solidFill>
                <a:latin typeface="Arial" panose="020B0604020202020204" pitchFamily="34" charset="0"/>
                <a:cs typeface="Arial" panose="020B0604020202020204" pitchFamily="34" charset="0"/>
              </a:rPr>
              <a:t>Kozlenko</a:t>
            </a:r>
            <a:endParaRPr lang="ru-RU" sz="2200" dirty="0">
              <a:solidFill>
                <a:srgbClr val="008000"/>
              </a:solidFill>
              <a:latin typeface="Arial" panose="020B0604020202020204" pitchFamily="34" charset="0"/>
              <a:cs typeface="Arial" panose="020B0604020202020204" pitchFamily="34" charset="0"/>
            </a:endParaRPr>
          </a:p>
          <a:p>
            <a:pPr algn="ctr"/>
            <a:endParaRPr lang="en-US" sz="2000" i="1" dirty="0">
              <a:solidFill>
                <a:srgbClr val="008000"/>
              </a:solidFill>
              <a:latin typeface="Arial" panose="020B0604020202020204" pitchFamily="34" charset="0"/>
              <a:cs typeface="Arial" panose="020B0604020202020204" pitchFamily="34" charset="0"/>
            </a:endParaRPr>
          </a:p>
          <a:p>
            <a:pPr algn="ctr"/>
            <a:r>
              <a:rPr lang="en-US" sz="2000" i="1" dirty="0">
                <a:solidFill>
                  <a:srgbClr val="008000"/>
                </a:solidFill>
                <a:latin typeface="Arial" panose="020B0604020202020204" pitchFamily="34" charset="0"/>
                <a:cs typeface="Arial" panose="020B0604020202020204" pitchFamily="34" charset="0"/>
              </a:rPr>
              <a:t>Frank Laboratory of Neutron Physics,                                          Joint Institute for Nuclear Research, 141980 </a:t>
            </a:r>
            <a:r>
              <a:rPr lang="en-US" sz="2000" i="1" dirty="0" err="1">
                <a:solidFill>
                  <a:srgbClr val="008000"/>
                </a:solidFill>
                <a:latin typeface="Arial" panose="020B0604020202020204" pitchFamily="34" charset="0"/>
                <a:cs typeface="Arial" panose="020B0604020202020204" pitchFamily="34" charset="0"/>
              </a:rPr>
              <a:t>Dubna</a:t>
            </a:r>
            <a:r>
              <a:rPr lang="en-US" sz="2000" i="1" dirty="0">
                <a:solidFill>
                  <a:srgbClr val="008000"/>
                </a:solidFill>
                <a:latin typeface="Arial" panose="020B0604020202020204" pitchFamily="34" charset="0"/>
                <a:cs typeface="Arial" panose="020B0604020202020204" pitchFamily="34" charset="0"/>
              </a:rPr>
              <a:t>, Russia</a:t>
            </a:r>
            <a:r>
              <a:rPr lang="ru-RU" sz="2000" dirty="0">
                <a:solidFill>
                  <a:srgbClr val="008000"/>
                </a:solidFill>
                <a:latin typeface="Arial" panose="020B0604020202020204" pitchFamily="34" charset="0"/>
                <a:cs typeface="Arial" panose="020B0604020202020204"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F9A35F-F48B-9978-09B8-DB595775B85C}"/>
              </a:ext>
            </a:extLst>
          </p:cNvPr>
          <p:cNvSpPr txBox="1"/>
          <p:nvPr/>
        </p:nvSpPr>
        <p:spPr>
          <a:xfrm>
            <a:off x="700224" y="394037"/>
            <a:ext cx="7516314" cy="1996957"/>
          </a:xfrm>
          <a:prstGeom prst="rect">
            <a:avLst/>
          </a:prstGeom>
          <a:noFill/>
        </p:spPr>
        <p:txBody>
          <a:bodyPr wrap="square">
            <a:spAutoFit/>
          </a:bodyPr>
          <a:lstStyle/>
          <a:p>
            <a:pPr lvl="0">
              <a:lnSpc>
                <a:spcPct val="107000"/>
              </a:lnSpc>
              <a:spcAft>
                <a:spcPts val="800"/>
              </a:spcAft>
            </a:pPr>
            <a:r>
              <a:rPr lang="ru-RU"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4. </a:t>
            </a:r>
            <a:r>
              <a:rPr lang="en-US" sz="1400" b="1" dirty="0">
                <a:solidFill>
                  <a:srgbClr val="0000FF"/>
                </a:solidFill>
                <a:latin typeface="Arial" panose="020B0604020202020204" pitchFamily="34" charset="0"/>
                <a:cs typeface="Arial" panose="020B0604020202020204" pitchFamily="34" charset="0"/>
              </a:rPr>
              <a:t>Biophysics and Pharmacology</a:t>
            </a:r>
            <a:endParaRPr lang="ru-RU" sz="1400" b="1"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ru-RU" sz="1400" dirty="0">
                <a:solidFill>
                  <a:srgbClr val="0000FF"/>
                </a:solidFill>
                <a:effectLst/>
                <a:latin typeface="Arial" panose="020B0604020202020204" pitchFamily="34" charset="0"/>
                <a:ea typeface="Calibri" panose="020F0502020204030204" pitchFamily="34" charset="0"/>
                <a:cs typeface="Arial" panose="020B0604020202020204" pitchFamily="34" charset="0"/>
              </a:rPr>
              <a:t>4.1 </a:t>
            </a:r>
            <a:r>
              <a:rPr lang="en-GB" sz="1400" dirty="0">
                <a:solidFill>
                  <a:srgbClr val="0000FF"/>
                </a:solidFill>
                <a:effectLst/>
                <a:latin typeface="Arial" panose="020B0604020202020204" pitchFamily="34" charset="0"/>
                <a:ea typeface="Calibri" panose="020F0502020204030204" pitchFamily="34" charset="0"/>
                <a:cs typeface="Arial" panose="020B0604020202020204" pitchFamily="34" charset="0"/>
              </a:rPr>
              <a:t>Analysis of the physical and biological properties of lipid and native membranes, protein interactions, structure and properties of protein and membrane-protein complexes, </a:t>
            </a:r>
            <a:r>
              <a:rPr lang="en-GB" sz="1400" dirty="0" err="1">
                <a:solidFill>
                  <a:srgbClr val="0000FF"/>
                </a:solidFill>
                <a:effectLst/>
                <a:latin typeface="Arial" panose="020B0604020202020204" pitchFamily="34" charset="0"/>
                <a:ea typeface="Calibri" panose="020F0502020204030204" pitchFamily="34" charset="0"/>
                <a:cs typeface="Arial" panose="020B0604020202020204" pitchFamily="34" charset="0"/>
              </a:rPr>
              <a:t>crystallizaiton</a:t>
            </a:r>
            <a:r>
              <a:rPr lang="en-GB" sz="1400" dirty="0">
                <a:solidFill>
                  <a:srgbClr val="0000FF"/>
                </a:solidFill>
                <a:effectLst/>
                <a:latin typeface="Arial" panose="020B0604020202020204" pitchFamily="34" charset="0"/>
                <a:ea typeface="Calibri" panose="020F0502020204030204" pitchFamily="34" charset="0"/>
                <a:cs typeface="Arial" panose="020B0604020202020204" pitchFamily="34" charset="0"/>
              </a:rPr>
              <a:t> of proteins</a:t>
            </a:r>
            <a:r>
              <a:rPr lang="ru-RU" sz="1400" dirty="0">
                <a:solidFill>
                  <a:srgbClr val="0000FF"/>
                </a:solidFill>
                <a:effectLst/>
                <a:latin typeface="Arial" panose="020B0604020202020204" pitchFamily="34" charset="0"/>
                <a:ea typeface="Calibri" panose="020F0502020204030204" pitchFamily="34" charset="0"/>
                <a:cs typeface="Arial" panose="020B0604020202020204" pitchFamily="34" charset="0"/>
              </a:rPr>
              <a:t>.</a:t>
            </a:r>
            <a:endParaRPr lang="en-GB" sz="140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endParaRPr lang="ru-RU" sz="1400"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ru-RU" sz="1400" dirty="0">
                <a:solidFill>
                  <a:srgbClr val="0000FF"/>
                </a:solidFill>
                <a:effectLst/>
                <a:latin typeface="Arial" panose="020B0604020202020204" pitchFamily="34" charset="0"/>
                <a:ea typeface="Calibri" panose="020F0502020204030204" pitchFamily="34" charset="0"/>
                <a:cs typeface="Arial" panose="020B0604020202020204" pitchFamily="34" charset="0"/>
              </a:rPr>
              <a:t>4.2 </a:t>
            </a:r>
            <a:r>
              <a:rPr lang="en-GB" sz="1400" dirty="0">
                <a:solidFill>
                  <a:srgbClr val="0000FF"/>
                </a:solidFill>
                <a:effectLst/>
                <a:latin typeface="Arial" panose="020B0604020202020204" pitchFamily="34" charset="0"/>
                <a:ea typeface="Calibri" panose="020F0502020204030204" pitchFamily="34" charset="0"/>
                <a:cs typeface="Arial" panose="020B0604020202020204" pitchFamily="34" charset="0"/>
              </a:rPr>
              <a:t>Determination of structural characteristics and clarification of properties of </a:t>
            </a:r>
            <a:r>
              <a:rPr lang="en-GB" sz="1400" dirty="0" err="1">
                <a:solidFill>
                  <a:srgbClr val="0000FF"/>
                </a:solidFill>
                <a:effectLst/>
                <a:latin typeface="Arial" panose="020B0604020202020204" pitchFamily="34" charset="0"/>
                <a:ea typeface="Calibri" panose="020F0502020204030204" pitchFamily="34" charset="0"/>
                <a:cs typeface="Arial" panose="020B0604020202020204" pitchFamily="34" charset="0"/>
              </a:rPr>
              <a:t>biohybride</a:t>
            </a:r>
            <a:r>
              <a:rPr lang="en-GB" sz="1400" dirty="0">
                <a:solidFill>
                  <a:srgbClr val="0000FF"/>
                </a:solidFill>
                <a:effectLst/>
                <a:latin typeface="Arial" panose="020B0604020202020204" pitchFamily="34" charset="0"/>
                <a:ea typeface="Calibri" panose="020F0502020204030204" pitchFamily="34" charset="0"/>
                <a:cs typeface="Arial" panose="020B0604020202020204" pitchFamily="34" charset="0"/>
              </a:rPr>
              <a:t> complexes</a:t>
            </a:r>
            <a:r>
              <a:rPr lang="ru-RU" sz="1400" dirty="0">
                <a:solidFill>
                  <a:srgbClr val="0000FF"/>
                </a:solidFill>
                <a:effectLst/>
                <a:latin typeface="Arial" panose="020B0604020202020204" pitchFamily="34" charset="0"/>
                <a:ea typeface="Calibri" panose="020F0502020204030204" pitchFamily="34" charset="0"/>
                <a:cs typeface="Arial" panose="020B0604020202020204" pitchFamily="34" charset="0"/>
              </a:rPr>
              <a:t>.</a:t>
            </a:r>
            <a:endParaRPr lang="ru-RU" sz="1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CD31E011-F1E1-4AF8-8BFB-95C690677504}"/>
              </a:ext>
            </a:extLst>
          </p:cNvPr>
          <p:cNvSpPr txBox="1"/>
          <p:nvPr/>
        </p:nvSpPr>
        <p:spPr>
          <a:xfrm>
            <a:off x="646611" y="2923016"/>
            <a:ext cx="7690614" cy="3765070"/>
          </a:xfrm>
          <a:prstGeom prst="rect">
            <a:avLst/>
          </a:prstGeom>
          <a:noFill/>
        </p:spPr>
        <p:txBody>
          <a:bodyPr wrap="square">
            <a:spAutoFit/>
          </a:bodyPr>
          <a:lstStyle/>
          <a:p>
            <a:pPr lvl="0">
              <a:lnSpc>
                <a:spcPct val="107000"/>
              </a:lnSpc>
              <a:spcAft>
                <a:spcPts val="800"/>
              </a:spcAft>
            </a:pPr>
            <a:r>
              <a:rPr lang="ru-RU" sz="1400" b="1" dirty="0">
                <a:solidFill>
                  <a:srgbClr val="009900"/>
                </a:solidFill>
                <a:effectLst/>
                <a:latin typeface="Arial" panose="020B0604020202020204" pitchFamily="34" charset="0"/>
                <a:ea typeface="Calibri" panose="020F0502020204030204" pitchFamily="34" charset="0"/>
                <a:cs typeface="Arial" panose="020B0604020202020204" pitchFamily="34" charset="0"/>
              </a:rPr>
              <a:t> </a:t>
            </a:r>
            <a:r>
              <a:rPr lang="ru-RU" sz="1400" b="1" dirty="0">
                <a:solidFill>
                  <a:srgbClr val="006600"/>
                </a:solidFill>
                <a:effectLst/>
                <a:latin typeface="Arial" panose="020B0604020202020204" pitchFamily="34" charset="0"/>
                <a:ea typeface="Calibri" panose="020F0502020204030204" pitchFamily="34" charset="0"/>
                <a:cs typeface="Arial" panose="020B0604020202020204" pitchFamily="34" charset="0"/>
              </a:rPr>
              <a:t>5. </a:t>
            </a:r>
            <a:r>
              <a:rPr lang="en-US" sz="1400" b="1" dirty="0">
                <a:solidFill>
                  <a:srgbClr val="006600"/>
                </a:solidFill>
                <a:latin typeface="Arial" panose="020B0604020202020204" pitchFamily="34" charset="0"/>
                <a:cs typeface="Arial" panose="020B0604020202020204" pitchFamily="34" charset="0"/>
              </a:rPr>
              <a:t>Applied Materials and Engineering Sciences</a:t>
            </a:r>
            <a:endParaRPr lang="ru-RU" sz="1400" b="1" dirty="0">
              <a:solidFill>
                <a:srgbClr val="0066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5.1 </a:t>
            </a:r>
            <a:r>
              <a:rPr lang="en-GB"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Determination of residual stresses and </a:t>
            </a:r>
            <a:r>
              <a:rPr lang="en-GB" sz="1400" dirty="0" err="1">
                <a:solidFill>
                  <a:srgbClr val="006600"/>
                </a:solidFill>
                <a:effectLst/>
                <a:latin typeface="Arial" panose="020B0604020202020204" pitchFamily="34" charset="0"/>
                <a:ea typeface="Calibri" panose="020F0502020204030204" pitchFamily="34" charset="0"/>
                <a:cs typeface="Arial" panose="020B0604020202020204" pitchFamily="34" charset="0"/>
              </a:rPr>
              <a:t>microdeformations</a:t>
            </a:r>
            <a:r>
              <a:rPr lang="en-GB"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 in constructional materials and bulk products, geological objects</a:t>
            </a: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a:t>
            </a:r>
            <a:endParaRPr lang="en-GB" sz="1400" dirty="0">
              <a:solidFill>
                <a:srgbClr val="006600"/>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endParaRPr lang="ru-RU" sz="1400" dirty="0">
              <a:solidFill>
                <a:srgbClr val="0066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endParaRPr lang="ru-RU" sz="1400" dirty="0">
              <a:solidFill>
                <a:srgbClr val="0066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5.2 </a:t>
            </a:r>
            <a:r>
              <a:rPr lang="en-GB"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Texture analysis of biological objects, construction materials and earth rocks</a:t>
            </a: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a:t>
            </a:r>
            <a:endParaRPr lang="ru-RU" sz="1400" dirty="0">
              <a:solidFill>
                <a:srgbClr val="0066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endParaRPr lang="en-GB" sz="1400" dirty="0">
              <a:solidFill>
                <a:srgbClr val="0066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endParaRPr lang="ru-RU" sz="1400" dirty="0">
              <a:solidFill>
                <a:srgbClr val="0066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5.3 </a:t>
            </a:r>
            <a:r>
              <a:rPr lang="en-GB"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Analysis of internal organization and construction of 3D models of cultural and natural heritage objects, industrial materials and products using neutron radiography and tomography</a:t>
            </a: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 </a:t>
            </a:r>
          </a:p>
          <a:p>
            <a:pPr lvl="0">
              <a:lnSpc>
                <a:spcPct val="107000"/>
              </a:lnSpc>
              <a:spcAft>
                <a:spcPts val="800"/>
              </a:spcAft>
            </a:pPr>
            <a:endPar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ru-RU" sz="1400" dirty="0">
              <a:solidFill>
                <a:srgbClr val="0066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Рисунок 3">
            <a:extLst>
              <a:ext uri="{FF2B5EF4-FFF2-40B4-BE49-F238E27FC236}">
                <a16:creationId xmlns:a16="http://schemas.microsoft.com/office/drawing/2014/main" id="{04996FC4-7D58-1489-95FF-25E13BA30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141" y="80779"/>
            <a:ext cx="2456635" cy="1292143"/>
          </a:xfrm>
          <a:prstGeom prst="rect">
            <a:avLst/>
          </a:prstGeom>
        </p:spPr>
      </p:pic>
      <p:pic>
        <p:nvPicPr>
          <p:cNvPr id="8" name="Рисунок 7">
            <a:extLst>
              <a:ext uri="{FF2B5EF4-FFF2-40B4-BE49-F238E27FC236}">
                <a16:creationId xmlns:a16="http://schemas.microsoft.com/office/drawing/2014/main" id="{ABB1D449-692B-26F9-4D30-93087C284A2B}"/>
              </a:ext>
            </a:extLst>
          </p:cNvPr>
          <p:cNvPicPr>
            <a:picLocks noChangeAspect="1"/>
          </p:cNvPicPr>
          <p:nvPr/>
        </p:nvPicPr>
        <p:blipFill>
          <a:blip r:embed="rId3"/>
          <a:stretch>
            <a:fillRect/>
          </a:stretch>
        </p:blipFill>
        <p:spPr>
          <a:xfrm>
            <a:off x="8829782" y="1461297"/>
            <a:ext cx="2458900" cy="1373344"/>
          </a:xfrm>
          <a:prstGeom prst="rect">
            <a:avLst/>
          </a:prstGeom>
        </p:spPr>
      </p:pic>
      <p:pic>
        <p:nvPicPr>
          <p:cNvPr id="11" name="Рисунок 10">
            <a:extLst>
              <a:ext uri="{FF2B5EF4-FFF2-40B4-BE49-F238E27FC236}">
                <a16:creationId xmlns:a16="http://schemas.microsoft.com/office/drawing/2014/main" id="{7A9A376F-CDC2-B06A-78F9-641791343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7225" y="2923016"/>
            <a:ext cx="2009790" cy="971557"/>
          </a:xfrm>
          <a:prstGeom prst="rect">
            <a:avLst/>
          </a:prstGeom>
        </p:spPr>
      </p:pic>
      <p:pic>
        <p:nvPicPr>
          <p:cNvPr id="13" name="Рисунок 12">
            <a:extLst>
              <a:ext uri="{FF2B5EF4-FFF2-40B4-BE49-F238E27FC236}">
                <a16:creationId xmlns:a16="http://schemas.microsoft.com/office/drawing/2014/main" id="{1F57B270-EB94-7BCE-206E-5EC72ADB0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6922" y="2841815"/>
            <a:ext cx="1664382" cy="1292143"/>
          </a:xfrm>
          <a:prstGeom prst="rect">
            <a:avLst/>
          </a:prstGeom>
        </p:spPr>
      </p:pic>
      <p:pic>
        <p:nvPicPr>
          <p:cNvPr id="15" name="Рисунок 14">
            <a:extLst>
              <a:ext uri="{FF2B5EF4-FFF2-40B4-BE49-F238E27FC236}">
                <a16:creationId xmlns:a16="http://schemas.microsoft.com/office/drawing/2014/main" id="{09BDDCAE-A2C8-883D-A6AE-4F848B35C0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1587" y="4133958"/>
            <a:ext cx="2131480" cy="971558"/>
          </a:xfrm>
          <a:prstGeom prst="rect">
            <a:avLst/>
          </a:prstGeom>
        </p:spPr>
      </p:pic>
      <p:pic>
        <p:nvPicPr>
          <p:cNvPr id="19" name="Рисунок 18">
            <a:extLst>
              <a:ext uri="{FF2B5EF4-FFF2-40B4-BE49-F238E27FC236}">
                <a16:creationId xmlns:a16="http://schemas.microsoft.com/office/drawing/2014/main" id="{AF6D0875-45A8-15AC-7E2B-4516048283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5302" y="4152941"/>
            <a:ext cx="1028708" cy="900119"/>
          </a:xfrm>
          <a:prstGeom prst="rect">
            <a:avLst/>
          </a:prstGeom>
        </p:spPr>
      </p:pic>
      <p:pic>
        <p:nvPicPr>
          <p:cNvPr id="20" name="Рисунок 19">
            <a:extLst>
              <a:ext uri="{FF2B5EF4-FFF2-40B4-BE49-F238E27FC236}">
                <a16:creationId xmlns:a16="http://schemas.microsoft.com/office/drawing/2014/main" id="{7ED11DB0-B543-94C4-D3D0-FF77039DC29F}"/>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8778667" y="5363884"/>
            <a:ext cx="1472287" cy="1128609"/>
          </a:xfrm>
          <a:prstGeom prst="rect">
            <a:avLst/>
          </a:prstGeom>
          <a:ln>
            <a:solidFill>
              <a:schemeClr val="tx1"/>
            </a:solidFill>
          </a:ln>
        </p:spPr>
      </p:pic>
      <p:pic>
        <p:nvPicPr>
          <p:cNvPr id="23" name="Picture 2">
            <a:extLst>
              <a:ext uri="{FF2B5EF4-FFF2-40B4-BE49-F238E27FC236}">
                <a16:creationId xmlns:a16="http://schemas.microsoft.com/office/drawing/2014/main" id="{8258876F-49B7-A4AD-17CE-8992C3059A3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398" t="6033" r="43946" b="51285"/>
          <a:stretch/>
        </p:blipFill>
        <p:spPr bwMode="auto">
          <a:xfrm>
            <a:off x="10594706" y="5396703"/>
            <a:ext cx="1147438" cy="98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899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70581" y="578107"/>
            <a:ext cx="8353425" cy="461963"/>
          </a:xfrm>
          <a:prstGeom prst="rect">
            <a:avLst/>
          </a:prstGeom>
        </p:spPr>
        <p:txBody>
          <a:bodyPr>
            <a:spAutoFit/>
          </a:bodyPr>
          <a:lstStyle/>
          <a:p>
            <a:pPr algn="ctr">
              <a:tabLst>
                <a:tab pos="625475" algn="l"/>
              </a:tabLst>
              <a:defRPr/>
            </a:pPr>
            <a:r>
              <a:rPr lang="en-US" sz="2400" b="1" kern="0" dirty="0">
                <a:solidFill>
                  <a:srgbClr val="008000"/>
                </a:solidFill>
              </a:rPr>
              <a:t>User </a:t>
            </a:r>
            <a:r>
              <a:rPr lang="en-US" sz="2400" b="1" kern="0" dirty="0" err="1">
                <a:solidFill>
                  <a:srgbClr val="008000"/>
                </a:solidFill>
              </a:rPr>
              <a:t>Programme</a:t>
            </a:r>
            <a:r>
              <a:rPr lang="en-US" sz="2400" b="1" kern="0" dirty="0">
                <a:solidFill>
                  <a:srgbClr val="008000"/>
                </a:solidFill>
              </a:rPr>
              <a:t> at IBR-2M Spectrometer Complex</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330" y="2327753"/>
            <a:ext cx="4479925"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2"/>
          <p:cNvSpPr txBox="1">
            <a:spLocks noChangeArrowheads="1"/>
          </p:cNvSpPr>
          <p:nvPr/>
        </p:nvSpPr>
        <p:spPr bwMode="auto">
          <a:xfrm>
            <a:off x="4409935" y="1410651"/>
            <a:ext cx="28797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b="1" dirty="0">
                <a:solidFill>
                  <a:srgbClr val="0033CC"/>
                </a:solidFill>
              </a:rPr>
              <a:t>Web-submission system: http://ibr-2.jinr.ru</a:t>
            </a:r>
            <a:endParaRPr lang="ru-RU" sz="2000" b="1" dirty="0">
              <a:solidFill>
                <a:srgbClr val="0033CC"/>
              </a:solidFill>
            </a:endParaRPr>
          </a:p>
        </p:txBody>
      </p:sp>
      <p:sp>
        <p:nvSpPr>
          <p:cNvPr id="5" name="TextBox 4">
            <a:extLst>
              <a:ext uri="{FF2B5EF4-FFF2-40B4-BE49-F238E27FC236}">
                <a16:creationId xmlns:a16="http://schemas.microsoft.com/office/drawing/2014/main" id="{836250BF-3A53-B39E-6121-265FF2738E45}"/>
              </a:ext>
            </a:extLst>
          </p:cNvPr>
          <p:cNvSpPr txBox="1"/>
          <p:nvPr/>
        </p:nvSpPr>
        <p:spPr>
          <a:xfrm>
            <a:off x="2115671" y="5372847"/>
            <a:ext cx="7572188" cy="400110"/>
          </a:xfrm>
          <a:prstGeom prst="rect">
            <a:avLst/>
          </a:prstGeom>
          <a:noFill/>
        </p:spPr>
        <p:txBody>
          <a:bodyPr wrap="square" rtlCol="0">
            <a:spAutoFit/>
          </a:bodyPr>
          <a:lstStyle/>
          <a:p>
            <a:pPr algn="ctr"/>
            <a:r>
              <a:rPr lang="en-GB" sz="2000" b="1" dirty="0">
                <a:solidFill>
                  <a:srgbClr val="C00000"/>
                </a:solidFill>
              </a:rPr>
              <a:t>Planned restart: autumn of 2024</a:t>
            </a:r>
            <a:endParaRPr lang="ru-RU" sz="2000" b="1" dirty="0">
              <a:solidFill>
                <a:srgbClr val="C00000"/>
              </a:solidFill>
            </a:endParaRPr>
          </a:p>
        </p:txBody>
      </p:sp>
    </p:spTree>
    <p:extLst>
      <p:ext uri="{BB962C8B-B14F-4D97-AF65-F5344CB8AC3E}">
        <p14:creationId xmlns:p14="http://schemas.microsoft.com/office/powerpoint/2010/main" val="2529251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a:extLst>
              <a:ext uri="{FF2B5EF4-FFF2-40B4-BE49-F238E27FC236}">
                <a16:creationId xmlns:a16="http://schemas.microsoft.com/office/drawing/2014/main" id="{D6DBF9C6-6082-C1D8-A5EE-0934134E4275}"/>
              </a:ext>
            </a:extLst>
          </p:cNvPr>
          <p:cNvSpPr/>
          <p:nvPr/>
        </p:nvSpPr>
        <p:spPr>
          <a:xfrm>
            <a:off x="0" y="461665"/>
            <a:ext cx="5978433" cy="6396335"/>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0C8504C0-28B9-BE0D-EA79-2E21D929FEDC}"/>
              </a:ext>
            </a:extLst>
          </p:cNvPr>
          <p:cNvSpPr/>
          <p:nvPr/>
        </p:nvSpPr>
        <p:spPr>
          <a:xfrm>
            <a:off x="5991496" y="461665"/>
            <a:ext cx="6200503" cy="639633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A872F6D5-C164-4C86-8062-8F912F19A85C}"/>
              </a:ext>
            </a:extLst>
          </p:cNvPr>
          <p:cNvSpPr txBox="1"/>
          <p:nvPr/>
        </p:nvSpPr>
        <p:spPr>
          <a:xfrm>
            <a:off x="1279034" y="0"/>
            <a:ext cx="10177092" cy="461665"/>
          </a:xfrm>
          <a:prstGeom prst="rect">
            <a:avLst/>
          </a:prstGeom>
          <a:noFill/>
        </p:spPr>
        <p:txBody>
          <a:bodyPr wrap="square" rtlCol="0">
            <a:spAutoFit/>
          </a:bodyPr>
          <a:lstStyle/>
          <a:p>
            <a:pPr algn="ctr"/>
            <a:r>
              <a:rPr lang="en-GB" sz="2400" b="1" dirty="0">
                <a:solidFill>
                  <a:srgbClr val="0000FF"/>
                </a:solidFill>
                <a:cs typeface="Arial" panose="020B0604020202020204" pitchFamily="34" charset="0"/>
              </a:rPr>
              <a:t>Development of the IBR-2 spectrometer complex</a:t>
            </a:r>
            <a:endParaRPr lang="ru-RU" sz="2400" b="1" dirty="0">
              <a:solidFill>
                <a:srgbClr val="0000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95CC86B-BF51-424D-849C-5FF7D6F35A7A}"/>
              </a:ext>
            </a:extLst>
          </p:cNvPr>
          <p:cNvSpPr txBox="1"/>
          <p:nvPr/>
        </p:nvSpPr>
        <p:spPr>
          <a:xfrm>
            <a:off x="296092" y="3062299"/>
            <a:ext cx="5695405" cy="3539430"/>
          </a:xfrm>
          <a:prstGeom prst="rect">
            <a:avLst/>
          </a:prstGeom>
          <a:noFill/>
        </p:spPr>
        <p:txBody>
          <a:bodyPr wrap="square" rtlCol="0">
            <a:spAutoFit/>
          </a:bodyPr>
          <a:lstStyle/>
          <a:p>
            <a:pPr algn="just"/>
            <a:endParaRPr lang="en-US" sz="1600" b="1" dirty="0">
              <a:solidFill>
                <a:srgbClr val="006600"/>
              </a:solidFill>
              <a:cs typeface="Arial" panose="020B0604020202020204" pitchFamily="34" charset="0"/>
            </a:endParaRPr>
          </a:p>
          <a:p>
            <a:pPr algn="just"/>
            <a:r>
              <a:rPr lang="en-US" sz="1600" b="1" dirty="0">
                <a:solidFill>
                  <a:srgbClr val="006600"/>
                </a:solidFill>
                <a:ea typeface="Calibri" panose="020F0502020204030204" pitchFamily="34" charset="0"/>
              </a:rPr>
              <a:t>1. </a:t>
            </a:r>
            <a:r>
              <a:rPr lang="en-US" sz="1600" b="1" dirty="0">
                <a:solidFill>
                  <a:srgbClr val="006600"/>
                </a:solidFill>
                <a:effectLst/>
                <a:ea typeface="Calibri" panose="020F0502020204030204" pitchFamily="34" charset="0"/>
              </a:rPr>
              <a:t>Completion of work on the development and construction of elements of basic configuration of a small-angle scattering and imaging spectrometer on beamline 10.</a:t>
            </a:r>
          </a:p>
          <a:p>
            <a:pPr algn="just"/>
            <a:endParaRPr lang="en-US" sz="1600" b="1" dirty="0">
              <a:solidFill>
                <a:srgbClr val="006600"/>
              </a:solidFill>
              <a:cs typeface="Arial" panose="020B0604020202020204" pitchFamily="34" charset="0"/>
            </a:endParaRPr>
          </a:p>
          <a:p>
            <a:pPr algn="just"/>
            <a:r>
              <a:rPr lang="en-US" sz="1600" b="1" dirty="0">
                <a:solidFill>
                  <a:srgbClr val="006600"/>
                </a:solidFill>
                <a:cs typeface="Arial" panose="020B0604020202020204" pitchFamily="34" charset="0"/>
              </a:rPr>
              <a:t>2. Modernization of the available IBR-2 spectrometers </a:t>
            </a:r>
            <a:r>
              <a:rPr lang="ru-RU" sz="1600" b="1" dirty="0">
                <a:solidFill>
                  <a:srgbClr val="006600"/>
                </a:solidFill>
                <a:effectLst/>
                <a:ea typeface="Times New Roman" panose="02020603050405020304" pitchFamily="18" charset="0"/>
                <a:cs typeface="Arial" panose="020B0604020202020204" pitchFamily="34" charset="0"/>
              </a:rPr>
              <a:t>(</a:t>
            </a:r>
            <a:r>
              <a:rPr lang="en-US" sz="1600" b="1" kern="1200" dirty="0">
                <a:solidFill>
                  <a:srgbClr val="006600"/>
                </a:solidFill>
                <a:effectLst/>
                <a:cs typeface="Arial" panose="020B0604020202020204" pitchFamily="34" charset="0"/>
              </a:rPr>
              <a:t>HRFD, </a:t>
            </a:r>
            <a:r>
              <a:rPr lang="en-US" sz="1600" b="1" kern="1200" dirty="0" err="1">
                <a:solidFill>
                  <a:srgbClr val="006600"/>
                </a:solidFill>
                <a:effectLst/>
                <a:cs typeface="Arial" panose="020B0604020202020204" pitchFamily="34" charset="0"/>
              </a:rPr>
              <a:t>YuMO</a:t>
            </a:r>
            <a:r>
              <a:rPr lang="en-US" sz="1600" b="1" kern="1200" dirty="0">
                <a:solidFill>
                  <a:srgbClr val="006600"/>
                </a:solidFill>
                <a:effectLst/>
                <a:cs typeface="Arial" panose="020B0604020202020204" pitchFamily="34" charset="0"/>
              </a:rPr>
              <a:t>, RTD, DN-6, DN-12, FSD, NERA, REMUR, REFLEX, SKAT, EPSILON, FSS, NRT</a:t>
            </a:r>
            <a:r>
              <a:rPr lang="ru-RU" sz="1600" b="1" kern="1200" dirty="0">
                <a:solidFill>
                  <a:srgbClr val="006600"/>
                </a:solidFill>
                <a:effectLst/>
                <a:cs typeface="Arial" panose="020B0604020202020204" pitchFamily="34" charset="0"/>
              </a:rPr>
              <a:t>)</a:t>
            </a:r>
            <a:r>
              <a:rPr lang="ru-RU" sz="1600" b="1" dirty="0">
                <a:solidFill>
                  <a:srgbClr val="006600"/>
                </a:solidFill>
                <a:effectLst/>
                <a:ea typeface="Times New Roman" panose="02020603050405020304" pitchFamily="18" charset="0"/>
                <a:cs typeface="Arial" panose="020B0604020202020204" pitchFamily="34" charset="0"/>
              </a:rPr>
              <a:t>, </a:t>
            </a:r>
            <a:r>
              <a:rPr lang="en-GB" sz="1600" b="1" dirty="0">
                <a:solidFill>
                  <a:srgbClr val="006600"/>
                </a:solidFill>
                <a:effectLst/>
                <a:ea typeface="Times New Roman" panose="02020603050405020304" pitchFamily="18" charset="0"/>
                <a:cs typeface="Arial" panose="020B0604020202020204" pitchFamily="34" charset="0"/>
              </a:rPr>
              <a:t>aimed on improvement of their technical characteristics -  intensity, background conditions, extension of experimental capabilities</a:t>
            </a:r>
            <a:r>
              <a:rPr lang="ru-RU" sz="1600" b="1" dirty="0">
                <a:solidFill>
                  <a:srgbClr val="006600"/>
                </a:solidFill>
                <a:effectLst/>
                <a:ea typeface="Times New Roman" panose="02020603050405020304" pitchFamily="18" charset="0"/>
                <a:cs typeface="Arial" panose="020B0604020202020204" pitchFamily="34" charset="0"/>
              </a:rPr>
              <a:t>.</a:t>
            </a:r>
          </a:p>
          <a:p>
            <a:pPr algn="just"/>
            <a:endParaRPr lang="en-US" sz="1600" b="1" kern="1200" dirty="0">
              <a:solidFill>
                <a:srgbClr val="006600"/>
              </a:solidFill>
              <a:effectLst/>
              <a:cs typeface="Arial" panose="020B0604020202020204" pitchFamily="34" charset="0"/>
            </a:endParaRPr>
          </a:p>
          <a:p>
            <a:pPr algn="just"/>
            <a:r>
              <a:rPr lang="en-US" sz="1600" b="1" dirty="0">
                <a:solidFill>
                  <a:srgbClr val="006600"/>
                </a:solidFill>
                <a:cs typeface="Arial" panose="020B0604020202020204" pitchFamily="34" charset="0"/>
              </a:rPr>
              <a:t>3.</a:t>
            </a:r>
            <a:r>
              <a:rPr lang="ru-RU" sz="1600" b="1" dirty="0">
                <a:solidFill>
                  <a:srgbClr val="006600"/>
                </a:solidFill>
                <a:cs typeface="Arial" panose="020B0604020202020204" pitchFamily="34" charset="0"/>
              </a:rPr>
              <a:t> </a:t>
            </a:r>
            <a:r>
              <a:rPr lang="en-US" sz="1600" b="1" dirty="0">
                <a:solidFill>
                  <a:srgbClr val="006600"/>
                </a:solidFill>
              </a:rPr>
              <a:t>Development of laboratory equipment for samples characterization and physical properties measurements.</a:t>
            </a:r>
            <a:endParaRPr lang="ru-RU" sz="1600" b="1" dirty="0">
              <a:solidFill>
                <a:srgbClr val="006600"/>
              </a:solidFill>
              <a:effectLst/>
              <a:ea typeface="Times New Roman" panose="02020603050405020304" pitchFamily="18" charset="0"/>
            </a:endParaRPr>
          </a:p>
          <a:p>
            <a:pPr algn="just"/>
            <a:endParaRPr lang="ru-RU" sz="1600" b="1" dirty="0">
              <a:solidFill>
                <a:srgbClr val="006600"/>
              </a:solidFill>
              <a:cs typeface="Arial" panose="020B0604020202020204" pitchFamily="34" charset="0"/>
            </a:endParaRPr>
          </a:p>
        </p:txBody>
      </p:sp>
      <p:pic>
        <p:nvPicPr>
          <p:cNvPr id="3" name="Рисунок 2">
            <a:extLst>
              <a:ext uri="{FF2B5EF4-FFF2-40B4-BE49-F238E27FC236}">
                <a16:creationId xmlns:a16="http://schemas.microsoft.com/office/drawing/2014/main" id="{EEFD39FF-8037-C870-9C14-A6992A345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441" y="572699"/>
            <a:ext cx="3330706" cy="2600634"/>
          </a:xfrm>
          <a:prstGeom prst="rect">
            <a:avLst/>
          </a:prstGeom>
        </p:spPr>
      </p:pic>
      <p:sp>
        <p:nvSpPr>
          <p:cNvPr id="24" name="TextBox 23">
            <a:extLst>
              <a:ext uri="{FF2B5EF4-FFF2-40B4-BE49-F238E27FC236}">
                <a16:creationId xmlns:a16="http://schemas.microsoft.com/office/drawing/2014/main" id="{D54E214D-D6EC-C02F-176B-6F57EBA6E649}"/>
              </a:ext>
            </a:extLst>
          </p:cNvPr>
          <p:cNvSpPr txBox="1"/>
          <p:nvPr/>
        </p:nvSpPr>
        <p:spPr>
          <a:xfrm>
            <a:off x="5991496" y="858706"/>
            <a:ext cx="5950131" cy="5760551"/>
          </a:xfrm>
          <a:prstGeom prst="rect">
            <a:avLst/>
          </a:prstGeom>
          <a:noFill/>
        </p:spPr>
        <p:txBody>
          <a:bodyPr wrap="square">
            <a:spAutoFit/>
          </a:bodyPr>
          <a:lstStyle/>
          <a:p>
            <a:pPr indent="228600">
              <a:spcAft>
                <a:spcPts val="600"/>
              </a:spcAft>
            </a:pPr>
            <a:r>
              <a:rPr lang="en-GB" sz="1500" b="1" dirty="0">
                <a:solidFill>
                  <a:srgbClr val="0099CC"/>
                </a:solidFill>
                <a:effectLst/>
                <a:ea typeface="Times New Roman" panose="02020603050405020304" pitchFamily="18" charset="0"/>
                <a:cs typeface="Arial" panose="020B0604020202020204" pitchFamily="34" charset="0"/>
              </a:rPr>
              <a:t>Expected methodical results</a:t>
            </a:r>
            <a:r>
              <a:rPr lang="ru-RU" sz="1500" b="1" dirty="0">
                <a:solidFill>
                  <a:srgbClr val="0099CC"/>
                </a:solidFill>
                <a:effectLst/>
                <a:ea typeface="Times New Roman" panose="02020603050405020304" pitchFamily="18" charset="0"/>
                <a:cs typeface="Arial" panose="020B0604020202020204" pitchFamily="34" charset="0"/>
              </a:rPr>
              <a:t>:</a:t>
            </a:r>
          </a:p>
          <a:p>
            <a:pPr marL="342900" lvl="0" indent="-342900" algn="just">
              <a:spcAft>
                <a:spcPts val="800"/>
              </a:spcAft>
              <a:buFont typeface="+mj-lt"/>
              <a:buAutoNum type="arabicPeriod"/>
              <a:tabLst>
                <a:tab pos="457200" algn="l"/>
              </a:tabLst>
            </a:pPr>
            <a:r>
              <a:rPr lang="en-US" sz="1500" b="1" dirty="0">
                <a:solidFill>
                  <a:srgbClr val="C00000"/>
                </a:solidFill>
                <a:effectLst/>
                <a:ea typeface="Calibri" panose="020F0502020204030204" pitchFamily="34" charset="0"/>
              </a:rPr>
              <a:t>Completion of construction of the basic configuration of the small-angle scattering and imaging spectrometer on beamline 10. </a:t>
            </a:r>
            <a:endParaRPr lang="ru-RU" sz="1500" b="1" dirty="0">
              <a:solidFill>
                <a:srgbClr val="C00000"/>
              </a:solidFill>
              <a:effectLst/>
              <a:ea typeface="Calibri" panose="020F0502020204030204" pitchFamily="34" charset="0"/>
              <a:cs typeface="Arial" panose="020B0604020202020204" pitchFamily="34" charset="0"/>
            </a:endParaRPr>
          </a:p>
          <a:p>
            <a:pPr marL="342900" lvl="0" indent="-342900" algn="just">
              <a:spcAft>
                <a:spcPts val="800"/>
              </a:spcAft>
              <a:buFont typeface="+mj-lt"/>
              <a:buAutoNum type="arabicPeriod"/>
              <a:tabLst>
                <a:tab pos="457200" algn="l"/>
              </a:tabLst>
            </a:pPr>
            <a:r>
              <a:rPr lang="en-US" sz="1500" b="1" dirty="0">
                <a:solidFill>
                  <a:srgbClr val="C00000"/>
                </a:solidFill>
                <a:effectLst/>
                <a:ea typeface="Calibri" panose="020F0502020204030204" pitchFamily="34" charset="0"/>
              </a:rPr>
              <a:t>Development of neutron guide and detector systems for the new DN-6 diffractometer for studies of microsamples, aimed at improving its technical parameters and expanding the available range of high pressures.</a:t>
            </a:r>
            <a:endParaRPr lang="ru-RU" sz="1500" b="1" dirty="0">
              <a:solidFill>
                <a:srgbClr val="C00000"/>
              </a:solidFill>
              <a:effectLst/>
              <a:ea typeface="Calibri" panose="020F0502020204030204" pitchFamily="34" charset="0"/>
              <a:cs typeface="Arial" panose="020B0604020202020204" pitchFamily="34" charset="0"/>
            </a:endParaRPr>
          </a:p>
          <a:p>
            <a:pPr marL="342900" lvl="0" indent="-342900" algn="just">
              <a:spcAft>
                <a:spcPts val="800"/>
              </a:spcAft>
              <a:buFont typeface="+mj-lt"/>
              <a:buAutoNum type="arabicPeriod"/>
              <a:tabLst>
                <a:tab pos="457200" algn="l"/>
              </a:tabLst>
            </a:pPr>
            <a:r>
              <a:rPr lang="en-US" sz="1500" b="1" dirty="0">
                <a:solidFill>
                  <a:srgbClr val="C00000"/>
                </a:solidFill>
                <a:effectLst/>
                <a:ea typeface="Calibri" panose="020F0502020204030204" pitchFamily="34" charset="0"/>
              </a:rPr>
              <a:t>Improvement of technical parameters and expansion of experimental capabilities of the GRAINS multifunctional reflectometer (startup of a new neutron beam chopper, development of electrochemical and liquid cells for experiments).</a:t>
            </a:r>
            <a:endParaRPr lang="ru-RU" sz="1500" b="1" dirty="0">
              <a:solidFill>
                <a:srgbClr val="C00000"/>
              </a:solidFill>
              <a:effectLst/>
              <a:ea typeface="Calibri" panose="020F0502020204030204" pitchFamily="34" charset="0"/>
              <a:cs typeface="Arial" panose="020B0604020202020204" pitchFamily="34" charset="0"/>
            </a:endParaRPr>
          </a:p>
          <a:p>
            <a:pPr marL="342900" lvl="0" indent="-342900" algn="just">
              <a:spcAft>
                <a:spcPts val="800"/>
              </a:spcAft>
              <a:buFont typeface="+mj-lt"/>
              <a:buAutoNum type="arabicPeriod"/>
              <a:tabLst>
                <a:tab pos="457200" algn="l"/>
              </a:tabLst>
            </a:pPr>
            <a:r>
              <a:rPr lang="en-US" sz="1500" b="1" dirty="0">
                <a:solidFill>
                  <a:srgbClr val="C00000"/>
                </a:solidFill>
                <a:effectLst/>
                <a:ea typeface="Calibri" panose="020F0502020204030204" pitchFamily="34" charset="0"/>
              </a:rPr>
              <a:t>Enhancement of intensity, suppression of neutron background, development of sample environment systems for the operating spectrometers of the IBR-2 reactor (HRFD, RTD, DN-12, YUMO, FSD, REFLEX, REMUR, SKAT, EPSILON, NRT).</a:t>
            </a:r>
            <a:r>
              <a:rPr lang="ru-RU" sz="1500" b="1" dirty="0">
                <a:solidFill>
                  <a:srgbClr val="C00000"/>
                </a:solidFill>
                <a:effectLst/>
                <a:ea typeface="Calibri" panose="020F0502020204030204" pitchFamily="34" charset="0"/>
                <a:cs typeface="Arial" panose="020B0604020202020204" pitchFamily="34" charset="0"/>
              </a:rPr>
              <a:t> </a:t>
            </a:r>
          </a:p>
          <a:p>
            <a:pPr marL="342900" lvl="0" indent="-342900" algn="just">
              <a:spcAft>
                <a:spcPts val="800"/>
              </a:spcAft>
              <a:buFont typeface="+mj-lt"/>
              <a:buAutoNum type="arabicPeriod"/>
              <a:tabLst>
                <a:tab pos="457200" algn="l"/>
              </a:tabLst>
            </a:pPr>
            <a:r>
              <a:rPr lang="en-US" sz="1500" b="1" dirty="0">
                <a:solidFill>
                  <a:srgbClr val="C00000"/>
                </a:solidFill>
                <a:effectLst/>
                <a:ea typeface="Calibri" panose="020F0502020204030204" pitchFamily="34" charset="0"/>
              </a:rPr>
              <a:t>Upgrade of the FSS correlation spectrometer on beamline 13 and improvement of its technical parameters. Further development of the RTOF correlation method.</a:t>
            </a:r>
            <a:endParaRPr lang="ru-RU" sz="1500" b="1" dirty="0">
              <a:solidFill>
                <a:srgbClr val="C00000"/>
              </a:solidFill>
              <a:effectLst/>
              <a:ea typeface="Calibri" panose="020F0502020204030204" pitchFamily="34" charset="0"/>
              <a:cs typeface="Arial" panose="020B0604020202020204" pitchFamily="34" charset="0"/>
            </a:endParaRPr>
          </a:p>
          <a:p>
            <a:pPr marL="342900" lvl="0" indent="-342900" algn="just">
              <a:spcAft>
                <a:spcPts val="800"/>
              </a:spcAft>
              <a:buFont typeface="+mj-lt"/>
              <a:buAutoNum type="arabicPeriod"/>
              <a:tabLst>
                <a:tab pos="457200" algn="l"/>
              </a:tabLst>
            </a:pPr>
            <a:r>
              <a:rPr lang="en-US" sz="1500" b="1" dirty="0">
                <a:solidFill>
                  <a:srgbClr val="C00000"/>
                </a:solidFill>
                <a:effectLst/>
                <a:ea typeface="Calibri" panose="020F0502020204030204" pitchFamily="34" charset="0"/>
              </a:rPr>
              <a:t>Enhancement of luminosity of the </a:t>
            </a:r>
            <a:r>
              <a:rPr lang="en-US" sz="1500" b="1" dirty="0" err="1">
                <a:solidFill>
                  <a:srgbClr val="C00000"/>
                </a:solidFill>
                <a:effectLst/>
                <a:ea typeface="Calibri" panose="020F0502020204030204" pitchFamily="34" charset="0"/>
              </a:rPr>
              <a:t>Xeuss</a:t>
            </a:r>
            <a:r>
              <a:rPr lang="en-US" sz="1500" b="1" dirty="0">
                <a:solidFill>
                  <a:srgbClr val="C00000"/>
                </a:solidFill>
                <a:effectLst/>
                <a:ea typeface="Calibri" panose="020F0502020204030204" pitchFamily="34" charset="0"/>
              </a:rPr>
              <a:t> 3.0 small-angle X-ray scattering and wide-angle diffraction instrument by installing a liquid-metal X-ray source, development of sample environment systems.</a:t>
            </a:r>
            <a:r>
              <a:rPr lang="ru-RU" sz="1500" b="1" dirty="0">
                <a:solidFill>
                  <a:srgbClr val="C00000"/>
                </a:solidFill>
                <a:effectLst/>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70460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F2DD0A-EEFE-D2AE-11EB-2A188D565D23}"/>
              </a:ext>
            </a:extLst>
          </p:cNvPr>
          <p:cNvSpPr txBox="1"/>
          <p:nvPr/>
        </p:nvSpPr>
        <p:spPr>
          <a:xfrm>
            <a:off x="672737" y="-6531"/>
            <a:ext cx="10979332" cy="369332"/>
          </a:xfrm>
          <a:prstGeom prst="rect">
            <a:avLst/>
          </a:prstGeom>
          <a:noFill/>
        </p:spPr>
        <p:txBody>
          <a:bodyPr wrap="square">
            <a:spAutoFit/>
          </a:bodyPr>
          <a:lstStyle/>
          <a:p>
            <a:pPr algn="ctr"/>
            <a:r>
              <a:rPr lang="en-GB" sz="18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Planned schedule of methodical works and resources requirement </a:t>
            </a:r>
            <a:endParaRPr lang="ru-RU" dirty="0">
              <a:solidFill>
                <a:srgbClr val="0000FF"/>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97E40A16-1CBC-DD05-EE53-EDAFAB6C6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56" y="581583"/>
            <a:ext cx="5999244" cy="5904000"/>
          </a:xfrm>
          <a:prstGeom prst="rect">
            <a:avLst/>
          </a:prstGeom>
        </p:spPr>
      </p:pic>
      <p:graphicFrame>
        <p:nvGraphicFramePr>
          <p:cNvPr id="7" name="Таблица 6">
            <a:extLst>
              <a:ext uri="{FF2B5EF4-FFF2-40B4-BE49-F238E27FC236}">
                <a16:creationId xmlns:a16="http://schemas.microsoft.com/office/drawing/2014/main" id="{E789124F-7589-FC9F-DC85-5764FA4F6CE1}"/>
              </a:ext>
            </a:extLst>
          </p:cNvPr>
          <p:cNvGraphicFramePr>
            <a:graphicFrameLocks noGrp="1"/>
          </p:cNvGraphicFramePr>
          <p:nvPr>
            <p:extLst>
              <p:ext uri="{D42A27DB-BD31-4B8C-83A1-F6EECF244321}">
                <p14:modId xmlns:p14="http://schemas.microsoft.com/office/powerpoint/2010/main" val="896231904"/>
              </p:ext>
            </p:extLst>
          </p:nvPr>
        </p:nvGraphicFramePr>
        <p:xfrm>
          <a:off x="6640098" y="765297"/>
          <a:ext cx="5181790" cy="5720286"/>
        </p:xfrm>
        <a:graphic>
          <a:graphicData uri="http://schemas.openxmlformats.org/drawingml/2006/table">
            <a:tbl>
              <a:tblPr firstRow="1" firstCol="1" lastRow="1" lastCol="1" bandRow="1" bandCol="1">
                <a:tableStyleId>{BC89EF96-8CEA-46FF-86C4-4CE0E7609802}</a:tableStyleId>
              </a:tblPr>
              <a:tblGrid>
                <a:gridCol w="825325">
                  <a:extLst>
                    <a:ext uri="{9D8B030D-6E8A-4147-A177-3AD203B41FA5}">
                      <a16:colId xmlns:a16="http://schemas.microsoft.com/office/drawing/2014/main" val="2838532183"/>
                    </a:ext>
                  </a:extLst>
                </a:gridCol>
                <a:gridCol w="1285707">
                  <a:extLst>
                    <a:ext uri="{9D8B030D-6E8A-4147-A177-3AD203B41FA5}">
                      <a16:colId xmlns:a16="http://schemas.microsoft.com/office/drawing/2014/main" val="3053117716"/>
                    </a:ext>
                  </a:extLst>
                </a:gridCol>
                <a:gridCol w="966546">
                  <a:extLst>
                    <a:ext uri="{9D8B030D-6E8A-4147-A177-3AD203B41FA5}">
                      <a16:colId xmlns:a16="http://schemas.microsoft.com/office/drawing/2014/main" val="2853812542"/>
                    </a:ext>
                  </a:extLst>
                </a:gridCol>
                <a:gridCol w="420966">
                  <a:extLst>
                    <a:ext uri="{9D8B030D-6E8A-4147-A177-3AD203B41FA5}">
                      <a16:colId xmlns:a16="http://schemas.microsoft.com/office/drawing/2014/main" val="2976847924"/>
                    </a:ext>
                  </a:extLst>
                </a:gridCol>
                <a:gridCol w="420966">
                  <a:extLst>
                    <a:ext uri="{9D8B030D-6E8A-4147-A177-3AD203B41FA5}">
                      <a16:colId xmlns:a16="http://schemas.microsoft.com/office/drawing/2014/main" val="901075646"/>
                    </a:ext>
                  </a:extLst>
                </a:gridCol>
                <a:gridCol w="421587">
                  <a:extLst>
                    <a:ext uri="{9D8B030D-6E8A-4147-A177-3AD203B41FA5}">
                      <a16:colId xmlns:a16="http://schemas.microsoft.com/office/drawing/2014/main" val="1045086334"/>
                    </a:ext>
                  </a:extLst>
                </a:gridCol>
                <a:gridCol w="421587">
                  <a:extLst>
                    <a:ext uri="{9D8B030D-6E8A-4147-A177-3AD203B41FA5}">
                      <a16:colId xmlns:a16="http://schemas.microsoft.com/office/drawing/2014/main" val="908925069"/>
                    </a:ext>
                  </a:extLst>
                </a:gridCol>
                <a:gridCol w="419106">
                  <a:extLst>
                    <a:ext uri="{9D8B030D-6E8A-4147-A177-3AD203B41FA5}">
                      <a16:colId xmlns:a16="http://schemas.microsoft.com/office/drawing/2014/main" val="551579698"/>
                    </a:ext>
                  </a:extLst>
                </a:gridCol>
              </a:tblGrid>
              <a:tr h="394373">
                <a:tc rowSpan="2" gridSpan="2">
                  <a:txBody>
                    <a:bodyPr/>
                    <a:lstStyle/>
                    <a:p>
                      <a:pPr algn="ctr">
                        <a:lnSpc>
                          <a:spcPct val="105000"/>
                        </a:lnSpc>
                        <a:spcAft>
                          <a:spcPts val="800"/>
                        </a:spcAft>
                      </a:pPr>
                      <a:r>
                        <a:rPr lang="en-US" sz="1400" dirty="0">
                          <a:solidFill>
                            <a:schemeClr val="tx1"/>
                          </a:solidFill>
                          <a:effectLst/>
                        </a:rPr>
                        <a:t>Names of costs, resources,</a:t>
                      </a:r>
                      <a:endParaRPr lang="ru-RU" sz="1400" dirty="0">
                        <a:solidFill>
                          <a:schemeClr val="tx1"/>
                        </a:solidFill>
                        <a:effectLst/>
                      </a:endParaRPr>
                    </a:p>
                    <a:p>
                      <a:pPr algn="ctr">
                        <a:lnSpc>
                          <a:spcPct val="105000"/>
                        </a:lnSpc>
                        <a:spcAft>
                          <a:spcPts val="800"/>
                        </a:spcAft>
                      </a:pPr>
                      <a:r>
                        <a:rPr lang="en-US" sz="1400" dirty="0">
                          <a:solidFill>
                            <a:schemeClr val="tx1"/>
                          </a:solidFill>
                          <a:effectLst/>
                        </a:rPr>
                        <a:t>sources of funding</a:t>
                      </a:r>
                      <a:endParaRPr lang="ru-RU" sz="1400" dirty="0">
                        <a:solidFill>
                          <a:schemeClr val="tx1"/>
                        </a:solidFill>
                        <a:effectLst/>
                        <a:latin typeface="+mn-lt"/>
                        <a:ea typeface="Calibri" panose="020F0502020204030204" pitchFamily="34" charset="0"/>
                      </a:endParaRPr>
                    </a:p>
                  </a:txBody>
                  <a:tcPr marL="38389" marR="38389" marT="0" marB="0" anchor="ctr"/>
                </a:tc>
                <a:tc rowSpan="2" hMerge="1">
                  <a:txBody>
                    <a:bodyPr/>
                    <a:lstStyle/>
                    <a:p>
                      <a:endParaRPr lang="ru-RU"/>
                    </a:p>
                  </a:txBody>
                  <a:tcPr/>
                </a:tc>
                <a:tc rowSpan="2">
                  <a:txBody>
                    <a:bodyPr/>
                    <a:lstStyle/>
                    <a:p>
                      <a:pPr>
                        <a:lnSpc>
                          <a:spcPts val="1200"/>
                        </a:lnSpc>
                        <a:spcAft>
                          <a:spcPts val="800"/>
                        </a:spcAft>
                      </a:pPr>
                      <a:r>
                        <a:rPr lang="en-US" sz="1400" dirty="0">
                          <a:effectLst/>
                        </a:rPr>
                        <a:t>Cost (</a:t>
                      </a:r>
                      <a:r>
                        <a:rPr lang="en-GB" sz="1400" dirty="0" err="1">
                          <a:effectLst/>
                        </a:rPr>
                        <a:t>kUSD</a:t>
                      </a:r>
                      <a:r>
                        <a:rPr lang="en-US" sz="1400" dirty="0">
                          <a:effectLst/>
                        </a:rPr>
                        <a:t>)</a:t>
                      </a:r>
                      <a:endParaRPr lang="ru-RU" sz="1400" dirty="0">
                        <a:effectLst/>
                        <a:latin typeface="+mn-lt"/>
                      </a:endParaRPr>
                    </a:p>
                  </a:txBody>
                  <a:tcPr marL="20261" marR="20261" marT="0" marB="0" anchor="ctr"/>
                </a:tc>
                <a:tc gridSpan="5">
                  <a:txBody>
                    <a:bodyPr/>
                    <a:lstStyle/>
                    <a:p>
                      <a:pPr indent="0" algn="ctr">
                        <a:lnSpc>
                          <a:spcPct val="150000"/>
                        </a:lnSpc>
                        <a:spcBef>
                          <a:spcPts val="1200"/>
                        </a:spcBef>
                        <a:spcAft>
                          <a:spcPts val="600"/>
                        </a:spcAft>
                      </a:pPr>
                      <a:r>
                        <a:rPr lang="en-US" sz="1400" dirty="0">
                          <a:effectLst/>
                        </a:rPr>
                        <a:t>Cost (</a:t>
                      </a:r>
                      <a:r>
                        <a:rPr lang="en-US" sz="1400" dirty="0" err="1">
                          <a:effectLst/>
                        </a:rPr>
                        <a:t>kUSD</a:t>
                      </a:r>
                      <a:r>
                        <a:rPr lang="en-US" sz="1400" dirty="0">
                          <a:effectLst/>
                        </a:rPr>
                        <a:t>)</a:t>
                      </a:r>
                      <a:endParaRPr lang="ru-RU" sz="1400" dirty="0">
                        <a:effectLst/>
                      </a:endParaRPr>
                    </a:p>
                    <a:p>
                      <a:pPr algn="ctr">
                        <a:lnSpc>
                          <a:spcPct val="150000"/>
                        </a:lnSpc>
                        <a:spcAft>
                          <a:spcPts val="800"/>
                        </a:spcAft>
                      </a:pPr>
                      <a:r>
                        <a:rPr lang="en-US" sz="1400" dirty="0">
                          <a:effectLst/>
                        </a:rPr>
                        <a:t>Expenditure per year</a:t>
                      </a:r>
                      <a:endParaRPr lang="ru-RU" sz="1400" dirty="0">
                        <a:effectLst/>
                        <a:latin typeface="+mn-lt"/>
                        <a:ea typeface="Calibri" panose="020F0502020204030204" pitchFamily="34" charset="0"/>
                      </a:endParaRPr>
                    </a:p>
                  </a:txBody>
                  <a:tcPr marL="38389" marR="38389"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16148211"/>
                  </a:ext>
                </a:extLst>
              </a:tr>
              <a:tr h="661665">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a:lnSpc>
                          <a:spcPct val="150000"/>
                        </a:lnSpc>
                        <a:spcAft>
                          <a:spcPts val="800"/>
                        </a:spcAft>
                      </a:pPr>
                      <a:r>
                        <a:rPr lang="ru-RU" sz="1400" dirty="0">
                          <a:effectLst/>
                        </a:rPr>
                        <a:t>1</a:t>
                      </a:r>
                      <a:r>
                        <a:rPr lang="en-US" sz="1400" baseline="30000" dirty="0" err="1">
                          <a:effectLst/>
                        </a:rPr>
                        <a:t>st</a:t>
                      </a:r>
                      <a:r>
                        <a:rPr lang="en-US" sz="1400" dirty="0">
                          <a:effectLst/>
                        </a:rPr>
                        <a:t> </a:t>
                      </a:r>
                      <a:r>
                        <a:rPr lang="ru-RU" sz="1400" dirty="0">
                          <a:effectLst/>
                        </a:rPr>
                        <a:t> </a:t>
                      </a:r>
                      <a:r>
                        <a:rPr lang="ru-RU" sz="1400" dirty="0" err="1">
                          <a:effectLst/>
                        </a:rPr>
                        <a:t>year</a:t>
                      </a:r>
                      <a:endParaRPr lang="ru-RU" sz="1400" dirty="0">
                        <a:effectLst/>
                        <a:latin typeface="+mn-lt"/>
                        <a:ea typeface="Calibri" panose="020F0502020204030204" pitchFamily="34" charset="0"/>
                      </a:endParaRPr>
                    </a:p>
                  </a:txBody>
                  <a:tcPr marL="38389" marR="38389" marT="0" marB="0"/>
                </a:tc>
                <a:tc>
                  <a:txBody>
                    <a:bodyPr/>
                    <a:lstStyle/>
                    <a:p>
                      <a:pPr algn="ctr">
                        <a:lnSpc>
                          <a:spcPct val="150000"/>
                        </a:lnSpc>
                        <a:spcAft>
                          <a:spcPts val="800"/>
                        </a:spcAft>
                      </a:pPr>
                      <a:r>
                        <a:rPr lang="ru-RU" sz="1400" dirty="0">
                          <a:effectLst/>
                        </a:rPr>
                        <a:t>2</a:t>
                      </a:r>
                      <a:r>
                        <a:rPr lang="en-US" sz="1400" baseline="30000" dirty="0" err="1">
                          <a:effectLst/>
                        </a:rPr>
                        <a:t>nd</a:t>
                      </a:r>
                      <a:r>
                        <a:rPr lang="en-US" sz="1400" dirty="0">
                          <a:effectLst/>
                        </a:rPr>
                        <a:t> y</a:t>
                      </a:r>
                      <a:r>
                        <a:rPr lang="ru-RU" sz="1400" dirty="0" err="1">
                          <a:effectLst/>
                        </a:rPr>
                        <a:t>ear</a:t>
                      </a:r>
                      <a:r>
                        <a:rPr lang="ru-RU" sz="1400" dirty="0">
                          <a:effectLst/>
                        </a:rPr>
                        <a:t> </a:t>
                      </a:r>
                      <a:endParaRPr lang="ru-RU" sz="1400" dirty="0">
                        <a:effectLst/>
                        <a:latin typeface="+mn-lt"/>
                        <a:ea typeface="Calibri" panose="020F0502020204030204" pitchFamily="34" charset="0"/>
                      </a:endParaRPr>
                    </a:p>
                  </a:txBody>
                  <a:tcPr marL="38389" marR="38389" marT="0" marB="0"/>
                </a:tc>
                <a:tc>
                  <a:txBody>
                    <a:bodyPr/>
                    <a:lstStyle/>
                    <a:p>
                      <a:pPr algn="ctr">
                        <a:lnSpc>
                          <a:spcPct val="150000"/>
                        </a:lnSpc>
                        <a:spcAft>
                          <a:spcPts val="800"/>
                        </a:spcAft>
                      </a:pPr>
                      <a:r>
                        <a:rPr lang="ru-RU" sz="1400" dirty="0">
                          <a:effectLst/>
                        </a:rPr>
                        <a:t>3</a:t>
                      </a:r>
                      <a:r>
                        <a:rPr lang="en-US" sz="1400" baseline="30000" dirty="0" err="1">
                          <a:effectLst/>
                        </a:rPr>
                        <a:t>rd</a:t>
                      </a:r>
                      <a:r>
                        <a:rPr lang="en-US" sz="1400" dirty="0">
                          <a:effectLst/>
                        </a:rPr>
                        <a:t>  y</a:t>
                      </a:r>
                      <a:r>
                        <a:rPr lang="ru-RU" sz="1400" dirty="0" err="1">
                          <a:effectLst/>
                        </a:rPr>
                        <a:t>ear</a:t>
                      </a:r>
                      <a:endParaRPr lang="ru-RU" sz="1400" dirty="0">
                        <a:effectLst/>
                        <a:latin typeface="+mn-lt"/>
                        <a:ea typeface="Calibri" panose="020F0502020204030204" pitchFamily="34" charset="0"/>
                      </a:endParaRPr>
                    </a:p>
                  </a:txBody>
                  <a:tcPr marL="38389" marR="38389" marT="0" marB="0"/>
                </a:tc>
                <a:tc>
                  <a:txBody>
                    <a:bodyPr/>
                    <a:lstStyle/>
                    <a:p>
                      <a:pPr algn="ctr">
                        <a:lnSpc>
                          <a:spcPct val="150000"/>
                        </a:lnSpc>
                        <a:spcAft>
                          <a:spcPts val="800"/>
                        </a:spcAft>
                      </a:pPr>
                      <a:r>
                        <a:rPr lang="ru-RU" sz="1400" dirty="0">
                          <a:effectLst/>
                        </a:rPr>
                        <a:t>4</a:t>
                      </a:r>
                      <a:r>
                        <a:rPr lang="en-US" sz="1400" baseline="30000" dirty="0" err="1">
                          <a:effectLst/>
                        </a:rPr>
                        <a:t>th</a:t>
                      </a:r>
                      <a:r>
                        <a:rPr lang="en-US" sz="1400" dirty="0">
                          <a:effectLst/>
                        </a:rPr>
                        <a:t>  year </a:t>
                      </a:r>
                      <a:endParaRPr lang="ru-RU" sz="1400" dirty="0">
                        <a:effectLst/>
                        <a:latin typeface="+mn-lt"/>
                        <a:ea typeface="Calibri" panose="020F0502020204030204" pitchFamily="34" charset="0"/>
                      </a:endParaRPr>
                    </a:p>
                  </a:txBody>
                  <a:tcPr marL="38389" marR="38389" marT="0" marB="0"/>
                </a:tc>
                <a:tc>
                  <a:txBody>
                    <a:bodyPr/>
                    <a:lstStyle/>
                    <a:p>
                      <a:pPr algn="ctr">
                        <a:lnSpc>
                          <a:spcPct val="150000"/>
                        </a:lnSpc>
                        <a:spcAft>
                          <a:spcPts val="800"/>
                        </a:spcAft>
                      </a:pPr>
                      <a:r>
                        <a:rPr lang="ru-RU" sz="1400" b="0" dirty="0">
                          <a:effectLst/>
                        </a:rPr>
                        <a:t>5</a:t>
                      </a:r>
                      <a:r>
                        <a:rPr lang="en-US" sz="1400" b="0" baseline="30000" dirty="0" err="1">
                          <a:effectLst/>
                        </a:rPr>
                        <a:t>th</a:t>
                      </a:r>
                      <a:r>
                        <a:rPr lang="en-US" sz="1400" b="0" dirty="0">
                          <a:effectLst/>
                        </a:rPr>
                        <a:t> y</a:t>
                      </a:r>
                      <a:r>
                        <a:rPr lang="ru-RU" sz="1400" b="0" dirty="0" err="1">
                          <a:effectLst/>
                        </a:rPr>
                        <a:t>ear</a:t>
                      </a:r>
                      <a:r>
                        <a:rPr lang="ru-RU" sz="1400" b="0" dirty="0">
                          <a:effectLst/>
                        </a:rPr>
                        <a:t> </a:t>
                      </a:r>
                      <a:endParaRPr lang="ru-RU" sz="1400" b="0" dirty="0">
                        <a:effectLst/>
                        <a:latin typeface="+mn-lt"/>
                        <a:ea typeface="Calibri" panose="020F0502020204030204" pitchFamily="34" charset="0"/>
                      </a:endParaRPr>
                    </a:p>
                  </a:txBody>
                  <a:tcPr marL="38389" marR="38389" marT="0" marB="0"/>
                </a:tc>
                <a:extLst>
                  <a:ext uri="{0D108BD9-81ED-4DB2-BD59-A6C34878D82A}">
                    <a16:rowId xmlns:a16="http://schemas.microsoft.com/office/drawing/2014/main" val="1448639819"/>
                  </a:ext>
                </a:extLst>
              </a:tr>
              <a:tr h="444096">
                <a:tc rowSpan="8">
                  <a:txBody>
                    <a:bodyPr/>
                    <a:lstStyle/>
                    <a:p>
                      <a:pPr>
                        <a:lnSpc>
                          <a:spcPct val="105000"/>
                        </a:lnSpc>
                        <a:spcAft>
                          <a:spcPts val="800"/>
                        </a:spcAft>
                      </a:pPr>
                      <a:r>
                        <a:rPr lang="ru-RU" sz="1400" dirty="0">
                          <a:solidFill>
                            <a:schemeClr val="tx1"/>
                          </a:solidFill>
                          <a:effectLst/>
                        </a:rPr>
                        <a:t> </a:t>
                      </a:r>
                      <a:endParaRPr lang="ru-RU" sz="1400" dirty="0">
                        <a:solidFill>
                          <a:schemeClr val="tx1"/>
                        </a:solidFill>
                        <a:effectLst/>
                        <a:latin typeface="+mn-lt"/>
                        <a:ea typeface="Calibri" panose="020F0502020204030204" pitchFamily="34" charset="0"/>
                      </a:endParaRPr>
                    </a:p>
                  </a:txBody>
                  <a:tcPr marL="38389" marR="38389" marT="0" marB="0" anchor="ctr"/>
                </a:tc>
                <a:tc>
                  <a:txBody>
                    <a:bodyPr/>
                    <a:lstStyle/>
                    <a:p>
                      <a:pPr>
                        <a:lnSpc>
                          <a:spcPct val="105000"/>
                        </a:lnSpc>
                        <a:spcAft>
                          <a:spcPts val="800"/>
                        </a:spcAft>
                      </a:pPr>
                      <a:r>
                        <a:rPr lang="ru-RU" sz="1400" dirty="0">
                          <a:effectLst/>
                        </a:rPr>
                        <a:t>International </a:t>
                      </a:r>
                      <a:r>
                        <a:rPr lang="ru-RU" sz="1400" dirty="0" err="1">
                          <a:effectLst/>
                        </a:rPr>
                        <a:t>cooperation</a:t>
                      </a:r>
                      <a:endParaRPr lang="ru-RU" sz="1400" dirty="0">
                        <a:effectLst/>
                        <a:latin typeface="+mn-lt"/>
                        <a:ea typeface="Calibri" panose="020F0502020204030204" pitchFamily="34" charset="0"/>
                      </a:endParaRPr>
                    </a:p>
                  </a:txBody>
                  <a:tcPr marL="38389" marR="38389" marT="0" marB="0" anchor="ctr"/>
                </a:tc>
                <a:tc>
                  <a:txBody>
                    <a:bodyPr/>
                    <a:lstStyle/>
                    <a:p>
                      <a:pPr algn="ctr">
                        <a:lnSpc>
                          <a:spcPts val="1200"/>
                        </a:lnSpc>
                        <a:spcAft>
                          <a:spcPts val="800"/>
                        </a:spcAft>
                      </a:pPr>
                      <a:r>
                        <a:rPr lang="ru-RU" sz="1400" dirty="0">
                          <a:effectLst/>
                        </a:rPr>
                        <a:t>9</a:t>
                      </a:r>
                      <a:r>
                        <a:rPr lang="en-US" sz="1400" dirty="0">
                          <a:effectLst/>
                        </a:rPr>
                        <a:t>2</a:t>
                      </a:r>
                      <a:r>
                        <a:rPr lang="ru-RU" sz="1400" dirty="0">
                          <a:effectLst/>
                        </a:rPr>
                        <a:t>0</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GB" sz="1400">
                          <a:effectLst/>
                        </a:rPr>
                        <a:t>170</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GB" sz="1400">
                          <a:effectLst/>
                        </a:rPr>
                        <a:t>180</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GB" sz="1400">
                          <a:effectLst/>
                        </a:rPr>
                        <a:t>190</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GB" sz="1400" dirty="0">
                          <a:effectLst/>
                        </a:rPr>
                        <a:t>190</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GB" sz="1400" b="0" dirty="0">
                          <a:effectLst/>
                        </a:rPr>
                        <a:t>190</a:t>
                      </a:r>
                      <a:endParaRPr lang="ru-RU" sz="1400" b="0" dirty="0">
                        <a:effectLst/>
                        <a:latin typeface="+mn-lt"/>
                        <a:ea typeface="Calibri" panose="020F0502020204030204" pitchFamily="34" charset="0"/>
                      </a:endParaRPr>
                    </a:p>
                  </a:txBody>
                  <a:tcPr marL="38389" marR="38389" marT="0" marB="0" anchor="ctr"/>
                </a:tc>
                <a:extLst>
                  <a:ext uri="{0D108BD9-81ED-4DB2-BD59-A6C34878D82A}">
                    <a16:rowId xmlns:a16="http://schemas.microsoft.com/office/drawing/2014/main" val="994357303"/>
                  </a:ext>
                </a:extLst>
              </a:tr>
              <a:tr h="319253">
                <a:tc vMerge="1">
                  <a:txBody>
                    <a:bodyPr/>
                    <a:lstStyle/>
                    <a:p>
                      <a:endParaRPr lang="ru-RU"/>
                    </a:p>
                  </a:txBody>
                  <a:tcPr/>
                </a:tc>
                <a:tc>
                  <a:txBody>
                    <a:bodyPr/>
                    <a:lstStyle/>
                    <a:p>
                      <a:pPr>
                        <a:lnSpc>
                          <a:spcPct val="105000"/>
                        </a:lnSpc>
                        <a:spcAft>
                          <a:spcPts val="800"/>
                        </a:spcAft>
                      </a:pPr>
                      <a:r>
                        <a:rPr lang="ru-RU" sz="1400">
                          <a:effectLst/>
                        </a:rPr>
                        <a:t>Materials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GB" sz="1400" dirty="0">
                          <a:effectLst/>
                        </a:rPr>
                        <a:t>1026</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a:effectLst/>
                        </a:rPr>
                        <a:t>200</a:t>
                      </a:r>
                      <a:endParaRPr lang="ru-RU" sz="1400">
                        <a:effectLst/>
                        <a:latin typeface="+mn-lt"/>
                        <a:ea typeface="Calibri" panose="020F0502020204030204" pitchFamily="34" charset="0"/>
                      </a:endParaRPr>
                    </a:p>
                  </a:txBody>
                  <a:tcPr marL="38389" marR="38389" marT="0" marB="0"/>
                </a:tc>
                <a:tc>
                  <a:txBody>
                    <a:bodyPr/>
                    <a:lstStyle/>
                    <a:p>
                      <a:pPr algn="ctr">
                        <a:lnSpc>
                          <a:spcPct val="105000"/>
                        </a:lnSpc>
                        <a:spcAft>
                          <a:spcPts val="800"/>
                        </a:spcAft>
                      </a:pPr>
                      <a:r>
                        <a:rPr lang="en-GB" sz="1400">
                          <a:effectLst/>
                        </a:rPr>
                        <a:t>208</a:t>
                      </a:r>
                      <a:endParaRPr lang="ru-RU" sz="1400">
                        <a:effectLst/>
                        <a:latin typeface="+mn-lt"/>
                        <a:ea typeface="Calibri" panose="020F0502020204030204" pitchFamily="34" charset="0"/>
                      </a:endParaRPr>
                    </a:p>
                  </a:txBody>
                  <a:tcPr marL="38389" marR="38389" marT="0" marB="0"/>
                </a:tc>
                <a:tc>
                  <a:txBody>
                    <a:bodyPr/>
                    <a:lstStyle/>
                    <a:p>
                      <a:pPr algn="ctr">
                        <a:lnSpc>
                          <a:spcPct val="105000"/>
                        </a:lnSpc>
                        <a:spcAft>
                          <a:spcPts val="800"/>
                        </a:spcAft>
                      </a:pPr>
                      <a:r>
                        <a:rPr lang="en-GB" sz="1400">
                          <a:effectLst/>
                        </a:rPr>
                        <a:t>208</a:t>
                      </a:r>
                      <a:endParaRPr lang="ru-RU" sz="1400">
                        <a:effectLst/>
                        <a:latin typeface="+mn-lt"/>
                        <a:ea typeface="Calibri" panose="020F0502020204030204" pitchFamily="34" charset="0"/>
                      </a:endParaRPr>
                    </a:p>
                  </a:txBody>
                  <a:tcPr marL="38389" marR="38389" marT="0" marB="0"/>
                </a:tc>
                <a:tc>
                  <a:txBody>
                    <a:bodyPr/>
                    <a:lstStyle/>
                    <a:p>
                      <a:pPr algn="ctr">
                        <a:lnSpc>
                          <a:spcPct val="105000"/>
                        </a:lnSpc>
                        <a:spcAft>
                          <a:spcPts val="800"/>
                        </a:spcAft>
                      </a:pPr>
                      <a:r>
                        <a:rPr lang="en-GB" sz="1400" dirty="0">
                          <a:effectLst/>
                        </a:rPr>
                        <a:t>204</a:t>
                      </a:r>
                      <a:endParaRPr lang="ru-RU" sz="1400" dirty="0">
                        <a:effectLst/>
                        <a:latin typeface="+mn-lt"/>
                        <a:ea typeface="Calibri" panose="020F0502020204030204" pitchFamily="34" charset="0"/>
                      </a:endParaRPr>
                    </a:p>
                  </a:txBody>
                  <a:tcPr marL="38389" marR="38389" marT="0" marB="0"/>
                </a:tc>
                <a:tc>
                  <a:txBody>
                    <a:bodyPr/>
                    <a:lstStyle/>
                    <a:p>
                      <a:pPr algn="ctr">
                        <a:lnSpc>
                          <a:spcPct val="105000"/>
                        </a:lnSpc>
                        <a:spcAft>
                          <a:spcPts val="800"/>
                        </a:spcAft>
                      </a:pPr>
                      <a:r>
                        <a:rPr lang="en-GB" sz="1400" b="0" dirty="0">
                          <a:effectLst/>
                        </a:rPr>
                        <a:t>206</a:t>
                      </a:r>
                      <a:endParaRPr lang="ru-RU" sz="1400" b="0" dirty="0">
                        <a:effectLst/>
                        <a:latin typeface="+mn-lt"/>
                        <a:ea typeface="Calibri" panose="020F0502020204030204" pitchFamily="34" charset="0"/>
                      </a:endParaRPr>
                    </a:p>
                  </a:txBody>
                  <a:tcPr marL="38389" marR="38389" marT="0" marB="0"/>
                </a:tc>
                <a:extLst>
                  <a:ext uri="{0D108BD9-81ED-4DB2-BD59-A6C34878D82A}">
                    <a16:rowId xmlns:a16="http://schemas.microsoft.com/office/drawing/2014/main" val="2369838154"/>
                  </a:ext>
                </a:extLst>
              </a:tr>
              <a:tr h="670736">
                <a:tc vMerge="1">
                  <a:txBody>
                    <a:bodyPr/>
                    <a:lstStyle/>
                    <a:p>
                      <a:endParaRPr lang="ru-RU"/>
                    </a:p>
                  </a:txBody>
                  <a:tcPr/>
                </a:tc>
                <a:tc>
                  <a:txBody>
                    <a:bodyPr/>
                    <a:lstStyle/>
                    <a:p>
                      <a:pPr>
                        <a:lnSpc>
                          <a:spcPct val="105000"/>
                        </a:lnSpc>
                        <a:spcAft>
                          <a:spcPts val="800"/>
                        </a:spcAft>
                      </a:pPr>
                      <a:r>
                        <a:rPr lang="en-US" sz="1400">
                          <a:effectLst/>
                        </a:rPr>
                        <a:t>Equipment, Third-party services</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GB" sz="1400" dirty="0">
                          <a:effectLst/>
                        </a:rPr>
                        <a:t>2160</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GB" sz="1400" dirty="0">
                          <a:effectLst/>
                        </a:rPr>
                        <a:t>46</a:t>
                      </a:r>
                      <a:r>
                        <a:rPr lang="ru-RU" sz="1400" dirty="0">
                          <a:effectLst/>
                        </a:rPr>
                        <a:t>0</a:t>
                      </a:r>
                      <a:endParaRPr lang="ru-RU" sz="1400" dirty="0">
                        <a:effectLst/>
                        <a:latin typeface="+mn-lt"/>
                        <a:ea typeface="Calibri" panose="020F0502020204030204" pitchFamily="34" charset="0"/>
                      </a:endParaRPr>
                    </a:p>
                  </a:txBody>
                  <a:tcPr marL="38389" marR="38389" marT="0" marB="0"/>
                </a:tc>
                <a:tc>
                  <a:txBody>
                    <a:bodyPr/>
                    <a:lstStyle/>
                    <a:p>
                      <a:pPr algn="ctr">
                        <a:lnSpc>
                          <a:spcPct val="105000"/>
                        </a:lnSpc>
                        <a:spcAft>
                          <a:spcPts val="800"/>
                        </a:spcAft>
                      </a:pPr>
                      <a:r>
                        <a:rPr lang="en-GB" sz="1400">
                          <a:effectLst/>
                        </a:rPr>
                        <a:t>40</a:t>
                      </a:r>
                      <a:r>
                        <a:rPr lang="ru-RU" sz="1400">
                          <a:effectLst/>
                        </a:rPr>
                        <a:t>0</a:t>
                      </a:r>
                      <a:endParaRPr lang="ru-RU" sz="1400">
                        <a:effectLst/>
                        <a:latin typeface="+mn-lt"/>
                        <a:ea typeface="Calibri" panose="020F0502020204030204" pitchFamily="34" charset="0"/>
                      </a:endParaRPr>
                    </a:p>
                  </a:txBody>
                  <a:tcPr marL="38389" marR="38389" marT="0" marB="0"/>
                </a:tc>
                <a:tc>
                  <a:txBody>
                    <a:bodyPr/>
                    <a:lstStyle/>
                    <a:p>
                      <a:pPr algn="ctr">
                        <a:lnSpc>
                          <a:spcPct val="105000"/>
                        </a:lnSpc>
                        <a:spcAft>
                          <a:spcPts val="800"/>
                        </a:spcAft>
                      </a:pPr>
                      <a:r>
                        <a:rPr lang="en-GB" sz="1400">
                          <a:effectLst/>
                        </a:rPr>
                        <a:t>40</a:t>
                      </a:r>
                      <a:r>
                        <a:rPr lang="ru-RU" sz="1400">
                          <a:effectLst/>
                        </a:rPr>
                        <a:t>0</a:t>
                      </a:r>
                      <a:endParaRPr lang="ru-RU" sz="1400">
                        <a:effectLst/>
                        <a:latin typeface="+mn-lt"/>
                        <a:ea typeface="Calibri" panose="020F0502020204030204" pitchFamily="34" charset="0"/>
                      </a:endParaRPr>
                    </a:p>
                  </a:txBody>
                  <a:tcPr marL="38389" marR="38389" marT="0" marB="0"/>
                </a:tc>
                <a:tc>
                  <a:txBody>
                    <a:bodyPr/>
                    <a:lstStyle/>
                    <a:p>
                      <a:pPr algn="ctr">
                        <a:lnSpc>
                          <a:spcPct val="105000"/>
                        </a:lnSpc>
                        <a:spcAft>
                          <a:spcPts val="800"/>
                        </a:spcAft>
                      </a:pPr>
                      <a:r>
                        <a:rPr lang="en-GB" sz="1400" dirty="0">
                          <a:effectLst/>
                        </a:rPr>
                        <a:t>45</a:t>
                      </a:r>
                      <a:r>
                        <a:rPr lang="ru-RU" sz="1400" dirty="0">
                          <a:effectLst/>
                        </a:rPr>
                        <a:t>0</a:t>
                      </a:r>
                      <a:endParaRPr lang="ru-RU" sz="1400" dirty="0">
                        <a:effectLst/>
                        <a:latin typeface="+mn-lt"/>
                        <a:ea typeface="Calibri" panose="020F0502020204030204" pitchFamily="34" charset="0"/>
                      </a:endParaRPr>
                    </a:p>
                  </a:txBody>
                  <a:tcPr marL="38389" marR="38389" marT="0" marB="0"/>
                </a:tc>
                <a:tc>
                  <a:txBody>
                    <a:bodyPr/>
                    <a:lstStyle/>
                    <a:p>
                      <a:pPr algn="ctr">
                        <a:lnSpc>
                          <a:spcPct val="105000"/>
                        </a:lnSpc>
                        <a:spcAft>
                          <a:spcPts val="800"/>
                        </a:spcAft>
                      </a:pPr>
                      <a:r>
                        <a:rPr lang="en-GB" sz="1400" b="0" dirty="0">
                          <a:effectLst/>
                        </a:rPr>
                        <a:t>45</a:t>
                      </a:r>
                      <a:r>
                        <a:rPr lang="ru-RU" sz="1400" b="0" dirty="0">
                          <a:effectLst/>
                        </a:rPr>
                        <a:t>0</a:t>
                      </a:r>
                      <a:endParaRPr lang="ru-RU" sz="1400" b="0" dirty="0">
                        <a:effectLst/>
                        <a:latin typeface="+mn-lt"/>
                        <a:ea typeface="Calibri" panose="020F0502020204030204" pitchFamily="34" charset="0"/>
                      </a:endParaRPr>
                    </a:p>
                  </a:txBody>
                  <a:tcPr marL="38389" marR="38389" marT="0" marB="0"/>
                </a:tc>
                <a:extLst>
                  <a:ext uri="{0D108BD9-81ED-4DB2-BD59-A6C34878D82A}">
                    <a16:rowId xmlns:a16="http://schemas.microsoft.com/office/drawing/2014/main" val="3604368739"/>
                  </a:ext>
                </a:extLst>
              </a:tr>
              <a:tr h="444096">
                <a:tc vMerge="1">
                  <a:txBody>
                    <a:bodyPr/>
                    <a:lstStyle/>
                    <a:p>
                      <a:endParaRPr lang="ru-RU"/>
                    </a:p>
                  </a:txBody>
                  <a:tcPr/>
                </a:tc>
                <a:tc>
                  <a:txBody>
                    <a:bodyPr/>
                    <a:lstStyle/>
                    <a:p>
                      <a:pPr>
                        <a:lnSpc>
                          <a:spcPct val="105000"/>
                        </a:lnSpc>
                        <a:spcAft>
                          <a:spcPts val="800"/>
                        </a:spcAft>
                      </a:pPr>
                      <a:r>
                        <a:rPr lang="ru-RU" sz="1400">
                          <a:effectLst/>
                        </a:rPr>
                        <a:t>Commissioning</a:t>
                      </a:r>
                      <a:r>
                        <a:rPr lang="en-US" sz="1400">
                          <a:effectLst/>
                        </a:rPr>
                        <a:t> work</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b="0" dirty="0">
                          <a:effectLst/>
                        </a:rPr>
                        <a:t> </a:t>
                      </a:r>
                      <a:endParaRPr lang="ru-RU" sz="1400" b="0" dirty="0">
                        <a:effectLst/>
                        <a:latin typeface="+mn-lt"/>
                        <a:ea typeface="Calibri" panose="020F0502020204030204" pitchFamily="34" charset="0"/>
                      </a:endParaRPr>
                    </a:p>
                  </a:txBody>
                  <a:tcPr marL="38389" marR="38389" marT="0" marB="0" anchor="ctr"/>
                </a:tc>
                <a:extLst>
                  <a:ext uri="{0D108BD9-81ED-4DB2-BD59-A6C34878D82A}">
                    <a16:rowId xmlns:a16="http://schemas.microsoft.com/office/drawing/2014/main" val="3121620780"/>
                  </a:ext>
                </a:extLst>
              </a:tr>
              <a:tr h="1124018">
                <a:tc vMerge="1">
                  <a:txBody>
                    <a:bodyPr/>
                    <a:lstStyle/>
                    <a:p>
                      <a:endParaRPr lang="ru-RU"/>
                    </a:p>
                  </a:txBody>
                  <a:tcPr/>
                </a:tc>
                <a:tc>
                  <a:txBody>
                    <a:bodyPr/>
                    <a:lstStyle/>
                    <a:p>
                      <a:pPr>
                        <a:lnSpc>
                          <a:spcPct val="105000"/>
                        </a:lnSpc>
                        <a:spcAft>
                          <a:spcPts val="800"/>
                        </a:spcAft>
                      </a:pPr>
                      <a:r>
                        <a:rPr lang="en-US" sz="1400">
                          <a:effectLst/>
                        </a:rPr>
                        <a:t>R&amp;D contracts with other  research organizations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b="0" dirty="0">
                          <a:effectLst/>
                        </a:rPr>
                        <a:t> </a:t>
                      </a:r>
                      <a:endParaRPr lang="ru-RU" sz="1400" b="0" dirty="0">
                        <a:effectLst/>
                        <a:latin typeface="+mn-lt"/>
                        <a:ea typeface="Calibri" panose="020F0502020204030204" pitchFamily="34" charset="0"/>
                      </a:endParaRPr>
                    </a:p>
                  </a:txBody>
                  <a:tcPr marL="38389" marR="38389" marT="0" marB="0" anchor="ctr"/>
                </a:tc>
                <a:extLst>
                  <a:ext uri="{0D108BD9-81ED-4DB2-BD59-A6C34878D82A}">
                    <a16:rowId xmlns:a16="http://schemas.microsoft.com/office/drawing/2014/main" val="3985508273"/>
                  </a:ext>
                </a:extLst>
              </a:tr>
              <a:tr h="444096">
                <a:tc vMerge="1">
                  <a:txBody>
                    <a:bodyPr/>
                    <a:lstStyle/>
                    <a:p>
                      <a:endParaRPr lang="ru-RU"/>
                    </a:p>
                  </a:txBody>
                  <a:tcPr/>
                </a:tc>
                <a:tc>
                  <a:txBody>
                    <a:bodyPr/>
                    <a:lstStyle/>
                    <a:p>
                      <a:pPr>
                        <a:lnSpc>
                          <a:spcPct val="105000"/>
                        </a:lnSpc>
                        <a:spcAft>
                          <a:spcPts val="800"/>
                        </a:spcAft>
                      </a:pPr>
                      <a:r>
                        <a:rPr lang="ru-RU" sz="1400">
                          <a:effectLst/>
                        </a:rPr>
                        <a:t>Purchas</a:t>
                      </a:r>
                      <a:r>
                        <a:rPr lang="en-US" sz="1400">
                          <a:effectLst/>
                        </a:rPr>
                        <a:t>e of s</a:t>
                      </a:r>
                      <a:r>
                        <a:rPr lang="ru-RU" sz="1400">
                          <a:effectLst/>
                        </a:rPr>
                        <a:t>oftware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GB" sz="1400">
                          <a:effectLst/>
                        </a:rPr>
                        <a:t>50</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10</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10</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10</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dirty="0">
                          <a:effectLst/>
                        </a:rPr>
                        <a:t>10</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b="0" dirty="0">
                          <a:effectLst/>
                        </a:rPr>
                        <a:t>10</a:t>
                      </a:r>
                      <a:endParaRPr lang="ru-RU" sz="1400" b="0" dirty="0">
                        <a:effectLst/>
                        <a:latin typeface="+mn-lt"/>
                        <a:ea typeface="Calibri" panose="020F0502020204030204" pitchFamily="34" charset="0"/>
                      </a:endParaRPr>
                    </a:p>
                  </a:txBody>
                  <a:tcPr marL="38389" marR="38389" marT="0" marB="0" anchor="ctr"/>
                </a:tc>
                <a:extLst>
                  <a:ext uri="{0D108BD9-81ED-4DB2-BD59-A6C34878D82A}">
                    <a16:rowId xmlns:a16="http://schemas.microsoft.com/office/drawing/2014/main" val="280658452"/>
                  </a:ext>
                </a:extLst>
              </a:tr>
              <a:tr h="444096">
                <a:tc vMerge="1">
                  <a:txBody>
                    <a:bodyPr/>
                    <a:lstStyle/>
                    <a:p>
                      <a:endParaRPr lang="ru-RU"/>
                    </a:p>
                  </a:txBody>
                  <a:tcPr/>
                </a:tc>
                <a:tc>
                  <a:txBody>
                    <a:bodyPr/>
                    <a:lstStyle/>
                    <a:p>
                      <a:pPr>
                        <a:lnSpc>
                          <a:spcPct val="105000"/>
                        </a:lnSpc>
                        <a:spcAft>
                          <a:spcPts val="800"/>
                        </a:spcAft>
                      </a:pPr>
                      <a:r>
                        <a:rPr lang="ru-RU" sz="1400">
                          <a:effectLst/>
                        </a:rPr>
                        <a:t>Design/construction</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dirty="0">
                          <a:effectLst/>
                        </a:rPr>
                        <a:t> </a:t>
                      </a:r>
                      <a:endParaRPr lang="ru-RU" sz="1400" dirty="0">
                        <a:effectLst/>
                        <a:latin typeface="+mn-lt"/>
                        <a:ea typeface="Calibri" panose="020F0502020204030204" pitchFamily="34" charset="0"/>
                      </a:endParaRPr>
                    </a:p>
                  </a:txBody>
                  <a:tcPr marL="38389" marR="38389" marT="0" marB="0" anchor="ctr"/>
                </a:tc>
                <a:extLst>
                  <a:ext uri="{0D108BD9-81ED-4DB2-BD59-A6C34878D82A}">
                    <a16:rowId xmlns:a16="http://schemas.microsoft.com/office/drawing/2014/main" val="1688735276"/>
                  </a:ext>
                </a:extLst>
              </a:tr>
              <a:tr h="267578">
                <a:tc vMerge="1">
                  <a:txBody>
                    <a:bodyPr/>
                    <a:lstStyle/>
                    <a:p>
                      <a:endParaRPr lang="ru-RU"/>
                    </a:p>
                  </a:txBody>
                  <a:tcPr/>
                </a:tc>
                <a:tc>
                  <a:txBody>
                    <a:bodyPr/>
                    <a:lstStyle/>
                    <a:p>
                      <a:pPr>
                        <a:lnSpc>
                          <a:spcPct val="105000"/>
                        </a:lnSpc>
                        <a:spcAft>
                          <a:spcPts val="800"/>
                        </a:spcAft>
                      </a:pPr>
                      <a:r>
                        <a:rPr lang="en-US" sz="1400" dirty="0">
                          <a:effectLst/>
                        </a:rPr>
                        <a:t>Service costs </a:t>
                      </a:r>
                      <a:endParaRPr lang="ru-RU" sz="1400" dirty="0">
                        <a:effectLst/>
                        <a:latin typeface="+mn-lt"/>
                        <a:ea typeface="Calibri" panose="020F0502020204030204" pitchFamily="34" charset="0"/>
                      </a:endParaRPr>
                    </a:p>
                  </a:txBody>
                  <a:tcPr marL="38389" marR="38389" marT="0" marB="0"/>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extLst>
                  <a:ext uri="{0D108BD9-81ED-4DB2-BD59-A6C34878D82A}">
                    <a16:rowId xmlns:a16="http://schemas.microsoft.com/office/drawing/2014/main" val="1379766693"/>
                  </a:ext>
                </a:extLst>
              </a:tr>
              <a:tr h="217455">
                <a:tc>
                  <a:txBody>
                    <a:bodyPr/>
                    <a:lstStyle/>
                    <a:p>
                      <a:pPr>
                        <a:lnSpc>
                          <a:spcPct val="105000"/>
                        </a:lnSpc>
                        <a:spcAft>
                          <a:spcPts val="800"/>
                        </a:spcAft>
                      </a:pPr>
                      <a:endParaRPr lang="ru-RU" sz="1400" dirty="0">
                        <a:solidFill>
                          <a:schemeClr val="tx1"/>
                        </a:solidFill>
                        <a:effectLst/>
                        <a:latin typeface="+mn-lt"/>
                        <a:ea typeface="Calibri" panose="020F0502020204030204" pitchFamily="34" charset="0"/>
                      </a:endParaRPr>
                    </a:p>
                  </a:txBody>
                  <a:tcPr marL="38389" marR="38389" marT="0" marB="0" anchor="ctr"/>
                </a:tc>
                <a:tc>
                  <a:txBody>
                    <a:bodyPr/>
                    <a:lstStyle/>
                    <a:p>
                      <a:pPr>
                        <a:lnSpc>
                          <a:spcPct val="105000"/>
                        </a:lnSpc>
                        <a:spcAft>
                          <a:spcPts val="800"/>
                        </a:spcAft>
                      </a:pPr>
                      <a:r>
                        <a:rPr lang="en-GB" sz="1400" dirty="0">
                          <a:effectLst/>
                        </a:rPr>
                        <a:t>Total:</a:t>
                      </a:r>
                      <a:endParaRPr lang="ru-RU" sz="1400" dirty="0">
                        <a:effectLst/>
                        <a:latin typeface="+mn-lt"/>
                        <a:ea typeface="Calibri" panose="020F0502020204030204" pitchFamily="34" charset="0"/>
                      </a:endParaRPr>
                    </a:p>
                  </a:txBody>
                  <a:tcPr marL="38389" marR="38389" marT="0" marB="0"/>
                </a:tc>
                <a:tc>
                  <a:txBody>
                    <a:bodyPr/>
                    <a:lstStyle/>
                    <a:p>
                      <a:pPr algn="ctr">
                        <a:lnSpc>
                          <a:spcPct val="105000"/>
                        </a:lnSpc>
                        <a:spcAft>
                          <a:spcPts val="800"/>
                        </a:spcAft>
                      </a:pPr>
                      <a:r>
                        <a:rPr lang="en-GB" sz="1400">
                          <a:solidFill>
                            <a:srgbClr val="000000"/>
                          </a:solidFill>
                          <a:effectLst/>
                          <a:latin typeface="+mn-lt"/>
                          <a:ea typeface="Calibri" panose="020F0502020204030204" pitchFamily="34" charset="0"/>
                        </a:rPr>
                        <a:t>4156</a:t>
                      </a:r>
                      <a:endParaRPr lang="ru-RU" sz="1400">
                        <a:effectLst/>
                        <a:latin typeface="+mn-lt"/>
                        <a:ea typeface="Calibri" panose="020F0502020204030204" pitchFamily="34" charset="0"/>
                      </a:endParaRPr>
                    </a:p>
                  </a:txBody>
                  <a:tcPr marL="68580" marR="68580" marT="0" marB="0" anchor="ctr"/>
                </a:tc>
                <a:tc>
                  <a:txBody>
                    <a:bodyPr/>
                    <a:lstStyle/>
                    <a:p>
                      <a:pPr algn="ctr">
                        <a:lnSpc>
                          <a:spcPct val="105000"/>
                        </a:lnSpc>
                        <a:spcAft>
                          <a:spcPts val="800"/>
                        </a:spcAft>
                      </a:pPr>
                      <a:r>
                        <a:rPr lang="en-US" sz="1400">
                          <a:solidFill>
                            <a:srgbClr val="000000"/>
                          </a:solidFill>
                          <a:effectLst/>
                          <a:latin typeface="+mn-lt"/>
                          <a:ea typeface="Calibri" panose="020F0502020204030204" pitchFamily="34" charset="0"/>
                        </a:rPr>
                        <a:t>84</a:t>
                      </a:r>
                      <a:r>
                        <a:rPr lang="ru-RU" sz="1400">
                          <a:solidFill>
                            <a:srgbClr val="000000"/>
                          </a:solidFill>
                          <a:effectLst/>
                          <a:latin typeface="+mn-lt"/>
                          <a:ea typeface="Calibri" panose="020F0502020204030204" pitchFamily="34" charset="0"/>
                        </a:rPr>
                        <a:t>0</a:t>
                      </a:r>
                      <a:endParaRPr lang="ru-RU" sz="1400">
                        <a:effectLst/>
                        <a:latin typeface="+mn-lt"/>
                        <a:ea typeface="Calibri" panose="020F0502020204030204" pitchFamily="34" charset="0"/>
                      </a:endParaRPr>
                    </a:p>
                  </a:txBody>
                  <a:tcPr marL="68580" marR="68580" marT="0" marB="0" anchor="ctr"/>
                </a:tc>
                <a:tc>
                  <a:txBody>
                    <a:bodyPr/>
                    <a:lstStyle/>
                    <a:p>
                      <a:pPr algn="ctr">
                        <a:lnSpc>
                          <a:spcPct val="105000"/>
                        </a:lnSpc>
                        <a:spcAft>
                          <a:spcPts val="800"/>
                        </a:spcAft>
                      </a:pPr>
                      <a:r>
                        <a:rPr lang="en-US" sz="1400">
                          <a:solidFill>
                            <a:srgbClr val="000000"/>
                          </a:solidFill>
                          <a:effectLst/>
                          <a:latin typeface="+mn-lt"/>
                          <a:ea typeface="Calibri" panose="020F0502020204030204" pitchFamily="34" charset="0"/>
                        </a:rPr>
                        <a:t>798</a:t>
                      </a:r>
                      <a:endParaRPr lang="ru-RU" sz="1400">
                        <a:effectLst/>
                        <a:latin typeface="+mn-lt"/>
                        <a:ea typeface="Calibri" panose="020F0502020204030204" pitchFamily="34" charset="0"/>
                      </a:endParaRPr>
                    </a:p>
                  </a:txBody>
                  <a:tcPr marL="68580" marR="68580" marT="0" marB="0" anchor="ctr"/>
                </a:tc>
                <a:tc>
                  <a:txBody>
                    <a:bodyPr/>
                    <a:lstStyle/>
                    <a:p>
                      <a:pPr algn="ctr">
                        <a:lnSpc>
                          <a:spcPct val="105000"/>
                        </a:lnSpc>
                        <a:spcAft>
                          <a:spcPts val="800"/>
                        </a:spcAft>
                      </a:pPr>
                      <a:r>
                        <a:rPr lang="en-US" sz="1400">
                          <a:solidFill>
                            <a:srgbClr val="000000"/>
                          </a:solidFill>
                          <a:effectLst/>
                          <a:latin typeface="+mn-lt"/>
                          <a:ea typeface="Calibri" panose="020F0502020204030204" pitchFamily="34" charset="0"/>
                        </a:rPr>
                        <a:t>808</a:t>
                      </a:r>
                      <a:endParaRPr lang="ru-RU" sz="1400">
                        <a:effectLst/>
                        <a:latin typeface="+mn-lt"/>
                        <a:ea typeface="Calibri" panose="020F0502020204030204" pitchFamily="34" charset="0"/>
                      </a:endParaRPr>
                    </a:p>
                  </a:txBody>
                  <a:tcPr marL="68580" marR="68580" marT="0" marB="0" anchor="ctr"/>
                </a:tc>
                <a:tc>
                  <a:txBody>
                    <a:bodyPr/>
                    <a:lstStyle/>
                    <a:p>
                      <a:pPr algn="ctr">
                        <a:lnSpc>
                          <a:spcPct val="105000"/>
                        </a:lnSpc>
                        <a:spcAft>
                          <a:spcPts val="800"/>
                        </a:spcAft>
                      </a:pPr>
                      <a:r>
                        <a:rPr lang="en-US" sz="1400">
                          <a:solidFill>
                            <a:srgbClr val="000000"/>
                          </a:solidFill>
                          <a:effectLst/>
                          <a:latin typeface="+mn-lt"/>
                          <a:ea typeface="Calibri" panose="020F0502020204030204" pitchFamily="34" charset="0"/>
                        </a:rPr>
                        <a:t>854</a:t>
                      </a:r>
                      <a:endParaRPr lang="ru-RU" sz="1400">
                        <a:effectLst/>
                        <a:latin typeface="+mn-lt"/>
                        <a:ea typeface="Calibri" panose="020F0502020204030204" pitchFamily="34" charset="0"/>
                      </a:endParaRPr>
                    </a:p>
                  </a:txBody>
                  <a:tcPr marL="68580" marR="68580" marT="0" marB="0" anchor="ctr"/>
                </a:tc>
                <a:tc>
                  <a:txBody>
                    <a:bodyPr/>
                    <a:lstStyle/>
                    <a:p>
                      <a:pPr algn="ctr">
                        <a:lnSpc>
                          <a:spcPct val="105000"/>
                        </a:lnSpc>
                        <a:spcAft>
                          <a:spcPts val="800"/>
                        </a:spcAft>
                      </a:pPr>
                      <a:r>
                        <a:rPr lang="en-US" sz="1400" dirty="0">
                          <a:solidFill>
                            <a:srgbClr val="000000"/>
                          </a:solidFill>
                          <a:effectLst/>
                          <a:latin typeface="+mn-lt"/>
                          <a:ea typeface="Calibri" panose="020F0502020204030204" pitchFamily="34" charset="0"/>
                        </a:rPr>
                        <a:t>856</a:t>
                      </a:r>
                      <a:endParaRPr lang="ru-RU" sz="14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2373165561"/>
                  </a:ext>
                </a:extLst>
              </a:tr>
            </a:tbl>
          </a:graphicData>
        </a:graphic>
      </p:graphicFrame>
    </p:spTree>
    <p:extLst>
      <p:ext uri="{BB962C8B-B14F-4D97-AF65-F5344CB8AC3E}">
        <p14:creationId xmlns:p14="http://schemas.microsoft.com/office/powerpoint/2010/main" val="2464347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B4B12080-6034-3310-7BB6-643D61AC1D60}"/>
              </a:ext>
            </a:extLst>
          </p:cNvPr>
          <p:cNvGraphicFramePr>
            <a:graphicFrameLocks noGrp="1"/>
          </p:cNvGraphicFramePr>
          <p:nvPr>
            <p:extLst>
              <p:ext uri="{D42A27DB-BD31-4B8C-83A1-F6EECF244321}">
                <p14:modId xmlns:p14="http://schemas.microsoft.com/office/powerpoint/2010/main" val="1833428460"/>
              </p:ext>
            </p:extLst>
          </p:nvPr>
        </p:nvGraphicFramePr>
        <p:xfrm>
          <a:off x="3047455" y="1928264"/>
          <a:ext cx="6287249" cy="2328926"/>
        </p:xfrm>
        <a:graphic>
          <a:graphicData uri="http://schemas.openxmlformats.org/drawingml/2006/table">
            <a:tbl>
              <a:tblPr firstRow="1" firstCol="1" bandRow="1">
                <a:tableStyleId>{5C22544A-7EE6-4342-B048-85BDC9FD1C3A}</a:tableStyleId>
              </a:tblPr>
              <a:tblGrid>
                <a:gridCol w="594185">
                  <a:extLst>
                    <a:ext uri="{9D8B030D-6E8A-4147-A177-3AD203B41FA5}">
                      <a16:colId xmlns:a16="http://schemas.microsoft.com/office/drawing/2014/main" val="4265793867"/>
                    </a:ext>
                  </a:extLst>
                </a:gridCol>
                <a:gridCol w="1989744">
                  <a:extLst>
                    <a:ext uri="{9D8B030D-6E8A-4147-A177-3AD203B41FA5}">
                      <a16:colId xmlns:a16="http://schemas.microsoft.com/office/drawing/2014/main" val="4037393816"/>
                    </a:ext>
                  </a:extLst>
                </a:gridCol>
                <a:gridCol w="1815737">
                  <a:extLst>
                    <a:ext uri="{9D8B030D-6E8A-4147-A177-3AD203B41FA5}">
                      <a16:colId xmlns:a16="http://schemas.microsoft.com/office/drawing/2014/main" val="155300128"/>
                    </a:ext>
                  </a:extLst>
                </a:gridCol>
                <a:gridCol w="1887583">
                  <a:extLst>
                    <a:ext uri="{9D8B030D-6E8A-4147-A177-3AD203B41FA5}">
                      <a16:colId xmlns:a16="http://schemas.microsoft.com/office/drawing/2014/main" val="3875432839"/>
                    </a:ext>
                  </a:extLst>
                </a:gridCol>
              </a:tblGrid>
              <a:tr h="0">
                <a:tc>
                  <a:txBody>
                    <a:bodyPr/>
                    <a:lstStyle/>
                    <a:p>
                      <a:pPr algn="ctr">
                        <a:lnSpc>
                          <a:spcPct val="100000"/>
                        </a:lnSpc>
                        <a:spcBef>
                          <a:spcPts val="600"/>
                        </a:spcBef>
                        <a:spcAft>
                          <a:spcPts val="800"/>
                        </a:spcAft>
                      </a:pPr>
                      <a:r>
                        <a:rPr lang="ru-RU" sz="1600" b="1" dirty="0">
                          <a:solidFill>
                            <a:schemeClr val="tx1"/>
                          </a:solidFill>
                          <a:effectLst/>
                          <a:latin typeface="+mn-lt"/>
                          <a:ea typeface="Calibri" panose="020F0502020204030204" pitchFamily="34" charset="0"/>
                        </a:rPr>
                        <a:t>№№</a:t>
                      </a:r>
                      <a:endParaRPr lang="ru-RU" sz="1600" dirty="0">
                        <a:solidFill>
                          <a:schemeClr val="tx1"/>
                        </a:solidFill>
                        <a:effectLst/>
                        <a:latin typeface="+mn-lt"/>
                        <a:ea typeface="Calibri" panose="020F0502020204030204" pitchFamily="34" charset="0"/>
                      </a:endParaRPr>
                    </a:p>
                    <a:p>
                      <a:pPr>
                        <a:lnSpc>
                          <a:spcPct val="100000"/>
                        </a:lnSpc>
                        <a:spcAft>
                          <a:spcPts val="800"/>
                        </a:spcAft>
                      </a:pPr>
                      <a:r>
                        <a:rPr lang="ru-RU" sz="1600" b="1" dirty="0">
                          <a:solidFill>
                            <a:schemeClr val="tx1"/>
                          </a:solidFill>
                          <a:effectLst/>
                          <a:latin typeface="+mn-lt"/>
                          <a:ea typeface="Calibri" panose="020F0502020204030204" pitchFamily="34" charset="0"/>
                        </a:rPr>
                        <a:t>n/a</a:t>
                      </a:r>
                      <a:endParaRPr lang="ru-RU" sz="1600" dirty="0">
                        <a:solidFill>
                          <a:schemeClr val="tx1"/>
                        </a:solidFill>
                        <a:effectLst/>
                        <a:latin typeface="+mn-lt"/>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lnSpc>
                          <a:spcPct val="100000"/>
                        </a:lnSpc>
                        <a:spcBef>
                          <a:spcPts val="600"/>
                        </a:spcBef>
                        <a:spcAft>
                          <a:spcPts val="800"/>
                        </a:spcAft>
                      </a:pPr>
                      <a:r>
                        <a:rPr lang="ru-RU" sz="1600" b="1" dirty="0" err="1">
                          <a:solidFill>
                            <a:schemeClr val="tx1"/>
                          </a:solidFill>
                          <a:effectLst/>
                          <a:latin typeface="+mn-lt"/>
                          <a:ea typeface="Calibri" panose="020F0502020204030204" pitchFamily="34" charset="0"/>
                        </a:rPr>
                        <a:t>Category</a:t>
                      </a:r>
                      <a:r>
                        <a:rPr lang="ru-RU" sz="1600" b="1" dirty="0">
                          <a:solidFill>
                            <a:schemeClr val="tx1"/>
                          </a:solidFill>
                          <a:effectLst/>
                          <a:latin typeface="+mn-lt"/>
                          <a:ea typeface="Calibri" panose="020F0502020204030204" pitchFamily="34" charset="0"/>
                        </a:rPr>
                        <a:t> </a:t>
                      </a:r>
                      <a:r>
                        <a:rPr lang="ru-RU" sz="1600" b="1" dirty="0" err="1">
                          <a:solidFill>
                            <a:schemeClr val="tx1"/>
                          </a:solidFill>
                          <a:effectLst/>
                          <a:latin typeface="+mn-lt"/>
                          <a:ea typeface="Calibri" panose="020F0502020204030204" pitchFamily="34" charset="0"/>
                        </a:rPr>
                        <a:t>of</a:t>
                      </a:r>
                      <a:r>
                        <a:rPr lang="ru-RU" sz="1600" b="1" dirty="0">
                          <a:solidFill>
                            <a:schemeClr val="tx1"/>
                          </a:solidFill>
                          <a:effectLst/>
                          <a:latin typeface="+mn-lt"/>
                          <a:ea typeface="Calibri" panose="020F0502020204030204" pitchFamily="34" charset="0"/>
                        </a:rPr>
                        <a:t> </a:t>
                      </a:r>
                      <a:r>
                        <a:rPr lang="en-US" sz="1600" b="1" dirty="0">
                          <a:solidFill>
                            <a:schemeClr val="tx1"/>
                          </a:solidFill>
                          <a:effectLst/>
                          <a:latin typeface="+mn-lt"/>
                          <a:ea typeface="Calibri" panose="020F0502020204030204" pitchFamily="34" charset="0"/>
                        </a:rPr>
                        <a:t>employee</a:t>
                      </a:r>
                      <a:endParaRPr lang="ru-RU" sz="1600" dirty="0">
                        <a:solidFill>
                          <a:schemeClr val="tx1"/>
                        </a:solidFill>
                        <a:effectLst/>
                        <a:latin typeface="+mn-lt"/>
                        <a:ea typeface="Calibri" panose="020F0502020204030204" pitchFamily="34" charset="0"/>
                      </a:endParaRPr>
                    </a:p>
                  </a:txBody>
                  <a:tcPr marL="68580" marR="68580" marT="0" marB="0">
                    <a:solidFill>
                      <a:schemeClr val="accent1">
                        <a:lumMod val="60000"/>
                        <a:lumOff val="40000"/>
                      </a:schemeClr>
                    </a:solidFill>
                  </a:tcPr>
                </a:tc>
                <a:tc>
                  <a:txBody>
                    <a:bodyPr/>
                    <a:lstStyle/>
                    <a:p>
                      <a:pPr algn="ctr">
                        <a:lnSpc>
                          <a:spcPct val="100000"/>
                        </a:lnSpc>
                        <a:spcBef>
                          <a:spcPts val="600"/>
                        </a:spcBef>
                        <a:spcAft>
                          <a:spcPts val="300"/>
                        </a:spcAft>
                      </a:pPr>
                      <a:r>
                        <a:rPr lang="en-US" sz="1600" b="1" dirty="0">
                          <a:solidFill>
                            <a:schemeClr val="tx1"/>
                          </a:solidFill>
                          <a:effectLst/>
                          <a:latin typeface="+mn-lt"/>
                          <a:ea typeface="Calibri" panose="020F0502020204030204" pitchFamily="34" charset="0"/>
                        </a:rPr>
                        <a:t>Core staff, </a:t>
                      </a:r>
                      <a:endParaRPr lang="ru-RU" sz="1600" dirty="0">
                        <a:solidFill>
                          <a:schemeClr val="tx1"/>
                        </a:solidFill>
                        <a:effectLst/>
                        <a:latin typeface="+mn-lt"/>
                        <a:ea typeface="Calibri" panose="020F0502020204030204" pitchFamily="34" charset="0"/>
                      </a:endParaRPr>
                    </a:p>
                    <a:p>
                      <a:pPr algn="ctr">
                        <a:lnSpc>
                          <a:spcPct val="100000"/>
                        </a:lnSpc>
                        <a:spcAft>
                          <a:spcPts val="800"/>
                        </a:spcAft>
                      </a:pPr>
                      <a:r>
                        <a:rPr lang="en-US" sz="1600" b="1" dirty="0">
                          <a:solidFill>
                            <a:schemeClr val="tx1"/>
                          </a:solidFill>
                          <a:effectLst/>
                          <a:latin typeface="+mn-lt"/>
                          <a:ea typeface="Calibri" panose="020F0502020204030204" pitchFamily="34" charset="0"/>
                        </a:rPr>
                        <a:t>Amount of FTE</a:t>
                      </a:r>
                      <a:endParaRPr lang="ru-RU" sz="1600" dirty="0">
                        <a:solidFill>
                          <a:schemeClr val="tx1"/>
                        </a:solidFill>
                        <a:effectLst/>
                        <a:latin typeface="+mn-lt"/>
                        <a:ea typeface="Calibri" panose="020F0502020204030204" pitchFamily="34" charset="0"/>
                      </a:endParaRPr>
                    </a:p>
                  </a:txBody>
                  <a:tcPr marL="68580" marR="68580" marT="0" marB="0">
                    <a:solidFill>
                      <a:schemeClr val="accent1">
                        <a:lumMod val="60000"/>
                        <a:lumOff val="40000"/>
                      </a:schemeClr>
                    </a:solidFill>
                  </a:tcPr>
                </a:tc>
                <a:tc>
                  <a:txBody>
                    <a:bodyPr/>
                    <a:lstStyle/>
                    <a:p>
                      <a:pPr algn="ctr">
                        <a:lnSpc>
                          <a:spcPct val="100000"/>
                        </a:lnSpc>
                        <a:spcBef>
                          <a:spcPts val="600"/>
                        </a:spcBef>
                        <a:spcAft>
                          <a:spcPts val="800"/>
                        </a:spcAft>
                      </a:pPr>
                      <a:r>
                        <a:rPr lang="en-US" sz="1600" b="1" dirty="0">
                          <a:solidFill>
                            <a:schemeClr val="tx1"/>
                          </a:solidFill>
                          <a:effectLst/>
                          <a:latin typeface="+mn-lt"/>
                          <a:ea typeface="Calibri" panose="020F0502020204030204" pitchFamily="34" charset="0"/>
                        </a:rPr>
                        <a:t>Associated Personnel,</a:t>
                      </a:r>
                      <a:endParaRPr lang="ru-RU" sz="1600" dirty="0">
                        <a:solidFill>
                          <a:schemeClr val="tx1"/>
                        </a:solidFill>
                        <a:effectLst/>
                        <a:latin typeface="+mn-lt"/>
                        <a:ea typeface="Calibri" panose="020F0502020204030204" pitchFamily="34" charset="0"/>
                      </a:endParaRPr>
                    </a:p>
                    <a:p>
                      <a:pPr algn="ctr">
                        <a:lnSpc>
                          <a:spcPct val="100000"/>
                        </a:lnSpc>
                        <a:spcAft>
                          <a:spcPts val="600"/>
                        </a:spcAft>
                      </a:pPr>
                      <a:r>
                        <a:rPr lang="en-US" sz="1600" b="1" dirty="0">
                          <a:solidFill>
                            <a:schemeClr val="tx1"/>
                          </a:solidFill>
                          <a:effectLst/>
                          <a:latin typeface="+mn-lt"/>
                          <a:ea typeface="Calibri" panose="020F0502020204030204" pitchFamily="34" charset="0"/>
                        </a:rPr>
                        <a:t>Amount of FTE</a:t>
                      </a:r>
                      <a:endParaRPr lang="ru-RU" sz="1600" dirty="0">
                        <a:solidFill>
                          <a:schemeClr val="tx1"/>
                        </a:solidFill>
                        <a:effectLst/>
                        <a:latin typeface="+mn-lt"/>
                        <a:ea typeface="Calibri" panose="020F0502020204030204" pitchFamily="34"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3387888104"/>
                  </a:ext>
                </a:extLst>
              </a:tr>
              <a:tr h="0">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1.</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c>
                  <a:txBody>
                    <a:bodyPr/>
                    <a:lstStyle/>
                    <a:p>
                      <a:pPr>
                        <a:lnSpc>
                          <a:spcPct val="105000"/>
                        </a:lnSpc>
                        <a:spcAft>
                          <a:spcPts val="800"/>
                        </a:spcAft>
                      </a:pPr>
                      <a:r>
                        <a:rPr lang="en-US" sz="1600">
                          <a:solidFill>
                            <a:schemeClr val="tx1"/>
                          </a:solidFill>
                          <a:effectLst/>
                          <a:latin typeface="+mn-lt"/>
                          <a:ea typeface="Calibri" panose="020F0502020204030204" pitchFamily="34" charset="0"/>
                        </a:rPr>
                        <a:t>research staff</a:t>
                      </a:r>
                      <a:endParaRPr lang="ru-RU" sz="1600">
                        <a:solidFill>
                          <a:schemeClr val="tx1"/>
                        </a:solidFill>
                        <a:effectLst/>
                        <a:latin typeface="+mn-lt"/>
                        <a:ea typeface="Calibri" panose="020F0502020204030204" pitchFamily="34" charset="0"/>
                      </a:endParaRPr>
                    </a:p>
                  </a:txBody>
                  <a:tcPr marL="68580" marR="68580" marT="0" marB="0" anchor="b"/>
                </a:tc>
                <a:tc>
                  <a:txBody>
                    <a:bodyPr/>
                    <a:lstStyle/>
                    <a:p>
                      <a:pPr algn="ctr">
                        <a:lnSpc>
                          <a:spcPct val="105000"/>
                        </a:lnSpc>
                        <a:spcAft>
                          <a:spcPts val="800"/>
                        </a:spcAft>
                      </a:pPr>
                      <a:r>
                        <a:rPr lang="en-GB" sz="1600">
                          <a:solidFill>
                            <a:schemeClr val="tx1"/>
                          </a:solidFill>
                          <a:effectLst/>
                          <a:latin typeface="+mn-lt"/>
                          <a:ea typeface="Calibri" panose="020F0502020204030204" pitchFamily="34" charset="0"/>
                        </a:rPr>
                        <a:t>6</a:t>
                      </a:r>
                      <a:r>
                        <a:rPr lang="ru-RU" sz="1600">
                          <a:solidFill>
                            <a:schemeClr val="tx1"/>
                          </a:solidFill>
                          <a:effectLst/>
                          <a:latin typeface="+mn-lt"/>
                          <a:ea typeface="Calibri" panose="020F0502020204030204" pitchFamily="34" charset="0"/>
                        </a:rPr>
                        <a:t>0</a:t>
                      </a:r>
                      <a:r>
                        <a:rPr lang="en-GB" sz="1600">
                          <a:solidFill>
                            <a:schemeClr val="tx1"/>
                          </a:solidFill>
                          <a:effectLst/>
                          <a:latin typeface="+mn-lt"/>
                          <a:ea typeface="Calibri" panose="020F0502020204030204" pitchFamily="34" charset="0"/>
                        </a:rPr>
                        <a:t>.</a:t>
                      </a:r>
                      <a:r>
                        <a:rPr lang="ru-RU" sz="1600">
                          <a:solidFill>
                            <a:schemeClr val="tx1"/>
                          </a:solidFill>
                          <a:effectLst/>
                          <a:latin typeface="+mn-lt"/>
                          <a:ea typeface="Calibri" panose="020F0502020204030204" pitchFamily="34" charset="0"/>
                        </a:rPr>
                        <a:t>9</a:t>
                      </a:r>
                      <a:r>
                        <a:rPr lang="en-GB" sz="1600">
                          <a:solidFill>
                            <a:schemeClr val="tx1"/>
                          </a:solidFill>
                          <a:effectLst/>
                          <a:latin typeface="+mn-lt"/>
                          <a:ea typeface="Calibri" panose="020F0502020204030204" pitchFamily="34" charset="0"/>
                        </a:rPr>
                        <a:t>5</a:t>
                      </a:r>
                      <a:endParaRPr lang="ru-RU" sz="1600">
                        <a:solidFill>
                          <a:schemeClr val="tx1"/>
                        </a:solidFill>
                        <a:effectLst/>
                        <a:latin typeface="+mn-lt"/>
                        <a:ea typeface="Calibri" panose="020F0502020204030204" pitchFamily="34" charset="0"/>
                      </a:endParaRPr>
                    </a:p>
                  </a:txBody>
                  <a:tcPr marL="68580" marR="68580" marT="0" marB="0" anchor="b"/>
                </a:tc>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 </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38293737"/>
                  </a:ext>
                </a:extLst>
              </a:tr>
              <a:tr h="0">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2.</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c>
                  <a:txBody>
                    <a:bodyPr/>
                    <a:lstStyle/>
                    <a:p>
                      <a:pPr>
                        <a:lnSpc>
                          <a:spcPct val="105000"/>
                        </a:lnSpc>
                        <a:spcAft>
                          <a:spcPts val="800"/>
                        </a:spcAft>
                      </a:pPr>
                      <a:r>
                        <a:rPr lang="ru-RU" sz="1600">
                          <a:solidFill>
                            <a:schemeClr val="tx1"/>
                          </a:solidFill>
                          <a:effectLst/>
                          <a:latin typeface="+mn-lt"/>
                          <a:ea typeface="Calibri" panose="020F0502020204030204" pitchFamily="34" charset="0"/>
                        </a:rPr>
                        <a:t>engineers</a:t>
                      </a:r>
                    </a:p>
                  </a:txBody>
                  <a:tcPr marL="68580" marR="68580" marT="0" marB="0" anchor="b"/>
                </a:tc>
                <a:tc>
                  <a:txBody>
                    <a:bodyPr/>
                    <a:lstStyle/>
                    <a:p>
                      <a:pPr algn="ctr">
                        <a:lnSpc>
                          <a:spcPct val="105000"/>
                        </a:lnSpc>
                        <a:spcAft>
                          <a:spcPts val="800"/>
                        </a:spcAft>
                      </a:pPr>
                      <a:r>
                        <a:rPr lang="en-GB" sz="1600">
                          <a:solidFill>
                            <a:schemeClr val="tx1"/>
                          </a:solidFill>
                          <a:effectLst/>
                          <a:latin typeface="+mn-lt"/>
                          <a:ea typeface="Calibri" panose="020F0502020204030204" pitchFamily="34" charset="0"/>
                        </a:rPr>
                        <a:t>9.0</a:t>
                      </a:r>
                      <a:endParaRPr lang="ru-RU" sz="1600">
                        <a:solidFill>
                          <a:schemeClr val="tx1"/>
                        </a:solidFill>
                        <a:effectLst/>
                        <a:latin typeface="+mn-lt"/>
                        <a:ea typeface="Calibri" panose="020F0502020204030204" pitchFamily="34" charset="0"/>
                      </a:endParaRPr>
                    </a:p>
                  </a:txBody>
                  <a:tcPr marL="68580" marR="68580" marT="0" marB="0" anchor="b"/>
                </a:tc>
                <a:tc>
                  <a:txBody>
                    <a:bodyPr/>
                    <a:lstStyle/>
                    <a:p>
                      <a:pPr algn="ctr">
                        <a:lnSpc>
                          <a:spcPct val="107000"/>
                        </a:lnSpc>
                        <a:spcAft>
                          <a:spcPts val="800"/>
                        </a:spcAft>
                      </a:pPr>
                      <a:r>
                        <a:rPr lang="ru-RU" sz="1600">
                          <a:solidFill>
                            <a:schemeClr val="tx1"/>
                          </a:solidFill>
                          <a:effectLst/>
                          <a:latin typeface="+mn-lt"/>
                          <a:cs typeface="Arial" panose="020B0604020202020204" pitchFamily="34" charset="0"/>
                        </a:rPr>
                        <a:t> </a:t>
                      </a:r>
                      <a:endParaRPr lang="ru-RU" sz="160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33240471"/>
                  </a:ext>
                </a:extLst>
              </a:tr>
              <a:tr h="0">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3.</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c>
                  <a:txBody>
                    <a:bodyPr/>
                    <a:lstStyle/>
                    <a:p>
                      <a:pPr>
                        <a:lnSpc>
                          <a:spcPct val="105000"/>
                        </a:lnSpc>
                        <a:spcAft>
                          <a:spcPts val="800"/>
                        </a:spcAft>
                      </a:pPr>
                      <a:r>
                        <a:rPr lang="ru-RU" sz="1600">
                          <a:solidFill>
                            <a:schemeClr val="tx1"/>
                          </a:solidFill>
                          <a:effectLst/>
                          <a:latin typeface="+mn-lt"/>
                          <a:ea typeface="Calibri" panose="020F0502020204030204" pitchFamily="34" charset="0"/>
                        </a:rPr>
                        <a:t>specialists</a:t>
                      </a:r>
                    </a:p>
                  </a:txBody>
                  <a:tcPr marL="68580" marR="68580" marT="0" marB="0" anchor="b"/>
                </a:tc>
                <a:tc>
                  <a:txBody>
                    <a:bodyPr/>
                    <a:lstStyle/>
                    <a:p>
                      <a:pPr algn="ctr">
                        <a:lnSpc>
                          <a:spcPct val="105000"/>
                        </a:lnSpc>
                        <a:spcAft>
                          <a:spcPts val="800"/>
                        </a:spcAft>
                      </a:pPr>
                      <a:r>
                        <a:rPr lang="en-GB" sz="1600" dirty="0">
                          <a:solidFill>
                            <a:schemeClr val="tx1"/>
                          </a:solidFill>
                          <a:effectLst/>
                          <a:latin typeface="+mn-lt"/>
                          <a:ea typeface="Calibri" panose="020F0502020204030204" pitchFamily="34" charset="0"/>
                        </a:rPr>
                        <a:t>4.9</a:t>
                      </a:r>
                      <a:endParaRPr lang="ru-RU" sz="1600" dirty="0">
                        <a:solidFill>
                          <a:schemeClr val="tx1"/>
                        </a:solidFill>
                        <a:effectLst/>
                        <a:latin typeface="+mn-lt"/>
                        <a:ea typeface="Calibri" panose="020F0502020204030204" pitchFamily="34" charset="0"/>
                      </a:endParaRPr>
                    </a:p>
                  </a:txBody>
                  <a:tcPr marL="68580" marR="68580" marT="0" marB="0" anchor="b"/>
                </a:tc>
                <a:tc>
                  <a:txBody>
                    <a:bodyPr/>
                    <a:lstStyle/>
                    <a:p>
                      <a:pPr algn="ctr">
                        <a:lnSpc>
                          <a:spcPct val="107000"/>
                        </a:lnSpc>
                        <a:spcAft>
                          <a:spcPts val="800"/>
                        </a:spcAft>
                      </a:pPr>
                      <a:r>
                        <a:rPr lang="ru-RU" sz="1600">
                          <a:solidFill>
                            <a:schemeClr val="tx1"/>
                          </a:solidFill>
                          <a:effectLst/>
                          <a:latin typeface="+mn-lt"/>
                          <a:cs typeface="Arial" panose="020B0604020202020204" pitchFamily="34" charset="0"/>
                        </a:rPr>
                        <a:t> </a:t>
                      </a:r>
                      <a:endParaRPr lang="ru-RU" sz="160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98799027"/>
                  </a:ext>
                </a:extLst>
              </a:tr>
              <a:tr h="0">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4.</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c>
                  <a:txBody>
                    <a:bodyPr/>
                    <a:lstStyle/>
                    <a:p>
                      <a:pPr>
                        <a:lnSpc>
                          <a:spcPct val="105000"/>
                        </a:lnSpc>
                        <a:spcAft>
                          <a:spcPts val="800"/>
                        </a:spcAft>
                      </a:pPr>
                      <a:r>
                        <a:rPr lang="en-US" sz="1600">
                          <a:solidFill>
                            <a:schemeClr val="tx1"/>
                          </a:solidFill>
                          <a:effectLst/>
                          <a:latin typeface="+mn-lt"/>
                          <a:ea typeface="Calibri" panose="020F0502020204030204" pitchFamily="34" charset="0"/>
                        </a:rPr>
                        <a:t>employees</a:t>
                      </a:r>
                      <a:endParaRPr lang="ru-RU" sz="1600">
                        <a:solidFill>
                          <a:schemeClr val="tx1"/>
                        </a:solidFill>
                        <a:effectLst/>
                        <a:latin typeface="+mn-lt"/>
                        <a:ea typeface="Calibri" panose="020F0502020204030204" pitchFamily="34" charset="0"/>
                      </a:endParaRPr>
                    </a:p>
                  </a:txBody>
                  <a:tcPr marL="68580" marR="68580" marT="0" marB="0" anchor="b"/>
                </a:tc>
                <a:tc>
                  <a:txBody>
                    <a:bodyPr/>
                    <a:lstStyle/>
                    <a:p>
                      <a:pPr algn="ctr">
                        <a:lnSpc>
                          <a:spcPct val="107000"/>
                        </a:lnSpc>
                        <a:spcAft>
                          <a:spcPts val="800"/>
                        </a:spcAft>
                      </a:pPr>
                      <a:r>
                        <a:rPr lang="ru-RU" sz="1600">
                          <a:solidFill>
                            <a:schemeClr val="tx1"/>
                          </a:solidFill>
                          <a:effectLst/>
                          <a:latin typeface="+mn-lt"/>
                          <a:cs typeface="Arial" panose="020B0604020202020204" pitchFamily="34" charset="0"/>
                        </a:rPr>
                        <a:t> </a:t>
                      </a:r>
                      <a:endParaRPr lang="ru-RU" sz="160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u-RU" sz="1600">
                          <a:solidFill>
                            <a:schemeClr val="tx1"/>
                          </a:solidFill>
                          <a:effectLst/>
                          <a:latin typeface="+mn-lt"/>
                          <a:cs typeface="Arial" panose="020B0604020202020204" pitchFamily="34" charset="0"/>
                        </a:rPr>
                        <a:t> </a:t>
                      </a:r>
                      <a:endParaRPr lang="ru-RU" sz="160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86397812"/>
                  </a:ext>
                </a:extLst>
              </a:tr>
              <a:tr h="0">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5.</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c>
                  <a:txBody>
                    <a:bodyPr/>
                    <a:lstStyle/>
                    <a:p>
                      <a:pPr>
                        <a:lnSpc>
                          <a:spcPct val="105000"/>
                        </a:lnSpc>
                        <a:spcAft>
                          <a:spcPts val="800"/>
                        </a:spcAft>
                      </a:pPr>
                      <a:r>
                        <a:rPr lang="ru-RU" sz="1600">
                          <a:solidFill>
                            <a:schemeClr val="tx1"/>
                          </a:solidFill>
                          <a:effectLst/>
                          <a:latin typeface="+mn-lt"/>
                          <a:ea typeface="Calibri" panose="020F0502020204030204" pitchFamily="34" charset="0"/>
                        </a:rPr>
                        <a:t>workers</a:t>
                      </a:r>
                    </a:p>
                  </a:txBody>
                  <a:tcPr marL="68580" marR="68580" marT="0" marB="0" anchor="b"/>
                </a:tc>
                <a:tc>
                  <a:txBody>
                    <a:bodyPr/>
                    <a:lstStyle/>
                    <a:p>
                      <a:pPr algn="ctr">
                        <a:lnSpc>
                          <a:spcPct val="107000"/>
                        </a:lnSpc>
                        <a:spcAft>
                          <a:spcPts val="800"/>
                        </a:spcAft>
                      </a:pPr>
                      <a:r>
                        <a:rPr lang="ru-RU" sz="1600">
                          <a:solidFill>
                            <a:schemeClr val="tx1"/>
                          </a:solidFill>
                          <a:effectLst/>
                          <a:latin typeface="+mn-lt"/>
                          <a:cs typeface="Arial" panose="020B0604020202020204" pitchFamily="34" charset="0"/>
                        </a:rPr>
                        <a:t> </a:t>
                      </a:r>
                      <a:endParaRPr lang="ru-RU" sz="160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u-RU" sz="1600">
                          <a:solidFill>
                            <a:schemeClr val="tx1"/>
                          </a:solidFill>
                          <a:effectLst/>
                          <a:latin typeface="+mn-lt"/>
                          <a:cs typeface="Arial" panose="020B0604020202020204" pitchFamily="34" charset="0"/>
                        </a:rPr>
                        <a:t> </a:t>
                      </a:r>
                      <a:endParaRPr lang="ru-RU" sz="160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38192488"/>
                  </a:ext>
                </a:extLst>
              </a:tr>
              <a:tr h="0">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 </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c>
                  <a:txBody>
                    <a:bodyPr/>
                    <a:lstStyle/>
                    <a:p>
                      <a:pPr>
                        <a:lnSpc>
                          <a:spcPct val="105000"/>
                        </a:lnSpc>
                        <a:spcAft>
                          <a:spcPts val="800"/>
                        </a:spcAft>
                      </a:pPr>
                      <a:r>
                        <a:rPr lang="ru-RU" sz="1600" b="1" dirty="0">
                          <a:solidFill>
                            <a:schemeClr val="tx1"/>
                          </a:solidFill>
                          <a:effectLst/>
                          <a:latin typeface="+mn-lt"/>
                          <a:ea typeface="Calibri" panose="020F0502020204030204" pitchFamily="34" charset="0"/>
                        </a:rPr>
                        <a:t>Total</a:t>
                      </a:r>
                      <a:r>
                        <a:rPr lang="en-US" sz="1600" b="1" dirty="0">
                          <a:solidFill>
                            <a:schemeClr val="tx1"/>
                          </a:solidFill>
                          <a:effectLst/>
                          <a:latin typeface="+mn-lt"/>
                          <a:ea typeface="Calibri" panose="020F0502020204030204" pitchFamily="34" charset="0"/>
                        </a:rPr>
                        <a:t>:</a:t>
                      </a:r>
                      <a:endParaRPr lang="ru-RU" sz="1600" dirty="0">
                        <a:solidFill>
                          <a:schemeClr val="tx1"/>
                        </a:solidFill>
                        <a:effectLst/>
                        <a:latin typeface="+mn-lt"/>
                        <a:ea typeface="Calibri" panose="020F0502020204030204" pitchFamily="34" charset="0"/>
                      </a:endParaRPr>
                    </a:p>
                  </a:txBody>
                  <a:tcPr marL="68580" marR="68580" marT="0" marB="0" anchor="b"/>
                </a:tc>
                <a:tc>
                  <a:txBody>
                    <a:bodyPr/>
                    <a:lstStyle/>
                    <a:p>
                      <a:pPr algn="ctr">
                        <a:lnSpc>
                          <a:spcPct val="107000"/>
                        </a:lnSpc>
                        <a:spcAft>
                          <a:spcPts val="800"/>
                        </a:spcAft>
                      </a:pPr>
                      <a:r>
                        <a:rPr lang="en-GB" sz="1600" dirty="0">
                          <a:solidFill>
                            <a:schemeClr val="tx1"/>
                          </a:solidFill>
                          <a:effectLst/>
                          <a:latin typeface="+mn-lt"/>
                          <a:cs typeface="Arial" panose="020B0604020202020204" pitchFamily="34" charset="0"/>
                        </a:rPr>
                        <a:t>74.85</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 </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24892289"/>
                  </a:ext>
                </a:extLst>
              </a:tr>
            </a:tbl>
          </a:graphicData>
        </a:graphic>
      </p:graphicFrame>
      <p:sp>
        <p:nvSpPr>
          <p:cNvPr id="4" name="TextBox 3">
            <a:extLst>
              <a:ext uri="{FF2B5EF4-FFF2-40B4-BE49-F238E27FC236}">
                <a16:creationId xmlns:a16="http://schemas.microsoft.com/office/drawing/2014/main" id="{08E7B5F5-12D7-DD56-349F-87051722CA08}"/>
              </a:ext>
            </a:extLst>
          </p:cNvPr>
          <p:cNvSpPr txBox="1"/>
          <p:nvPr/>
        </p:nvSpPr>
        <p:spPr>
          <a:xfrm>
            <a:off x="3142536" y="1278374"/>
            <a:ext cx="6097088" cy="400110"/>
          </a:xfrm>
          <a:prstGeom prst="rect">
            <a:avLst/>
          </a:prstGeom>
          <a:noFill/>
        </p:spPr>
        <p:txBody>
          <a:bodyPr wrap="square">
            <a:spAutoFit/>
          </a:bodyPr>
          <a:lstStyle/>
          <a:p>
            <a:pPr algn="ctr"/>
            <a:r>
              <a:rPr lang="en-GB" sz="2000" b="1" dirty="0">
                <a:solidFill>
                  <a:srgbClr val="C00000"/>
                </a:solidFill>
                <a:effectLst/>
                <a:latin typeface="Times New Roman" panose="02020603050405020304" pitchFamily="18" charset="0"/>
                <a:ea typeface="Calibri" panose="020F0502020204030204" pitchFamily="34" charset="0"/>
              </a:rPr>
              <a:t>Personnel requirements</a:t>
            </a:r>
            <a:endParaRPr lang="ru-RU" sz="2000" dirty="0">
              <a:solidFill>
                <a:srgbClr val="C00000"/>
              </a:solidFill>
            </a:endParaRPr>
          </a:p>
        </p:txBody>
      </p:sp>
    </p:spTree>
    <p:extLst>
      <p:ext uri="{BB962C8B-B14F-4D97-AF65-F5344CB8AC3E}">
        <p14:creationId xmlns:p14="http://schemas.microsoft.com/office/powerpoint/2010/main" val="1142698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65316" y="122612"/>
            <a:ext cx="7811588" cy="678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r>
              <a:rPr lang="en-GB" sz="1500" b="1" kern="0" dirty="0">
                <a:solidFill>
                  <a:srgbClr val="FF0066"/>
                </a:solidFill>
              </a:rPr>
              <a:t>JINR: BLTP, LIT, FLNR, VBLHEP</a:t>
            </a:r>
            <a:endParaRPr lang="ru-RU" sz="1500" b="1" kern="0" dirty="0">
              <a:solidFill>
                <a:srgbClr val="FF0066"/>
              </a:solidFill>
            </a:endParaRPr>
          </a:p>
          <a:p>
            <a:pPr>
              <a:defRPr/>
            </a:pPr>
            <a:r>
              <a:rPr lang="en-US" sz="1500" b="1" kern="0" dirty="0">
                <a:solidFill>
                  <a:srgbClr val="FF0066"/>
                </a:solidFill>
              </a:rPr>
              <a:t>Armenia – </a:t>
            </a:r>
            <a:r>
              <a:rPr lang="ru-RU" sz="1500" dirty="0">
                <a:solidFill>
                  <a:srgbClr val="FF0066"/>
                </a:solidFill>
                <a:effectLst/>
                <a:latin typeface="Times New Roman" panose="02020603050405020304" pitchFamily="18" charset="0"/>
                <a:ea typeface="Times New Roman" panose="02020603050405020304" pitchFamily="18" charset="0"/>
              </a:rPr>
              <a:t>Foundation ANSL</a:t>
            </a:r>
            <a:r>
              <a:rPr lang="en-GB" sz="1500" dirty="0">
                <a:solidFill>
                  <a:srgbClr val="FF0066"/>
                </a:solidFill>
                <a:effectLst/>
                <a:latin typeface="Times New Roman" panose="02020603050405020304" pitchFamily="18" charset="0"/>
                <a:ea typeface="Times New Roman" panose="02020603050405020304" pitchFamily="18" charset="0"/>
              </a:rPr>
              <a:t>, </a:t>
            </a:r>
            <a:r>
              <a:rPr lang="ru-RU" sz="1500" dirty="0">
                <a:solidFill>
                  <a:srgbClr val="FF0066"/>
                </a:solidFill>
                <a:effectLst/>
                <a:latin typeface="Times New Roman" panose="02020603050405020304" pitchFamily="18" charset="0"/>
                <a:ea typeface="Times New Roman" panose="02020603050405020304" pitchFamily="18" charset="0"/>
              </a:rPr>
              <a:t>SRCHCH</a:t>
            </a:r>
            <a:r>
              <a:rPr lang="en-US" sz="1500" kern="0" dirty="0">
                <a:solidFill>
                  <a:srgbClr val="FF0066"/>
                </a:solidFill>
              </a:rPr>
              <a:t> (Yerevan)</a:t>
            </a:r>
          </a:p>
          <a:p>
            <a:pPr>
              <a:defRPr/>
            </a:pPr>
            <a:r>
              <a:rPr lang="en-US" sz="1500" b="1" kern="0" dirty="0">
                <a:solidFill>
                  <a:srgbClr val="FF0066"/>
                </a:solidFill>
              </a:rPr>
              <a:t>Azerbaijan – </a:t>
            </a:r>
            <a:r>
              <a:rPr lang="ru-RU" sz="1500" dirty="0" err="1">
                <a:solidFill>
                  <a:srgbClr val="FF0066"/>
                </a:solidFill>
                <a:effectLst/>
                <a:latin typeface="Times New Roman" panose="02020603050405020304" pitchFamily="18" charset="0"/>
                <a:ea typeface="Times New Roman" panose="02020603050405020304" pitchFamily="18" charset="0"/>
              </a:rPr>
              <a:t>AzTU</a:t>
            </a:r>
            <a:r>
              <a:rPr lang="en-GB" sz="1500" dirty="0">
                <a:solidFill>
                  <a:srgbClr val="FF0066"/>
                </a:solidFill>
                <a:effectLst/>
                <a:latin typeface="Times New Roman" panose="02020603050405020304" pitchFamily="18" charset="0"/>
                <a:ea typeface="Times New Roman" panose="02020603050405020304" pitchFamily="18" charset="0"/>
              </a:rPr>
              <a:t>, </a:t>
            </a:r>
            <a:r>
              <a:rPr lang="en-US" sz="1500" kern="0" dirty="0">
                <a:solidFill>
                  <a:srgbClr val="FF0066"/>
                </a:solidFill>
              </a:rPr>
              <a:t>IP ANAS (Baku)</a:t>
            </a:r>
          </a:p>
          <a:p>
            <a:pPr>
              <a:defRPr/>
            </a:pPr>
            <a:r>
              <a:rPr lang="ru-RU" sz="1500" b="1" kern="0" dirty="0">
                <a:solidFill>
                  <a:srgbClr val="FF0066"/>
                </a:solidFill>
              </a:rPr>
              <a:t>Belarus</a:t>
            </a:r>
            <a:r>
              <a:rPr lang="ru-RU" sz="1500" kern="0" dirty="0">
                <a:solidFill>
                  <a:srgbClr val="FF0066"/>
                </a:solidFill>
              </a:rPr>
              <a:t> </a:t>
            </a:r>
            <a:r>
              <a:rPr lang="ru-RU" sz="1500" b="1" kern="0" dirty="0">
                <a:solidFill>
                  <a:srgbClr val="FF0066"/>
                </a:solidFill>
              </a:rPr>
              <a:t> –  </a:t>
            </a:r>
            <a:r>
              <a:rPr lang="ru-RU" sz="1500" dirty="0">
                <a:solidFill>
                  <a:srgbClr val="FF0066"/>
                </a:solidFill>
                <a:effectLst/>
                <a:latin typeface="Times New Roman" panose="02020603050405020304" pitchFamily="18" charset="0"/>
                <a:ea typeface="Times New Roman" panose="02020603050405020304" pitchFamily="18" charset="0"/>
              </a:rPr>
              <a:t>BSTU</a:t>
            </a:r>
            <a:r>
              <a:rPr lang="en-GB" sz="1500" dirty="0">
                <a:solidFill>
                  <a:srgbClr val="FF0066"/>
                </a:solidFill>
                <a:effectLst/>
                <a:latin typeface="Times New Roman" panose="02020603050405020304" pitchFamily="18" charset="0"/>
                <a:ea typeface="Times New Roman" panose="02020603050405020304" pitchFamily="18" charset="0"/>
              </a:rPr>
              <a:t>, </a:t>
            </a:r>
            <a:r>
              <a:rPr lang="ru-RU" sz="1500" dirty="0">
                <a:solidFill>
                  <a:srgbClr val="FF0066"/>
                </a:solidFill>
                <a:effectLst/>
                <a:latin typeface="Times New Roman" panose="02020603050405020304" pitchFamily="18" charset="0"/>
                <a:ea typeface="Times New Roman" panose="02020603050405020304" pitchFamily="18" charset="0"/>
              </a:rPr>
              <a:t>IAP NASB</a:t>
            </a:r>
            <a:r>
              <a:rPr lang="en-GB" sz="1500" dirty="0">
                <a:solidFill>
                  <a:srgbClr val="FF0066"/>
                </a:solidFill>
                <a:effectLst/>
                <a:latin typeface="Times New Roman" panose="02020603050405020304" pitchFamily="18" charset="0"/>
                <a:ea typeface="Times New Roman" panose="02020603050405020304" pitchFamily="18" charset="0"/>
              </a:rPr>
              <a:t>, </a:t>
            </a:r>
            <a:r>
              <a:rPr lang="ru-RU" sz="1500" kern="0" dirty="0">
                <a:solidFill>
                  <a:srgbClr val="FF0066"/>
                </a:solidFill>
              </a:rPr>
              <a:t>INP BSU</a:t>
            </a:r>
            <a:r>
              <a:rPr lang="en-US" sz="1500" kern="0" dirty="0">
                <a:solidFill>
                  <a:srgbClr val="FF0066"/>
                </a:solidFill>
              </a:rPr>
              <a:t>, </a:t>
            </a:r>
            <a:r>
              <a:rPr lang="ru-RU" sz="1500" dirty="0">
                <a:solidFill>
                  <a:srgbClr val="FF0066"/>
                </a:solidFill>
                <a:effectLst/>
                <a:latin typeface="Times New Roman" panose="02020603050405020304" pitchFamily="18" charset="0"/>
                <a:ea typeface="Times New Roman" panose="02020603050405020304" pitchFamily="18" charset="0"/>
              </a:rPr>
              <a:t>RI PCP BSU</a:t>
            </a:r>
            <a:r>
              <a:rPr lang="en-GB" sz="1500" dirty="0">
                <a:solidFill>
                  <a:srgbClr val="FF0066"/>
                </a:solidFill>
                <a:effectLst/>
                <a:latin typeface="Times New Roman" panose="02020603050405020304" pitchFamily="18" charset="0"/>
                <a:ea typeface="Times New Roman" panose="02020603050405020304" pitchFamily="18" charset="0"/>
              </a:rPr>
              <a:t>, </a:t>
            </a:r>
            <a:r>
              <a:rPr lang="ru-RU" sz="1500" dirty="0">
                <a:solidFill>
                  <a:srgbClr val="FF0066"/>
                </a:solidFill>
                <a:effectLst/>
                <a:latin typeface="Times New Roman" panose="02020603050405020304" pitchFamily="18" charset="0"/>
                <a:ea typeface="Times New Roman" panose="02020603050405020304" pitchFamily="18" charset="0"/>
              </a:rPr>
              <a:t>SPMRC NASB</a:t>
            </a:r>
            <a:r>
              <a:rPr lang="ru-RU" sz="1500" kern="0" dirty="0">
                <a:solidFill>
                  <a:srgbClr val="FF0066"/>
                </a:solidFill>
              </a:rPr>
              <a:t> (</a:t>
            </a:r>
            <a:r>
              <a:rPr lang="ru-RU" sz="1500" kern="0" dirty="0" err="1">
                <a:solidFill>
                  <a:srgbClr val="FF0066"/>
                </a:solidFill>
              </a:rPr>
              <a:t>Minsk</a:t>
            </a:r>
            <a:r>
              <a:rPr lang="ru-RU" sz="1500" kern="0" dirty="0">
                <a:solidFill>
                  <a:srgbClr val="FF0066"/>
                </a:solidFill>
              </a:rPr>
              <a:t> )</a:t>
            </a:r>
          </a:p>
          <a:p>
            <a:pPr>
              <a:defRPr/>
            </a:pPr>
            <a:r>
              <a:rPr lang="ru-RU" sz="1500" b="1" kern="0" dirty="0" err="1">
                <a:solidFill>
                  <a:srgbClr val="FF0066"/>
                </a:solidFill>
              </a:rPr>
              <a:t>Bulgaria</a:t>
            </a:r>
            <a:r>
              <a:rPr lang="ru-RU" sz="1500" kern="0" dirty="0">
                <a:solidFill>
                  <a:srgbClr val="FF0066"/>
                </a:solidFill>
              </a:rPr>
              <a:t>  - </a:t>
            </a:r>
            <a:r>
              <a:rPr lang="en-US" sz="1500" kern="0" dirty="0">
                <a:solidFill>
                  <a:srgbClr val="FF0066"/>
                </a:solidFill>
              </a:rPr>
              <a:t>IE BAS, </a:t>
            </a:r>
            <a:r>
              <a:rPr lang="ru-RU" sz="1500" dirty="0">
                <a:solidFill>
                  <a:srgbClr val="FF0066"/>
                </a:solidFill>
                <a:effectLst/>
                <a:latin typeface="Times New Roman" panose="02020603050405020304" pitchFamily="18" charset="0"/>
                <a:ea typeface="Times New Roman" panose="02020603050405020304" pitchFamily="18" charset="0"/>
              </a:rPr>
              <a:t>IEES BAS</a:t>
            </a:r>
            <a:r>
              <a:rPr lang="en-GB" sz="1500" dirty="0">
                <a:solidFill>
                  <a:srgbClr val="FF0066"/>
                </a:solidFill>
                <a:effectLst/>
                <a:latin typeface="Times New Roman" panose="02020603050405020304" pitchFamily="18" charset="0"/>
                <a:ea typeface="Times New Roman" panose="02020603050405020304" pitchFamily="18" charset="0"/>
              </a:rPr>
              <a:t>,</a:t>
            </a:r>
            <a:r>
              <a:rPr lang="ru-RU" sz="1500" kern="0" dirty="0">
                <a:solidFill>
                  <a:srgbClr val="FF0066"/>
                </a:solidFill>
              </a:rPr>
              <a:t> INRNE BAS</a:t>
            </a:r>
            <a:r>
              <a:rPr lang="en-US" sz="1500" kern="0" dirty="0">
                <a:solidFill>
                  <a:srgbClr val="FF0066"/>
                </a:solidFill>
              </a:rPr>
              <a:t>,</a:t>
            </a:r>
            <a:r>
              <a:rPr lang="ru-RU" sz="1500" kern="0" dirty="0">
                <a:solidFill>
                  <a:srgbClr val="FF0066"/>
                </a:solidFill>
              </a:rPr>
              <a:t> ISSP BAS</a:t>
            </a:r>
            <a:r>
              <a:rPr lang="en-US" sz="1500" kern="0" dirty="0">
                <a:solidFill>
                  <a:srgbClr val="FF0066"/>
                </a:solidFill>
              </a:rPr>
              <a:t>, </a:t>
            </a:r>
            <a:r>
              <a:rPr lang="ru-RU" sz="1500" dirty="0">
                <a:solidFill>
                  <a:srgbClr val="FF0066"/>
                </a:solidFill>
                <a:effectLst/>
                <a:latin typeface="Times New Roman" panose="02020603050405020304" pitchFamily="18" charset="0"/>
                <a:ea typeface="Times New Roman" panose="02020603050405020304" pitchFamily="18" charset="0"/>
              </a:rPr>
              <a:t>UCTM</a:t>
            </a:r>
            <a:r>
              <a:rPr lang="en-US" sz="1500" kern="0" dirty="0">
                <a:solidFill>
                  <a:srgbClr val="FF0066"/>
                </a:solidFill>
              </a:rPr>
              <a:t> </a:t>
            </a:r>
            <a:r>
              <a:rPr lang="ru-RU" sz="1500" kern="0" dirty="0">
                <a:solidFill>
                  <a:srgbClr val="FF0066"/>
                </a:solidFill>
              </a:rPr>
              <a:t>(</a:t>
            </a:r>
            <a:r>
              <a:rPr lang="ru-RU" sz="1500" kern="0" dirty="0" err="1">
                <a:solidFill>
                  <a:srgbClr val="FF0066"/>
                </a:solidFill>
              </a:rPr>
              <a:t>Sofia</a:t>
            </a:r>
            <a:r>
              <a:rPr lang="ru-RU" sz="1500" kern="0" dirty="0">
                <a:solidFill>
                  <a:srgbClr val="FF0066"/>
                </a:solidFill>
              </a:rPr>
              <a:t>)</a:t>
            </a:r>
            <a:r>
              <a:rPr lang="ru-RU" sz="1500" b="1" kern="0" dirty="0">
                <a:solidFill>
                  <a:srgbClr val="FF0066"/>
                </a:solidFill>
              </a:rPr>
              <a:t> </a:t>
            </a:r>
          </a:p>
          <a:p>
            <a:pPr>
              <a:defRPr/>
            </a:pPr>
            <a:r>
              <a:rPr lang="en-GB" sz="1500" b="1" kern="0" dirty="0">
                <a:solidFill>
                  <a:srgbClr val="FF0066"/>
                </a:solidFill>
              </a:rPr>
              <a:t>Cuba</a:t>
            </a:r>
            <a:r>
              <a:rPr lang="ru-RU" sz="1500" kern="0" dirty="0">
                <a:solidFill>
                  <a:srgbClr val="FF0066"/>
                </a:solidFill>
              </a:rPr>
              <a:t>  - </a:t>
            </a:r>
            <a:r>
              <a:rPr lang="ru-RU" sz="1500" dirty="0" err="1">
                <a:solidFill>
                  <a:srgbClr val="FF0066"/>
                </a:solidFill>
                <a:effectLst/>
                <a:latin typeface="Times New Roman" panose="02020603050405020304" pitchFamily="18" charset="0"/>
                <a:ea typeface="Times New Roman" panose="02020603050405020304" pitchFamily="18" charset="0"/>
              </a:rPr>
              <a:t>InSTEC</a:t>
            </a:r>
            <a:r>
              <a:rPr lang="en-US" sz="1500" kern="0" dirty="0">
                <a:solidFill>
                  <a:srgbClr val="FF0066"/>
                </a:solidFill>
              </a:rPr>
              <a:t> </a:t>
            </a:r>
            <a:r>
              <a:rPr lang="ru-RU" sz="1500" kern="0" dirty="0">
                <a:solidFill>
                  <a:srgbClr val="FF0066"/>
                </a:solidFill>
              </a:rPr>
              <a:t>(</a:t>
            </a:r>
            <a:r>
              <a:rPr lang="en-GB" sz="1500" kern="0" dirty="0">
                <a:solidFill>
                  <a:srgbClr val="FF0066"/>
                </a:solidFill>
              </a:rPr>
              <a:t>Havana</a:t>
            </a:r>
            <a:r>
              <a:rPr lang="ru-RU" sz="1500" kern="0" dirty="0">
                <a:solidFill>
                  <a:srgbClr val="FF0066"/>
                </a:solidFill>
              </a:rPr>
              <a:t>)</a:t>
            </a:r>
            <a:r>
              <a:rPr lang="ru-RU" sz="1500" b="1" kern="0" dirty="0">
                <a:solidFill>
                  <a:srgbClr val="FF0066"/>
                </a:solidFill>
              </a:rPr>
              <a:t> </a:t>
            </a:r>
          </a:p>
          <a:p>
            <a:pPr>
              <a:defRPr/>
            </a:pPr>
            <a:r>
              <a:rPr lang="en-GB" sz="1500" b="1" kern="0" dirty="0"/>
              <a:t>China</a:t>
            </a:r>
            <a:r>
              <a:rPr lang="ru-RU" sz="1500" kern="0" dirty="0"/>
              <a:t> </a:t>
            </a:r>
            <a:r>
              <a:rPr lang="en-US" sz="1500" kern="0" dirty="0"/>
              <a:t>– HEU</a:t>
            </a:r>
            <a:r>
              <a:rPr lang="ru-RU" sz="1500" kern="0" dirty="0"/>
              <a:t> </a:t>
            </a:r>
            <a:r>
              <a:rPr lang="en-US" sz="1500" kern="0" dirty="0"/>
              <a:t>(Harbin)</a:t>
            </a:r>
            <a:endParaRPr lang="en-US" sz="1500" b="1" kern="0" dirty="0"/>
          </a:p>
          <a:p>
            <a:pPr>
              <a:defRPr/>
            </a:pPr>
            <a:r>
              <a:rPr lang="en-US" sz="1500" b="1" kern="0" dirty="0">
                <a:solidFill>
                  <a:srgbClr val="FF0066"/>
                </a:solidFill>
              </a:rPr>
              <a:t>Arab Republic of Egypt – </a:t>
            </a:r>
            <a:r>
              <a:rPr lang="ru-RU" sz="1500" dirty="0">
                <a:solidFill>
                  <a:srgbClr val="FF0066"/>
                </a:solidFill>
                <a:effectLst/>
                <a:latin typeface="Times New Roman" panose="02020603050405020304" pitchFamily="18" charset="0"/>
                <a:ea typeface="Times New Roman" panose="02020603050405020304" pitchFamily="18" charset="0"/>
              </a:rPr>
              <a:t>ASU</a:t>
            </a:r>
            <a:r>
              <a:rPr lang="en-GB" sz="1500" dirty="0">
                <a:solidFill>
                  <a:srgbClr val="FF0066"/>
                </a:solidFill>
                <a:effectLst/>
                <a:latin typeface="Times New Roman" panose="02020603050405020304" pitchFamily="18" charset="0"/>
                <a:ea typeface="Times New Roman" panose="02020603050405020304" pitchFamily="18" charset="0"/>
              </a:rPr>
              <a:t>, </a:t>
            </a:r>
            <a:r>
              <a:rPr lang="en-US" sz="1500" kern="0" dirty="0">
                <a:solidFill>
                  <a:srgbClr val="FF0066"/>
                </a:solidFill>
              </a:rPr>
              <a:t>CU,</a:t>
            </a:r>
            <a:r>
              <a:rPr lang="en-GB" sz="1500" dirty="0">
                <a:solidFill>
                  <a:srgbClr val="FF0066"/>
                </a:solidFill>
                <a:effectLst/>
                <a:latin typeface="Times New Roman" panose="02020603050405020304" pitchFamily="18" charset="0"/>
                <a:ea typeface="Times New Roman" panose="02020603050405020304" pitchFamily="18" charset="0"/>
              </a:rPr>
              <a:t> </a:t>
            </a:r>
            <a:r>
              <a:rPr lang="en-US" sz="1500" kern="0" dirty="0">
                <a:solidFill>
                  <a:srgbClr val="FF0066"/>
                </a:solidFill>
              </a:rPr>
              <a:t>EAEA, (Cairo)</a:t>
            </a:r>
          </a:p>
          <a:p>
            <a:pPr>
              <a:defRPr/>
            </a:pPr>
            <a:r>
              <a:rPr lang="ru-RU" sz="1500" b="1" kern="0" dirty="0" err="1"/>
              <a:t>Hungary</a:t>
            </a:r>
            <a:r>
              <a:rPr lang="ru-RU" sz="1500" kern="0" dirty="0"/>
              <a:t> </a:t>
            </a:r>
            <a:r>
              <a:rPr lang="en-US" sz="1500" kern="0" dirty="0"/>
              <a:t>– Wigner RCP</a:t>
            </a:r>
            <a:r>
              <a:rPr lang="ru-RU" sz="1500" kern="0" dirty="0"/>
              <a:t> </a:t>
            </a:r>
            <a:r>
              <a:rPr lang="en-US" sz="1500" kern="0" dirty="0"/>
              <a:t>(Budapest), US (Szeged)</a:t>
            </a:r>
            <a:endParaRPr lang="en-US" sz="1500" b="1" kern="0" dirty="0"/>
          </a:p>
          <a:p>
            <a:pPr>
              <a:defRPr/>
            </a:pPr>
            <a:r>
              <a:rPr lang="en-US" sz="1500" b="1" kern="0" dirty="0">
                <a:solidFill>
                  <a:srgbClr val="FF0066"/>
                </a:solidFill>
              </a:rPr>
              <a:t>Kazakhstan </a:t>
            </a:r>
            <a:r>
              <a:rPr lang="en-US" sz="1500" kern="0" dirty="0">
                <a:solidFill>
                  <a:srgbClr val="FF0066"/>
                </a:solidFill>
              </a:rPr>
              <a:t>– INP (Almaty)</a:t>
            </a:r>
          </a:p>
          <a:p>
            <a:pPr>
              <a:defRPr/>
            </a:pPr>
            <a:r>
              <a:rPr lang="en-US" sz="1500" b="1" kern="0" dirty="0">
                <a:solidFill>
                  <a:sysClr val="windowText" lastClr="000000"/>
                </a:solidFill>
              </a:rPr>
              <a:t>India - </a:t>
            </a:r>
            <a:r>
              <a:rPr lang="en-GB" sz="1500" dirty="0"/>
              <a:t>NIT</a:t>
            </a:r>
            <a:r>
              <a:rPr lang="en-US" sz="1500" dirty="0"/>
              <a:t> (Patna)</a:t>
            </a:r>
            <a:endParaRPr lang="en-US" sz="1500" b="1" kern="0" dirty="0">
              <a:solidFill>
                <a:sysClr val="windowText" lastClr="000000"/>
              </a:solidFill>
            </a:endParaRPr>
          </a:p>
          <a:p>
            <a:pPr>
              <a:defRPr/>
            </a:pPr>
            <a:r>
              <a:rPr lang="en-US" sz="1500" b="1" kern="0" dirty="0">
                <a:solidFill>
                  <a:srgbClr val="FF0066"/>
                </a:solidFill>
              </a:rPr>
              <a:t>Mongolia – </a:t>
            </a:r>
            <a:r>
              <a:rPr lang="en-US" sz="1500" kern="0" dirty="0">
                <a:solidFill>
                  <a:srgbClr val="FF0066"/>
                </a:solidFill>
              </a:rPr>
              <a:t>IPT MAS (</a:t>
            </a:r>
            <a:r>
              <a:rPr lang="en-US" sz="1500" kern="0" dirty="0" err="1">
                <a:solidFill>
                  <a:srgbClr val="FF0066"/>
                </a:solidFill>
              </a:rPr>
              <a:t>UlaanBaator</a:t>
            </a:r>
            <a:r>
              <a:rPr lang="en-US" sz="1500" kern="0" dirty="0">
                <a:solidFill>
                  <a:srgbClr val="FF0066"/>
                </a:solidFill>
              </a:rPr>
              <a:t>)</a:t>
            </a:r>
          </a:p>
          <a:p>
            <a:pPr>
              <a:defRPr/>
            </a:pPr>
            <a:r>
              <a:rPr lang="en-US" sz="1500" b="1" kern="0" dirty="0">
                <a:solidFill>
                  <a:srgbClr val="FF0066"/>
                </a:solidFill>
              </a:rPr>
              <a:t>Romania - </a:t>
            </a:r>
            <a:r>
              <a:rPr lang="ru-RU" sz="1500" kern="0" dirty="0">
                <a:solidFill>
                  <a:srgbClr val="FF0066"/>
                </a:solidFill>
              </a:rPr>
              <a:t>IFIN-HH</a:t>
            </a:r>
            <a:r>
              <a:rPr lang="en-US" sz="1500" kern="0" dirty="0">
                <a:solidFill>
                  <a:srgbClr val="FF0066"/>
                </a:solidFill>
              </a:rPr>
              <a:t>, INCDIE, </a:t>
            </a:r>
            <a:r>
              <a:rPr lang="ru-RU" sz="1500" kern="0" dirty="0">
                <a:solidFill>
                  <a:srgbClr val="FF0066"/>
                </a:solidFill>
              </a:rPr>
              <a:t>UB</a:t>
            </a:r>
            <a:r>
              <a:rPr lang="en-GB" sz="1500" kern="0" dirty="0">
                <a:solidFill>
                  <a:srgbClr val="FF0066"/>
                </a:solidFill>
              </a:rPr>
              <a:t>, UPB</a:t>
            </a:r>
            <a:r>
              <a:rPr lang="ru-RU" sz="1500" kern="0" dirty="0">
                <a:solidFill>
                  <a:srgbClr val="FF0066"/>
                </a:solidFill>
              </a:rPr>
              <a:t> </a:t>
            </a:r>
            <a:r>
              <a:rPr lang="en-US" sz="1500" kern="0" dirty="0">
                <a:solidFill>
                  <a:srgbClr val="FF0066"/>
                </a:solidFill>
              </a:rPr>
              <a:t>(</a:t>
            </a:r>
            <a:r>
              <a:rPr lang="ru-RU" sz="1500" kern="0" dirty="0" err="1">
                <a:solidFill>
                  <a:srgbClr val="FF0066"/>
                </a:solidFill>
              </a:rPr>
              <a:t>Bucharest</a:t>
            </a:r>
            <a:r>
              <a:rPr lang="en-US" sz="1500" kern="0" dirty="0">
                <a:solidFill>
                  <a:srgbClr val="FF0066"/>
                </a:solidFill>
              </a:rPr>
              <a:t>), </a:t>
            </a:r>
            <a:r>
              <a:rPr lang="ru-RU" sz="1500" kern="0" dirty="0">
                <a:solidFill>
                  <a:srgbClr val="FF0066"/>
                </a:solidFill>
              </a:rPr>
              <a:t>I.N.C.D.T.I.M.</a:t>
            </a:r>
            <a:r>
              <a:rPr lang="en-US" sz="1500" kern="0" dirty="0">
                <a:solidFill>
                  <a:srgbClr val="FF0066"/>
                </a:solidFill>
              </a:rPr>
              <a:t>, RA BC-N, UBB</a:t>
            </a:r>
            <a:r>
              <a:rPr lang="ru-RU" sz="1500" kern="0" dirty="0">
                <a:solidFill>
                  <a:srgbClr val="FF0066"/>
                </a:solidFill>
              </a:rPr>
              <a:t> </a:t>
            </a:r>
            <a:r>
              <a:rPr lang="en-US" sz="1500" kern="0" dirty="0">
                <a:solidFill>
                  <a:srgbClr val="FF0066"/>
                </a:solidFill>
              </a:rPr>
              <a:t>(</a:t>
            </a:r>
            <a:r>
              <a:rPr lang="ru-RU" sz="1500" kern="0" dirty="0" err="1">
                <a:solidFill>
                  <a:srgbClr val="FF0066"/>
                </a:solidFill>
              </a:rPr>
              <a:t>Cluj-Napoca</a:t>
            </a:r>
            <a:r>
              <a:rPr lang="en-US" sz="1500" kern="0" dirty="0">
                <a:solidFill>
                  <a:srgbClr val="FF0066"/>
                </a:solidFill>
              </a:rPr>
              <a:t>), MINAC, UOC (Constanta), UC (Craiova), NIRDTP, TUIASI, UAI, </a:t>
            </a:r>
            <a:r>
              <a:rPr lang="ru-RU" sz="1500" kern="0" dirty="0">
                <a:solidFill>
                  <a:srgbClr val="FF0066"/>
                </a:solidFill>
              </a:rPr>
              <a:t>UAIC</a:t>
            </a:r>
            <a:r>
              <a:rPr lang="en-GB" sz="1500" kern="0" dirty="0">
                <a:solidFill>
                  <a:srgbClr val="FF0066"/>
                </a:solidFill>
              </a:rPr>
              <a:t>, USAMV</a:t>
            </a:r>
            <a:r>
              <a:rPr lang="ru-RU" sz="1500" kern="0" dirty="0">
                <a:solidFill>
                  <a:srgbClr val="FF0066"/>
                </a:solidFill>
              </a:rPr>
              <a:t> </a:t>
            </a:r>
            <a:r>
              <a:rPr lang="en-US" sz="1500" kern="0" dirty="0">
                <a:solidFill>
                  <a:srgbClr val="FF0066"/>
                </a:solidFill>
              </a:rPr>
              <a:t>(</a:t>
            </a:r>
            <a:r>
              <a:rPr lang="ru-RU" sz="1500" kern="0" dirty="0" err="1">
                <a:solidFill>
                  <a:srgbClr val="FF0066"/>
                </a:solidFill>
              </a:rPr>
              <a:t>Iasi</a:t>
            </a:r>
            <a:r>
              <a:rPr lang="en-US" sz="1500" kern="0" dirty="0">
                <a:solidFill>
                  <a:srgbClr val="FF0066"/>
                </a:solidFill>
              </a:rPr>
              <a:t>), NIMP (</a:t>
            </a:r>
            <a:r>
              <a:rPr lang="en-US" sz="1500" kern="0" dirty="0" err="1">
                <a:solidFill>
                  <a:srgbClr val="FF0066"/>
                </a:solidFill>
              </a:rPr>
              <a:t>Migurele</a:t>
            </a:r>
            <a:r>
              <a:rPr lang="en-US" sz="1500" kern="0" dirty="0">
                <a:solidFill>
                  <a:srgbClr val="FF0066"/>
                </a:solidFill>
              </a:rPr>
              <a:t>), </a:t>
            </a:r>
            <a:r>
              <a:rPr lang="ru-RU" sz="1500" kern="0" dirty="0">
                <a:solidFill>
                  <a:srgbClr val="FF0066"/>
                </a:solidFill>
              </a:rPr>
              <a:t>SCN</a:t>
            </a:r>
            <a:r>
              <a:rPr lang="en-GB" sz="1500" kern="0" dirty="0">
                <a:solidFill>
                  <a:srgbClr val="FF0066"/>
                </a:solidFill>
              </a:rPr>
              <a:t>, UPIT</a:t>
            </a:r>
            <a:r>
              <a:rPr lang="ru-RU" sz="1500" kern="0" dirty="0">
                <a:solidFill>
                  <a:srgbClr val="FF0066"/>
                </a:solidFill>
              </a:rPr>
              <a:t> </a:t>
            </a:r>
            <a:r>
              <a:rPr lang="en-US" sz="1500" kern="0" dirty="0">
                <a:solidFill>
                  <a:srgbClr val="FF0066"/>
                </a:solidFill>
              </a:rPr>
              <a:t>(</a:t>
            </a:r>
            <a:r>
              <a:rPr lang="ru-RU" sz="1500" kern="0" dirty="0" err="1">
                <a:solidFill>
                  <a:srgbClr val="FF0066"/>
                </a:solidFill>
              </a:rPr>
              <a:t>Pitesti</a:t>
            </a:r>
            <a:r>
              <a:rPr lang="en-US" sz="1500" kern="0" dirty="0">
                <a:solidFill>
                  <a:srgbClr val="FF0066"/>
                </a:solidFill>
              </a:rPr>
              <a:t>), UVT (</a:t>
            </a:r>
            <a:r>
              <a:rPr lang="en-US" sz="1500" kern="0" dirty="0" err="1">
                <a:solidFill>
                  <a:srgbClr val="FF0066"/>
                </a:solidFill>
              </a:rPr>
              <a:t>Targoviste</a:t>
            </a:r>
            <a:r>
              <a:rPr lang="en-US" sz="1500" kern="0" dirty="0">
                <a:solidFill>
                  <a:srgbClr val="FF0066"/>
                </a:solidFill>
              </a:rPr>
              <a:t>), UCT, ISIM, LMF CCTFA, UVT (</a:t>
            </a:r>
            <a:r>
              <a:rPr lang="ru-RU" sz="1500" kern="0" dirty="0" err="1">
                <a:solidFill>
                  <a:srgbClr val="FF0066"/>
                </a:solidFill>
              </a:rPr>
              <a:t>Timisoara</a:t>
            </a:r>
            <a:r>
              <a:rPr lang="en-US" sz="1500" kern="0" dirty="0">
                <a:solidFill>
                  <a:srgbClr val="FF0066"/>
                </a:solidFill>
              </a:rPr>
              <a:t>), DDNI (</a:t>
            </a:r>
            <a:r>
              <a:rPr lang="en-US" sz="1500" kern="0" dirty="0" err="1">
                <a:solidFill>
                  <a:srgbClr val="FF0066"/>
                </a:solidFill>
              </a:rPr>
              <a:t>Tulcea</a:t>
            </a:r>
            <a:r>
              <a:rPr lang="en-US" sz="1500" kern="0" dirty="0">
                <a:solidFill>
                  <a:srgbClr val="FF0066"/>
                </a:solidFill>
              </a:rPr>
              <a:t>), </a:t>
            </a:r>
          </a:p>
          <a:p>
            <a:pPr>
              <a:defRPr/>
            </a:pPr>
            <a:r>
              <a:rPr lang="ru-RU" sz="1500" b="1" kern="0" dirty="0" err="1">
                <a:solidFill>
                  <a:srgbClr val="FF0066"/>
                </a:solidFill>
              </a:rPr>
              <a:t>Russia</a:t>
            </a:r>
            <a:r>
              <a:rPr lang="ru-RU" sz="1500" kern="0" dirty="0">
                <a:solidFill>
                  <a:srgbClr val="FF0066"/>
                </a:solidFill>
              </a:rPr>
              <a:t> </a:t>
            </a:r>
            <a:r>
              <a:rPr lang="en-US" sz="1500" kern="0" dirty="0">
                <a:solidFill>
                  <a:srgbClr val="FF0066"/>
                </a:solidFill>
              </a:rPr>
              <a:t>- </a:t>
            </a:r>
            <a:r>
              <a:rPr lang="ru-RU" sz="1500" dirty="0">
                <a:solidFill>
                  <a:srgbClr val="FF0066"/>
                </a:solidFill>
                <a:effectLst/>
                <a:ea typeface="Times New Roman" panose="02020603050405020304" pitchFamily="18" charset="0"/>
              </a:rPr>
              <a:t>IA RAS</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IC RAS</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ICP RAS</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IEPT RAS</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IGEM RAS</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IGIC RAS</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IMET RAS</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INMI RAS</a:t>
            </a:r>
            <a:r>
              <a:rPr lang="en-GB" sz="1500" dirty="0">
                <a:solidFill>
                  <a:srgbClr val="FF0066"/>
                </a:solidFill>
                <a:effectLst/>
                <a:ea typeface="Times New Roman" panose="02020603050405020304" pitchFamily="18" charset="0"/>
              </a:rPr>
              <a:t>, </a:t>
            </a:r>
            <a:r>
              <a:rPr lang="ru-RU" sz="1500" dirty="0" err="1">
                <a:solidFill>
                  <a:srgbClr val="FF0066"/>
                </a:solidFill>
                <a:effectLst/>
                <a:ea typeface="Times New Roman" panose="02020603050405020304" pitchFamily="18" charset="0"/>
              </a:rPr>
              <a:t>Inst</a:t>
            </a:r>
            <a:r>
              <a:rPr lang="ru-RU" sz="1500" dirty="0">
                <a:solidFill>
                  <a:srgbClr val="FF0066"/>
                </a:solidFill>
                <a:effectLst/>
                <a:ea typeface="Times New Roman" panose="02020603050405020304" pitchFamily="18" charset="0"/>
              </a:rPr>
              <a:t>. </a:t>
            </a:r>
            <a:r>
              <a:rPr lang="ru-RU" sz="1500" dirty="0" err="1">
                <a:solidFill>
                  <a:srgbClr val="FF0066"/>
                </a:solidFill>
                <a:effectLst/>
                <a:ea typeface="Times New Roman" panose="02020603050405020304" pitchFamily="18" charset="0"/>
              </a:rPr>
              <a:t>Immunology</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IPE RAS</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MIET</a:t>
            </a:r>
            <a:r>
              <a:rPr lang="en-GB" sz="1500" dirty="0">
                <a:solidFill>
                  <a:srgbClr val="FF0066"/>
                </a:solidFill>
                <a:effectLst/>
                <a:ea typeface="Times New Roman" panose="02020603050405020304" pitchFamily="18" charset="0"/>
              </a:rPr>
              <a:t>, </a:t>
            </a:r>
            <a:r>
              <a:rPr lang="ru-RU" sz="1500" dirty="0" err="1">
                <a:solidFill>
                  <a:srgbClr val="FF0066"/>
                </a:solidFill>
                <a:effectLst/>
                <a:ea typeface="Times New Roman" panose="02020603050405020304" pitchFamily="18" charset="0"/>
              </a:rPr>
              <a:t>MISiS</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MSU</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NNRU "</a:t>
            </a:r>
            <a:r>
              <a:rPr lang="ru-RU" sz="1500" dirty="0" err="1">
                <a:solidFill>
                  <a:srgbClr val="FF0066"/>
                </a:solidFill>
                <a:effectLst/>
                <a:ea typeface="Times New Roman" panose="02020603050405020304" pitchFamily="18" charset="0"/>
              </a:rPr>
              <a:t>MEPhI</a:t>
            </a:r>
            <a:r>
              <a:rPr lang="ru-RU" sz="1500" dirty="0">
                <a:solidFill>
                  <a:srgbClr val="FF0066"/>
                </a:solidFill>
                <a:effectLst/>
                <a:ea typeface="Times New Roman" panose="02020603050405020304" pitchFamily="18" charset="0"/>
              </a:rPr>
              <a:t>“</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NRC KI</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PIN RAS</a:t>
            </a:r>
            <a:r>
              <a:rPr lang="en-GB"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SINP MSU</a:t>
            </a:r>
            <a:r>
              <a:rPr lang="ru-RU" sz="1500" kern="0" dirty="0">
                <a:solidFill>
                  <a:srgbClr val="FF0066"/>
                </a:solidFill>
              </a:rPr>
              <a:t> </a:t>
            </a:r>
            <a:r>
              <a:rPr lang="en-US" sz="1500" kern="0" dirty="0">
                <a:solidFill>
                  <a:srgbClr val="FF0066"/>
                </a:solidFill>
              </a:rPr>
              <a:t>(Moscow), </a:t>
            </a:r>
            <a:r>
              <a:rPr lang="ru-RU" sz="1500" dirty="0">
                <a:solidFill>
                  <a:srgbClr val="FF0066"/>
                </a:solidFill>
                <a:effectLst/>
                <a:ea typeface="Times New Roman" panose="02020603050405020304" pitchFamily="18" charset="0"/>
              </a:rPr>
              <a:t>SUSU</a:t>
            </a:r>
            <a:r>
              <a:rPr lang="en-US" sz="1500" dirty="0">
                <a:solidFill>
                  <a:srgbClr val="FF0066"/>
                </a:solidFill>
                <a:effectLst/>
                <a:ea typeface="Times New Roman" panose="02020603050405020304" pitchFamily="18" charset="0"/>
              </a:rPr>
              <a:t> (</a:t>
            </a:r>
            <a:r>
              <a:rPr lang="ru-RU" sz="1500" dirty="0" err="1">
                <a:solidFill>
                  <a:srgbClr val="FF0066"/>
                </a:solidFill>
                <a:effectLst/>
                <a:ea typeface="Times New Roman" panose="02020603050405020304" pitchFamily="18" charset="0"/>
              </a:rPr>
              <a:t>Chelyabinsk</a:t>
            </a:r>
            <a:r>
              <a:rPr lang="en-US" sz="1500" dirty="0">
                <a:solidFill>
                  <a:srgbClr val="FF0066"/>
                </a:solidFill>
                <a:effectLst/>
                <a:ea typeface="Times New Roman" panose="02020603050405020304" pitchFamily="18" charset="0"/>
              </a:rPr>
              <a:t>)</a:t>
            </a:r>
            <a:r>
              <a:rPr lang="en-US" sz="1500" kern="0" dirty="0">
                <a:solidFill>
                  <a:srgbClr val="FF0066"/>
                </a:solidFill>
              </a:rPr>
              <a:t>, </a:t>
            </a:r>
            <a:r>
              <a:rPr lang="ru-RU" sz="1500" kern="0" dirty="0">
                <a:solidFill>
                  <a:srgbClr val="FF0066"/>
                </a:solidFill>
              </a:rPr>
              <a:t>ISSP RAS </a:t>
            </a:r>
            <a:r>
              <a:rPr lang="en-US" sz="1500" kern="0" dirty="0">
                <a:solidFill>
                  <a:srgbClr val="FF0066"/>
                </a:solidFill>
              </a:rPr>
              <a:t>(</a:t>
            </a:r>
            <a:r>
              <a:rPr lang="ru-RU" sz="1500" kern="0" dirty="0" err="1">
                <a:solidFill>
                  <a:srgbClr val="FF0066"/>
                </a:solidFill>
              </a:rPr>
              <a:t>Chernogolovka</a:t>
            </a:r>
            <a:r>
              <a:rPr lang="en-US" sz="1500" kern="0" dirty="0">
                <a:solidFill>
                  <a:srgbClr val="FF0066"/>
                </a:solidFill>
              </a:rPr>
              <a:t>), </a:t>
            </a:r>
            <a:r>
              <a:rPr lang="ru-RU" sz="1500" dirty="0">
                <a:solidFill>
                  <a:srgbClr val="FF0066"/>
                </a:solidFill>
                <a:effectLst/>
                <a:ea typeface="Times New Roman" panose="02020603050405020304" pitchFamily="18" charset="0"/>
              </a:rPr>
              <a:t>MIPT</a:t>
            </a:r>
            <a:r>
              <a:rPr lang="en-US" sz="1500" dirty="0">
                <a:solidFill>
                  <a:srgbClr val="FF0066"/>
                </a:solidFill>
                <a:effectLst/>
                <a:ea typeface="Times New Roman" panose="02020603050405020304" pitchFamily="18" charset="0"/>
              </a:rPr>
              <a:t> (</a:t>
            </a:r>
            <a:r>
              <a:rPr lang="ru-RU" sz="1500" dirty="0" err="1">
                <a:solidFill>
                  <a:srgbClr val="FF0066"/>
                </a:solidFill>
                <a:effectLst/>
                <a:ea typeface="Times New Roman" panose="02020603050405020304" pitchFamily="18" charset="0"/>
              </a:rPr>
              <a:t>Dolgoprudny</a:t>
            </a:r>
            <a:r>
              <a:rPr lang="en-US" sz="1500" dirty="0">
                <a:solidFill>
                  <a:srgbClr val="FF0066"/>
                </a:solidFill>
                <a:effectLst/>
                <a:ea typeface="Times New Roman" panose="02020603050405020304" pitchFamily="18" charset="0"/>
              </a:rPr>
              <a:t>)</a:t>
            </a:r>
            <a:r>
              <a:rPr lang="en-US" sz="1500" kern="0" dirty="0">
                <a:solidFill>
                  <a:srgbClr val="FF0066"/>
                </a:solidFill>
              </a:rPr>
              <a:t>, </a:t>
            </a:r>
            <a:r>
              <a:rPr lang="ru-RU" sz="1500" kern="0" dirty="0">
                <a:solidFill>
                  <a:srgbClr val="FF0066"/>
                </a:solidFill>
              </a:rPr>
              <a:t>PNPI </a:t>
            </a:r>
            <a:r>
              <a:rPr lang="en-GB" sz="1500" kern="0" dirty="0">
                <a:solidFill>
                  <a:srgbClr val="FF0066"/>
                </a:solidFill>
              </a:rPr>
              <a:t>NRC KI</a:t>
            </a:r>
            <a:r>
              <a:rPr lang="ru-RU" sz="1500" kern="0" dirty="0">
                <a:solidFill>
                  <a:srgbClr val="FF0066"/>
                </a:solidFill>
              </a:rPr>
              <a:t> </a:t>
            </a:r>
            <a:r>
              <a:rPr lang="en-US" sz="1500" kern="0" dirty="0">
                <a:solidFill>
                  <a:srgbClr val="FF0066"/>
                </a:solidFill>
              </a:rPr>
              <a:t>(</a:t>
            </a:r>
            <a:r>
              <a:rPr lang="ru-RU" sz="1500" kern="0" dirty="0" err="1">
                <a:solidFill>
                  <a:srgbClr val="FF0066"/>
                </a:solidFill>
              </a:rPr>
              <a:t>Gatchina</a:t>
            </a:r>
            <a:r>
              <a:rPr lang="en-US" sz="1500" kern="0" dirty="0">
                <a:solidFill>
                  <a:srgbClr val="FF0066"/>
                </a:solidFill>
              </a:rPr>
              <a:t>), </a:t>
            </a:r>
            <a:r>
              <a:rPr lang="ru-RU" sz="1500" dirty="0" err="1">
                <a:solidFill>
                  <a:srgbClr val="FF0066"/>
                </a:solidFill>
                <a:effectLst/>
                <a:ea typeface="Times New Roman" panose="02020603050405020304" pitchFamily="18" charset="0"/>
              </a:rPr>
              <a:t>Dubna</a:t>
            </a:r>
            <a:r>
              <a:rPr lang="ru-RU" sz="1500" dirty="0">
                <a:solidFill>
                  <a:srgbClr val="FF0066"/>
                </a:solidFill>
                <a:effectLst/>
                <a:ea typeface="Times New Roman" panose="02020603050405020304" pitchFamily="18" charset="0"/>
              </a:rPr>
              <a:t> State </a:t>
            </a:r>
            <a:r>
              <a:rPr lang="ru-RU" sz="1500" dirty="0" err="1">
                <a:solidFill>
                  <a:srgbClr val="FF0066"/>
                </a:solidFill>
                <a:effectLst/>
                <a:ea typeface="Times New Roman" panose="02020603050405020304" pitchFamily="18" charset="0"/>
              </a:rPr>
              <a:t>Univ</a:t>
            </a:r>
            <a:r>
              <a:rPr lang="ru-RU" sz="1500" dirty="0">
                <a:solidFill>
                  <a:srgbClr val="FF0066"/>
                </a:solidFill>
                <a:effectLst/>
                <a:ea typeface="Times New Roman" panose="02020603050405020304" pitchFamily="18" charset="0"/>
              </a:rPr>
              <a:t>.</a:t>
            </a:r>
            <a:r>
              <a:rPr lang="en-US" sz="1500" dirty="0">
                <a:solidFill>
                  <a:srgbClr val="FF0066"/>
                </a:solidFill>
                <a:effectLst/>
                <a:ea typeface="Times New Roman" panose="02020603050405020304" pitchFamily="18" charset="0"/>
              </a:rPr>
              <a:t> (Dubna), </a:t>
            </a:r>
            <a:r>
              <a:rPr lang="ru-RU" sz="1500" dirty="0">
                <a:solidFill>
                  <a:srgbClr val="FF0066"/>
                </a:solidFill>
                <a:effectLst/>
                <a:ea typeface="Times New Roman" panose="02020603050405020304" pitchFamily="18" charset="0"/>
              </a:rPr>
              <a:t>IKBFU</a:t>
            </a:r>
            <a:r>
              <a:rPr lang="en-US" sz="1500" dirty="0">
                <a:solidFill>
                  <a:srgbClr val="FF0066"/>
                </a:solidFill>
                <a:effectLst/>
                <a:ea typeface="Times New Roman" panose="02020603050405020304" pitchFamily="18" charset="0"/>
              </a:rPr>
              <a:t> (</a:t>
            </a:r>
            <a:r>
              <a:rPr lang="ru-RU" sz="1500" dirty="0" err="1">
                <a:solidFill>
                  <a:srgbClr val="FF0066"/>
                </a:solidFill>
                <a:effectLst/>
                <a:ea typeface="Times New Roman" panose="02020603050405020304" pitchFamily="18" charset="0"/>
              </a:rPr>
              <a:t>Kaliningrad</a:t>
            </a:r>
            <a:r>
              <a:rPr lang="en-US"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KFU</a:t>
            </a:r>
            <a:r>
              <a:rPr lang="en-US"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KNRTU</a:t>
            </a:r>
            <a:r>
              <a:rPr lang="en-US" sz="1500" dirty="0">
                <a:solidFill>
                  <a:srgbClr val="FF0066"/>
                </a:solidFill>
                <a:effectLst/>
                <a:ea typeface="Times New Roman" panose="02020603050405020304" pitchFamily="18" charset="0"/>
              </a:rPr>
              <a:t> (</a:t>
            </a:r>
            <a:r>
              <a:rPr lang="ru-RU" sz="1500" dirty="0" err="1">
                <a:solidFill>
                  <a:srgbClr val="FF0066"/>
                </a:solidFill>
                <a:effectLst/>
                <a:ea typeface="Times New Roman" panose="02020603050405020304" pitchFamily="18" charset="0"/>
              </a:rPr>
              <a:t>Kazan</a:t>
            </a:r>
            <a:r>
              <a:rPr lang="en-US"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HPPI RAS</a:t>
            </a:r>
            <a:r>
              <a:rPr lang="en-US"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INR RAS</a:t>
            </a:r>
            <a:r>
              <a:rPr lang="en-US"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Moscow, </a:t>
            </a:r>
            <a:r>
              <a:rPr lang="ru-RU" sz="1500" dirty="0" err="1">
                <a:solidFill>
                  <a:srgbClr val="FF0066"/>
                </a:solidFill>
                <a:effectLst/>
                <a:ea typeface="Times New Roman" panose="02020603050405020304" pitchFamily="18" charset="0"/>
              </a:rPr>
              <a:t>Troitsk</a:t>
            </a:r>
            <a:r>
              <a:rPr lang="en-US" sz="1500" dirty="0">
                <a:solidFill>
                  <a:srgbClr val="FF0066"/>
                </a:solidFill>
                <a:effectLst/>
                <a:ea typeface="Times New Roman" panose="02020603050405020304" pitchFamily="18" charset="0"/>
              </a:rPr>
              <a:t>),</a:t>
            </a:r>
            <a:r>
              <a:rPr lang="en-US" sz="1500" kern="0" dirty="0">
                <a:solidFill>
                  <a:srgbClr val="FF0066"/>
                </a:solidFill>
              </a:rPr>
              <a:t> UNN</a:t>
            </a:r>
            <a:r>
              <a:rPr lang="ru-RU" sz="1500" kern="0" dirty="0">
                <a:solidFill>
                  <a:srgbClr val="FF0066"/>
                </a:solidFill>
              </a:rPr>
              <a:t> </a:t>
            </a:r>
            <a:r>
              <a:rPr lang="en-US" sz="1500" kern="0" dirty="0">
                <a:solidFill>
                  <a:srgbClr val="FF0066"/>
                </a:solidFill>
              </a:rPr>
              <a:t>(</a:t>
            </a:r>
            <a:r>
              <a:rPr lang="ru-RU" sz="1500" kern="0" dirty="0" err="1">
                <a:solidFill>
                  <a:srgbClr val="FF0066"/>
                </a:solidFill>
              </a:rPr>
              <a:t>Nizhny</a:t>
            </a:r>
            <a:r>
              <a:rPr lang="ru-RU" sz="1500" kern="0" dirty="0">
                <a:solidFill>
                  <a:srgbClr val="FF0066"/>
                </a:solidFill>
              </a:rPr>
              <a:t> </a:t>
            </a:r>
            <a:r>
              <a:rPr lang="ru-RU" sz="1500" kern="0" dirty="0" err="1">
                <a:solidFill>
                  <a:srgbClr val="FF0066"/>
                </a:solidFill>
              </a:rPr>
              <a:t>Novgorod</a:t>
            </a:r>
            <a:r>
              <a:rPr lang="en-US" sz="1500" kern="0" dirty="0">
                <a:solidFill>
                  <a:srgbClr val="FF0066"/>
                </a:solidFill>
              </a:rPr>
              <a:t>), </a:t>
            </a:r>
            <a:r>
              <a:rPr lang="ru-RU" sz="1500" dirty="0">
                <a:solidFill>
                  <a:srgbClr val="FF0066"/>
                </a:solidFill>
                <a:effectLst/>
                <a:ea typeface="Times New Roman" panose="02020603050405020304" pitchFamily="18" charset="0"/>
              </a:rPr>
              <a:t>IPM RAS</a:t>
            </a:r>
            <a:r>
              <a:rPr lang="en-US"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ICMM UB RAS</a:t>
            </a:r>
            <a:r>
              <a:rPr lang="en-US" sz="1500" dirty="0">
                <a:solidFill>
                  <a:srgbClr val="FF0066"/>
                </a:solidFill>
                <a:effectLst/>
                <a:ea typeface="Times New Roman" panose="02020603050405020304" pitchFamily="18" charset="0"/>
              </a:rPr>
              <a:t>, </a:t>
            </a:r>
            <a:r>
              <a:rPr lang="ru-RU" sz="1500" dirty="0" err="1">
                <a:solidFill>
                  <a:srgbClr val="FF0066"/>
                </a:solidFill>
                <a:effectLst/>
                <a:ea typeface="Times New Roman" panose="02020603050405020304" pitchFamily="18" charset="0"/>
              </a:rPr>
              <a:t>ITCh</a:t>
            </a:r>
            <a:r>
              <a:rPr lang="ru-RU" sz="1500" dirty="0">
                <a:solidFill>
                  <a:srgbClr val="FF0066"/>
                </a:solidFill>
                <a:effectLst/>
                <a:ea typeface="Times New Roman" panose="02020603050405020304" pitchFamily="18" charset="0"/>
              </a:rPr>
              <a:t> </a:t>
            </a:r>
            <a:r>
              <a:rPr lang="ru-RU" sz="1500" dirty="0" err="1">
                <a:solidFill>
                  <a:srgbClr val="FF0066"/>
                </a:solidFill>
                <a:effectLst/>
                <a:ea typeface="Times New Roman" panose="02020603050405020304" pitchFamily="18" charset="0"/>
              </a:rPr>
              <a:t>UrB</a:t>
            </a:r>
            <a:r>
              <a:rPr lang="ru-RU" sz="1500" dirty="0">
                <a:solidFill>
                  <a:srgbClr val="FF0066"/>
                </a:solidFill>
                <a:effectLst/>
                <a:ea typeface="Times New Roman" panose="02020603050405020304" pitchFamily="18" charset="0"/>
              </a:rPr>
              <a:t> RAS</a:t>
            </a:r>
            <a:r>
              <a:rPr lang="en-US" sz="1500" dirty="0">
                <a:solidFill>
                  <a:srgbClr val="FF0066"/>
                </a:solidFill>
                <a:effectLst/>
                <a:ea typeface="Times New Roman" panose="02020603050405020304" pitchFamily="18" charset="0"/>
              </a:rPr>
              <a:t> (Perm), </a:t>
            </a:r>
            <a:r>
              <a:rPr lang="ru-RU" sz="1500" kern="0" dirty="0">
                <a:solidFill>
                  <a:srgbClr val="FF0066"/>
                </a:solidFill>
              </a:rPr>
              <a:t>RIP S</a:t>
            </a:r>
            <a:r>
              <a:rPr lang="en-US" sz="1500" kern="0" dirty="0">
                <a:solidFill>
                  <a:srgbClr val="FF0066"/>
                </a:solidFill>
              </a:rPr>
              <a:t>F</a:t>
            </a:r>
            <a:r>
              <a:rPr lang="ru-RU" sz="1500" kern="0" dirty="0">
                <a:solidFill>
                  <a:srgbClr val="FF0066"/>
                </a:solidFill>
              </a:rPr>
              <a:t>U </a:t>
            </a:r>
            <a:r>
              <a:rPr lang="en-US" sz="1500" kern="0" dirty="0">
                <a:solidFill>
                  <a:srgbClr val="FF0066"/>
                </a:solidFill>
              </a:rPr>
              <a:t>(</a:t>
            </a:r>
            <a:r>
              <a:rPr lang="ru-RU" sz="1500" kern="0" dirty="0" err="1">
                <a:solidFill>
                  <a:srgbClr val="FF0066"/>
                </a:solidFill>
              </a:rPr>
              <a:t>Rostov-on-Don</a:t>
            </a:r>
            <a:r>
              <a:rPr lang="en-US" sz="1500" kern="0" dirty="0">
                <a:solidFill>
                  <a:srgbClr val="FF0066"/>
                </a:solidFill>
              </a:rPr>
              <a:t>), </a:t>
            </a:r>
            <a:r>
              <a:rPr lang="ru-RU" sz="1500" dirty="0">
                <a:solidFill>
                  <a:srgbClr val="FF0066"/>
                </a:solidFill>
                <a:effectLst/>
                <a:ea typeface="Times New Roman" panose="02020603050405020304" pitchFamily="18" charset="0"/>
              </a:rPr>
              <a:t>CRISM "</a:t>
            </a:r>
            <a:r>
              <a:rPr lang="ru-RU" sz="1500" dirty="0" err="1">
                <a:solidFill>
                  <a:srgbClr val="FF0066"/>
                </a:solidFill>
                <a:effectLst/>
                <a:ea typeface="Times New Roman" panose="02020603050405020304" pitchFamily="18" charset="0"/>
              </a:rPr>
              <a:t>Prometey</a:t>
            </a:r>
            <a:r>
              <a:rPr lang="ru-RU" sz="1500" dirty="0">
                <a:solidFill>
                  <a:srgbClr val="FF0066"/>
                </a:solidFill>
                <a:effectLst/>
                <a:ea typeface="Times New Roman" panose="02020603050405020304" pitchFamily="18" charset="0"/>
              </a:rPr>
              <a:t>“</a:t>
            </a:r>
            <a:r>
              <a:rPr lang="en-US"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IMC RAS</a:t>
            </a:r>
            <a:r>
              <a:rPr lang="en-US" sz="1500" dirty="0">
                <a:solidFill>
                  <a:srgbClr val="FF0066"/>
                </a:solidFill>
                <a:effectLst/>
                <a:ea typeface="Times New Roman" panose="02020603050405020304" pitchFamily="18" charset="0"/>
              </a:rPr>
              <a:t>, </a:t>
            </a:r>
            <a:r>
              <a:rPr lang="ru-RU" sz="1500" dirty="0">
                <a:solidFill>
                  <a:srgbClr val="FF0066"/>
                </a:solidFill>
                <a:effectLst/>
                <a:ea typeface="Times New Roman" panose="02020603050405020304" pitchFamily="18" charset="0"/>
              </a:rPr>
              <a:t> </a:t>
            </a:r>
            <a:r>
              <a:rPr lang="ru-RU" sz="1500" kern="0" dirty="0">
                <a:solidFill>
                  <a:srgbClr val="FF0066"/>
                </a:solidFill>
              </a:rPr>
              <a:t>I</a:t>
            </a:r>
            <a:r>
              <a:rPr lang="en-US" sz="1500" kern="0" dirty="0" err="1">
                <a:solidFill>
                  <a:srgbClr val="FF0066"/>
                </a:solidFill>
              </a:rPr>
              <a:t>offe</a:t>
            </a:r>
            <a:r>
              <a:rPr lang="en-US" sz="1500" kern="0" dirty="0">
                <a:solidFill>
                  <a:srgbClr val="FF0066"/>
                </a:solidFill>
              </a:rPr>
              <a:t> Institute, </a:t>
            </a:r>
            <a:r>
              <a:rPr lang="ru-RU" sz="1500" dirty="0" err="1">
                <a:solidFill>
                  <a:srgbClr val="FF0066"/>
                </a:solidFill>
                <a:effectLst/>
                <a:ea typeface="Times New Roman" panose="02020603050405020304" pitchFamily="18" charset="0"/>
              </a:rPr>
              <a:t>SPbSU</a:t>
            </a:r>
            <a:r>
              <a:rPr lang="ru-RU" sz="1500" kern="0" dirty="0">
                <a:solidFill>
                  <a:srgbClr val="FF0066"/>
                </a:solidFill>
              </a:rPr>
              <a:t> </a:t>
            </a:r>
            <a:r>
              <a:rPr lang="en-US" sz="1500" kern="0" dirty="0">
                <a:solidFill>
                  <a:srgbClr val="FF0066"/>
                </a:solidFill>
              </a:rPr>
              <a:t>(</a:t>
            </a:r>
            <a:r>
              <a:rPr lang="ru-RU" sz="1500" kern="0" dirty="0" err="1">
                <a:solidFill>
                  <a:srgbClr val="FF0066"/>
                </a:solidFill>
              </a:rPr>
              <a:t>St</a:t>
            </a:r>
            <a:r>
              <a:rPr lang="ru-RU" sz="1500" kern="0" dirty="0">
                <a:solidFill>
                  <a:srgbClr val="FF0066"/>
                </a:solidFill>
              </a:rPr>
              <a:t>. </a:t>
            </a:r>
            <a:r>
              <a:rPr lang="ru-RU" sz="1500" kern="0" dirty="0" err="1">
                <a:solidFill>
                  <a:srgbClr val="FF0066"/>
                </a:solidFill>
              </a:rPr>
              <a:t>Petersburg</a:t>
            </a:r>
            <a:r>
              <a:rPr lang="en-US" sz="1500" kern="0" dirty="0">
                <a:solidFill>
                  <a:srgbClr val="FF0066"/>
                </a:solidFill>
              </a:rPr>
              <a:t>), </a:t>
            </a:r>
            <a:r>
              <a:rPr lang="ru-RU" sz="1500" kern="0" dirty="0">
                <a:solidFill>
                  <a:srgbClr val="FF0066"/>
                </a:solidFill>
              </a:rPr>
              <a:t>SSPI </a:t>
            </a:r>
            <a:r>
              <a:rPr lang="en-US" sz="1500" kern="0" dirty="0">
                <a:solidFill>
                  <a:srgbClr val="FF0066"/>
                </a:solidFill>
              </a:rPr>
              <a:t>(</a:t>
            </a:r>
            <a:r>
              <a:rPr lang="ru-RU" sz="1500" kern="0" dirty="0" err="1">
                <a:solidFill>
                  <a:srgbClr val="FF0066"/>
                </a:solidFill>
              </a:rPr>
              <a:t>Sterlitamak</a:t>
            </a:r>
            <a:r>
              <a:rPr lang="en-US" sz="1500" kern="0" dirty="0">
                <a:solidFill>
                  <a:srgbClr val="FF0066"/>
                </a:solidFill>
              </a:rPr>
              <a:t>), </a:t>
            </a:r>
            <a:r>
              <a:rPr lang="ru-RU" sz="1500" kern="0" dirty="0">
                <a:solidFill>
                  <a:srgbClr val="FF0066"/>
                </a:solidFill>
              </a:rPr>
              <a:t>TSU </a:t>
            </a:r>
            <a:r>
              <a:rPr lang="en-US" sz="1500" kern="0" dirty="0">
                <a:solidFill>
                  <a:srgbClr val="FF0066"/>
                </a:solidFill>
              </a:rPr>
              <a:t>(Tula), </a:t>
            </a:r>
            <a:r>
              <a:rPr lang="ru-RU" sz="1500" kern="0" dirty="0">
                <a:solidFill>
                  <a:srgbClr val="FF0066"/>
                </a:solidFill>
              </a:rPr>
              <a:t>IMP UB RAS </a:t>
            </a:r>
            <a:r>
              <a:rPr lang="en-US" sz="1500" kern="0" dirty="0">
                <a:solidFill>
                  <a:srgbClr val="FF0066"/>
                </a:solidFill>
              </a:rPr>
              <a:t>(</a:t>
            </a:r>
            <a:r>
              <a:rPr lang="ru-RU" sz="1500" kern="0" dirty="0" err="1">
                <a:solidFill>
                  <a:srgbClr val="FF0066"/>
                </a:solidFill>
              </a:rPr>
              <a:t>Yekaterinburg</a:t>
            </a:r>
            <a:r>
              <a:rPr lang="en-US" sz="1500" kern="0" dirty="0">
                <a:solidFill>
                  <a:srgbClr val="FF0066"/>
                </a:solidFill>
              </a:rPr>
              <a:t>)</a:t>
            </a:r>
            <a:endParaRPr lang="en-US" sz="1500" b="1" kern="0" dirty="0">
              <a:solidFill>
                <a:srgbClr val="FF0066"/>
              </a:solidFill>
            </a:endParaRPr>
          </a:p>
          <a:p>
            <a:pPr>
              <a:defRPr/>
            </a:pPr>
            <a:r>
              <a:rPr lang="en-US" sz="1500" b="1" kern="0" dirty="0">
                <a:solidFill>
                  <a:srgbClr val="006600"/>
                </a:solidFill>
              </a:rPr>
              <a:t>Serbia – </a:t>
            </a:r>
            <a:r>
              <a:rPr lang="en-US" sz="1500" kern="0" dirty="0">
                <a:solidFill>
                  <a:srgbClr val="006600"/>
                </a:solidFill>
              </a:rPr>
              <a:t>INS “</a:t>
            </a:r>
            <a:r>
              <a:rPr lang="en-US" sz="1500" kern="0" dirty="0" err="1">
                <a:solidFill>
                  <a:srgbClr val="006600"/>
                </a:solidFill>
              </a:rPr>
              <a:t>Vinca</a:t>
            </a:r>
            <a:r>
              <a:rPr lang="en-US" sz="1500" kern="0" dirty="0">
                <a:solidFill>
                  <a:srgbClr val="006600"/>
                </a:solidFill>
              </a:rPr>
              <a:t>” (Belgrade), UNS (Novi Sad)</a:t>
            </a:r>
          </a:p>
          <a:p>
            <a:pPr>
              <a:defRPr/>
            </a:pPr>
            <a:r>
              <a:rPr lang="en-US" sz="1500" b="1" kern="0" dirty="0">
                <a:solidFill>
                  <a:srgbClr val="006600"/>
                </a:solidFill>
              </a:rPr>
              <a:t>Republic of South Africa – UP, NECSA (Pretoria)</a:t>
            </a:r>
          </a:p>
          <a:p>
            <a:pPr>
              <a:defRPr/>
            </a:pPr>
            <a:r>
              <a:rPr lang="ru-RU" sz="1500" b="1" kern="0" dirty="0" err="1">
                <a:solidFill>
                  <a:sysClr val="windowText" lastClr="000000"/>
                </a:solidFill>
              </a:rPr>
              <a:t>Switzerland</a:t>
            </a:r>
            <a:r>
              <a:rPr lang="ru-RU" sz="1500" kern="0" dirty="0">
                <a:solidFill>
                  <a:sysClr val="windowText" lastClr="000000"/>
                </a:solidFill>
              </a:rPr>
              <a:t> </a:t>
            </a:r>
            <a:r>
              <a:rPr lang="en-US" sz="1500" kern="0" dirty="0">
                <a:solidFill>
                  <a:sysClr val="windowText" lastClr="000000"/>
                </a:solidFill>
              </a:rPr>
              <a:t>- </a:t>
            </a:r>
            <a:r>
              <a:rPr lang="ru-RU" sz="1500" kern="0" dirty="0">
                <a:solidFill>
                  <a:sysClr val="windowText" lastClr="000000"/>
                </a:solidFill>
              </a:rPr>
              <a:t>PSI </a:t>
            </a:r>
            <a:r>
              <a:rPr lang="en-US" sz="1500" kern="0" dirty="0">
                <a:solidFill>
                  <a:sysClr val="windowText" lastClr="000000"/>
                </a:solidFill>
              </a:rPr>
              <a:t>(</a:t>
            </a:r>
            <a:r>
              <a:rPr lang="ru-RU" sz="1500" kern="0" dirty="0" err="1">
                <a:solidFill>
                  <a:sysClr val="windowText" lastClr="000000"/>
                </a:solidFill>
              </a:rPr>
              <a:t>Villigen</a:t>
            </a:r>
            <a:r>
              <a:rPr lang="en-US" sz="1500" kern="0" dirty="0">
                <a:solidFill>
                  <a:sysClr val="windowText" lastClr="000000"/>
                </a:solidFill>
              </a:rPr>
              <a:t>)</a:t>
            </a:r>
          </a:p>
          <a:p>
            <a:pPr>
              <a:defRPr/>
            </a:pPr>
            <a:r>
              <a:rPr lang="en-US" sz="1500" b="1" kern="0" dirty="0">
                <a:solidFill>
                  <a:sysClr val="windowText" lastClr="000000"/>
                </a:solidFill>
              </a:rPr>
              <a:t>Taiwan – NSRRC (Hsinchu)</a:t>
            </a:r>
          </a:p>
          <a:p>
            <a:pPr>
              <a:defRPr/>
            </a:pPr>
            <a:r>
              <a:rPr lang="en-GB" sz="1500" b="1" kern="0" dirty="0">
                <a:solidFill>
                  <a:srgbClr val="FF0066"/>
                </a:solidFill>
              </a:rPr>
              <a:t>Tajikistan – </a:t>
            </a:r>
            <a:r>
              <a:rPr lang="en-GB" sz="1500" kern="0" dirty="0">
                <a:solidFill>
                  <a:srgbClr val="FF0066"/>
                </a:solidFill>
              </a:rPr>
              <a:t>NAST, PHTI NAST, TTU </a:t>
            </a:r>
            <a:r>
              <a:rPr lang="en-US" sz="1500" kern="0" dirty="0">
                <a:solidFill>
                  <a:srgbClr val="FF0066"/>
                </a:solidFill>
              </a:rPr>
              <a:t>(</a:t>
            </a:r>
            <a:r>
              <a:rPr lang="en-GB" sz="1500" kern="0" dirty="0">
                <a:solidFill>
                  <a:srgbClr val="FF0066"/>
                </a:solidFill>
              </a:rPr>
              <a:t>Dushanbe</a:t>
            </a:r>
            <a:r>
              <a:rPr lang="en-US" sz="1500" kern="0" dirty="0">
                <a:solidFill>
                  <a:srgbClr val="FF0066"/>
                </a:solidFill>
              </a:rPr>
              <a:t>)</a:t>
            </a:r>
            <a:endParaRPr lang="en-GB" sz="1500" b="1" kern="0" dirty="0">
              <a:solidFill>
                <a:srgbClr val="FF0066"/>
              </a:solidFill>
            </a:endParaRPr>
          </a:p>
          <a:p>
            <a:pPr>
              <a:defRPr/>
            </a:pPr>
            <a:r>
              <a:rPr lang="ru-RU" sz="1500" b="1" kern="0" dirty="0">
                <a:solidFill>
                  <a:srgbClr val="FF0066"/>
                </a:solidFill>
              </a:rPr>
              <a:t>Uzbekistan</a:t>
            </a:r>
            <a:r>
              <a:rPr lang="ru-RU" sz="1500" kern="0" dirty="0">
                <a:solidFill>
                  <a:srgbClr val="FF0066"/>
                </a:solidFill>
              </a:rPr>
              <a:t> </a:t>
            </a:r>
            <a:r>
              <a:rPr lang="en-US" sz="1500" kern="0" dirty="0">
                <a:solidFill>
                  <a:srgbClr val="FF0066"/>
                </a:solidFill>
              </a:rPr>
              <a:t>- </a:t>
            </a:r>
            <a:r>
              <a:rPr lang="ru-RU" sz="1500" kern="0" dirty="0">
                <a:solidFill>
                  <a:srgbClr val="FF0066"/>
                </a:solidFill>
              </a:rPr>
              <a:t>INP UAS </a:t>
            </a:r>
            <a:r>
              <a:rPr lang="en-US" sz="1500" kern="0" dirty="0">
                <a:solidFill>
                  <a:srgbClr val="FF0066"/>
                </a:solidFill>
              </a:rPr>
              <a:t>(</a:t>
            </a:r>
            <a:r>
              <a:rPr lang="ru-RU" sz="1500" kern="0" dirty="0" err="1">
                <a:solidFill>
                  <a:srgbClr val="FF0066"/>
                </a:solidFill>
              </a:rPr>
              <a:t>Tashkent</a:t>
            </a:r>
            <a:r>
              <a:rPr lang="en-US" sz="1500" kern="0" dirty="0">
                <a:solidFill>
                  <a:srgbClr val="FF0066"/>
                </a:solidFill>
              </a:rPr>
              <a:t>)</a:t>
            </a:r>
          </a:p>
          <a:p>
            <a:pPr>
              <a:defRPr/>
            </a:pPr>
            <a:r>
              <a:rPr lang="en-US" sz="1500" b="1" kern="0" dirty="0">
                <a:solidFill>
                  <a:srgbClr val="FF0066"/>
                </a:solidFill>
              </a:rPr>
              <a:t>Vietnam – </a:t>
            </a:r>
            <a:r>
              <a:rPr lang="en-US" sz="1500" kern="0" dirty="0">
                <a:solidFill>
                  <a:srgbClr val="FF0066"/>
                </a:solidFill>
              </a:rPr>
              <a:t>DTU (Da Nang), IOP VAST (Hanoi)</a:t>
            </a:r>
            <a:endParaRPr lang="ru-RU" sz="1500" kern="0" dirty="0">
              <a:solidFill>
                <a:srgbClr val="FF0066"/>
              </a:solidFill>
            </a:endParaRPr>
          </a:p>
        </p:txBody>
      </p:sp>
      <p:sp>
        <p:nvSpPr>
          <p:cNvPr id="2" name="TextBox 1">
            <a:extLst>
              <a:ext uri="{FF2B5EF4-FFF2-40B4-BE49-F238E27FC236}">
                <a16:creationId xmlns:a16="http://schemas.microsoft.com/office/drawing/2014/main" id="{72C9CBCF-F988-F491-266E-F5A86E2F1023}"/>
              </a:ext>
            </a:extLst>
          </p:cNvPr>
          <p:cNvSpPr txBox="1"/>
          <p:nvPr/>
        </p:nvSpPr>
        <p:spPr>
          <a:xfrm>
            <a:off x="2660085" y="-15472"/>
            <a:ext cx="6364941" cy="400110"/>
          </a:xfrm>
          <a:prstGeom prst="rect">
            <a:avLst/>
          </a:prstGeom>
          <a:noFill/>
        </p:spPr>
        <p:txBody>
          <a:bodyPr wrap="square" rtlCol="0">
            <a:spAutoFit/>
          </a:bodyPr>
          <a:lstStyle/>
          <a:p>
            <a:pPr algn="ctr"/>
            <a:r>
              <a:rPr lang="en-GB" sz="2000" b="1" dirty="0">
                <a:solidFill>
                  <a:srgbClr val="0000FF"/>
                </a:solidFill>
                <a:latin typeface="Arial" panose="020B0604020202020204" pitchFamily="34" charset="0"/>
                <a:cs typeface="Arial" panose="020B0604020202020204" pitchFamily="34" charset="0"/>
              </a:rPr>
              <a:t>International Cooperation</a:t>
            </a:r>
            <a:endParaRPr lang="ru-RU" sz="2000" b="1" dirty="0">
              <a:solidFill>
                <a:srgbClr val="0000FF"/>
              </a:solidFill>
              <a:latin typeface="Arial" panose="020B0604020202020204" pitchFamily="34" charset="0"/>
              <a:cs typeface="Arial" panose="020B0604020202020204" pitchFamily="34" charset="0"/>
            </a:endParaRPr>
          </a:p>
        </p:txBody>
      </p:sp>
      <p:sp>
        <p:nvSpPr>
          <p:cNvPr id="3" name="Rectangle 10">
            <a:extLst>
              <a:ext uri="{FF2B5EF4-FFF2-40B4-BE49-F238E27FC236}">
                <a16:creationId xmlns:a16="http://schemas.microsoft.com/office/drawing/2014/main" id="{BD511150-5A22-BE48-01E6-37733B342EF1}"/>
              </a:ext>
            </a:extLst>
          </p:cNvPr>
          <p:cNvSpPr>
            <a:spLocks noChangeArrowheads="1"/>
          </p:cNvSpPr>
          <p:nvPr/>
        </p:nvSpPr>
        <p:spPr bwMode="auto">
          <a:xfrm>
            <a:off x="7720149" y="122612"/>
            <a:ext cx="457853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r>
              <a:rPr lang="en-US" sz="1500" b="1" kern="0" dirty="0">
                <a:solidFill>
                  <a:schemeClr val="bg2">
                    <a:lumMod val="50000"/>
                  </a:schemeClr>
                </a:solidFill>
              </a:rPr>
              <a:t>Czech Republic - </a:t>
            </a:r>
            <a:r>
              <a:rPr lang="ru-RU" sz="1500" dirty="0">
                <a:solidFill>
                  <a:schemeClr val="bg2">
                    <a:lumMod val="50000"/>
                  </a:schemeClr>
                </a:solidFill>
                <a:effectLst/>
                <a:ea typeface="Times New Roman" panose="02020603050405020304" pitchFamily="18" charset="0"/>
              </a:rPr>
              <a:t>BC CAS</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CTU</a:t>
            </a:r>
            <a:r>
              <a:rPr lang="en-GB" sz="1500" dirty="0">
                <a:solidFill>
                  <a:schemeClr val="bg2">
                    <a:lumMod val="50000"/>
                  </a:schemeClr>
                </a:solidFill>
                <a:effectLst/>
                <a:ea typeface="Times New Roman" panose="02020603050405020304" pitchFamily="18" charset="0"/>
              </a:rPr>
              <a:t>, CU, </a:t>
            </a:r>
            <a:r>
              <a:rPr lang="ru-RU" sz="1500" dirty="0">
                <a:solidFill>
                  <a:schemeClr val="bg2">
                    <a:lumMod val="50000"/>
                  </a:schemeClr>
                </a:solidFill>
                <a:effectLst/>
                <a:ea typeface="Times New Roman" panose="02020603050405020304" pitchFamily="18" charset="0"/>
              </a:rPr>
              <a:t>IG CAS</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I</a:t>
            </a:r>
            <a:r>
              <a:rPr lang="en-GB" sz="1500" dirty="0">
                <a:solidFill>
                  <a:schemeClr val="bg2">
                    <a:lumMod val="50000"/>
                  </a:schemeClr>
                </a:solidFill>
                <a:effectLst/>
                <a:ea typeface="Times New Roman" panose="02020603050405020304" pitchFamily="18" charset="0"/>
              </a:rPr>
              <a:t>P</a:t>
            </a:r>
            <a:r>
              <a:rPr lang="ru-RU" sz="1500" dirty="0">
                <a:solidFill>
                  <a:schemeClr val="bg2">
                    <a:lumMod val="50000"/>
                  </a:schemeClr>
                </a:solidFill>
                <a:effectLst/>
                <a:ea typeface="Times New Roman" panose="02020603050405020304" pitchFamily="18" charset="0"/>
              </a:rPr>
              <a:t> CAS</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NPI CAS</a:t>
            </a:r>
            <a:endParaRPr lang="en-US" sz="1500" b="1" kern="0" dirty="0">
              <a:solidFill>
                <a:schemeClr val="bg2">
                  <a:lumMod val="50000"/>
                </a:schemeClr>
              </a:solidFill>
            </a:endParaRPr>
          </a:p>
          <a:p>
            <a:pPr>
              <a:defRPr/>
            </a:pPr>
            <a:r>
              <a:rPr lang="en-US" sz="1500" b="1" kern="0" dirty="0">
                <a:solidFill>
                  <a:schemeClr val="bg2">
                    <a:lumMod val="50000"/>
                  </a:schemeClr>
                </a:solidFill>
              </a:rPr>
              <a:t>Germany – </a:t>
            </a:r>
            <a:r>
              <a:rPr lang="ru-RU" sz="1500" dirty="0" err="1">
                <a:solidFill>
                  <a:schemeClr val="bg2">
                    <a:lumMod val="50000"/>
                  </a:schemeClr>
                </a:solidFill>
                <a:effectLst/>
                <a:ea typeface="Times New Roman" panose="02020603050405020304" pitchFamily="18" charset="0"/>
              </a:rPr>
              <a:t>UniBonn</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RUB</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MLU</a:t>
            </a:r>
            <a:r>
              <a:rPr lang="en-GB" sz="1500" dirty="0">
                <a:solidFill>
                  <a:schemeClr val="bg2">
                    <a:lumMod val="50000"/>
                  </a:schemeClr>
                </a:solidFill>
                <a:effectLst/>
                <a:ea typeface="Times New Roman" panose="02020603050405020304" pitchFamily="18" charset="0"/>
              </a:rPr>
              <a:t>, </a:t>
            </a:r>
            <a:r>
              <a:rPr lang="ru-RU" sz="1500" dirty="0" err="1">
                <a:solidFill>
                  <a:schemeClr val="bg2">
                    <a:lumMod val="50000"/>
                  </a:schemeClr>
                </a:solidFill>
                <a:effectLst/>
                <a:ea typeface="Times New Roman" panose="02020603050405020304" pitchFamily="18" charset="0"/>
              </a:rPr>
              <a:t>Hereon</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TU </a:t>
            </a:r>
            <a:r>
              <a:rPr lang="ru-RU" sz="1500" dirty="0" err="1">
                <a:solidFill>
                  <a:schemeClr val="bg2">
                    <a:lumMod val="50000"/>
                  </a:schemeClr>
                </a:solidFill>
                <a:effectLst/>
                <a:ea typeface="Times New Roman" panose="02020603050405020304" pitchFamily="18" charset="0"/>
              </a:rPr>
              <a:t>Darmstadt</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KIT</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IFM-GEOMAR</a:t>
            </a:r>
            <a:r>
              <a:rPr lang="en-GB" sz="1500" dirty="0">
                <a:solidFill>
                  <a:schemeClr val="bg2">
                    <a:lumMod val="50000"/>
                  </a:schemeClr>
                </a:solidFill>
                <a:effectLst/>
                <a:ea typeface="Times New Roman" panose="02020603050405020304" pitchFamily="18" charset="0"/>
              </a:rPr>
              <a:t>, Rostock Uni., </a:t>
            </a:r>
            <a:r>
              <a:rPr lang="ru-RU" sz="1500" dirty="0">
                <a:solidFill>
                  <a:schemeClr val="bg2">
                    <a:lumMod val="50000"/>
                  </a:schemeClr>
                </a:solidFill>
                <a:effectLst/>
                <a:ea typeface="Times New Roman" panose="02020603050405020304" pitchFamily="18" charset="0"/>
              </a:rPr>
              <a:t>TUBAF</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MPI-FKF</a:t>
            </a:r>
            <a:endParaRPr lang="en-GB" sz="1500" dirty="0">
              <a:solidFill>
                <a:schemeClr val="bg2">
                  <a:lumMod val="50000"/>
                </a:schemeClr>
              </a:solidFill>
              <a:effectLst/>
              <a:ea typeface="Times New Roman" panose="02020603050405020304" pitchFamily="18" charset="0"/>
            </a:endParaRPr>
          </a:p>
          <a:p>
            <a:pPr>
              <a:defRPr/>
            </a:pPr>
            <a:r>
              <a:rPr lang="en-GB" sz="1500" b="1" kern="0" dirty="0">
                <a:solidFill>
                  <a:schemeClr val="bg2">
                    <a:lumMod val="50000"/>
                  </a:schemeClr>
                </a:solidFill>
              </a:rPr>
              <a:t>Italy - </a:t>
            </a:r>
            <a:r>
              <a:rPr lang="ru-RU" sz="1500" dirty="0" err="1">
                <a:solidFill>
                  <a:schemeClr val="bg2">
                    <a:lumMod val="50000"/>
                  </a:schemeClr>
                </a:solidFill>
                <a:effectLst/>
                <a:ea typeface="Times New Roman" panose="02020603050405020304" pitchFamily="18" charset="0"/>
              </a:rPr>
              <a:t>UniMe</a:t>
            </a:r>
            <a:endParaRPr lang="en-GB" sz="1500" b="1" kern="0" dirty="0">
              <a:solidFill>
                <a:schemeClr val="bg2">
                  <a:lumMod val="50000"/>
                </a:schemeClr>
              </a:solidFill>
            </a:endParaRPr>
          </a:p>
          <a:p>
            <a:pPr>
              <a:defRPr/>
            </a:pPr>
            <a:r>
              <a:rPr lang="en-GB" sz="1500" b="1" kern="0" dirty="0">
                <a:solidFill>
                  <a:schemeClr val="bg2">
                    <a:lumMod val="50000"/>
                  </a:schemeClr>
                </a:solidFill>
              </a:rPr>
              <a:t>Spain – </a:t>
            </a:r>
            <a:r>
              <a:rPr lang="ru-RU" sz="1500" dirty="0">
                <a:solidFill>
                  <a:schemeClr val="bg2">
                    <a:lumMod val="50000"/>
                  </a:schemeClr>
                </a:solidFill>
                <a:effectLst/>
                <a:ea typeface="Times New Roman" panose="02020603050405020304" pitchFamily="18" charset="0"/>
              </a:rPr>
              <a:t>ICMAB-CSIC</a:t>
            </a:r>
            <a:r>
              <a:rPr lang="en-GB" sz="1500" dirty="0">
                <a:solidFill>
                  <a:schemeClr val="bg2">
                    <a:lumMod val="50000"/>
                  </a:schemeClr>
                </a:solidFill>
                <a:effectLst/>
                <a:ea typeface="Times New Roman" panose="02020603050405020304" pitchFamily="18" charset="0"/>
              </a:rPr>
              <a:t>, </a:t>
            </a:r>
            <a:r>
              <a:rPr lang="ru-RU" sz="1500" dirty="0" err="1">
                <a:solidFill>
                  <a:schemeClr val="bg2">
                    <a:lumMod val="50000"/>
                  </a:schemeClr>
                </a:solidFill>
                <a:effectLst/>
                <a:ea typeface="Times New Roman" panose="02020603050405020304" pitchFamily="18" charset="0"/>
              </a:rPr>
              <a:t>BCMaterials</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CENIM-CSIC</a:t>
            </a:r>
            <a:endParaRPr lang="en-GB" sz="1500" b="1" kern="0" dirty="0">
              <a:solidFill>
                <a:schemeClr val="bg2">
                  <a:lumMod val="50000"/>
                </a:schemeClr>
              </a:solidFill>
            </a:endParaRPr>
          </a:p>
          <a:p>
            <a:pPr>
              <a:defRPr/>
            </a:pPr>
            <a:r>
              <a:rPr lang="en-US" sz="1500" b="1" kern="0" dirty="0">
                <a:solidFill>
                  <a:schemeClr val="bg2">
                    <a:lumMod val="50000"/>
                  </a:schemeClr>
                </a:solidFill>
              </a:rPr>
              <a:t>Latvia – </a:t>
            </a:r>
            <a:r>
              <a:rPr lang="ru-RU" sz="1500" dirty="0">
                <a:solidFill>
                  <a:schemeClr val="bg2">
                    <a:lumMod val="50000"/>
                  </a:schemeClr>
                </a:solidFill>
                <a:effectLst/>
                <a:ea typeface="Times New Roman" panose="02020603050405020304" pitchFamily="18" charset="0"/>
              </a:rPr>
              <a:t>ISSP UL</a:t>
            </a:r>
            <a:r>
              <a:rPr lang="en-GB" sz="1500" dirty="0">
                <a:solidFill>
                  <a:schemeClr val="bg2">
                    <a:lumMod val="50000"/>
                  </a:schemeClr>
                </a:solidFill>
                <a:effectLst/>
                <a:ea typeface="Times New Roman" panose="02020603050405020304" pitchFamily="18" charset="0"/>
              </a:rPr>
              <a:t> </a:t>
            </a:r>
          </a:p>
          <a:p>
            <a:pPr>
              <a:defRPr/>
            </a:pPr>
            <a:r>
              <a:rPr lang="en-US" sz="1500" b="1" kern="0" dirty="0">
                <a:solidFill>
                  <a:schemeClr val="bg2">
                    <a:lumMod val="50000"/>
                  </a:schemeClr>
                </a:solidFill>
              </a:rPr>
              <a:t>Poland – </a:t>
            </a:r>
            <a:r>
              <a:rPr lang="ru-RU" sz="1500" dirty="0">
                <a:solidFill>
                  <a:schemeClr val="bg2">
                    <a:lumMod val="50000"/>
                  </a:schemeClr>
                </a:solidFill>
                <a:effectLst/>
                <a:ea typeface="Times New Roman" panose="02020603050405020304" pitchFamily="18" charset="0"/>
              </a:rPr>
              <a:t>BUT</a:t>
            </a:r>
            <a:r>
              <a:rPr lang="en-GB" sz="1500" dirty="0">
                <a:solidFill>
                  <a:schemeClr val="bg2">
                    <a:lumMod val="50000"/>
                  </a:schemeClr>
                </a:solidFill>
                <a:effectLst/>
                <a:ea typeface="Times New Roman" panose="02020603050405020304" pitchFamily="18" charset="0"/>
              </a:rPr>
              <a:t>, </a:t>
            </a:r>
            <a:r>
              <a:rPr lang="ru-RU" sz="1500" dirty="0" err="1">
                <a:solidFill>
                  <a:schemeClr val="bg2">
                    <a:lumMod val="50000"/>
                  </a:schemeClr>
                </a:solidFill>
                <a:effectLst/>
                <a:ea typeface="Times New Roman" panose="02020603050405020304" pitchFamily="18" charset="0"/>
              </a:rPr>
              <a:t>UwB</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INCT</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UW</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AGH-UST</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INP PAS</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JU</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UMCS</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AMU</a:t>
            </a:r>
            <a:r>
              <a:rPr lang="en-GB" sz="1500" dirty="0">
                <a:solidFill>
                  <a:schemeClr val="bg2">
                    <a:lumMod val="50000"/>
                  </a:schemeClr>
                </a:solidFill>
                <a:effectLst/>
                <a:ea typeface="Times New Roman" panose="02020603050405020304" pitchFamily="18" charset="0"/>
              </a:rPr>
              <a:t>, </a:t>
            </a:r>
            <a:r>
              <a:rPr lang="ru-RU" sz="1500" dirty="0">
                <a:solidFill>
                  <a:schemeClr val="bg2">
                    <a:lumMod val="50000"/>
                  </a:schemeClr>
                </a:solidFill>
                <a:effectLst/>
                <a:ea typeface="Times New Roman" panose="02020603050405020304" pitchFamily="18" charset="0"/>
              </a:rPr>
              <a:t>WPUT</a:t>
            </a:r>
            <a:endParaRPr lang="en-US" sz="1500" b="1" kern="0" dirty="0">
              <a:solidFill>
                <a:schemeClr val="bg2">
                  <a:lumMod val="50000"/>
                </a:schemeClr>
              </a:solidFill>
            </a:endParaRPr>
          </a:p>
          <a:p>
            <a:pPr>
              <a:defRPr/>
            </a:pPr>
            <a:r>
              <a:rPr lang="en-US" sz="1500" b="1" kern="0" dirty="0">
                <a:solidFill>
                  <a:schemeClr val="bg2">
                    <a:lumMod val="50000"/>
                  </a:schemeClr>
                </a:solidFill>
              </a:rPr>
              <a:t>Slovak Republic – </a:t>
            </a:r>
            <a:r>
              <a:rPr lang="en-US" sz="1500" kern="0" dirty="0">
                <a:solidFill>
                  <a:schemeClr val="bg2">
                    <a:lumMod val="50000"/>
                  </a:schemeClr>
                </a:solidFill>
              </a:rPr>
              <a:t>CU, IEP SAS</a:t>
            </a:r>
          </a:p>
          <a:p>
            <a:pPr>
              <a:defRPr/>
            </a:pPr>
            <a:r>
              <a:rPr lang="en-US" sz="1500" b="1" kern="0" dirty="0">
                <a:solidFill>
                  <a:schemeClr val="bg2">
                    <a:lumMod val="50000"/>
                  </a:schemeClr>
                </a:solidFill>
              </a:rPr>
              <a:t>USA </a:t>
            </a:r>
            <a:r>
              <a:rPr lang="en-US" sz="1500" kern="0" dirty="0">
                <a:solidFill>
                  <a:schemeClr val="bg2">
                    <a:lumMod val="50000"/>
                  </a:schemeClr>
                </a:solidFill>
              </a:rPr>
              <a:t>- UC</a:t>
            </a:r>
          </a:p>
          <a:p>
            <a:pPr>
              <a:defRPr/>
            </a:pPr>
            <a:r>
              <a:rPr lang="en-US" sz="1500" b="1" kern="0" dirty="0">
                <a:solidFill>
                  <a:schemeClr val="bg2">
                    <a:lumMod val="50000"/>
                  </a:schemeClr>
                </a:solidFill>
              </a:rPr>
              <a:t>Japan - </a:t>
            </a:r>
            <a:r>
              <a:rPr lang="ru-RU" sz="1500" dirty="0" err="1">
                <a:solidFill>
                  <a:schemeClr val="bg2">
                    <a:lumMod val="50000"/>
                  </a:schemeClr>
                </a:solidFill>
                <a:effectLst/>
                <a:ea typeface="Times New Roman" panose="02020603050405020304" pitchFamily="18" charset="0"/>
              </a:rPr>
              <a:t>Keio</a:t>
            </a:r>
            <a:r>
              <a:rPr lang="ru-RU" sz="1500" dirty="0">
                <a:solidFill>
                  <a:schemeClr val="bg2">
                    <a:lumMod val="50000"/>
                  </a:schemeClr>
                </a:solidFill>
                <a:effectLst/>
                <a:ea typeface="Times New Roman" panose="02020603050405020304" pitchFamily="18" charset="0"/>
              </a:rPr>
              <a:t> </a:t>
            </a:r>
            <a:r>
              <a:rPr lang="ru-RU" sz="1500" dirty="0" err="1">
                <a:solidFill>
                  <a:schemeClr val="bg2">
                    <a:lumMod val="50000"/>
                  </a:schemeClr>
                </a:solidFill>
                <a:effectLst/>
                <a:ea typeface="Times New Roman" panose="02020603050405020304" pitchFamily="18" charset="0"/>
              </a:rPr>
              <a:t>Univ</a:t>
            </a:r>
            <a:r>
              <a:rPr lang="ru-RU" sz="1500" dirty="0">
                <a:solidFill>
                  <a:schemeClr val="bg2">
                    <a:lumMod val="50000"/>
                  </a:schemeClr>
                </a:solidFill>
                <a:effectLst/>
                <a:ea typeface="Times New Roman" panose="02020603050405020304" pitchFamily="18" charset="0"/>
              </a:rPr>
              <a:t>.</a:t>
            </a:r>
            <a:r>
              <a:rPr lang="en-GB" sz="1500" dirty="0">
                <a:solidFill>
                  <a:schemeClr val="bg2">
                    <a:lumMod val="50000"/>
                  </a:schemeClr>
                </a:solidFill>
                <a:effectLst/>
                <a:ea typeface="Times New Roman" panose="02020603050405020304" pitchFamily="18" charset="0"/>
              </a:rPr>
              <a:t> </a:t>
            </a:r>
            <a:r>
              <a:rPr lang="ru-RU" sz="1500" dirty="0" err="1">
                <a:solidFill>
                  <a:schemeClr val="bg2">
                    <a:lumMod val="50000"/>
                  </a:schemeClr>
                </a:solidFill>
                <a:effectLst/>
                <a:ea typeface="Times New Roman" panose="02020603050405020304" pitchFamily="18" charset="0"/>
              </a:rPr>
              <a:t>Waseda</a:t>
            </a:r>
            <a:r>
              <a:rPr lang="ru-RU" sz="1500" dirty="0">
                <a:solidFill>
                  <a:schemeClr val="bg2">
                    <a:lumMod val="50000"/>
                  </a:schemeClr>
                </a:solidFill>
                <a:effectLst/>
                <a:ea typeface="Times New Roman" panose="02020603050405020304" pitchFamily="18" charset="0"/>
              </a:rPr>
              <a:t> </a:t>
            </a:r>
            <a:r>
              <a:rPr lang="ru-RU" sz="1500" dirty="0" err="1">
                <a:solidFill>
                  <a:schemeClr val="bg2">
                    <a:lumMod val="50000"/>
                  </a:schemeClr>
                </a:solidFill>
                <a:effectLst/>
                <a:ea typeface="Times New Roman" panose="02020603050405020304" pitchFamily="18" charset="0"/>
              </a:rPr>
              <a:t>Univ</a:t>
            </a:r>
            <a:r>
              <a:rPr lang="ru-RU" sz="1500" dirty="0">
                <a:solidFill>
                  <a:schemeClr val="bg2">
                    <a:lumMod val="50000"/>
                  </a:schemeClr>
                </a:solidFill>
                <a:effectLst/>
                <a:ea typeface="Times New Roman" panose="02020603050405020304" pitchFamily="18" charset="0"/>
              </a:rPr>
              <a:t>.</a:t>
            </a:r>
            <a:endParaRPr lang="ru-RU" sz="1500" kern="0" dirty="0">
              <a:solidFill>
                <a:schemeClr val="bg2">
                  <a:lumMod val="50000"/>
                </a:schemeClr>
              </a:solidFill>
            </a:endParaRPr>
          </a:p>
        </p:txBody>
      </p:sp>
    </p:spTree>
    <p:extLst>
      <p:ext uri="{BB962C8B-B14F-4D97-AF65-F5344CB8AC3E}">
        <p14:creationId xmlns:p14="http://schemas.microsoft.com/office/powerpoint/2010/main" val="856812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E999D3-847B-4DBD-95B4-9DA1BC2B04DB}"/>
              </a:ext>
            </a:extLst>
          </p:cNvPr>
          <p:cNvSpPr/>
          <p:nvPr/>
        </p:nvSpPr>
        <p:spPr>
          <a:xfrm>
            <a:off x="433454" y="1107691"/>
            <a:ext cx="11325091" cy="4818242"/>
          </a:xfrm>
          <a:prstGeom prst="rect">
            <a:avLst/>
          </a:prstGeom>
        </p:spPr>
        <p:txBody>
          <a:bodyPr wrap="square">
            <a:spAutoFit/>
          </a:bodyPr>
          <a:lstStyle/>
          <a:p>
            <a:pPr algn="ctr">
              <a:lnSpc>
                <a:spcPct val="115000"/>
              </a:lnSpc>
            </a:pPr>
            <a:r>
              <a:rPr lang="en-US" b="1" dirty="0">
                <a:latin typeface="Times New Roman" panose="02020603050405020304" pitchFamily="18" charset="0"/>
                <a:ea typeface="Calibri" panose="020F0502020204030204" pitchFamily="34" charset="0"/>
                <a:cs typeface="Times New Roman" panose="02020603050405020304" pitchFamily="18" charset="0"/>
              </a:rPr>
              <a:t>Development of an inelastic neutron scattering spectrometer </a:t>
            </a:r>
            <a:endParaRPr lang="pl-PL"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r>
              <a:rPr lang="en-US" b="1" dirty="0">
                <a:latin typeface="Times New Roman" panose="02020603050405020304" pitchFamily="18" charset="0"/>
                <a:ea typeface="Calibri" panose="020F0502020204030204" pitchFamily="34" charset="0"/>
                <a:cs typeface="Times New Roman" panose="02020603050405020304" pitchFamily="18" charset="0"/>
              </a:rPr>
              <a:t>in inverse geometry </a:t>
            </a:r>
            <a:endParaRPr lang="pl-PL"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r>
              <a:rPr lang="pl-PL" b="1" i="1" dirty="0">
                <a:latin typeface="Times New Roman" panose="02020603050405020304" pitchFamily="18" charset="0"/>
                <a:ea typeface="Calibri" panose="020F0502020204030204" pitchFamily="34" charset="0"/>
                <a:cs typeface="Times New Roman" panose="02020603050405020304" pitchFamily="18" charset="0"/>
              </a:rPr>
              <a:t>BJN</a:t>
            </a:r>
            <a:r>
              <a:rPr lang="pl-PL" b="1" dirty="0">
                <a:latin typeface="Times New Roman" panose="02020603050405020304" pitchFamily="18" charset="0"/>
                <a:ea typeface="Calibri" panose="020F0502020204030204" pitchFamily="34" charset="0"/>
                <a:cs typeface="Times New Roman" panose="02020603050405020304" pitchFamily="18" charset="0"/>
              </a:rPr>
              <a:t> (</a:t>
            </a:r>
            <a:r>
              <a:rPr lang="pl-PL" b="1" i="1" dirty="0">
                <a:latin typeface="Times New Roman" panose="02020603050405020304" pitchFamily="18" charset="0"/>
                <a:ea typeface="Calibri" panose="020F0502020204030204" pitchFamily="34" charset="0"/>
                <a:cs typeface="Times New Roman" panose="02020603050405020304" pitchFamily="18" charset="0"/>
              </a:rPr>
              <a:t>B</a:t>
            </a:r>
            <a:r>
              <a:rPr lang="pl-PL" i="1" dirty="0">
                <a:latin typeface="Times New Roman" panose="02020603050405020304" pitchFamily="18" charset="0"/>
                <a:ea typeface="Calibri" panose="020F0502020204030204" pitchFamily="34" charset="0"/>
                <a:cs typeface="Times New Roman" panose="02020603050405020304" pitchFamily="18" charset="0"/>
              </a:rPr>
              <a:t>ajorek</a:t>
            </a:r>
            <a:r>
              <a:rPr lang="pl-PL" b="1" i="1" dirty="0">
                <a:latin typeface="Times New Roman" panose="02020603050405020304" pitchFamily="18" charset="0"/>
                <a:ea typeface="Calibri" panose="020F0502020204030204" pitchFamily="34" charset="0"/>
                <a:cs typeface="Times New Roman" panose="02020603050405020304" pitchFamily="18" charset="0"/>
              </a:rPr>
              <a:t>-J</a:t>
            </a:r>
            <a:r>
              <a:rPr lang="pl-PL" i="1" dirty="0">
                <a:latin typeface="Times New Roman" panose="02020603050405020304" pitchFamily="18" charset="0"/>
                <a:ea typeface="Calibri" panose="020F0502020204030204" pitchFamily="34" charset="0"/>
                <a:cs typeface="Times New Roman" panose="02020603050405020304" pitchFamily="18" charset="0"/>
              </a:rPr>
              <a:t>anik</a:t>
            </a:r>
            <a:r>
              <a:rPr lang="pl-PL" b="1" i="1" dirty="0">
                <a:latin typeface="Times New Roman" panose="02020603050405020304" pitchFamily="18" charset="0"/>
                <a:ea typeface="Calibri" panose="020F0502020204030204" pitchFamily="34" charset="0"/>
                <a:cs typeface="Times New Roman" panose="02020603050405020304" pitchFamily="18" charset="0"/>
              </a:rPr>
              <a:t>-N</a:t>
            </a:r>
            <a:r>
              <a:rPr lang="pl-PL" i="1" dirty="0">
                <a:latin typeface="Times New Roman" panose="02020603050405020304" pitchFamily="18" charset="0"/>
                <a:ea typeface="Calibri" panose="020F0502020204030204" pitchFamily="34" charset="0"/>
                <a:cs typeface="Times New Roman" panose="02020603050405020304" pitchFamily="18" charset="0"/>
              </a:rPr>
              <a:t>atkaniec</a:t>
            </a:r>
            <a:r>
              <a:rPr lang="pl-PL" b="1" dirty="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15000"/>
              </a:lnSpc>
            </a:pPr>
            <a:r>
              <a:rPr lang="en-US" b="1" dirty="0">
                <a:latin typeface="Times New Roman" panose="02020603050405020304" pitchFamily="18" charset="0"/>
                <a:ea typeface="Calibri" panose="020F0502020204030204" pitchFamily="34" charset="0"/>
                <a:cs typeface="Times New Roman" panose="02020603050405020304" pitchFamily="18" charset="0"/>
              </a:rPr>
              <a:t>at the IBR 2 reactor.</a:t>
            </a:r>
            <a:endParaRPr lang="pl-PL"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endParaRPr lang="pl-PL"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r>
              <a:rPr lang="en-GB" b="1" dirty="0">
                <a:latin typeface="Times New Roman" panose="02020603050405020304" pitchFamily="18" charset="0"/>
                <a:ea typeface="Calibri" panose="020F0502020204030204" pitchFamily="34" charset="0"/>
                <a:cs typeface="Times New Roman" panose="02020603050405020304" pitchFamily="18" charset="0"/>
              </a:rPr>
              <a:t>Project Report (2021-2023) and </a:t>
            </a:r>
          </a:p>
          <a:p>
            <a:pPr algn="ctr">
              <a:lnSpc>
                <a:spcPct val="115000"/>
              </a:lnSpc>
            </a:pPr>
            <a:r>
              <a:rPr lang="pl-PL" b="1" dirty="0">
                <a:latin typeface="Times New Roman" panose="02020603050405020304" pitchFamily="18" charset="0"/>
                <a:ea typeface="Calibri" panose="020F0502020204030204" pitchFamily="34" charset="0"/>
                <a:cs typeface="Times New Roman" panose="02020603050405020304" pitchFamily="18" charset="0"/>
              </a:rPr>
              <a:t>Proposal for continuation</a:t>
            </a:r>
            <a:r>
              <a:rPr lang="en-GB" b="1" dirty="0">
                <a:latin typeface="Times New Roman" panose="02020603050405020304" pitchFamily="18" charset="0"/>
                <a:ea typeface="Calibri" panose="020F0502020204030204" pitchFamily="34" charset="0"/>
                <a:cs typeface="Times New Roman" panose="02020603050405020304" pitchFamily="18" charset="0"/>
              </a:rPr>
              <a:t> as a </a:t>
            </a:r>
            <a:r>
              <a:rPr lang="en-GB" b="1" dirty="0" err="1">
                <a:latin typeface="Times New Roman" panose="02020603050405020304" pitchFamily="18" charset="0"/>
                <a:ea typeface="Calibri" panose="020F0502020204030204" pitchFamily="34" charset="0"/>
                <a:cs typeface="Times New Roman" panose="02020603050405020304" pitchFamily="18" charset="0"/>
              </a:rPr>
              <a:t>Subsubproject</a:t>
            </a:r>
            <a:endParaRPr lang="en-GB"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endParaRPr lang="pl-PL"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endParaRPr lang="pl-PL"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endParaRPr lang="pl-PL"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endParaRPr lang="pl-PL"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endParaRPr lang="pl-PL"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endParaRPr lang="pl-PL" b="1" dirty="0">
              <a:latin typeface="Times New Roman" panose="02020603050405020304" pitchFamily="18" charset="0"/>
              <a:ea typeface="Calibri" panose="020F0502020204030204" pitchFamily="34" charset="0"/>
              <a:cs typeface="Times New Roman" panose="02020603050405020304" pitchFamily="18" charset="0"/>
            </a:endParaRPr>
          </a:p>
          <a:p>
            <a:endParaRPr lang="pl-PL" sz="14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pl-PL" sz="2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Dorota Marta Chudoba</a:t>
            </a:r>
            <a:endParaRPr lang="pl-PL" sz="2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69F0122-449A-46B3-B189-BAD96122FEC7}"/>
              </a:ext>
            </a:extLst>
          </p:cNvPr>
          <p:cNvPicPr>
            <a:picLocks noChangeAspect="1"/>
          </p:cNvPicPr>
          <p:nvPr/>
        </p:nvPicPr>
        <p:blipFill rotWithShape="1">
          <a:blip r:embed="rId2"/>
          <a:srcRect l="15042" t="5909" r="947" b="8837"/>
          <a:stretch/>
        </p:blipFill>
        <p:spPr>
          <a:xfrm>
            <a:off x="6748675" y="3971263"/>
            <a:ext cx="914974" cy="1194717"/>
          </a:xfrm>
          <a:prstGeom prst="rect">
            <a:avLst/>
          </a:prstGeom>
        </p:spPr>
      </p:pic>
      <p:pic>
        <p:nvPicPr>
          <p:cNvPr id="6" name="Picture 5">
            <a:extLst>
              <a:ext uri="{FF2B5EF4-FFF2-40B4-BE49-F238E27FC236}">
                <a16:creationId xmlns:a16="http://schemas.microsoft.com/office/drawing/2014/main" id="{BE1B4C6E-9A23-4B79-877B-6755E1C0AF02}"/>
              </a:ext>
            </a:extLst>
          </p:cNvPr>
          <p:cNvPicPr>
            <a:picLocks noChangeAspect="1"/>
          </p:cNvPicPr>
          <p:nvPr/>
        </p:nvPicPr>
        <p:blipFill>
          <a:blip r:embed="rId3"/>
          <a:stretch>
            <a:fillRect/>
          </a:stretch>
        </p:blipFill>
        <p:spPr>
          <a:xfrm>
            <a:off x="4468931" y="3971263"/>
            <a:ext cx="914974" cy="1218863"/>
          </a:xfrm>
          <a:prstGeom prst="rect">
            <a:avLst/>
          </a:prstGeom>
        </p:spPr>
      </p:pic>
      <p:pic>
        <p:nvPicPr>
          <p:cNvPr id="7" name="Picture 6">
            <a:extLst>
              <a:ext uri="{FF2B5EF4-FFF2-40B4-BE49-F238E27FC236}">
                <a16:creationId xmlns:a16="http://schemas.microsoft.com/office/drawing/2014/main" id="{786719D8-C355-4A00-BC23-48F75C523EC7}"/>
              </a:ext>
            </a:extLst>
          </p:cNvPr>
          <p:cNvPicPr>
            <a:picLocks noChangeAspect="1"/>
          </p:cNvPicPr>
          <p:nvPr/>
        </p:nvPicPr>
        <p:blipFill rotWithShape="1">
          <a:blip r:embed="rId4"/>
          <a:srcRect l="21804" r="14873" b="6509"/>
          <a:stretch/>
        </p:blipFill>
        <p:spPr>
          <a:xfrm>
            <a:off x="5592230" y="3971263"/>
            <a:ext cx="935110" cy="1218863"/>
          </a:xfrm>
          <a:prstGeom prst="rect">
            <a:avLst/>
          </a:prstGeom>
        </p:spPr>
      </p:pic>
      <p:pic>
        <p:nvPicPr>
          <p:cNvPr id="8" name="Picture 7">
            <a:extLst>
              <a:ext uri="{FF2B5EF4-FFF2-40B4-BE49-F238E27FC236}">
                <a16:creationId xmlns:a16="http://schemas.microsoft.com/office/drawing/2014/main" id="{EF7B23BA-835E-4D75-8E0B-8EE8386E0A37}"/>
              </a:ext>
            </a:extLst>
          </p:cNvPr>
          <p:cNvPicPr>
            <a:picLocks noChangeAspect="1"/>
          </p:cNvPicPr>
          <p:nvPr/>
        </p:nvPicPr>
        <p:blipFill rotWithShape="1">
          <a:blip r:embed="rId5">
            <a:extLst>
              <a:ext uri="{28A0092B-C50C-407E-A947-70E740481C1C}">
                <a14:useLocalDpi xmlns:a14="http://schemas.microsoft.com/office/drawing/2010/main" val="0"/>
              </a:ext>
            </a:extLst>
          </a:blip>
          <a:srcRect r="233"/>
          <a:stretch/>
        </p:blipFill>
        <p:spPr>
          <a:xfrm>
            <a:off x="10485119" y="221115"/>
            <a:ext cx="1652804" cy="633118"/>
          </a:xfrm>
          <a:prstGeom prst="rect">
            <a:avLst/>
          </a:prstGeom>
        </p:spPr>
      </p:pic>
      <p:pic>
        <p:nvPicPr>
          <p:cNvPr id="9" name="Picture 8">
            <a:extLst>
              <a:ext uri="{FF2B5EF4-FFF2-40B4-BE49-F238E27FC236}">
                <a16:creationId xmlns:a16="http://schemas.microsoft.com/office/drawing/2014/main" id="{7755B89F-2D60-4149-976A-1CF0623E58E0}"/>
              </a:ext>
            </a:extLst>
          </p:cNvPr>
          <p:cNvPicPr>
            <a:picLocks noChangeAspect="1"/>
          </p:cNvPicPr>
          <p:nvPr/>
        </p:nvPicPr>
        <p:blipFill>
          <a:blip r:embed="rId6"/>
          <a:stretch>
            <a:fillRect/>
          </a:stretch>
        </p:blipFill>
        <p:spPr>
          <a:xfrm>
            <a:off x="0" y="1255442"/>
            <a:ext cx="2913322" cy="2903324"/>
          </a:xfrm>
          <a:prstGeom prst="rect">
            <a:avLst/>
          </a:prstGeom>
        </p:spPr>
      </p:pic>
      <p:pic>
        <p:nvPicPr>
          <p:cNvPr id="10" name="Picture 9">
            <a:extLst>
              <a:ext uri="{FF2B5EF4-FFF2-40B4-BE49-F238E27FC236}">
                <a16:creationId xmlns:a16="http://schemas.microsoft.com/office/drawing/2014/main" id="{CD43AF8D-E48E-439A-8DA2-B534E486E910}"/>
              </a:ext>
            </a:extLst>
          </p:cNvPr>
          <p:cNvPicPr>
            <a:picLocks noChangeAspect="1"/>
          </p:cNvPicPr>
          <p:nvPr/>
        </p:nvPicPr>
        <p:blipFill>
          <a:blip r:embed="rId6"/>
          <a:stretch>
            <a:fillRect/>
          </a:stretch>
        </p:blipFill>
        <p:spPr>
          <a:xfrm flipH="1">
            <a:off x="9278677" y="1231296"/>
            <a:ext cx="2913322" cy="2903324"/>
          </a:xfrm>
          <a:prstGeom prst="rect">
            <a:avLst/>
          </a:prstGeom>
        </p:spPr>
      </p:pic>
      <p:pic>
        <p:nvPicPr>
          <p:cNvPr id="11" name="Picture 15" descr="JINR - International Year of Basic Sciences for Development">
            <a:extLst>
              <a:ext uri="{FF2B5EF4-FFF2-40B4-BE49-F238E27FC236}">
                <a16:creationId xmlns:a16="http://schemas.microsoft.com/office/drawing/2014/main" id="{3F86E5FA-6526-4C81-B908-BAB9D9FA789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480" b="15024"/>
          <a:stretch/>
        </p:blipFill>
        <p:spPr bwMode="auto">
          <a:xfrm>
            <a:off x="912" y="0"/>
            <a:ext cx="1613825" cy="11376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9">
            <a:extLst>
              <a:ext uri="{FF2B5EF4-FFF2-40B4-BE49-F238E27FC236}">
                <a16:creationId xmlns:a16="http://schemas.microsoft.com/office/drawing/2014/main" id="{941D382A-D7D8-5872-19D9-23E2148F60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3465" y="3971263"/>
            <a:ext cx="4084458" cy="2808065"/>
          </a:xfrm>
          <a:prstGeom prst="rect">
            <a:avLst/>
          </a:prstGeom>
        </p:spPr>
      </p:pic>
    </p:spTree>
    <p:extLst>
      <p:ext uri="{BB962C8B-B14F-4D97-AF65-F5344CB8AC3E}">
        <p14:creationId xmlns:p14="http://schemas.microsoft.com/office/powerpoint/2010/main" val="2644423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85A7E1-4D71-4F07-AD99-49E23B615C48}"/>
              </a:ext>
            </a:extLst>
          </p:cNvPr>
          <p:cNvSpPr/>
          <p:nvPr/>
        </p:nvSpPr>
        <p:spPr>
          <a:xfrm>
            <a:off x="296855" y="5053636"/>
            <a:ext cx="12192001" cy="1429622"/>
          </a:xfrm>
          <a:prstGeom prst="rect">
            <a:avLst/>
          </a:prstGeom>
        </p:spPr>
        <p:txBody>
          <a:bodyPr wrap="square">
            <a:spAutoFit/>
          </a:bodyPr>
          <a:lstStyle/>
          <a:p>
            <a:pPr>
              <a:lnSpc>
                <a:spcPct val="150000"/>
              </a:lnSpc>
            </a:pPr>
            <a:r>
              <a:rPr lang="pl-PL" sz="2000" b="1" dirty="0">
                <a:solidFill>
                  <a:srgbClr val="0070C0"/>
                </a:solidFill>
              </a:rPr>
              <a:t>Desires:</a:t>
            </a:r>
            <a:r>
              <a:rPr lang="pl-PL" sz="2000" b="1" dirty="0"/>
              <a:t> </a:t>
            </a:r>
          </a:p>
          <a:p>
            <a:pPr>
              <a:lnSpc>
                <a:spcPct val="150000"/>
              </a:lnSpc>
            </a:pPr>
            <a:r>
              <a:rPr lang="pl-PL" sz="2000" dirty="0"/>
              <a:t>- higher luminosity </a:t>
            </a:r>
            <a:r>
              <a:rPr lang="pl-PL" sz="2000" dirty="0">
                <a:sym typeface="Wingdings" panose="05000000000000000000" pitchFamily="2" charset="2"/>
              </a:rPr>
              <a:t> smaller samples or shorter counting time – </a:t>
            </a:r>
            <a:r>
              <a:rPr lang="pl-PL" sz="2000" b="1" dirty="0">
                <a:sym typeface="Wingdings" panose="05000000000000000000" pitchFamily="2" charset="2"/>
              </a:rPr>
              <a:t>Lower sample purchase costs  more users.</a:t>
            </a:r>
          </a:p>
          <a:p>
            <a:pPr>
              <a:lnSpc>
                <a:spcPct val="150000"/>
              </a:lnSpc>
            </a:pPr>
            <a:r>
              <a:rPr lang="pl-PL" sz="2000" dirty="0">
                <a:sym typeface="Wingdings" panose="05000000000000000000" pitchFamily="2" charset="2"/>
              </a:rPr>
              <a:t>- broader energy transfer range (</a:t>
            </a:r>
            <a:r>
              <a:rPr lang="pl-PL" sz="2000" b="1" dirty="0"/>
              <a:t>0-330</a:t>
            </a:r>
            <a:r>
              <a:rPr lang="pl-PL" sz="2000" dirty="0"/>
              <a:t> </a:t>
            </a:r>
            <a:r>
              <a:rPr lang="pl-PL" sz="2000" b="1" dirty="0"/>
              <a:t>meV / 2661 cm</a:t>
            </a:r>
            <a:r>
              <a:rPr lang="pl-PL" sz="2000" b="1" baseline="30000" dirty="0"/>
              <a:t>-1</a:t>
            </a:r>
            <a:r>
              <a:rPr lang="pl-PL" sz="2000" b="1" dirty="0"/>
              <a:t>) </a:t>
            </a:r>
            <a:r>
              <a:rPr lang="pl-PL" sz="2000" b="1" dirty="0">
                <a:sym typeface="Wingdings" panose="05000000000000000000" pitchFamily="2" charset="2"/>
              </a:rPr>
              <a:t></a:t>
            </a:r>
            <a:r>
              <a:rPr lang="pl-PL" sz="2000" b="1" dirty="0"/>
              <a:t> broader range of analyzed vibrations. </a:t>
            </a:r>
            <a:endParaRPr lang="pl-PL" sz="2000" dirty="0">
              <a:sym typeface="Wingdings" panose="05000000000000000000" pitchFamily="2" charset="2"/>
            </a:endParaRPr>
          </a:p>
        </p:txBody>
      </p:sp>
      <p:sp>
        <p:nvSpPr>
          <p:cNvPr id="6" name="Title 3">
            <a:extLst>
              <a:ext uri="{FF2B5EF4-FFF2-40B4-BE49-F238E27FC236}">
                <a16:creationId xmlns:a16="http://schemas.microsoft.com/office/drawing/2014/main" id="{D410CBB9-569F-489D-BDDD-30993316925B}"/>
              </a:ext>
            </a:extLst>
          </p:cNvPr>
          <p:cNvSpPr txBox="1">
            <a:spLocks/>
          </p:cNvSpPr>
          <p:nvPr/>
        </p:nvSpPr>
        <p:spPr>
          <a:xfrm>
            <a:off x="884965" y="359605"/>
            <a:ext cx="2587824" cy="430887"/>
          </a:xfrm>
          <a:prstGeom prst="rect">
            <a:avLst/>
          </a:prstGeom>
          <a:noFill/>
        </p:spPr>
        <p:txBody>
          <a:bodyPr wrap="none" rtlCol="0">
            <a:sp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200" b="1" dirty="0">
                <a:solidFill>
                  <a:srgbClr val="0070C0"/>
                </a:solidFill>
                <a:latin typeface="+mn-lt"/>
              </a:rPr>
              <a:t>Scientific motivation</a:t>
            </a:r>
            <a:endParaRPr lang="ru-RU" sz="2200" b="1" dirty="0">
              <a:solidFill>
                <a:srgbClr val="0070C0"/>
              </a:solidFill>
              <a:latin typeface="+mn-lt"/>
            </a:endParaRPr>
          </a:p>
        </p:txBody>
      </p:sp>
      <p:sp>
        <p:nvSpPr>
          <p:cNvPr id="7" name="Prostokąt 6">
            <a:extLst>
              <a:ext uri="{FF2B5EF4-FFF2-40B4-BE49-F238E27FC236}">
                <a16:creationId xmlns:a16="http://schemas.microsoft.com/office/drawing/2014/main" id="{464BE130-76E5-4580-AA88-FEAC2DD58320}"/>
              </a:ext>
            </a:extLst>
          </p:cNvPr>
          <p:cNvSpPr/>
          <p:nvPr/>
        </p:nvSpPr>
        <p:spPr>
          <a:xfrm>
            <a:off x="884965" y="1228397"/>
            <a:ext cx="9207680" cy="4401205"/>
          </a:xfrm>
          <a:prstGeom prst="rect">
            <a:avLst/>
          </a:prstGeom>
        </p:spPr>
        <p:txBody>
          <a:bodyPr wrap="square">
            <a:spAutoFit/>
          </a:bodyPr>
          <a:lstStyle/>
          <a:p>
            <a:pPr marL="342900" indent="-342900">
              <a:buFont typeface="Arial" panose="020B0604020202020204" pitchFamily="34" charset="0"/>
              <a:buChar char="•"/>
            </a:pPr>
            <a:r>
              <a:rPr lang="pl-PL" sz="2000" b="1" dirty="0"/>
              <a:t>Hydrogen bonds in molecular matter (vibrational analysis)</a:t>
            </a:r>
          </a:p>
          <a:p>
            <a:pPr marL="342900" indent="-342900">
              <a:buFont typeface="Arial" panose="020B0604020202020204" pitchFamily="34" charset="0"/>
              <a:buChar char="•"/>
            </a:pPr>
            <a:endParaRPr lang="en-GB" sz="2000" b="1" dirty="0"/>
          </a:p>
          <a:p>
            <a:pPr marL="342900" indent="-342900">
              <a:buFont typeface="Arial" panose="020B0604020202020204" pitchFamily="34" charset="0"/>
              <a:buChar char="•"/>
            </a:pPr>
            <a:r>
              <a:rPr lang="en-GB" sz="2000" b="1" dirty="0"/>
              <a:t>Dynamics studies of pharmaceutics</a:t>
            </a:r>
            <a:r>
              <a:rPr lang="pl-PL" sz="2000" b="1" dirty="0"/>
              <a:t> (</a:t>
            </a:r>
            <a:r>
              <a:rPr lang="en-US" sz="2000" b="1" dirty="0"/>
              <a:t>in bulk (native) state and as “micronized” or amorphized powders</a:t>
            </a:r>
            <a:r>
              <a:rPr lang="pl-PL" sz="2000" b="1" dirty="0"/>
              <a:t>)</a:t>
            </a:r>
          </a:p>
          <a:p>
            <a:pPr marL="342900" indent="-342900">
              <a:buFont typeface="Arial" panose="020B0604020202020204" pitchFamily="34" charset="0"/>
              <a:buChar char="•"/>
            </a:pPr>
            <a:endParaRPr lang="pl-PL" sz="2000" b="1" dirty="0"/>
          </a:p>
          <a:p>
            <a:pPr marL="342900" indent="-342900">
              <a:buFont typeface="Arial" panose="020B0604020202020204" pitchFamily="34" charset="0"/>
              <a:buChar char="•"/>
            </a:pPr>
            <a:r>
              <a:rPr lang="en-GB" sz="2000" b="1" dirty="0"/>
              <a:t>Dynamics studies of liquid crystals </a:t>
            </a:r>
            <a:endParaRPr lang="pl-PL" sz="2000" b="1" dirty="0"/>
          </a:p>
          <a:p>
            <a:endParaRPr lang="pl-PL" sz="2000" b="1" dirty="0"/>
          </a:p>
          <a:p>
            <a:pPr marL="342900" indent="-342900">
              <a:buFont typeface="Arial" panose="020B0604020202020204" pitchFamily="34" charset="0"/>
              <a:buChar char="•"/>
            </a:pPr>
            <a:r>
              <a:rPr lang="en-US" sz="2000" b="1" dirty="0"/>
              <a:t>Materials for energy storage, e.g. plasticizer-SPE systems for Li batteries</a:t>
            </a:r>
            <a:endParaRPr lang="pl-PL" sz="2000" b="1" dirty="0"/>
          </a:p>
          <a:p>
            <a:pPr marL="342900" indent="-342900">
              <a:buFont typeface="Arial" panose="020B0604020202020204" pitchFamily="34" charset="0"/>
              <a:buChar char="•"/>
            </a:pPr>
            <a:endParaRPr lang="pl-PL" sz="2000" b="1" dirty="0"/>
          </a:p>
          <a:p>
            <a:pPr marL="342900" indent="-342900">
              <a:buFont typeface="Arial" panose="020B0604020202020204" pitchFamily="34" charset="0"/>
              <a:buChar char="•"/>
            </a:pPr>
            <a:r>
              <a:rPr lang="pl-PL" sz="2000" b="1" dirty="0"/>
              <a:t>Studies of </a:t>
            </a:r>
            <a:r>
              <a:rPr lang="en-US" sz="2000" b="1" dirty="0"/>
              <a:t>soft</a:t>
            </a:r>
            <a:r>
              <a:rPr lang="pl-PL" sz="2000" b="1" dirty="0"/>
              <a:t> matter</a:t>
            </a:r>
            <a:r>
              <a:rPr lang="en-US" sz="2000" b="1" dirty="0"/>
              <a:t> (e.g. </a:t>
            </a:r>
            <a:r>
              <a:rPr lang="pl-PL" sz="2000" b="1" dirty="0"/>
              <a:t>membranes</a:t>
            </a:r>
            <a:r>
              <a:rPr lang="en-US" sz="2000" b="1" dirty="0"/>
              <a:t>)</a:t>
            </a:r>
            <a:endParaRPr lang="pl-PL" sz="2000" b="1" dirty="0"/>
          </a:p>
          <a:p>
            <a:pPr marL="342900" indent="-342900">
              <a:buFont typeface="Arial" panose="020B0604020202020204" pitchFamily="34" charset="0"/>
              <a:buChar char="•"/>
            </a:pPr>
            <a:endParaRPr lang="pl-PL" sz="2000" b="1" dirty="0"/>
          </a:p>
          <a:p>
            <a:pPr marL="342900" indent="-342900">
              <a:buFont typeface="Arial" panose="020B0604020202020204" pitchFamily="34" charset="0"/>
              <a:buChar char="•"/>
            </a:pPr>
            <a:r>
              <a:rPr lang="ru-RU" sz="2000" b="1" dirty="0" err="1"/>
              <a:t>Photonic</a:t>
            </a:r>
            <a:r>
              <a:rPr lang="ru-RU" sz="2000" b="1" dirty="0"/>
              <a:t> </a:t>
            </a:r>
            <a:r>
              <a:rPr lang="ru-RU" sz="2000" b="1" dirty="0" err="1"/>
              <a:t>materials</a:t>
            </a:r>
            <a:r>
              <a:rPr lang="ru-RU" sz="2000" b="1" dirty="0"/>
              <a:t> </a:t>
            </a:r>
            <a:r>
              <a:rPr lang="ru-RU" sz="2000" b="1" dirty="0" err="1"/>
              <a:t>of</a:t>
            </a:r>
            <a:r>
              <a:rPr lang="ru-RU" sz="2000" b="1" dirty="0"/>
              <a:t> </a:t>
            </a:r>
            <a:r>
              <a:rPr lang="ru-RU" sz="2000" b="1" dirty="0" err="1"/>
              <a:t>industrial</a:t>
            </a:r>
            <a:r>
              <a:rPr lang="ru-RU" sz="2000" b="1" dirty="0"/>
              <a:t> </a:t>
            </a:r>
            <a:r>
              <a:rPr lang="ru-RU" sz="2000" b="1" dirty="0" err="1"/>
              <a:t>applications</a:t>
            </a:r>
            <a:endParaRPr lang="pl-PL" sz="2000" b="1" dirty="0"/>
          </a:p>
          <a:p>
            <a:endParaRPr lang="pl-PL" sz="2000" b="1" dirty="0"/>
          </a:p>
          <a:p>
            <a:pPr marL="742950" lvl="1" algn="just" eaLnBrk="0" fontAlgn="base" hangingPunct="0">
              <a:spcBef>
                <a:spcPct val="0"/>
              </a:spcBef>
              <a:spcAft>
                <a:spcPct val="0"/>
              </a:spcAft>
            </a:pPr>
            <a:endParaRPr lang="pl-PL" sz="2000" b="1" dirty="0"/>
          </a:p>
        </p:txBody>
      </p:sp>
      <p:pic>
        <p:nvPicPr>
          <p:cNvPr id="10" name="Obraz 8">
            <a:extLst>
              <a:ext uri="{FF2B5EF4-FFF2-40B4-BE49-F238E27FC236}">
                <a16:creationId xmlns:a16="http://schemas.microsoft.com/office/drawing/2014/main" id="{9EF22D70-8609-4448-BEDE-DC03A7199EFA}"/>
              </a:ext>
            </a:extLst>
          </p:cNvPr>
          <p:cNvPicPr/>
          <p:nvPr/>
        </p:nvPicPr>
        <p:blipFill rotWithShape="1">
          <a:blip r:embed="rId2" cstate="print">
            <a:extLst>
              <a:ext uri="{28A0092B-C50C-407E-A947-70E740481C1C}">
                <a14:useLocalDpi xmlns:a14="http://schemas.microsoft.com/office/drawing/2010/main" val="0"/>
              </a:ext>
            </a:extLst>
          </a:blip>
          <a:srcRect l="4709" t="29490" b="29858"/>
          <a:stretch/>
        </p:blipFill>
        <p:spPr bwMode="auto">
          <a:xfrm>
            <a:off x="6675505" y="2213002"/>
            <a:ext cx="3239820" cy="1266027"/>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B01145CB-C5D8-48AE-82E3-0065A0AF6D6A}"/>
              </a:ext>
            </a:extLst>
          </p:cNvPr>
          <p:cNvPicPr>
            <a:picLocks noChangeAspect="1"/>
          </p:cNvPicPr>
          <p:nvPr/>
        </p:nvPicPr>
        <p:blipFill>
          <a:blip r:embed="rId3"/>
          <a:stretch>
            <a:fillRect/>
          </a:stretch>
        </p:blipFill>
        <p:spPr>
          <a:xfrm>
            <a:off x="10610159" y="1865032"/>
            <a:ext cx="1444226" cy="1444226"/>
          </a:xfrm>
          <a:prstGeom prst="ellipse">
            <a:avLst/>
          </a:prstGeom>
          <a:ln>
            <a:noFill/>
          </a:ln>
          <a:effectLst>
            <a:softEdge rad="112500"/>
          </a:effectLst>
        </p:spPr>
      </p:pic>
      <p:pic>
        <p:nvPicPr>
          <p:cNvPr id="1028" name="Picture 4">
            <a:extLst>
              <a:ext uri="{FF2B5EF4-FFF2-40B4-BE49-F238E27FC236}">
                <a16:creationId xmlns:a16="http://schemas.microsoft.com/office/drawing/2014/main" id="{BA191A11-927A-400F-9F1B-A8F286AA2A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01" b="6275"/>
          <a:stretch/>
        </p:blipFill>
        <p:spPr bwMode="auto">
          <a:xfrm>
            <a:off x="8626225" y="266323"/>
            <a:ext cx="2351091" cy="1202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29A94DE-6E5A-4A52-BA6F-687BE6DBE37E}"/>
              </a:ext>
            </a:extLst>
          </p:cNvPr>
          <p:cNvPicPr>
            <a:picLocks noChangeAspect="1"/>
          </p:cNvPicPr>
          <p:nvPr/>
        </p:nvPicPr>
        <p:blipFill rotWithShape="1">
          <a:blip r:embed="rId5"/>
          <a:srcRect l="21053" r="403" b="8727"/>
          <a:stretch/>
        </p:blipFill>
        <p:spPr>
          <a:xfrm flipH="1">
            <a:off x="9367112" y="3567047"/>
            <a:ext cx="1916916" cy="1617284"/>
          </a:xfrm>
          <a:prstGeom prst="rect">
            <a:avLst/>
          </a:prstGeom>
        </p:spPr>
      </p:pic>
    </p:spTree>
    <p:extLst>
      <p:ext uri="{BB962C8B-B14F-4D97-AF65-F5344CB8AC3E}">
        <p14:creationId xmlns:p14="http://schemas.microsoft.com/office/powerpoint/2010/main" val="1470751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4954A230-E3AC-3289-9E81-DD4933496D8D}"/>
              </a:ext>
            </a:extLst>
          </p:cNvPr>
          <p:cNvPicPr>
            <a:picLocks noChangeAspect="1"/>
          </p:cNvPicPr>
          <p:nvPr/>
        </p:nvPicPr>
        <p:blipFill rotWithShape="1">
          <a:blip r:embed="rId2">
            <a:extLst>
              <a:ext uri="{28A0092B-C50C-407E-A947-70E740481C1C}">
                <a14:useLocalDpi xmlns:a14="http://schemas.microsoft.com/office/drawing/2010/main" val="0"/>
              </a:ext>
            </a:extLst>
          </a:blip>
          <a:srcRect l="30308"/>
          <a:stretch/>
        </p:blipFill>
        <p:spPr>
          <a:xfrm>
            <a:off x="773699" y="2873580"/>
            <a:ext cx="2465890" cy="4312449"/>
          </a:xfrm>
          <a:prstGeom prst="rect">
            <a:avLst/>
          </a:prstGeom>
        </p:spPr>
      </p:pic>
      <p:sp>
        <p:nvSpPr>
          <p:cNvPr id="6" name="Rectangle 5">
            <a:extLst>
              <a:ext uri="{FF2B5EF4-FFF2-40B4-BE49-F238E27FC236}">
                <a16:creationId xmlns:a16="http://schemas.microsoft.com/office/drawing/2014/main" id="{E65C46C0-A598-46E6-B189-3A505BBE441B}"/>
              </a:ext>
            </a:extLst>
          </p:cNvPr>
          <p:cNvSpPr/>
          <p:nvPr/>
        </p:nvSpPr>
        <p:spPr>
          <a:xfrm>
            <a:off x="387126" y="415730"/>
            <a:ext cx="2991268" cy="430887"/>
          </a:xfrm>
          <a:prstGeom prst="rect">
            <a:avLst/>
          </a:prstGeom>
        </p:spPr>
        <p:txBody>
          <a:bodyPr wrap="none">
            <a:spAutoFit/>
          </a:bodyPr>
          <a:lstStyle/>
          <a:p>
            <a:r>
              <a:rPr lang="pl-PL" sz="2200" b="1" dirty="0">
                <a:solidFill>
                  <a:srgbClr val="0070C0"/>
                </a:solidFill>
                <a:ea typeface="+mj-ea"/>
                <a:cs typeface="+mj-cs"/>
              </a:rPr>
              <a:t>Expected characteristics</a:t>
            </a:r>
          </a:p>
        </p:txBody>
      </p:sp>
      <p:pic>
        <p:nvPicPr>
          <p:cNvPr id="8" name="Picture 7">
            <a:extLst>
              <a:ext uri="{FF2B5EF4-FFF2-40B4-BE49-F238E27FC236}">
                <a16:creationId xmlns:a16="http://schemas.microsoft.com/office/drawing/2014/main" id="{B455DC47-E807-4BF3-9501-3A419A25F112}"/>
              </a:ext>
            </a:extLst>
          </p:cNvPr>
          <p:cNvPicPr>
            <a:picLocks noChangeAspect="1"/>
          </p:cNvPicPr>
          <p:nvPr/>
        </p:nvPicPr>
        <p:blipFill rotWithShape="1">
          <a:blip r:embed="rId3"/>
          <a:srcRect l="4843" t="2913"/>
          <a:stretch/>
        </p:blipFill>
        <p:spPr>
          <a:xfrm flipH="1">
            <a:off x="423645" y="1014677"/>
            <a:ext cx="2644087" cy="2098220"/>
          </a:xfrm>
          <a:prstGeom prst="rect">
            <a:avLst/>
          </a:prstGeom>
        </p:spPr>
      </p:pic>
      <p:graphicFrame>
        <p:nvGraphicFramePr>
          <p:cNvPr id="9" name="Table 3">
            <a:extLst>
              <a:ext uri="{FF2B5EF4-FFF2-40B4-BE49-F238E27FC236}">
                <a16:creationId xmlns:a16="http://schemas.microsoft.com/office/drawing/2014/main" id="{35ED34AD-E54D-4965-941C-CD71CB4491FC}"/>
              </a:ext>
            </a:extLst>
          </p:cNvPr>
          <p:cNvGraphicFramePr>
            <a:graphicFrameLocks noGrp="1"/>
          </p:cNvGraphicFramePr>
          <p:nvPr>
            <p:extLst>
              <p:ext uri="{D42A27DB-BD31-4B8C-83A1-F6EECF244321}">
                <p14:modId xmlns:p14="http://schemas.microsoft.com/office/powerpoint/2010/main" val="2142744484"/>
              </p:ext>
            </p:extLst>
          </p:nvPr>
        </p:nvGraphicFramePr>
        <p:xfrm>
          <a:off x="3296267" y="1084344"/>
          <a:ext cx="8472088" cy="5320848"/>
        </p:xfrm>
        <a:graphic>
          <a:graphicData uri="http://schemas.openxmlformats.org/drawingml/2006/table">
            <a:tbl>
              <a:tblPr firstRow="1" bandRow="1">
                <a:tableStyleId>{0505E3EF-67EA-436B-97B2-0124C06EBD24}</a:tableStyleId>
              </a:tblPr>
              <a:tblGrid>
                <a:gridCol w="2338179">
                  <a:extLst>
                    <a:ext uri="{9D8B030D-6E8A-4147-A177-3AD203B41FA5}">
                      <a16:colId xmlns:a16="http://schemas.microsoft.com/office/drawing/2014/main" val="2670762035"/>
                    </a:ext>
                  </a:extLst>
                </a:gridCol>
                <a:gridCol w="1358843">
                  <a:extLst>
                    <a:ext uri="{9D8B030D-6E8A-4147-A177-3AD203B41FA5}">
                      <a16:colId xmlns:a16="http://schemas.microsoft.com/office/drawing/2014/main" val="1589927856"/>
                    </a:ext>
                  </a:extLst>
                </a:gridCol>
                <a:gridCol w="1600943">
                  <a:extLst>
                    <a:ext uri="{9D8B030D-6E8A-4147-A177-3AD203B41FA5}">
                      <a16:colId xmlns:a16="http://schemas.microsoft.com/office/drawing/2014/main" val="77044663"/>
                    </a:ext>
                  </a:extLst>
                </a:gridCol>
                <a:gridCol w="3174123">
                  <a:extLst>
                    <a:ext uri="{9D8B030D-6E8A-4147-A177-3AD203B41FA5}">
                      <a16:colId xmlns:a16="http://schemas.microsoft.com/office/drawing/2014/main" val="3798620166"/>
                    </a:ext>
                  </a:extLst>
                </a:gridCol>
              </a:tblGrid>
              <a:tr h="310923">
                <a:tc>
                  <a:txBody>
                    <a:bodyPr/>
                    <a:lstStyle/>
                    <a:p>
                      <a:pPr algn="ctr"/>
                      <a:endParaRPr lang="pl-PL" sz="1800" dirty="0">
                        <a:latin typeface="+mn-lt"/>
                      </a:endParaRPr>
                    </a:p>
                  </a:txBody>
                  <a:tcPr>
                    <a:solidFill>
                      <a:schemeClr val="accent5">
                        <a:lumMod val="20000"/>
                        <a:lumOff val="80000"/>
                      </a:schemeClr>
                    </a:solidFill>
                  </a:tcPr>
                </a:tc>
                <a:tc>
                  <a:txBody>
                    <a:bodyPr/>
                    <a:lstStyle/>
                    <a:p>
                      <a:pPr algn="ctr"/>
                      <a:r>
                        <a:rPr lang="pl-PL" sz="1800" dirty="0">
                          <a:latin typeface="+mn-lt"/>
                        </a:rPr>
                        <a:t>NERA</a:t>
                      </a:r>
                    </a:p>
                  </a:txBody>
                  <a:tcPr>
                    <a:solidFill>
                      <a:schemeClr val="accent5">
                        <a:lumMod val="20000"/>
                        <a:lumOff val="80000"/>
                      </a:schemeClr>
                    </a:solidFill>
                  </a:tcPr>
                </a:tc>
                <a:tc>
                  <a:txBody>
                    <a:bodyPr/>
                    <a:lstStyle/>
                    <a:p>
                      <a:pPr algn="ctr"/>
                      <a:r>
                        <a:rPr lang="pl-PL" sz="1800" dirty="0">
                          <a:latin typeface="+mn-lt"/>
                        </a:rPr>
                        <a:t>BJN</a:t>
                      </a:r>
                    </a:p>
                  </a:txBody>
                  <a:tcPr>
                    <a:solidFill>
                      <a:schemeClr val="accent5">
                        <a:lumMod val="20000"/>
                        <a:lumOff val="80000"/>
                      </a:schemeClr>
                    </a:solidFill>
                  </a:tcPr>
                </a:tc>
                <a:tc>
                  <a:txBody>
                    <a:bodyPr/>
                    <a:lstStyle/>
                    <a:p>
                      <a:pPr algn="ctr"/>
                      <a:endParaRPr lang="pl-PL" sz="1800" dirty="0">
                        <a:latin typeface="+mn-lt"/>
                      </a:endParaRPr>
                    </a:p>
                  </a:txBody>
                  <a:tcPr>
                    <a:solidFill>
                      <a:schemeClr val="accent5">
                        <a:lumMod val="20000"/>
                        <a:lumOff val="80000"/>
                      </a:schemeClr>
                    </a:solidFill>
                  </a:tcPr>
                </a:tc>
                <a:extLst>
                  <a:ext uri="{0D108BD9-81ED-4DB2-BD59-A6C34878D82A}">
                    <a16:rowId xmlns:a16="http://schemas.microsoft.com/office/drawing/2014/main" val="4111365944"/>
                  </a:ext>
                </a:extLst>
              </a:tr>
              <a:tr h="707711">
                <a:tc>
                  <a:txBody>
                    <a:bodyPr/>
                    <a:lstStyle/>
                    <a:p>
                      <a:pPr algn="ctr"/>
                      <a:r>
                        <a:rPr lang="pl-PL" sz="1800" dirty="0">
                          <a:latin typeface="+mn-lt"/>
                        </a:rPr>
                        <a:t>Analyzer area</a:t>
                      </a:r>
                    </a:p>
                  </a:txBody>
                  <a:tcPr>
                    <a:solidFill>
                      <a:schemeClr val="accent5">
                        <a:lumMod val="20000"/>
                        <a:lumOff val="80000"/>
                      </a:schemeClr>
                    </a:solidFill>
                  </a:tcPr>
                </a:tc>
                <a:tc>
                  <a:txBody>
                    <a:bodyPr/>
                    <a:lstStyle/>
                    <a:p>
                      <a:pPr algn="ctr"/>
                      <a:r>
                        <a:rPr lang="ru-RU" sz="1800" kern="1200" dirty="0">
                          <a:solidFill>
                            <a:schemeClr val="dk1"/>
                          </a:solidFill>
                          <a:effectLst/>
                          <a:latin typeface="+mn-lt"/>
                          <a:ea typeface="+mn-ea"/>
                          <a:cs typeface="+mn-cs"/>
                        </a:rPr>
                        <a:t>15х3Х25</a:t>
                      </a:r>
                      <a:endParaRPr lang="pl-PL" sz="1800" kern="1200" dirty="0">
                        <a:solidFill>
                          <a:schemeClr val="dk1"/>
                        </a:solidFill>
                        <a:effectLst/>
                        <a:latin typeface="+mn-lt"/>
                        <a:ea typeface="+mn-ea"/>
                        <a:cs typeface="+mn-cs"/>
                      </a:endParaRPr>
                    </a:p>
                    <a:p>
                      <a:pPr algn="ctr"/>
                      <a:r>
                        <a:rPr lang="ru-RU" sz="1800" b="1" kern="1200" dirty="0">
                          <a:solidFill>
                            <a:schemeClr val="dk1"/>
                          </a:solidFill>
                          <a:effectLst/>
                          <a:latin typeface="+mn-lt"/>
                          <a:ea typeface="+mn-ea"/>
                          <a:cs typeface="+mn-cs"/>
                        </a:rPr>
                        <a:t>1</a:t>
                      </a:r>
                      <a:r>
                        <a:rPr lang="pl-PL" sz="1800" b="1" kern="1200" dirty="0">
                          <a:solidFill>
                            <a:schemeClr val="dk1"/>
                          </a:solidFill>
                          <a:effectLst/>
                          <a:latin typeface="+mn-lt"/>
                          <a:ea typeface="+mn-ea"/>
                          <a:cs typeface="+mn-cs"/>
                        </a:rPr>
                        <a:t> </a:t>
                      </a:r>
                      <a:r>
                        <a:rPr lang="ru-RU" sz="1800" b="1" kern="1200" dirty="0">
                          <a:solidFill>
                            <a:schemeClr val="dk1"/>
                          </a:solidFill>
                          <a:effectLst/>
                          <a:latin typeface="+mn-lt"/>
                          <a:ea typeface="+mn-ea"/>
                          <a:cs typeface="+mn-cs"/>
                        </a:rPr>
                        <a:t>125</a:t>
                      </a:r>
                      <a:r>
                        <a:rPr lang="pl-PL" sz="1800" b="1" kern="1200" dirty="0">
                          <a:solidFill>
                            <a:schemeClr val="dk1"/>
                          </a:solidFill>
                          <a:effectLst/>
                          <a:latin typeface="+mn-lt"/>
                          <a:ea typeface="+mn-ea"/>
                          <a:cs typeface="+mn-cs"/>
                        </a:rPr>
                        <a:t> </a:t>
                      </a:r>
                      <a:r>
                        <a:rPr lang="ru-RU" sz="1800" b="1" kern="1200" dirty="0">
                          <a:solidFill>
                            <a:schemeClr val="dk1"/>
                          </a:solidFill>
                          <a:effectLst/>
                          <a:latin typeface="+mn-lt"/>
                          <a:ea typeface="+mn-ea"/>
                          <a:cs typeface="+mn-cs"/>
                        </a:rPr>
                        <a:t>с</a:t>
                      </a:r>
                      <a:r>
                        <a:rPr lang="pl-PL" sz="1800" b="1" kern="1200" dirty="0">
                          <a:solidFill>
                            <a:schemeClr val="dk1"/>
                          </a:solidFill>
                          <a:effectLst/>
                          <a:latin typeface="+mn-lt"/>
                          <a:ea typeface="+mn-ea"/>
                          <a:cs typeface="+mn-cs"/>
                        </a:rPr>
                        <a:t>m</a:t>
                      </a:r>
                      <a:r>
                        <a:rPr lang="ru-RU" sz="1800" b="1" kern="1200" baseline="30000" dirty="0">
                          <a:solidFill>
                            <a:schemeClr val="dk1"/>
                          </a:solidFill>
                          <a:effectLst/>
                          <a:latin typeface="+mn-lt"/>
                          <a:ea typeface="+mn-ea"/>
                          <a:cs typeface="+mn-cs"/>
                        </a:rPr>
                        <a:t>2</a:t>
                      </a:r>
                      <a:endParaRPr lang="pl-PL" sz="1800" b="1" baseline="30000" dirty="0">
                        <a:latin typeface="+mn-lt"/>
                      </a:endParaRPr>
                    </a:p>
                  </a:txBody>
                  <a:tcPr>
                    <a:solidFill>
                      <a:schemeClr val="accent5">
                        <a:lumMod val="20000"/>
                        <a:lumOff val="80000"/>
                      </a:schemeClr>
                    </a:solidFill>
                  </a:tcPr>
                </a:tc>
                <a:tc>
                  <a:txBody>
                    <a:bodyPr/>
                    <a:lstStyle/>
                    <a:p>
                      <a:pPr algn="ctr"/>
                      <a:r>
                        <a:rPr lang="pl-PL" sz="1800" kern="1200" dirty="0">
                          <a:solidFill>
                            <a:schemeClr val="dk1"/>
                          </a:solidFill>
                          <a:effectLst/>
                          <a:latin typeface="+mn-lt"/>
                          <a:ea typeface="+mn-ea"/>
                          <a:cs typeface="+mn-cs"/>
                        </a:rPr>
                        <a:t>4x4x2100</a:t>
                      </a:r>
                    </a:p>
                    <a:p>
                      <a:pPr algn="ctr"/>
                      <a:r>
                        <a:rPr lang="pl-PL" sz="1800" b="1" kern="1200" dirty="0">
                          <a:solidFill>
                            <a:schemeClr val="dk1"/>
                          </a:solidFill>
                          <a:effectLst/>
                          <a:latin typeface="+mn-lt"/>
                          <a:ea typeface="+mn-ea"/>
                          <a:cs typeface="+mn-cs"/>
                        </a:rPr>
                        <a:t>33 600</a:t>
                      </a:r>
                      <a:r>
                        <a:rPr lang="ru-RU" sz="1800" b="1" kern="1200" dirty="0">
                          <a:solidFill>
                            <a:schemeClr val="dk1"/>
                          </a:solidFill>
                          <a:effectLst/>
                          <a:latin typeface="+mn-lt"/>
                          <a:ea typeface="+mn-ea"/>
                          <a:cs typeface="+mn-cs"/>
                        </a:rPr>
                        <a:t>с</a:t>
                      </a:r>
                      <a:r>
                        <a:rPr lang="pl-PL" sz="1800" b="1" kern="1200" dirty="0">
                          <a:solidFill>
                            <a:schemeClr val="dk1"/>
                          </a:solidFill>
                          <a:effectLst/>
                          <a:latin typeface="+mn-lt"/>
                          <a:ea typeface="+mn-ea"/>
                          <a:cs typeface="+mn-cs"/>
                        </a:rPr>
                        <a:t>m</a:t>
                      </a:r>
                      <a:r>
                        <a:rPr lang="ru-RU" sz="1800" b="1" kern="1200" baseline="30000" dirty="0">
                          <a:solidFill>
                            <a:schemeClr val="dk1"/>
                          </a:solidFill>
                          <a:effectLst/>
                          <a:latin typeface="+mn-lt"/>
                          <a:ea typeface="+mn-ea"/>
                          <a:cs typeface="+mn-cs"/>
                        </a:rPr>
                        <a:t>2</a:t>
                      </a:r>
                      <a:endParaRPr lang="pl-PL" sz="1800" b="1" kern="1200" baseline="30000" dirty="0">
                        <a:solidFill>
                          <a:schemeClr val="dk1"/>
                        </a:solidFill>
                        <a:effectLst/>
                        <a:latin typeface="+mn-lt"/>
                        <a:ea typeface="+mn-ea"/>
                        <a:cs typeface="+mn-cs"/>
                      </a:endParaRPr>
                    </a:p>
                    <a:p>
                      <a:pPr algn="ctr"/>
                      <a:endParaRPr lang="pl-PL" sz="1800" b="1" kern="1200" baseline="30000" dirty="0">
                        <a:solidFill>
                          <a:schemeClr val="dk1"/>
                        </a:solidFill>
                        <a:effectLst/>
                        <a:latin typeface="+mn-lt"/>
                        <a:ea typeface="+mn-ea"/>
                        <a:cs typeface="+mn-cs"/>
                      </a:endParaRPr>
                    </a:p>
                  </a:txBody>
                  <a:tcPr>
                    <a:solidFill>
                      <a:schemeClr val="accent5">
                        <a:lumMod val="20000"/>
                        <a:lumOff val="80000"/>
                      </a:schemeClr>
                    </a:solidFill>
                  </a:tcPr>
                </a:tc>
                <a:tc>
                  <a:txBody>
                    <a:bodyPr/>
                    <a:lstStyle/>
                    <a:p>
                      <a:pPr algn="ctr"/>
                      <a:endParaRPr lang="pl-PL" sz="1800" dirty="0">
                        <a:latin typeface="+mn-lt"/>
                      </a:endParaRPr>
                    </a:p>
                  </a:txBody>
                  <a:tcPr>
                    <a:solidFill>
                      <a:schemeClr val="accent5">
                        <a:lumMod val="20000"/>
                        <a:lumOff val="80000"/>
                      </a:schemeClr>
                    </a:solidFill>
                  </a:tcPr>
                </a:tc>
                <a:extLst>
                  <a:ext uri="{0D108BD9-81ED-4DB2-BD59-A6C34878D82A}">
                    <a16:rowId xmlns:a16="http://schemas.microsoft.com/office/drawing/2014/main" val="3131413245"/>
                  </a:ext>
                </a:extLst>
              </a:tr>
              <a:tr h="538705">
                <a:tc>
                  <a:txBody>
                    <a:bodyPr/>
                    <a:lstStyle/>
                    <a:p>
                      <a:pPr algn="ctr"/>
                      <a:r>
                        <a:rPr lang="pl-PL" sz="1800" dirty="0">
                          <a:latin typeface="+mn-lt"/>
                        </a:rPr>
                        <a:t>Energy transfer </a:t>
                      </a:r>
                    </a:p>
                  </a:txBody>
                  <a:tcPr>
                    <a:solidFill>
                      <a:schemeClr val="accent5">
                        <a:lumMod val="20000"/>
                        <a:lumOff val="80000"/>
                      </a:schemeClr>
                    </a:solidFill>
                  </a:tcPr>
                </a:tc>
                <a:tc>
                  <a:txBody>
                    <a:bodyPr/>
                    <a:lstStyle/>
                    <a:p>
                      <a:pPr algn="ctr"/>
                      <a:r>
                        <a:rPr lang="pl-PL" sz="1800" b="1" dirty="0">
                          <a:latin typeface="+mn-lt"/>
                        </a:rPr>
                        <a:t>Below </a:t>
                      </a:r>
                    </a:p>
                    <a:p>
                      <a:pPr algn="ctr"/>
                      <a:r>
                        <a:rPr lang="pl-PL" sz="1800" b="1" dirty="0">
                          <a:latin typeface="+mn-lt"/>
                        </a:rPr>
                        <a:t>100 meV</a:t>
                      </a:r>
                    </a:p>
                  </a:txBody>
                  <a:tcPr>
                    <a:solidFill>
                      <a:schemeClr val="accent5">
                        <a:lumMod val="20000"/>
                        <a:lumOff val="80000"/>
                      </a:schemeClr>
                    </a:solidFill>
                  </a:tcPr>
                </a:tc>
                <a:tc>
                  <a:txBody>
                    <a:bodyPr/>
                    <a:lstStyle/>
                    <a:p>
                      <a:pPr algn="ctr"/>
                      <a:r>
                        <a:rPr lang="en-GB" sz="1800" b="1" dirty="0">
                          <a:latin typeface="+mn-lt"/>
                        </a:rPr>
                        <a:t>Up to </a:t>
                      </a:r>
                      <a:r>
                        <a:rPr lang="pl-PL" sz="1800" b="1" dirty="0">
                          <a:latin typeface="+mn-lt"/>
                        </a:rPr>
                        <a:t>330 meV</a:t>
                      </a:r>
                    </a:p>
                  </a:txBody>
                  <a:tcPr>
                    <a:solidFill>
                      <a:schemeClr val="accent5">
                        <a:lumMod val="20000"/>
                        <a:lumOff val="80000"/>
                      </a:schemeClr>
                    </a:solidFill>
                  </a:tcPr>
                </a:tc>
                <a:tc>
                  <a:txBody>
                    <a:bodyPr/>
                    <a:lstStyle/>
                    <a:p>
                      <a:pPr algn="ctr"/>
                      <a:endParaRPr lang="pl-PL" sz="1800" dirty="0">
                        <a:latin typeface="+mn-lt"/>
                      </a:endParaRPr>
                    </a:p>
                  </a:txBody>
                  <a:tcPr>
                    <a:solidFill>
                      <a:schemeClr val="accent5">
                        <a:lumMod val="20000"/>
                        <a:lumOff val="80000"/>
                      </a:schemeClr>
                    </a:solidFill>
                  </a:tcPr>
                </a:tc>
                <a:extLst>
                  <a:ext uri="{0D108BD9-81ED-4DB2-BD59-A6C34878D82A}">
                    <a16:rowId xmlns:a16="http://schemas.microsoft.com/office/drawing/2014/main" val="283883813"/>
                  </a:ext>
                </a:extLst>
              </a:tr>
              <a:tr h="1552738">
                <a:tc>
                  <a:txBody>
                    <a:bodyPr/>
                    <a:lstStyle/>
                    <a:p>
                      <a:pPr algn="ctr"/>
                      <a:r>
                        <a:rPr lang="pl-PL" sz="1800" dirty="0">
                          <a:latin typeface="+mn-lt"/>
                        </a:rPr>
                        <a:t>Ratio input/output to neutronguides</a:t>
                      </a:r>
                    </a:p>
                  </a:txBody>
                  <a:tcPr>
                    <a:solidFill>
                      <a:schemeClr val="accent5">
                        <a:lumMod val="20000"/>
                        <a:lumOff val="80000"/>
                      </a:schemeClr>
                    </a:solidFill>
                  </a:tcPr>
                </a:tc>
                <a:tc>
                  <a:txBody>
                    <a:bodyPr/>
                    <a:lstStyle/>
                    <a:p>
                      <a:pPr algn="ctr"/>
                      <a:r>
                        <a:rPr lang="ru-RU" sz="1800" b="0" kern="1200" dirty="0">
                          <a:solidFill>
                            <a:schemeClr val="dk1"/>
                          </a:solidFill>
                          <a:effectLst/>
                          <a:latin typeface="+mn-lt"/>
                          <a:ea typeface="+mn-ea"/>
                          <a:cs typeface="+mn-cs"/>
                        </a:rPr>
                        <a:t>16х5с</a:t>
                      </a:r>
                      <a:r>
                        <a:rPr lang="pl-PL" sz="1800" b="0" kern="1200" dirty="0">
                          <a:solidFill>
                            <a:schemeClr val="dk1"/>
                          </a:solidFill>
                          <a:effectLst/>
                          <a:latin typeface="+mn-lt"/>
                          <a:ea typeface="+mn-ea"/>
                          <a:cs typeface="+mn-cs"/>
                        </a:rPr>
                        <a:t>m</a:t>
                      </a:r>
                      <a:r>
                        <a:rPr lang="ru-RU" sz="1800" b="0" kern="1200" baseline="30000" dirty="0">
                          <a:solidFill>
                            <a:schemeClr val="dk1"/>
                          </a:solidFill>
                          <a:effectLst/>
                          <a:latin typeface="+mn-lt"/>
                          <a:ea typeface="+mn-ea"/>
                          <a:cs typeface="+mn-cs"/>
                        </a:rPr>
                        <a:t>2</a:t>
                      </a:r>
                      <a:r>
                        <a:rPr lang="pl-PL" sz="1800" b="0" kern="1200" dirty="0">
                          <a:solidFill>
                            <a:schemeClr val="dk1"/>
                          </a:solidFill>
                          <a:effectLst/>
                          <a:latin typeface="+mn-lt"/>
                          <a:ea typeface="+mn-ea"/>
                          <a:cs typeface="+mn-cs"/>
                        </a:rPr>
                        <a:t>/5x5</a:t>
                      </a:r>
                      <a:r>
                        <a:rPr lang="ru-RU" sz="1800" b="0" kern="1200" dirty="0">
                          <a:solidFill>
                            <a:schemeClr val="dk1"/>
                          </a:solidFill>
                          <a:effectLst/>
                          <a:latin typeface="+mn-lt"/>
                          <a:ea typeface="+mn-ea"/>
                          <a:cs typeface="+mn-cs"/>
                        </a:rPr>
                        <a:t>с</a:t>
                      </a:r>
                      <a:r>
                        <a:rPr lang="pl-PL" sz="1800" b="0" kern="1200" dirty="0">
                          <a:solidFill>
                            <a:schemeClr val="dk1"/>
                          </a:solidFill>
                          <a:effectLst/>
                          <a:latin typeface="+mn-lt"/>
                          <a:ea typeface="+mn-ea"/>
                          <a:cs typeface="+mn-cs"/>
                        </a:rPr>
                        <a:t>m</a:t>
                      </a:r>
                      <a:r>
                        <a:rPr lang="ru-RU" sz="1800" b="0" kern="1200" baseline="30000" dirty="0">
                          <a:solidFill>
                            <a:schemeClr val="dk1"/>
                          </a:solidFill>
                          <a:effectLst/>
                          <a:latin typeface="+mn-lt"/>
                          <a:ea typeface="+mn-ea"/>
                          <a:cs typeface="+mn-cs"/>
                        </a:rPr>
                        <a:t>2</a:t>
                      </a:r>
                      <a:endParaRPr lang="pl-PL" sz="1800" b="0" kern="1200" dirty="0">
                        <a:solidFill>
                          <a:schemeClr val="dk1"/>
                        </a:solidFill>
                        <a:effectLst/>
                        <a:latin typeface="+mn-lt"/>
                        <a:ea typeface="+mn-ea"/>
                        <a:cs typeface="+mn-cs"/>
                      </a:endParaRPr>
                    </a:p>
                    <a:p>
                      <a:pPr algn="ctr"/>
                      <a:r>
                        <a:rPr lang="pl-PL" sz="1800" b="1" kern="1200" dirty="0">
                          <a:solidFill>
                            <a:schemeClr val="dk1"/>
                          </a:solidFill>
                          <a:effectLst/>
                          <a:latin typeface="+mn-lt"/>
                          <a:ea typeface="+mn-ea"/>
                          <a:cs typeface="+mn-cs"/>
                        </a:rPr>
                        <a:t>3.2</a:t>
                      </a:r>
                      <a:endParaRPr lang="pl-PL" sz="1800" b="1" dirty="0">
                        <a:latin typeface="+mn-lt"/>
                      </a:endParaRPr>
                    </a:p>
                  </a:txBody>
                  <a:tcPr>
                    <a:solidFill>
                      <a:schemeClr val="accent5">
                        <a:lumMod val="20000"/>
                        <a:lumOff val="80000"/>
                      </a:schemeClr>
                    </a:solidFill>
                  </a:tcPr>
                </a:tc>
                <a:tc>
                  <a:txBody>
                    <a:bodyPr/>
                    <a:lstStyle/>
                    <a:p>
                      <a:pPr algn="ctr"/>
                      <a:r>
                        <a:rPr lang="ru-RU" sz="1800" b="0" kern="1200" dirty="0">
                          <a:solidFill>
                            <a:schemeClr val="dk1"/>
                          </a:solidFill>
                          <a:effectLst/>
                          <a:latin typeface="+mn-lt"/>
                          <a:ea typeface="+mn-ea"/>
                          <a:cs typeface="+mn-cs"/>
                        </a:rPr>
                        <a:t>20х20с</a:t>
                      </a:r>
                      <a:r>
                        <a:rPr lang="pl-PL" sz="1800" b="0" kern="1200" dirty="0">
                          <a:solidFill>
                            <a:schemeClr val="dk1"/>
                          </a:solidFill>
                          <a:effectLst/>
                          <a:latin typeface="+mn-lt"/>
                          <a:ea typeface="+mn-ea"/>
                          <a:cs typeface="+mn-cs"/>
                        </a:rPr>
                        <a:t>m</a:t>
                      </a:r>
                      <a:r>
                        <a:rPr lang="ru-RU" sz="1800" b="0" kern="1200" baseline="30000" dirty="0">
                          <a:solidFill>
                            <a:schemeClr val="dk1"/>
                          </a:solidFill>
                          <a:effectLst/>
                          <a:latin typeface="+mn-lt"/>
                          <a:ea typeface="+mn-ea"/>
                          <a:cs typeface="+mn-cs"/>
                        </a:rPr>
                        <a:t>2</a:t>
                      </a:r>
                      <a:r>
                        <a:rPr lang="pl-PL" sz="1800" b="0" kern="1200" dirty="0">
                          <a:solidFill>
                            <a:schemeClr val="dk1"/>
                          </a:solidFill>
                          <a:effectLst/>
                          <a:latin typeface="+mn-lt"/>
                          <a:ea typeface="+mn-ea"/>
                          <a:cs typeface="+mn-cs"/>
                        </a:rPr>
                        <a:t> / </a:t>
                      </a:r>
                      <a:r>
                        <a:rPr lang="ru-RU" sz="1800" b="0" kern="1200" dirty="0">
                          <a:solidFill>
                            <a:schemeClr val="dk1"/>
                          </a:solidFill>
                          <a:effectLst/>
                          <a:latin typeface="+mn-lt"/>
                          <a:ea typeface="+mn-ea"/>
                          <a:cs typeface="+mn-cs"/>
                        </a:rPr>
                        <a:t>3х3с</a:t>
                      </a:r>
                      <a:r>
                        <a:rPr lang="pl-PL" sz="1800" b="0" kern="1200" dirty="0">
                          <a:solidFill>
                            <a:schemeClr val="dk1"/>
                          </a:solidFill>
                          <a:effectLst/>
                          <a:latin typeface="+mn-lt"/>
                          <a:ea typeface="+mn-ea"/>
                          <a:cs typeface="+mn-cs"/>
                        </a:rPr>
                        <a:t>m</a:t>
                      </a:r>
                      <a:r>
                        <a:rPr lang="ru-RU" sz="1800" b="0" kern="1200" baseline="30000" dirty="0">
                          <a:solidFill>
                            <a:schemeClr val="dk1"/>
                          </a:solidFill>
                          <a:effectLst/>
                          <a:latin typeface="+mn-lt"/>
                          <a:ea typeface="+mn-ea"/>
                          <a:cs typeface="+mn-cs"/>
                        </a:rPr>
                        <a:t>2</a:t>
                      </a:r>
                      <a:endParaRPr lang="pl-PL" sz="1800" b="0" kern="1200" baseline="30000" dirty="0">
                        <a:solidFill>
                          <a:schemeClr val="dk1"/>
                        </a:solidFill>
                        <a:effectLst/>
                        <a:latin typeface="+mn-lt"/>
                        <a:ea typeface="+mn-ea"/>
                        <a:cs typeface="+mn-cs"/>
                      </a:endParaRPr>
                    </a:p>
                    <a:p>
                      <a:pPr algn="ctr"/>
                      <a:r>
                        <a:rPr lang="ru-RU" sz="1800" b="1" kern="1200" dirty="0">
                          <a:solidFill>
                            <a:schemeClr val="dk1"/>
                          </a:solidFill>
                          <a:effectLst/>
                          <a:latin typeface="+mn-lt"/>
                          <a:ea typeface="+mn-ea"/>
                          <a:cs typeface="+mn-cs"/>
                        </a:rPr>
                        <a:t>44.44 </a:t>
                      </a:r>
                      <a:endParaRPr lang="pl-PL" sz="1800" b="1" dirty="0">
                        <a:latin typeface="+mn-lt"/>
                      </a:endParaRPr>
                    </a:p>
                  </a:txBody>
                  <a:tcPr>
                    <a:solidFill>
                      <a:schemeClr val="accent5">
                        <a:lumMod val="20000"/>
                        <a:lumOff val="80000"/>
                      </a:schemeClr>
                    </a:solidFill>
                  </a:tcPr>
                </a:tc>
                <a:tc>
                  <a:txBody>
                    <a:bodyPr/>
                    <a:lstStyle/>
                    <a:p>
                      <a:pPr algn="ctr"/>
                      <a:r>
                        <a:rPr lang="en-US" sz="1800" b="1" dirty="0">
                          <a:latin typeface="+mn-lt"/>
                        </a:rPr>
                        <a:t>a gain in flux density</a:t>
                      </a:r>
                      <a:r>
                        <a:rPr lang="pl-PL" sz="1800" b="1" dirty="0">
                          <a:latin typeface="+mn-lt"/>
                        </a:rPr>
                        <a:t> </a:t>
                      </a:r>
                      <a:r>
                        <a:rPr lang="pl-PL" sz="1800" dirty="0">
                          <a:latin typeface="+mn-lt"/>
                        </a:rPr>
                        <a:t>(</a:t>
                      </a:r>
                      <a:r>
                        <a:rPr lang="en-US" sz="1800" dirty="0">
                          <a:latin typeface="+mn-lt"/>
                        </a:rPr>
                        <a:t>without taking into account the higher quality of the neutron</a:t>
                      </a:r>
                      <a:r>
                        <a:rPr lang="pl-PL" sz="1800" dirty="0">
                          <a:latin typeface="+mn-lt"/>
                        </a:rPr>
                        <a:t>guide)</a:t>
                      </a:r>
                    </a:p>
                    <a:p>
                      <a:pPr algn="ctr"/>
                      <a:r>
                        <a:rPr lang="ru-RU" sz="1800" kern="1200" dirty="0">
                          <a:solidFill>
                            <a:schemeClr val="dk1"/>
                          </a:solidFill>
                          <a:effectLst/>
                          <a:latin typeface="+mn-lt"/>
                          <a:ea typeface="+mn-ea"/>
                          <a:cs typeface="+mn-cs"/>
                        </a:rPr>
                        <a:t>44.44/3.2 = </a:t>
                      </a:r>
                      <a:r>
                        <a:rPr lang="ru-RU" sz="1800" b="1" kern="1200" dirty="0">
                          <a:solidFill>
                            <a:schemeClr val="dk1"/>
                          </a:solidFill>
                          <a:effectLst/>
                          <a:latin typeface="+mn-lt"/>
                          <a:ea typeface="+mn-ea"/>
                          <a:cs typeface="+mn-cs"/>
                        </a:rPr>
                        <a:t>14</a:t>
                      </a:r>
                      <a:r>
                        <a:rPr lang="ru-RU" sz="1800" kern="1200" dirty="0">
                          <a:solidFill>
                            <a:schemeClr val="dk1"/>
                          </a:solidFill>
                          <a:effectLst/>
                          <a:latin typeface="+mn-lt"/>
                          <a:ea typeface="+mn-ea"/>
                          <a:cs typeface="+mn-cs"/>
                        </a:rPr>
                        <a:t> </a:t>
                      </a:r>
                      <a:endParaRPr lang="pl-PL" sz="1800" dirty="0">
                        <a:latin typeface="+mn-lt"/>
                      </a:endParaRPr>
                    </a:p>
                  </a:txBody>
                  <a:tcPr>
                    <a:solidFill>
                      <a:schemeClr val="accent5">
                        <a:lumMod val="20000"/>
                        <a:lumOff val="80000"/>
                      </a:schemeClr>
                    </a:solidFill>
                  </a:tcPr>
                </a:tc>
                <a:extLst>
                  <a:ext uri="{0D108BD9-81ED-4DB2-BD59-A6C34878D82A}">
                    <a16:rowId xmlns:a16="http://schemas.microsoft.com/office/drawing/2014/main" val="1302322136"/>
                  </a:ext>
                </a:extLst>
              </a:tr>
              <a:tr h="538705">
                <a:tc>
                  <a:txBody>
                    <a:bodyPr/>
                    <a:lstStyle/>
                    <a:p>
                      <a:pPr algn="ctr"/>
                      <a:r>
                        <a:rPr lang="pl-PL" sz="1800" b="0" kern="1200" dirty="0">
                          <a:solidFill>
                            <a:schemeClr val="dk1"/>
                          </a:solidFill>
                          <a:effectLst/>
                          <a:latin typeface="+mn-lt"/>
                          <a:ea typeface="+mn-ea"/>
                          <a:cs typeface="+mn-cs"/>
                        </a:rPr>
                        <a:t>Solid angle</a:t>
                      </a:r>
                    </a:p>
                  </a:txBody>
                  <a:tcPr>
                    <a:solidFill>
                      <a:schemeClr val="accent5">
                        <a:lumMod val="20000"/>
                        <a:lumOff val="80000"/>
                      </a:schemeClr>
                    </a:solidFill>
                  </a:tcPr>
                </a:tc>
                <a:tc>
                  <a:txBody>
                    <a:bodyPr/>
                    <a:lstStyle/>
                    <a:p>
                      <a:pPr algn="ctr"/>
                      <a:r>
                        <a:rPr lang="en-US" sz="1800" b="0" kern="1200" dirty="0">
                          <a:solidFill>
                            <a:schemeClr val="dk1"/>
                          </a:solidFill>
                          <a:effectLst/>
                          <a:latin typeface="+mn-lt"/>
                          <a:ea typeface="+mn-ea"/>
                          <a:cs typeface="+mn-cs"/>
                        </a:rPr>
                        <a:t>~ </a:t>
                      </a:r>
                      <a:r>
                        <a:rPr lang="pl-PL" sz="1800" b="0" kern="1200" dirty="0">
                          <a:solidFill>
                            <a:schemeClr val="dk1"/>
                          </a:solidFill>
                          <a:effectLst/>
                          <a:latin typeface="+mn-lt"/>
                          <a:ea typeface="+mn-ea"/>
                          <a:cs typeface="+mn-cs"/>
                        </a:rPr>
                        <a:t>0.2 sr</a:t>
                      </a:r>
                    </a:p>
                  </a:txBody>
                  <a:tcPr>
                    <a:solidFill>
                      <a:schemeClr val="accent5">
                        <a:lumMod val="20000"/>
                        <a:lumOff val="80000"/>
                      </a:schemeClr>
                    </a:solidFill>
                  </a:tcPr>
                </a:tc>
                <a:tc>
                  <a:txBody>
                    <a:bodyPr/>
                    <a:lstStyle/>
                    <a:p>
                      <a:pPr algn="ctr"/>
                      <a:r>
                        <a:rPr lang="en-US" sz="1800" b="0" kern="1200" dirty="0">
                          <a:solidFill>
                            <a:schemeClr val="dk1"/>
                          </a:solidFill>
                          <a:effectLst/>
                          <a:latin typeface="+mn-lt"/>
                          <a:ea typeface="+mn-ea"/>
                          <a:cs typeface="+mn-cs"/>
                        </a:rPr>
                        <a:t>~ </a:t>
                      </a:r>
                      <a:r>
                        <a:rPr lang="pl-PL" sz="1800" b="0" kern="1200" dirty="0">
                          <a:solidFill>
                            <a:schemeClr val="dk1"/>
                          </a:solidFill>
                          <a:effectLst/>
                          <a:latin typeface="+mn-lt"/>
                          <a:ea typeface="+mn-ea"/>
                          <a:cs typeface="+mn-cs"/>
                        </a:rPr>
                        <a:t>6.4 sr </a:t>
                      </a:r>
                    </a:p>
                  </a:txBody>
                  <a:tcPr>
                    <a:solidFill>
                      <a:schemeClr val="accent5">
                        <a:lumMod val="20000"/>
                        <a:lumOff val="80000"/>
                      </a:schemeClr>
                    </a:solidFill>
                  </a:tcPr>
                </a:tc>
                <a:tc>
                  <a:txBody>
                    <a:bodyPr/>
                    <a:lstStyle/>
                    <a:p>
                      <a:pPr algn="ctr"/>
                      <a:r>
                        <a:rPr lang="pl-PL" sz="1800" dirty="0">
                          <a:latin typeface="+mn-lt"/>
                        </a:rPr>
                        <a:t>Solid angle gain </a:t>
                      </a:r>
                    </a:p>
                    <a:p>
                      <a:pPr algn="ctr"/>
                      <a:r>
                        <a:rPr lang="pl-PL" sz="1800" b="1" kern="1200" dirty="0">
                          <a:solidFill>
                            <a:schemeClr val="dk1"/>
                          </a:solidFill>
                          <a:effectLst/>
                          <a:latin typeface="+mn-lt"/>
                          <a:ea typeface="+mn-ea"/>
                          <a:cs typeface="+mn-cs"/>
                        </a:rPr>
                        <a:t>30</a:t>
                      </a:r>
                      <a:endParaRPr lang="pl-PL" sz="1800" dirty="0">
                        <a:latin typeface="+mn-lt"/>
                      </a:endParaRPr>
                    </a:p>
                  </a:txBody>
                  <a:tcPr>
                    <a:solidFill>
                      <a:schemeClr val="accent5">
                        <a:lumMod val="20000"/>
                        <a:lumOff val="80000"/>
                      </a:schemeClr>
                    </a:solidFill>
                  </a:tcPr>
                </a:tc>
                <a:extLst>
                  <a:ext uri="{0D108BD9-81ED-4DB2-BD59-A6C34878D82A}">
                    <a16:rowId xmlns:a16="http://schemas.microsoft.com/office/drawing/2014/main" val="1390806666"/>
                  </a:ext>
                </a:extLst>
              </a:tr>
              <a:tr h="1299230">
                <a:tc>
                  <a:txBody>
                    <a:bodyPr/>
                    <a:lstStyle/>
                    <a:p>
                      <a:pPr algn="ctr"/>
                      <a:r>
                        <a:rPr lang="pl-PL" sz="1800" dirty="0">
                          <a:latin typeface="+mn-lt"/>
                        </a:rPr>
                        <a:t>Ratio of luminosity of new spectrometer and NERA</a:t>
                      </a:r>
                    </a:p>
                  </a:txBody>
                  <a:tcPr>
                    <a:solidFill>
                      <a:schemeClr val="accent5">
                        <a:lumMod val="20000"/>
                        <a:lumOff val="80000"/>
                      </a:schemeClr>
                    </a:solidFill>
                  </a:tcPr>
                </a:tc>
                <a:tc>
                  <a:txBody>
                    <a:bodyPr/>
                    <a:lstStyle/>
                    <a:p>
                      <a:pPr algn="ctr"/>
                      <a:endParaRPr lang="pl-PL" sz="1800" dirty="0">
                        <a:latin typeface="+mn-lt"/>
                      </a:endParaRPr>
                    </a:p>
                  </a:txBody>
                  <a:tcPr>
                    <a:solidFill>
                      <a:schemeClr val="accent5">
                        <a:lumMod val="20000"/>
                        <a:lumOff val="80000"/>
                      </a:schemeClr>
                    </a:solidFill>
                  </a:tcPr>
                </a:tc>
                <a:tc>
                  <a:txBody>
                    <a:bodyPr/>
                    <a:lstStyle/>
                    <a:p>
                      <a:pPr algn="ctr"/>
                      <a:endParaRPr lang="pl-PL" sz="1800" dirty="0">
                        <a:latin typeface="+mn-lt"/>
                      </a:endParaRPr>
                    </a:p>
                  </a:txBody>
                  <a:tcPr>
                    <a:solidFill>
                      <a:schemeClr val="accent5">
                        <a:lumMod val="20000"/>
                        <a:lumOff val="80000"/>
                      </a:schemeClr>
                    </a:solidFill>
                  </a:tcPr>
                </a:tc>
                <a:tc>
                  <a:txBody>
                    <a:bodyPr/>
                    <a:lstStyle/>
                    <a:p>
                      <a:pPr algn="ctr"/>
                      <a:r>
                        <a:rPr lang="ru-RU" sz="1800" kern="1200" dirty="0">
                          <a:solidFill>
                            <a:schemeClr val="dk1"/>
                          </a:solidFill>
                          <a:effectLst/>
                          <a:latin typeface="+mn-lt"/>
                          <a:ea typeface="+mn-ea"/>
                          <a:cs typeface="+mn-cs"/>
                        </a:rPr>
                        <a:t>30х14 = </a:t>
                      </a:r>
                      <a:r>
                        <a:rPr lang="pl-PL" sz="1800" b="1" u="sng" kern="1200" dirty="0">
                          <a:solidFill>
                            <a:schemeClr val="dk1"/>
                          </a:solidFill>
                          <a:effectLst/>
                          <a:latin typeface="+mn-lt"/>
                          <a:ea typeface="+mn-ea"/>
                          <a:cs typeface="+mn-cs"/>
                        </a:rPr>
                        <a:t>42</a:t>
                      </a:r>
                      <a:r>
                        <a:rPr lang="ru-RU" sz="1800" b="1" u="sng" kern="1200" dirty="0">
                          <a:solidFill>
                            <a:schemeClr val="dk1"/>
                          </a:solidFill>
                          <a:effectLst/>
                          <a:latin typeface="+mn-lt"/>
                          <a:ea typeface="+mn-ea"/>
                          <a:cs typeface="+mn-cs"/>
                        </a:rPr>
                        <a:t>0</a:t>
                      </a:r>
                      <a:r>
                        <a:rPr lang="ru-RU" sz="1800" kern="1200" dirty="0">
                          <a:solidFill>
                            <a:schemeClr val="dk1"/>
                          </a:solidFill>
                          <a:effectLst/>
                          <a:latin typeface="+mn-lt"/>
                          <a:ea typeface="+mn-ea"/>
                          <a:cs typeface="+mn-cs"/>
                        </a:rPr>
                        <a:t> </a:t>
                      </a:r>
                      <a:r>
                        <a:rPr lang="pl-PL" sz="1800" kern="1200" dirty="0">
                          <a:solidFill>
                            <a:schemeClr val="dk1"/>
                          </a:solidFill>
                          <a:effectLst/>
                          <a:latin typeface="+mn-lt"/>
                          <a:ea typeface="+mn-ea"/>
                          <a:cs typeface="+mn-cs"/>
                        </a:rPr>
                        <a:t>times higher i.e.</a:t>
                      </a:r>
                      <a:r>
                        <a:rPr lang="en-US" sz="1800" kern="1200" dirty="0">
                          <a:solidFill>
                            <a:schemeClr val="dk1"/>
                          </a:solidFill>
                          <a:effectLst/>
                          <a:latin typeface="+mn-lt"/>
                          <a:ea typeface="+mn-ea"/>
                          <a:cs typeface="+mn-cs"/>
                        </a:rPr>
                        <a:t> </a:t>
                      </a:r>
                      <a:r>
                        <a:rPr lang="en-US" sz="1800" b="1" kern="1200" dirty="0">
                          <a:solidFill>
                            <a:schemeClr val="dk1"/>
                          </a:solidFill>
                          <a:effectLst/>
                          <a:latin typeface="+mn-lt"/>
                          <a:ea typeface="+mn-ea"/>
                          <a:cs typeface="+mn-cs"/>
                        </a:rPr>
                        <a:t>measurements</a:t>
                      </a:r>
                      <a:r>
                        <a:rPr lang="en-US" sz="1800" kern="1200" dirty="0">
                          <a:solidFill>
                            <a:schemeClr val="dk1"/>
                          </a:solidFill>
                          <a:effectLst/>
                          <a:latin typeface="+mn-lt"/>
                          <a:ea typeface="+mn-ea"/>
                          <a:cs typeface="+mn-cs"/>
                        </a:rPr>
                        <a:t> </a:t>
                      </a:r>
                      <a:r>
                        <a:rPr lang="pl-PL" sz="1800" kern="1200" dirty="0">
                          <a:solidFill>
                            <a:schemeClr val="dk1"/>
                          </a:solidFill>
                          <a:effectLst/>
                          <a:latin typeface="+mn-lt"/>
                          <a:ea typeface="+mn-ea"/>
                          <a:cs typeface="+mn-cs"/>
                        </a:rPr>
                        <a:t>of</a:t>
                      </a:r>
                      <a:r>
                        <a:rPr lang="en-US" sz="1800" kern="1200" dirty="0">
                          <a:solidFill>
                            <a:schemeClr val="dk1"/>
                          </a:solidFill>
                          <a:effectLst/>
                          <a:latin typeface="+mn-lt"/>
                          <a:ea typeface="+mn-ea"/>
                          <a:cs typeface="+mn-cs"/>
                        </a:rPr>
                        <a:t> </a:t>
                      </a:r>
                      <a:r>
                        <a:rPr lang="pl-PL" sz="1800" kern="1200" dirty="0">
                          <a:solidFill>
                            <a:schemeClr val="dk1"/>
                          </a:solidFill>
                          <a:effectLst/>
                          <a:latin typeface="+mn-lt"/>
                          <a:ea typeface="+mn-ea"/>
                          <a:cs typeface="+mn-cs"/>
                        </a:rPr>
                        <a:t>a </a:t>
                      </a:r>
                      <a:r>
                        <a:rPr lang="en-US" sz="1800" kern="1200" dirty="0">
                          <a:solidFill>
                            <a:schemeClr val="dk1"/>
                          </a:solidFill>
                          <a:effectLst/>
                          <a:latin typeface="+mn-lt"/>
                          <a:ea typeface="+mn-ea"/>
                          <a:cs typeface="+mn-cs"/>
                        </a:rPr>
                        <a:t>sample </a:t>
                      </a:r>
                      <a:r>
                        <a:rPr lang="pl-PL" sz="1800" kern="1200" dirty="0">
                          <a:solidFill>
                            <a:schemeClr val="dk1"/>
                          </a:solidFill>
                          <a:effectLst/>
                          <a:latin typeface="+mn-lt"/>
                          <a:ea typeface="+mn-ea"/>
                          <a:cs typeface="+mn-cs"/>
                        </a:rPr>
                        <a:t>with the </a:t>
                      </a:r>
                      <a:r>
                        <a:rPr lang="en-US" sz="1800" kern="1200" dirty="0">
                          <a:solidFill>
                            <a:schemeClr val="dk1"/>
                          </a:solidFill>
                          <a:effectLst/>
                          <a:latin typeface="+mn-lt"/>
                          <a:ea typeface="+mn-ea"/>
                          <a:cs typeface="+mn-cs"/>
                        </a:rPr>
                        <a:t>mass of </a:t>
                      </a:r>
                      <a:r>
                        <a:rPr lang="pl-PL" sz="1800" b="1" kern="1200" dirty="0">
                          <a:solidFill>
                            <a:schemeClr val="dk1"/>
                          </a:solidFill>
                          <a:effectLst/>
                          <a:latin typeface="+mn-lt"/>
                          <a:ea typeface="+mn-ea"/>
                          <a:cs typeface="+mn-cs"/>
                        </a:rPr>
                        <a:t>tens of </a:t>
                      </a:r>
                      <a:r>
                        <a:rPr lang="en-US" sz="1800" b="1" kern="1200" dirty="0">
                          <a:solidFill>
                            <a:schemeClr val="dk1"/>
                          </a:solidFill>
                          <a:effectLst/>
                          <a:latin typeface="+mn-lt"/>
                          <a:ea typeface="+mn-ea"/>
                          <a:cs typeface="+mn-cs"/>
                        </a:rPr>
                        <a:t>mg </a:t>
                      </a:r>
                      <a:endParaRPr lang="pl-PL" sz="1800" b="1" kern="1200" dirty="0">
                        <a:solidFill>
                          <a:schemeClr val="dk1"/>
                        </a:solidFill>
                        <a:effectLst/>
                        <a:latin typeface="+mn-lt"/>
                        <a:ea typeface="+mn-ea"/>
                        <a:cs typeface="+mn-cs"/>
                      </a:endParaRPr>
                    </a:p>
                    <a:p>
                      <a:pPr algn="ctr"/>
                      <a:r>
                        <a:rPr lang="en-US" sz="1800" b="1" kern="1200" dirty="0">
                          <a:solidFill>
                            <a:schemeClr val="dk1"/>
                          </a:solidFill>
                          <a:effectLst/>
                          <a:latin typeface="+mn-lt"/>
                          <a:ea typeface="+mn-ea"/>
                          <a:cs typeface="+mn-cs"/>
                        </a:rPr>
                        <a:t>will be possible</a:t>
                      </a:r>
                      <a:r>
                        <a:rPr lang="en-US" sz="1800" kern="1200" dirty="0">
                          <a:solidFill>
                            <a:schemeClr val="dk1"/>
                          </a:solidFill>
                          <a:effectLst/>
                          <a:latin typeface="+mn-lt"/>
                          <a:ea typeface="+mn-ea"/>
                          <a:cs typeface="+mn-cs"/>
                        </a:rPr>
                        <a:t>.</a:t>
                      </a:r>
                      <a:endParaRPr lang="pl-PL" sz="1800" dirty="0">
                        <a:latin typeface="+mn-lt"/>
                      </a:endParaRPr>
                    </a:p>
                  </a:txBody>
                  <a:tcPr>
                    <a:solidFill>
                      <a:schemeClr val="accent5">
                        <a:lumMod val="20000"/>
                        <a:lumOff val="80000"/>
                      </a:schemeClr>
                    </a:solidFill>
                  </a:tcPr>
                </a:tc>
                <a:extLst>
                  <a:ext uri="{0D108BD9-81ED-4DB2-BD59-A6C34878D82A}">
                    <a16:rowId xmlns:a16="http://schemas.microsoft.com/office/drawing/2014/main" val="279754818"/>
                  </a:ext>
                </a:extLst>
              </a:tr>
            </a:tbl>
          </a:graphicData>
        </a:graphic>
      </p:graphicFrame>
    </p:spTree>
    <p:extLst>
      <p:ext uri="{BB962C8B-B14F-4D97-AF65-F5344CB8AC3E}">
        <p14:creationId xmlns:p14="http://schemas.microsoft.com/office/powerpoint/2010/main" val="4016349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2F4C6-73A9-4BE5-B3AB-358AA2F5CF25}"/>
              </a:ext>
            </a:extLst>
          </p:cNvPr>
          <p:cNvSpPr/>
          <p:nvPr/>
        </p:nvSpPr>
        <p:spPr>
          <a:xfrm>
            <a:off x="-1" y="352682"/>
            <a:ext cx="12192001" cy="352789"/>
          </a:xfrm>
          <a:prstGeom prst="rect">
            <a:avLst/>
          </a:prstGeom>
          <a:solidFill>
            <a:schemeClr val="accent5">
              <a:lumMod val="20000"/>
              <a:lumOff val="80000"/>
            </a:schemeClr>
          </a:solidFill>
        </p:spPr>
        <p:txBody>
          <a:bodyPr wrap="square">
            <a:spAutoFit/>
          </a:bodyPr>
          <a:lstStyle/>
          <a:p>
            <a:pPr algn="ctr">
              <a:lnSpc>
                <a:spcPct val="115000"/>
              </a:lnSpc>
              <a:spcAft>
                <a:spcPts val="1000"/>
              </a:spcAft>
            </a:pPr>
            <a:r>
              <a:rPr lang="pl-PL" sz="16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Report</a:t>
            </a:r>
            <a:endParaRPr lang="pl-PL"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B104AD8-2968-453E-B786-FD6AE95393D7}"/>
              </a:ext>
            </a:extLst>
          </p:cNvPr>
          <p:cNvPicPr>
            <a:picLocks noChangeAspect="1"/>
          </p:cNvPicPr>
          <p:nvPr/>
        </p:nvPicPr>
        <p:blipFill rotWithShape="1">
          <a:blip r:embed="rId2">
            <a:extLst>
              <a:ext uri="{28A0092B-C50C-407E-A947-70E740481C1C}">
                <a14:useLocalDpi xmlns:a14="http://schemas.microsoft.com/office/drawing/2010/main" val="0"/>
              </a:ext>
            </a:extLst>
          </a:blip>
          <a:srcRect r="233"/>
          <a:stretch/>
        </p:blipFill>
        <p:spPr>
          <a:xfrm>
            <a:off x="11243287" y="352683"/>
            <a:ext cx="948714" cy="363412"/>
          </a:xfrm>
          <a:prstGeom prst="rect">
            <a:avLst/>
          </a:prstGeom>
        </p:spPr>
      </p:pic>
      <p:pic>
        <p:nvPicPr>
          <p:cNvPr id="6" name="Picture 15" descr="JINR - International Year of Basic Sciences for Development">
            <a:extLst>
              <a:ext uri="{FF2B5EF4-FFF2-40B4-BE49-F238E27FC236}">
                <a16:creationId xmlns:a16="http://schemas.microsoft.com/office/drawing/2014/main" id="{B82C4860-80E1-4152-828B-75D96AB046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80" b="15024"/>
          <a:stretch/>
        </p:blipFill>
        <p:spPr bwMode="auto">
          <a:xfrm>
            <a:off x="-1" y="314911"/>
            <a:ext cx="801660" cy="5651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7ADD94B-3FBF-4B18-8B9A-B801BB165A13}"/>
              </a:ext>
            </a:extLst>
          </p:cNvPr>
          <p:cNvSpPr/>
          <p:nvPr/>
        </p:nvSpPr>
        <p:spPr>
          <a:xfrm>
            <a:off x="1949998" y="328381"/>
            <a:ext cx="1351652" cy="385362"/>
          </a:xfrm>
          <a:prstGeom prst="rect">
            <a:avLst/>
          </a:prstGeom>
        </p:spPr>
        <p:txBody>
          <a:bodyPr wrap="none">
            <a:spAutoFit/>
          </a:bodyPr>
          <a:lstStyle/>
          <a:p>
            <a:pPr algn="just">
              <a:lnSpc>
                <a:spcPct val="115000"/>
              </a:lnSpc>
              <a:spcAft>
                <a:spcPts val="600"/>
              </a:spcAft>
            </a:pPr>
            <a:r>
              <a:rPr lang="en-US"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Simulations</a:t>
            </a:r>
            <a:endParaRPr lang="pl-PL"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Google Shape;68;p14">
            <a:extLst>
              <a:ext uri="{FF2B5EF4-FFF2-40B4-BE49-F238E27FC236}">
                <a16:creationId xmlns:a16="http://schemas.microsoft.com/office/drawing/2014/main" id="{D40FAD81-E196-4CA3-8FE9-4A4D85E36017}"/>
              </a:ext>
            </a:extLst>
          </p:cNvPr>
          <p:cNvPicPr preferRelativeResize="0"/>
          <p:nvPr/>
        </p:nvPicPr>
        <p:blipFill rotWithShape="1">
          <a:blip r:embed="rId4">
            <a:alphaModFix/>
          </a:blip>
          <a:srcRect/>
          <a:stretch/>
        </p:blipFill>
        <p:spPr>
          <a:xfrm>
            <a:off x="635681" y="749245"/>
            <a:ext cx="3066721" cy="2125419"/>
          </a:xfrm>
          <a:prstGeom prst="rect">
            <a:avLst/>
          </a:prstGeom>
          <a:noFill/>
          <a:ln>
            <a:noFill/>
          </a:ln>
        </p:spPr>
      </p:pic>
      <p:pic>
        <p:nvPicPr>
          <p:cNvPr id="9" name="Picture 8">
            <a:extLst>
              <a:ext uri="{FF2B5EF4-FFF2-40B4-BE49-F238E27FC236}">
                <a16:creationId xmlns:a16="http://schemas.microsoft.com/office/drawing/2014/main" id="{E2E124CA-4942-4E8B-B429-4DD0EA5F37C5}"/>
              </a:ext>
            </a:extLst>
          </p:cNvPr>
          <p:cNvPicPr>
            <a:picLocks noChangeAspect="1"/>
          </p:cNvPicPr>
          <p:nvPr/>
        </p:nvPicPr>
        <p:blipFill>
          <a:blip r:embed="rId5">
            <a:lum bright="-20000" contrast="40000"/>
          </a:blip>
          <a:stretch>
            <a:fillRect/>
          </a:stretch>
        </p:blipFill>
        <p:spPr>
          <a:xfrm>
            <a:off x="2718775" y="3279313"/>
            <a:ext cx="1800061" cy="3621258"/>
          </a:xfrm>
          <a:prstGeom prst="rect">
            <a:avLst/>
          </a:prstGeom>
        </p:spPr>
      </p:pic>
      <p:pic>
        <p:nvPicPr>
          <p:cNvPr id="12" name="Picture 11">
            <a:extLst>
              <a:ext uri="{FF2B5EF4-FFF2-40B4-BE49-F238E27FC236}">
                <a16:creationId xmlns:a16="http://schemas.microsoft.com/office/drawing/2014/main" id="{D1B299B7-F0DE-4C1B-BCE5-8F331AEFEBDF}"/>
              </a:ext>
            </a:extLst>
          </p:cNvPr>
          <p:cNvPicPr>
            <a:picLocks noChangeAspect="1"/>
          </p:cNvPicPr>
          <p:nvPr/>
        </p:nvPicPr>
        <p:blipFill rotWithShape="1">
          <a:blip r:embed="rId6"/>
          <a:srcRect l="66628" t="14367" r="23605" b="13319"/>
          <a:stretch/>
        </p:blipFill>
        <p:spPr>
          <a:xfrm>
            <a:off x="142793" y="3190968"/>
            <a:ext cx="2026249" cy="3616441"/>
          </a:xfrm>
          <a:prstGeom prst="rect">
            <a:avLst/>
          </a:prstGeom>
        </p:spPr>
      </p:pic>
      <p:pic>
        <p:nvPicPr>
          <p:cNvPr id="13" name="Picture 12">
            <a:extLst>
              <a:ext uri="{FF2B5EF4-FFF2-40B4-BE49-F238E27FC236}">
                <a16:creationId xmlns:a16="http://schemas.microsoft.com/office/drawing/2014/main" id="{515C3722-B677-4064-A94D-2636A34BA97E}"/>
              </a:ext>
            </a:extLst>
          </p:cNvPr>
          <p:cNvPicPr>
            <a:picLocks noChangeAspect="1"/>
          </p:cNvPicPr>
          <p:nvPr/>
        </p:nvPicPr>
        <p:blipFill>
          <a:blip r:embed="rId7"/>
          <a:stretch>
            <a:fillRect/>
          </a:stretch>
        </p:blipFill>
        <p:spPr>
          <a:xfrm>
            <a:off x="4696046" y="1065549"/>
            <a:ext cx="3923970" cy="2125419"/>
          </a:xfrm>
          <a:prstGeom prst="rect">
            <a:avLst/>
          </a:prstGeom>
        </p:spPr>
      </p:pic>
      <p:pic>
        <p:nvPicPr>
          <p:cNvPr id="14" name="Picture 13">
            <a:extLst>
              <a:ext uri="{FF2B5EF4-FFF2-40B4-BE49-F238E27FC236}">
                <a16:creationId xmlns:a16="http://schemas.microsoft.com/office/drawing/2014/main" id="{EA3C467E-06B6-44B4-9CAF-CEC2C2941DCF}"/>
              </a:ext>
            </a:extLst>
          </p:cNvPr>
          <p:cNvPicPr>
            <a:picLocks noChangeAspect="1"/>
          </p:cNvPicPr>
          <p:nvPr/>
        </p:nvPicPr>
        <p:blipFill>
          <a:blip r:embed="rId8"/>
          <a:stretch>
            <a:fillRect/>
          </a:stretch>
        </p:blipFill>
        <p:spPr>
          <a:xfrm>
            <a:off x="8750594" y="1065549"/>
            <a:ext cx="3446457" cy="2125418"/>
          </a:xfrm>
          <a:prstGeom prst="rect">
            <a:avLst/>
          </a:prstGeom>
        </p:spPr>
      </p:pic>
      <p:pic>
        <p:nvPicPr>
          <p:cNvPr id="15" name="Picture 14">
            <a:extLst>
              <a:ext uri="{FF2B5EF4-FFF2-40B4-BE49-F238E27FC236}">
                <a16:creationId xmlns:a16="http://schemas.microsoft.com/office/drawing/2014/main" id="{F12ADF1A-2FF2-4EE8-B257-271F55E14638}"/>
              </a:ext>
            </a:extLst>
          </p:cNvPr>
          <p:cNvPicPr>
            <a:picLocks noChangeAspect="1"/>
          </p:cNvPicPr>
          <p:nvPr/>
        </p:nvPicPr>
        <p:blipFill>
          <a:blip r:embed="rId9"/>
          <a:stretch>
            <a:fillRect/>
          </a:stretch>
        </p:blipFill>
        <p:spPr>
          <a:xfrm>
            <a:off x="5202076" y="3526965"/>
            <a:ext cx="2680984" cy="2085211"/>
          </a:xfrm>
          <a:prstGeom prst="rect">
            <a:avLst/>
          </a:prstGeom>
        </p:spPr>
      </p:pic>
      <p:sp>
        <p:nvSpPr>
          <p:cNvPr id="16" name="Google Shape;70;p14">
            <a:extLst>
              <a:ext uri="{FF2B5EF4-FFF2-40B4-BE49-F238E27FC236}">
                <a16:creationId xmlns:a16="http://schemas.microsoft.com/office/drawing/2014/main" id="{C4173363-DC28-4109-AA20-035E971030AB}"/>
              </a:ext>
            </a:extLst>
          </p:cNvPr>
          <p:cNvSpPr/>
          <p:nvPr/>
        </p:nvSpPr>
        <p:spPr>
          <a:xfrm>
            <a:off x="4515294" y="5541065"/>
            <a:ext cx="4054548" cy="3176211"/>
          </a:xfrm>
          <a:prstGeom prst="rect">
            <a:avLst/>
          </a:prstGeom>
          <a:noFill/>
          <a:ln>
            <a:noFill/>
          </a:ln>
        </p:spPr>
        <p:txBody>
          <a:bodyPr spcFirstLastPara="1" wrap="square" lIns="90000" tIns="45000" rIns="90000" bIns="45000" anchor="t" anchorCtr="0">
            <a:noAutofit/>
          </a:bodyPr>
          <a:lstStyle/>
          <a:p>
            <a:pPr algn="just">
              <a:lnSpc>
                <a:spcPct val="115000"/>
              </a:lnSpc>
            </a:pPr>
            <a:r>
              <a:rPr lang="pl-PL" dirty="0">
                <a:solidFill>
                  <a:srgbClr val="000000"/>
                </a:solidFill>
                <a:cs typeface="Times New Roman"/>
                <a:sym typeface="Times New Roman"/>
              </a:rPr>
              <a:t>The scattering angle ranges from </a:t>
            </a:r>
            <a:r>
              <a:rPr lang="pl-PL" b="1" dirty="0">
                <a:solidFill>
                  <a:srgbClr val="000000"/>
                </a:solidFill>
                <a:cs typeface="Times New Roman"/>
                <a:sym typeface="Times New Roman"/>
              </a:rPr>
              <a:t>28 deg </a:t>
            </a:r>
            <a:r>
              <a:rPr lang="pl-PL" dirty="0">
                <a:solidFill>
                  <a:srgbClr val="000000"/>
                </a:solidFill>
                <a:cs typeface="Times New Roman"/>
                <a:sym typeface="Times New Roman"/>
              </a:rPr>
              <a:t>to </a:t>
            </a:r>
            <a:r>
              <a:rPr lang="pl-PL" b="1" dirty="0">
                <a:solidFill>
                  <a:srgbClr val="000000"/>
                </a:solidFill>
                <a:cs typeface="Times New Roman"/>
                <a:sym typeface="Times New Roman"/>
              </a:rPr>
              <a:t>80 deg </a:t>
            </a:r>
            <a:r>
              <a:rPr lang="pl-PL" dirty="0">
                <a:solidFill>
                  <a:srgbClr val="000000"/>
                </a:solidFill>
                <a:cs typeface="Times New Roman"/>
                <a:sym typeface="Times New Roman"/>
              </a:rPr>
              <a:t>giving the solid angle of </a:t>
            </a:r>
            <a:r>
              <a:rPr lang="pl-PL" b="1" dirty="0">
                <a:solidFill>
                  <a:srgbClr val="000000"/>
                </a:solidFill>
                <a:cs typeface="Times New Roman"/>
                <a:sym typeface="Times New Roman"/>
              </a:rPr>
              <a:t>3.21 sr.</a:t>
            </a:r>
            <a:r>
              <a:rPr lang="pl-PL" dirty="0">
                <a:solidFill>
                  <a:srgbClr val="000000"/>
                </a:solidFill>
                <a:cs typeface="Times New Roman"/>
                <a:sym typeface="Times New Roman"/>
              </a:rPr>
              <a:t> </a:t>
            </a:r>
          </a:p>
          <a:p>
            <a:pPr algn="just">
              <a:lnSpc>
                <a:spcPct val="115000"/>
              </a:lnSpc>
            </a:pPr>
            <a:r>
              <a:rPr lang="pl-PL" dirty="0">
                <a:solidFill>
                  <a:srgbClr val="000000"/>
                </a:solidFill>
                <a:cs typeface="Times New Roman"/>
                <a:sym typeface="Times New Roman"/>
              </a:rPr>
              <a:t>Path length between sample and detector was fixed to </a:t>
            </a:r>
            <a:r>
              <a:rPr lang="pl-PL" b="1" dirty="0">
                <a:solidFill>
                  <a:srgbClr val="000000"/>
                </a:solidFill>
                <a:cs typeface="Times New Roman"/>
                <a:sym typeface="Times New Roman"/>
              </a:rPr>
              <a:t>1.1 m</a:t>
            </a:r>
            <a:r>
              <a:rPr lang="pl-PL" dirty="0">
                <a:solidFill>
                  <a:srgbClr val="000000"/>
                </a:solidFill>
                <a:cs typeface="Times New Roman"/>
                <a:sym typeface="Times New Roman"/>
              </a:rPr>
              <a:t>.</a:t>
            </a:r>
            <a:endParaRPr dirty="0">
              <a:solidFill>
                <a:srgbClr val="000000"/>
              </a:solidFill>
              <a:cs typeface="Times New Roman"/>
              <a:sym typeface="Times New Roman"/>
            </a:endParaRPr>
          </a:p>
          <a:p>
            <a:pPr algn="just">
              <a:lnSpc>
                <a:spcPct val="115000"/>
              </a:lnSpc>
            </a:pPr>
            <a:endParaRPr dirty="0">
              <a:solidFill>
                <a:srgbClr val="000000"/>
              </a:solidFill>
              <a:latin typeface="Times New Roman"/>
              <a:cs typeface="Times New Roman"/>
              <a:sym typeface="Times New Roman"/>
            </a:endParaRPr>
          </a:p>
        </p:txBody>
      </p:sp>
      <p:sp>
        <p:nvSpPr>
          <p:cNvPr id="17" name="Rectangle 16">
            <a:extLst>
              <a:ext uri="{FF2B5EF4-FFF2-40B4-BE49-F238E27FC236}">
                <a16:creationId xmlns:a16="http://schemas.microsoft.com/office/drawing/2014/main" id="{6E381DA9-05A0-4DAD-B797-E88CA409D9CA}"/>
              </a:ext>
            </a:extLst>
          </p:cNvPr>
          <p:cNvSpPr/>
          <p:nvPr/>
        </p:nvSpPr>
        <p:spPr>
          <a:xfrm>
            <a:off x="1796918" y="2972202"/>
            <a:ext cx="1005403" cy="385362"/>
          </a:xfrm>
          <a:prstGeom prst="rect">
            <a:avLst/>
          </a:prstGeom>
        </p:spPr>
        <p:txBody>
          <a:bodyPr wrap="none">
            <a:spAutoFit/>
          </a:bodyPr>
          <a:lstStyle/>
          <a:p>
            <a:pPr algn="just">
              <a:lnSpc>
                <a:spcPct val="115000"/>
              </a:lnSpc>
              <a:spcAft>
                <a:spcPts val="600"/>
              </a:spcAft>
            </a:pPr>
            <a:r>
              <a:rPr lang="pl-PL"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McStass</a:t>
            </a:r>
            <a:endParaRPr lang="pl-PL"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3624CC4E-FE18-4294-B3F0-A018439EC1C4}"/>
              </a:ext>
            </a:extLst>
          </p:cNvPr>
          <p:cNvSpPr/>
          <p:nvPr/>
        </p:nvSpPr>
        <p:spPr>
          <a:xfrm>
            <a:off x="7659045" y="352682"/>
            <a:ext cx="3189976" cy="369332"/>
          </a:xfrm>
          <a:prstGeom prst="rect">
            <a:avLst/>
          </a:prstGeom>
        </p:spPr>
        <p:txBody>
          <a:bodyPr wrap="none">
            <a:spAutoFit/>
          </a:bodyPr>
          <a:lstStyle/>
          <a:p>
            <a:r>
              <a:rPr lang="pl-PL"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Geometry of the spectrometer </a:t>
            </a:r>
            <a:endParaRPr lang="pl-PL" dirty="0">
              <a:solidFill>
                <a:srgbClr val="7030A0"/>
              </a:solidFill>
            </a:endParaRPr>
          </a:p>
        </p:txBody>
      </p:sp>
      <p:sp>
        <p:nvSpPr>
          <p:cNvPr id="2" name="TextBox 1">
            <a:extLst>
              <a:ext uri="{FF2B5EF4-FFF2-40B4-BE49-F238E27FC236}">
                <a16:creationId xmlns:a16="http://schemas.microsoft.com/office/drawing/2014/main" id="{447F2E4D-8DAD-38CF-9DBB-1C5129EA01E1}"/>
              </a:ext>
            </a:extLst>
          </p:cNvPr>
          <p:cNvSpPr txBox="1"/>
          <p:nvPr/>
        </p:nvSpPr>
        <p:spPr>
          <a:xfrm>
            <a:off x="4219303" y="0"/>
            <a:ext cx="5035731" cy="369332"/>
          </a:xfrm>
          <a:prstGeom prst="rect">
            <a:avLst/>
          </a:prstGeom>
          <a:noFill/>
        </p:spPr>
        <p:txBody>
          <a:bodyPr wrap="square" rtlCol="0">
            <a:spAutoFit/>
          </a:bodyPr>
          <a:lstStyle/>
          <a:p>
            <a:r>
              <a:rPr lang="en-GB" b="1" dirty="0">
                <a:solidFill>
                  <a:srgbClr val="0000FF"/>
                </a:solidFill>
              </a:rPr>
              <a:t> Stage I, 2021-2023, main results report</a:t>
            </a:r>
            <a:endParaRPr lang="ru-RU" b="1" dirty="0">
              <a:solidFill>
                <a:srgbClr val="0000FF"/>
              </a:solidFill>
            </a:endParaRPr>
          </a:p>
        </p:txBody>
      </p:sp>
      <p:graphicFrame>
        <p:nvGraphicFramePr>
          <p:cNvPr id="10" name="Table 8">
            <a:extLst>
              <a:ext uri="{FF2B5EF4-FFF2-40B4-BE49-F238E27FC236}">
                <a16:creationId xmlns:a16="http://schemas.microsoft.com/office/drawing/2014/main" id="{BF68E175-BF0C-EA4F-39F0-221626BDAEEB}"/>
              </a:ext>
            </a:extLst>
          </p:cNvPr>
          <p:cNvGraphicFramePr>
            <a:graphicFrameLocks noGrp="1"/>
          </p:cNvGraphicFramePr>
          <p:nvPr>
            <p:extLst>
              <p:ext uri="{D42A27DB-BD31-4B8C-83A1-F6EECF244321}">
                <p14:modId xmlns:p14="http://schemas.microsoft.com/office/powerpoint/2010/main" val="599303787"/>
              </p:ext>
            </p:extLst>
          </p:nvPr>
        </p:nvGraphicFramePr>
        <p:xfrm>
          <a:off x="9338237" y="3537976"/>
          <a:ext cx="2379407" cy="3166872"/>
        </p:xfrm>
        <a:graphic>
          <a:graphicData uri="http://schemas.openxmlformats.org/drawingml/2006/table">
            <a:tbl>
              <a:tblPr firstRow="1" firstCol="1" bandRow="1">
                <a:tableStyleId>{BC89EF96-8CEA-46FF-86C4-4CE0E7609802}</a:tableStyleId>
              </a:tblPr>
              <a:tblGrid>
                <a:gridCol w="2379407">
                  <a:extLst>
                    <a:ext uri="{9D8B030D-6E8A-4147-A177-3AD203B41FA5}">
                      <a16:colId xmlns:a16="http://schemas.microsoft.com/office/drawing/2014/main" val="1015851880"/>
                    </a:ext>
                  </a:extLst>
                </a:gridCol>
              </a:tblGrid>
              <a:tr h="0">
                <a:tc>
                  <a:txBody>
                    <a:bodyPr/>
                    <a:lstStyle/>
                    <a:p>
                      <a:pPr algn="ctr">
                        <a:lnSpc>
                          <a:spcPct val="115000"/>
                        </a:lnSpc>
                        <a:spcBef>
                          <a:spcPts val="300"/>
                        </a:spcBef>
                        <a:spcAft>
                          <a:spcPts val="3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TEAM</a:t>
                      </a:r>
                    </a:p>
                  </a:txBody>
                  <a:tcPr marL="68580" marR="68580" marT="0" marB="0" anchor="ctr"/>
                </a:tc>
                <a:extLst>
                  <a:ext uri="{0D108BD9-81ED-4DB2-BD59-A6C34878D82A}">
                    <a16:rowId xmlns:a16="http://schemas.microsoft.com/office/drawing/2014/main" val="130476413"/>
                  </a:ext>
                </a:extLst>
              </a:tr>
              <a:tr h="0">
                <a:tc>
                  <a:txBody>
                    <a:bodyPr/>
                    <a:lstStyle/>
                    <a:p>
                      <a:pPr algn="ctr">
                        <a:lnSpc>
                          <a:spcPct val="115000"/>
                        </a:lnSpc>
                        <a:spcBef>
                          <a:spcPts val="300"/>
                        </a:spcBef>
                        <a:spcAft>
                          <a:spcPts val="300"/>
                        </a:spcAft>
                      </a:pPr>
                      <a:r>
                        <a:rPr lang="pl-PL" sz="1600" b="0" dirty="0">
                          <a:effectLst/>
                        </a:rPr>
                        <a:t>Chudoba D. </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5604422"/>
                  </a:ext>
                </a:extLst>
              </a:tr>
              <a:tr h="0">
                <a:tc>
                  <a:txBody>
                    <a:bodyPr/>
                    <a:lstStyle/>
                    <a:p>
                      <a:pPr algn="ctr">
                        <a:lnSpc>
                          <a:spcPct val="115000"/>
                        </a:lnSpc>
                        <a:spcBef>
                          <a:spcPts val="300"/>
                        </a:spcBef>
                        <a:spcAft>
                          <a:spcPts val="300"/>
                        </a:spcAft>
                      </a:pPr>
                      <a:r>
                        <a:rPr lang="pl-PL" sz="1600" b="0" dirty="0">
                          <a:effectLst/>
                        </a:rPr>
                        <a:t>Goremychkin </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4582267"/>
                  </a:ext>
                </a:extLst>
              </a:tr>
              <a:tr h="0">
                <a:tc>
                  <a:txBody>
                    <a:bodyPr/>
                    <a:lstStyle/>
                    <a:p>
                      <a:pPr algn="ctr">
                        <a:lnSpc>
                          <a:spcPct val="115000"/>
                        </a:lnSpc>
                        <a:spcBef>
                          <a:spcPts val="300"/>
                        </a:spcBef>
                        <a:spcAft>
                          <a:spcPts val="300"/>
                        </a:spcAft>
                      </a:pPr>
                      <a:r>
                        <a:rPr lang="pl-PL" sz="1600" b="0" dirty="0">
                          <a:effectLst/>
                        </a:rPr>
                        <a:t>Belushkin A.</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4077342"/>
                  </a:ext>
                </a:extLst>
              </a:tr>
              <a:tr h="0">
                <a:tc>
                  <a:txBody>
                    <a:bodyPr/>
                    <a:lstStyle/>
                    <a:p>
                      <a:pPr algn="ctr">
                        <a:lnSpc>
                          <a:spcPct val="115000"/>
                        </a:lnSpc>
                        <a:spcBef>
                          <a:spcPts val="300"/>
                        </a:spcBef>
                        <a:spcAft>
                          <a:spcPts val="300"/>
                        </a:spcAft>
                      </a:pPr>
                      <a:r>
                        <a:rPr lang="pl-PL" sz="1600" b="0" dirty="0">
                          <a:effectLst/>
                          <a:latin typeface="Calibri" panose="020F0502020204030204" pitchFamily="34" charset="0"/>
                          <a:ea typeface="Calibri" panose="020F0502020204030204" pitchFamily="34" charset="0"/>
                          <a:cs typeface="Times New Roman" panose="02020603050405020304" pitchFamily="18" charset="0"/>
                        </a:rPr>
                        <a:t>Kruglov A.</a:t>
                      </a:r>
                    </a:p>
                  </a:txBody>
                  <a:tcPr marL="68580" marR="68580" marT="0" marB="0" anchor="ctr"/>
                </a:tc>
                <a:extLst>
                  <a:ext uri="{0D108BD9-81ED-4DB2-BD59-A6C34878D82A}">
                    <a16:rowId xmlns:a16="http://schemas.microsoft.com/office/drawing/2014/main" val="2781005398"/>
                  </a:ext>
                </a:extLst>
              </a:tr>
              <a:tr h="0">
                <a:tc>
                  <a:txBody>
                    <a:bodyPr/>
                    <a:lstStyle/>
                    <a:p>
                      <a:pPr algn="ctr">
                        <a:lnSpc>
                          <a:spcPct val="115000"/>
                        </a:lnSpc>
                        <a:spcBef>
                          <a:spcPts val="300"/>
                        </a:spcBef>
                        <a:spcAft>
                          <a:spcPts val="300"/>
                        </a:spcAft>
                      </a:pPr>
                      <a:r>
                        <a:rPr lang="pl-PL" sz="1600" b="0" dirty="0">
                          <a:effectLst/>
                        </a:rPr>
                        <a:t>Bednarchuk V.</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3001352"/>
                  </a:ext>
                </a:extLst>
              </a:tr>
              <a:tr h="0">
                <a:tc>
                  <a:txBody>
                    <a:bodyPr/>
                    <a:lstStyle/>
                    <a:p>
                      <a:pPr algn="ctr">
                        <a:lnSpc>
                          <a:spcPct val="115000"/>
                        </a:lnSpc>
                        <a:spcBef>
                          <a:spcPts val="300"/>
                        </a:spcBef>
                        <a:spcAft>
                          <a:spcPts val="300"/>
                        </a:spcAft>
                      </a:pPr>
                      <a:r>
                        <a:rPr lang="pl-PL" sz="1600" b="0" dirty="0">
                          <a:effectLst/>
                          <a:latin typeface="Calibri" panose="020F0502020204030204" pitchFamily="34" charset="0"/>
                          <a:ea typeface="Calibri" panose="020F0502020204030204" pitchFamily="34" charset="0"/>
                          <a:cs typeface="Times New Roman" panose="02020603050405020304" pitchFamily="18" charset="0"/>
                        </a:rPr>
                        <a:t>Sadilov V.</a:t>
                      </a:r>
                    </a:p>
                  </a:txBody>
                  <a:tcPr marL="68580" marR="68580" marT="0" marB="0" anchor="ctr"/>
                </a:tc>
                <a:extLst>
                  <a:ext uri="{0D108BD9-81ED-4DB2-BD59-A6C34878D82A}">
                    <a16:rowId xmlns:a16="http://schemas.microsoft.com/office/drawing/2014/main" val="2180630364"/>
                  </a:ext>
                </a:extLst>
              </a:tr>
              <a:tr h="0">
                <a:tc>
                  <a:txBody>
                    <a:bodyPr/>
                    <a:lstStyle/>
                    <a:p>
                      <a:pPr algn="ctr">
                        <a:lnSpc>
                          <a:spcPct val="115000"/>
                        </a:lnSpc>
                        <a:spcBef>
                          <a:spcPts val="300"/>
                        </a:spcBef>
                        <a:spcAft>
                          <a:spcPts val="300"/>
                        </a:spcAft>
                      </a:pPr>
                      <a:r>
                        <a:rPr lang="pl-PL" sz="1600" b="0" dirty="0">
                          <a:effectLst/>
                        </a:rPr>
                        <a:t>Churakov </a:t>
                      </a:r>
                      <a:r>
                        <a:rPr lang="ru-RU" sz="1600" b="0" dirty="0">
                          <a:effectLst/>
                        </a:rPr>
                        <a:t>A.</a:t>
                      </a:r>
                      <a:r>
                        <a:rPr lang="en-US" sz="1600" b="0" dirty="0">
                          <a:effectLst/>
                        </a:rPr>
                        <a:t> </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8112480"/>
                  </a:ext>
                </a:extLst>
              </a:tr>
              <a:tr h="0">
                <a:tc>
                  <a:txBody>
                    <a:bodyPr/>
                    <a:lstStyle/>
                    <a:p>
                      <a:pPr algn="ctr">
                        <a:lnSpc>
                          <a:spcPct val="115000"/>
                        </a:lnSpc>
                        <a:spcBef>
                          <a:spcPts val="300"/>
                        </a:spcBef>
                        <a:spcAft>
                          <a:spcPts val="300"/>
                        </a:spcAft>
                      </a:pPr>
                      <a:r>
                        <a:rPr lang="pl-PL" sz="1600" b="0" dirty="0">
                          <a:effectLst/>
                        </a:rPr>
                        <a:t>Chernikov A. </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5255724"/>
                  </a:ext>
                </a:extLst>
              </a:tr>
              <a:tr h="0">
                <a:tc>
                  <a:txBody>
                    <a:bodyPr/>
                    <a:lstStyle/>
                    <a:p>
                      <a:pPr algn="ctr">
                        <a:lnSpc>
                          <a:spcPct val="115000"/>
                        </a:lnSpc>
                        <a:spcBef>
                          <a:spcPts val="300"/>
                        </a:spcBef>
                        <a:spcAft>
                          <a:spcPts val="300"/>
                        </a:spcAft>
                      </a:pPr>
                      <a:r>
                        <a:rPr lang="en-US" sz="1600" b="0" dirty="0" err="1">
                          <a:effectLst/>
                        </a:rPr>
                        <a:t>Altynov</a:t>
                      </a:r>
                      <a:r>
                        <a:rPr lang="en-US" sz="1600" b="0" dirty="0">
                          <a:effectLst/>
                        </a:rPr>
                        <a:t> A. </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6569950"/>
                  </a:ext>
                </a:extLst>
              </a:tr>
              <a:tr h="0">
                <a:tc>
                  <a:txBody>
                    <a:bodyPr/>
                    <a:lstStyle/>
                    <a:p>
                      <a:pPr algn="ctr">
                        <a:lnSpc>
                          <a:spcPct val="115000"/>
                        </a:lnSpc>
                        <a:spcBef>
                          <a:spcPts val="300"/>
                        </a:spcBef>
                        <a:spcAft>
                          <a:spcPts val="300"/>
                        </a:spcAft>
                      </a:pPr>
                      <a:r>
                        <a:rPr lang="pl-PL" sz="1600" b="0" dirty="0">
                          <a:effectLst/>
                        </a:rPr>
                        <a:t>Kirilov A.</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1848048"/>
                  </a:ext>
                </a:extLst>
              </a:tr>
              <a:tr h="0">
                <a:tc>
                  <a:txBody>
                    <a:bodyPr/>
                    <a:lstStyle/>
                    <a:p>
                      <a:pPr algn="ctr">
                        <a:lnSpc>
                          <a:spcPct val="115000"/>
                        </a:lnSpc>
                        <a:spcBef>
                          <a:spcPts val="300"/>
                        </a:spcBef>
                        <a:spcAft>
                          <a:spcPts val="300"/>
                        </a:spcAft>
                      </a:pPr>
                      <a:r>
                        <a:rPr lang="en-US" sz="1600" b="0" dirty="0" err="1">
                          <a:effectLst/>
                        </a:rPr>
                        <a:t>Kuznetsov</a:t>
                      </a:r>
                      <a:r>
                        <a:rPr lang="ru-RU" sz="1600" b="0" dirty="0">
                          <a:effectLst/>
                        </a:rPr>
                        <a:t> А.</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7469344"/>
                  </a:ext>
                </a:extLst>
              </a:tr>
            </a:tbl>
          </a:graphicData>
        </a:graphic>
      </p:graphicFrame>
    </p:spTree>
    <p:extLst>
      <p:ext uri="{BB962C8B-B14F-4D97-AF65-F5344CB8AC3E}">
        <p14:creationId xmlns:p14="http://schemas.microsoft.com/office/powerpoint/2010/main" val="1427948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62803F-292E-16EA-CEE6-86098C72A5F8}"/>
              </a:ext>
            </a:extLst>
          </p:cNvPr>
          <p:cNvSpPr txBox="1"/>
          <p:nvPr/>
        </p:nvSpPr>
        <p:spPr>
          <a:xfrm>
            <a:off x="182880" y="856357"/>
            <a:ext cx="7924257" cy="6001643"/>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rgbClr val="C00000"/>
                </a:solidFill>
                <a:latin typeface="Arial" panose="020B0604020202020204" pitchFamily="34" charset="0"/>
                <a:ea typeface="Times New Roman" panose="02020603050405020304" pitchFamily="18" charset="0"/>
              </a:rPr>
              <a:t>A</a:t>
            </a:r>
            <a:r>
              <a:rPr lang="en-US" sz="1600" b="1" dirty="0">
                <a:solidFill>
                  <a:srgbClr val="C00000"/>
                </a:solidFill>
                <a:effectLst/>
                <a:latin typeface="Arial" panose="020B0604020202020204" pitchFamily="34" charset="0"/>
                <a:ea typeface="Times New Roman" panose="02020603050405020304" pitchFamily="18" charset="0"/>
              </a:rPr>
              <a:t> discovery of spin-induced negative thermal expansion in van der Waals ferromagnet CrBr</a:t>
            </a:r>
            <a:r>
              <a:rPr lang="en-US" sz="1600" b="1" baseline="-25000" dirty="0">
                <a:solidFill>
                  <a:srgbClr val="C00000"/>
                </a:solidFill>
                <a:effectLst/>
                <a:latin typeface="Arial" panose="020B0604020202020204" pitchFamily="34" charset="0"/>
                <a:ea typeface="Times New Roman" panose="02020603050405020304" pitchFamily="18" charset="0"/>
              </a:rPr>
              <a:t>3</a:t>
            </a:r>
            <a:r>
              <a:rPr lang="en-US" sz="1600" b="1" dirty="0">
                <a:solidFill>
                  <a:srgbClr val="C00000"/>
                </a:solidFill>
                <a:effectLst/>
                <a:latin typeface="Arial" panose="020B0604020202020204" pitchFamily="34" charset="0"/>
                <a:ea typeface="Times New Roman" panose="02020603050405020304" pitchFamily="18" charset="0"/>
              </a:rPr>
              <a:t>, </a:t>
            </a:r>
          </a:p>
          <a:p>
            <a:endParaRPr lang="en-US" sz="1600" b="1" dirty="0">
              <a:solidFill>
                <a:srgbClr val="C00000"/>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US" sz="1600" b="1" dirty="0">
                <a:solidFill>
                  <a:srgbClr val="C00000"/>
                </a:solidFill>
                <a:latin typeface="Arial" panose="020B0604020202020204" pitchFamily="34" charset="0"/>
                <a:ea typeface="Times New Roman" panose="02020603050405020304" pitchFamily="18" charset="0"/>
              </a:rPr>
              <a:t>I</a:t>
            </a:r>
            <a:r>
              <a:rPr lang="en-US" sz="1600" b="1" dirty="0">
                <a:solidFill>
                  <a:srgbClr val="C00000"/>
                </a:solidFill>
                <a:effectLst/>
                <a:latin typeface="Arial" panose="020B0604020202020204" pitchFamily="34" charset="0"/>
                <a:ea typeface="Times New Roman" panose="02020603050405020304" pitchFamily="18" charset="0"/>
              </a:rPr>
              <a:t>n-situ determination of structural features of phase transformations in </a:t>
            </a:r>
            <a:r>
              <a:rPr lang="en-US" sz="1600" b="1" dirty="0" err="1">
                <a:solidFill>
                  <a:srgbClr val="C00000"/>
                </a:solidFill>
                <a:effectLst/>
                <a:latin typeface="Arial" panose="020B0604020202020204" pitchFamily="34" charset="0"/>
                <a:ea typeface="Times New Roman" panose="02020603050405020304" pitchFamily="18" charset="0"/>
              </a:rPr>
              <a:t>magnetostrictive</a:t>
            </a:r>
            <a:r>
              <a:rPr lang="en-US" sz="1600" b="1" dirty="0">
                <a:solidFill>
                  <a:srgbClr val="C00000"/>
                </a:solidFill>
                <a:effectLst/>
                <a:latin typeface="Arial" panose="020B0604020202020204" pitchFamily="34" charset="0"/>
                <a:ea typeface="Times New Roman" panose="02020603050405020304" pitchFamily="18" charset="0"/>
              </a:rPr>
              <a:t> and shape memory alloys, </a:t>
            </a:r>
          </a:p>
          <a:p>
            <a:endParaRPr lang="en-US" sz="1600" b="1" dirty="0">
              <a:solidFill>
                <a:srgbClr val="C00000"/>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US" sz="1600" b="1" dirty="0">
                <a:solidFill>
                  <a:srgbClr val="C00000"/>
                </a:solidFill>
                <a:latin typeface="Arial" panose="020B0604020202020204" pitchFamily="34" charset="0"/>
                <a:ea typeface="Times New Roman" panose="02020603050405020304" pitchFamily="18" charset="0"/>
              </a:rPr>
              <a:t>A</a:t>
            </a:r>
            <a:r>
              <a:rPr lang="en-US" sz="1600" b="1" dirty="0">
                <a:solidFill>
                  <a:srgbClr val="C00000"/>
                </a:solidFill>
                <a:effectLst/>
                <a:latin typeface="Arial" panose="020B0604020202020204" pitchFamily="34" charset="0"/>
                <a:ea typeface="Times New Roman" panose="02020603050405020304" pitchFamily="18" charset="0"/>
              </a:rPr>
              <a:t>nalysis of structural mechanisms of multiferroic phenomena in hexaferrites, </a:t>
            </a:r>
          </a:p>
          <a:p>
            <a:endParaRPr lang="en-US" sz="1600" b="1" dirty="0">
              <a:solidFill>
                <a:srgbClr val="C00000"/>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US" sz="1600" b="1" dirty="0">
                <a:solidFill>
                  <a:srgbClr val="C00000"/>
                </a:solidFill>
                <a:latin typeface="Arial" panose="020B0604020202020204" pitchFamily="34" charset="0"/>
                <a:ea typeface="Times New Roman" panose="02020603050405020304" pitchFamily="18" charset="0"/>
              </a:rPr>
              <a:t>D</a:t>
            </a:r>
            <a:r>
              <a:rPr lang="en-US" sz="1600" b="1" dirty="0">
                <a:solidFill>
                  <a:srgbClr val="C00000"/>
                </a:solidFill>
                <a:effectLst/>
                <a:latin typeface="Arial" panose="020B0604020202020204" pitchFamily="34" charset="0"/>
                <a:ea typeface="Times New Roman" panose="02020603050405020304" pitchFamily="18" charset="0"/>
              </a:rPr>
              <a:t>etermination of structural organization of magnetic textiles for bio-catalysis, </a:t>
            </a:r>
          </a:p>
          <a:p>
            <a:endParaRPr lang="en-US" sz="1600" b="1" dirty="0">
              <a:solidFill>
                <a:srgbClr val="C00000"/>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US" sz="1600" b="1" dirty="0">
                <a:solidFill>
                  <a:srgbClr val="C00000"/>
                </a:solidFill>
                <a:latin typeface="Arial" panose="020B0604020202020204" pitchFamily="34" charset="0"/>
                <a:ea typeface="Times New Roman" panose="02020603050405020304" pitchFamily="18" charset="0"/>
              </a:rPr>
              <a:t>A</a:t>
            </a:r>
            <a:r>
              <a:rPr lang="en-US" sz="1600" b="1" dirty="0">
                <a:solidFill>
                  <a:srgbClr val="C00000"/>
                </a:solidFill>
                <a:effectLst/>
                <a:latin typeface="Arial" panose="020B0604020202020204" pitchFamily="34" charset="0"/>
                <a:ea typeface="Times New Roman" panose="02020603050405020304" pitchFamily="18" charset="0"/>
              </a:rPr>
              <a:t>nalysis of microscopic mechanisms of membrane proteins crystallization in </a:t>
            </a:r>
            <a:r>
              <a:rPr lang="en-US" sz="1600" b="1" dirty="0" err="1">
                <a:solidFill>
                  <a:srgbClr val="C00000"/>
                </a:solidFill>
                <a:effectLst/>
                <a:latin typeface="Arial" panose="020B0604020202020204" pitchFamily="34" charset="0"/>
                <a:ea typeface="Times New Roman" panose="02020603050405020304" pitchFamily="18" charset="0"/>
              </a:rPr>
              <a:t>bicelles</a:t>
            </a:r>
            <a:r>
              <a:rPr lang="en-US" sz="1600" b="1" dirty="0">
                <a:solidFill>
                  <a:srgbClr val="C00000"/>
                </a:solidFill>
                <a:effectLst/>
                <a:latin typeface="Arial" panose="020B0604020202020204" pitchFamily="34" charset="0"/>
                <a:ea typeface="Times New Roman" panose="02020603050405020304" pitchFamily="18" charset="0"/>
              </a:rPr>
              <a:t>, </a:t>
            </a:r>
          </a:p>
          <a:p>
            <a:endParaRPr lang="en-US" sz="1600" b="1" dirty="0">
              <a:solidFill>
                <a:srgbClr val="C00000"/>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US" sz="1600" b="1" dirty="0">
                <a:solidFill>
                  <a:srgbClr val="C00000"/>
                </a:solidFill>
                <a:latin typeface="Arial" panose="020B0604020202020204" pitchFamily="34" charset="0"/>
                <a:ea typeface="Times New Roman" panose="02020603050405020304" pitchFamily="18" charset="0"/>
              </a:rPr>
              <a:t>D</a:t>
            </a:r>
            <a:r>
              <a:rPr lang="en-US" sz="1600" b="1" dirty="0">
                <a:solidFill>
                  <a:srgbClr val="C00000"/>
                </a:solidFill>
                <a:effectLst/>
                <a:latin typeface="Arial" panose="020B0604020202020204" pitchFamily="34" charset="0"/>
                <a:ea typeface="Times New Roman" panose="02020603050405020304" pitchFamily="18" charset="0"/>
              </a:rPr>
              <a:t>etermination of structural organization of biohybrid nanocomplexes, </a:t>
            </a:r>
          </a:p>
          <a:p>
            <a:endParaRPr lang="en-US" sz="1600" b="1" dirty="0">
              <a:solidFill>
                <a:srgbClr val="C00000"/>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US" sz="1600" b="1" dirty="0">
                <a:solidFill>
                  <a:srgbClr val="C00000"/>
                </a:solidFill>
                <a:effectLst/>
                <a:latin typeface="Arial" panose="020B0604020202020204" pitchFamily="34" charset="0"/>
                <a:ea typeface="Times New Roman" panose="02020603050405020304" pitchFamily="18" charset="0"/>
              </a:rPr>
              <a:t>Microstructural analysis of the mechanical surface treatment effects of D16T alloy on its </a:t>
            </a:r>
            <a:r>
              <a:rPr lang="en-GB" sz="1600" b="1" dirty="0">
                <a:solidFill>
                  <a:srgbClr val="C00000"/>
                </a:solidFill>
                <a:effectLst/>
                <a:latin typeface="Arial" panose="020B0604020202020204" pitchFamily="34" charset="0"/>
                <a:ea typeface="Times New Roman" panose="02020603050405020304" pitchFamily="18" charset="0"/>
              </a:rPr>
              <a:t>hardening, </a:t>
            </a:r>
          </a:p>
          <a:p>
            <a:endParaRPr lang="en-GB" sz="1600" b="1" dirty="0">
              <a:solidFill>
                <a:srgbClr val="C00000"/>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GB" sz="1600" b="1" dirty="0">
                <a:solidFill>
                  <a:srgbClr val="C00000"/>
                </a:solidFill>
                <a:latin typeface="Arial" panose="020B0604020202020204" pitchFamily="34" charset="0"/>
                <a:ea typeface="Times New Roman" panose="02020603050405020304" pitchFamily="18" charset="0"/>
              </a:rPr>
              <a:t>C</a:t>
            </a:r>
            <a:r>
              <a:rPr lang="en-GB" sz="1600" b="1" dirty="0">
                <a:solidFill>
                  <a:srgbClr val="C00000"/>
                </a:solidFill>
                <a:effectLst/>
                <a:latin typeface="Arial" panose="020B0604020202020204" pitchFamily="34" charset="0"/>
                <a:ea typeface="Times New Roman" panose="02020603050405020304" pitchFamily="18" charset="0"/>
              </a:rPr>
              <a:t>rystallographic texture analysis of the shells of fossil molluscs, </a:t>
            </a:r>
          </a:p>
          <a:p>
            <a:endParaRPr lang="en-GB" sz="1600" b="1" dirty="0">
              <a:solidFill>
                <a:srgbClr val="C00000"/>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GB" sz="1600" b="1" dirty="0">
                <a:solidFill>
                  <a:srgbClr val="C00000"/>
                </a:solidFill>
                <a:latin typeface="Arial" panose="020B0604020202020204" pitchFamily="34" charset="0"/>
                <a:ea typeface="Times New Roman" panose="02020603050405020304" pitchFamily="18" charset="0"/>
              </a:rPr>
              <a:t>A</a:t>
            </a:r>
            <a:r>
              <a:rPr lang="en-GB" sz="1600" b="1" dirty="0">
                <a:solidFill>
                  <a:srgbClr val="C00000"/>
                </a:solidFill>
                <a:effectLst/>
                <a:latin typeface="Arial" panose="020B0604020202020204" pitchFamily="34" charset="0"/>
                <a:ea typeface="Times New Roman" panose="02020603050405020304" pitchFamily="18" charset="0"/>
              </a:rPr>
              <a:t>nalysis of the internal organization and phase composition of Kunya-</a:t>
            </a:r>
            <a:r>
              <a:rPr lang="en-GB" sz="1600" b="1" dirty="0" err="1">
                <a:solidFill>
                  <a:srgbClr val="C00000"/>
                </a:solidFill>
                <a:effectLst/>
                <a:latin typeface="Arial" panose="020B0604020202020204" pitchFamily="34" charset="0"/>
                <a:ea typeface="Times New Roman" panose="02020603050405020304" pitchFamily="18" charset="0"/>
              </a:rPr>
              <a:t>Urgench</a:t>
            </a:r>
            <a:r>
              <a:rPr lang="en-GB" sz="1600" b="1" dirty="0">
                <a:solidFill>
                  <a:srgbClr val="C00000"/>
                </a:solidFill>
                <a:effectLst/>
                <a:latin typeface="Arial" panose="020B0604020202020204" pitchFamily="34" charset="0"/>
                <a:ea typeface="Times New Roman" panose="02020603050405020304" pitchFamily="18" charset="0"/>
              </a:rPr>
              <a:t> meteorite. </a:t>
            </a:r>
            <a:endParaRPr lang="ru-RU" sz="1600" b="1" dirty="0">
              <a:solidFill>
                <a:srgbClr val="C00000"/>
              </a:solidFill>
            </a:endParaRPr>
          </a:p>
        </p:txBody>
      </p:sp>
      <p:pic>
        <p:nvPicPr>
          <p:cNvPr id="8" name="Рисунок 7">
            <a:extLst>
              <a:ext uri="{FF2B5EF4-FFF2-40B4-BE49-F238E27FC236}">
                <a16:creationId xmlns:a16="http://schemas.microsoft.com/office/drawing/2014/main" id="{7061B478-55A8-2E34-E9ED-1C58D2762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5493" y="574485"/>
            <a:ext cx="1082278" cy="1506531"/>
          </a:xfrm>
          <a:prstGeom prst="rect">
            <a:avLst/>
          </a:prstGeom>
        </p:spPr>
      </p:pic>
      <p:pic>
        <p:nvPicPr>
          <p:cNvPr id="10" name="Рисунок 9">
            <a:extLst>
              <a:ext uri="{FF2B5EF4-FFF2-40B4-BE49-F238E27FC236}">
                <a16:creationId xmlns:a16="http://schemas.microsoft.com/office/drawing/2014/main" id="{FCACAA98-56E2-91E0-011E-D9EE902FF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196" y="705526"/>
            <a:ext cx="1846700" cy="1145040"/>
          </a:xfrm>
          <a:prstGeom prst="rect">
            <a:avLst/>
          </a:prstGeom>
        </p:spPr>
      </p:pic>
      <p:sp>
        <p:nvSpPr>
          <p:cNvPr id="3" name="TextBox 2">
            <a:extLst>
              <a:ext uri="{FF2B5EF4-FFF2-40B4-BE49-F238E27FC236}">
                <a16:creationId xmlns:a16="http://schemas.microsoft.com/office/drawing/2014/main" id="{35C6730E-7AE7-02D8-129E-58A060416B2E}"/>
              </a:ext>
            </a:extLst>
          </p:cNvPr>
          <p:cNvSpPr txBox="1"/>
          <p:nvPr/>
        </p:nvSpPr>
        <p:spPr>
          <a:xfrm>
            <a:off x="182880" y="0"/>
            <a:ext cx="11887200" cy="646331"/>
          </a:xfrm>
          <a:prstGeom prst="rect">
            <a:avLst/>
          </a:prstGeom>
          <a:noFill/>
        </p:spPr>
        <p:txBody>
          <a:bodyPr wrap="square">
            <a:spAutoFit/>
          </a:bodyPr>
          <a:lstStyle/>
          <a:p>
            <a:pPr algn="ctr">
              <a:spcAft>
                <a:spcPts val="0"/>
              </a:spcAft>
            </a:pPr>
            <a:r>
              <a:rPr lang="en-US" b="1" dirty="0">
                <a:solidFill>
                  <a:srgbClr val="0000FF"/>
                </a:solidFill>
                <a:latin typeface="Arial" panose="020B0604020202020204" pitchFamily="34" charset="0"/>
                <a:ea typeface="Times New Roman" panose="02020603050405020304" pitchFamily="18" charset="0"/>
              </a:rPr>
              <a:t>Summary of the main scientific results obtained in the theme 04-4-1142-2021/2025 </a:t>
            </a:r>
            <a:r>
              <a:rPr lang="en-US" sz="1800" b="1" dirty="0">
                <a:solidFill>
                  <a:srgbClr val="0000FF"/>
                </a:solidFill>
                <a:effectLst/>
                <a:latin typeface="Arial" panose="020B0604020202020204" pitchFamily="34" charset="0"/>
                <a:ea typeface="Times New Roman" panose="02020603050405020304" pitchFamily="18" charset="0"/>
              </a:rPr>
              <a:t>“Investigations of functional materials and </a:t>
            </a:r>
            <a:r>
              <a:rPr lang="en-US" sz="1800" b="1" dirty="0" err="1">
                <a:solidFill>
                  <a:srgbClr val="0000FF"/>
                </a:solidFill>
                <a:effectLst/>
                <a:latin typeface="Arial" panose="020B0604020202020204" pitchFamily="34" charset="0"/>
                <a:ea typeface="Times New Roman" panose="02020603050405020304" pitchFamily="18" charset="0"/>
              </a:rPr>
              <a:t>nanosystems</a:t>
            </a:r>
            <a:r>
              <a:rPr lang="en-US" sz="1800" b="1" dirty="0">
                <a:solidFill>
                  <a:srgbClr val="0000FF"/>
                </a:solidFill>
                <a:effectLst/>
                <a:latin typeface="Arial" panose="020B0604020202020204" pitchFamily="34" charset="0"/>
                <a:ea typeface="Times New Roman" panose="02020603050405020304" pitchFamily="18" charset="0"/>
              </a:rPr>
              <a:t> using neutron scattering”</a:t>
            </a:r>
            <a:r>
              <a:rPr lang="en-US" b="1" dirty="0">
                <a:solidFill>
                  <a:srgbClr val="0000FF"/>
                </a:solidFill>
                <a:latin typeface="Arial" panose="020B0604020202020204" pitchFamily="34" charset="0"/>
                <a:ea typeface="Times New Roman" panose="02020603050405020304" pitchFamily="18" charset="0"/>
              </a:rPr>
              <a:t>  in 2021 - 2023:</a:t>
            </a:r>
          </a:p>
        </p:txBody>
      </p:sp>
      <p:pic>
        <p:nvPicPr>
          <p:cNvPr id="16" name="Рисунок 15">
            <a:extLst>
              <a:ext uri="{FF2B5EF4-FFF2-40B4-BE49-F238E27FC236}">
                <a16:creationId xmlns:a16="http://schemas.microsoft.com/office/drawing/2014/main" id="{88461CE6-B024-73B3-8712-5096364D6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042" y="3485964"/>
            <a:ext cx="1749180" cy="1404948"/>
          </a:xfrm>
          <a:prstGeom prst="rect">
            <a:avLst/>
          </a:prstGeom>
        </p:spPr>
      </p:pic>
      <p:pic>
        <p:nvPicPr>
          <p:cNvPr id="18" name="Рисунок 17">
            <a:extLst>
              <a:ext uri="{FF2B5EF4-FFF2-40B4-BE49-F238E27FC236}">
                <a16:creationId xmlns:a16="http://schemas.microsoft.com/office/drawing/2014/main" id="{6CB51DC8-BFBB-88E5-C014-97404B383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4543" y="2081016"/>
            <a:ext cx="2052653" cy="1404948"/>
          </a:xfrm>
          <a:prstGeom prst="rect">
            <a:avLst/>
          </a:prstGeom>
        </p:spPr>
      </p:pic>
      <p:pic>
        <p:nvPicPr>
          <p:cNvPr id="20" name="Рисунок 19">
            <a:extLst>
              <a:ext uri="{FF2B5EF4-FFF2-40B4-BE49-F238E27FC236}">
                <a16:creationId xmlns:a16="http://schemas.microsoft.com/office/drawing/2014/main" id="{354A138E-BB5B-2344-F3D3-5D0A83011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6692" y="1907535"/>
            <a:ext cx="1717636" cy="1404949"/>
          </a:xfrm>
          <a:prstGeom prst="rect">
            <a:avLst/>
          </a:prstGeom>
        </p:spPr>
      </p:pic>
      <p:pic>
        <p:nvPicPr>
          <p:cNvPr id="22" name="Рисунок 21">
            <a:extLst>
              <a:ext uri="{FF2B5EF4-FFF2-40B4-BE49-F238E27FC236}">
                <a16:creationId xmlns:a16="http://schemas.microsoft.com/office/drawing/2014/main" id="{B563A41C-007B-5A40-456D-E9BB5DC019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8736" y="4088906"/>
            <a:ext cx="518069" cy="380601"/>
          </a:xfrm>
          <a:prstGeom prst="rect">
            <a:avLst/>
          </a:prstGeom>
        </p:spPr>
      </p:pic>
      <p:pic>
        <p:nvPicPr>
          <p:cNvPr id="24" name="Рисунок 23">
            <a:extLst>
              <a:ext uri="{FF2B5EF4-FFF2-40B4-BE49-F238E27FC236}">
                <a16:creationId xmlns:a16="http://schemas.microsoft.com/office/drawing/2014/main" id="{A60E2C49-1160-A77A-BD6C-CDF3810860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7680" y="3545517"/>
            <a:ext cx="2151440" cy="1147435"/>
          </a:xfrm>
          <a:prstGeom prst="rect">
            <a:avLst/>
          </a:prstGeom>
        </p:spPr>
      </p:pic>
      <p:pic>
        <p:nvPicPr>
          <p:cNvPr id="26" name="Рисунок 25">
            <a:extLst>
              <a:ext uri="{FF2B5EF4-FFF2-40B4-BE49-F238E27FC236}">
                <a16:creationId xmlns:a16="http://schemas.microsoft.com/office/drawing/2014/main" id="{60DCDE63-568F-FB98-C53B-A5B09962E1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7137" y="4921334"/>
            <a:ext cx="1641427" cy="1145040"/>
          </a:xfrm>
          <a:prstGeom prst="rect">
            <a:avLst/>
          </a:prstGeom>
        </p:spPr>
      </p:pic>
      <p:pic>
        <p:nvPicPr>
          <p:cNvPr id="28" name="Рисунок 27">
            <a:extLst>
              <a:ext uri="{FF2B5EF4-FFF2-40B4-BE49-F238E27FC236}">
                <a16:creationId xmlns:a16="http://schemas.microsoft.com/office/drawing/2014/main" id="{45BA2840-1A4C-F394-D232-33A0C2ED21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49407" y="4890913"/>
            <a:ext cx="2151440" cy="1023246"/>
          </a:xfrm>
          <a:prstGeom prst="rect">
            <a:avLst/>
          </a:prstGeom>
        </p:spPr>
      </p:pic>
      <p:pic>
        <p:nvPicPr>
          <p:cNvPr id="30" name="Рисунок 29">
            <a:extLst>
              <a:ext uri="{FF2B5EF4-FFF2-40B4-BE49-F238E27FC236}">
                <a16:creationId xmlns:a16="http://schemas.microsoft.com/office/drawing/2014/main" id="{30AA5546-7721-6334-57FB-088A5CCC9E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7136" y="6092343"/>
            <a:ext cx="1641428" cy="739688"/>
          </a:xfrm>
          <a:prstGeom prst="rect">
            <a:avLst/>
          </a:prstGeom>
        </p:spPr>
      </p:pic>
      <p:pic>
        <p:nvPicPr>
          <p:cNvPr id="31" name="Picture 2">
            <a:extLst>
              <a:ext uri="{FF2B5EF4-FFF2-40B4-BE49-F238E27FC236}">
                <a16:creationId xmlns:a16="http://schemas.microsoft.com/office/drawing/2014/main" id="{00F0C00C-77DF-CF10-1709-EC66557B76C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398" t="6033" r="43946" b="51285"/>
          <a:stretch/>
        </p:blipFill>
        <p:spPr bwMode="auto">
          <a:xfrm>
            <a:off x="10647165" y="5977260"/>
            <a:ext cx="955923" cy="82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258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9BDC31-EC61-45B1-9293-C391873B3AF6}"/>
              </a:ext>
            </a:extLst>
          </p:cNvPr>
          <p:cNvSpPr/>
          <p:nvPr/>
        </p:nvSpPr>
        <p:spPr>
          <a:xfrm>
            <a:off x="-1" y="0"/>
            <a:ext cx="12192001" cy="352789"/>
          </a:xfrm>
          <a:prstGeom prst="rect">
            <a:avLst/>
          </a:prstGeom>
          <a:solidFill>
            <a:schemeClr val="accent5">
              <a:lumMod val="20000"/>
              <a:lumOff val="80000"/>
            </a:schemeClr>
          </a:solidFill>
        </p:spPr>
        <p:txBody>
          <a:bodyPr wrap="square">
            <a:spAutoFit/>
          </a:bodyPr>
          <a:lstStyle/>
          <a:p>
            <a:pPr algn="ctr">
              <a:lnSpc>
                <a:spcPct val="115000"/>
              </a:lnSpc>
              <a:spcAft>
                <a:spcPts val="1000"/>
              </a:spcAft>
            </a:pPr>
            <a:r>
              <a:rPr lang="pl-PL"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Report</a:t>
            </a:r>
            <a:endParaRPr lang="pl-PL"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AAAA895-0162-49CC-AA4B-54BFB57DF1D1}"/>
              </a:ext>
            </a:extLst>
          </p:cNvPr>
          <p:cNvPicPr>
            <a:picLocks noChangeAspect="1"/>
          </p:cNvPicPr>
          <p:nvPr/>
        </p:nvPicPr>
        <p:blipFill rotWithShape="1">
          <a:blip r:embed="rId2">
            <a:extLst>
              <a:ext uri="{28A0092B-C50C-407E-A947-70E740481C1C}">
                <a14:useLocalDpi xmlns:a14="http://schemas.microsoft.com/office/drawing/2010/main" val="0"/>
              </a:ext>
            </a:extLst>
          </a:blip>
          <a:srcRect r="233"/>
          <a:stretch/>
        </p:blipFill>
        <p:spPr>
          <a:xfrm>
            <a:off x="11243287" y="1"/>
            <a:ext cx="948714" cy="363412"/>
          </a:xfrm>
          <a:prstGeom prst="rect">
            <a:avLst/>
          </a:prstGeom>
        </p:spPr>
      </p:pic>
      <p:pic>
        <p:nvPicPr>
          <p:cNvPr id="5" name="Picture 15" descr="JINR - International Year of Basic Sciences for Development">
            <a:extLst>
              <a:ext uri="{FF2B5EF4-FFF2-40B4-BE49-F238E27FC236}">
                <a16:creationId xmlns:a16="http://schemas.microsoft.com/office/drawing/2014/main" id="{11D31FAD-9366-433E-945B-4FB4455323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80" b="15024"/>
          <a:stretch/>
        </p:blipFill>
        <p:spPr bwMode="auto">
          <a:xfrm>
            <a:off x="-1" y="-37771"/>
            <a:ext cx="801660" cy="5651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7DB0738-711A-4F30-A415-326D8D3DD428}"/>
              </a:ext>
            </a:extLst>
          </p:cNvPr>
          <p:cNvSpPr/>
          <p:nvPr/>
        </p:nvSpPr>
        <p:spPr>
          <a:xfrm>
            <a:off x="1305128" y="-37771"/>
            <a:ext cx="2313454" cy="390684"/>
          </a:xfrm>
          <a:prstGeom prst="rect">
            <a:avLst/>
          </a:prstGeom>
        </p:spPr>
        <p:txBody>
          <a:bodyPr wrap="none">
            <a:spAutoFit/>
          </a:bodyPr>
          <a:lstStyle/>
          <a:p>
            <a:pPr algn="just">
              <a:lnSpc>
                <a:spcPct val="115000"/>
              </a:lnSpc>
              <a:spcAft>
                <a:spcPts val="600"/>
              </a:spcAft>
            </a:pPr>
            <a:r>
              <a:rPr lang="en-US" b="1" dirty="0">
                <a:solidFill>
                  <a:srgbClr val="7030A0"/>
                </a:solidFill>
                <a:latin typeface="Times New Roman" panose="02020603050405020304" pitchFamily="18" charset="0"/>
                <a:cs typeface="Times New Roman" panose="02020603050405020304" pitchFamily="18" charset="0"/>
              </a:rPr>
              <a:t>HOPG crystal system</a:t>
            </a:r>
            <a:endParaRPr lang="pl-PL" b="1" dirty="0">
              <a:solidFill>
                <a:srgbClr val="7030A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51BAC39-2762-43F4-A94E-43B2CBC58171}"/>
              </a:ext>
            </a:extLst>
          </p:cNvPr>
          <p:cNvPicPr>
            <a:picLocks noChangeAspect="1"/>
          </p:cNvPicPr>
          <p:nvPr/>
        </p:nvPicPr>
        <p:blipFill rotWithShape="1">
          <a:blip r:embed="rId4"/>
          <a:srcRect l="16494" t="12435" r="66289" b="3179"/>
          <a:stretch/>
        </p:blipFill>
        <p:spPr>
          <a:xfrm>
            <a:off x="3331104" y="494048"/>
            <a:ext cx="1794246" cy="2120151"/>
          </a:xfrm>
          <a:prstGeom prst="rect">
            <a:avLst/>
          </a:prstGeom>
        </p:spPr>
      </p:pic>
      <p:pic>
        <p:nvPicPr>
          <p:cNvPr id="14" name="Picture 13">
            <a:extLst>
              <a:ext uri="{FF2B5EF4-FFF2-40B4-BE49-F238E27FC236}">
                <a16:creationId xmlns:a16="http://schemas.microsoft.com/office/drawing/2014/main" id="{FED29628-FFC7-4970-BF86-BE8F40680BD2}"/>
              </a:ext>
            </a:extLst>
          </p:cNvPr>
          <p:cNvPicPr>
            <a:picLocks noChangeAspect="1"/>
          </p:cNvPicPr>
          <p:nvPr/>
        </p:nvPicPr>
        <p:blipFill>
          <a:blip r:embed="rId5"/>
          <a:stretch>
            <a:fillRect/>
          </a:stretch>
        </p:blipFill>
        <p:spPr>
          <a:xfrm>
            <a:off x="9183875" y="720177"/>
            <a:ext cx="3052919" cy="2374493"/>
          </a:xfrm>
          <a:prstGeom prst="rect">
            <a:avLst/>
          </a:prstGeom>
        </p:spPr>
      </p:pic>
      <p:pic>
        <p:nvPicPr>
          <p:cNvPr id="15" name="Picture 14">
            <a:extLst>
              <a:ext uri="{FF2B5EF4-FFF2-40B4-BE49-F238E27FC236}">
                <a16:creationId xmlns:a16="http://schemas.microsoft.com/office/drawing/2014/main" id="{0F051BAB-7D59-4C0C-ABBD-094A07418DAC}"/>
              </a:ext>
            </a:extLst>
          </p:cNvPr>
          <p:cNvPicPr>
            <a:picLocks noChangeAspect="1"/>
          </p:cNvPicPr>
          <p:nvPr/>
        </p:nvPicPr>
        <p:blipFill rotWithShape="1">
          <a:blip r:embed="rId6"/>
          <a:srcRect l="54776" t="53217" r="30304" b="31206"/>
          <a:stretch/>
        </p:blipFill>
        <p:spPr>
          <a:xfrm>
            <a:off x="7467901" y="1199796"/>
            <a:ext cx="1794246" cy="1827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a:extLst>
              <a:ext uri="{FF2B5EF4-FFF2-40B4-BE49-F238E27FC236}">
                <a16:creationId xmlns:a16="http://schemas.microsoft.com/office/drawing/2014/main" id="{24500EA5-D15D-4064-8198-66120C87A26A}"/>
              </a:ext>
            </a:extLst>
          </p:cNvPr>
          <p:cNvSpPr/>
          <p:nvPr/>
        </p:nvSpPr>
        <p:spPr>
          <a:xfrm>
            <a:off x="5298013" y="387055"/>
            <a:ext cx="5653521" cy="1176348"/>
          </a:xfrm>
          <a:prstGeom prst="rect">
            <a:avLst/>
          </a:prstGeom>
        </p:spPr>
        <p:txBody>
          <a:bodyPr wrap="square">
            <a:spAutoFit/>
          </a:bodyPr>
          <a:lstStyle/>
          <a:p>
            <a:pPr algn="just">
              <a:lnSpc>
                <a:spcPct val="115000"/>
              </a:lnSpc>
              <a:spcAft>
                <a:spcPts val="60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Purchase of HOPG crystal</a:t>
            </a:r>
            <a:r>
              <a:rPr lang="pl-PL" b="1" dirty="0">
                <a:latin typeface="Times New Roman" panose="02020603050405020304" pitchFamily="18" charset="0"/>
                <a:ea typeface="Times New Roman" panose="02020603050405020304" pitchFamily="18" charset="0"/>
                <a:cs typeface="Times New Roman" panose="02020603050405020304" pitchFamily="18" charset="0"/>
              </a:rPr>
              <a:t> - </a:t>
            </a:r>
            <a:r>
              <a:rPr lang="ru-RU" b="1" dirty="0">
                <a:latin typeface="Times New Roman" panose="02020603050405020304" pitchFamily="18" charset="0"/>
                <a:ea typeface="Times New Roman" panose="02020603050405020304" pitchFamily="18" charset="0"/>
                <a:cs typeface="Times New Roman" panose="02020603050405020304" pitchFamily="18" charset="0"/>
              </a:rPr>
              <a:t>ООО «</a:t>
            </a:r>
            <a:r>
              <a:rPr lang="pl-PL" b="1" dirty="0">
                <a:latin typeface="Times New Roman" panose="02020603050405020304" pitchFamily="18" charset="0"/>
                <a:ea typeface="Times New Roman" panose="02020603050405020304" pitchFamily="18" charset="0"/>
                <a:cs typeface="Times New Roman" panose="02020603050405020304" pitchFamily="18" charset="0"/>
              </a:rPr>
              <a:t>Atomgraph AG»</a:t>
            </a:r>
            <a:r>
              <a:rPr lang="ru-RU" b="1" dirty="0">
                <a:latin typeface="Times New Roman" panose="02020603050405020304" pitchFamily="18" charset="0"/>
                <a:ea typeface="Times New Roman" panose="02020603050405020304" pitchFamily="18" charset="0"/>
                <a:cs typeface="Times New Roman" panose="02020603050405020304" pitchFamily="18" charset="0"/>
              </a:rPr>
              <a:t> </a:t>
            </a:r>
            <a:endParaRPr lang="pl-PL"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600"/>
              </a:spcAft>
            </a:pPr>
            <a:r>
              <a:rPr lang="ru-RU" b="1" dirty="0">
                <a:latin typeface="Times New Roman" panose="02020603050405020304" pitchFamily="18" charset="0"/>
                <a:ea typeface="Times New Roman" panose="02020603050405020304" pitchFamily="18" charset="0"/>
                <a:cs typeface="Times New Roman" panose="02020603050405020304" pitchFamily="18" charset="0"/>
              </a:rPr>
              <a:t>2022</a:t>
            </a:r>
            <a:r>
              <a:rPr lang="pl-PL" b="1" dirty="0">
                <a:latin typeface="Times New Roman" panose="02020603050405020304" pitchFamily="18" charset="0"/>
                <a:ea typeface="Times New Roman" panose="02020603050405020304" pitchFamily="18" charset="0"/>
                <a:cs typeface="Times New Roman" panose="02020603050405020304" pitchFamily="18" charset="0"/>
              </a:rPr>
              <a:t>/2023 </a:t>
            </a:r>
            <a:r>
              <a:rPr lang="ru-RU" b="1" dirty="0">
                <a:latin typeface="Times New Roman" panose="02020603050405020304" pitchFamily="18" charset="0"/>
                <a:ea typeface="Times New Roman" panose="02020603050405020304" pitchFamily="18" charset="0"/>
                <a:cs typeface="Times New Roman" panose="02020603050405020304" pitchFamily="18" charset="0"/>
              </a:rPr>
              <a:t>– 600 </a:t>
            </a:r>
            <a:r>
              <a:rPr lang="en-US" b="1" dirty="0">
                <a:latin typeface="Times New Roman" panose="02020603050405020304" pitchFamily="18" charset="0"/>
                <a:ea typeface="Times New Roman" panose="02020603050405020304" pitchFamily="18" charset="0"/>
                <a:cs typeface="Times New Roman" panose="02020603050405020304" pitchFamily="18" charset="0"/>
              </a:rPr>
              <a:t>pcs</a:t>
            </a:r>
            <a:r>
              <a:rPr lang="pl-PL" b="1"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600"/>
              </a:spcAft>
            </a:pPr>
            <a:r>
              <a:rPr lang="pl-PL" sz="1600" b="1" dirty="0">
                <a:latin typeface="Times New Roman" panose="02020603050405020304" pitchFamily="18" charset="0"/>
                <a:ea typeface="Times New Roman" panose="02020603050405020304" pitchFamily="18" charset="0"/>
                <a:cs typeface="Times New Roman" panose="02020603050405020304" pitchFamily="18" charset="0"/>
              </a:rPr>
              <a:t>(total amount 2100 pcs)</a:t>
            </a:r>
            <a:endParaRPr lang="pl-PL" sz="1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A4558026-C2C5-42C3-AC1D-19F56196375D}"/>
              </a:ext>
            </a:extLst>
          </p:cNvPr>
          <p:cNvSpPr/>
          <p:nvPr/>
        </p:nvSpPr>
        <p:spPr>
          <a:xfrm>
            <a:off x="-6917" y="4681388"/>
            <a:ext cx="5971881" cy="194161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Rectangle 17">
            <a:extLst>
              <a:ext uri="{FF2B5EF4-FFF2-40B4-BE49-F238E27FC236}">
                <a16:creationId xmlns:a16="http://schemas.microsoft.com/office/drawing/2014/main" id="{EE439DE1-0AE7-4AB6-86B2-653CE7723B79}"/>
              </a:ext>
            </a:extLst>
          </p:cNvPr>
          <p:cNvSpPr/>
          <p:nvPr/>
        </p:nvSpPr>
        <p:spPr>
          <a:xfrm>
            <a:off x="-9602" y="2954421"/>
            <a:ext cx="5974566" cy="159540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Rectangle 18">
            <a:extLst>
              <a:ext uri="{FF2B5EF4-FFF2-40B4-BE49-F238E27FC236}">
                <a16:creationId xmlns:a16="http://schemas.microsoft.com/office/drawing/2014/main" id="{95B40A7D-5387-4FAE-87C9-6445285EC5B3}"/>
              </a:ext>
            </a:extLst>
          </p:cNvPr>
          <p:cNvSpPr/>
          <p:nvPr/>
        </p:nvSpPr>
        <p:spPr>
          <a:xfrm>
            <a:off x="106326" y="2541634"/>
            <a:ext cx="6184706"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HOPG crystal – testing: </a:t>
            </a:r>
            <a:r>
              <a:rPr lang="en-US" b="1" dirty="0">
                <a:latin typeface="Times New Roman" panose="02020603050405020304" pitchFamily="18" charset="0"/>
                <a:cs typeface="Times New Roman" panose="02020603050405020304" pitchFamily="18" charset="0"/>
              </a:rPr>
              <a:t>spectrometer STOIK at IR8 reactor</a:t>
            </a:r>
            <a:r>
              <a:rPr lang="ru-RU" b="1" dirty="0">
                <a:latin typeface="Times New Roman" panose="02020603050405020304" pitchFamily="18" charset="0"/>
                <a:cs typeface="Times New Roman" panose="02020603050405020304" pitchFamily="18" charset="0"/>
              </a:rPr>
              <a:t> </a:t>
            </a:r>
            <a:endParaRPr lang="pl-PL" b="1" dirty="0">
              <a:latin typeface="Times New Roman" panose="02020603050405020304" pitchFamily="18" charset="0"/>
              <a:cs typeface="Times New Roman" panose="02020603050405020304" pitchFamily="18" charset="0"/>
            </a:endParaRPr>
          </a:p>
        </p:txBody>
      </p:sp>
      <p:graphicFrame>
        <p:nvGraphicFramePr>
          <p:cNvPr id="20" name="Объект 3">
            <a:extLst>
              <a:ext uri="{FF2B5EF4-FFF2-40B4-BE49-F238E27FC236}">
                <a16:creationId xmlns:a16="http://schemas.microsoft.com/office/drawing/2014/main" id="{30BF1123-BD7A-4D1A-B18A-2381DA7D83BA}"/>
              </a:ext>
            </a:extLst>
          </p:cNvPr>
          <p:cNvGraphicFramePr>
            <a:graphicFrameLocks noChangeAspect="1"/>
          </p:cNvGraphicFramePr>
          <p:nvPr/>
        </p:nvGraphicFramePr>
        <p:xfrm>
          <a:off x="2025153" y="3005984"/>
          <a:ext cx="1810984" cy="1492279"/>
        </p:xfrm>
        <a:graphic>
          <a:graphicData uri="http://schemas.openxmlformats.org/presentationml/2006/ole">
            <mc:AlternateContent xmlns:mc="http://schemas.openxmlformats.org/markup-compatibility/2006">
              <mc:Choice xmlns:v="urn:schemas-microsoft-com:vml" Requires="v">
                <p:oleObj name="SPW 14.0 Graph" r:id="rId7" imgW="5963400" imgH="4912920" progId="SigmaPlotGraphicObject.13">
                  <p:embed/>
                </p:oleObj>
              </mc:Choice>
              <mc:Fallback>
                <p:oleObj name="SPW 14.0 Graph" r:id="rId7" imgW="5963400" imgH="4912920" progId="SigmaPlotGraphicObject.13">
                  <p:embed/>
                  <p:pic>
                    <p:nvPicPr>
                      <p:cNvPr id="20" name="Объект 3">
                        <a:extLst>
                          <a:ext uri="{FF2B5EF4-FFF2-40B4-BE49-F238E27FC236}">
                            <a16:creationId xmlns:a16="http://schemas.microsoft.com/office/drawing/2014/main" id="{30BF1123-BD7A-4D1A-B18A-2381DA7D83BA}"/>
                          </a:ext>
                        </a:extLst>
                      </p:cNvPr>
                      <p:cNvPicPr/>
                      <p:nvPr/>
                    </p:nvPicPr>
                    <p:blipFill>
                      <a:blip r:embed="rId8"/>
                      <a:stretch>
                        <a:fillRect/>
                      </a:stretch>
                    </p:blipFill>
                    <p:spPr>
                      <a:xfrm>
                        <a:off x="2025153" y="3005984"/>
                        <a:ext cx="1810984" cy="1492279"/>
                      </a:xfrm>
                      <a:prstGeom prst="rect">
                        <a:avLst/>
                      </a:prstGeom>
                    </p:spPr>
                  </p:pic>
                </p:oleObj>
              </mc:Fallback>
            </mc:AlternateContent>
          </a:graphicData>
        </a:graphic>
      </p:graphicFrame>
      <p:graphicFrame>
        <p:nvGraphicFramePr>
          <p:cNvPr id="21" name="Объект 4">
            <a:extLst>
              <a:ext uri="{FF2B5EF4-FFF2-40B4-BE49-F238E27FC236}">
                <a16:creationId xmlns:a16="http://schemas.microsoft.com/office/drawing/2014/main" id="{F8ACCCD4-8265-45A4-9FFD-5C60ACD246E5}"/>
              </a:ext>
            </a:extLst>
          </p:cNvPr>
          <p:cNvGraphicFramePr>
            <a:graphicFrameLocks noChangeAspect="1"/>
          </p:cNvGraphicFramePr>
          <p:nvPr/>
        </p:nvGraphicFramePr>
        <p:xfrm>
          <a:off x="58569" y="3005985"/>
          <a:ext cx="1810984" cy="1492278"/>
        </p:xfrm>
        <a:graphic>
          <a:graphicData uri="http://schemas.openxmlformats.org/presentationml/2006/ole">
            <mc:AlternateContent xmlns:mc="http://schemas.openxmlformats.org/markup-compatibility/2006">
              <mc:Choice xmlns:v="urn:schemas-microsoft-com:vml" Requires="v">
                <p:oleObj name="SPW 14.0 Graph" r:id="rId9" imgW="5963400" imgH="4912920" progId="SigmaPlotGraphicObject.13">
                  <p:embed/>
                </p:oleObj>
              </mc:Choice>
              <mc:Fallback>
                <p:oleObj name="SPW 14.0 Graph" r:id="rId9" imgW="5963400" imgH="4912920" progId="SigmaPlotGraphicObject.13">
                  <p:embed/>
                  <p:pic>
                    <p:nvPicPr>
                      <p:cNvPr id="21" name="Объект 4">
                        <a:extLst>
                          <a:ext uri="{FF2B5EF4-FFF2-40B4-BE49-F238E27FC236}">
                            <a16:creationId xmlns:a16="http://schemas.microsoft.com/office/drawing/2014/main" id="{F8ACCCD4-8265-45A4-9FFD-5C60ACD246E5}"/>
                          </a:ext>
                        </a:extLst>
                      </p:cNvPr>
                      <p:cNvPicPr/>
                      <p:nvPr/>
                    </p:nvPicPr>
                    <p:blipFill>
                      <a:blip r:embed="rId10"/>
                      <a:stretch>
                        <a:fillRect/>
                      </a:stretch>
                    </p:blipFill>
                    <p:spPr>
                      <a:xfrm>
                        <a:off x="58569" y="3005985"/>
                        <a:ext cx="1810984" cy="1492278"/>
                      </a:xfrm>
                      <a:prstGeom prst="rect">
                        <a:avLst/>
                      </a:prstGeom>
                    </p:spPr>
                  </p:pic>
                </p:oleObj>
              </mc:Fallback>
            </mc:AlternateContent>
          </a:graphicData>
        </a:graphic>
      </p:graphicFrame>
      <p:graphicFrame>
        <p:nvGraphicFramePr>
          <p:cNvPr id="22" name="Объект 5">
            <a:extLst>
              <a:ext uri="{FF2B5EF4-FFF2-40B4-BE49-F238E27FC236}">
                <a16:creationId xmlns:a16="http://schemas.microsoft.com/office/drawing/2014/main" id="{1D036317-6F12-44D7-9557-0C753439885A}"/>
              </a:ext>
            </a:extLst>
          </p:cNvPr>
          <p:cNvGraphicFramePr>
            <a:graphicFrameLocks noChangeAspect="1"/>
          </p:cNvGraphicFramePr>
          <p:nvPr/>
        </p:nvGraphicFramePr>
        <p:xfrm>
          <a:off x="3965426" y="3017224"/>
          <a:ext cx="1762992" cy="1452732"/>
        </p:xfrm>
        <a:graphic>
          <a:graphicData uri="http://schemas.openxmlformats.org/presentationml/2006/ole">
            <mc:AlternateContent xmlns:mc="http://schemas.openxmlformats.org/markup-compatibility/2006">
              <mc:Choice xmlns:v="urn:schemas-microsoft-com:vml" Requires="v">
                <p:oleObj name="SPW 14.0 Graph" r:id="rId11" imgW="5963400" imgH="4912920" progId="SigmaPlotGraphicObject.13">
                  <p:embed/>
                </p:oleObj>
              </mc:Choice>
              <mc:Fallback>
                <p:oleObj name="SPW 14.0 Graph" r:id="rId11" imgW="5963400" imgH="4912920" progId="SigmaPlotGraphicObject.13">
                  <p:embed/>
                  <p:pic>
                    <p:nvPicPr>
                      <p:cNvPr id="22" name="Объект 5">
                        <a:extLst>
                          <a:ext uri="{FF2B5EF4-FFF2-40B4-BE49-F238E27FC236}">
                            <a16:creationId xmlns:a16="http://schemas.microsoft.com/office/drawing/2014/main" id="{1D036317-6F12-44D7-9557-0C753439885A}"/>
                          </a:ext>
                        </a:extLst>
                      </p:cNvPr>
                      <p:cNvPicPr/>
                      <p:nvPr/>
                    </p:nvPicPr>
                    <p:blipFill>
                      <a:blip r:embed="rId12"/>
                      <a:stretch>
                        <a:fillRect/>
                      </a:stretch>
                    </p:blipFill>
                    <p:spPr>
                      <a:xfrm>
                        <a:off x="3965426" y="3017224"/>
                        <a:ext cx="1762992" cy="1452732"/>
                      </a:xfrm>
                      <a:prstGeom prst="rect">
                        <a:avLst/>
                      </a:prstGeom>
                    </p:spPr>
                  </p:pic>
                </p:oleObj>
              </mc:Fallback>
            </mc:AlternateContent>
          </a:graphicData>
        </a:graphic>
      </p:graphicFrame>
      <p:graphicFrame>
        <p:nvGraphicFramePr>
          <p:cNvPr id="23" name="Объект 7">
            <a:extLst>
              <a:ext uri="{FF2B5EF4-FFF2-40B4-BE49-F238E27FC236}">
                <a16:creationId xmlns:a16="http://schemas.microsoft.com/office/drawing/2014/main" id="{42AC1AB6-1D9E-463C-8AB3-07D21649EF35}"/>
              </a:ext>
            </a:extLst>
          </p:cNvPr>
          <p:cNvGraphicFramePr>
            <a:graphicFrameLocks noChangeAspect="1"/>
          </p:cNvGraphicFramePr>
          <p:nvPr/>
        </p:nvGraphicFramePr>
        <p:xfrm>
          <a:off x="31887" y="4774990"/>
          <a:ext cx="1837666" cy="1536344"/>
        </p:xfrm>
        <a:graphic>
          <a:graphicData uri="http://schemas.openxmlformats.org/presentationml/2006/ole">
            <mc:AlternateContent xmlns:mc="http://schemas.openxmlformats.org/markup-compatibility/2006">
              <mc:Choice xmlns:v="urn:schemas-microsoft-com:vml" Requires="v">
                <p:oleObj name="SPW 14.0 Graph" r:id="rId13" imgW="5886720" imgH="4921200" progId="SigmaPlotGraphicObject.13">
                  <p:embed/>
                </p:oleObj>
              </mc:Choice>
              <mc:Fallback>
                <p:oleObj name="SPW 14.0 Graph" r:id="rId13" imgW="5886720" imgH="4921200" progId="SigmaPlotGraphicObject.13">
                  <p:embed/>
                  <p:pic>
                    <p:nvPicPr>
                      <p:cNvPr id="23" name="Объект 7">
                        <a:extLst>
                          <a:ext uri="{FF2B5EF4-FFF2-40B4-BE49-F238E27FC236}">
                            <a16:creationId xmlns:a16="http://schemas.microsoft.com/office/drawing/2014/main" id="{42AC1AB6-1D9E-463C-8AB3-07D21649EF35}"/>
                          </a:ext>
                        </a:extLst>
                      </p:cNvPr>
                      <p:cNvPicPr/>
                      <p:nvPr/>
                    </p:nvPicPr>
                    <p:blipFill>
                      <a:blip r:embed="rId14"/>
                      <a:stretch>
                        <a:fillRect/>
                      </a:stretch>
                    </p:blipFill>
                    <p:spPr>
                      <a:xfrm>
                        <a:off x="31887" y="4774990"/>
                        <a:ext cx="1837666" cy="1536344"/>
                      </a:xfrm>
                      <a:prstGeom prst="rect">
                        <a:avLst/>
                      </a:prstGeom>
                    </p:spPr>
                  </p:pic>
                </p:oleObj>
              </mc:Fallback>
            </mc:AlternateContent>
          </a:graphicData>
        </a:graphic>
      </p:graphicFrame>
      <p:graphicFrame>
        <p:nvGraphicFramePr>
          <p:cNvPr id="24" name="Объект 8">
            <a:extLst>
              <a:ext uri="{FF2B5EF4-FFF2-40B4-BE49-F238E27FC236}">
                <a16:creationId xmlns:a16="http://schemas.microsoft.com/office/drawing/2014/main" id="{A44E44BD-51B0-4E4B-BAD2-9DA4E3663015}"/>
              </a:ext>
            </a:extLst>
          </p:cNvPr>
          <p:cNvGraphicFramePr>
            <a:graphicFrameLocks noChangeAspect="1"/>
          </p:cNvGraphicFramePr>
          <p:nvPr/>
        </p:nvGraphicFramePr>
        <p:xfrm>
          <a:off x="1998267" y="4802920"/>
          <a:ext cx="1837666" cy="1574126"/>
        </p:xfrm>
        <a:graphic>
          <a:graphicData uri="http://schemas.openxmlformats.org/presentationml/2006/ole">
            <mc:AlternateContent xmlns:mc="http://schemas.openxmlformats.org/markup-compatibility/2006">
              <mc:Choice xmlns:v="urn:schemas-microsoft-com:vml" Requires="v">
                <p:oleObj name="SPW 14.0 Graph" r:id="rId15" imgW="5744880" imgH="4921200" progId="SigmaPlotGraphicObject.13">
                  <p:embed/>
                </p:oleObj>
              </mc:Choice>
              <mc:Fallback>
                <p:oleObj name="SPW 14.0 Graph" r:id="rId15" imgW="5744880" imgH="4921200" progId="SigmaPlotGraphicObject.13">
                  <p:embed/>
                  <p:pic>
                    <p:nvPicPr>
                      <p:cNvPr id="24" name="Объект 8">
                        <a:extLst>
                          <a:ext uri="{FF2B5EF4-FFF2-40B4-BE49-F238E27FC236}">
                            <a16:creationId xmlns:a16="http://schemas.microsoft.com/office/drawing/2014/main" id="{A44E44BD-51B0-4E4B-BAD2-9DA4E3663015}"/>
                          </a:ext>
                        </a:extLst>
                      </p:cNvPr>
                      <p:cNvPicPr/>
                      <p:nvPr/>
                    </p:nvPicPr>
                    <p:blipFill>
                      <a:blip r:embed="rId16"/>
                      <a:stretch>
                        <a:fillRect/>
                      </a:stretch>
                    </p:blipFill>
                    <p:spPr>
                      <a:xfrm>
                        <a:off x="1998267" y="4802920"/>
                        <a:ext cx="1837666" cy="1574126"/>
                      </a:xfrm>
                      <a:prstGeom prst="rect">
                        <a:avLst/>
                      </a:prstGeom>
                    </p:spPr>
                  </p:pic>
                </p:oleObj>
              </mc:Fallback>
            </mc:AlternateContent>
          </a:graphicData>
        </a:graphic>
      </p:graphicFrame>
      <p:graphicFrame>
        <p:nvGraphicFramePr>
          <p:cNvPr id="25" name="Объект 9">
            <a:extLst>
              <a:ext uri="{FF2B5EF4-FFF2-40B4-BE49-F238E27FC236}">
                <a16:creationId xmlns:a16="http://schemas.microsoft.com/office/drawing/2014/main" id="{1DAA7421-8753-4FD4-A447-AE762FB2663B}"/>
              </a:ext>
            </a:extLst>
          </p:cNvPr>
          <p:cNvGraphicFramePr>
            <a:graphicFrameLocks noChangeAspect="1"/>
          </p:cNvGraphicFramePr>
          <p:nvPr/>
        </p:nvGraphicFramePr>
        <p:xfrm>
          <a:off x="3964647" y="4802920"/>
          <a:ext cx="1837667" cy="1568033"/>
        </p:xfrm>
        <a:graphic>
          <a:graphicData uri="http://schemas.openxmlformats.org/presentationml/2006/ole">
            <mc:AlternateContent xmlns:mc="http://schemas.openxmlformats.org/markup-compatibility/2006">
              <mc:Choice xmlns:v="urn:schemas-microsoft-com:vml" Requires="v">
                <p:oleObj name="SPW 14.0 Graph" r:id="rId17" imgW="5744880" imgH="4902840" progId="SigmaPlotGraphicObject.13">
                  <p:embed/>
                </p:oleObj>
              </mc:Choice>
              <mc:Fallback>
                <p:oleObj name="SPW 14.0 Graph" r:id="rId17" imgW="5744880" imgH="4902840" progId="SigmaPlotGraphicObject.13">
                  <p:embed/>
                  <p:pic>
                    <p:nvPicPr>
                      <p:cNvPr id="25" name="Объект 9">
                        <a:extLst>
                          <a:ext uri="{FF2B5EF4-FFF2-40B4-BE49-F238E27FC236}">
                            <a16:creationId xmlns:a16="http://schemas.microsoft.com/office/drawing/2014/main" id="{1DAA7421-8753-4FD4-A447-AE762FB2663B}"/>
                          </a:ext>
                        </a:extLst>
                      </p:cNvPr>
                      <p:cNvPicPr/>
                      <p:nvPr/>
                    </p:nvPicPr>
                    <p:blipFill>
                      <a:blip r:embed="rId18"/>
                      <a:stretch>
                        <a:fillRect/>
                      </a:stretch>
                    </p:blipFill>
                    <p:spPr>
                      <a:xfrm>
                        <a:off x="3964647" y="4802920"/>
                        <a:ext cx="1837667" cy="1568033"/>
                      </a:xfrm>
                      <a:prstGeom prst="rect">
                        <a:avLst/>
                      </a:prstGeom>
                    </p:spPr>
                  </p:pic>
                </p:oleObj>
              </mc:Fallback>
            </mc:AlternateContent>
          </a:graphicData>
        </a:graphic>
      </p:graphicFrame>
      <p:graphicFrame>
        <p:nvGraphicFramePr>
          <p:cNvPr id="26" name="Объект 1">
            <a:extLst>
              <a:ext uri="{FF2B5EF4-FFF2-40B4-BE49-F238E27FC236}">
                <a16:creationId xmlns:a16="http://schemas.microsoft.com/office/drawing/2014/main" id="{84EEBC7F-0638-47CB-A7AE-711A16E3C1BE}"/>
              </a:ext>
            </a:extLst>
          </p:cNvPr>
          <p:cNvGraphicFramePr>
            <a:graphicFrameLocks noChangeAspect="1"/>
          </p:cNvGraphicFramePr>
          <p:nvPr/>
        </p:nvGraphicFramePr>
        <p:xfrm>
          <a:off x="6120564" y="3207314"/>
          <a:ext cx="2585005" cy="2444884"/>
        </p:xfrm>
        <a:graphic>
          <a:graphicData uri="http://schemas.openxmlformats.org/presentationml/2006/ole">
            <mc:AlternateContent xmlns:mc="http://schemas.openxmlformats.org/markup-compatibility/2006">
              <mc:Choice xmlns:v="urn:schemas-microsoft-com:vml" Requires="v">
                <p:oleObj name="SPW 14.0 Graph" r:id="rId19" imgW="5681160" imgH="5373000" progId="SigmaPlotGraphicObject.13">
                  <p:embed/>
                </p:oleObj>
              </mc:Choice>
              <mc:Fallback>
                <p:oleObj name="SPW 14.0 Graph" r:id="rId19" imgW="5681160" imgH="5373000" progId="SigmaPlotGraphicObject.13">
                  <p:embed/>
                  <p:pic>
                    <p:nvPicPr>
                      <p:cNvPr id="26" name="Объект 1">
                        <a:extLst>
                          <a:ext uri="{FF2B5EF4-FFF2-40B4-BE49-F238E27FC236}">
                            <a16:creationId xmlns:a16="http://schemas.microsoft.com/office/drawing/2014/main" id="{84EEBC7F-0638-47CB-A7AE-711A16E3C1BE}"/>
                          </a:ext>
                        </a:extLst>
                      </p:cNvPr>
                      <p:cNvPicPr/>
                      <p:nvPr/>
                    </p:nvPicPr>
                    <p:blipFill>
                      <a:blip r:embed="rId20"/>
                      <a:stretch>
                        <a:fillRect/>
                      </a:stretch>
                    </p:blipFill>
                    <p:spPr>
                      <a:xfrm>
                        <a:off x="6120564" y="3207314"/>
                        <a:ext cx="2585005" cy="2444884"/>
                      </a:xfrm>
                      <a:prstGeom prst="rect">
                        <a:avLst/>
                      </a:prstGeom>
                      <a:solidFill>
                        <a:schemeClr val="accent1">
                          <a:lumMod val="20000"/>
                          <a:lumOff val="80000"/>
                        </a:schemeClr>
                      </a:solidFill>
                      <a:ln w="38100">
                        <a:solidFill>
                          <a:schemeClr val="accent1">
                            <a:lumMod val="60000"/>
                            <a:lumOff val="40000"/>
                          </a:schemeClr>
                        </a:solidFill>
                      </a:ln>
                    </p:spPr>
                  </p:pic>
                </p:oleObj>
              </mc:Fallback>
            </mc:AlternateContent>
          </a:graphicData>
        </a:graphic>
      </p:graphicFrame>
      <p:pic>
        <p:nvPicPr>
          <p:cNvPr id="27" name="Picture 26">
            <a:extLst>
              <a:ext uri="{FF2B5EF4-FFF2-40B4-BE49-F238E27FC236}">
                <a16:creationId xmlns:a16="http://schemas.microsoft.com/office/drawing/2014/main" id="{2ABE86DB-BFF1-4F87-ABC1-F2D9FC94E283}"/>
              </a:ext>
            </a:extLst>
          </p:cNvPr>
          <p:cNvPicPr>
            <a:picLocks noChangeAspect="1"/>
          </p:cNvPicPr>
          <p:nvPr/>
        </p:nvPicPr>
        <p:blipFill rotWithShape="1">
          <a:blip r:embed="rId21">
            <a:lum contrast="11000"/>
          </a:blip>
          <a:srcRect l="8037" t="4474" r="4925" b="13438"/>
          <a:stretch/>
        </p:blipFill>
        <p:spPr>
          <a:xfrm>
            <a:off x="55730" y="611719"/>
            <a:ext cx="2794832" cy="1426704"/>
          </a:xfrm>
          <a:prstGeom prst="rect">
            <a:avLst/>
          </a:prstGeom>
        </p:spPr>
      </p:pic>
      <p:sp>
        <p:nvSpPr>
          <p:cNvPr id="2" name="Rectangle 1">
            <a:extLst>
              <a:ext uri="{FF2B5EF4-FFF2-40B4-BE49-F238E27FC236}">
                <a16:creationId xmlns:a16="http://schemas.microsoft.com/office/drawing/2014/main" id="{B86B320F-1454-49AD-BF5F-B806C7E50054}"/>
              </a:ext>
            </a:extLst>
          </p:cNvPr>
          <p:cNvSpPr/>
          <p:nvPr/>
        </p:nvSpPr>
        <p:spPr>
          <a:xfrm>
            <a:off x="8969567" y="4224176"/>
            <a:ext cx="3052919" cy="1600438"/>
          </a:xfrm>
          <a:prstGeom prst="rect">
            <a:avLst/>
          </a:prstGeom>
        </p:spPr>
        <p:txBody>
          <a:bodyPr wrap="square">
            <a:spAutoFit/>
          </a:bodyPr>
          <a:lstStyle/>
          <a:p>
            <a:pPr algn="just"/>
            <a:r>
              <a:rPr lang="en-US" sz="1400" dirty="0"/>
              <a:t>The criterion for optimizing the </a:t>
            </a:r>
            <a:r>
              <a:rPr lang="en-US" sz="1400" b="1" dirty="0"/>
              <a:t>resolution/intensity </a:t>
            </a:r>
            <a:r>
              <a:rPr lang="pl-PL" sz="1400" dirty="0"/>
              <a:t>is the </a:t>
            </a:r>
            <a:r>
              <a:rPr lang="en-US" sz="1400" dirty="0"/>
              <a:t>approximate equality of the contribution from the </a:t>
            </a:r>
            <a:r>
              <a:rPr lang="en-US" sz="1400" b="1" dirty="0"/>
              <a:t>time width of the neutron burst </a:t>
            </a:r>
            <a:r>
              <a:rPr lang="en-US" sz="1400" dirty="0"/>
              <a:t>and from the </a:t>
            </a:r>
            <a:r>
              <a:rPr lang="en-US" sz="1400" b="1" dirty="0"/>
              <a:t>transmission width of the energy analyzer</a:t>
            </a:r>
            <a:r>
              <a:rPr lang="en-US" sz="1400" dirty="0"/>
              <a:t>.</a:t>
            </a:r>
            <a:endParaRPr lang="pl-PL" sz="1400" dirty="0"/>
          </a:p>
          <a:p>
            <a:pPr algn="just"/>
            <a:endParaRPr lang="en-US" sz="1400" dirty="0"/>
          </a:p>
        </p:txBody>
      </p:sp>
      <p:sp>
        <p:nvSpPr>
          <p:cNvPr id="3" name="Rectangle 2">
            <a:extLst>
              <a:ext uri="{FF2B5EF4-FFF2-40B4-BE49-F238E27FC236}">
                <a16:creationId xmlns:a16="http://schemas.microsoft.com/office/drawing/2014/main" id="{4F6A21D1-73FB-42A3-AD15-77234FD85C07}"/>
              </a:ext>
            </a:extLst>
          </p:cNvPr>
          <p:cNvSpPr/>
          <p:nvPr/>
        </p:nvSpPr>
        <p:spPr>
          <a:xfrm>
            <a:off x="6491955" y="5814657"/>
            <a:ext cx="5446520" cy="646331"/>
          </a:xfrm>
          <a:prstGeom prst="rect">
            <a:avLst/>
          </a:prstGeom>
        </p:spPr>
        <p:txBody>
          <a:bodyPr wrap="square">
            <a:spAutoFit/>
          </a:bodyPr>
          <a:lstStyle/>
          <a:p>
            <a:pPr algn="just"/>
            <a:r>
              <a:rPr lang="en-US" dirty="0"/>
              <a:t>According to this criterion, the required </a:t>
            </a:r>
            <a:r>
              <a:rPr lang="en-US" dirty="0" err="1"/>
              <a:t>mosaicity</a:t>
            </a:r>
            <a:r>
              <a:rPr lang="en-US" dirty="0"/>
              <a:t> of HOPG should be FWHM ≈ (2.5 ± 0.5).</a:t>
            </a:r>
            <a:endParaRPr lang="pl-PL" dirty="0"/>
          </a:p>
        </p:txBody>
      </p:sp>
    </p:spTree>
    <p:extLst>
      <p:ext uri="{BB962C8B-B14F-4D97-AF65-F5344CB8AC3E}">
        <p14:creationId xmlns:p14="http://schemas.microsoft.com/office/powerpoint/2010/main" val="3740890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BB40FEA-6075-4109-AF2E-F74DB26C1B81}"/>
              </a:ext>
            </a:extLst>
          </p:cNvPr>
          <p:cNvGrpSpPr/>
          <p:nvPr/>
        </p:nvGrpSpPr>
        <p:grpSpPr>
          <a:xfrm>
            <a:off x="8510975" y="670386"/>
            <a:ext cx="3581295" cy="3930334"/>
            <a:chOff x="8610705" y="1238693"/>
            <a:chExt cx="3581295" cy="4084437"/>
          </a:xfrm>
        </p:grpSpPr>
        <p:grpSp>
          <p:nvGrpSpPr>
            <p:cNvPr id="10" name="Group 9">
              <a:extLst>
                <a:ext uri="{FF2B5EF4-FFF2-40B4-BE49-F238E27FC236}">
                  <a16:creationId xmlns:a16="http://schemas.microsoft.com/office/drawing/2014/main" id="{70266B6A-21CF-417A-B39D-A219AEEA710C}"/>
                </a:ext>
              </a:extLst>
            </p:cNvPr>
            <p:cNvGrpSpPr/>
            <p:nvPr/>
          </p:nvGrpSpPr>
          <p:grpSpPr>
            <a:xfrm>
              <a:off x="8700686" y="1238693"/>
              <a:ext cx="3491314" cy="2766746"/>
              <a:chOff x="8700686" y="1238693"/>
              <a:chExt cx="3491314" cy="2766746"/>
            </a:xfrm>
          </p:grpSpPr>
          <p:pic>
            <p:nvPicPr>
              <p:cNvPr id="19" name="Picture 18">
                <a:extLst>
                  <a:ext uri="{FF2B5EF4-FFF2-40B4-BE49-F238E27FC236}">
                    <a16:creationId xmlns:a16="http://schemas.microsoft.com/office/drawing/2014/main" id="{54B244A6-64A0-4726-90C9-C88186487B56}"/>
                  </a:ext>
                </a:extLst>
              </p:cNvPr>
              <p:cNvPicPr>
                <a:picLocks noChangeAspect="1"/>
              </p:cNvPicPr>
              <p:nvPr/>
            </p:nvPicPr>
            <p:blipFill rotWithShape="1">
              <a:blip r:embed="rId3"/>
              <a:srcRect l="12412" t="37351" r="76539" b="26329"/>
              <a:stretch/>
            </p:blipFill>
            <p:spPr>
              <a:xfrm>
                <a:off x="8700686" y="1238693"/>
                <a:ext cx="3491314" cy="2766746"/>
              </a:xfrm>
              <a:prstGeom prst="rect">
                <a:avLst/>
              </a:prstGeom>
              <a:ln>
                <a:solidFill>
                  <a:schemeClr val="bg1"/>
                </a:solidFill>
              </a:ln>
            </p:spPr>
          </p:pic>
          <p:cxnSp>
            <p:nvCxnSpPr>
              <p:cNvPr id="21" name="Straight Connector 20">
                <a:extLst>
                  <a:ext uri="{FF2B5EF4-FFF2-40B4-BE49-F238E27FC236}">
                    <a16:creationId xmlns:a16="http://schemas.microsoft.com/office/drawing/2014/main" id="{D475F786-1BC6-4E2D-8B42-737F26016C32}"/>
                  </a:ext>
                </a:extLst>
              </p:cNvPr>
              <p:cNvCxnSpPr>
                <a:cxnSpLocks/>
              </p:cNvCxnSpPr>
              <p:nvPr/>
            </p:nvCxnSpPr>
            <p:spPr>
              <a:xfrm flipV="1">
                <a:off x="9570720" y="2284854"/>
                <a:ext cx="253764" cy="6673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D88D7757-949A-4D1C-BC7A-D8ADE6AAFB7B}"/>
                </a:ext>
              </a:extLst>
            </p:cNvPr>
            <p:cNvPicPr>
              <a:picLocks noChangeAspect="1"/>
            </p:cNvPicPr>
            <p:nvPr/>
          </p:nvPicPr>
          <p:blipFill rotWithShape="1">
            <a:blip r:embed="rId4"/>
            <a:srcRect l="12221" t="60560" r="70567" b="12167"/>
            <a:stretch/>
          </p:blipFill>
          <p:spPr>
            <a:xfrm>
              <a:off x="8610705" y="4005439"/>
              <a:ext cx="3449630" cy="1317691"/>
            </a:xfrm>
            <a:prstGeom prst="rect">
              <a:avLst/>
            </a:prstGeom>
          </p:spPr>
        </p:pic>
      </p:grpSp>
      <p:sp>
        <p:nvSpPr>
          <p:cNvPr id="7" name="Rectangle 6">
            <a:extLst>
              <a:ext uri="{FF2B5EF4-FFF2-40B4-BE49-F238E27FC236}">
                <a16:creationId xmlns:a16="http://schemas.microsoft.com/office/drawing/2014/main" id="{82AF5B8C-B5AC-4084-A1D2-F64D4EF3DDB2}"/>
              </a:ext>
            </a:extLst>
          </p:cNvPr>
          <p:cNvSpPr/>
          <p:nvPr/>
        </p:nvSpPr>
        <p:spPr>
          <a:xfrm>
            <a:off x="6962217" y="321582"/>
            <a:ext cx="5017545" cy="780855"/>
          </a:xfrm>
          <a:prstGeom prst="rect">
            <a:avLst/>
          </a:prstGeom>
          <a:ln>
            <a:solidFill>
              <a:schemeClr val="bg1"/>
            </a:solidFill>
          </a:ln>
        </p:spPr>
        <p:txBody>
          <a:bodyPr wrap="square">
            <a:spAutoFit/>
          </a:bodyPr>
          <a:lstStyle/>
          <a:p>
            <a:pPr algn="just">
              <a:lnSpc>
                <a:spcPct val="115000"/>
              </a:lnSpc>
              <a:spcAft>
                <a:spcPts val="60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Purchase of boron carbide</a:t>
            </a:r>
            <a:r>
              <a:rPr lang="pl-PL" b="1" dirty="0">
                <a:latin typeface="Times New Roman" panose="02020603050405020304" pitchFamily="18" charset="0"/>
                <a:ea typeface="Times New Roman" panose="02020603050405020304" pitchFamily="18" charset="0"/>
                <a:cs typeface="Times New Roman" panose="02020603050405020304" pitchFamily="18" charset="0"/>
              </a:rPr>
              <a:t> - OJSC «Hermes»</a:t>
            </a:r>
          </a:p>
          <a:p>
            <a:pPr algn="just">
              <a:lnSpc>
                <a:spcPct val="115000"/>
              </a:lnSpc>
              <a:spcAft>
                <a:spcPts val="600"/>
              </a:spcAft>
            </a:pPr>
            <a:r>
              <a:rPr lang="ru-RU" b="1" dirty="0">
                <a:latin typeface="Times New Roman" panose="02020603050405020304" pitchFamily="18" charset="0"/>
                <a:ea typeface="Times New Roman" panose="02020603050405020304" pitchFamily="18" charset="0"/>
                <a:cs typeface="Times New Roman" panose="02020603050405020304" pitchFamily="18" charset="0"/>
              </a:rPr>
              <a:t>2022</a:t>
            </a:r>
            <a:r>
              <a:rPr lang="pl-PL" b="1" dirty="0">
                <a:latin typeface="Times New Roman" panose="02020603050405020304" pitchFamily="18" charset="0"/>
                <a:ea typeface="Times New Roman" panose="02020603050405020304" pitchFamily="18" charset="0"/>
                <a:cs typeface="Times New Roman" panose="02020603050405020304" pitchFamily="18" charset="0"/>
              </a:rPr>
              <a:t>/2023</a:t>
            </a:r>
            <a:r>
              <a:rPr lang="ru-RU" b="1" dirty="0">
                <a:latin typeface="Times New Roman" panose="02020603050405020304" pitchFamily="18" charset="0"/>
                <a:ea typeface="Times New Roman" panose="02020603050405020304" pitchFamily="18" charset="0"/>
                <a:cs typeface="Times New Roman" panose="02020603050405020304" pitchFamily="18" charset="0"/>
              </a:rPr>
              <a:t> – </a:t>
            </a:r>
            <a:r>
              <a:rPr lang="en-US" b="1" dirty="0">
                <a:latin typeface="Times New Roman" panose="02020603050405020304" pitchFamily="18" charset="0"/>
                <a:ea typeface="Times New Roman" panose="02020603050405020304" pitchFamily="18" charset="0"/>
                <a:cs typeface="Times New Roman" panose="02020603050405020304" pitchFamily="18" charset="0"/>
              </a:rPr>
              <a:t>20</a:t>
            </a:r>
            <a:r>
              <a:rPr lang="pl-PL" b="1" dirty="0">
                <a:latin typeface="Times New Roman" panose="02020603050405020304" pitchFamily="18" charset="0"/>
                <a:ea typeface="Times New Roman" panose="02020603050405020304" pitchFamily="18" charset="0"/>
                <a:cs typeface="Times New Roman" panose="02020603050405020304" pitchFamily="18" charset="0"/>
              </a:rPr>
              <a:t>6</a:t>
            </a:r>
            <a:r>
              <a:rPr lang="ru-RU" b="1" dirty="0">
                <a:latin typeface="Times New Roman" panose="02020603050405020304" pitchFamily="18" charset="0"/>
                <a:ea typeface="Times New Roman" panose="02020603050405020304" pitchFamily="18" charset="0"/>
                <a:cs typeface="Times New Roman" panose="02020603050405020304" pitchFamily="18" charset="0"/>
              </a:rPr>
              <a:t>0 </a:t>
            </a:r>
            <a:r>
              <a:rPr lang="en-US" b="1" dirty="0">
                <a:latin typeface="Times New Roman" panose="02020603050405020304" pitchFamily="18" charset="0"/>
                <a:ea typeface="Times New Roman" panose="02020603050405020304" pitchFamily="18" charset="0"/>
                <a:cs typeface="Times New Roman" panose="02020603050405020304" pitchFamily="18" charset="0"/>
              </a:rPr>
              <a:t>pcs</a:t>
            </a:r>
            <a:endParaRPr lang="pl-PL"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5E1D84C0-6667-4C41-8716-FDF5DF61E632}"/>
              </a:ext>
            </a:extLst>
          </p:cNvPr>
          <p:cNvSpPr/>
          <p:nvPr/>
        </p:nvSpPr>
        <p:spPr>
          <a:xfrm>
            <a:off x="-1" y="0"/>
            <a:ext cx="12192001" cy="352789"/>
          </a:xfrm>
          <a:prstGeom prst="rect">
            <a:avLst/>
          </a:prstGeom>
          <a:solidFill>
            <a:schemeClr val="accent5">
              <a:lumMod val="20000"/>
              <a:lumOff val="80000"/>
            </a:schemeClr>
          </a:solidFill>
        </p:spPr>
        <p:txBody>
          <a:bodyPr wrap="square">
            <a:spAutoFit/>
          </a:bodyPr>
          <a:lstStyle/>
          <a:p>
            <a:pPr algn="ctr">
              <a:lnSpc>
                <a:spcPct val="115000"/>
              </a:lnSpc>
              <a:spcAft>
                <a:spcPts val="1000"/>
              </a:spcAft>
            </a:pPr>
            <a:r>
              <a:rPr lang="pl-PL"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Report</a:t>
            </a:r>
            <a:endParaRPr lang="pl-PL"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2C2D9909-9334-4456-A7E1-B8A6073C4F64}"/>
              </a:ext>
            </a:extLst>
          </p:cNvPr>
          <p:cNvPicPr>
            <a:picLocks noChangeAspect="1"/>
          </p:cNvPicPr>
          <p:nvPr/>
        </p:nvPicPr>
        <p:blipFill rotWithShape="1">
          <a:blip r:embed="rId5">
            <a:extLst>
              <a:ext uri="{28A0092B-C50C-407E-A947-70E740481C1C}">
                <a14:useLocalDpi xmlns:a14="http://schemas.microsoft.com/office/drawing/2010/main" val="0"/>
              </a:ext>
            </a:extLst>
          </a:blip>
          <a:srcRect r="233"/>
          <a:stretch/>
        </p:blipFill>
        <p:spPr>
          <a:xfrm>
            <a:off x="11243287" y="1"/>
            <a:ext cx="948714" cy="363412"/>
          </a:xfrm>
          <a:prstGeom prst="rect">
            <a:avLst/>
          </a:prstGeom>
        </p:spPr>
      </p:pic>
      <p:pic>
        <p:nvPicPr>
          <p:cNvPr id="27" name="Picture 15" descr="JINR - International Year of Basic Sciences for Development">
            <a:extLst>
              <a:ext uri="{FF2B5EF4-FFF2-40B4-BE49-F238E27FC236}">
                <a16:creationId xmlns:a16="http://schemas.microsoft.com/office/drawing/2014/main" id="{553D0A8C-7546-4B99-8BB9-F08489D0C2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80" b="15024"/>
          <a:stretch/>
        </p:blipFill>
        <p:spPr bwMode="auto">
          <a:xfrm>
            <a:off x="-1" y="-37771"/>
            <a:ext cx="801660" cy="56513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D80B9AC-FBFE-4340-81FD-22D2D85256A1}"/>
              </a:ext>
            </a:extLst>
          </p:cNvPr>
          <p:cNvSpPr/>
          <p:nvPr/>
        </p:nvSpPr>
        <p:spPr>
          <a:xfrm>
            <a:off x="7941504" y="-37771"/>
            <a:ext cx="1655261" cy="369332"/>
          </a:xfrm>
          <a:prstGeom prst="rect">
            <a:avLst/>
          </a:prstGeom>
        </p:spPr>
        <p:txBody>
          <a:bodyPr wrap="none">
            <a:spAutoFit/>
          </a:bodyPr>
          <a:lstStyle/>
          <a:p>
            <a:r>
              <a:rPr lang="pl-PL"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oron</a:t>
            </a:r>
            <a:r>
              <a:rPr lang="en-US"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carbide </a:t>
            </a:r>
            <a:endParaRPr lang="pl-PL" b="1" dirty="0">
              <a:solidFill>
                <a:srgbClr val="7030A0"/>
              </a:solidFill>
            </a:endParaRPr>
          </a:p>
        </p:txBody>
      </p:sp>
      <p:sp>
        <p:nvSpPr>
          <p:cNvPr id="29" name="Rectangle 28">
            <a:extLst>
              <a:ext uri="{FF2B5EF4-FFF2-40B4-BE49-F238E27FC236}">
                <a16:creationId xmlns:a16="http://schemas.microsoft.com/office/drawing/2014/main" id="{4E7BE3AF-200E-4609-9B28-EBDB2A42B4C8}"/>
              </a:ext>
            </a:extLst>
          </p:cNvPr>
          <p:cNvSpPr/>
          <p:nvPr/>
        </p:nvSpPr>
        <p:spPr>
          <a:xfrm>
            <a:off x="1289291" y="-37771"/>
            <a:ext cx="2847896" cy="369332"/>
          </a:xfrm>
          <a:prstGeom prst="rect">
            <a:avLst/>
          </a:prstGeom>
        </p:spPr>
        <p:txBody>
          <a:bodyPr wrap="none">
            <a:spAutoFit/>
          </a:bodyPr>
          <a:lstStyle/>
          <a:p>
            <a:r>
              <a:rPr lang="pl-PL"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etector</a:t>
            </a:r>
            <a:r>
              <a:rPr lang="en-US"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mounting systems</a:t>
            </a:r>
            <a:endParaRPr lang="pl-PL" b="1" dirty="0">
              <a:solidFill>
                <a:srgbClr val="7030A0"/>
              </a:solidFill>
            </a:endParaRPr>
          </a:p>
        </p:txBody>
      </p:sp>
      <p:pic>
        <p:nvPicPr>
          <p:cNvPr id="30" name="Picture 29">
            <a:extLst>
              <a:ext uri="{FF2B5EF4-FFF2-40B4-BE49-F238E27FC236}">
                <a16:creationId xmlns:a16="http://schemas.microsoft.com/office/drawing/2014/main" id="{F6E744D5-12AB-4068-911B-0E87CCDEABC0}"/>
              </a:ext>
            </a:extLst>
          </p:cNvPr>
          <p:cNvPicPr>
            <a:picLocks noChangeAspect="1"/>
          </p:cNvPicPr>
          <p:nvPr/>
        </p:nvPicPr>
        <p:blipFill rotWithShape="1">
          <a:blip r:embed="rId7"/>
          <a:srcRect l="14282" t="13097" r="57313" b="5484"/>
          <a:stretch/>
        </p:blipFill>
        <p:spPr>
          <a:xfrm>
            <a:off x="2761444" y="3382151"/>
            <a:ext cx="3301189" cy="2281159"/>
          </a:xfrm>
          <a:prstGeom prst="rect">
            <a:avLst/>
          </a:prstGeom>
        </p:spPr>
      </p:pic>
      <p:pic>
        <p:nvPicPr>
          <p:cNvPr id="2212" name="Picture 164">
            <a:extLst>
              <a:ext uri="{FF2B5EF4-FFF2-40B4-BE49-F238E27FC236}">
                <a16:creationId xmlns:a16="http://schemas.microsoft.com/office/drawing/2014/main" id="{8C148601-80F4-440A-B6A5-4CA4F60827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794" y="654353"/>
            <a:ext cx="1971675"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213" name="Picture 165">
            <a:extLst>
              <a:ext uri="{FF2B5EF4-FFF2-40B4-BE49-F238E27FC236}">
                <a16:creationId xmlns:a16="http://schemas.microsoft.com/office/drawing/2014/main" id="{489FF161-8F35-4449-848F-1A486D45E6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5682" y="649590"/>
            <a:ext cx="19431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2214" name="Picture 166">
            <a:extLst>
              <a:ext uri="{FF2B5EF4-FFF2-40B4-BE49-F238E27FC236}">
                <a16:creationId xmlns:a16="http://schemas.microsoft.com/office/drawing/2014/main" id="{D76B3C9A-D0D6-4F4E-93DB-C6C3285E31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7311" y="649590"/>
            <a:ext cx="1914525" cy="1990725"/>
          </a:xfrm>
          <a:prstGeom prst="rect">
            <a:avLst/>
          </a:prstGeom>
          <a:noFill/>
          <a:extLst>
            <a:ext uri="{909E8E84-426E-40DD-AFC4-6F175D3DCCD1}">
              <a14:hiddenFill xmlns:a14="http://schemas.microsoft.com/office/drawing/2010/main">
                <a:solidFill>
                  <a:srgbClr val="FFFFFF"/>
                </a:solidFill>
              </a14:hiddenFill>
            </a:ext>
          </a:extLst>
        </p:spPr>
      </p:pic>
      <p:sp>
        <p:nvSpPr>
          <p:cNvPr id="2208" name="Rectangle 2207">
            <a:extLst>
              <a:ext uri="{FF2B5EF4-FFF2-40B4-BE49-F238E27FC236}">
                <a16:creationId xmlns:a16="http://schemas.microsoft.com/office/drawing/2014/main" id="{EE77E8CA-5A5B-40C1-94E6-DD93C4CFB8AC}"/>
              </a:ext>
            </a:extLst>
          </p:cNvPr>
          <p:cNvSpPr/>
          <p:nvPr/>
        </p:nvSpPr>
        <p:spPr>
          <a:xfrm>
            <a:off x="99730" y="2635553"/>
            <a:ext cx="6252105" cy="369332"/>
          </a:xfrm>
          <a:prstGeom prst="rect">
            <a:avLst/>
          </a:prstGeom>
        </p:spPr>
        <p:txBody>
          <a:bodyPr wrap="square">
            <a:spAutoFit/>
          </a:bodyPr>
          <a:lstStyle/>
          <a:p>
            <a:r>
              <a:rPr lang="pl-PL" dirty="0"/>
              <a:t>Assembly of cylindrical counters d=18 mm (analogue of SNM-18).</a:t>
            </a:r>
          </a:p>
        </p:txBody>
      </p:sp>
      <p:sp>
        <p:nvSpPr>
          <p:cNvPr id="2209" name="Rectangle 2208">
            <a:extLst>
              <a:ext uri="{FF2B5EF4-FFF2-40B4-BE49-F238E27FC236}">
                <a16:creationId xmlns:a16="http://schemas.microsoft.com/office/drawing/2014/main" id="{ED9130E3-8D84-4FD5-BDE6-1CAD4D777B0B}"/>
              </a:ext>
            </a:extLst>
          </p:cNvPr>
          <p:cNvSpPr/>
          <p:nvPr/>
        </p:nvSpPr>
        <p:spPr>
          <a:xfrm>
            <a:off x="95794" y="3059668"/>
            <a:ext cx="5827621" cy="369332"/>
          </a:xfrm>
          <a:prstGeom prst="rect">
            <a:avLst/>
          </a:prstGeom>
        </p:spPr>
        <p:txBody>
          <a:bodyPr wrap="none">
            <a:spAutoFit/>
          </a:bodyPr>
          <a:lstStyle/>
          <a:p>
            <a:r>
              <a:rPr lang="en-US" dirty="0"/>
              <a:t>The counter wall thickness is 0.2 mm, 3He pressure is 8 atm.</a:t>
            </a:r>
            <a:endParaRPr lang="pl-PL" dirty="0"/>
          </a:p>
        </p:txBody>
      </p:sp>
      <p:pic>
        <p:nvPicPr>
          <p:cNvPr id="2210" name="Picture 2209">
            <a:extLst>
              <a:ext uri="{FF2B5EF4-FFF2-40B4-BE49-F238E27FC236}">
                <a16:creationId xmlns:a16="http://schemas.microsoft.com/office/drawing/2014/main" id="{3B5E7755-C4A1-40D2-98C4-6334F72BFC63}"/>
              </a:ext>
            </a:extLst>
          </p:cNvPr>
          <p:cNvPicPr>
            <a:picLocks noChangeAspect="1"/>
          </p:cNvPicPr>
          <p:nvPr/>
        </p:nvPicPr>
        <p:blipFill rotWithShape="1">
          <a:blip r:embed="rId11"/>
          <a:srcRect l="12647" t="16279" r="6956" b="22481"/>
          <a:stretch/>
        </p:blipFill>
        <p:spPr>
          <a:xfrm>
            <a:off x="6454916" y="3839782"/>
            <a:ext cx="2205697" cy="2986886"/>
          </a:xfrm>
          <a:prstGeom prst="rect">
            <a:avLst/>
          </a:prstGeom>
        </p:spPr>
      </p:pic>
      <p:pic>
        <p:nvPicPr>
          <p:cNvPr id="2211" name="Picture 2210">
            <a:extLst>
              <a:ext uri="{FF2B5EF4-FFF2-40B4-BE49-F238E27FC236}">
                <a16:creationId xmlns:a16="http://schemas.microsoft.com/office/drawing/2014/main" id="{74E0E2BF-612C-48B9-B85D-1FEBA068CEF1}"/>
              </a:ext>
            </a:extLst>
          </p:cNvPr>
          <p:cNvPicPr>
            <a:picLocks noChangeAspect="1"/>
          </p:cNvPicPr>
          <p:nvPr/>
        </p:nvPicPr>
        <p:blipFill rotWithShape="1">
          <a:blip r:embed="rId12"/>
          <a:srcRect l="9667" t="27752" r="7369" b="31163"/>
          <a:stretch/>
        </p:blipFill>
        <p:spPr>
          <a:xfrm>
            <a:off x="9216031" y="4835943"/>
            <a:ext cx="2261163" cy="1990725"/>
          </a:xfrm>
          <a:prstGeom prst="rect">
            <a:avLst/>
          </a:prstGeom>
        </p:spPr>
      </p:pic>
      <p:pic>
        <p:nvPicPr>
          <p:cNvPr id="39" name="Picture 38">
            <a:extLst>
              <a:ext uri="{FF2B5EF4-FFF2-40B4-BE49-F238E27FC236}">
                <a16:creationId xmlns:a16="http://schemas.microsoft.com/office/drawing/2014/main" id="{00D10655-1887-41F9-BEC7-47ED4F5A02FE}"/>
              </a:ext>
            </a:extLst>
          </p:cNvPr>
          <p:cNvPicPr>
            <a:picLocks noChangeAspect="1"/>
          </p:cNvPicPr>
          <p:nvPr/>
        </p:nvPicPr>
        <p:blipFill rotWithShape="1">
          <a:blip r:embed="rId13"/>
          <a:srcRect l="48043" t="47833" r="32363" b="32080"/>
          <a:stretch/>
        </p:blipFill>
        <p:spPr>
          <a:xfrm>
            <a:off x="198306" y="4626278"/>
            <a:ext cx="2563138" cy="1423178"/>
          </a:xfrm>
          <a:prstGeom prst="rect">
            <a:avLst/>
          </a:prstGeom>
        </p:spPr>
      </p:pic>
      <p:pic>
        <p:nvPicPr>
          <p:cNvPr id="2215" name="Picture 2214">
            <a:extLst>
              <a:ext uri="{FF2B5EF4-FFF2-40B4-BE49-F238E27FC236}">
                <a16:creationId xmlns:a16="http://schemas.microsoft.com/office/drawing/2014/main" id="{B0954DDE-BF64-4CF2-A861-9D67BDDEDD73}"/>
              </a:ext>
            </a:extLst>
          </p:cNvPr>
          <p:cNvPicPr>
            <a:picLocks noChangeAspect="1"/>
          </p:cNvPicPr>
          <p:nvPr/>
        </p:nvPicPr>
        <p:blipFill>
          <a:blip r:embed="rId14">
            <a:lum contrast="20000"/>
          </a:blip>
          <a:stretch>
            <a:fillRect/>
          </a:stretch>
        </p:blipFill>
        <p:spPr>
          <a:xfrm>
            <a:off x="6746088" y="1599292"/>
            <a:ext cx="1914525" cy="1036261"/>
          </a:xfrm>
          <a:prstGeom prst="rect">
            <a:avLst/>
          </a:prstGeom>
        </p:spPr>
      </p:pic>
    </p:spTree>
    <p:extLst>
      <p:ext uri="{BB962C8B-B14F-4D97-AF65-F5344CB8AC3E}">
        <p14:creationId xmlns:p14="http://schemas.microsoft.com/office/powerpoint/2010/main" val="1299410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91198-752B-455F-BBA6-221377359C2D}"/>
              </a:ext>
            </a:extLst>
          </p:cNvPr>
          <p:cNvPicPr>
            <a:picLocks noChangeAspect="1"/>
          </p:cNvPicPr>
          <p:nvPr/>
        </p:nvPicPr>
        <p:blipFill rotWithShape="1">
          <a:blip r:embed="rId2"/>
          <a:srcRect l="18192" t="24350" r="66569" b="12104"/>
          <a:stretch/>
        </p:blipFill>
        <p:spPr>
          <a:xfrm>
            <a:off x="138223" y="1540400"/>
            <a:ext cx="3679729" cy="3698994"/>
          </a:xfrm>
          <a:prstGeom prst="rect">
            <a:avLst/>
          </a:prstGeom>
        </p:spPr>
      </p:pic>
      <p:pic>
        <p:nvPicPr>
          <p:cNvPr id="6" name="Picture 5">
            <a:extLst>
              <a:ext uri="{FF2B5EF4-FFF2-40B4-BE49-F238E27FC236}">
                <a16:creationId xmlns:a16="http://schemas.microsoft.com/office/drawing/2014/main" id="{7C20D846-1834-45C0-A2E5-74CA04245465}"/>
              </a:ext>
            </a:extLst>
          </p:cNvPr>
          <p:cNvPicPr>
            <a:picLocks noChangeAspect="1"/>
          </p:cNvPicPr>
          <p:nvPr/>
        </p:nvPicPr>
        <p:blipFill rotWithShape="1">
          <a:blip r:embed="rId3"/>
          <a:srcRect l="20409" t="13672" r="70350" b="33184"/>
          <a:stretch/>
        </p:blipFill>
        <p:spPr>
          <a:xfrm>
            <a:off x="4255477" y="1540400"/>
            <a:ext cx="2668128" cy="3698994"/>
          </a:xfrm>
          <a:prstGeom prst="rect">
            <a:avLst/>
          </a:prstGeom>
        </p:spPr>
      </p:pic>
      <p:sp>
        <p:nvSpPr>
          <p:cNvPr id="7" name="Rectangle 6">
            <a:extLst>
              <a:ext uri="{FF2B5EF4-FFF2-40B4-BE49-F238E27FC236}">
                <a16:creationId xmlns:a16="http://schemas.microsoft.com/office/drawing/2014/main" id="{1DFDA2C2-5953-4448-A5EF-E15C7FA9EFAE}"/>
              </a:ext>
            </a:extLst>
          </p:cNvPr>
          <p:cNvSpPr/>
          <p:nvPr/>
        </p:nvSpPr>
        <p:spPr>
          <a:xfrm>
            <a:off x="-1" y="0"/>
            <a:ext cx="12192001" cy="352789"/>
          </a:xfrm>
          <a:prstGeom prst="rect">
            <a:avLst/>
          </a:prstGeom>
          <a:solidFill>
            <a:schemeClr val="accent5">
              <a:lumMod val="20000"/>
              <a:lumOff val="80000"/>
            </a:schemeClr>
          </a:solidFill>
        </p:spPr>
        <p:txBody>
          <a:bodyPr wrap="square">
            <a:spAutoFit/>
          </a:bodyPr>
          <a:lstStyle/>
          <a:p>
            <a:pPr algn="ctr">
              <a:lnSpc>
                <a:spcPct val="115000"/>
              </a:lnSpc>
              <a:spcAft>
                <a:spcPts val="1000"/>
              </a:spcAft>
            </a:pPr>
            <a:r>
              <a:rPr lang="pl-PL"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Report</a:t>
            </a:r>
            <a:endParaRPr lang="pl-PL"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2DBBCB3-DC84-41A2-849F-36F89E196F9A}"/>
              </a:ext>
            </a:extLst>
          </p:cNvPr>
          <p:cNvPicPr>
            <a:picLocks noChangeAspect="1"/>
          </p:cNvPicPr>
          <p:nvPr/>
        </p:nvPicPr>
        <p:blipFill rotWithShape="1">
          <a:blip r:embed="rId4">
            <a:extLst>
              <a:ext uri="{28A0092B-C50C-407E-A947-70E740481C1C}">
                <a14:useLocalDpi xmlns:a14="http://schemas.microsoft.com/office/drawing/2010/main" val="0"/>
              </a:ext>
            </a:extLst>
          </a:blip>
          <a:srcRect r="233"/>
          <a:stretch/>
        </p:blipFill>
        <p:spPr>
          <a:xfrm>
            <a:off x="11243287" y="1"/>
            <a:ext cx="948714" cy="363412"/>
          </a:xfrm>
          <a:prstGeom prst="rect">
            <a:avLst/>
          </a:prstGeom>
        </p:spPr>
      </p:pic>
      <p:pic>
        <p:nvPicPr>
          <p:cNvPr id="9" name="Picture 15" descr="JINR - International Year of Basic Sciences for Development">
            <a:extLst>
              <a:ext uri="{FF2B5EF4-FFF2-40B4-BE49-F238E27FC236}">
                <a16:creationId xmlns:a16="http://schemas.microsoft.com/office/drawing/2014/main" id="{854EC453-DC91-41F3-BF52-B0451A202B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480" b="15024"/>
          <a:stretch/>
        </p:blipFill>
        <p:spPr bwMode="auto">
          <a:xfrm>
            <a:off x="-1" y="-37771"/>
            <a:ext cx="801660" cy="5651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6A4BFCF-C6FB-429C-A5AC-807F61147E2B}"/>
              </a:ext>
            </a:extLst>
          </p:cNvPr>
          <p:cNvSpPr/>
          <p:nvPr/>
        </p:nvSpPr>
        <p:spPr>
          <a:xfrm>
            <a:off x="2249770" y="-37771"/>
            <a:ext cx="1155124" cy="385362"/>
          </a:xfrm>
          <a:prstGeom prst="rect">
            <a:avLst/>
          </a:prstGeom>
        </p:spPr>
        <p:txBody>
          <a:bodyPr wrap="none">
            <a:spAutoFit/>
          </a:bodyPr>
          <a:lstStyle/>
          <a:p>
            <a:pPr algn="just">
              <a:lnSpc>
                <a:spcPct val="115000"/>
              </a:lnSpc>
              <a:spcAft>
                <a:spcPts val="600"/>
              </a:spcAft>
            </a:pPr>
            <a:r>
              <a:rPr lang="pl-PL"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Prototype</a:t>
            </a:r>
            <a:endParaRPr lang="pl-PL"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6DF6552-8178-4C1B-B6AF-EF4CC31A7D94}"/>
              </a:ext>
            </a:extLst>
          </p:cNvPr>
          <p:cNvPicPr>
            <a:picLocks noChangeAspect="1"/>
          </p:cNvPicPr>
          <p:nvPr/>
        </p:nvPicPr>
        <p:blipFill rotWithShape="1">
          <a:blip r:embed="rId6"/>
          <a:srcRect l="69681" t="27029" r="13314" b="8940"/>
          <a:stretch/>
        </p:blipFill>
        <p:spPr>
          <a:xfrm>
            <a:off x="7513793" y="1578523"/>
            <a:ext cx="4033165" cy="3660871"/>
          </a:xfrm>
          <a:prstGeom prst="rect">
            <a:avLst/>
          </a:prstGeom>
        </p:spPr>
      </p:pic>
      <p:sp>
        <p:nvSpPr>
          <p:cNvPr id="11" name="Rectangle 10">
            <a:extLst>
              <a:ext uri="{FF2B5EF4-FFF2-40B4-BE49-F238E27FC236}">
                <a16:creationId xmlns:a16="http://schemas.microsoft.com/office/drawing/2014/main" id="{09FF5675-205C-4A3B-B4EB-1AFF6FF44F29}"/>
              </a:ext>
            </a:extLst>
          </p:cNvPr>
          <p:cNvSpPr/>
          <p:nvPr/>
        </p:nvSpPr>
        <p:spPr>
          <a:xfrm>
            <a:off x="138223" y="5682725"/>
            <a:ext cx="3952429" cy="369332"/>
          </a:xfrm>
          <a:prstGeom prst="rect">
            <a:avLst/>
          </a:prstGeom>
        </p:spPr>
        <p:txBody>
          <a:bodyPr wrap="none">
            <a:spAutoFit/>
          </a:bodyPr>
          <a:lstStyle/>
          <a:p>
            <a:r>
              <a:rPr lang="pl-PL" dirty="0"/>
              <a:t>Scheduled Manufacture date: june 2023</a:t>
            </a:r>
          </a:p>
        </p:txBody>
      </p:sp>
      <p:sp>
        <p:nvSpPr>
          <p:cNvPr id="12" name="Rectangle 11">
            <a:extLst>
              <a:ext uri="{FF2B5EF4-FFF2-40B4-BE49-F238E27FC236}">
                <a16:creationId xmlns:a16="http://schemas.microsoft.com/office/drawing/2014/main" id="{833808E6-C43E-45A5-934D-FC32066FCCBA}"/>
              </a:ext>
            </a:extLst>
          </p:cNvPr>
          <p:cNvSpPr/>
          <p:nvPr/>
        </p:nvSpPr>
        <p:spPr>
          <a:xfrm>
            <a:off x="4460774" y="734844"/>
            <a:ext cx="2595582" cy="369332"/>
          </a:xfrm>
          <a:prstGeom prst="rect">
            <a:avLst/>
          </a:prstGeom>
        </p:spPr>
        <p:txBody>
          <a:bodyPr wrap="none">
            <a:spAutoFit/>
          </a:bodyPr>
          <a:lstStyle/>
          <a:p>
            <a:pPr lvl="0"/>
            <a:r>
              <a:rPr lang="en-US" b="1" dirty="0">
                <a:solidFill>
                  <a:srgbClr val="002060"/>
                </a:solidFill>
                <a:latin typeface="Times New Roman" panose="02020603050405020304" pitchFamily="18" charset="0"/>
                <a:cs typeface="Times New Roman" panose="02020603050405020304" pitchFamily="18" charset="0"/>
              </a:rPr>
              <a:t>FRAKO-TERM, Poland</a:t>
            </a:r>
            <a:endParaRPr lang="pl-PL"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634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1A8E6DE-FA8C-42BF-ACB3-E9E1DD0C3FA8}"/>
              </a:ext>
            </a:extLst>
          </p:cNvPr>
          <p:cNvPicPr>
            <a:picLocks noChangeAspect="1"/>
          </p:cNvPicPr>
          <p:nvPr/>
        </p:nvPicPr>
        <p:blipFill>
          <a:blip r:embed="rId3"/>
          <a:stretch>
            <a:fillRect/>
          </a:stretch>
        </p:blipFill>
        <p:spPr>
          <a:xfrm>
            <a:off x="127114" y="663110"/>
            <a:ext cx="3434794" cy="1927067"/>
          </a:xfrm>
          <a:prstGeom prst="rect">
            <a:avLst/>
          </a:prstGeom>
        </p:spPr>
      </p:pic>
      <p:pic>
        <p:nvPicPr>
          <p:cNvPr id="32" name="Picture 31">
            <a:extLst>
              <a:ext uri="{FF2B5EF4-FFF2-40B4-BE49-F238E27FC236}">
                <a16:creationId xmlns:a16="http://schemas.microsoft.com/office/drawing/2014/main" id="{7913205E-6BA3-4051-A8CC-10232DFC9541}"/>
              </a:ext>
            </a:extLst>
          </p:cNvPr>
          <p:cNvPicPr>
            <a:picLocks noChangeAspect="1"/>
          </p:cNvPicPr>
          <p:nvPr/>
        </p:nvPicPr>
        <p:blipFill>
          <a:blip r:embed="rId4"/>
          <a:stretch>
            <a:fillRect/>
          </a:stretch>
        </p:blipFill>
        <p:spPr>
          <a:xfrm>
            <a:off x="127114" y="3449600"/>
            <a:ext cx="3434794" cy="1923273"/>
          </a:xfrm>
          <a:prstGeom prst="rect">
            <a:avLst/>
          </a:prstGeom>
        </p:spPr>
      </p:pic>
      <p:sp>
        <p:nvSpPr>
          <p:cNvPr id="26" name="Rectangle 25">
            <a:extLst>
              <a:ext uri="{FF2B5EF4-FFF2-40B4-BE49-F238E27FC236}">
                <a16:creationId xmlns:a16="http://schemas.microsoft.com/office/drawing/2014/main" id="{01922C0B-F8BC-4D07-A5D6-AAEEC8243EBA}"/>
              </a:ext>
            </a:extLst>
          </p:cNvPr>
          <p:cNvSpPr/>
          <p:nvPr/>
        </p:nvSpPr>
        <p:spPr>
          <a:xfrm>
            <a:off x="-1" y="0"/>
            <a:ext cx="12192001" cy="352789"/>
          </a:xfrm>
          <a:prstGeom prst="rect">
            <a:avLst/>
          </a:prstGeom>
          <a:solidFill>
            <a:schemeClr val="accent5">
              <a:lumMod val="20000"/>
              <a:lumOff val="80000"/>
            </a:schemeClr>
          </a:solidFill>
        </p:spPr>
        <p:txBody>
          <a:bodyPr wrap="square">
            <a:spAutoFit/>
          </a:bodyPr>
          <a:lstStyle/>
          <a:p>
            <a:pPr algn="ctr">
              <a:lnSpc>
                <a:spcPct val="115000"/>
              </a:lnSpc>
              <a:spcAft>
                <a:spcPts val="1000"/>
              </a:spcAft>
            </a:pPr>
            <a:r>
              <a:rPr lang="pl-PL"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Report</a:t>
            </a:r>
            <a:endParaRPr lang="pl-PL"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C01473C4-5A61-4479-9196-00BDB0C2089D}"/>
              </a:ext>
            </a:extLst>
          </p:cNvPr>
          <p:cNvPicPr>
            <a:picLocks noChangeAspect="1"/>
          </p:cNvPicPr>
          <p:nvPr/>
        </p:nvPicPr>
        <p:blipFill rotWithShape="1">
          <a:blip r:embed="rId5">
            <a:extLst>
              <a:ext uri="{28A0092B-C50C-407E-A947-70E740481C1C}">
                <a14:useLocalDpi xmlns:a14="http://schemas.microsoft.com/office/drawing/2010/main" val="0"/>
              </a:ext>
            </a:extLst>
          </a:blip>
          <a:srcRect r="233"/>
          <a:stretch/>
        </p:blipFill>
        <p:spPr>
          <a:xfrm>
            <a:off x="11243287" y="1"/>
            <a:ext cx="948714" cy="363412"/>
          </a:xfrm>
          <a:prstGeom prst="rect">
            <a:avLst/>
          </a:prstGeom>
        </p:spPr>
      </p:pic>
      <p:pic>
        <p:nvPicPr>
          <p:cNvPr id="28" name="Picture 15" descr="JINR - International Year of Basic Sciences for Development">
            <a:extLst>
              <a:ext uri="{FF2B5EF4-FFF2-40B4-BE49-F238E27FC236}">
                <a16:creationId xmlns:a16="http://schemas.microsoft.com/office/drawing/2014/main" id="{813871AC-5075-415A-94E4-663C0EB73F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80" b="15024"/>
          <a:stretch/>
        </p:blipFill>
        <p:spPr bwMode="auto">
          <a:xfrm>
            <a:off x="-1" y="-37771"/>
            <a:ext cx="801660" cy="56513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91393828-56AF-4468-82B5-DC8C0B68A28C}"/>
              </a:ext>
            </a:extLst>
          </p:cNvPr>
          <p:cNvSpPr/>
          <p:nvPr/>
        </p:nvSpPr>
        <p:spPr>
          <a:xfrm>
            <a:off x="1525908" y="-52663"/>
            <a:ext cx="3328796" cy="369332"/>
          </a:xfrm>
          <a:prstGeom prst="rect">
            <a:avLst/>
          </a:prstGeom>
        </p:spPr>
        <p:txBody>
          <a:bodyPr wrap="none">
            <a:spAutoFit/>
          </a:bodyPr>
          <a:lstStyle/>
          <a:p>
            <a:pPr lvl="0">
              <a:defRPr/>
            </a:pPr>
            <a:r>
              <a:rPr lang="en-GB" b="1" dirty="0">
                <a:solidFill>
                  <a:srgbClr val="7030A0"/>
                </a:solidFill>
                <a:latin typeface="Times New Roman" panose="02020603050405020304" pitchFamily="18" charset="0"/>
                <a:cs typeface="Times New Roman" panose="02020603050405020304" pitchFamily="18" charset="0"/>
              </a:rPr>
              <a:t>Demolition of old spectrometers</a:t>
            </a:r>
          </a:p>
        </p:txBody>
      </p:sp>
      <p:pic>
        <p:nvPicPr>
          <p:cNvPr id="2" name="Picture 1">
            <a:extLst>
              <a:ext uri="{FF2B5EF4-FFF2-40B4-BE49-F238E27FC236}">
                <a16:creationId xmlns:a16="http://schemas.microsoft.com/office/drawing/2014/main" id="{8D7949C0-827D-4B35-9273-B6C494BC2C51}"/>
              </a:ext>
            </a:extLst>
          </p:cNvPr>
          <p:cNvPicPr>
            <a:picLocks noChangeAspect="1"/>
          </p:cNvPicPr>
          <p:nvPr/>
        </p:nvPicPr>
        <p:blipFill>
          <a:blip r:embed="rId7"/>
          <a:stretch>
            <a:fillRect/>
          </a:stretch>
        </p:blipFill>
        <p:spPr>
          <a:xfrm>
            <a:off x="2828322" y="1765377"/>
            <a:ext cx="3275930" cy="2391756"/>
          </a:xfrm>
          <a:prstGeom prst="rect">
            <a:avLst/>
          </a:prstGeom>
        </p:spPr>
      </p:pic>
      <p:sp>
        <p:nvSpPr>
          <p:cNvPr id="30" name="Rectangle 29">
            <a:extLst>
              <a:ext uri="{FF2B5EF4-FFF2-40B4-BE49-F238E27FC236}">
                <a16:creationId xmlns:a16="http://schemas.microsoft.com/office/drawing/2014/main" id="{122A958B-975F-4B3E-9BCE-99C1639416AB}"/>
              </a:ext>
            </a:extLst>
          </p:cNvPr>
          <p:cNvSpPr/>
          <p:nvPr/>
        </p:nvSpPr>
        <p:spPr>
          <a:xfrm>
            <a:off x="8446047" y="-16543"/>
            <a:ext cx="1650645" cy="369332"/>
          </a:xfrm>
          <a:prstGeom prst="rect">
            <a:avLst/>
          </a:prstGeom>
        </p:spPr>
        <p:txBody>
          <a:bodyPr wrap="none">
            <a:spAutoFit/>
          </a:bodyPr>
          <a:lstStyle/>
          <a:p>
            <a:pPr lvl="0">
              <a:defRPr/>
            </a:pPr>
            <a:r>
              <a:rPr lang="en-GB" b="1" dirty="0">
                <a:solidFill>
                  <a:srgbClr val="7030A0"/>
                </a:solidFill>
              </a:rPr>
              <a:t>Hall renovation</a:t>
            </a:r>
          </a:p>
        </p:txBody>
      </p:sp>
      <p:sp>
        <p:nvSpPr>
          <p:cNvPr id="33" name="Rectangle 32">
            <a:extLst>
              <a:ext uri="{FF2B5EF4-FFF2-40B4-BE49-F238E27FC236}">
                <a16:creationId xmlns:a16="http://schemas.microsoft.com/office/drawing/2014/main" id="{BBC28BDD-2673-4EC7-A849-D21D3BB46AE4}"/>
              </a:ext>
            </a:extLst>
          </p:cNvPr>
          <p:cNvSpPr/>
          <p:nvPr/>
        </p:nvSpPr>
        <p:spPr>
          <a:xfrm>
            <a:off x="4552994" y="625979"/>
            <a:ext cx="3893053" cy="369332"/>
          </a:xfrm>
          <a:prstGeom prst="rect">
            <a:avLst/>
          </a:prstGeom>
        </p:spPr>
        <p:txBody>
          <a:bodyPr wrap="none">
            <a:spAutoFit/>
          </a:bodyPr>
          <a:lstStyle/>
          <a:p>
            <a:pPr lvl="0">
              <a:defRPr/>
            </a:pPr>
            <a:r>
              <a:rPr lang="pl-PL" b="1" dirty="0">
                <a:solidFill>
                  <a:srgbClr val="002060"/>
                </a:solidFill>
                <a:latin typeface="Times New Roman" panose="02020603050405020304" pitchFamily="18" charset="0"/>
                <a:cs typeface="Times New Roman" panose="02020603050405020304" pitchFamily="18" charset="0"/>
              </a:rPr>
              <a:t>Not included in the Project 2021-2023</a:t>
            </a:r>
            <a:endParaRPr lang="en-GB" b="1"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35A71A0-B185-4FF5-AEB6-E7BBA542E19E}"/>
              </a:ext>
            </a:extLst>
          </p:cNvPr>
          <p:cNvSpPr/>
          <p:nvPr/>
        </p:nvSpPr>
        <p:spPr>
          <a:xfrm>
            <a:off x="6104252" y="1165237"/>
            <a:ext cx="6096000" cy="5078313"/>
          </a:xfrm>
          <a:prstGeom prst="rect">
            <a:avLst/>
          </a:prstGeom>
        </p:spPr>
        <p:txBody>
          <a:bodyPr>
            <a:spAutoFit/>
          </a:bodyPr>
          <a:lstStyle/>
          <a:p>
            <a:pPr marL="342900" indent="-342900">
              <a:buAutoNum type="arabicPeriod"/>
            </a:pPr>
            <a:r>
              <a:rPr lang="pl-PL" dirty="0"/>
              <a:t>The DIN-2PR spectrometer in building 117/1 has been completely dismantled.</a:t>
            </a:r>
          </a:p>
          <a:p>
            <a:pPr marL="342900" indent="-342900">
              <a:buAutoNum type="arabicPeriod"/>
            </a:pPr>
            <a:r>
              <a:rPr lang="pl-PL" dirty="0"/>
              <a:t>Dismantled background choppers </a:t>
            </a:r>
            <a:r>
              <a:rPr lang="en-US" dirty="0"/>
              <a:t>in the annular corridor of the IBR-2 reactor.</a:t>
            </a:r>
            <a:endParaRPr lang="pl-PL" dirty="0"/>
          </a:p>
          <a:p>
            <a:pPr marL="342900" indent="-342900">
              <a:buAutoNum type="arabicPeriod"/>
            </a:pPr>
            <a:r>
              <a:rPr lang="en-US" dirty="0"/>
              <a:t>The flight bases and the sample chamber of the DIN-2PI spectrometer were dismantled in the experimental hall No. 2 of the IBR-2 reactor.</a:t>
            </a:r>
            <a:endParaRPr lang="pl-PL" dirty="0"/>
          </a:p>
          <a:p>
            <a:pPr marL="342900" indent="-342900">
              <a:buAutoNum type="arabicPeriod"/>
            </a:pPr>
            <a:r>
              <a:rPr lang="pl-PL" dirty="0"/>
              <a:t>Project of renovations of building 117/1 was developed – contract with Energodiagnostika LLC (194719.34 USD –t. 1142).</a:t>
            </a:r>
          </a:p>
          <a:p>
            <a:pPr marL="342900" indent="-342900">
              <a:buAutoNum type="arabicPeriod"/>
            </a:pPr>
            <a:r>
              <a:rPr lang="en-US" dirty="0"/>
              <a:t>On March 31, 2023, the </a:t>
            </a:r>
            <a:r>
              <a:rPr lang="en-US" b="1" dirty="0"/>
              <a:t>1st stage </a:t>
            </a:r>
            <a:r>
              <a:rPr lang="en-US" dirty="0"/>
              <a:t>of </a:t>
            </a:r>
            <a:r>
              <a:rPr lang="pl-PL" dirty="0"/>
              <a:t>renovations </a:t>
            </a:r>
            <a:r>
              <a:rPr lang="en-US" dirty="0"/>
              <a:t>work in building 117/1 </a:t>
            </a:r>
            <a:r>
              <a:rPr lang="pl-PL" dirty="0"/>
              <a:t>should be </a:t>
            </a:r>
            <a:r>
              <a:rPr lang="en-US" dirty="0"/>
              <a:t>completed, including the preparation of an experimental hall with a gallery </a:t>
            </a:r>
            <a:r>
              <a:rPr lang="pl-PL" dirty="0"/>
              <a:t>for the new </a:t>
            </a:r>
            <a:r>
              <a:rPr lang="en-US" dirty="0"/>
              <a:t>neutron guide</a:t>
            </a:r>
            <a:r>
              <a:rPr lang="pl-PL" dirty="0"/>
              <a:t> (total contract: 656812.86 USD-t.1143)</a:t>
            </a:r>
            <a:r>
              <a:rPr lang="en-US" dirty="0"/>
              <a:t>.</a:t>
            </a:r>
            <a:endParaRPr lang="pl-PL" dirty="0"/>
          </a:p>
          <a:p>
            <a:pPr marL="342900" indent="-342900">
              <a:buAutoNum type="arabicPeriod"/>
            </a:pPr>
            <a:r>
              <a:rPr lang="en-US" dirty="0"/>
              <a:t>6. A survey of the ceiling in the experimental hall in building 117/1 was carried out for the technical feasibility of installing a cantilever crane.</a:t>
            </a:r>
            <a:r>
              <a:rPr lang="pl-PL" dirty="0"/>
              <a:t> Contract - JSC "GSPI„ (13112.56 USD-t.1143)</a:t>
            </a:r>
          </a:p>
        </p:txBody>
      </p:sp>
      <p:pic>
        <p:nvPicPr>
          <p:cNvPr id="9218" name="Picture 2">
            <a:extLst>
              <a:ext uri="{FF2B5EF4-FFF2-40B4-BE49-F238E27FC236}">
                <a16:creationId xmlns:a16="http://schemas.microsoft.com/office/drawing/2014/main" id="{D363F8B4-ACE1-4EB1-B61E-977C4CD76E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4975" y="4962535"/>
            <a:ext cx="3369277" cy="189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300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58BB9C-C182-4175-91FD-FCCB11A5E731}"/>
              </a:ext>
            </a:extLst>
          </p:cNvPr>
          <p:cNvSpPr/>
          <p:nvPr/>
        </p:nvSpPr>
        <p:spPr>
          <a:xfrm>
            <a:off x="-1" y="0"/>
            <a:ext cx="12192001" cy="352789"/>
          </a:xfrm>
          <a:prstGeom prst="rect">
            <a:avLst/>
          </a:prstGeom>
          <a:solidFill>
            <a:schemeClr val="accent5">
              <a:lumMod val="20000"/>
              <a:lumOff val="80000"/>
            </a:schemeClr>
          </a:solidFill>
        </p:spPr>
        <p:txBody>
          <a:bodyPr wrap="square">
            <a:spAutoFit/>
          </a:bodyPr>
          <a:lstStyle/>
          <a:p>
            <a:pPr algn="ctr">
              <a:lnSpc>
                <a:spcPct val="115000"/>
              </a:lnSpc>
              <a:spcAft>
                <a:spcPts val="1000"/>
              </a:spcAft>
            </a:pPr>
            <a:r>
              <a:rPr lang="pl-PL"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Report</a:t>
            </a:r>
            <a:endParaRPr lang="pl-PL"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692A86D-1B64-4957-901F-01F45CC0293D}"/>
              </a:ext>
            </a:extLst>
          </p:cNvPr>
          <p:cNvSpPr/>
          <p:nvPr/>
        </p:nvSpPr>
        <p:spPr>
          <a:xfrm>
            <a:off x="77225" y="581519"/>
            <a:ext cx="12192000" cy="390684"/>
          </a:xfrm>
          <a:prstGeom prst="rect">
            <a:avLst/>
          </a:prstGeom>
        </p:spPr>
        <p:txBody>
          <a:bodyPr wrap="square">
            <a:spAutoFit/>
          </a:bodyPr>
          <a:lstStyle/>
          <a:p>
            <a:pPr algn="ctr">
              <a:lnSpc>
                <a:spcPct val="115000"/>
              </a:lnSpc>
              <a:spcAft>
                <a:spcPts val="600"/>
              </a:spcAft>
            </a:pPr>
            <a:r>
              <a:rPr lang="en-US"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Project expenses</a:t>
            </a:r>
            <a:endParaRPr lang="pl-PL"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284C6CA6-4F7E-4017-8270-F27A5DDBF59A}"/>
              </a:ext>
            </a:extLst>
          </p:cNvPr>
          <p:cNvGraphicFramePr>
            <a:graphicFrameLocks noGrp="1"/>
          </p:cNvGraphicFramePr>
          <p:nvPr>
            <p:extLst>
              <p:ext uri="{D42A27DB-BD31-4B8C-83A1-F6EECF244321}">
                <p14:modId xmlns:p14="http://schemas.microsoft.com/office/powerpoint/2010/main" val="3717972288"/>
              </p:ext>
            </p:extLst>
          </p:nvPr>
        </p:nvGraphicFramePr>
        <p:xfrm>
          <a:off x="3837883" y="1370533"/>
          <a:ext cx="4132573" cy="2876342"/>
        </p:xfrm>
        <a:graphic>
          <a:graphicData uri="http://schemas.openxmlformats.org/drawingml/2006/table">
            <a:tbl>
              <a:tblPr firstRow="1" firstCol="1" bandRow="1">
                <a:tableStyleId>{5940675A-B579-460E-94D1-54222C63F5DA}</a:tableStyleId>
              </a:tblPr>
              <a:tblGrid>
                <a:gridCol w="2743950">
                  <a:extLst>
                    <a:ext uri="{9D8B030D-6E8A-4147-A177-3AD203B41FA5}">
                      <a16:colId xmlns:a16="http://schemas.microsoft.com/office/drawing/2014/main" val="3359276430"/>
                    </a:ext>
                  </a:extLst>
                </a:gridCol>
                <a:gridCol w="1388623">
                  <a:extLst>
                    <a:ext uri="{9D8B030D-6E8A-4147-A177-3AD203B41FA5}">
                      <a16:colId xmlns:a16="http://schemas.microsoft.com/office/drawing/2014/main" val="3896577808"/>
                    </a:ext>
                  </a:extLst>
                </a:gridCol>
              </a:tblGrid>
              <a:tr h="577952">
                <a:tc rowSpan="2">
                  <a:txBody>
                    <a:bodyPr/>
                    <a:lstStyle/>
                    <a:p>
                      <a:pPr algn="ctr">
                        <a:lnSpc>
                          <a:spcPct val="115000"/>
                        </a:lnSpc>
                        <a:spcAft>
                          <a:spcPts val="0"/>
                        </a:spcAft>
                      </a:pPr>
                      <a:r>
                        <a:rPr lang="en-US" sz="1400" b="1">
                          <a:effectLst/>
                          <a:latin typeface="Arial" panose="020B0604020202020204" pitchFamily="34" charset="0"/>
                          <a:cs typeface="Arial" panose="020B0604020202020204" pitchFamily="34" charset="0"/>
                        </a:rPr>
                        <a:t>Description of units and systems,</a:t>
                      </a:r>
                      <a:endParaRPr lang="pl-PL" sz="1400" b="1">
                        <a:effectLst/>
                        <a:latin typeface="Arial" panose="020B0604020202020204" pitchFamily="34" charset="0"/>
                        <a:cs typeface="Arial" panose="020B0604020202020204" pitchFamily="34" charset="0"/>
                      </a:endParaRPr>
                    </a:p>
                    <a:p>
                      <a:pPr algn="ctr">
                        <a:lnSpc>
                          <a:spcPct val="115000"/>
                        </a:lnSpc>
                        <a:spcAft>
                          <a:spcPts val="0"/>
                        </a:spcAft>
                      </a:pPr>
                      <a:r>
                        <a:rPr lang="en-US" sz="1400" b="1">
                          <a:effectLst/>
                          <a:latin typeface="Arial" panose="020B0604020202020204" pitchFamily="34" charset="0"/>
                          <a:cs typeface="Arial" panose="020B0604020202020204" pitchFamily="34" charset="0"/>
                        </a:rPr>
                        <a:t>resources, funding sources</a:t>
                      </a:r>
                      <a:endParaRPr lang="pl-PL" sz="1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400" b="1" dirty="0">
                          <a:effectLst/>
                          <a:latin typeface="Arial" panose="020B0604020202020204" pitchFamily="34" charset="0"/>
                          <a:cs typeface="Arial" panose="020B0604020202020204" pitchFamily="34" charset="0"/>
                        </a:rPr>
                        <a:t>Cost of units (k$). </a:t>
                      </a:r>
                      <a:endParaRPr lang="pl-PL"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963626436"/>
                  </a:ext>
                </a:extLst>
              </a:tr>
              <a:tr h="265988">
                <a:tc vMerge="1">
                  <a:txBody>
                    <a:bodyPr/>
                    <a:lstStyle/>
                    <a:p>
                      <a:endParaRPr lang="pl-PL"/>
                    </a:p>
                  </a:txBody>
                  <a:tcPr/>
                </a:tc>
                <a:tc>
                  <a:txBody>
                    <a:bodyPr/>
                    <a:lstStyle/>
                    <a:p>
                      <a:pPr algn="ctr">
                        <a:lnSpc>
                          <a:spcPct val="115000"/>
                        </a:lnSpc>
                        <a:spcAft>
                          <a:spcPts val="0"/>
                        </a:spcAft>
                      </a:pPr>
                      <a:endParaRPr lang="pl-PL"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227106993"/>
                  </a:ext>
                </a:extLst>
              </a:tr>
              <a:tr h="548542">
                <a:tc>
                  <a:txBody>
                    <a:bodyPr/>
                    <a:lstStyle/>
                    <a:p>
                      <a:pPr algn="ctr">
                        <a:lnSpc>
                          <a:spcPct val="115000"/>
                        </a:lnSpc>
                        <a:spcAft>
                          <a:spcPts val="1000"/>
                        </a:spcAft>
                      </a:pPr>
                      <a:r>
                        <a:rPr lang="en-US" sz="1400" b="1" dirty="0">
                          <a:solidFill>
                            <a:srgbClr val="00B050"/>
                          </a:solidFill>
                          <a:effectLst/>
                          <a:latin typeface="Arial" panose="020B0604020202020204" pitchFamily="34" charset="0"/>
                          <a:cs typeface="Arial" panose="020B0604020202020204" pitchFamily="34" charset="0"/>
                        </a:rPr>
                        <a:t>Construction design and technical specification</a:t>
                      </a:r>
                      <a:endParaRPr lang="pl-PL" sz="14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pl-PL" sz="14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222</a:t>
                      </a:r>
                    </a:p>
                  </a:txBody>
                  <a:tcPr marL="68580" marR="68580" marT="0" marB="0">
                    <a:solidFill>
                      <a:schemeClr val="accent1">
                        <a:lumMod val="20000"/>
                        <a:lumOff val="80000"/>
                      </a:schemeClr>
                    </a:solidFill>
                  </a:tcPr>
                </a:tc>
                <a:extLst>
                  <a:ext uri="{0D108BD9-81ED-4DB2-BD59-A6C34878D82A}">
                    <a16:rowId xmlns:a16="http://schemas.microsoft.com/office/drawing/2014/main" val="1234255764"/>
                  </a:ext>
                </a:extLst>
              </a:tr>
              <a:tr h="593594">
                <a:tc>
                  <a:txBody>
                    <a:bodyPr/>
                    <a:lstStyle/>
                    <a:p>
                      <a:pPr algn="ctr">
                        <a:lnSpc>
                          <a:spcPct val="115000"/>
                        </a:lnSpc>
                        <a:spcAft>
                          <a:spcPts val="1000"/>
                        </a:spcAft>
                      </a:pPr>
                      <a:r>
                        <a:rPr lang="en-GB" sz="1400" b="1" dirty="0">
                          <a:solidFill>
                            <a:srgbClr val="00B050"/>
                          </a:solidFill>
                          <a:effectLst/>
                          <a:latin typeface="Arial" panose="020B0604020202020204" pitchFamily="34" charset="0"/>
                          <a:cs typeface="Arial" panose="020B0604020202020204" pitchFamily="34" charset="0"/>
                        </a:rPr>
                        <a:t>Highly Orientated Pyrolytic Graphite</a:t>
                      </a:r>
                      <a:endParaRPr lang="pl-PL" sz="1400" b="1" dirty="0">
                        <a:solidFill>
                          <a:srgbClr val="00B050"/>
                        </a:solidFill>
                        <a:effectLst/>
                        <a:latin typeface="Arial" panose="020B060402020202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pl-PL" sz="14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186</a:t>
                      </a:r>
                    </a:p>
                    <a:p>
                      <a:pPr algn="ctr">
                        <a:lnSpc>
                          <a:spcPct val="115000"/>
                        </a:lnSpc>
                        <a:spcAft>
                          <a:spcPts val="1000"/>
                        </a:spcAft>
                      </a:pPr>
                      <a:r>
                        <a:rPr lang="pl-PL"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(600pc)</a:t>
                      </a:r>
                    </a:p>
                  </a:txBody>
                  <a:tcPr marL="68580" marR="68580" marT="0" marB="0">
                    <a:solidFill>
                      <a:schemeClr val="accent1">
                        <a:lumMod val="20000"/>
                        <a:lumOff val="80000"/>
                      </a:schemeClr>
                    </a:solidFill>
                  </a:tcPr>
                </a:tc>
                <a:extLst>
                  <a:ext uri="{0D108BD9-81ED-4DB2-BD59-A6C34878D82A}">
                    <a16:rowId xmlns:a16="http://schemas.microsoft.com/office/drawing/2014/main" val="2427542404"/>
                  </a:ext>
                </a:extLst>
              </a:tr>
              <a:tr h="439589">
                <a:tc>
                  <a:txBody>
                    <a:bodyPr/>
                    <a:lstStyle/>
                    <a:p>
                      <a:pPr algn="ctr">
                        <a:lnSpc>
                          <a:spcPct val="115000"/>
                        </a:lnSpc>
                        <a:spcAft>
                          <a:spcPts val="1000"/>
                        </a:spcAft>
                      </a:pPr>
                      <a:r>
                        <a:rPr lang="pl-PL" sz="14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Boron carbide</a:t>
                      </a:r>
                    </a:p>
                  </a:txBody>
                  <a:tcPr marL="68580" marR="68580" marT="0" marB="0"/>
                </a:tc>
                <a:tc>
                  <a:txBody>
                    <a:bodyPr/>
                    <a:lstStyle/>
                    <a:p>
                      <a:pPr algn="ctr">
                        <a:lnSpc>
                          <a:spcPct val="115000"/>
                        </a:lnSpc>
                        <a:spcAft>
                          <a:spcPts val="1000"/>
                        </a:spcAft>
                      </a:pPr>
                      <a:r>
                        <a:rPr lang="pl-PL" sz="14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74</a:t>
                      </a:r>
                    </a:p>
                    <a:p>
                      <a:pPr marL="0" marR="0" lvl="0" indent="0" algn="ctr" defTabSz="914400" rtl="0" eaLnBrk="1" fontAlgn="auto" latinLnBrk="0" hangingPunct="1">
                        <a:lnSpc>
                          <a:spcPct val="115000"/>
                        </a:lnSpc>
                        <a:spcBef>
                          <a:spcPts val="0"/>
                        </a:spcBef>
                        <a:spcAft>
                          <a:spcPts val="1000"/>
                        </a:spcAft>
                        <a:buClrTx/>
                        <a:buSzTx/>
                        <a:buFontTx/>
                        <a:buNone/>
                        <a:tabLst/>
                        <a:defRPr/>
                      </a:pPr>
                      <a:r>
                        <a:rPr lang="pl-PL"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(2060pc)</a:t>
                      </a:r>
                    </a:p>
                  </a:txBody>
                  <a:tcPr marL="68580" marR="68580" marT="0" marB="0">
                    <a:solidFill>
                      <a:schemeClr val="accent1">
                        <a:lumMod val="20000"/>
                        <a:lumOff val="80000"/>
                      </a:schemeClr>
                    </a:solidFill>
                  </a:tcPr>
                </a:tc>
                <a:extLst>
                  <a:ext uri="{0D108BD9-81ED-4DB2-BD59-A6C34878D82A}">
                    <a16:rowId xmlns:a16="http://schemas.microsoft.com/office/drawing/2014/main" val="3236203470"/>
                  </a:ext>
                </a:extLst>
              </a:tr>
              <a:tr h="290186">
                <a:tc>
                  <a:txBody>
                    <a:bodyPr/>
                    <a:lstStyle/>
                    <a:p>
                      <a:pPr algn="ctr">
                        <a:lnSpc>
                          <a:spcPct val="115000"/>
                        </a:lnSpc>
                        <a:spcAft>
                          <a:spcPts val="1000"/>
                        </a:spcAft>
                      </a:pPr>
                      <a:r>
                        <a:rPr lang="en-US" sz="1600" b="1" dirty="0">
                          <a:effectLst/>
                          <a:latin typeface="Arial" panose="020B0604020202020204" pitchFamily="34" charset="0"/>
                          <a:cs typeface="Arial" panose="020B0604020202020204" pitchFamily="34" charset="0"/>
                        </a:rPr>
                        <a:t>Total</a:t>
                      </a:r>
                      <a:endParaRPr lang="pl-PL"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1000"/>
                        </a:spcAft>
                      </a:pPr>
                      <a:r>
                        <a:rPr lang="pl-PL" sz="14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482</a:t>
                      </a:r>
                      <a:endParaRPr lang="pl-PL" sz="14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110646024"/>
                  </a:ext>
                </a:extLst>
              </a:tr>
            </a:tbl>
          </a:graphicData>
        </a:graphic>
      </p:graphicFrame>
      <p:pic>
        <p:nvPicPr>
          <p:cNvPr id="7" name="Picture 6">
            <a:extLst>
              <a:ext uri="{FF2B5EF4-FFF2-40B4-BE49-F238E27FC236}">
                <a16:creationId xmlns:a16="http://schemas.microsoft.com/office/drawing/2014/main" id="{004921F9-8B1B-43E4-A521-8841AC9239A3}"/>
              </a:ext>
            </a:extLst>
          </p:cNvPr>
          <p:cNvPicPr>
            <a:picLocks noChangeAspect="1"/>
          </p:cNvPicPr>
          <p:nvPr/>
        </p:nvPicPr>
        <p:blipFill rotWithShape="1">
          <a:blip r:embed="rId2">
            <a:extLst>
              <a:ext uri="{28A0092B-C50C-407E-A947-70E740481C1C}">
                <a14:useLocalDpi xmlns:a14="http://schemas.microsoft.com/office/drawing/2010/main" val="0"/>
              </a:ext>
            </a:extLst>
          </a:blip>
          <a:srcRect r="233"/>
          <a:stretch/>
        </p:blipFill>
        <p:spPr>
          <a:xfrm>
            <a:off x="11243287" y="1"/>
            <a:ext cx="948714" cy="363412"/>
          </a:xfrm>
          <a:prstGeom prst="rect">
            <a:avLst/>
          </a:prstGeom>
        </p:spPr>
      </p:pic>
      <p:pic>
        <p:nvPicPr>
          <p:cNvPr id="8" name="Picture 15" descr="JINR - International Year of Basic Sciences for Development">
            <a:extLst>
              <a:ext uri="{FF2B5EF4-FFF2-40B4-BE49-F238E27FC236}">
                <a16:creationId xmlns:a16="http://schemas.microsoft.com/office/drawing/2014/main" id="{30D1745A-AFCF-457D-B145-B533B971E5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80" b="15024"/>
          <a:stretch/>
        </p:blipFill>
        <p:spPr bwMode="auto">
          <a:xfrm>
            <a:off x="-1" y="-37771"/>
            <a:ext cx="801660" cy="565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141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23">
            <a:extLst>
              <a:ext uri="{FF2B5EF4-FFF2-40B4-BE49-F238E27FC236}">
                <a16:creationId xmlns:a16="http://schemas.microsoft.com/office/drawing/2014/main" id="{8E134B66-B5BF-4B80-8BCB-AC74AB3BBB61}"/>
              </a:ext>
            </a:extLst>
          </p:cNvPr>
          <p:cNvSpPr txBox="1"/>
          <p:nvPr/>
        </p:nvSpPr>
        <p:spPr>
          <a:xfrm>
            <a:off x="5591547" y="5312289"/>
            <a:ext cx="3602304" cy="1754326"/>
          </a:xfrm>
          <a:prstGeom prst="rect">
            <a:avLst/>
          </a:prstGeom>
          <a:noFill/>
        </p:spPr>
        <p:txBody>
          <a:bodyPr wrap="square" rtlCol="0">
            <a:spAutoFit/>
          </a:bodyPr>
          <a:lstStyle/>
          <a:p>
            <a:r>
              <a:rPr lang="pl-PL" b="1" dirty="0">
                <a:solidFill>
                  <a:srgbClr val="0070C0"/>
                </a:solidFill>
              </a:rPr>
              <a:t>2</a:t>
            </a:r>
            <a:r>
              <a:rPr lang="en-GB" b="1" dirty="0">
                <a:solidFill>
                  <a:srgbClr val="0070C0"/>
                </a:solidFill>
              </a:rPr>
              <a:t> step</a:t>
            </a:r>
            <a:endParaRPr lang="pl-PL" b="1" dirty="0">
              <a:solidFill>
                <a:srgbClr val="0070C0"/>
              </a:solidFill>
            </a:endParaRPr>
          </a:p>
          <a:p>
            <a:r>
              <a:rPr lang="pl-PL" b="1" dirty="0">
                <a:solidFill>
                  <a:srgbClr val="0070C0"/>
                </a:solidFill>
              </a:rPr>
              <a:t>PRIMARY SPECTROMETER</a:t>
            </a:r>
            <a:r>
              <a:rPr lang="pl-PL" dirty="0">
                <a:solidFill>
                  <a:srgbClr val="0070C0"/>
                </a:solidFill>
              </a:rPr>
              <a:t>:</a:t>
            </a:r>
          </a:p>
          <a:p>
            <a:pPr marL="285750" indent="-285750">
              <a:buFontTx/>
              <a:buChar char="-"/>
            </a:pPr>
            <a:r>
              <a:rPr lang="pl-PL" dirty="0"/>
              <a:t>NEUTRONGUIDE &amp; SPLITTER</a:t>
            </a:r>
          </a:p>
          <a:p>
            <a:pPr marL="285750" indent="-285750">
              <a:buFontTx/>
              <a:buChar char="-"/>
            </a:pPr>
            <a:r>
              <a:rPr lang="pl-PL" dirty="0"/>
              <a:t>BACKGROUND CHOPPER</a:t>
            </a:r>
          </a:p>
          <a:p>
            <a:pPr marL="285750" indent="-285750">
              <a:buFontTx/>
              <a:buChar char="-"/>
            </a:pPr>
            <a:r>
              <a:rPr lang="pl-PL" dirty="0"/>
              <a:t>CHOPPER</a:t>
            </a:r>
          </a:p>
          <a:p>
            <a:endParaRPr lang="pl-PL" dirty="0"/>
          </a:p>
        </p:txBody>
      </p:sp>
      <p:sp>
        <p:nvSpPr>
          <p:cNvPr id="8" name="pole tekstowe 27">
            <a:extLst>
              <a:ext uri="{FF2B5EF4-FFF2-40B4-BE49-F238E27FC236}">
                <a16:creationId xmlns:a16="http://schemas.microsoft.com/office/drawing/2014/main" id="{646E25C8-B9F6-4B94-A9ED-D40BE03EDF99}"/>
              </a:ext>
            </a:extLst>
          </p:cNvPr>
          <p:cNvSpPr txBox="1"/>
          <p:nvPr/>
        </p:nvSpPr>
        <p:spPr>
          <a:xfrm>
            <a:off x="5765715" y="418377"/>
            <a:ext cx="3253968" cy="2585323"/>
          </a:xfrm>
          <a:prstGeom prst="rect">
            <a:avLst/>
          </a:prstGeom>
          <a:noFill/>
        </p:spPr>
        <p:txBody>
          <a:bodyPr wrap="none" rtlCol="0">
            <a:spAutoFit/>
          </a:bodyPr>
          <a:lstStyle/>
          <a:p>
            <a:r>
              <a:rPr lang="pl-PL" b="1" dirty="0">
                <a:solidFill>
                  <a:srgbClr val="0070C0"/>
                </a:solidFill>
              </a:rPr>
              <a:t>1</a:t>
            </a:r>
            <a:r>
              <a:rPr lang="en-GB" b="1" dirty="0">
                <a:solidFill>
                  <a:srgbClr val="0070C0"/>
                </a:solidFill>
              </a:rPr>
              <a:t> step</a:t>
            </a:r>
            <a:endParaRPr lang="pl-PL" b="1" dirty="0">
              <a:solidFill>
                <a:srgbClr val="0070C0"/>
              </a:solidFill>
            </a:endParaRPr>
          </a:p>
          <a:p>
            <a:r>
              <a:rPr lang="en-GB" b="1" dirty="0">
                <a:solidFill>
                  <a:srgbClr val="0070C0"/>
                </a:solidFill>
              </a:rPr>
              <a:t>SECONDARY SPECTROMETER</a:t>
            </a:r>
            <a:endParaRPr lang="pl-PL" b="1" dirty="0">
              <a:solidFill>
                <a:srgbClr val="0070C0"/>
              </a:solidFill>
            </a:endParaRPr>
          </a:p>
          <a:p>
            <a:pPr marL="285750" indent="-285750">
              <a:buFontTx/>
              <a:buChar char="-"/>
            </a:pPr>
            <a:r>
              <a:rPr lang="pl-PL" dirty="0">
                <a:solidFill>
                  <a:srgbClr val="7030A0"/>
                </a:solidFill>
              </a:rPr>
              <a:t>FILTERS</a:t>
            </a:r>
          </a:p>
          <a:p>
            <a:pPr marL="285750" indent="-285750">
              <a:buFontTx/>
              <a:buChar char="-"/>
            </a:pPr>
            <a:r>
              <a:rPr lang="pl-PL" dirty="0">
                <a:solidFill>
                  <a:srgbClr val="7030A0"/>
                </a:solidFill>
              </a:rPr>
              <a:t>ANALIZATORS</a:t>
            </a:r>
          </a:p>
          <a:p>
            <a:pPr marL="285750" indent="-285750">
              <a:buFontTx/>
              <a:buChar char="-"/>
            </a:pPr>
            <a:r>
              <a:rPr lang="pl-PL" dirty="0">
                <a:solidFill>
                  <a:srgbClr val="7030A0"/>
                </a:solidFill>
              </a:rPr>
              <a:t>DETECTORS</a:t>
            </a:r>
          </a:p>
          <a:p>
            <a:pPr marL="285750" indent="-285750">
              <a:buFontTx/>
              <a:buChar char="-"/>
            </a:pPr>
            <a:r>
              <a:rPr lang="pl-PL" dirty="0">
                <a:solidFill>
                  <a:srgbClr val="FF0000"/>
                </a:solidFill>
              </a:rPr>
              <a:t>VACUUM CONTAINER </a:t>
            </a:r>
          </a:p>
          <a:p>
            <a:pPr marL="285750" indent="-285750">
              <a:buFontTx/>
              <a:buChar char="-"/>
            </a:pPr>
            <a:r>
              <a:rPr lang="pl-PL" dirty="0">
                <a:solidFill>
                  <a:srgbClr val="FF0000"/>
                </a:solidFill>
              </a:rPr>
              <a:t>FRAME</a:t>
            </a:r>
          </a:p>
          <a:p>
            <a:pPr marL="285750" indent="-285750">
              <a:buFontTx/>
              <a:buChar char="-"/>
            </a:pPr>
            <a:r>
              <a:rPr lang="pl-PL" dirty="0">
                <a:solidFill>
                  <a:srgbClr val="FF0000"/>
                </a:solidFill>
              </a:rPr>
              <a:t>CRYOSTAT &amp; SAMPLE HOLDER</a:t>
            </a:r>
          </a:p>
          <a:p>
            <a:pPr marL="285750" indent="-285750">
              <a:buFontTx/>
              <a:buChar char="-"/>
            </a:pPr>
            <a:endParaRPr lang="en-GB" dirty="0"/>
          </a:p>
        </p:txBody>
      </p:sp>
      <p:pic>
        <p:nvPicPr>
          <p:cNvPr id="13" name="Picture 12">
            <a:extLst>
              <a:ext uri="{FF2B5EF4-FFF2-40B4-BE49-F238E27FC236}">
                <a16:creationId xmlns:a16="http://schemas.microsoft.com/office/drawing/2014/main" id="{DEFAC24F-5109-4AB6-8D03-47D849F8ACE3}"/>
              </a:ext>
            </a:extLst>
          </p:cNvPr>
          <p:cNvPicPr>
            <a:picLocks noChangeAspect="1"/>
          </p:cNvPicPr>
          <p:nvPr/>
        </p:nvPicPr>
        <p:blipFill rotWithShape="1">
          <a:blip r:embed="rId2">
            <a:extLst>
              <a:ext uri="{28A0092B-C50C-407E-A947-70E740481C1C}">
                <a14:useLocalDpi xmlns:a14="http://schemas.microsoft.com/office/drawing/2010/main" val="0"/>
              </a:ext>
            </a:extLst>
          </a:blip>
          <a:srcRect l="30308"/>
          <a:stretch/>
        </p:blipFill>
        <p:spPr>
          <a:xfrm>
            <a:off x="9193851" y="1313581"/>
            <a:ext cx="2959510" cy="5175712"/>
          </a:xfrm>
          <a:prstGeom prst="rect">
            <a:avLst/>
          </a:prstGeom>
        </p:spPr>
      </p:pic>
      <p:graphicFrame>
        <p:nvGraphicFramePr>
          <p:cNvPr id="9" name="Table 8">
            <a:extLst>
              <a:ext uri="{FF2B5EF4-FFF2-40B4-BE49-F238E27FC236}">
                <a16:creationId xmlns:a16="http://schemas.microsoft.com/office/drawing/2014/main" id="{3C8F10F0-2DA1-4972-AAEB-BE38289362C9}"/>
              </a:ext>
            </a:extLst>
          </p:cNvPr>
          <p:cNvGraphicFramePr>
            <a:graphicFrameLocks noGrp="1"/>
          </p:cNvGraphicFramePr>
          <p:nvPr/>
        </p:nvGraphicFramePr>
        <p:xfrm>
          <a:off x="1651819" y="3563309"/>
          <a:ext cx="2379407" cy="3166872"/>
        </p:xfrm>
        <a:graphic>
          <a:graphicData uri="http://schemas.openxmlformats.org/drawingml/2006/table">
            <a:tbl>
              <a:tblPr firstRow="1" firstCol="1" bandRow="1">
                <a:tableStyleId>{BC89EF96-8CEA-46FF-86C4-4CE0E7609802}</a:tableStyleId>
              </a:tblPr>
              <a:tblGrid>
                <a:gridCol w="2379407">
                  <a:extLst>
                    <a:ext uri="{9D8B030D-6E8A-4147-A177-3AD203B41FA5}">
                      <a16:colId xmlns:a16="http://schemas.microsoft.com/office/drawing/2014/main" val="1015851880"/>
                    </a:ext>
                  </a:extLst>
                </a:gridCol>
              </a:tblGrid>
              <a:tr h="0">
                <a:tc>
                  <a:txBody>
                    <a:bodyPr/>
                    <a:lstStyle/>
                    <a:p>
                      <a:pPr algn="ctr">
                        <a:lnSpc>
                          <a:spcPct val="115000"/>
                        </a:lnSpc>
                        <a:spcBef>
                          <a:spcPts val="300"/>
                        </a:spcBef>
                        <a:spcAft>
                          <a:spcPts val="3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TEAM</a:t>
                      </a:r>
                    </a:p>
                  </a:txBody>
                  <a:tcPr marL="68580" marR="68580" marT="0" marB="0" anchor="ctr"/>
                </a:tc>
                <a:extLst>
                  <a:ext uri="{0D108BD9-81ED-4DB2-BD59-A6C34878D82A}">
                    <a16:rowId xmlns:a16="http://schemas.microsoft.com/office/drawing/2014/main" val="130476413"/>
                  </a:ext>
                </a:extLst>
              </a:tr>
              <a:tr h="0">
                <a:tc>
                  <a:txBody>
                    <a:bodyPr/>
                    <a:lstStyle/>
                    <a:p>
                      <a:pPr algn="ctr">
                        <a:lnSpc>
                          <a:spcPct val="115000"/>
                        </a:lnSpc>
                        <a:spcBef>
                          <a:spcPts val="300"/>
                        </a:spcBef>
                        <a:spcAft>
                          <a:spcPts val="300"/>
                        </a:spcAft>
                      </a:pPr>
                      <a:r>
                        <a:rPr lang="pl-PL" sz="1600" b="0" dirty="0">
                          <a:effectLst/>
                        </a:rPr>
                        <a:t>Chudoba D. </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5604422"/>
                  </a:ext>
                </a:extLst>
              </a:tr>
              <a:tr h="0">
                <a:tc>
                  <a:txBody>
                    <a:bodyPr/>
                    <a:lstStyle/>
                    <a:p>
                      <a:pPr algn="ctr">
                        <a:lnSpc>
                          <a:spcPct val="115000"/>
                        </a:lnSpc>
                        <a:spcBef>
                          <a:spcPts val="300"/>
                        </a:spcBef>
                        <a:spcAft>
                          <a:spcPts val="300"/>
                        </a:spcAft>
                      </a:pPr>
                      <a:r>
                        <a:rPr lang="pl-PL" sz="1600" b="0" dirty="0">
                          <a:effectLst/>
                        </a:rPr>
                        <a:t>Goremychkin </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4582267"/>
                  </a:ext>
                </a:extLst>
              </a:tr>
              <a:tr h="0">
                <a:tc>
                  <a:txBody>
                    <a:bodyPr/>
                    <a:lstStyle/>
                    <a:p>
                      <a:pPr algn="ctr">
                        <a:lnSpc>
                          <a:spcPct val="115000"/>
                        </a:lnSpc>
                        <a:spcBef>
                          <a:spcPts val="300"/>
                        </a:spcBef>
                        <a:spcAft>
                          <a:spcPts val="300"/>
                        </a:spcAft>
                      </a:pPr>
                      <a:r>
                        <a:rPr lang="pl-PL" sz="1600" b="0" dirty="0">
                          <a:effectLst/>
                        </a:rPr>
                        <a:t>Belushkin A.</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4077342"/>
                  </a:ext>
                </a:extLst>
              </a:tr>
              <a:tr h="0">
                <a:tc>
                  <a:txBody>
                    <a:bodyPr/>
                    <a:lstStyle/>
                    <a:p>
                      <a:pPr algn="ctr">
                        <a:lnSpc>
                          <a:spcPct val="115000"/>
                        </a:lnSpc>
                        <a:spcBef>
                          <a:spcPts val="300"/>
                        </a:spcBef>
                        <a:spcAft>
                          <a:spcPts val="300"/>
                        </a:spcAft>
                      </a:pPr>
                      <a:r>
                        <a:rPr lang="pl-PL" sz="1600" b="0" dirty="0">
                          <a:effectLst/>
                          <a:latin typeface="Calibri" panose="020F0502020204030204" pitchFamily="34" charset="0"/>
                          <a:ea typeface="Calibri" panose="020F0502020204030204" pitchFamily="34" charset="0"/>
                          <a:cs typeface="Times New Roman" panose="02020603050405020304" pitchFamily="18" charset="0"/>
                        </a:rPr>
                        <a:t>Kruglov A.</a:t>
                      </a:r>
                    </a:p>
                  </a:txBody>
                  <a:tcPr marL="68580" marR="68580" marT="0" marB="0" anchor="ctr"/>
                </a:tc>
                <a:extLst>
                  <a:ext uri="{0D108BD9-81ED-4DB2-BD59-A6C34878D82A}">
                    <a16:rowId xmlns:a16="http://schemas.microsoft.com/office/drawing/2014/main" val="2781005398"/>
                  </a:ext>
                </a:extLst>
              </a:tr>
              <a:tr h="0">
                <a:tc>
                  <a:txBody>
                    <a:bodyPr/>
                    <a:lstStyle/>
                    <a:p>
                      <a:pPr algn="ctr">
                        <a:lnSpc>
                          <a:spcPct val="115000"/>
                        </a:lnSpc>
                        <a:spcBef>
                          <a:spcPts val="300"/>
                        </a:spcBef>
                        <a:spcAft>
                          <a:spcPts val="300"/>
                        </a:spcAft>
                      </a:pPr>
                      <a:r>
                        <a:rPr lang="pl-PL" sz="1600" b="0" dirty="0">
                          <a:effectLst/>
                        </a:rPr>
                        <a:t>Bednarchuk V.</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3001352"/>
                  </a:ext>
                </a:extLst>
              </a:tr>
              <a:tr h="0">
                <a:tc>
                  <a:txBody>
                    <a:bodyPr/>
                    <a:lstStyle/>
                    <a:p>
                      <a:pPr algn="ctr">
                        <a:lnSpc>
                          <a:spcPct val="115000"/>
                        </a:lnSpc>
                        <a:spcBef>
                          <a:spcPts val="300"/>
                        </a:spcBef>
                        <a:spcAft>
                          <a:spcPts val="300"/>
                        </a:spcAft>
                      </a:pPr>
                      <a:r>
                        <a:rPr lang="pl-PL" sz="1600" b="0" dirty="0">
                          <a:effectLst/>
                          <a:latin typeface="Calibri" panose="020F0502020204030204" pitchFamily="34" charset="0"/>
                          <a:ea typeface="Calibri" panose="020F0502020204030204" pitchFamily="34" charset="0"/>
                          <a:cs typeface="Times New Roman" panose="02020603050405020304" pitchFamily="18" charset="0"/>
                        </a:rPr>
                        <a:t>Sadilov V.</a:t>
                      </a:r>
                    </a:p>
                  </a:txBody>
                  <a:tcPr marL="68580" marR="68580" marT="0" marB="0" anchor="ctr"/>
                </a:tc>
                <a:extLst>
                  <a:ext uri="{0D108BD9-81ED-4DB2-BD59-A6C34878D82A}">
                    <a16:rowId xmlns:a16="http://schemas.microsoft.com/office/drawing/2014/main" val="2180630364"/>
                  </a:ext>
                </a:extLst>
              </a:tr>
              <a:tr h="0">
                <a:tc>
                  <a:txBody>
                    <a:bodyPr/>
                    <a:lstStyle/>
                    <a:p>
                      <a:pPr algn="ctr">
                        <a:lnSpc>
                          <a:spcPct val="115000"/>
                        </a:lnSpc>
                        <a:spcBef>
                          <a:spcPts val="300"/>
                        </a:spcBef>
                        <a:spcAft>
                          <a:spcPts val="300"/>
                        </a:spcAft>
                      </a:pPr>
                      <a:r>
                        <a:rPr lang="pl-PL" sz="1600" b="0" dirty="0">
                          <a:effectLst/>
                        </a:rPr>
                        <a:t>Churakov </a:t>
                      </a:r>
                      <a:r>
                        <a:rPr lang="ru-RU" sz="1600" b="0" dirty="0">
                          <a:effectLst/>
                        </a:rPr>
                        <a:t>A.</a:t>
                      </a:r>
                      <a:r>
                        <a:rPr lang="en-US" sz="1600" b="0" dirty="0">
                          <a:effectLst/>
                        </a:rPr>
                        <a:t> </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8112480"/>
                  </a:ext>
                </a:extLst>
              </a:tr>
              <a:tr h="0">
                <a:tc>
                  <a:txBody>
                    <a:bodyPr/>
                    <a:lstStyle/>
                    <a:p>
                      <a:pPr algn="ctr">
                        <a:lnSpc>
                          <a:spcPct val="115000"/>
                        </a:lnSpc>
                        <a:spcBef>
                          <a:spcPts val="300"/>
                        </a:spcBef>
                        <a:spcAft>
                          <a:spcPts val="300"/>
                        </a:spcAft>
                      </a:pPr>
                      <a:r>
                        <a:rPr lang="pl-PL" sz="1600" b="0" dirty="0">
                          <a:effectLst/>
                        </a:rPr>
                        <a:t>Chernikov A. </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5255724"/>
                  </a:ext>
                </a:extLst>
              </a:tr>
              <a:tr h="0">
                <a:tc>
                  <a:txBody>
                    <a:bodyPr/>
                    <a:lstStyle/>
                    <a:p>
                      <a:pPr algn="ctr">
                        <a:lnSpc>
                          <a:spcPct val="115000"/>
                        </a:lnSpc>
                        <a:spcBef>
                          <a:spcPts val="300"/>
                        </a:spcBef>
                        <a:spcAft>
                          <a:spcPts val="300"/>
                        </a:spcAft>
                      </a:pPr>
                      <a:r>
                        <a:rPr lang="en-US" sz="1600" b="0" dirty="0" err="1">
                          <a:effectLst/>
                        </a:rPr>
                        <a:t>Altynov</a:t>
                      </a:r>
                      <a:r>
                        <a:rPr lang="en-US" sz="1600" b="0" dirty="0">
                          <a:effectLst/>
                        </a:rPr>
                        <a:t> A. </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6569950"/>
                  </a:ext>
                </a:extLst>
              </a:tr>
              <a:tr h="0">
                <a:tc>
                  <a:txBody>
                    <a:bodyPr/>
                    <a:lstStyle/>
                    <a:p>
                      <a:pPr algn="ctr">
                        <a:lnSpc>
                          <a:spcPct val="115000"/>
                        </a:lnSpc>
                        <a:spcBef>
                          <a:spcPts val="300"/>
                        </a:spcBef>
                        <a:spcAft>
                          <a:spcPts val="300"/>
                        </a:spcAft>
                      </a:pPr>
                      <a:r>
                        <a:rPr lang="pl-PL" sz="1600" b="0" dirty="0">
                          <a:effectLst/>
                        </a:rPr>
                        <a:t>Kirilov A.</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1848048"/>
                  </a:ext>
                </a:extLst>
              </a:tr>
              <a:tr h="0">
                <a:tc>
                  <a:txBody>
                    <a:bodyPr/>
                    <a:lstStyle/>
                    <a:p>
                      <a:pPr algn="ctr">
                        <a:lnSpc>
                          <a:spcPct val="115000"/>
                        </a:lnSpc>
                        <a:spcBef>
                          <a:spcPts val="300"/>
                        </a:spcBef>
                        <a:spcAft>
                          <a:spcPts val="300"/>
                        </a:spcAft>
                      </a:pPr>
                      <a:r>
                        <a:rPr lang="en-US" sz="1600" b="0" dirty="0" err="1">
                          <a:effectLst/>
                        </a:rPr>
                        <a:t>Kuznetsov</a:t>
                      </a:r>
                      <a:r>
                        <a:rPr lang="ru-RU" sz="1600" b="0" dirty="0">
                          <a:effectLst/>
                        </a:rPr>
                        <a:t> А.</a:t>
                      </a:r>
                      <a:endParaRPr lang="pl-PL"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7469344"/>
                  </a:ext>
                </a:extLst>
              </a:tr>
            </a:tbl>
          </a:graphicData>
        </a:graphic>
      </p:graphicFrame>
      <p:pic>
        <p:nvPicPr>
          <p:cNvPr id="11" name="Picture 10">
            <a:extLst>
              <a:ext uri="{FF2B5EF4-FFF2-40B4-BE49-F238E27FC236}">
                <a16:creationId xmlns:a16="http://schemas.microsoft.com/office/drawing/2014/main" id="{4A7BA70F-FF4E-40DE-995D-D1726EFD6DD1}"/>
              </a:ext>
            </a:extLst>
          </p:cNvPr>
          <p:cNvPicPr>
            <a:picLocks noChangeAspect="1"/>
          </p:cNvPicPr>
          <p:nvPr/>
        </p:nvPicPr>
        <p:blipFill>
          <a:blip r:embed="rId3"/>
          <a:stretch>
            <a:fillRect/>
          </a:stretch>
        </p:blipFill>
        <p:spPr>
          <a:xfrm>
            <a:off x="5133290" y="2838727"/>
            <a:ext cx="3923970" cy="2125419"/>
          </a:xfrm>
          <a:prstGeom prst="rect">
            <a:avLst/>
          </a:prstGeom>
        </p:spPr>
      </p:pic>
      <p:sp>
        <p:nvSpPr>
          <p:cNvPr id="3" name="TextBox 2">
            <a:extLst>
              <a:ext uri="{FF2B5EF4-FFF2-40B4-BE49-F238E27FC236}">
                <a16:creationId xmlns:a16="http://schemas.microsoft.com/office/drawing/2014/main" id="{2F7165C9-2AF4-1192-84B1-D856F939E434}"/>
              </a:ext>
            </a:extLst>
          </p:cNvPr>
          <p:cNvSpPr txBox="1"/>
          <p:nvPr/>
        </p:nvSpPr>
        <p:spPr>
          <a:xfrm>
            <a:off x="3335927" y="-16655"/>
            <a:ext cx="6097088" cy="385362"/>
          </a:xfrm>
          <a:prstGeom prst="rect">
            <a:avLst/>
          </a:prstGeom>
          <a:noFill/>
        </p:spPr>
        <p:txBody>
          <a:bodyPr wrap="square">
            <a:spAutoFit/>
          </a:bodyPr>
          <a:lstStyle/>
          <a:p>
            <a:pPr algn="ctr">
              <a:lnSpc>
                <a:spcPct val="115000"/>
              </a:lnSpc>
            </a:pPr>
            <a:r>
              <a:rPr lang="pl-PL" b="1" dirty="0">
                <a:latin typeface="Times New Roman" panose="02020603050405020304" pitchFamily="18" charset="0"/>
                <a:ea typeface="Calibri" panose="020F0502020204030204" pitchFamily="34" charset="0"/>
                <a:cs typeface="Times New Roman" panose="02020603050405020304" pitchFamily="18" charset="0"/>
              </a:rPr>
              <a:t>Proposal for continuation 2024 -2028</a:t>
            </a:r>
            <a:endParaRPr lang="en-GB"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6">
            <a:extLst>
              <a:ext uri="{FF2B5EF4-FFF2-40B4-BE49-F238E27FC236}">
                <a16:creationId xmlns:a16="http://schemas.microsoft.com/office/drawing/2014/main" id="{48ED3D27-15C8-A470-F501-BA38DE00F190}"/>
              </a:ext>
            </a:extLst>
          </p:cNvPr>
          <p:cNvPicPr>
            <a:picLocks noChangeAspect="1"/>
          </p:cNvPicPr>
          <p:nvPr/>
        </p:nvPicPr>
        <p:blipFill rotWithShape="1">
          <a:blip r:embed="rId4">
            <a:extLst>
              <a:ext uri="{28A0092B-C50C-407E-A947-70E740481C1C}">
                <a14:useLocalDpi xmlns:a14="http://schemas.microsoft.com/office/drawing/2010/main" val="0"/>
              </a:ext>
            </a:extLst>
          </a:blip>
          <a:srcRect r="233"/>
          <a:stretch/>
        </p:blipFill>
        <p:spPr>
          <a:xfrm>
            <a:off x="11243287" y="1"/>
            <a:ext cx="948714" cy="363412"/>
          </a:xfrm>
          <a:prstGeom prst="rect">
            <a:avLst/>
          </a:prstGeom>
        </p:spPr>
      </p:pic>
      <p:pic>
        <p:nvPicPr>
          <p:cNvPr id="10" name="Picture 9">
            <a:extLst>
              <a:ext uri="{FF2B5EF4-FFF2-40B4-BE49-F238E27FC236}">
                <a16:creationId xmlns:a16="http://schemas.microsoft.com/office/drawing/2014/main" id="{0B48A17D-09D7-4814-BBFD-C0A8CA18D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073" y="546961"/>
            <a:ext cx="4243049" cy="2917096"/>
          </a:xfrm>
          <a:prstGeom prst="rect">
            <a:avLst/>
          </a:prstGeom>
        </p:spPr>
      </p:pic>
      <p:sp>
        <p:nvSpPr>
          <p:cNvPr id="4" name="Rectangle 3">
            <a:extLst>
              <a:ext uri="{FF2B5EF4-FFF2-40B4-BE49-F238E27FC236}">
                <a16:creationId xmlns:a16="http://schemas.microsoft.com/office/drawing/2014/main" id="{1AFB8AA6-A9DA-8AF7-5339-2DAAEA1B1662}"/>
              </a:ext>
            </a:extLst>
          </p:cNvPr>
          <p:cNvSpPr/>
          <p:nvPr/>
        </p:nvSpPr>
        <p:spPr>
          <a:xfrm>
            <a:off x="-1" y="0"/>
            <a:ext cx="12192001" cy="385362"/>
          </a:xfrm>
          <a:prstGeom prst="rect">
            <a:avLst/>
          </a:prstGeom>
          <a:solidFill>
            <a:schemeClr val="accent5">
              <a:lumMod val="20000"/>
              <a:lumOff val="80000"/>
            </a:schemeClr>
          </a:solidFill>
        </p:spPr>
        <p:txBody>
          <a:bodyPr wrap="square">
            <a:spAutoFit/>
          </a:bodyPr>
          <a:lstStyle/>
          <a:p>
            <a:pPr algn="ctr">
              <a:lnSpc>
                <a:spcPct val="115000"/>
              </a:lnSpc>
              <a:spcAft>
                <a:spcPts val="1000"/>
              </a:spcAft>
            </a:pPr>
            <a:r>
              <a:rPr lang="en-GB"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Proposal for continuation (2024 – 2028)</a:t>
            </a:r>
            <a:endParaRPr lang="pl-PL"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15" descr="JINR - International Year of Basic Sciences for Development">
            <a:extLst>
              <a:ext uri="{FF2B5EF4-FFF2-40B4-BE49-F238E27FC236}">
                <a16:creationId xmlns:a16="http://schemas.microsoft.com/office/drawing/2014/main" id="{B5EDBD99-0129-F09F-178E-E6CDBCFF73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80" b="15024"/>
          <a:stretch/>
        </p:blipFill>
        <p:spPr bwMode="auto">
          <a:xfrm>
            <a:off x="-1" y="-18178"/>
            <a:ext cx="801660" cy="565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58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9A961CE-EE6D-4DD7-8263-9699E7475C14}"/>
              </a:ext>
            </a:extLst>
          </p:cNvPr>
          <p:cNvGraphicFramePr>
            <a:graphicFrameLocks noGrp="1"/>
          </p:cNvGraphicFramePr>
          <p:nvPr/>
        </p:nvGraphicFramePr>
        <p:xfrm>
          <a:off x="95793" y="301323"/>
          <a:ext cx="11915137" cy="6277027"/>
        </p:xfrm>
        <a:graphic>
          <a:graphicData uri="http://schemas.openxmlformats.org/drawingml/2006/table">
            <a:tbl>
              <a:tblPr firstRow="1" firstCol="1" bandRow="1"/>
              <a:tblGrid>
                <a:gridCol w="4715137">
                  <a:extLst>
                    <a:ext uri="{9D8B030D-6E8A-4147-A177-3AD203B41FA5}">
                      <a16:colId xmlns:a16="http://schemas.microsoft.com/office/drawing/2014/main" val="3167935915"/>
                    </a:ext>
                  </a:extLst>
                </a:gridCol>
                <a:gridCol w="360000">
                  <a:extLst>
                    <a:ext uri="{9D8B030D-6E8A-4147-A177-3AD203B41FA5}">
                      <a16:colId xmlns:a16="http://schemas.microsoft.com/office/drawing/2014/main" val="1432210409"/>
                    </a:ext>
                  </a:extLst>
                </a:gridCol>
                <a:gridCol w="360000">
                  <a:extLst>
                    <a:ext uri="{9D8B030D-6E8A-4147-A177-3AD203B41FA5}">
                      <a16:colId xmlns:a16="http://schemas.microsoft.com/office/drawing/2014/main" val="3598145290"/>
                    </a:ext>
                  </a:extLst>
                </a:gridCol>
                <a:gridCol w="360000">
                  <a:extLst>
                    <a:ext uri="{9D8B030D-6E8A-4147-A177-3AD203B41FA5}">
                      <a16:colId xmlns:a16="http://schemas.microsoft.com/office/drawing/2014/main" val="717066604"/>
                    </a:ext>
                  </a:extLst>
                </a:gridCol>
                <a:gridCol w="360000">
                  <a:extLst>
                    <a:ext uri="{9D8B030D-6E8A-4147-A177-3AD203B41FA5}">
                      <a16:colId xmlns:a16="http://schemas.microsoft.com/office/drawing/2014/main" val="3000822417"/>
                    </a:ext>
                  </a:extLst>
                </a:gridCol>
                <a:gridCol w="360000">
                  <a:extLst>
                    <a:ext uri="{9D8B030D-6E8A-4147-A177-3AD203B41FA5}">
                      <a16:colId xmlns:a16="http://schemas.microsoft.com/office/drawing/2014/main" val="3564720227"/>
                    </a:ext>
                  </a:extLst>
                </a:gridCol>
                <a:gridCol w="360000">
                  <a:extLst>
                    <a:ext uri="{9D8B030D-6E8A-4147-A177-3AD203B41FA5}">
                      <a16:colId xmlns:a16="http://schemas.microsoft.com/office/drawing/2014/main" val="2911925933"/>
                    </a:ext>
                  </a:extLst>
                </a:gridCol>
                <a:gridCol w="360000">
                  <a:extLst>
                    <a:ext uri="{9D8B030D-6E8A-4147-A177-3AD203B41FA5}">
                      <a16:colId xmlns:a16="http://schemas.microsoft.com/office/drawing/2014/main" val="3350368942"/>
                    </a:ext>
                  </a:extLst>
                </a:gridCol>
                <a:gridCol w="360000">
                  <a:extLst>
                    <a:ext uri="{9D8B030D-6E8A-4147-A177-3AD203B41FA5}">
                      <a16:colId xmlns:a16="http://schemas.microsoft.com/office/drawing/2014/main" val="1364861600"/>
                    </a:ext>
                  </a:extLst>
                </a:gridCol>
                <a:gridCol w="360000">
                  <a:extLst>
                    <a:ext uri="{9D8B030D-6E8A-4147-A177-3AD203B41FA5}">
                      <a16:colId xmlns:a16="http://schemas.microsoft.com/office/drawing/2014/main" val="3554118636"/>
                    </a:ext>
                  </a:extLst>
                </a:gridCol>
                <a:gridCol w="360000">
                  <a:extLst>
                    <a:ext uri="{9D8B030D-6E8A-4147-A177-3AD203B41FA5}">
                      <a16:colId xmlns:a16="http://schemas.microsoft.com/office/drawing/2014/main" val="1918257673"/>
                    </a:ext>
                  </a:extLst>
                </a:gridCol>
                <a:gridCol w="360000">
                  <a:extLst>
                    <a:ext uri="{9D8B030D-6E8A-4147-A177-3AD203B41FA5}">
                      <a16:colId xmlns:a16="http://schemas.microsoft.com/office/drawing/2014/main" val="2271563710"/>
                    </a:ext>
                  </a:extLst>
                </a:gridCol>
                <a:gridCol w="360000">
                  <a:extLst>
                    <a:ext uri="{9D8B030D-6E8A-4147-A177-3AD203B41FA5}">
                      <a16:colId xmlns:a16="http://schemas.microsoft.com/office/drawing/2014/main" val="2237110410"/>
                    </a:ext>
                  </a:extLst>
                </a:gridCol>
                <a:gridCol w="360000">
                  <a:extLst>
                    <a:ext uri="{9D8B030D-6E8A-4147-A177-3AD203B41FA5}">
                      <a16:colId xmlns:a16="http://schemas.microsoft.com/office/drawing/2014/main" val="482668540"/>
                    </a:ext>
                  </a:extLst>
                </a:gridCol>
                <a:gridCol w="360000">
                  <a:extLst>
                    <a:ext uri="{9D8B030D-6E8A-4147-A177-3AD203B41FA5}">
                      <a16:colId xmlns:a16="http://schemas.microsoft.com/office/drawing/2014/main" val="1208102901"/>
                    </a:ext>
                  </a:extLst>
                </a:gridCol>
                <a:gridCol w="360000">
                  <a:extLst>
                    <a:ext uri="{9D8B030D-6E8A-4147-A177-3AD203B41FA5}">
                      <a16:colId xmlns:a16="http://schemas.microsoft.com/office/drawing/2014/main" val="3930333909"/>
                    </a:ext>
                  </a:extLst>
                </a:gridCol>
                <a:gridCol w="360000">
                  <a:extLst>
                    <a:ext uri="{9D8B030D-6E8A-4147-A177-3AD203B41FA5}">
                      <a16:colId xmlns:a16="http://schemas.microsoft.com/office/drawing/2014/main" val="2898738973"/>
                    </a:ext>
                  </a:extLst>
                </a:gridCol>
                <a:gridCol w="360000">
                  <a:extLst>
                    <a:ext uri="{9D8B030D-6E8A-4147-A177-3AD203B41FA5}">
                      <a16:colId xmlns:a16="http://schemas.microsoft.com/office/drawing/2014/main" val="3699376686"/>
                    </a:ext>
                  </a:extLst>
                </a:gridCol>
                <a:gridCol w="360000">
                  <a:extLst>
                    <a:ext uri="{9D8B030D-6E8A-4147-A177-3AD203B41FA5}">
                      <a16:colId xmlns:a16="http://schemas.microsoft.com/office/drawing/2014/main" val="2422912713"/>
                    </a:ext>
                  </a:extLst>
                </a:gridCol>
                <a:gridCol w="360000">
                  <a:extLst>
                    <a:ext uri="{9D8B030D-6E8A-4147-A177-3AD203B41FA5}">
                      <a16:colId xmlns:a16="http://schemas.microsoft.com/office/drawing/2014/main" val="1875977476"/>
                    </a:ext>
                  </a:extLst>
                </a:gridCol>
                <a:gridCol w="360000">
                  <a:extLst>
                    <a:ext uri="{9D8B030D-6E8A-4147-A177-3AD203B41FA5}">
                      <a16:colId xmlns:a16="http://schemas.microsoft.com/office/drawing/2014/main" val="2758035460"/>
                    </a:ext>
                  </a:extLst>
                </a:gridCol>
              </a:tblGrid>
              <a:tr h="183645">
                <a:tc rowSpan="2">
                  <a:txBody>
                    <a:bodyPr/>
                    <a:lstStyle/>
                    <a:p>
                      <a:pPr algn="ctr">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Works description</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15000"/>
                        </a:lnSpc>
                        <a:spcAft>
                          <a:spcPts val="600"/>
                        </a:spcAft>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2024 -2028</a:t>
                      </a: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15000"/>
                        </a:lnSpc>
                        <a:spcAft>
                          <a:spcPts val="600"/>
                        </a:spcAft>
                      </a:pP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2024</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lnL w="12700" cap="flat" cmpd="sng" algn="ctr">
                      <a:solidFill>
                        <a:srgbClr val="000000"/>
                      </a:solidFill>
                      <a:prstDash val="solid"/>
                      <a:round/>
                      <a:headEnd type="none" w="med" len="med"/>
                      <a:tailEnd type="none" w="med" len="med"/>
                    </a:lnL>
                  </a:tcPr>
                </a:tc>
                <a:tc hMerge="1">
                  <a:txBody>
                    <a:bodyPr/>
                    <a:lstStyle/>
                    <a:p>
                      <a:endParaRPr lang="pl-PL"/>
                    </a:p>
                  </a:txBody>
                  <a:tcPr>
                    <a:lnL w="12700" cap="flat" cmpd="sng" algn="ctr">
                      <a:solidFill>
                        <a:srgbClr val="000000"/>
                      </a:solidFill>
                      <a:prstDash val="solid"/>
                      <a:round/>
                      <a:headEnd type="none" w="med" len="med"/>
                      <a:tailEnd type="none" w="med" len="med"/>
                    </a:lnL>
                  </a:tcPr>
                </a:tc>
                <a:tc hMerge="1">
                  <a:txBody>
                    <a:bodyPr/>
                    <a:lstStyle/>
                    <a:p>
                      <a:endParaRPr lang="pl-PL"/>
                    </a:p>
                  </a:txBody>
                  <a:tcPr>
                    <a:lnL w="12700" cap="flat" cmpd="sng" algn="ctr">
                      <a:solidFill>
                        <a:srgbClr val="000000"/>
                      </a:solidFill>
                      <a:prstDash val="solid"/>
                      <a:round/>
                      <a:headEnd type="none" w="med" len="med"/>
                      <a:tailEnd type="none" w="med" len="med"/>
                    </a:lnL>
                  </a:tcPr>
                </a:tc>
                <a:tc gridSpan="4">
                  <a:txBody>
                    <a:bodyPr/>
                    <a:lstStyle/>
                    <a:p>
                      <a:pPr algn="ctr">
                        <a:lnSpc>
                          <a:spcPct val="115000"/>
                        </a:lnSpc>
                        <a:spcAft>
                          <a:spcPts val="600"/>
                        </a:spcAft>
                      </a:pP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hMerge="1">
                  <a:txBody>
                    <a:bodyPr/>
                    <a:lstStyle/>
                    <a:p>
                      <a:endParaRPr lang="pl-PL"/>
                    </a:p>
                  </a:txBody>
                  <a:tcPr/>
                </a:tc>
                <a:tc gridSpan="4">
                  <a:txBody>
                    <a:bodyPr/>
                    <a:lstStyle/>
                    <a:p>
                      <a:pPr algn="ctr">
                        <a:lnSpc>
                          <a:spcPct val="115000"/>
                        </a:lnSpc>
                        <a:spcAft>
                          <a:spcPts val="600"/>
                        </a:spcAft>
                      </a:pP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2026</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hMerge="1">
                  <a:txBody>
                    <a:bodyPr/>
                    <a:lstStyle/>
                    <a:p>
                      <a:endParaRPr lang="pl-PL"/>
                    </a:p>
                  </a:txBody>
                  <a:tcPr/>
                </a:tc>
                <a:tc gridSpan="4">
                  <a:txBody>
                    <a:bodyPr/>
                    <a:lstStyle/>
                    <a:p>
                      <a:pPr algn="ctr">
                        <a:lnSpc>
                          <a:spcPct val="115000"/>
                        </a:lnSpc>
                        <a:spcAft>
                          <a:spcPts val="600"/>
                        </a:spcAft>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2027</a:t>
                      </a: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lnL w="12700" cap="flat" cmpd="sng" algn="ctr">
                      <a:solidFill>
                        <a:srgbClr val="000000"/>
                      </a:solidFill>
                      <a:prstDash val="solid"/>
                      <a:round/>
                      <a:headEnd type="none" w="med" len="med"/>
                      <a:tailEnd type="none" w="med" len="med"/>
                    </a:lnL>
                  </a:tcPr>
                </a:tc>
                <a:tc hMerge="1">
                  <a:txBody>
                    <a:bodyPr/>
                    <a:lstStyle/>
                    <a:p>
                      <a:pPr algn="ctr">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lnL w="12700" cap="flat" cmpd="sng" algn="ctr">
                      <a:solidFill>
                        <a:srgbClr val="000000"/>
                      </a:solidFill>
                      <a:prstDash val="solid"/>
                      <a:round/>
                      <a:headEnd type="none" w="med" len="med"/>
                      <a:tailEnd type="none" w="med" len="med"/>
                    </a:lnL>
                  </a:tcPr>
                </a:tc>
                <a:tc gridSpan="4">
                  <a:txBody>
                    <a:bodyPr/>
                    <a:lstStyle/>
                    <a:p>
                      <a:pPr algn="ctr">
                        <a:lnSpc>
                          <a:spcPct val="115000"/>
                        </a:lnSpc>
                        <a:spcAft>
                          <a:spcPts val="600"/>
                        </a:spcAft>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2028</a:t>
                      </a: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899847300"/>
                  </a:ext>
                </a:extLst>
              </a:tr>
              <a:tr h="376791">
                <a:tc vMerge="1">
                  <a:txBody>
                    <a:bodyPr/>
                    <a:lstStyle/>
                    <a:p>
                      <a:endParaRPr lang="pl-PL"/>
                    </a:p>
                  </a:txBody>
                  <a:tcPr/>
                </a:tc>
                <a:tc gridSpan="2">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lnL w="12700" cap="flat" cmpd="sng" algn="ctr">
                      <a:solidFill>
                        <a:srgbClr val="000000"/>
                      </a:solidFill>
                      <a:prstDash val="solid"/>
                      <a:round/>
                      <a:headEnd type="none" w="med" len="med"/>
                      <a:tailEnd type="none" w="med" len="med"/>
                    </a:lnL>
                  </a:tcPr>
                </a:tc>
                <a:tc gridSpan="2">
                  <a:txBody>
                    <a:bodyPr/>
                    <a:lstStyle/>
                    <a:p>
                      <a:pPr marL="0" algn="just" defTabSz="914400" rtl="0" eaLnBrk="1" latinLnBrk="0" hangingPunct="1">
                        <a:lnSpc>
                          <a:spcPct val="115000"/>
                        </a:lnSpc>
                        <a:spcAft>
                          <a:spcPts val="600"/>
                        </a:spcAft>
                      </a:pPr>
                      <a:r>
                        <a:rPr lang="en-US" sz="14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II</a:t>
                      </a:r>
                      <a:endPar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hMerge="1">
                  <a:txBody>
                    <a:bodyPr/>
                    <a:lstStyle/>
                    <a:p>
                      <a:endParaRPr lang="pl-PL"/>
                    </a:p>
                  </a:txBody>
                  <a:tcPr>
                    <a:lnL w="12700" cap="flat" cmpd="sng" algn="ctr">
                      <a:solidFill>
                        <a:srgbClr val="000000"/>
                      </a:solidFill>
                      <a:prstDash val="solid"/>
                      <a:round/>
                      <a:headEnd type="none" w="med" len="med"/>
                      <a:tailEnd type="none" w="med" len="med"/>
                    </a:lnL>
                  </a:tcPr>
                </a:tc>
                <a:tc gridSpan="2">
                  <a:txBody>
                    <a:bodyPr/>
                    <a:lstStyle/>
                    <a:p>
                      <a:pPr marL="0" algn="just" defTabSz="914400" rtl="0" eaLnBrk="1" latinLnBrk="0" hangingPunct="1">
                        <a:lnSpc>
                          <a:spcPct val="115000"/>
                        </a:lnSpc>
                        <a:spcAft>
                          <a:spcPts val="600"/>
                        </a:spcAft>
                      </a:pPr>
                      <a:r>
                        <a:rPr lang="en-US" sz="14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gridSpan="2">
                  <a:txBody>
                    <a:bodyPr/>
                    <a:lstStyle/>
                    <a:p>
                      <a:pPr marL="0" algn="just" defTabSz="914400" rtl="0" eaLnBrk="1" latinLnBrk="0" hangingPunct="1">
                        <a:lnSpc>
                          <a:spcPct val="115000"/>
                        </a:lnSpc>
                        <a:spcAft>
                          <a:spcPts val="600"/>
                        </a:spcAft>
                      </a:pPr>
                      <a:r>
                        <a:rPr lang="en-US" sz="14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II</a:t>
                      </a:r>
                      <a:endPar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gridSpan="2">
                  <a:txBody>
                    <a:bodyPr/>
                    <a:lstStyle/>
                    <a:p>
                      <a:pPr marL="0" algn="just" defTabSz="914400" rtl="0" eaLnBrk="1" latinLnBrk="0" hangingPunct="1">
                        <a:lnSpc>
                          <a:spcPct val="115000"/>
                        </a:lnSpc>
                        <a:spcAft>
                          <a:spcPts val="600"/>
                        </a:spcAft>
                      </a:pPr>
                      <a:r>
                        <a:rPr lang="en-US" sz="14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gridSpan="2">
                  <a:txBody>
                    <a:bodyPr/>
                    <a:lstStyle/>
                    <a:p>
                      <a:pPr marL="0" algn="just" defTabSz="914400" rtl="0" eaLnBrk="1" latinLnBrk="0" hangingPunct="1">
                        <a:lnSpc>
                          <a:spcPct val="115000"/>
                        </a:lnSpc>
                        <a:spcAft>
                          <a:spcPts val="600"/>
                        </a:spcAft>
                      </a:pPr>
                      <a:r>
                        <a:rPr lang="en-US" sz="14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II</a:t>
                      </a:r>
                      <a:endPar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gridSpan="2">
                  <a:txBody>
                    <a:bodyPr/>
                    <a:lstStyle/>
                    <a:p>
                      <a:pPr marL="0" algn="just" defTabSz="914400" rtl="0" eaLnBrk="1" latinLnBrk="0" hangingPunct="1">
                        <a:lnSpc>
                          <a:spcPct val="115000"/>
                        </a:lnSpc>
                        <a:spcAft>
                          <a:spcPts val="600"/>
                        </a:spcAft>
                      </a:pPr>
                      <a:r>
                        <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lnL w="12700" cap="flat" cmpd="sng" algn="ctr">
                      <a:solidFill>
                        <a:srgbClr val="000000"/>
                      </a:solidFill>
                      <a:prstDash val="solid"/>
                      <a:round/>
                      <a:headEnd type="none" w="med" len="med"/>
                      <a:tailEnd type="none" w="med" len="med"/>
                    </a:lnL>
                  </a:tcPr>
                </a:tc>
                <a:tc gridSpan="2">
                  <a:txBody>
                    <a:bodyPr/>
                    <a:lstStyle/>
                    <a:p>
                      <a:pPr marL="0" algn="just" defTabSz="914400" rtl="0" eaLnBrk="1" latinLnBrk="0" hangingPunct="1">
                        <a:lnSpc>
                          <a:spcPct val="115000"/>
                        </a:lnSpc>
                        <a:spcAft>
                          <a:spcPts val="600"/>
                        </a:spcAft>
                      </a:pPr>
                      <a:r>
                        <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II</a:t>
                      </a: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lnL w="12700" cap="flat" cmpd="sng" algn="ctr">
                      <a:solidFill>
                        <a:srgbClr val="000000"/>
                      </a:solidFill>
                      <a:prstDash val="solid"/>
                      <a:round/>
                      <a:headEnd type="none" w="med" len="med"/>
                      <a:tailEnd type="none" w="med" len="med"/>
                    </a:lnL>
                  </a:tcPr>
                </a:tc>
                <a:tc gridSpan="2">
                  <a:txBody>
                    <a:bodyPr/>
                    <a:lstStyle/>
                    <a:p>
                      <a:pPr marL="0" algn="just" defTabSz="914400" rtl="0" eaLnBrk="1" latinLnBrk="0" hangingPunct="1">
                        <a:lnSpc>
                          <a:spcPct val="115000"/>
                        </a:lnSpc>
                        <a:spcAft>
                          <a:spcPts val="600"/>
                        </a:spcAft>
                      </a:pPr>
                      <a:r>
                        <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gridSpan="2">
                  <a:txBody>
                    <a:bodyPr/>
                    <a:lstStyle/>
                    <a:p>
                      <a:pPr marL="0" algn="just" defTabSz="914400" rtl="0" eaLnBrk="1" latinLnBrk="0" hangingPunct="1">
                        <a:lnSpc>
                          <a:spcPct val="115000"/>
                        </a:lnSpc>
                        <a:spcAft>
                          <a:spcPts val="600"/>
                        </a:spcAft>
                      </a:pPr>
                      <a:r>
                        <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II</a:t>
                      </a: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extLst>
                  <a:ext uri="{0D108BD9-81ED-4DB2-BD59-A6C34878D82A}">
                    <a16:rowId xmlns:a16="http://schemas.microsoft.com/office/drawing/2014/main" val="3480340132"/>
                  </a:ext>
                </a:extLst>
              </a:tr>
              <a:tr h="1072989">
                <a:tc>
                  <a:txBody>
                    <a:bodyPr/>
                    <a:lstStyle/>
                    <a:p>
                      <a:pPr algn="just">
                        <a:lnSpc>
                          <a:spcPct val="100000"/>
                        </a:lnSpc>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Development of a draft design of the spectrometer elements - preparation of technical drawings of the spectrometer elements, which include:</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0000"/>
                        </a:lnSpc>
                        <a:spcAft>
                          <a:spcPts val="0"/>
                        </a:spcAft>
                        <a:buFontTx/>
                        <a:buChar char="-"/>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Beryl filter </a:t>
                      </a:r>
                      <a:endParaRPr lang="pl-PL"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00000"/>
                        </a:lnSpc>
                        <a:spcAft>
                          <a:spcPts val="0"/>
                        </a:spcAft>
                        <a:buFontTx/>
                        <a:buChar char="-"/>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cryostat with sample holder</a:t>
                      </a:r>
                      <a:endParaRPr lang="pl-PL"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endParaRPr lang="pl-PL" dirty="0"/>
                    </a:p>
                  </a:txBody>
                  <a:tcPr marL="53693" marR="53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pl-PL" dirty="0"/>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pl-PL"/>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1436383"/>
                  </a:ext>
                </a:extLst>
              </a:tr>
              <a:tr h="156399">
                <a:tc>
                  <a:txBody>
                    <a:bodyPr/>
                    <a:lstStyle/>
                    <a:p>
                      <a:pPr algn="just">
                        <a:lnSpc>
                          <a:spcPct val="115000"/>
                        </a:lnSpc>
                        <a:spcAft>
                          <a:spcPts val="600"/>
                        </a:spcAft>
                      </a:pP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Testing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of </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Prototype</a:t>
                      </a:r>
                      <a:endParaRPr lang="pl-PL" sz="1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l-PL" dirty="0"/>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endParaRPr lang="pl-PL" dirty="0"/>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pl-PL" dirty="0"/>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pl-PL"/>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354456"/>
                  </a:ext>
                </a:extLst>
              </a:tr>
              <a:tr h="156399">
                <a:tc>
                  <a:txBody>
                    <a:bodyPr/>
                    <a:lstStyle/>
                    <a:p>
                      <a:pPr algn="just">
                        <a:lnSpc>
                          <a:spcPct val="115000"/>
                        </a:lnSpc>
                        <a:spcAft>
                          <a:spcPts val="600"/>
                        </a:spcAft>
                      </a:pP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Purchase of HOPG crystal</a:t>
                      </a:r>
                      <a:endParaRPr lang="pl-PL"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pl-PL"/>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pl-PL"/>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4652379"/>
                  </a:ext>
                </a:extLst>
              </a:tr>
              <a:tr h="156399">
                <a:tc>
                  <a:txBody>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lang="pl-PL"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Purchase of </a:t>
                      </a:r>
                      <a:r>
                        <a:rPr lang="en-US"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boron carbide block attachment systems to suppress forward scatter from the sample</a:t>
                      </a:r>
                      <a:r>
                        <a:rPr lang="pl-PL"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into the detector</a:t>
                      </a:r>
                      <a:endParaRPr lang="pl-PL"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pl-PL"/>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pl-PL" dirty="0"/>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5880308"/>
                  </a:ext>
                </a:extLst>
              </a:tr>
              <a:tr h="323306">
                <a:tc>
                  <a:txBody>
                    <a:bodyPr/>
                    <a:lstStyle/>
                    <a:p>
                      <a:pPr algn="just">
                        <a:lnSpc>
                          <a:spcPct val="115000"/>
                        </a:lnSpc>
                        <a:spcAft>
                          <a:spcPts val="600"/>
                        </a:spcAft>
                      </a:pP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anufacturing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of </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he </a:t>
                      </a:r>
                      <a:r>
                        <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Beryl filter</a:t>
                      </a:r>
                      <a:r>
                        <a:rPr lang="pl-PL"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mounting system </a:t>
                      </a:r>
                      <a:endParaRPr lang="pl-PL"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15000"/>
                        </a:lnSpc>
                        <a:spcAft>
                          <a:spcPts val="600"/>
                        </a:spcAft>
                      </a:pPr>
                      <a:endPar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just" defTabSz="914400" rtl="0" eaLnBrk="1" latinLnBrk="0" hangingPunct="1">
                        <a:lnSpc>
                          <a:spcPct val="115000"/>
                        </a:lnSpc>
                        <a:spcAft>
                          <a:spcPts val="600"/>
                        </a:spcAft>
                      </a:pPr>
                      <a:endPar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pl-PL" dirty="0"/>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pl-PL" dirty="0"/>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9907356"/>
                  </a:ext>
                </a:extLst>
              </a:tr>
              <a:tr h="323306">
                <a:tc>
                  <a:txBody>
                    <a:bodyPr/>
                    <a:lstStyle/>
                    <a:p>
                      <a:pPr algn="just">
                        <a:lnSpc>
                          <a:spcPct val="115000"/>
                        </a:lnSpc>
                        <a:spcAft>
                          <a:spcPts val="600"/>
                        </a:spcAft>
                      </a:pP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anufacturing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of </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he analyzer mounting system (bells)</a:t>
                      </a:r>
                      <a:endParaRPr lang="pl-PL"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15000"/>
                        </a:lnSpc>
                        <a:spcAft>
                          <a:spcPts val="600"/>
                        </a:spcAft>
                      </a:pPr>
                      <a:endPar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just" defTabSz="914400" rtl="0" eaLnBrk="1" latinLnBrk="0" hangingPunct="1">
                        <a:lnSpc>
                          <a:spcPct val="115000"/>
                        </a:lnSpc>
                        <a:spcAft>
                          <a:spcPts val="600"/>
                        </a:spcAft>
                      </a:pPr>
                      <a:endPar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9021758"/>
                  </a:ext>
                </a:extLst>
              </a:tr>
              <a:tr h="323306">
                <a:tc>
                  <a:txBody>
                    <a:bodyPr/>
                    <a:lstStyle/>
                    <a:p>
                      <a:pPr algn="just">
                        <a:lnSpc>
                          <a:spcPct val="115000"/>
                        </a:lnSpc>
                        <a:spcAft>
                          <a:spcPts val="600"/>
                        </a:spcAft>
                      </a:pP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anufacturing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of </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acuum</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container </a:t>
                      </a:r>
                      <a:r>
                        <a:rPr lang="pl-PL" sz="1400" dirty="0">
                          <a:latin typeface="Times New Roman" panose="02020603050405020304" pitchFamily="18" charset="0"/>
                          <a:ea typeface="Times New Roman" panose="02020603050405020304" pitchFamily="18" charset="0"/>
                          <a:cs typeface="Times New Roman" panose="02020603050405020304" pitchFamily="18" charset="0"/>
                        </a:rPr>
                        <a:t>and the frame</a:t>
                      </a:r>
                      <a:endParaRPr lang="pl-PL"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15000"/>
                        </a:lnSpc>
                        <a:spcAft>
                          <a:spcPts val="600"/>
                        </a:spcAft>
                      </a:pPr>
                      <a:r>
                        <a:rPr lang="en-US" sz="14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just" defTabSz="914400" rtl="0" eaLnBrk="1" latinLnBrk="0" hangingPunct="1">
                        <a:lnSpc>
                          <a:spcPct val="115000"/>
                        </a:lnSpc>
                        <a:spcAft>
                          <a:spcPts val="600"/>
                        </a:spcAft>
                      </a:pPr>
                      <a:endPar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2140352"/>
                  </a:ext>
                </a:extLst>
              </a:tr>
              <a:tr h="323306">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Design and manufacturing of cryogenic</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system</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2632341"/>
                  </a:ext>
                </a:extLst>
              </a:tr>
              <a:tr h="323306">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Design and manufacturing of electronic system</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7364665"/>
                  </a:ext>
                </a:extLst>
              </a:tr>
              <a:tr h="323306">
                <a:tc>
                  <a:txBody>
                    <a:bodyPr/>
                    <a:lstStyle/>
                    <a:p>
                      <a:pPr algn="just">
                        <a:lnSpc>
                          <a:spcPct val="115000"/>
                        </a:lnSpc>
                        <a:spcAft>
                          <a:spcPts val="600"/>
                        </a:spcAft>
                      </a:pPr>
                      <a:r>
                        <a:rPr lang="pl-PL"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Purchase of  n</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eutron guide</a:t>
                      </a: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865666"/>
                  </a:ext>
                </a:extLst>
              </a:tr>
              <a:tr h="323306">
                <a:tc>
                  <a:txBody>
                    <a:bodyPr/>
                    <a:lstStyle/>
                    <a:p>
                      <a:pPr algn="just">
                        <a:lnSpc>
                          <a:spcPct val="115000"/>
                        </a:lnSpc>
                        <a:spcAft>
                          <a:spcPts val="600"/>
                        </a:spcAft>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Purchase of choppers</a:t>
                      </a: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8853302"/>
                  </a:ext>
                </a:extLst>
              </a:tr>
              <a:tr h="323306">
                <a:tc>
                  <a:txBody>
                    <a:bodyPr/>
                    <a:lstStyle/>
                    <a:p>
                      <a:pPr algn="just">
                        <a:lnSpc>
                          <a:spcPct val="115000"/>
                        </a:lnSpc>
                        <a:spcAft>
                          <a:spcPts val="600"/>
                        </a:spcAft>
                      </a:pP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Instalation of neutronguide and </a:t>
                      </a: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choppers</a:t>
                      </a: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46605828"/>
                  </a:ext>
                </a:extLst>
              </a:tr>
              <a:tr h="323306">
                <a:tc>
                  <a:txBody>
                    <a:bodyPr/>
                    <a:lstStyle/>
                    <a:p>
                      <a:pPr algn="just">
                        <a:lnSpc>
                          <a:spcPct val="115000"/>
                        </a:lnSpc>
                        <a:spcAft>
                          <a:spcPts val="600"/>
                        </a:spcAft>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Renovations of building </a:t>
                      </a: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600"/>
                        </a:spcAft>
                      </a:pPr>
                      <a:endParaRPr lang="pl-PL"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93" marR="53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1671385"/>
                  </a:ext>
                </a:extLst>
              </a:tr>
            </a:tbl>
          </a:graphicData>
        </a:graphic>
      </p:graphicFrame>
    </p:spTree>
    <p:extLst>
      <p:ext uri="{BB962C8B-B14F-4D97-AF65-F5344CB8AC3E}">
        <p14:creationId xmlns:p14="http://schemas.microsoft.com/office/powerpoint/2010/main" val="3904016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417C266E-80FF-9FB8-34F2-B85D6146478A}"/>
              </a:ext>
            </a:extLst>
          </p:cNvPr>
          <p:cNvGraphicFramePr>
            <a:graphicFrameLocks noGrp="1"/>
          </p:cNvGraphicFramePr>
          <p:nvPr>
            <p:extLst>
              <p:ext uri="{D42A27DB-BD31-4B8C-83A1-F6EECF244321}">
                <p14:modId xmlns:p14="http://schemas.microsoft.com/office/powerpoint/2010/main" val="2830711325"/>
              </p:ext>
            </p:extLst>
          </p:nvPr>
        </p:nvGraphicFramePr>
        <p:xfrm>
          <a:off x="474430" y="830611"/>
          <a:ext cx="5181790" cy="5721017"/>
        </p:xfrm>
        <a:graphic>
          <a:graphicData uri="http://schemas.openxmlformats.org/drawingml/2006/table">
            <a:tbl>
              <a:tblPr firstRow="1" firstCol="1" lastRow="1" lastCol="1" bandRow="1" bandCol="1">
                <a:tableStyleId>{BC89EF96-8CEA-46FF-86C4-4CE0E7609802}</a:tableStyleId>
              </a:tblPr>
              <a:tblGrid>
                <a:gridCol w="825325">
                  <a:extLst>
                    <a:ext uri="{9D8B030D-6E8A-4147-A177-3AD203B41FA5}">
                      <a16:colId xmlns:a16="http://schemas.microsoft.com/office/drawing/2014/main" val="2838532183"/>
                    </a:ext>
                  </a:extLst>
                </a:gridCol>
                <a:gridCol w="1285707">
                  <a:extLst>
                    <a:ext uri="{9D8B030D-6E8A-4147-A177-3AD203B41FA5}">
                      <a16:colId xmlns:a16="http://schemas.microsoft.com/office/drawing/2014/main" val="3053117716"/>
                    </a:ext>
                  </a:extLst>
                </a:gridCol>
                <a:gridCol w="966546">
                  <a:extLst>
                    <a:ext uri="{9D8B030D-6E8A-4147-A177-3AD203B41FA5}">
                      <a16:colId xmlns:a16="http://schemas.microsoft.com/office/drawing/2014/main" val="2853812542"/>
                    </a:ext>
                  </a:extLst>
                </a:gridCol>
                <a:gridCol w="420966">
                  <a:extLst>
                    <a:ext uri="{9D8B030D-6E8A-4147-A177-3AD203B41FA5}">
                      <a16:colId xmlns:a16="http://schemas.microsoft.com/office/drawing/2014/main" val="2976847924"/>
                    </a:ext>
                  </a:extLst>
                </a:gridCol>
                <a:gridCol w="420966">
                  <a:extLst>
                    <a:ext uri="{9D8B030D-6E8A-4147-A177-3AD203B41FA5}">
                      <a16:colId xmlns:a16="http://schemas.microsoft.com/office/drawing/2014/main" val="901075646"/>
                    </a:ext>
                  </a:extLst>
                </a:gridCol>
                <a:gridCol w="421587">
                  <a:extLst>
                    <a:ext uri="{9D8B030D-6E8A-4147-A177-3AD203B41FA5}">
                      <a16:colId xmlns:a16="http://schemas.microsoft.com/office/drawing/2014/main" val="1045086334"/>
                    </a:ext>
                  </a:extLst>
                </a:gridCol>
                <a:gridCol w="421587">
                  <a:extLst>
                    <a:ext uri="{9D8B030D-6E8A-4147-A177-3AD203B41FA5}">
                      <a16:colId xmlns:a16="http://schemas.microsoft.com/office/drawing/2014/main" val="908925069"/>
                    </a:ext>
                  </a:extLst>
                </a:gridCol>
                <a:gridCol w="419106">
                  <a:extLst>
                    <a:ext uri="{9D8B030D-6E8A-4147-A177-3AD203B41FA5}">
                      <a16:colId xmlns:a16="http://schemas.microsoft.com/office/drawing/2014/main" val="551579698"/>
                    </a:ext>
                  </a:extLst>
                </a:gridCol>
              </a:tblGrid>
              <a:tr h="394373">
                <a:tc rowSpan="2" gridSpan="2">
                  <a:txBody>
                    <a:bodyPr/>
                    <a:lstStyle/>
                    <a:p>
                      <a:pPr algn="ctr">
                        <a:lnSpc>
                          <a:spcPct val="105000"/>
                        </a:lnSpc>
                        <a:spcAft>
                          <a:spcPts val="800"/>
                        </a:spcAft>
                      </a:pPr>
                      <a:r>
                        <a:rPr lang="en-US" sz="1400" dirty="0">
                          <a:solidFill>
                            <a:schemeClr val="tx1"/>
                          </a:solidFill>
                          <a:effectLst/>
                        </a:rPr>
                        <a:t>Names of costs, resources,</a:t>
                      </a:r>
                      <a:endParaRPr lang="ru-RU" sz="1400" dirty="0">
                        <a:solidFill>
                          <a:schemeClr val="tx1"/>
                        </a:solidFill>
                        <a:effectLst/>
                      </a:endParaRPr>
                    </a:p>
                    <a:p>
                      <a:pPr algn="ctr">
                        <a:lnSpc>
                          <a:spcPct val="105000"/>
                        </a:lnSpc>
                        <a:spcAft>
                          <a:spcPts val="800"/>
                        </a:spcAft>
                      </a:pPr>
                      <a:r>
                        <a:rPr lang="en-US" sz="1400" dirty="0">
                          <a:solidFill>
                            <a:schemeClr val="tx1"/>
                          </a:solidFill>
                          <a:effectLst/>
                        </a:rPr>
                        <a:t>sources of funding</a:t>
                      </a:r>
                      <a:endParaRPr lang="ru-RU" sz="1400" dirty="0">
                        <a:solidFill>
                          <a:schemeClr val="tx1"/>
                        </a:solidFill>
                        <a:effectLst/>
                        <a:latin typeface="+mn-lt"/>
                        <a:ea typeface="Calibri" panose="020F0502020204030204" pitchFamily="34" charset="0"/>
                      </a:endParaRPr>
                    </a:p>
                  </a:txBody>
                  <a:tcPr marL="38389" marR="38389" marT="0" marB="0" anchor="ctr"/>
                </a:tc>
                <a:tc rowSpan="2" hMerge="1">
                  <a:txBody>
                    <a:bodyPr/>
                    <a:lstStyle/>
                    <a:p>
                      <a:endParaRPr lang="ru-RU"/>
                    </a:p>
                  </a:txBody>
                  <a:tcPr/>
                </a:tc>
                <a:tc rowSpan="2">
                  <a:txBody>
                    <a:bodyPr/>
                    <a:lstStyle/>
                    <a:p>
                      <a:pPr>
                        <a:lnSpc>
                          <a:spcPts val="1200"/>
                        </a:lnSpc>
                        <a:spcAft>
                          <a:spcPts val="800"/>
                        </a:spcAft>
                      </a:pPr>
                      <a:r>
                        <a:rPr lang="en-US" sz="1400" dirty="0">
                          <a:effectLst/>
                        </a:rPr>
                        <a:t>Cost (</a:t>
                      </a:r>
                      <a:r>
                        <a:rPr lang="en-GB" sz="1400" dirty="0" err="1">
                          <a:effectLst/>
                        </a:rPr>
                        <a:t>kUSD</a:t>
                      </a:r>
                      <a:r>
                        <a:rPr lang="en-US" sz="1400" dirty="0">
                          <a:effectLst/>
                        </a:rPr>
                        <a:t>)</a:t>
                      </a:r>
                      <a:endParaRPr lang="ru-RU" sz="1400" dirty="0">
                        <a:effectLst/>
                        <a:latin typeface="+mn-lt"/>
                      </a:endParaRPr>
                    </a:p>
                  </a:txBody>
                  <a:tcPr marL="20261" marR="20261" marT="0" marB="0" anchor="ctr"/>
                </a:tc>
                <a:tc gridSpan="5">
                  <a:txBody>
                    <a:bodyPr/>
                    <a:lstStyle/>
                    <a:p>
                      <a:pPr indent="0" algn="ctr">
                        <a:lnSpc>
                          <a:spcPct val="150000"/>
                        </a:lnSpc>
                        <a:spcBef>
                          <a:spcPts val="1200"/>
                        </a:spcBef>
                        <a:spcAft>
                          <a:spcPts val="600"/>
                        </a:spcAft>
                      </a:pPr>
                      <a:r>
                        <a:rPr lang="en-US" sz="1400" dirty="0">
                          <a:effectLst/>
                        </a:rPr>
                        <a:t>Cost (</a:t>
                      </a:r>
                      <a:r>
                        <a:rPr lang="en-US" sz="1400" dirty="0" err="1">
                          <a:effectLst/>
                        </a:rPr>
                        <a:t>kUSD</a:t>
                      </a:r>
                      <a:r>
                        <a:rPr lang="en-US" sz="1400" dirty="0">
                          <a:effectLst/>
                        </a:rPr>
                        <a:t>)</a:t>
                      </a:r>
                      <a:endParaRPr lang="ru-RU" sz="1400" dirty="0">
                        <a:effectLst/>
                      </a:endParaRPr>
                    </a:p>
                    <a:p>
                      <a:pPr algn="ctr">
                        <a:lnSpc>
                          <a:spcPct val="150000"/>
                        </a:lnSpc>
                        <a:spcAft>
                          <a:spcPts val="800"/>
                        </a:spcAft>
                      </a:pPr>
                      <a:r>
                        <a:rPr lang="en-US" sz="1400" dirty="0">
                          <a:effectLst/>
                        </a:rPr>
                        <a:t>Expenditure per year</a:t>
                      </a:r>
                      <a:endParaRPr lang="ru-RU" sz="1400" dirty="0">
                        <a:effectLst/>
                        <a:latin typeface="+mn-lt"/>
                        <a:ea typeface="Calibri" panose="020F0502020204030204" pitchFamily="34" charset="0"/>
                      </a:endParaRPr>
                    </a:p>
                  </a:txBody>
                  <a:tcPr marL="38389" marR="38389"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16148211"/>
                  </a:ext>
                </a:extLst>
              </a:tr>
              <a:tr h="661665">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a:lnSpc>
                          <a:spcPct val="150000"/>
                        </a:lnSpc>
                        <a:spcAft>
                          <a:spcPts val="800"/>
                        </a:spcAft>
                      </a:pPr>
                      <a:r>
                        <a:rPr lang="ru-RU" sz="1400" dirty="0">
                          <a:effectLst/>
                        </a:rPr>
                        <a:t>1</a:t>
                      </a:r>
                      <a:r>
                        <a:rPr lang="en-US" sz="1400" baseline="30000" dirty="0" err="1">
                          <a:effectLst/>
                        </a:rPr>
                        <a:t>st</a:t>
                      </a:r>
                      <a:r>
                        <a:rPr lang="en-US" sz="1400" dirty="0">
                          <a:effectLst/>
                        </a:rPr>
                        <a:t> </a:t>
                      </a:r>
                      <a:r>
                        <a:rPr lang="ru-RU" sz="1400" dirty="0">
                          <a:effectLst/>
                        </a:rPr>
                        <a:t> </a:t>
                      </a:r>
                      <a:r>
                        <a:rPr lang="ru-RU" sz="1400" dirty="0" err="1">
                          <a:effectLst/>
                        </a:rPr>
                        <a:t>year</a:t>
                      </a:r>
                      <a:endParaRPr lang="ru-RU" sz="1400" dirty="0">
                        <a:effectLst/>
                        <a:latin typeface="+mn-lt"/>
                        <a:ea typeface="Calibri" panose="020F0502020204030204" pitchFamily="34" charset="0"/>
                      </a:endParaRPr>
                    </a:p>
                  </a:txBody>
                  <a:tcPr marL="38389" marR="38389" marT="0" marB="0"/>
                </a:tc>
                <a:tc>
                  <a:txBody>
                    <a:bodyPr/>
                    <a:lstStyle/>
                    <a:p>
                      <a:pPr algn="ctr">
                        <a:lnSpc>
                          <a:spcPct val="150000"/>
                        </a:lnSpc>
                        <a:spcAft>
                          <a:spcPts val="800"/>
                        </a:spcAft>
                      </a:pPr>
                      <a:r>
                        <a:rPr lang="ru-RU" sz="1400" dirty="0">
                          <a:effectLst/>
                        </a:rPr>
                        <a:t>2</a:t>
                      </a:r>
                      <a:r>
                        <a:rPr lang="en-US" sz="1400" baseline="30000" dirty="0" err="1">
                          <a:effectLst/>
                        </a:rPr>
                        <a:t>nd</a:t>
                      </a:r>
                      <a:r>
                        <a:rPr lang="en-US" sz="1400" dirty="0">
                          <a:effectLst/>
                        </a:rPr>
                        <a:t> y</a:t>
                      </a:r>
                      <a:r>
                        <a:rPr lang="ru-RU" sz="1400" dirty="0" err="1">
                          <a:effectLst/>
                        </a:rPr>
                        <a:t>ear</a:t>
                      </a:r>
                      <a:r>
                        <a:rPr lang="ru-RU" sz="1400" dirty="0">
                          <a:effectLst/>
                        </a:rPr>
                        <a:t> </a:t>
                      </a:r>
                      <a:endParaRPr lang="ru-RU" sz="1400" dirty="0">
                        <a:effectLst/>
                        <a:latin typeface="+mn-lt"/>
                        <a:ea typeface="Calibri" panose="020F0502020204030204" pitchFamily="34" charset="0"/>
                      </a:endParaRPr>
                    </a:p>
                  </a:txBody>
                  <a:tcPr marL="38389" marR="38389" marT="0" marB="0"/>
                </a:tc>
                <a:tc>
                  <a:txBody>
                    <a:bodyPr/>
                    <a:lstStyle/>
                    <a:p>
                      <a:pPr algn="ctr">
                        <a:lnSpc>
                          <a:spcPct val="150000"/>
                        </a:lnSpc>
                        <a:spcAft>
                          <a:spcPts val="800"/>
                        </a:spcAft>
                      </a:pPr>
                      <a:r>
                        <a:rPr lang="ru-RU" sz="1400" dirty="0">
                          <a:effectLst/>
                        </a:rPr>
                        <a:t>3</a:t>
                      </a:r>
                      <a:r>
                        <a:rPr lang="en-US" sz="1400" baseline="30000" dirty="0" err="1">
                          <a:effectLst/>
                        </a:rPr>
                        <a:t>rd</a:t>
                      </a:r>
                      <a:r>
                        <a:rPr lang="en-US" sz="1400" dirty="0">
                          <a:effectLst/>
                        </a:rPr>
                        <a:t>  y</a:t>
                      </a:r>
                      <a:r>
                        <a:rPr lang="ru-RU" sz="1400" dirty="0" err="1">
                          <a:effectLst/>
                        </a:rPr>
                        <a:t>ear</a:t>
                      </a:r>
                      <a:endParaRPr lang="ru-RU" sz="1400" dirty="0">
                        <a:effectLst/>
                        <a:latin typeface="+mn-lt"/>
                        <a:ea typeface="Calibri" panose="020F0502020204030204" pitchFamily="34" charset="0"/>
                      </a:endParaRPr>
                    </a:p>
                  </a:txBody>
                  <a:tcPr marL="38389" marR="38389" marT="0" marB="0"/>
                </a:tc>
                <a:tc>
                  <a:txBody>
                    <a:bodyPr/>
                    <a:lstStyle/>
                    <a:p>
                      <a:pPr algn="ctr">
                        <a:lnSpc>
                          <a:spcPct val="150000"/>
                        </a:lnSpc>
                        <a:spcAft>
                          <a:spcPts val="800"/>
                        </a:spcAft>
                      </a:pPr>
                      <a:r>
                        <a:rPr lang="ru-RU" sz="1400" dirty="0">
                          <a:effectLst/>
                        </a:rPr>
                        <a:t>4</a:t>
                      </a:r>
                      <a:r>
                        <a:rPr lang="en-US" sz="1400" baseline="30000" dirty="0" err="1">
                          <a:effectLst/>
                        </a:rPr>
                        <a:t>th</a:t>
                      </a:r>
                      <a:r>
                        <a:rPr lang="en-US" sz="1400" dirty="0">
                          <a:effectLst/>
                        </a:rPr>
                        <a:t>  year </a:t>
                      </a:r>
                      <a:endParaRPr lang="ru-RU" sz="1400" dirty="0">
                        <a:effectLst/>
                        <a:latin typeface="+mn-lt"/>
                        <a:ea typeface="Calibri" panose="020F0502020204030204" pitchFamily="34" charset="0"/>
                      </a:endParaRPr>
                    </a:p>
                  </a:txBody>
                  <a:tcPr marL="38389" marR="38389" marT="0" marB="0"/>
                </a:tc>
                <a:tc>
                  <a:txBody>
                    <a:bodyPr/>
                    <a:lstStyle/>
                    <a:p>
                      <a:pPr algn="ctr">
                        <a:lnSpc>
                          <a:spcPct val="150000"/>
                        </a:lnSpc>
                        <a:spcAft>
                          <a:spcPts val="800"/>
                        </a:spcAft>
                      </a:pPr>
                      <a:r>
                        <a:rPr lang="ru-RU" sz="1400" b="0" dirty="0">
                          <a:effectLst/>
                        </a:rPr>
                        <a:t>5</a:t>
                      </a:r>
                      <a:r>
                        <a:rPr lang="en-US" sz="1400" b="0" baseline="30000" dirty="0" err="1">
                          <a:effectLst/>
                        </a:rPr>
                        <a:t>th</a:t>
                      </a:r>
                      <a:r>
                        <a:rPr lang="en-US" sz="1400" b="0" dirty="0">
                          <a:effectLst/>
                        </a:rPr>
                        <a:t> y</a:t>
                      </a:r>
                      <a:r>
                        <a:rPr lang="ru-RU" sz="1400" b="0" dirty="0" err="1">
                          <a:effectLst/>
                        </a:rPr>
                        <a:t>ear</a:t>
                      </a:r>
                      <a:r>
                        <a:rPr lang="ru-RU" sz="1400" b="0" dirty="0">
                          <a:effectLst/>
                        </a:rPr>
                        <a:t> </a:t>
                      </a:r>
                      <a:endParaRPr lang="ru-RU" sz="1400" b="0" dirty="0">
                        <a:effectLst/>
                        <a:latin typeface="+mn-lt"/>
                        <a:ea typeface="Calibri" panose="020F0502020204030204" pitchFamily="34" charset="0"/>
                      </a:endParaRPr>
                    </a:p>
                  </a:txBody>
                  <a:tcPr marL="38389" marR="38389" marT="0" marB="0"/>
                </a:tc>
                <a:extLst>
                  <a:ext uri="{0D108BD9-81ED-4DB2-BD59-A6C34878D82A}">
                    <a16:rowId xmlns:a16="http://schemas.microsoft.com/office/drawing/2014/main" val="1448639819"/>
                  </a:ext>
                </a:extLst>
              </a:tr>
              <a:tr h="444096">
                <a:tc rowSpan="8">
                  <a:txBody>
                    <a:bodyPr/>
                    <a:lstStyle/>
                    <a:p>
                      <a:pPr>
                        <a:lnSpc>
                          <a:spcPct val="105000"/>
                        </a:lnSpc>
                        <a:spcAft>
                          <a:spcPts val="800"/>
                        </a:spcAft>
                      </a:pPr>
                      <a:r>
                        <a:rPr lang="ru-RU" sz="1400" dirty="0">
                          <a:solidFill>
                            <a:schemeClr val="tx1"/>
                          </a:solidFill>
                          <a:effectLst/>
                        </a:rPr>
                        <a:t> </a:t>
                      </a:r>
                      <a:endParaRPr lang="ru-RU" sz="1400" dirty="0">
                        <a:solidFill>
                          <a:schemeClr val="tx1"/>
                        </a:solidFill>
                        <a:effectLst/>
                        <a:latin typeface="+mn-lt"/>
                        <a:ea typeface="Calibri" panose="020F0502020204030204" pitchFamily="34" charset="0"/>
                      </a:endParaRPr>
                    </a:p>
                  </a:txBody>
                  <a:tcPr marL="38389" marR="38389" marT="0" marB="0" anchor="ctr"/>
                </a:tc>
                <a:tc>
                  <a:txBody>
                    <a:bodyPr/>
                    <a:lstStyle/>
                    <a:p>
                      <a:pPr>
                        <a:lnSpc>
                          <a:spcPct val="105000"/>
                        </a:lnSpc>
                        <a:spcAft>
                          <a:spcPts val="800"/>
                        </a:spcAft>
                      </a:pPr>
                      <a:r>
                        <a:rPr lang="ru-RU" sz="1400" dirty="0">
                          <a:effectLst/>
                        </a:rPr>
                        <a:t>International </a:t>
                      </a:r>
                      <a:r>
                        <a:rPr lang="ru-RU" sz="1400" dirty="0" err="1">
                          <a:effectLst/>
                        </a:rPr>
                        <a:t>cooperation</a:t>
                      </a:r>
                      <a:endParaRPr lang="ru-RU" sz="1400" dirty="0">
                        <a:effectLst/>
                        <a:latin typeface="+mn-lt"/>
                        <a:ea typeface="Calibri" panose="020F0502020204030204" pitchFamily="34" charset="0"/>
                      </a:endParaRPr>
                    </a:p>
                  </a:txBody>
                  <a:tcPr marL="38389" marR="38389" marT="0" marB="0" anchor="ctr"/>
                </a:tc>
                <a:tc>
                  <a:txBody>
                    <a:bodyPr/>
                    <a:lstStyle/>
                    <a:p>
                      <a:pPr algn="ctr">
                        <a:lnSpc>
                          <a:spcPts val="1200"/>
                        </a:lnSpc>
                        <a:spcAft>
                          <a:spcPts val="800"/>
                        </a:spcAft>
                      </a:pP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endParaRPr lang="ru-RU" sz="1400" b="0" dirty="0">
                        <a:effectLst/>
                        <a:latin typeface="+mn-lt"/>
                        <a:ea typeface="Calibri" panose="020F0502020204030204" pitchFamily="34" charset="0"/>
                      </a:endParaRPr>
                    </a:p>
                  </a:txBody>
                  <a:tcPr marL="38389" marR="38389" marT="0" marB="0" anchor="ctr"/>
                </a:tc>
                <a:extLst>
                  <a:ext uri="{0D108BD9-81ED-4DB2-BD59-A6C34878D82A}">
                    <a16:rowId xmlns:a16="http://schemas.microsoft.com/office/drawing/2014/main" val="994357303"/>
                  </a:ext>
                </a:extLst>
              </a:tr>
              <a:tr h="319253">
                <a:tc vMerge="1">
                  <a:txBody>
                    <a:bodyPr/>
                    <a:lstStyle/>
                    <a:p>
                      <a:endParaRPr lang="ru-RU"/>
                    </a:p>
                  </a:txBody>
                  <a:tcPr/>
                </a:tc>
                <a:tc>
                  <a:txBody>
                    <a:bodyPr/>
                    <a:lstStyle/>
                    <a:p>
                      <a:pPr>
                        <a:lnSpc>
                          <a:spcPct val="105000"/>
                        </a:lnSpc>
                        <a:spcAft>
                          <a:spcPts val="800"/>
                        </a:spcAft>
                      </a:pPr>
                      <a:r>
                        <a:rPr lang="ru-RU" sz="1400" dirty="0" err="1">
                          <a:effectLst/>
                        </a:rPr>
                        <a:t>Materials</a:t>
                      </a:r>
                      <a:r>
                        <a:rPr lang="ru-RU"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7000"/>
                        </a:lnSpc>
                        <a:spcAft>
                          <a:spcPts val="800"/>
                        </a:spcAft>
                      </a:pPr>
                      <a:r>
                        <a:rPr lang="ru-RU" sz="1400" dirty="0">
                          <a:solidFill>
                            <a:srgbClr val="000000"/>
                          </a:solidFill>
                          <a:effectLst/>
                          <a:latin typeface="+mn-lt"/>
                          <a:ea typeface="Calibri" panose="020F0502020204030204" pitchFamily="34" charset="0"/>
                          <a:cs typeface="Arial" panose="020B0604020202020204" pitchFamily="34" charset="0"/>
                        </a:rPr>
                        <a:t>606</a:t>
                      </a:r>
                      <a:endParaRPr lang="ru-RU" sz="14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u-RU" sz="1400">
                          <a:solidFill>
                            <a:srgbClr val="000000"/>
                          </a:solidFill>
                          <a:effectLst/>
                          <a:latin typeface="+mn-lt"/>
                          <a:ea typeface="Calibri" panose="020F0502020204030204" pitchFamily="34" charset="0"/>
                          <a:cs typeface="Arial" panose="020B0604020202020204" pitchFamily="34" charset="0"/>
                        </a:rPr>
                        <a:t>256</a:t>
                      </a:r>
                      <a:endParaRPr lang="ru-RU" sz="14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u-RU" sz="1400">
                          <a:solidFill>
                            <a:srgbClr val="000000"/>
                          </a:solidFill>
                          <a:effectLst/>
                          <a:latin typeface="+mn-lt"/>
                          <a:ea typeface="Calibri" panose="020F0502020204030204" pitchFamily="34" charset="0"/>
                          <a:cs typeface="Arial" panose="020B0604020202020204" pitchFamily="34" charset="0"/>
                        </a:rPr>
                        <a:t>200</a:t>
                      </a:r>
                      <a:endParaRPr lang="ru-RU" sz="14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u-RU" sz="1400">
                          <a:solidFill>
                            <a:srgbClr val="000000"/>
                          </a:solidFill>
                          <a:effectLst/>
                          <a:latin typeface="+mn-lt"/>
                          <a:ea typeface="Calibri" panose="020F0502020204030204" pitchFamily="34" charset="0"/>
                          <a:cs typeface="Arial" panose="020B0604020202020204" pitchFamily="34" charset="0"/>
                        </a:rPr>
                        <a:t>1</a:t>
                      </a:r>
                      <a:r>
                        <a:rPr lang="en-GB" sz="1400">
                          <a:solidFill>
                            <a:srgbClr val="000000"/>
                          </a:solidFill>
                          <a:effectLst/>
                          <a:latin typeface="+mn-lt"/>
                          <a:ea typeface="Calibri" panose="020F0502020204030204" pitchFamily="34" charset="0"/>
                          <a:cs typeface="Arial" panose="020B0604020202020204" pitchFamily="34" charset="0"/>
                        </a:rPr>
                        <a:t>50</a:t>
                      </a:r>
                      <a:endParaRPr lang="ru-RU" sz="14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u-RU" sz="1400">
                          <a:solidFill>
                            <a:srgbClr val="000000"/>
                          </a:solidFill>
                          <a:effectLst/>
                          <a:latin typeface="+mn-lt"/>
                          <a:ea typeface="Calibri" panose="020F0502020204030204" pitchFamily="34" charset="0"/>
                          <a:cs typeface="Arial" panose="020B0604020202020204" pitchFamily="34" charset="0"/>
                        </a:rPr>
                        <a:t> </a:t>
                      </a:r>
                      <a:endParaRPr lang="ru-RU" sz="14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u-RU" sz="1400">
                          <a:solidFill>
                            <a:srgbClr val="000000"/>
                          </a:solidFill>
                          <a:effectLst/>
                          <a:latin typeface="+mn-lt"/>
                          <a:ea typeface="Calibri" panose="020F0502020204030204" pitchFamily="34" charset="0"/>
                          <a:cs typeface="Arial" panose="020B0604020202020204" pitchFamily="34" charset="0"/>
                        </a:rPr>
                        <a:t> </a:t>
                      </a:r>
                      <a:endParaRPr lang="ru-RU" sz="140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69838154"/>
                  </a:ext>
                </a:extLst>
              </a:tr>
              <a:tr h="670736">
                <a:tc vMerge="1">
                  <a:txBody>
                    <a:bodyPr/>
                    <a:lstStyle/>
                    <a:p>
                      <a:endParaRPr lang="ru-RU"/>
                    </a:p>
                  </a:txBody>
                  <a:tcPr/>
                </a:tc>
                <a:tc>
                  <a:txBody>
                    <a:bodyPr/>
                    <a:lstStyle/>
                    <a:p>
                      <a:pPr>
                        <a:lnSpc>
                          <a:spcPct val="105000"/>
                        </a:lnSpc>
                        <a:spcAft>
                          <a:spcPts val="800"/>
                        </a:spcAft>
                      </a:pPr>
                      <a:r>
                        <a:rPr lang="en-US" sz="1400">
                          <a:effectLst/>
                        </a:rPr>
                        <a:t>Equipment, Third-party services</a:t>
                      </a:r>
                      <a:endParaRPr lang="ru-RU" sz="1400">
                        <a:effectLst/>
                        <a:latin typeface="+mn-lt"/>
                        <a:ea typeface="Calibri" panose="020F0502020204030204" pitchFamily="34" charset="0"/>
                      </a:endParaRPr>
                    </a:p>
                  </a:txBody>
                  <a:tcPr marL="38389" marR="38389" marT="0" marB="0" anchor="ctr"/>
                </a:tc>
                <a:tc>
                  <a:txBody>
                    <a:bodyPr/>
                    <a:lstStyle/>
                    <a:p>
                      <a:pPr algn="ctr">
                        <a:lnSpc>
                          <a:spcPct val="107000"/>
                        </a:lnSpc>
                        <a:spcAft>
                          <a:spcPts val="800"/>
                        </a:spcAft>
                      </a:pPr>
                      <a:r>
                        <a:rPr lang="ru-RU" sz="1400" dirty="0">
                          <a:solidFill>
                            <a:srgbClr val="000000"/>
                          </a:solidFill>
                          <a:effectLst/>
                          <a:latin typeface="+mn-lt"/>
                          <a:ea typeface="Calibri" panose="020F0502020204030204" pitchFamily="34" charset="0"/>
                          <a:cs typeface="Arial" panose="020B0604020202020204" pitchFamily="34" charset="0"/>
                        </a:rPr>
                        <a:t>1940</a:t>
                      </a:r>
                      <a:endParaRPr lang="ru-RU" sz="14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u-RU" sz="1400" dirty="0">
                          <a:solidFill>
                            <a:srgbClr val="000000"/>
                          </a:solidFill>
                          <a:effectLst/>
                          <a:latin typeface="+mn-lt"/>
                          <a:ea typeface="Calibri" panose="020F0502020204030204" pitchFamily="34" charset="0"/>
                          <a:cs typeface="Arial" panose="020B0604020202020204" pitchFamily="34" charset="0"/>
                        </a:rPr>
                        <a:t>150</a:t>
                      </a:r>
                      <a:endParaRPr lang="ru-RU" sz="14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u-RU" sz="1400" dirty="0">
                          <a:solidFill>
                            <a:srgbClr val="000000"/>
                          </a:solidFill>
                          <a:effectLst/>
                          <a:latin typeface="+mn-lt"/>
                          <a:ea typeface="Calibri" panose="020F0502020204030204" pitchFamily="34" charset="0"/>
                          <a:cs typeface="Arial" panose="020B0604020202020204" pitchFamily="34" charset="0"/>
                        </a:rPr>
                        <a:t>250</a:t>
                      </a:r>
                      <a:endParaRPr lang="ru-RU" sz="14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u-RU" sz="1400" dirty="0">
                          <a:solidFill>
                            <a:srgbClr val="000000"/>
                          </a:solidFill>
                          <a:effectLst/>
                          <a:latin typeface="+mn-lt"/>
                          <a:ea typeface="Calibri" panose="020F0502020204030204" pitchFamily="34" charset="0"/>
                          <a:cs typeface="Arial" panose="020B0604020202020204" pitchFamily="34" charset="0"/>
                        </a:rPr>
                        <a:t>400</a:t>
                      </a:r>
                      <a:endParaRPr lang="ru-RU" sz="14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u-RU" sz="1400" dirty="0">
                          <a:solidFill>
                            <a:srgbClr val="000000"/>
                          </a:solidFill>
                          <a:effectLst/>
                          <a:latin typeface="+mn-lt"/>
                          <a:ea typeface="Calibri" panose="020F0502020204030204" pitchFamily="34" charset="0"/>
                          <a:cs typeface="Arial" panose="020B0604020202020204" pitchFamily="34" charset="0"/>
                        </a:rPr>
                        <a:t>550</a:t>
                      </a:r>
                      <a:endParaRPr lang="ru-RU" sz="14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ru-RU" sz="1400" b="0" dirty="0">
                          <a:solidFill>
                            <a:srgbClr val="000000"/>
                          </a:solidFill>
                          <a:effectLst/>
                          <a:latin typeface="+mn-lt"/>
                          <a:ea typeface="Calibri" panose="020F0502020204030204" pitchFamily="34" charset="0"/>
                          <a:cs typeface="Arial" panose="020B0604020202020204" pitchFamily="34" charset="0"/>
                        </a:rPr>
                        <a:t>590</a:t>
                      </a:r>
                      <a:endParaRPr lang="ru-RU" sz="1400" b="0"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04368739"/>
                  </a:ext>
                </a:extLst>
              </a:tr>
              <a:tr h="444096">
                <a:tc vMerge="1">
                  <a:txBody>
                    <a:bodyPr/>
                    <a:lstStyle/>
                    <a:p>
                      <a:endParaRPr lang="ru-RU"/>
                    </a:p>
                  </a:txBody>
                  <a:tcPr/>
                </a:tc>
                <a:tc>
                  <a:txBody>
                    <a:bodyPr/>
                    <a:lstStyle/>
                    <a:p>
                      <a:pPr>
                        <a:lnSpc>
                          <a:spcPct val="105000"/>
                        </a:lnSpc>
                        <a:spcAft>
                          <a:spcPts val="800"/>
                        </a:spcAft>
                      </a:pPr>
                      <a:r>
                        <a:rPr lang="ru-RU" sz="1400">
                          <a:effectLst/>
                        </a:rPr>
                        <a:t>Commissioning</a:t>
                      </a:r>
                      <a:r>
                        <a:rPr lang="en-US" sz="1400">
                          <a:effectLst/>
                        </a:rPr>
                        <a:t> work</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b="0" dirty="0">
                          <a:effectLst/>
                        </a:rPr>
                        <a:t> </a:t>
                      </a:r>
                      <a:endParaRPr lang="ru-RU" sz="1400" b="0" dirty="0">
                        <a:effectLst/>
                        <a:latin typeface="+mn-lt"/>
                        <a:ea typeface="Calibri" panose="020F0502020204030204" pitchFamily="34" charset="0"/>
                      </a:endParaRPr>
                    </a:p>
                  </a:txBody>
                  <a:tcPr marL="38389" marR="38389" marT="0" marB="0" anchor="ctr"/>
                </a:tc>
                <a:extLst>
                  <a:ext uri="{0D108BD9-81ED-4DB2-BD59-A6C34878D82A}">
                    <a16:rowId xmlns:a16="http://schemas.microsoft.com/office/drawing/2014/main" val="3121620780"/>
                  </a:ext>
                </a:extLst>
              </a:tr>
              <a:tr h="1124018">
                <a:tc vMerge="1">
                  <a:txBody>
                    <a:bodyPr/>
                    <a:lstStyle/>
                    <a:p>
                      <a:endParaRPr lang="ru-RU"/>
                    </a:p>
                  </a:txBody>
                  <a:tcPr/>
                </a:tc>
                <a:tc>
                  <a:txBody>
                    <a:bodyPr/>
                    <a:lstStyle/>
                    <a:p>
                      <a:pPr>
                        <a:lnSpc>
                          <a:spcPct val="105000"/>
                        </a:lnSpc>
                        <a:spcAft>
                          <a:spcPts val="800"/>
                        </a:spcAft>
                      </a:pPr>
                      <a:r>
                        <a:rPr lang="en-US" sz="1400">
                          <a:effectLst/>
                        </a:rPr>
                        <a:t>R&amp;D contracts with other  research organizations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b="0" dirty="0">
                          <a:effectLst/>
                        </a:rPr>
                        <a:t> </a:t>
                      </a:r>
                      <a:endParaRPr lang="ru-RU" sz="1400" b="0" dirty="0">
                        <a:effectLst/>
                        <a:latin typeface="+mn-lt"/>
                        <a:ea typeface="Calibri" panose="020F0502020204030204" pitchFamily="34" charset="0"/>
                      </a:endParaRPr>
                    </a:p>
                  </a:txBody>
                  <a:tcPr marL="38389" marR="38389" marT="0" marB="0" anchor="ctr"/>
                </a:tc>
                <a:extLst>
                  <a:ext uri="{0D108BD9-81ED-4DB2-BD59-A6C34878D82A}">
                    <a16:rowId xmlns:a16="http://schemas.microsoft.com/office/drawing/2014/main" val="3985508273"/>
                  </a:ext>
                </a:extLst>
              </a:tr>
              <a:tr h="444096">
                <a:tc vMerge="1">
                  <a:txBody>
                    <a:bodyPr/>
                    <a:lstStyle/>
                    <a:p>
                      <a:endParaRPr lang="ru-RU"/>
                    </a:p>
                  </a:txBody>
                  <a:tcPr/>
                </a:tc>
                <a:tc>
                  <a:txBody>
                    <a:bodyPr/>
                    <a:lstStyle/>
                    <a:p>
                      <a:pPr>
                        <a:lnSpc>
                          <a:spcPct val="105000"/>
                        </a:lnSpc>
                        <a:spcAft>
                          <a:spcPts val="800"/>
                        </a:spcAft>
                      </a:pPr>
                      <a:r>
                        <a:rPr lang="ru-RU" sz="1400">
                          <a:effectLst/>
                        </a:rPr>
                        <a:t>Purchas</a:t>
                      </a:r>
                      <a:r>
                        <a:rPr lang="en-US" sz="1400">
                          <a:effectLst/>
                        </a:rPr>
                        <a:t>e of s</a:t>
                      </a:r>
                      <a:r>
                        <a:rPr lang="ru-RU" sz="1400">
                          <a:effectLst/>
                        </a:rPr>
                        <a:t>oftware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endParaRPr lang="ru-RU" sz="1400" b="0" dirty="0">
                        <a:effectLst/>
                        <a:latin typeface="+mn-lt"/>
                        <a:ea typeface="Calibri" panose="020F0502020204030204" pitchFamily="34" charset="0"/>
                      </a:endParaRPr>
                    </a:p>
                  </a:txBody>
                  <a:tcPr marL="38389" marR="38389" marT="0" marB="0" anchor="ctr"/>
                </a:tc>
                <a:extLst>
                  <a:ext uri="{0D108BD9-81ED-4DB2-BD59-A6C34878D82A}">
                    <a16:rowId xmlns:a16="http://schemas.microsoft.com/office/drawing/2014/main" val="280658452"/>
                  </a:ext>
                </a:extLst>
              </a:tr>
              <a:tr h="444096">
                <a:tc vMerge="1">
                  <a:txBody>
                    <a:bodyPr/>
                    <a:lstStyle/>
                    <a:p>
                      <a:endParaRPr lang="ru-RU"/>
                    </a:p>
                  </a:txBody>
                  <a:tcPr/>
                </a:tc>
                <a:tc>
                  <a:txBody>
                    <a:bodyPr/>
                    <a:lstStyle/>
                    <a:p>
                      <a:pPr>
                        <a:lnSpc>
                          <a:spcPct val="105000"/>
                        </a:lnSpc>
                        <a:spcAft>
                          <a:spcPts val="800"/>
                        </a:spcAft>
                      </a:pPr>
                      <a:r>
                        <a:rPr lang="ru-RU" sz="1400">
                          <a:effectLst/>
                        </a:rPr>
                        <a:t>Design/construction</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a:effectLst/>
                        </a:rPr>
                        <a:t> </a:t>
                      </a:r>
                      <a:endParaRPr lang="ru-RU" sz="140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ru-RU" sz="1400" dirty="0">
                          <a:effectLst/>
                        </a:rPr>
                        <a:t> </a:t>
                      </a:r>
                      <a:endParaRPr lang="ru-RU" sz="1400" dirty="0">
                        <a:effectLst/>
                        <a:latin typeface="+mn-lt"/>
                        <a:ea typeface="Calibri" panose="020F0502020204030204" pitchFamily="34" charset="0"/>
                      </a:endParaRPr>
                    </a:p>
                  </a:txBody>
                  <a:tcPr marL="38389" marR="38389" marT="0" marB="0" anchor="ctr"/>
                </a:tc>
                <a:extLst>
                  <a:ext uri="{0D108BD9-81ED-4DB2-BD59-A6C34878D82A}">
                    <a16:rowId xmlns:a16="http://schemas.microsoft.com/office/drawing/2014/main" val="1688735276"/>
                  </a:ext>
                </a:extLst>
              </a:tr>
              <a:tr h="267578">
                <a:tc vMerge="1">
                  <a:txBody>
                    <a:bodyPr/>
                    <a:lstStyle/>
                    <a:p>
                      <a:endParaRPr lang="ru-RU"/>
                    </a:p>
                  </a:txBody>
                  <a:tcPr/>
                </a:tc>
                <a:tc>
                  <a:txBody>
                    <a:bodyPr/>
                    <a:lstStyle/>
                    <a:p>
                      <a:pPr>
                        <a:lnSpc>
                          <a:spcPct val="105000"/>
                        </a:lnSpc>
                        <a:spcAft>
                          <a:spcPts val="800"/>
                        </a:spcAft>
                      </a:pPr>
                      <a:r>
                        <a:rPr lang="en-US" sz="1400" dirty="0">
                          <a:effectLst/>
                        </a:rPr>
                        <a:t>Service costs </a:t>
                      </a:r>
                      <a:endParaRPr lang="ru-RU" sz="1400" dirty="0">
                        <a:effectLst/>
                        <a:latin typeface="+mn-lt"/>
                        <a:ea typeface="Calibri" panose="020F0502020204030204" pitchFamily="34" charset="0"/>
                      </a:endParaRPr>
                    </a:p>
                  </a:txBody>
                  <a:tcPr marL="38389" marR="38389" marT="0" marB="0"/>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tc>
                  <a:txBody>
                    <a:bodyPr/>
                    <a:lstStyle/>
                    <a:p>
                      <a:pPr algn="ctr">
                        <a:lnSpc>
                          <a:spcPct val="105000"/>
                        </a:lnSpc>
                        <a:spcAft>
                          <a:spcPts val="800"/>
                        </a:spcAft>
                      </a:pPr>
                      <a:r>
                        <a:rPr lang="en-US" sz="1400" dirty="0">
                          <a:effectLst/>
                        </a:rPr>
                        <a:t> </a:t>
                      </a:r>
                      <a:endParaRPr lang="ru-RU" sz="1400" dirty="0">
                        <a:effectLst/>
                        <a:latin typeface="+mn-lt"/>
                        <a:ea typeface="Calibri" panose="020F0502020204030204" pitchFamily="34" charset="0"/>
                      </a:endParaRPr>
                    </a:p>
                  </a:txBody>
                  <a:tcPr marL="38389" marR="38389" marT="0" marB="0" anchor="ctr"/>
                </a:tc>
                <a:extLst>
                  <a:ext uri="{0D108BD9-81ED-4DB2-BD59-A6C34878D82A}">
                    <a16:rowId xmlns:a16="http://schemas.microsoft.com/office/drawing/2014/main" val="1379766693"/>
                  </a:ext>
                </a:extLst>
              </a:tr>
              <a:tr h="217455">
                <a:tc>
                  <a:txBody>
                    <a:bodyPr/>
                    <a:lstStyle/>
                    <a:p>
                      <a:pPr>
                        <a:lnSpc>
                          <a:spcPct val="105000"/>
                        </a:lnSpc>
                        <a:spcAft>
                          <a:spcPts val="800"/>
                        </a:spcAft>
                      </a:pPr>
                      <a:endParaRPr lang="ru-RU" sz="1400" dirty="0">
                        <a:solidFill>
                          <a:schemeClr val="tx1"/>
                        </a:solidFill>
                        <a:effectLst/>
                        <a:latin typeface="+mn-lt"/>
                        <a:ea typeface="Calibri" panose="020F0502020204030204" pitchFamily="34" charset="0"/>
                      </a:endParaRPr>
                    </a:p>
                  </a:txBody>
                  <a:tcPr marL="38389" marR="38389" marT="0" marB="0" anchor="ctr"/>
                </a:tc>
                <a:tc>
                  <a:txBody>
                    <a:bodyPr/>
                    <a:lstStyle/>
                    <a:p>
                      <a:pPr>
                        <a:lnSpc>
                          <a:spcPct val="105000"/>
                        </a:lnSpc>
                        <a:spcAft>
                          <a:spcPts val="800"/>
                        </a:spcAft>
                      </a:pPr>
                      <a:r>
                        <a:rPr lang="en-GB" sz="1400" dirty="0">
                          <a:effectLst/>
                        </a:rPr>
                        <a:t>Total:</a:t>
                      </a:r>
                      <a:endParaRPr lang="ru-RU" sz="1400" dirty="0">
                        <a:effectLst/>
                        <a:latin typeface="+mn-lt"/>
                        <a:ea typeface="Calibri" panose="020F0502020204030204" pitchFamily="34" charset="0"/>
                      </a:endParaRPr>
                    </a:p>
                  </a:txBody>
                  <a:tcPr marL="38389" marR="38389" marT="0" marB="0"/>
                </a:tc>
                <a:tc>
                  <a:txBody>
                    <a:bodyPr/>
                    <a:lstStyle/>
                    <a:p>
                      <a:pPr algn="ctr">
                        <a:lnSpc>
                          <a:spcPct val="107000"/>
                        </a:lnSpc>
                        <a:spcAft>
                          <a:spcPts val="800"/>
                        </a:spcAft>
                      </a:pPr>
                      <a:r>
                        <a:rPr lang="en-GB" sz="1400">
                          <a:solidFill>
                            <a:schemeClr val="tx1"/>
                          </a:solidFill>
                          <a:effectLst/>
                          <a:latin typeface="+mn-lt"/>
                          <a:ea typeface="Calibri" panose="020F0502020204030204" pitchFamily="34" charset="0"/>
                        </a:rPr>
                        <a:t>2546</a:t>
                      </a:r>
                      <a:endParaRPr lang="ru-RU" sz="140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07000"/>
                        </a:lnSpc>
                        <a:spcAft>
                          <a:spcPts val="800"/>
                        </a:spcAft>
                      </a:pPr>
                      <a:r>
                        <a:rPr lang="en-GB" sz="1400">
                          <a:solidFill>
                            <a:schemeClr val="tx1"/>
                          </a:solidFill>
                          <a:effectLst/>
                          <a:latin typeface="+mn-lt"/>
                          <a:ea typeface="Calibri" panose="020F0502020204030204" pitchFamily="34" charset="0"/>
                        </a:rPr>
                        <a:t>406</a:t>
                      </a:r>
                      <a:endParaRPr lang="ru-RU" sz="140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07000"/>
                        </a:lnSpc>
                        <a:spcAft>
                          <a:spcPts val="800"/>
                        </a:spcAft>
                      </a:pPr>
                      <a:r>
                        <a:rPr lang="en-GB" sz="1400">
                          <a:solidFill>
                            <a:schemeClr val="tx1"/>
                          </a:solidFill>
                          <a:effectLst/>
                          <a:latin typeface="+mn-lt"/>
                          <a:ea typeface="Calibri" panose="020F0502020204030204" pitchFamily="34" charset="0"/>
                        </a:rPr>
                        <a:t>450</a:t>
                      </a:r>
                      <a:endParaRPr lang="ru-RU" sz="140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07000"/>
                        </a:lnSpc>
                        <a:spcAft>
                          <a:spcPts val="800"/>
                        </a:spcAft>
                      </a:pPr>
                      <a:r>
                        <a:rPr lang="en-GB" sz="1400">
                          <a:solidFill>
                            <a:schemeClr val="tx1"/>
                          </a:solidFill>
                          <a:effectLst/>
                          <a:latin typeface="+mn-lt"/>
                          <a:ea typeface="Calibri" panose="020F0502020204030204" pitchFamily="34" charset="0"/>
                        </a:rPr>
                        <a:t>550</a:t>
                      </a:r>
                      <a:endParaRPr lang="ru-RU" sz="140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07000"/>
                        </a:lnSpc>
                        <a:spcAft>
                          <a:spcPts val="800"/>
                        </a:spcAft>
                      </a:pPr>
                      <a:r>
                        <a:rPr lang="en-GB" sz="1400">
                          <a:solidFill>
                            <a:schemeClr val="tx1"/>
                          </a:solidFill>
                          <a:effectLst/>
                          <a:latin typeface="+mn-lt"/>
                          <a:ea typeface="Calibri" panose="020F0502020204030204" pitchFamily="34" charset="0"/>
                        </a:rPr>
                        <a:t>550</a:t>
                      </a:r>
                      <a:endParaRPr lang="ru-RU" sz="140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07000"/>
                        </a:lnSpc>
                        <a:spcAft>
                          <a:spcPts val="800"/>
                        </a:spcAft>
                      </a:pPr>
                      <a:r>
                        <a:rPr lang="en-GB" sz="1400" dirty="0">
                          <a:solidFill>
                            <a:schemeClr val="tx1"/>
                          </a:solidFill>
                          <a:effectLst/>
                          <a:latin typeface="+mn-lt"/>
                          <a:ea typeface="Calibri" panose="020F0502020204030204" pitchFamily="34" charset="0"/>
                        </a:rPr>
                        <a:t>590</a:t>
                      </a:r>
                      <a:endParaRPr lang="ru-RU" sz="1400" dirty="0">
                        <a:solidFill>
                          <a:schemeClr val="tx1"/>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2373165561"/>
                  </a:ext>
                </a:extLst>
              </a:tr>
            </a:tbl>
          </a:graphicData>
        </a:graphic>
      </p:graphicFrame>
      <p:sp>
        <p:nvSpPr>
          <p:cNvPr id="4" name="TextBox 3">
            <a:extLst>
              <a:ext uri="{FF2B5EF4-FFF2-40B4-BE49-F238E27FC236}">
                <a16:creationId xmlns:a16="http://schemas.microsoft.com/office/drawing/2014/main" id="{FB78D7C6-C652-FE55-7C1C-D40DDDD18FA1}"/>
              </a:ext>
            </a:extLst>
          </p:cNvPr>
          <p:cNvSpPr txBox="1"/>
          <p:nvPr/>
        </p:nvSpPr>
        <p:spPr>
          <a:xfrm>
            <a:off x="1756954" y="306976"/>
            <a:ext cx="3997234" cy="378823"/>
          </a:xfrm>
          <a:prstGeom prst="rect">
            <a:avLst/>
          </a:prstGeom>
          <a:noFill/>
        </p:spPr>
        <p:txBody>
          <a:bodyPr wrap="square" rtlCol="0">
            <a:spAutoFit/>
          </a:bodyPr>
          <a:lstStyle/>
          <a:p>
            <a:r>
              <a:rPr lang="en-GB" b="1" dirty="0">
                <a:solidFill>
                  <a:srgbClr val="0000FF"/>
                </a:solidFill>
              </a:rPr>
              <a:t>Resources requirement</a:t>
            </a:r>
            <a:endParaRPr lang="ru-RU" b="1" dirty="0">
              <a:solidFill>
                <a:srgbClr val="0000FF"/>
              </a:solidFill>
            </a:endParaRPr>
          </a:p>
        </p:txBody>
      </p:sp>
      <p:sp>
        <p:nvSpPr>
          <p:cNvPr id="5" name="TextBox 4">
            <a:extLst>
              <a:ext uri="{FF2B5EF4-FFF2-40B4-BE49-F238E27FC236}">
                <a16:creationId xmlns:a16="http://schemas.microsoft.com/office/drawing/2014/main" id="{9D41B525-106F-6A4C-A15D-E3C9EE0459C8}"/>
              </a:ext>
            </a:extLst>
          </p:cNvPr>
          <p:cNvSpPr txBox="1"/>
          <p:nvPr/>
        </p:nvSpPr>
        <p:spPr>
          <a:xfrm>
            <a:off x="7905183" y="320041"/>
            <a:ext cx="3997234" cy="378823"/>
          </a:xfrm>
          <a:prstGeom prst="rect">
            <a:avLst/>
          </a:prstGeom>
          <a:noFill/>
        </p:spPr>
        <p:txBody>
          <a:bodyPr wrap="square" rtlCol="0">
            <a:spAutoFit/>
          </a:bodyPr>
          <a:lstStyle/>
          <a:p>
            <a:r>
              <a:rPr lang="en-GB" b="1" dirty="0">
                <a:solidFill>
                  <a:srgbClr val="006600"/>
                </a:solidFill>
              </a:rPr>
              <a:t>Personnel requirement</a:t>
            </a:r>
            <a:endParaRPr lang="ru-RU" b="1" dirty="0">
              <a:solidFill>
                <a:srgbClr val="006600"/>
              </a:solidFill>
            </a:endParaRPr>
          </a:p>
        </p:txBody>
      </p:sp>
      <p:graphicFrame>
        <p:nvGraphicFramePr>
          <p:cNvPr id="7" name="Таблица 6">
            <a:extLst>
              <a:ext uri="{FF2B5EF4-FFF2-40B4-BE49-F238E27FC236}">
                <a16:creationId xmlns:a16="http://schemas.microsoft.com/office/drawing/2014/main" id="{61C16D7B-9B3A-F846-8DD3-C6D62E3CBA6D}"/>
              </a:ext>
            </a:extLst>
          </p:cNvPr>
          <p:cNvGraphicFramePr>
            <a:graphicFrameLocks noGrp="1"/>
          </p:cNvGraphicFramePr>
          <p:nvPr>
            <p:extLst>
              <p:ext uri="{D42A27DB-BD31-4B8C-83A1-F6EECF244321}">
                <p14:modId xmlns:p14="http://schemas.microsoft.com/office/powerpoint/2010/main" val="2536797235"/>
              </p:ext>
            </p:extLst>
          </p:nvPr>
        </p:nvGraphicFramePr>
        <p:xfrm>
          <a:off x="6233160" y="1000803"/>
          <a:ext cx="5895703" cy="2328926"/>
        </p:xfrm>
        <a:graphic>
          <a:graphicData uri="http://schemas.openxmlformats.org/drawingml/2006/table">
            <a:tbl>
              <a:tblPr firstRow="1" firstCol="1" bandRow="1">
                <a:tableStyleId>{5C22544A-7EE6-4342-B048-85BDC9FD1C3A}</a:tableStyleId>
              </a:tblPr>
              <a:tblGrid>
                <a:gridCol w="618616">
                  <a:extLst>
                    <a:ext uri="{9D8B030D-6E8A-4147-A177-3AD203B41FA5}">
                      <a16:colId xmlns:a16="http://schemas.microsoft.com/office/drawing/2014/main" val="4265793867"/>
                    </a:ext>
                  </a:extLst>
                </a:gridCol>
                <a:gridCol w="1998440">
                  <a:extLst>
                    <a:ext uri="{9D8B030D-6E8A-4147-A177-3AD203B41FA5}">
                      <a16:colId xmlns:a16="http://schemas.microsoft.com/office/drawing/2014/main" val="4037393816"/>
                    </a:ext>
                  </a:extLst>
                </a:gridCol>
                <a:gridCol w="1508615">
                  <a:extLst>
                    <a:ext uri="{9D8B030D-6E8A-4147-A177-3AD203B41FA5}">
                      <a16:colId xmlns:a16="http://schemas.microsoft.com/office/drawing/2014/main" val="155300128"/>
                    </a:ext>
                  </a:extLst>
                </a:gridCol>
                <a:gridCol w="1770032">
                  <a:extLst>
                    <a:ext uri="{9D8B030D-6E8A-4147-A177-3AD203B41FA5}">
                      <a16:colId xmlns:a16="http://schemas.microsoft.com/office/drawing/2014/main" val="3875432839"/>
                    </a:ext>
                  </a:extLst>
                </a:gridCol>
              </a:tblGrid>
              <a:tr h="0">
                <a:tc>
                  <a:txBody>
                    <a:bodyPr/>
                    <a:lstStyle/>
                    <a:p>
                      <a:pPr algn="ctr">
                        <a:lnSpc>
                          <a:spcPct val="100000"/>
                        </a:lnSpc>
                        <a:spcBef>
                          <a:spcPts val="600"/>
                        </a:spcBef>
                        <a:spcAft>
                          <a:spcPts val="800"/>
                        </a:spcAft>
                      </a:pPr>
                      <a:r>
                        <a:rPr lang="ru-RU" sz="1600" b="1" dirty="0">
                          <a:solidFill>
                            <a:schemeClr val="tx1"/>
                          </a:solidFill>
                          <a:effectLst/>
                          <a:latin typeface="+mn-lt"/>
                          <a:ea typeface="Calibri" panose="020F0502020204030204" pitchFamily="34" charset="0"/>
                        </a:rPr>
                        <a:t>№№</a:t>
                      </a:r>
                      <a:endParaRPr lang="ru-RU" sz="1600" dirty="0">
                        <a:solidFill>
                          <a:schemeClr val="tx1"/>
                        </a:solidFill>
                        <a:effectLst/>
                        <a:latin typeface="+mn-lt"/>
                        <a:ea typeface="Calibri" panose="020F0502020204030204" pitchFamily="34" charset="0"/>
                      </a:endParaRPr>
                    </a:p>
                    <a:p>
                      <a:pPr>
                        <a:lnSpc>
                          <a:spcPct val="100000"/>
                        </a:lnSpc>
                        <a:spcAft>
                          <a:spcPts val="800"/>
                        </a:spcAft>
                      </a:pPr>
                      <a:r>
                        <a:rPr lang="ru-RU" sz="1600" b="1" dirty="0">
                          <a:solidFill>
                            <a:schemeClr val="tx1"/>
                          </a:solidFill>
                          <a:effectLst/>
                          <a:latin typeface="+mn-lt"/>
                          <a:ea typeface="Calibri" panose="020F0502020204030204" pitchFamily="34" charset="0"/>
                        </a:rPr>
                        <a:t>n/a</a:t>
                      </a:r>
                      <a:endParaRPr lang="ru-RU" sz="1600" dirty="0">
                        <a:solidFill>
                          <a:schemeClr val="tx1"/>
                        </a:solidFill>
                        <a:effectLst/>
                        <a:latin typeface="+mn-lt"/>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lnSpc>
                          <a:spcPct val="100000"/>
                        </a:lnSpc>
                        <a:spcBef>
                          <a:spcPts val="600"/>
                        </a:spcBef>
                        <a:spcAft>
                          <a:spcPts val="800"/>
                        </a:spcAft>
                      </a:pPr>
                      <a:r>
                        <a:rPr lang="ru-RU" sz="1600" b="1" dirty="0" err="1">
                          <a:solidFill>
                            <a:schemeClr val="tx1"/>
                          </a:solidFill>
                          <a:effectLst/>
                          <a:latin typeface="+mn-lt"/>
                          <a:ea typeface="Calibri" panose="020F0502020204030204" pitchFamily="34" charset="0"/>
                        </a:rPr>
                        <a:t>Category</a:t>
                      </a:r>
                      <a:r>
                        <a:rPr lang="ru-RU" sz="1600" b="1" dirty="0">
                          <a:solidFill>
                            <a:schemeClr val="tx1"/>
                          </a:solidFill>
                          <a:effectLst/>
                          <a:latin typeface="+mn-lt"/>
                          <a:ea typeface="Calibri" panose="020F0502020204030204" pitchFamily="34" charset="0"/>
                        </a:rPr>
                        <a:t> </a:t>
                      </a:r>
                      <a:r>
                        <a:rPr lang="ru-RU" sz="1600" b="1" dirty="0" err="1">
                          <a:solidFill>
                            <a:schemeClr val="tx1"/>
                          </a:solidFill>
                          <a:effectLst/>
                          <a:latin typeface="+mn-lt"/>
                          <a:ea typeface="Calibri" panose="020F0502020204030204" pitchFamily="34" charset="0"/>
                        </a:rPr>
                        <a:t>of</a:t>
                      </a:r>
                      <a:r>
                        <a:rPr lang="ru-RU" sz="1600" b="1" dirty="0">
                          <a:solidFill>
                            <a:schemeClr val="tx1"/>
                          </a:solidFill>
                          <a:effectLst/>
                          <a:latin typeface="+mn-lt"/>
                          <a:ea typeface="Calibri" panose="020F0502020204030204" pitchFamily="34" charset="0"/>
                        </a:rPr>
                        <a:t> </a:t>
                      </a:r>
                      <a:r>
                        <a:rPr lang="en-US" sz="1600" b="1" dirty="0">
                          <a:solidFill>
                            <a:schemeClr val="tx1"/>
                          </a:solidFill>
                          <a:effectLst/>
                          <a:latin typeface="+mn-lt"/>
                          <a:ea typeface="Calibri" panose="020F0502020204030204" pitchFamily="34" charset="0"/>
                        </a:rPr>
                        <a:t>employee</a:t>
                      </a:r>
                      <a:endParaRPr lang="ru-RU" sz="1600" dirty="0">
                        <a:solidFill>
                          <a:schemeClr val="tx1"/>
                        </a:solidFill>
                        <a:effectLst/>
                        <a:latin typeface="+mn-lt"/>
                        <a:ea typeface="Calibri" panose="020F0502020204030204" pitchFamily="34" charset="0"/>
                      </a:endParaRPr>
                    </a:p>
                  </a:txBody>
                  <a:tcPr marL="68580" marR="68580" marT="0" marB="0">
                    <a:solidFill>
                      <a:schemeClr val="accent1">
                        <a:lumMod val="60000"/>
                        <a:lumOff val="40000"/>
                      </a:schemeClr>
                    </a:solidFill>
                  </a:tcPr>
                </a:tc>
                <a:tc>
                  <a:txBody>
                    <a:bodyPr/>
                    <a:lstStyle/>
                    <a:p>
                      <a:pPr algn="ctr">
                        <a:lnSpc>
                          <a:spcPct val="100000"/>
                        </a:lnSpc>
                        <a:spcBef>
                          <a:spcPts val="600"/>
                        </a:spcBef>
                        <a:spcAft>
                          <a:spcPts val="300"/>
                        </a:spcAft>
                      </a:pPr>
                      <a:r>
                        <a:rPr lang="en-US" sz="1600" b="1" dirty="0">
                          <a:solidFill>
                            <a:schemeClr val="tx1"/>
                          </a:solidFill>
                          <a:effectLst/>
                          <a:latin typeface="+mn-lt"/>
                          <a:ea typeface="Calibri" panose="020F0502020204030204" pitchFamily="34" charset="0"/>
                        </a:rPr>
                        <a:t>Core staff, </a:t>
                      </a:r>
                      <a:endParaRPr lang="ru-RU" sz="1600" dirty="0">
                        <a:solidFill>
                          <a:schemeClr val="tx1"/>
                        </a:solidFill>
                        <a:effectLst/>
                        <a:latin typeface="+mn-lt"/>
                        <a:ea typeface="Calibri" panose="020F0502020204030204" pitchFamily="34" charset="0"/>
                      </a:endParaRPr>
                    </a:p>
                    <a:p>
                      <a:pPr algn="ctr">
                        <a:lnSpc>
                          <a:spcPct val="100000"/>
                        </a:lnSpc>
                        <a:spcAft>
                          <a:spcPts val="800"/>
                        </a:spcAft>
                      </a:pPr>
                      <a:r>
                        <a:rPr lang="en-US" sz="1600" b="1" dirty="0">
                          <a:solidFill>
                            <a:schemeClr val="tx1"/>
                          </a:solidFill>
                          <a:effectLst/>
                          <a:latin typeface="+mn-lt"/>
                          <a:ea typeface="Calibri" panose="020F0502020204030204" pitchFamily="34" charset="0"/>
                        </a:rPr>
                        <a:t>Amount of FTE</a:t>
                      </a:r>
                      <a:endParaRPr lang="ru-RU" sz="1600" dirty="0">
                        <a:solidFill>
                          <a:schemeClr val="tx1"/>
                        </a:solidFill>
                        <a:effectLst/>
                        <a:latin typeface="+mn-lt"/>
                        <a:ea typeface="Calibri" panose="020F0502020204030204" pitchFamily="34" charset="0"/>
                      </a:endParaRPr>
                    </a:p>
                  </a:txBody>
                  <a:tcPr marL="68580" marR="68580" marT="0" marB="0">
                    <a:solidFill>
                      <a:schemeClr val="accent1">
                        <a:lumMod val="60000"/>
                        <a:lumOff val="40000"/>
                      </a:schemeClr>
                    </a:solidFill>
                  </a:tcPr>
                </a:tc>
                <a:tc>
                  <a:txBody>
                    <a:bodyPr/>
                    <a:lstStyle/>
                    <a:p>
                      <a:pPr algn="ctr">
                        <a:lnSpc>
                          <a:spcPct val="100000"/>
                        </a:lnSpc>
                        <a:spcBef>
                          <a:spcPts val="600"/>
                        </a:spcBef>
                        <a:spcAft>
                          <a:spcPts val="800"/>
                        </a:spcAft>
                      </a:pPr>
                      <a:r>
                        <a:rPr lang="en-US" sz="1600" b="1" dirty="0">
                          <a:solidFill>
                            <a:schemeClr val="tx1"/>
                          </a:solidFill>
                          <a:effectLst/>
                          <a:latin typeface="+mn-lt"/>
                          <a:ea typeface="Calibri" panose="020F0502020204030204" pitchFamily="34" charset="0"/>
                        </a:rPr>
                        <a:t>Associated Personnel,</a:t>
                      </a:r>
                      <a:endParaRPr lang="ru-RU" sz="1600" dirty="0">
                        <a:solidFill>
                          <a:schemeClr val="tx1"/>
                        </a:solidFill>
                        <a:effectLst/>
                        <a:latin typeface="+mn-lt"/>
                        <a:ea typeface="Calibri" panose="020F0502020204030204" pitchFamily="34" charset="0"/>
                      </a:endParaRPr>
                    </a:p>
                    <a:p>
                      <a:pPr algn="ctr">
                        <a:lnSpc>
                          <a:spcPct val="100000"/>
                        </a:lnSpc>
                        <a:spcAft>
                          <a:spcPts val="600"/>
                        </a:spcAft>
                      </a:pPr>
                      <a:r>
                        <a:rPr lang="en-US" sz="1600" b="1" dirty="0">
                          <a:solidFill>
                            <a:schemeClr val="tx1"/>
                          </a:solidFill>
                          <a:effectLst/>
                          <a:latin typeface="+mn-lt"/>
                          <a:ea typeface="Calibri" panose="020F0502020204030204" pitchFamily="34" charset="0"/>
                        </a:rPr>
                        <a:t>Amount of FTE</a:t>
                      </a:r>
                      <a:endParaRPr lang="ru-RU" sz="1600" dirty="0">
                        <a:solidFill>
                          <a:schemeClr val="tx1"/>
                        </a:solidFill>
                        <a:effectLst/>
                        <a:latin typeface="+mn-lt"/>
                        <a:ea typeface="Calibri" panose="020F0502020204030204" pitchFamily="34"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3387888104"/>
                  </a:ext>
                </a:extLst>
              </a:tr>
              <a:tr h="0">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1.</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c>
                  <a:txBody>
                    <a:bodyPr/>
                    <a:lstStyle/>
                    <a:p>
                      <a:pPr>
                        <a:lnSpc>
                          <a:spcPct val="105000"/>
                        </a:lnSpc>
                        <a:spcAft>
                          <a:spcPts val="800"/>
                        </a:spcAft>
                      </a:pPr>
                      <a:r>
                        <a:rPr lang="en-US" sz="1600">
                          <a:solidFill>
                            <a:schemeClr val="tx1"/>
                          </a:solidFill>
                          <a:effectLst/>
                          <a:latin typeface="+mn-lt"/>
                          <a:ea typeface="Calibri" panose="020F0502020204030204" pitchFamily="34" charset="0"/>
                        </a:rPr>
                        <a:t>research staff</a:t>
                      </a:r>
                      <a:endParaRPr lang="ru-RU" sz="1600">
                        <a:solidFill>
                          <a:schemeClr val="tx1"/>
                        </a:solidFill>
                        <a:effectLst/>
                        <a:latin typeface="+mn-lt"/>
                        <a:ea typeface="Calibri" panose="020F0502020204030204" pitchFamily="34" charset="0"/>
                      </a:endParaRPr>
                    </a:p>
                  </a:txBody>
                  <a:tcPr marL="68580" marR="68580" marT="0" marB="0" anchor="b"/>
                </a:tc>
                <a:tc>
                  <a:txBody>
                    <a:bodyPr/>
                    <a:lstStyle/>
                    <a:p>
                      <a:pPr algn="ctr">
                        <a:lnSpc>
                          <a:spcPct val="105000"/>
                        </a:lnSpc>
                        <a:spcAft>
                          <a:spcPts val="800"/>
                        </a:spcAft>
                      </a:pPr>
                      <a:r>
                        <a:rPr lang="en-GB" sz="1600" dirty="0">
                          <a:solidFill>
                            <a:schemeClr val="tx1"/>
                          </a:solidFill>
                          <a:effectLst/>
                          <a:latin typeface="+mn-lt"/>
                          <a:ea typeface="Calibri" panose="020F0502020204030204" pitchFamily="34" charset="0"/>
                        </a:rPr>
                        <a:t>3.0</a:t>
                      </a:r>
                      <a:endParaRPr lang="ru-RU" sz="1600" dirty="0">
                        <a:solidFill>
                          <a:schemeClr val="tx1"/>
                        </a:solidFill>
                        <a:effectLst/>
                        <a:latin typeface="+mn-lt"/>
                        <a:ea typeface="Calibri" panose="020F0502020204030204" pitchFamily="34" charset="0"/>
                      </a:endParaRPr>
                    </a:p>
                  </a:txBody>
                  <a:tcPr marL="68580" marR="68580" marT="0" marB="0" anchor="b"/>
                </a:tc>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 </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38293737"/>
                  </a:ext>
                </a:extLst>
              </a:tr>
              <a:tr h="0">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2.</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c>
                  <a:txBody>
                    <a:bodyPr/>
                    <a:lstStyle/>
                    <a:p>
                      <a:pPr>
                        <a:lnSpc>
                          <a:spcPct val="105000"/>
                        </a:lnSpc>
                        <a:spcAft>
                          <a:spcPts val="800"/>
                        </a:spcAft>
                      </a:pPr>
                      <a:r>
                        <a:rPr lang="ru-RU" sz="1600">
                          <a:solidFill>
                            <a:schemeClr val="tx1"/>
                          </a:solidFill>
                          <a:effectLst/>
                          <a:latin typeface="+mn-lt"/>
                          <a:ea typeface="Calibri" panose="020F0502020204030204" pitchFamily="34" charset="0"/>
                        </a:rPr>
                        <a:t>engineers</a:t>
                      </a:r>
                    </a:p>
                  </a:txBody>
                  <a:tcPr marL="68580" marR="68580" marT="0" marB="0" anchor="b"/>
                </a:tc>
                <a:tc>
                  <a:txBody>
                    <a:bodyPr/>
                    <a:lstStyle/>
                    <a:p>
                      <a:pPr algn="ctr">
                        <a:lnSpc>
                          <a:spcPct val="105000"/>
                        </a:lnSpc>
                        <a:spcAft>
                          <a:spcPts val="800"/>
                        </a:spcAft>
                      </a:pPr>
                      <a:r>
                        <a:rPr lang="en-GB" sz="1600" dirty="0">
                          <a:solidFill>
                            <a:schemeClr val="tx1"/>
                          </a:solidFill>
                          <a:effectLst/>
                          <a:latin typeface="+mn-lt"/>
                          <a:ea typeface="Calibri" panose="020F0502020204030204" pitchFamily="34" charset="0"/>
                        </a:rPr>
                        <a:t>0.7</a:t>
                      </a:r>
                      <a:endParaRPr lang="ru-RU" sz="1600" dirty="0">
                        <a:solidFill>
                          <a:schemeClr val="tx1"/>
                        </a:solidFill>
                        <a:effectLst/>
                        <a:latin typeface="+mn-lt"/>
                        <a:ea typeface="Calibri" panose="020F0502020204030204" pitchFamily="34" charset="0"/>
                      </a:endParaRPr>
                    </a:p>
                  </a:txBody>
                  <a:tcPr marL="68580" marR="68580" marT="0" marB="0" anchor="b"/>
                </a:tc>
                <a:tc>
                  <a:txBody>
                    <a:bodyPr/>
                    <a:lstStyle/>
                    <a:p>
                      <a:pPr algn="ctr">
                        <a:lnSpc>
                          <a:spcPct val="107000"/>
                        </a:lnSpc>
                        <a:spcAft>
                          <a:spcPts val="800"/>
                        </a:spcAft>
                      </a:pPr>
                      <a:r>
                        <a:rPr lang="ru-RU" sz="1600">
                          <a:solidFill>
                            <a:schemeClr val="tx1"/>
                          </a:solidFill>
                          <a:effectLst/>
                          <a:latin typeface="+mn-lt"/>
                          <a:cs typeface="Arial" panose="020B0604020202020204" pitchFamily="34" charset="0"/>
                        </a:rPr>
                        <a:t> </a:t>
                      </a:r>
                      <a:endParaRPr lang="ru-RU" sz="160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33240471"/>
                  </a:ext>
                </a:extLst>
              </a:tr>
              <a:tr h="0">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3.</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c>
                  <a:txBody>
                    <a:bodyPr/>
                    <a:lstStyle/>
                    <a:p>
                      <a:pPr>
                        <a:lnSpc>
                          <a:spcPct val="105000"/>
                        </a:lnSpc>
                        <a:spcAft>
                          <a:spcPts val="800"/>
                        </a:spcAft>
                      </a:pPr>
                      <a:r>
                        <a:rPr lang="ru-RU" sz="1600">
                          <a:solidFill>
                            <a:schemeClr val="tx1"/>
                          </a:solidFill>
                          <a:effectLst/>
                          <a:latin typeface="+mn-lt"/>
                          <a:ea typeface="Calibri" panose="020F0502020204030204" pitchFamily="34" charset="0"/>
                        </a:rPr>
                        <a:t>specialists</a:t>
                      </a:r>
                    </a:p>
                  </a:txBody>
                  <a:tcPr marL="68580" marR="68580" marT="0" marB="0" anchor="b"/>
                </a:tc>
                <a:tc>
                  <a:txBody>
                    <a:bodyPr/>
                    <a:lstStyle/>
                    <a:p>
                      <a:pPr algn="ctr">
                        <a:lnSpc>
                          <a:spcPct val="105000"/>
                        </a:lnSpc>
                        <a:spcAft>
                          <a:spcPts val="800"/>
                        </a:spcAft>
                      </a:pPr>
                      <a:endParaRPr lang="ru-RU" sz="1600" dirty="0">
                        <a:solidFill>
                          <a:schemeClr val="tx1"/>
                        </a:solidFill>
                        <a:effectLst/>
                        <a:latin typeface="+mn-lt"/>
                        <a:ea typeface="Calibri" panose="020F0502020204030204" pitchFamily="34" charset="0"/>
                      </a:endParaRPr>
                    </a:p>
                  </a:txBody>
                  <a:tcPr marL="68580" marR="68580" marT="0" marB="0" anchor="b"/>
                </a:tc>
                <a:tc>
                  <a:txBody>
                    <a:bodyPr/>
                    <a:lstStyle/>
                    <a:p>
                      <a:pPr algn="ctr">
                        <a:lnSpc>
                          <a:spcPct val="107000"/>
                        </a:lnSpc>
                        <a:spcAft>
                          <a:spcPts val="800"/>
                        </a:spcAft>
                      </a:pPr>
                      <a:r>
                        <a:rPr lang="ru-RU" sz="1600">
                          <a:solidFill>
                            <a:schemeClr val="tx1"/>
                          </a:solidFill>
                          <a:effectLst/>
                          <a:latin typeface="+mn-lt"/>
                          <a:cs typeface="Arial" panose="020B0604020202020204" pitchFamily="34" charset="0"/>
                        </a:rPr>
                        <a:t> </a:t>
                      </a:r>
                      <a:endParaRPr lang="ru-RU" sz="160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98799027"/>
                  </a:ext>
                </a:extLst>
              </a:tr>
              <a:tr h="0">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4.</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c>
                  <a:txBody>
                    <a:bodyPr/>
                    <a:lstStyle/>
                    <a:p>
                      <a:pPr>
                        <a:lnSpc>
                          <a:spcPct val="105000"/>
                        </a:lnSpc>
                        <a:spcAft>
                          <a:spcPts val="800"/>
                        </a:spcAft>
                      </a:pPr>
                      <a:r>
                        <a:rPr lang="en-US" sz="1600">
                          <a:solidFill>
                            <a:schemeClr val="tx1"/>
                          </a:solidFill>
                          <a:effectLst/>
                          <a:latin typeface="+mn-lt"/>
                          <a:ea typeface="Calibri" panose="020F0502020204030204" pitchFamily="34" charset="0"/>
                        </a:rPr>
                        <a:t>employees</a:t>
                      </a:r>
                      <a:endParaRPr lang="ru-RU" sz="1600">
                        <a:solidFill>
                          <a:schemeClr val="tx1"/>
                        </a:solidFill>
                        <a:effectLst/>
                        <a:latin typeface="+mn-lt"/>
                        <a:ea typeface="Calibri" panose="020F0502020204030204" pitchFamily="34" charset="0"/>
                      </a:endParaRPr>
                    </a:p>
                  </a:txBody>
                  <a:tcPr marL="68580" marR="68580" marT="0" marB="0" anchor="b"/>
                </a:tc>
                <a:tc>
                  <a:txBody>
                    <a:bodyPr/>
                    <a:lstStyle/>
                    <a:p>
                      <a:pPr algn="ctr">
                        <a:lnSpc>
                          <a:spcPct val="107000"/>
                        </a:lnSpc>
                        <a:spcAft>
                          <a:spcPts val="800"/>
                        </a:spcAft>
                      </a:pPr>
                      <a:r>
                        <a:rPr lang="ru-RU" sz="1600">
                          <a:solidFill>
                            <a:schemeClr val="tx1"/>
                          </a:solidFill>
                          <a:effectLst/>
                          <a:latin typeface="+mn-lt"/>
                          <a:cs typeface="Arial" panose="020B0604020202020204" pitchFamily="34" charset="0"/>
                        </a:rPr>
                        <a:t> </a:t>
                      </a:r>
                      <a:endParaRPr lang="ru-RU" sz="160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u-RU" sz="1600">
                          <a:solidFill>
                            <a:schemeClr val="tx1"/>
                          </a:solidFill>
                          <a:effectLst/>
                          <a:latin typeface="+mn-lt"/>
                          <a:cs typeface="Arial" panose="020B0604020202020204" pitchFamily="34" charset="0"/>
                        </a:rPr>
                        <a:t> </a:t>
                      </a:r>
                      <a:endParaRPr lang="ru-RU" sz="160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86397812"/>
                  </a:ext>
                </a:extLst>
              </a:tr>
              <a:tr h="0">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5.</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c>
                  <a:txBody>
                    <a:bodyPr/>
                    <a:lstStyle/>
                    <a:p>
                      <a:pPr>
                        <a:lnSpc>
                          <a:spcPct val="105000"/>
                        </a:lnSpc>
                        <a:spcAft>
                          <a:spcPts val="800"/>
                        </a:spcAft>
                      </a:pPr>
                      <a:r>
                        <a:rPr lang="ru-RU" sz="1600">
                          <a:solidFill>
                            <a:schemeClr val="tx1"/>
                          </a:solidFill>
                          <a:effectLst/>
                          <a:latin typeface="+mn-lt"/>
                          <a:ea typeface="Calibri" panose="020F0502020204030204" pitchFamily="34" charset="0"/>
                        </a:rPr>
                        <a:t>workers</a:t>
                      </a:r>
                    </a:p>
                  </a:txBody>
                  <a:tcPr marL="68580" marR="68580" marT="0" marB="0" anchor="b"/>
                </a:tc>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 </a:t>
                      </a:r>
                      <a:r>
                        <a:rPr lang="en-GB" sz="1600" dirty="0">
                          <a:solidFill>
                            <a:schemeClr val="tx1"/>
                          </a:solidFill>
                          <a:effectLst/>
                          <a:latin typeface="+mn-lt"/>
                          <a:cs typeface="Arial" panose="020B0604020202020204" pitchFamily="34" charset="0"/>
                        </a:rPr>
                        <a:t>0.2</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u-RU" sz="1600">
                          <a:solidFill>
                            <a:schemeClr val="tx1"/>
                          </a:solidFill>
                          <a:effectLst/>
                          <a:latin typeface="+mn-lt"/>
                          <a:cs typeface="Arial" panose="020B0604020202020204" pitchFamily="34" charset="0"/>
                        </a:rPr>
                        <a:t> </a:t>
                      </a:r>
                      <a:endParaRPr lang="ru-RU" sz="160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38192488"/>
                  </a:ext>
                </a:extLst>
              </a:tr>
              <a:tr h="0">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 </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accent1">
                        <a:lumMod val="60000"/>
                        <a:lumOff val="40000"/>
                      </a:schemeClr>
                    </a:solidFill>
                  </a:tcPr>
                </a:tc>
                <a:tc>
                  <a:txBody>
                    <a:bodyPr/>
                    <a:lstStyle/>
                    <a:p>
                      <a:pPr>
                        <a:lnSpc>
                          <a:spcPct val="105000"/>
                        </a:lnSpc>
                        <a:spcAft>
                          <a:spcPts val="800"/>
                        </a:spcAft>
                      </a:pPr>
                      <a:r>
                        <a:rPr lang="ru-RU" sz="1600" b="1" dirty="0">
                          <a:solidFill>
                            <a:schemeClr val="tx1"/>
                          </a:solidFill>
                          <a:effectLst/>
                          <a:latin typeface="+mn-lt"/>
                          <a:ea typeface="Calibri" panose="020F0502020204030204" pitchFamily="34" charset="0"/>
                        </a:rPr>
                        <a:t>Total</a:t>
                      </a:r>
                      <a:r>
                        <a:rPr lang="en-US" sz="1600" b="1" dirty="0">
                          <a:solidFill>
                            <a:schemeClr val="tx1"/>
                          </a:solidFill>
                          <a:effectLst/>
                          <a:latin typeface="+mn-lt"/>
                          <a:ea typeface="Calibri" panose="020F0502020204030204" pitchFamily="34" charset="0"/>
                        </a:rPr>
                        <a:t>:</a:t>
                      </a:r>
                      <a:endParaRPr lang="ru-RU" sz="1600" dirty="0">
                        <a:solidFill>
                          <a:schemeClr val="tx1"/>
                        </a:solidFill>
                        <a:effectLst/>
                        <a:latin typeface="+mn-lt"/>
                        <a:ea typeface="Calibri" panose="020F0502020204030204" pitchFamily="34" charset="0"/>
                      </a:endParaRPr>
                    </a:p>
                  </a:txBody>
                  <a:tcPr marL="68580" marR="68580" marT="0" marB="0" anchor="b"/>
                </a:tc>
                <a:tc>
                  <a:txBody>
                    <a:bodyPr/>
                    <a:lstStyle/>
                    <a:p>
                      <a:pPr algn="ctr">
                        <a:lnSpc>
                          <a:spcPct val="107000"/>
                        </a:lnSpc>
                        <a:spcAft>
                          <a:spcPts val="800"/>
                        </a:spcAft>
                      </a:pPr>
                      <a:r>
                        <a:rPr lang="en-GB" sz="1600" dirty="0">
                          <a:solidFill>
                            <a:schemeClr val="tx1"/>
                          </a:solidFill>
                          <a:effectLst/>
                          <a:latin typeface="+mn-lt"/>
                          <a:ea typeface="Calibri" panose="020F0502020204030204" pitchFamily="34" charset="0"/>
                          <a:cs typeface="Arial" panose="020B0604020202020204" pitchFamily="34" charset="0"/>
                        </a:rPr>
                        <a:t>3.9</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800"/>
                        </a:spcAft>
                      </a:pPr>
                      <a:r>
                        <a:rPr lang="ru-RU" sz="1600" dirty="0">
                          <a:solidFill>
                            <a:schemeClr val="tx1"/>
                          </a:solidFill>
                          <a:effectLst/>
                          <a:latin typeface="+mn-lt"/>
                          <a:cs typeface="Arial" panose="020B0604020202020204" pitchFamily="34" charset="0"/>
                        </a:rPr>
                        <a:t> </a:t>
                      </a:r>
                      <a:endParaRPr lang="ru-RU" sz="16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24892289"/>
                  </a:ext>
                </a:extLst>
              </a:tr>
            </a:tbl>
          </a:graphicData>
        </a:graphic>
      </p:graphicFrame>
      <p:graphicFrame>
        <p:nvGraphicFramePr>
          <p:cNvPr id="8" name="Таблица 7">
            <a:extLst>
              <a:ext uri="{FF2B5EF4-FFF2-40B4-BE49-F238E27FC236}">
                <a16:creationId xmlns:a16="http://schemas.microsoft.com/office/drawing/2014/main" id="{86BD69A9-9DDA-3092-A11A-D057A6B86499}"/>
              </a:ext>
            </a:extLst>
          </p:cNvPr>
          <p:cNvGraphicFramePr>
            <a:graphicFrameLocks noGrp="1"/>
          </p:cNvGraphicFramePr>
          <p:nvPr>
            <p:extLst>
              <p:ext uri="{D42A27DB-BD31-4B8C-83A1-F6EECF244321}">
                <p14:modId xmlns:p14="http://schemas.microsoft.com/office/powerpoint/2010/main" val="279786088"/>
              </p:ext>
            </p:extLst>
          </p:nvPr>
        </p:nvGraphicFramePr>
        <p:xfrm>
          <a:off x="7283632" y="4522713"/>
          <a:ext cx="3924299" cy="1304290"/>
        </p:xfrm>
        <a:graphic>
          <a:graphicData uri="http://schemas.openxmlformats.org/drawingml/2006/table">
            <a:tbl>
              <a:tblPr firstRow="1" firstCol="1" bandRow="1">
                <a:tableStyleId>{00A15C55-8517-42AA-B614-E9B94910E393}</a:tableStyleId>
              </a:tblPr>
              <a:tblGrid>
                <a:gridCol w="1896332">
                  <a:extLst>
                    <a:ext uri="{9D8B030D-6E8A-4147-A177-3AD203B41FA5}">
                      <a16:colId xmlns:a16="http://schemas.microsoft.com/office/drawing/2014/main" val="2182058413"/>
                    </a:ext>
                  </a:extLst>
                </a:gridCol>
                <a:gridCol w="1188245">
                  <a:extLst>
                    <a:ext uri="{9D8B030D-6E8A-4147-A177-3AD203B41FA5}">
                      <a16:colId xmlns:a16="http://schemas.microsoft.com/office/drawing/2014/main" val="1121043992"/>
                    </a:ext>
                  </a:extLst>
                </a:gridCol>
                <a:gridCol w="839722">
                  <a:extLst>
                    <a:ext uri="{9D8B030D-6E8A-4147-A177-3AD203B41FA5}">
                      <a16:colId xmlns:a16="http://schemas.microsoft.com/office/drawing/2014/main" val="711787254"/>
                    </a:ext>
                  </a:extLst>
                </a:gridCol>
              </a:tblGrid>
              <a:tr h="0">
                <a:tc>
                  <a:txBody>
                    <a:bodyPr/>
                    <a:lstStyle/>
                    <a:p>
                      <a:pPr algn="ctr">
                        <a:lnSpc>
                          <a:spcPct val="107000"/>
                        </a:lnSpc>
                        <a:spcBef>
                          <a:spcPts val="855"/>
                        </a:spcBef>
                        <a:spcAft>
                          <a:spcPts val="855"/>
                        </a:spcAft>
                      </a:pPr>
                      <a:r>
                        <a:rPr lang="en-GB" sz="1400" b="1" dirty="0">
                          <a:solidFill>
                            <a:srgbClr val="002060"/>
                          </a:solidFill>
                          <a:effectLst/>
                          <a:latin typeface="+mn-lt"/>
                          <a:ea typeface="Calibri" panose="020F0502020204030204" pitchFamily="34" charset="0"/>
                        </a:rPr>
                        <a:t>Organization</a:t>
                      </a:r>
                      <a:endParaRPr lang="ru-RU" sz="1400" b="1" dirty="0">
                        <a:solidFill>
                          <a:srgbClr val="002060"/>
                        </a:solidFill>
                        <a:effectLst/>
                        <a:latin typeface="+mn-lt"/>
                        <a:ea typeface="Calibri" panose="020F0502020204030204" pitchFamily="34" charset="0"/>
                      </a:endParaRPr>
                    </a:p>
                  </a:txBody>
                  <a:tcPr marL="68580" marR="68580" marT="0" marB="0"/>
                </a:tc>
                <a:tc>
                  <a:txBody>
                    <a:bodyPr/>
                    <a:lstStyle/>
                    <a:p>
                      <a:pPr algn="ctr">
                        <a:lnSpc>
                          <a:spcPct val="107000"/>
                        </a:lnSpc>
                        <a:spcBef>
                          <a:spcPts val="855"/>
                        </a:spcBef>
                        <a:spcAft>
                          <a:spcPts val="855"/>
                        </a:spcAft>
                      </a:pPr>
                      <a:r>
                        <a:rPr lang="en-GB" sz="1400" b="1" dirty="0">
                          <a:solidFill>
                            <a:srgbClr val="002060"/>
                          </a:solidFill>
                          <a:effectLst/>
                          <a:latin typeface="+mn-lt"/>
                          <a:ea typeface="Calibri" panose="020F0502020204030204" pitchFamily="34" charset="0"/>
                        </a:rPr>
                        <a:t>Country</a:t>
                      </a:r>
                      <a:endParaRPr lang="ru-RU" sz="1400" b="1" dirty="0">
                        <a:solidFill>
                          <a:srgbClr val="002060"/>
                        </a:solidFill>
                        <a:effectLst/>
                        <a:latin typeface="+mn-lt"/>
                        <a:ea typeface="Calibri" panose="020F0502020204030204" pitchFamily="34" charset="0"/>
                      </a:endParaRPr>
                    </a:p>
                  </a:txBody>
                  <a:tcPr marL="68580" marR="68580" marT="0" marB="0"/>
                </a:tc>
                <a:tc>
                  <a:txBody>
                    <a:bodyPr/>
                    <a:lstStyle/>
                    <a:p>
                      <a:pPr algn="ctr">
                        <a:lnSpc>
                          <a:spcPct val="107000"/>
                        </a:lnSpc>
                        <a:spcAft>
                          <a:spcPts val="800"/>
                        </a:spcAft>
                      </a:pPr>
                      <a:r>
                        <a:rPr lang="en-GB" sz="1400" b="1" dirty="0">
                          <a:solidFill>
                            <a:srgbClr val="002060"/>
                          </a:solidFill>
                          <a:effectLst/>
                          <a:latin typeface="+mn-lt"/>
                          <a:ea typeface="Calibri" panose="020F0502020204030204" pitchFamily="34" charset="0"/>
                        </a:rPr>
                        <a:t>City</a:t>
                      </a:r>
                      <a:endParaRPr lang="ru-RU" sz="1400" b="1" dirty="0">
                        <a:solidFill>
                          <a:srgbClr val="002060"/>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519919849"/>
                  </a:ext>
                </a:extLst>
              </a:tr>
              <a:tr h="0">
                <a:tc>
                  <a:txBody>
                    <a:bodyPr/>
                    <a:lstStyle/>
                    <a:p>
                      <a:r>
                        <a:rPr lang="en-GB" sz="1400" b="1" dirty="0">
                          <a:solidFill>
                            <a:srgbClr val="002060"/>
                          </a:solidFill>
                          <a:effectLst/>
                          <a:latin typeface="+mn-lt"/>
                          <a:ea typeface="Calibri" panose="020F0502020204030204" pitchFamily="34" charset="0"/>
                        </a:rPr>
                        <a:t>FRAKO-TERM</a:t>
                      </a:r>
                      <a:endParaRPr lang="ru-RU" sz="1400" b="1" dirty="0">
                        <a:solidFill>
                          <a:srgbClr val="002060"/>
                        </a:solidFill>
                        <a:effectLst/>
                        <a:latin typeface="+mn-lt"/>
                        <a:ea typeface="Calibri" panose="020F0502020204030204" pitchFamily="34" charset="0"/>
                      </a:endParaRPr>
                    </a:p>
                  </a:txBody>
                  <a:tcPr marL="68580" marR="68580" marT="0" marB="0"/>
                </a:tc>
                <a:tc>
                  <a:txBody>
                    <a:bodyPr/>
                    <a:lstStyle/>
                    <a:p>
                      <a:r>
                        <a:rPr lang="en-GB" sz="1400" b="1" dirty="0">
                          <a:solidFill>
                            <a:srgbClr val="002060"/>
                          </a:solidFill>
                          <a:effectLst/>
                          <a:latin typeface="+mn-lt"/>
                          <a:ea typeface="Calibri" panose="020F0502020204030204" pitchFamily="34" charset="0"/>
                        </a:rPr>
                        <a:t>Poland</a:t>
                      </a:r>
                      <a:endParaRPr lang="ru-RU" sz="1400" b="1" dirty="0">
                        <a:solidFill>
                          <a:srgbClr val="002060"/>
                        </a:solidFill>
                        <a:effectLst/>
                        <a:latin typeface="+mn-lt"/>
                        <a:ea typeface="Calibri" panose="020F0502020204030204" pitchFamily="34" charset="0"/>
                      </a:endParaRPr>
                    </a:p>
                  </a:txBody>
                  <a:tcPr marL="68580" marR="68580" marT="0" marB="0"/>
                </a:tc>
                <a:tc>
                  <a:txBody>
                    <a:bodyPr/>
                    <a:lstStyle/>
                    <a:p>
                      <a:r>
                        <a:rPr lang="en-GB" sz="1400" b="1" dirty="0">
                          <a:solidFill>
                            <a:srgbClr val="002060"/>
                          </a:solidFill>
                          <a:effectLst/>
                          <a:latin typeface="+mn-lt"/>
                          <a:ea typeface="Calibri" panose="020F0502020204030204" pitchFamily="34" charset="0"/>
                        </a:rPr>
                        <a:t>Torun</a:t>
                      </a:r>
                      <a:endParaRPr lang="ru-RU" sz="1400" b="1" dirty="0">
                        <a:solidFill>
                          <a:srgbClr val="002060"/>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545601875"/>
                  </a:ext>
                </a:extLst>
              </a:tr>
              <a:tr h="0">
                <a:tc>
                  <a:txBody>
                    <a:bodyPr/>
                    <a:lstStyle/>
                    <a:p>
                      <a:r>
                        <a:rPr lang="en-GB" sz="1400" b="1" dirty="0">
                          <a:solidFill>
                            <a:srgbClr val="002060"/>
                          </a:solidFill>
                          <a:effectLst/>
                          <a:latin typeface="+mn-lt"/>
                        </a:rPr>
                        <a:t>PNPI NRC KI</a:t>
                      </a:r>
                      <a:endParaRPr lang="ru-RU" sz="1400" b="1" dirty="0">
                        <a:solidFill>
                          <a:srgbClr val="002060"/>
                        </a:solidFill>
                        <a:effectLst/>
                        <a:latin typeface="+mn-lt"/>
                        <a:ea typeface="Calibri" panose="020F0502020204030204" pitchFamily="34" charset="0"/>
                      </a:endParaRPr>
                    </a:p>
                  </a:txBody>
                  <a:tcPr marL="68580" marR="68580" marT="0" marB="0"/>
                </a:tc>
                <a:tc>
                  <a:txBody>
                    <a:bodyPr/>
                    <a:lstStyle/>
                    <a:p>
                      <a:pPr>
                        <a:lnSpc>
                          <a:spcPct val="107000"/>
                        </a:lnSpc>
                        <a:spcAft>
                          <a:spcPts val="800"/>
                        </a:spcAft>
                      </a:pPr>
                      <a:r>
                        <a:rPr lang="en-GB" sz="1400" b="1" dirty="0">
                          <a:solidFill>
                            <a:srgbClr val="002060"/>
                          </a:solidFill>
                          <a:effectLst/>
                          <a:latin typeface="+mn-lt"/>
                          <a:ea typeface="Calibri" panose="020F0502020204030204" pitchFamily="34" charset="0"/>
                        </a:rPr>
                        <a:t>Russia</a:t>
                      </a:r>
                      <a:endParaRPr lang="ru-RU" sz="1400" b="1" dirty="0">
                        <a:solidFill>
                          <a:srgbClr val="002060"/>
                        </a:solidFill>
                        <a:effectLst/>
                        <a:latin typeface="+mn-lt"/>
                        <a:ea typeface="Calibri" panose="020F0502020204030204" pitchFamily="34" charset="0"/>
                      </a:endParaRPr>
                    </a:p>
                  </a:txBody>
                  <a:tcPr marL="68580" marR="68580" marT="0" marB="0"/>
                </a:tc>
                <a:tc>
                  <a:txBody>
                    <a:bodyPr/>
                    <a:lstStyle/>
                    <a:p>
                      <a:pPr>
                        <a:lnSpc>
                          <a:spcPct val="107000"/>
                        </a:lnSpc>
                        <a:spcAft>
                          <a:spcPts val="800"/>
                        </a:spcAft>
                      </a:pPr>
                      <a:r>
                        <a:rPr lang="en-GB" sz="1400" b="1" dirty="0" err="1">
                          <a:solidFill>
                            <a:srgbClr val="002060"/>
                          </a:solidFill>
                          <a:effectLst/>
                          <a:latin typeface="+mn-lt"/>
                          <a:ea typeface="Calibri" panose="020F0502020204030204" pitchFamily="34" charset="0"/>
                        </a:rPr>
                        <a:t>Gatchina</a:t>
                      </a:r>
                      <a:endParaRPr lang="ru-RU" sz="1400" b="1" dirty="0">
                        <a:solidFill>
                          <a:srgbClr val="002060"/>
                        </a:solidFill>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2145504834"/>
                  </a:ext>
                </a:extLst>
              </a:tr>
              <a:tr h="0">
                <a:tc>
                  <a:txBody>
                    <a:bodyPr/>
                    <a:lstStyle/>
                    <a:p>
                      <a:r>
                        <a:rPr lang="en-GB" sz="1400" b="1" dirty="0">
                          <a:solidFill>
                            <a:srgbClr val="002060"/>
                          </a:solidFill>
                          <a:effectLst/>
                          <a:latin typeface="+mn-lt"/>
                          <a:ea typeface="Calibri" panose="020F0502020204030204" pitchFamily="34" charset="0"/>
                        </a:rPr>
                        <a:t>NRC KI</a:t>
                      </a:r>
                      <a:endParaRPr lang="ru-RU" sz="1400" b="1" dirty="0">
                        <a:solidFill>
                          <a:srgbClr val="002060"/>
                        </a:solidFill>
                        <a:effectLst/>
                        <a:latin typeface="+mn-lt"/>
                        <a:ea typeface="Calibri" panose="020F0502020204030204" pitchFamily="34" charset="0"/>
                      </a:endParaRPr>
                    </a:p>
                  </a:txBody>
                  <a:tcPr marL="68580" marR="68580" marT="0" marB="0"/>
                </a:tc>
                <a:tc>
                  <a:txBody>
                    <a:bodyPr/>
                    <a:lstStyle/>
                    <a:p>
                      <a:pPr>
                        <a:lnSpc>
                          <a:spcPct val="107000"/>
                        </a:lnSpc>
                        <a:spcAft>
                          <a:spcPts val="800"/>
                        </a:spcAft>
                      </a:pPr>
                      <a:r>
                        <a:rPr lang="ru-RU" sz="1400" b="1" dirty="0">
                          <a:solidFill>
                            <a:srgbClr val="002060"/>
                          </a:solidFill>
                          <a:effectLst/>
                          <a:latin typeface="+mn-lt"/>
                        </a:rPr>
                        <a:t> </a:t>
                      </a:r>
                      <a:endParaRPr lang="ru-RU" sz="1400" b="1" dirty="0">
                        <a:solidFill>
                          <a:srgbClr val="002060"/>
                        </a:solidFill>
                        <a:effectLst/>
                        <a:latin typeface="+mn-lt"/>
                        <a:ea typeface="Calibri" panose="020F0502020204030204" pitchFamily="34" charset="0"/>
                      </a:endParaRPr>
                    </a:p>
                  </a:txBody>
                  <a:tcPr marL="68580" marR="68580" marT="0" marB="0"/>
                </a:tc>
                <a:tc>
                  <a:txBody>
                    <a:bodyPr/>
                    <a:lstStyle/>
                    <a:p>
                      <a:pPr>
                        <a:lnSpc>
                          <a:spcPct val="107000"/>
                        </a:lnSpc>
                        <a:spcAft>
                          <a:spcPts val="800"/>
                        </a:spcAft>
                      </a:pPr>
                      <a:r>
                        <a:rPr lang="en-GB" sz="1400" b="1" dirty="0">
                          <a:solidFill>
                            <a:srgbClr val="002060"/>
                          </a:solidFill>
                          <a:effectLst/>
                          <a:latin typeface="+mn-lt"/>
                          <a:ea typeface="Calibri" panose="020F0502020204030204" pitchFamily="34" charset="0"/>
                        </a:rPr>
                        <a:t>Moscow</a:t>
                      </a:r>
                      <a:endParaRPr lang="ru-RU" sz="1400" b="1" dirty="0">
                        <a:solidFill>
                          <a:srgbClr val="002060"/>
                        </a:solidFill>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558387066"/>
                  </a:ext>
                </a:extLst>
              </a:tr>
              <a:tr h="0">
                <a:tc>
                  <a:txBody>
                    <a:bodyPr/>
                    <a:lstStyle/>
                    <a:p>
                      <a:r>
                        <a:rPr lang="en-GB" sz="1400" b="1" dirty="0">
                          <a:solidFill>
                            <a:srgbClr val="002060"/>
                          </a:solidFill>
                          <a:effectLst/>
                          <a:latin typeface="+mn-lt"/>
                          <a:ea typeface="Calibri" panose="020F0502020204030204" pitchFamily="34" charset="0"/>
                        </a:rPr>
                        <a:t>INR RAS</a:t>
                      </a:r>
                      <a:endParaRPr lang="ru-RU" sz="1400" b="1" dirty="0">
                        <a:solidFill>
                          <a:srgbClr val="002060"/>
                        </a:solidFill>
                        <a:effectLst/>
                        <a:latin typeface="+mn-lt"/>
                        <a:ea typeface="Calibri" panose="020F0502020204030204" pitchFamily="34" charset="0"/>
                      </a:endParaRPr>
                    </a:p>
                  </a:txBody>
                  <a:tcPr marL="68580" marR="68580" marT="0" marB="0"/>
                </a:tc>
                <a:tc>
                  <a:txBody>
                    <a:bodyPr/>
                    <a:lstStyle/>
                    <a:p>
                      <a:pPr>
                        <a:lnSpc>
                          <a:spcPct val="107000"/>
                        </a:lnSpc>
                        <a:spcAft>
                          <a:spcPts val="800"/>
                        </a:spcAft>
                      </a:pPr>
                      <a:r>
                        <a:rPr lang="ru-RU" sz="1400" b="1" dirty="0">
                          <a:solidFill>
                            <a:srgbClr val="002060"/>
                          </a:solidFill>
                          <a:effectLst/>
                          <a:latin typeface="+mn-lt"/>
                        </a:rPr>
                        <a:t> </a:t>
                      </a:r>
                      <a:endParaRPr lang="ru-RU" sz="1400" b="1" dirty="0">
                        <a:solidFill>
                          <a:srgbClr val="002060"/>
                        </a:solidFill>
                        <a:effectLst/>
                        <a:latin typeface="+mn-lt"/>
                        <a:ea typeface="Calibri" panose="020F0502020204030204" pitchFamily="34" charset="0"/>
                      </a:endParaRPr>
                    </a:p>
                  </a:txBody>
                  <a:tcPr marL="68580" marR="68580" marT="0" marB="0"/>
                </a:tc>
                <a:tc>
                  <a:txBody>
                    <a:bodyPr/>
                    <a:lstStyle/>
                    <a:p>
                      <a:pPr>
                        <a:lnSpc>
                          <a:spcPct val="107000"/>
                        </a:lnSpc>
                        <a:spcAft>
                          <a:spcPts val="800"/>
                        </a:spcAft>
                      </a:pPr>
                      <a:r>
                        <a:rPr lang="ru-RU" sz="1400" b="1" dirty="0">
                          <a:solidFill>
                            <a:srgbClr val="002060"/>
                          </a:solidFill>
                          <a:effectLst/>
                          <a:latin typeface="+mn-lt"/>
                        </a:rPr>
                        <a:t> </a:t>
                      </a:r>
                      <a:endParaRPr lang="ru-RU" sz="1400" b="1" dirty="0">
                        <a:solidFill>
                          <a:srgbClr val="002060"/>
                        </a:solidFill>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1387242223"/>
                  </a:ext>
                </a:extLst>
              </a:tr>
              <a:tr h="0">
                <a:tc>
                  <a:txBody>
                    <a:bodyPr/>
                    <a:lstStyle/>
                    <a:p>
                      <a:r>
                        <a:rPr lang="en-GB" sz="1400" b="1" dirty="0">
                          <a:solidFill>
                            <a:srgbClr val="002060"/>
                          </a:solidFill>
                          <a:effectLst/>
                          <a:latin typeface="+mn-lt"/>
                        </a:rPr>
                        <a:t>LLC </a:t>
                      </a:r>
                      <a:r>
                        <a:rPr lang="en-GB" sz="1400" b="1" dirty="0" err="1">
                          <a:solidFill>
                            <a:srgbClr val="002060"/>
                          </a:solidFill>
                          <a:effectLst/>
                          <a:latin typeface="+mn-lt"/>
                        </a:rPr>
                        <a:t>Atomgraph</a:t>
                      </a:r>
                      <a:r>
                        <a:rPr lang="en-GB" sz="1400" b="1" dirty="0">
                          <a:solidFill>
                            <a:srgbClr val="002060"/>
                          </a:solidFill>
                          <a:effectLst/>
                          <a:latin typeface="+mn-lt"/>
                        </a:rPr>
                        <a:t> AG</a:t>
                      </a:r>
                      <a:endParaRPr lang="ru-RU" sz="1400" b="1" dirty="0">
                        <a:solidFill>
                          <a:srgbClr val="002060"/>
                        </a:solidFill>
                        <a:effectLst/>
                        <a:latin typeface="+mn-lt"/>
                        <a:ea typeface="Calibri" panose="020F0502020204030204" pitchFamily="34" charset="0"/>
                      </a:endParaRPr>
                    </a:p>
                  </a:txBody>
                  <a:tcPr marL="68580" marR="68580" marT="0" marB="0"/>
                </a:tc>
                <a:tc>
                  <a:txBody>
                    <a:bodyPr/>
                    <a:lstStyle/>
                    <a:p>
                      <a:pPr>
                        <a:lnSpc>
                          <a:spcPct val="107000"/>
                        </a:lnSpc>
                        <a:spcAft>
                          <a:spcPts val="800"/>
                        </a:spcAft>
                      </a:pPr>
                      <a:r>
                        <a:rPr lang="ru-RU" sz="1400" b="1">
                          <a:solidFill>
                            <a:srgbClr val="002060"/>
                          </a:solidFill>
                          <a:effectLst/>
                          <a:latin typeface="+mn-lt"/>
                        </a:rPr>
                        <a:t> </a:t>
                      </a:r>
                      <a:endParaRPr lang="ru-RU" sz="1400" b="1">
                        <a:solidFill>
                          <a:srgbClr val="002060"/>
                        </a:solidFill>
                        <a:effectLst/>
                        <a:latin typeface="+mn-lt"/>
                        <a:ea typeface="Calibri" panose="020F0502020204030204" pitchFamily="34" charset="0"/>
                      </a:endParaRPr>
                    </a:p>
                  </a:txBody>
                  <a:tcPr marL="68580" marR="68580" marT="0" marB="0"/>
                </a:tc>
                <a:tc>
                  <a:txBody>
                    <a:bodyPr/>
                    <a:lstStyle/>
                    <a:p>
                      <a:pPr>
                        <a:lnSpc>
                          <a:spcPct val="107000"/>
                        </a:lnSpc>
                        <a:spcAft>
                          <a:spcPts val="800"/>
                        </a:spcAft>
                      </a:pPr>
                      <a:r>
                        <a:rPr lang="ru-RU" sz="1400" b="1" dirty="0">
                          <a:solidFill>
                            <a:srgbClr val="002060"/>
                          </a:solidFill>
                          <a:effectLst/>
                          <a:latin typeface="+mn-lt"/>
                        </a:rPr>
                        <a:t> </a:t>
                      </a:r>
                      <a:endParaRPr lang="ru-RU" sz="1400" b="1" dirty="0">
                        <a:solidFill>
                          <a:srgbClr val="002060"/>
                        </a:solidFill>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1921333202"/>
                  </a:ext>
                </a:extLst>
              </a:tr>
            </a:tbl>
          </a:graphicData>
        </a:graphic>
      </p:graphicFrame>
      <p:sp>
        <p:nvSpPr>
          <p:cNvPr id="9" name="TextBox 8">
            <a:extLst>
              <a:ext uri="{FF2B5EF4-FFF2-40B4-BE49-F238E27FC236}">
                <a16:creationId xmlns:a16="http://schemas.microsoft.com/office/drawing/2014/main" id="{ABFFD028-6986-AD8D-B781-214E38E4F8CC}"/>
              </a:ext>
            </a:extLst>
          </p:cNvPr>
          <p:cNvSpPr txBox="1"/>
          <p:nvPr/>
        </p:nvSpPr>
        <p:spPr>
          <a:xfrm>
            <a:off x="7905183" y="4064726"/>
            <a:ext cx="3997234" cy="378823"/>
          </a:xfrm>
          <a:prstGeom prst="rect">
            <a:avLst/>
          </a:prstGeom>
          <a:noFill/>
        </p:spPr>
        <p:txBody>
          <a:bodyPr wrap="square" rtlCol="0">
            <a:spAutoFit/>
          </a:bodyPr>
          <a:lstStyle/>
          <a:p>
            <a:r>
              <a:rPr lang="en-GB" b="1" dirty="0">
                <a:solidFill>
                  <a:srgbClr val="006600"/>
                </a:solidFill>
              </a:rPr>
              <a:t>Participating organizations</a:t>
            </a:r>
            <a:endParaRPr lang="ru-RU" b="1" dirty="0">
              <a:solidFill>
                <a:srgbClr val="006600"/>
              </a:solidFill>
            </a:endParaRPr>
          </a:p>
        </p:txBody>
      </p:sp>
    </p:spTree>
    <p:extLst>
      <p:ext uri="{BB962C8B-B14F-4D97-AF65-F5344CB8AC3E}">
        <p14:creationId xmlns:p14="http://schemas.microsoft.com/office/powerpoint/2010/main" val="884243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4"/>
          <p:cNvSpPr>
            <a:spLocks noChangeArrowheads="1" noChangeShapeType="1" noTextEdit="1"/>
          </p:cNvSpPr>
          <p:nvPr/>
        </p:nvSpPr>
        <p:spPr bwMode="auto">
          <a:xfrm>
            <a:off x="2131422" y="2018212"/>
            <a:ext cx="7929155" cy="1750423"/>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Thank You for Your Attention!</a:t>
            </a:r>
            <a:endParaRPr lang="ru-RU"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DE6A26-7162-321C-3D23-2C1FE3172063}"/>
              </a:ext>
            </a:extLst>
          </p:cNvPr>
          <p:cNvSpPr txBox="1"/>
          <p:nvPr/>
        </p:nvSpPr>
        <p:spPr>
          <a:xfrm>
            <a:off x="182880" y="0"/>
            <a:ext cx="11887200" cy="369332"/>
          </a:xfrm>
          <a:prstGeom prst="rect">
            <a:avLst/>
          </a:prstGeom>
          <a:noFill/>
        </p:spPr>
        <p:txBody>
          <a:bodyPr wrap="square">
            <a:spAutoFit/>
          </a:bodyPr>
          <a:lstStyle/>
          <a:p>
            <a:pPr algn="ctr">
              <a:spcAft>
                <a:spcPts val="0"/>
              </a:spcAft>
            </a:pPr>
            <a:r>
              <a:rPr lang="en-US" b="1" dirty="0">
                <a:solidFill>
                  <a:srgbClr val="0000FF"/>
                </a:solidFill>
                <a:latin typeface="Arial" panose="020B0604020202020204" pitchFamily="34" charset="0"/>
                <a:ea typeface="Times New Roman" panose="02020603050405020304" pitchFamily="18" charset="0"/>
              </a:rPr>
              <a:t>Summary of the main methodical results:</a:t>
            </a:r>
          </a:p>
        </p:txBody>
      </p:sp>
      <p:sp>
        <p:nvSpPr>
          <p:cNvPr id="4" name="TextBox 3">
            <a:extLst>
              <a:ext uri="{FF2B5EF4-FFF2-40B4-BE49-F238E27FC236}">
                <a16:creationId xmlns:a16="http://schemas.microsoft.com/office/drawing/2014/main" id="{BA6250FC-A6B5-A1CD-D3ED-8F5DDCAEC97D}"/>
              </a:ext>
            </a:extLst>
          </p:cNvPr>
          <p:cNvSpPr txBox="1"/>
          <p:nvPr/>
        </p:nvSpPr>
        <p:spPr>
          <a:xfrm>
            <a:off x="390252" y="920621"/>
            <a:ext cx="7225394" cy="5509200"/>
          </a:xfrm>
          <a:prstGeom prst="rect">
            <a:avLst/>
          </a:prstGeom>
          <a:noFill/>
        </p:spPr>
        <p:txBody>
          <a:bodyPr wrap="square">
            <a:spAutoFit/>
          </a:bodyPr>
          <a:lstStyle/>
          <a:p>
            <a:pPr marL="285750" indent="-285750">
              <a:buFont typeface="Arial" panose="020B0604020202020204" pitchFamily="34" charset="0"/>
              <a:buChar char="•"/>
            </a:pPr>
            <a:r>
              <a:rPr lang="en-GB" sz="1600" b="1" dirty="0">
                <a:solidFill>
                  <a:srgbClr val="C00000"/>
                </a:solidFill>
                <a:latin typeface="Arial" panose="020B0604020202020204" pitchFamily="34" charset="0"/>
                <a:ea typeface="Times New Roman" panose="02020603050405020304" pitchFamily="18" charset="0"/>
              </a:rPr>
              <a:t>U</a:t>
            </a:r>
            <a:r>
              <a:rPr lang="en-GB" sz="1600" b="1" dirty="0">
                <a:solidFill>
                  <a:srgbClr val="C00000"/>
                </a:solidFill>
                <a:effectLst/>
                <a:latin typeface="Arial" panose="020B0604020202020204" pitchFamily="34" charset="0"/>
                <a:ea typeface="Times New Roman" panose="02020603050405020304" pitchFamily="18" charset="0"/>
              </a:rPr>
              <a:t>pgrade of the neutron guide of the DN-6 diffractometer by replacement of mirrors with natural Ni coating (m = 1) to supermirror coating (m = 3), </a:t>
            </a:r>
          </a:p>
          <a:p>
            <a:endParaRPr lang="en-GB" sz="1600" b="1" dirty="0">
              <a:solidFill>
                <a:srgbClr val="C00000"/>
              </a:solidFill>
              <a:effectLst/>
              <a:latin typeface="Arial" panose="020B0604020202020204" pitchFamily="34" charset="0"/>
              <a:ea typeface="Times New Roman" panose="02020603050405020304" pitchFamily="18" charset="0"/>
            </a:endParaRPr>
          </a:p>
          <a:p>
            <a:endParaRPr lang="en-GB" sz="1600" b="1" dirty="0">
              <a:solidFill>
                <a:srgbClr val="C00000"/>
              </a:solidFill>
              <a:effectLst/>
              <a:latin typeface="Arial" panose="020B0604020202020204" pitchFamily="34" charset="0"/>
              <a:ea typeface="Times New Roman" panose="02020603050405020304" pitchFamily="18" charset="0"/>
            </a:endParaRPr>
          </a:p>
          <a:p>
            <a:endParaRPr lang="en-GB" sz="1600" b="1" dirty="0">
              <a:solidFill>
                <a:srgbClr val="C00000"/>
              </a:solidFill>
              <a:effectLst/>
              <a:latin typeface="Arial" panose="020B0604020202020204" pitchFamily="34" charset="0"/>
              <a:ea typeface="Times New Roman" panose="02020603050405020304" pitchFamily="18" charset="0"/>
            </a:endParaRPr>
          </a:p>
          <a:p>
            <a:endParaRPr lang="en-GB" sz="1600" b="1" dirty="0">
              <a:solidFill>
                <a:srgbClr val="C00000"/>
              </a:solidFill>
              <a:effectLst/>
              <a:latin typeface="Arial" panose="020B0604020202020204" pitchFamily="34" charset="0"/>
              <a:ea typeface="Times New Roman" panose="02020603050405020304" pitchFamily="18" charset="0"/>
            </a:endParaRPr>
          </a:p>
          <a:p>
            <a:endParaRPr lang="en-GB" sz="1600" b="1" dirty="0">
              <a:solidFill>
                <a:srgbClr val="C00000"/>
              </a:solidFill>
              <a:effectLst/>
              <a:latin typeface="Arial" panose="020B0604020202020204" pitchFamily="34" charset="0"/>
              <a:ea typeface="Times New Roman" panose="02020603050405020304" pitchFamily="18" charset="0"/>
            </a:endParaRPr>
          </a:p>
          <a:p>
            <a:endParaRPr lang="en-GB" sz="1600" b="1" dirty="0">
              <a:solidFill>
                <a:srgbClr val="C00000"/>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GB" sz="1600" b="1" dirty="0">
                <a:solidFill>
                  <a:srgbClr val="C00000"/>
                </a:solidFill>
                <a:latin typeface="Arial" panose="020B0604020202020204" pitchFamily="34" charset="0"/>
                <a:ea typeface="Times New Roman" panose="02020603050405020304" pitchFamily="18" charset="0"/>
              </a:rPr>
              <a:t>C</a:t>
            </a:r>
            <a:r>
              <a:rPr lang="en-GB" sz="1600" b="1" dirty="0">
                <a:solidFill>
                  <a:srgbClr val="C00000"/>
                </a:solidFill>
                <a:effectLst/>
                <a:latin typeface="Arial" panose="020B0604020202020204" pitchFamily="34" charset="0"/>
                <a:ea typeface="Times New Roman" panose="02020603050405020304" pitchFamily="18" charset="0"/>
              </a:rPr>
              <a:t>ompletion of the assembly of ASTRA scintillation detector system at the FSD diffractometer, </a:t>
            </a:r>
          </a:p>
          <a:p>
            <a:endParaRPr lang="en-GB" sz="1600" b="1" dirty="0">
              <a:solidFill>
                <a:srgbClr val="C00000"/>
              </a:solidFill>
              <a:effectLst/>
              <a:latin typeface="Arial" panose="020B0604020202020204" pitchFamily="34" charset="0"/>
              <a:ea typeface="Times New Roman" panose="02020603050405020304" pitchFamily="18" charset="0"/>
            </a:endParaRPr>
          </a:p>
          <a:p>
            <a:endParaRPr lang="en-GB" sz="1600" b="1" dirty="0">
              <a:solidFill>
                <a:srgbClr val="C00000"/>
              </a:solidFill>
              <a:effectLst/>
              <a:latin typeface="Arial" panose="020B0604020202020204" pitchFamily="34" charset="0"/>
              <a:ea typeface="Times New Roman" panose="02020603050405020304" pitchFamily="18" charset="0"/>
            </a:endParaRPr>
          </a:p>
          <a:p>
            <a:endParaRPr lang="en-GB" sz="1600" b="1" dirty="0">
              <a:solidFill>
                <a:srgbClr val="C00000"/>
              </a:solidFill>
              <a:effectLst/>
              <a:latin typeface="Arial" panose="020B0604020202020204" pitchFamily="34" charset="0"/>
              <a:ea typeface="Times New Roman" panose="02020603050405020304" pitchFamily="18" charset="0"/>
            </a:endParaRPr>
          </a:p>
          <a:p>
            <a:endParaRPr lang="en-GB" sz="1600" b="1" dirty="0">
              <a:solidFill>
                <a:srgbClr val="C00000"/>
              </a:solidFill>
              <a:effectLst/>
              <a:latin typeface="Arial" panose="020B0604020202020204" pitchFamily="34" charset="0"/>
              <a:ea typeface="Times New Roman" panose="02020603050405020304" pitchFamily="18" charset="0"/>
            </a:endParaRPr>
          </a:p>
          <a:p>
            <a:endParaRPr lang="en-GB" sz="1600" b="1" dirty="0">
              <a:solidFill>
                <a:srgbClr val="C00000"/>
              </a:solidFill>
              <a:effectLst/>
              <a:latin typeface="Arial" panose="020B0604020202020204" pitchFamily="34" charset="0"/>
              <a:ea typeface="Times New Roman" panose="02020603050405020304" pitchFamily="18" charset="0"/>
            </a:endParaRPr>
          </a:p>
          <a:p>
            <a:endParaRPr lang="en-GB" sz="1600" b="1" dirty="0">
              <a:solidFill>
                <a:srgbClr val="C00000"/>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GB" sz="1600" b="1" dirty="0">
                <a:solidFill>
                  <a:srgbClr val="C00000"/>
                </a:solidFill>
                <a:latin typeface="Arial" panose="020B0604020202020204" pitchFamily="34" charset="0"/>
                <a:ea typeface="Times New Roman" panose="02020603050405020304" pitchFamily="18" charset="0"/>
              </a:rPr>
              <a:t>R</a:t>
            </a:r>
            <a:r>
              <a:rPr lang="en-GB" sz="1600" b="1" dirty="0">
                <a:solidFill>
                  <a:srgbClr val="C00000"/>
                </a:solidFill>
                <a:effectLst/>
                <a:latin typeface="Arial" panose="020B0604020202020204" pitchFamily="34" charset="0"/>
                <a:ea typeface="Times New Roman" panose="02020603050405020304" pitchFamily="18" charset="0"/>
              </a:rPr>
              <a:t>eplacement of Fourier chopper at the FSS spectrometer,</a:t>
            </a:r>
          </a:p>
          <a:p>
            <a:endParaRPr lang="en-GB" sz="1600" b="1" dirty="0">
              <a:solidFill>
                <a:srgbClr val="C00000"/>
              </a:solidFill>
              <a:effectLst/>
              <a:latin typeface="Arial" panose="020B0604020202020204" pitchFamily="34" charset="0"/>
              <a:ea typeface="Times New Roman" panose="02020603050405020304" pitchFamily="18" charset="0"/>
            </a:endParaRPr>
          </a:p>
          <a:p>
            <a:endParaRPr lang="en-GB" sz="1600" b="1" dirty="0">
              <a:solidFill>
                <a:srgbClr val="C00000"/>
              </a:solidFill>
              <a:effectLst/>
              <a:latin typeface="Arial" panose="020B0604020202020204" pitchFamily="34" charset="0"/>
              <a:ea typeface="Times New Roman" panose="02020603050405020304" pitchFamily="18" charset="0"/>
            </a:endParaRPr>
          </a:p>
          <a:p>
            <a:endParaRPr lang="en-GB" sz="1600" b="1" dirty="0">
              <a:solidFill>
                <a:srgbClr val="C00000"/>
              </a:solidFill>
              <a:effectLst/>
              <a:latin typeface="Arial" panose="020B0604020202020204" pitchFamily="34" charset="0"/>
              <a:ea typeface="Times New Roman" panose="02020603050405020304" pitchFamily="18" charset="0"/>
            </a:endParaRPr>
          </a:p>
          <a:p>
            <a:endParaRPr lang="en-GB" sz="1600" b="1" dirty="0">
              <a:solidFill>
                <a:srgbClr val="C00000"/>
              </a:solidFill>
              <a:effectLst/>
              <a:latin typeface="Arial" panose="020B0604020202020204" pitchFamily="34" charset="0"/>
              <a:ea typeface="Times New Roman" panose="02020603050405020304" pitchFamily="18" charset="0"/>
            </a:endParaRPr>
          </a:p>
        </p:txBody>
      </p:sp>
      <p:pic>
        <p:nvPicPr>
          <p:cNvPr id="5" name="Рисунок 4">
            <a:extLst>
              <a:ext uri="{FF2B5EF4-FFF2-40B4-BE49-F238E27FC236}">
                <a16:creationId xmlns:a16="http://schemas.microsoft.com/office/drawing/2014/main" id="{455AD44C-3204-0FCE-94BD-D5D6161E25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9640" y="466008"/>
            <a:ext cx="1349326" cy="1799102"/>
          </a:xfrm>
          <a:prstGeom prst="rect">
            <a:avLst/>
          </a:prstGeom>
        </p:spPr>
      </p:pic>
      <p:pic>
        <p:nvPicPr>
          <p:cNvPr id="6" name="Рисунок 5">
            <a:extLst>
              <a:ext uri="{FF2B5EF4-FFF2-40B4-BE49-F238E27FC236}">
                <a16:creationId xmlns:a16="http://schemas.microsoft.com/office/drawing/2014/main" id="{C1FEE331-EA1E-5161-CA77-9645308449DC}"/>
              </a:ext>
            </a:extLst>
          </p:cNvPr>
          <p:cNvPicPr>
            <a:picLocks noChangeAspect="1"/>
          </p:cNvPicPr>
          <p:nvPr/>
        </p:nvPicPr>
        <p:blipFill>
          <a:blip r:embed="rId3"/>
          <a:stretch>
            <a:fillRect/>
          </a:stretch>
        </p:blipFill>
        <p:spPr>
          <a:xfrm>
            <a:off x="8003253" y="2422851"/>
            <a:ext cx="2442099" cy="1831699"/>
          </a:xfrm>
          <a:prstGeom prst="rect">
            <a:avLst/>
          </a:prstGeom>
        </p:spPr>
      </p:pic>
      <p:pic>
        <p:nvPicPr>
          <p:cNvPr id="7" name="Рисунок 6">
            <a:extLst>
              <a:ext uri="{FF2B5EF4-FFF2-40B4-BE49-F238E27FC236}">
                <a16:creationId xmlns:a16="http://schemas.microsoft.com/office/drawing/2014/main" id="{6C9250BF-7633-614E-D05D-DFCBE7937F6E}"/>
              </a:ext>
            </a:extLst>
          </p:cNvPr>
          <p:cNvPicPr>
            <a:picLocks noChangeAspect="1"/>
          </p:cNvPicPr>
          <p:nvPr/>
        </p:nvPicPr>
        <p:blipFill rotWithShape="1">
          <a:blip r:embed="rId4"/>
          <a:srcRect l="10115" t="4389" r="9208" b="14114"/>
          <a:stretch/>
        </p:blipFill>
        <p:spPr bwMode="auto">
          <a:xfrm>
            <a:off x="8549640" y="4412291"/>
            <a:ext cx="1489166" cy="19326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6166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44720C-B059-4C87-9BFE-2A5B8ABA33D6}"/>
              </a:ext>
            </a:extLst>
          </p:cNvPr>
          <p:cNvSpPr txBox="1"/>
          <p:nvPr/>
        </p:nvSpPr>
        <p:spPr>
          <a:xfrm>
            <a:off x="1658983" y="47040"/>
            <a:ext cx="9581606" cy="369332"/>
          </a:xfrm>
          <a:prstGeom prst="rect">
            <a:avLst/>
          </a:prstGeom>
          <a:noFill/>
        </p:spPr>
        <p:txBody>
          <a:bodyPr wrap="square" rtlCol="0">
            <a:spAutoFit/>
          </a:bodyPr>
          <a:lstStyle/>
          <a:p>
            <a:r>
              <a:rPr lang="en-GB" b="1" dirty="0">
                <a:solidFill>
                  <a:srgbClr val="0000FF"/>
                </a:solidFill>
              </a:rPr>
              <a:t>Full report of the theme (2021-2023): enclosed to PAC materials</a:t>
            </a:r>
            <a:endParaRPr lang="ru-RU" dirty="0"/>
          </a:p>
        </p:txBody>
      </p:sp>
      <p:sp>
        <p:nvSpPr>
          <p:cNvPr id="4" name="Text Box 4">
            <a:extLst>
              <a:ext uri="{FF2B5EF4-FFF2-40B4-BE49-F238E27FC236}">
                <a16:creationId xmlns:a16="http://schemas.microsoft.com/office/drawing/2014/main" id="{77CDA452-871B-5E8A-7B63-5B00F3AA9D17}"/>
              </a:ext>
            </a:extLst>
          </p:cNvPr>
          <p:cNvSpPr txBox="1">
            <a:spLocks noChangeArrowheads="1"/>
          </p:cNvSpPr>
          <p:nvPr/>
        </p:nvSpPr>
        <p:spPr bwMode="auto">
          <a:xfrm>
            <a:off x="2657682" y="385822"/>
            <a:ext cx="66976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600" b="1" dirty="0">
                <a:solidFill>
                  <a:srgbClr val="0000FF"/>
                </a:solidFill>
              </a:rPr>
              <a:t>Publications</a:t>
            </a:r>
            <a:r>
              <a:rPr lang="ru-RU" sz="1600" b="1" dirty="0">
                <a:solidFill>
                  <a:srgbClr val="0000FF"/>
                </a:solidFill>
              </a:rPr>
              <a:t> – 3</a:t>
            </a:r>
            <a:r>
              <a:rPr lang="en-GB" sz="1600" b="1" dirty="0">
                <a:solidFill>
                  <a:srgbClr val="0000FF"/>
                </a:solidFill>
              </a:rPr>
              <a:t>0</a:t>
            </a:r>
            <a:r>
              <a:rPr lang="ru-RU" sz="1600" b="1" dirty="0">
                <a:solidFill>
                  <a:srgbClr val="0000FF"/>
                </a:solidFill>
              </a:rPr>
              <a:t>6</a:t>
            </a:r>
          </a:p>
          <a:p>
            <a:pPr algn="ctr" eaLnBrk="1" hangingPunct="1">
              <a:spcBef>
                <a:spcPct val="50000"/>
              </a:spcBef>
            </a:pPr>
            <a:r>
              <a:rPr lang="en-US" sz="1600" b="1" dirty="0">
                <a:solidFill>
                  <a:srgbClr val="0000FF"/>
                </a:solidFill>
              </a:rPr>
              <a:t>Conference reports</a:t>
            </a:r>
            <a:r>
              <a:rPr lang="ru-RU" sz="1600" b="1" dirty="0">
                <a:solidFill>
                  <a:srgbClr val="0000FF"/>
                </a:solidFill>
              </a:rPr>
              <a:t> – </a:t>
            </a:r>
            <a:r>
              <a:rPr lang="en-US" sz="1600" b="1" dirty="0">
                <a:solidFill>
                  <a:srgbClr val="0000FF"/>
                </a:solidFill>
              </a:rPr>
              <a:t>210</a:t>
            </a:r>
          </a:p>
          <a:p>
            <a:pPr algn="ctr" eaLnBrk="1" hangingPunct="1">
              <a:spcBef>
                <a:spcPct val="50000"/>
              </a:spcBef>
            </a:pPr>
            <a:r>
              <a:rPr lang="en-US" sz="1600" b="1" dirty="0">
                <a:solidFill>
                  <a:srgbClr val="0000FF"/>
                </a:solidFill>
              </a:rPr>
              <a:t>Patents</a:t>
            </a:r>
            <a:r>
              <a:rPr lang="ru-RU" sz="1600" b="1" dirty="0">
                <a:solidFill>
                  <a:srgbClr val="0000FF"/>
                </a:solidFill>
              </a:rPr>
              <a:t> - </a:t>
            </a:r>
            <a:r>
              <a:rPr lang="en-GB" sz="1600" b="1" dirty="0">
                <a:solidFill>
                  <a:srgbClr val="0000FF"/>
                </a:solidFill>
              </a:rPr>
              <a:t>1</a:t>
            </a:r>
            <a:endParaRPr lang="en-US" sz="1600" b="1" dirty="0">
              <a:solidFill>
                <a:srgbClr val="0000FF"/>
              </a:solidFill>
            </a:endParaRPr>
          </a:p>
        </p:txBody>
      </p:sp>
      <p:sp>
        <p:nvSpPr>
          <p:cNvPr id="6" name="TextBox 5">
            <a:extLst>
              <a:ext uri="{FF2B5EF4-FFF2-40B4-BE49-F238E27FC236}">
                <a16:creationId xmlns:a16="http://schemas.microsoft.com/office/drawing/2014/main" id="{7DC1842A-70EB-71D2-825D-BDF90901FE10}"/>
              </a:ext>
            </a:extLst>
          </p:cNvPr>
          <p:cNvSpPr txBox="1"/>
          <p:nvPr/>
        </p:nvSpPr>
        <p:spPr>
          <a:xfrm>
            <a:off x="102869" y="1854238"/>
            <a:ext cx="6097088" cy="4632935"/>
          </a:xfrm>
          <a:prstGeom prst="rect">
            <a:avLst/>
          </a:prstGeom>
          <a:noFill/>
        </p:spPr>
        <p:txBody>
          <a:bodyPr wrap="square">
            <a:spAutoFit/>
          </a:bodyPr>
          <a:lstStyle/>
          <a:p>
            <a:r>
              <a:rPr lang="ru-RU" sz="1200" b="1" dirty="0">
                <a:solidFill>
                  <a:srgbClr val="C00000"/>
                </a:solidFill>
                <a:effectLst/>
                <a:latin typeface="Times New Roman" panose="02020603050405020304" pitchFamily="18" charset="0"/>
                <a:ea typeface="Times New Roman" panose="02020603050405020304" pitchFamily="18" charset="0"/>
              </a:rPr>
              <a:t> </a:t>
            </a:r>
          </a:p>
          <a:p>
            <a:pPr marL="342900" lvl="0" indent="-342900" algn="just">
              <a:lnSpc>
                <a:spcPct val="105000"/>
              </a:lnSpc>
              <a:buFont typeface="+mj-lt"/>
              <a:buAutoNum type="arabicPeriod"/>
            </a:pPr>
            <a:r>
              <a:rPr lang="en-US" sz="1200" b="1" dirty="0">
                <a:solidFill>
                  <a:srgbClr val="C00000"/>
                </a:solidFill>
                <a:effectLst/>
                <a:latin typeface="Times New Roman" panose="02020603050405020304" pitchFamily="18" charset="0"/>
                <a:ea typeface="Calibri" panose="020F0502020204030204" pitchFamily="34" charset="0"/>
              </a:rPr>
              <a:t>New structural, magnetic, and physical phenomena in geometrically frustrated functional magnetic materials at changes of thermodynamic parameters”. Authors: D. </a:t>
            </a:r>
            <a:r>
              <a:rPr lang="en-US" sz="1200" b="1" dirty="0" err="1">
                <a:solidFill>
                  <a:srgbClr val="C00000"/>
                </a:solidFill>
                <a:effectLst/>
                <a:latin typeface="Times New Roman" panose="02020603050405020304" pitchFamily="18" charset="0"/>
                <a:ea typeface="Calibri" panose="020F0502020204030204" pitchFamily="34" charset="0"/>
              </a:rPr>
              <a:t>Kozlenko</a:t>
            </a:r>
            <a:r>
              <a:rPr lang="en-US" sz="1200" b="1" dirty="0">
                <a:solidFill>
                  <a:srgbClr val="C00000"/>
                </a:solidFill>
                <a:effectLst/>
                <a:latin typeface="Times New Roman" panose="02020603050405020304" pitchFamily="18" charset="0"/>
                <a:ea typeface="Calibri" panose="020F0502020204030204" pitchFamily="34" charset="0"/>
              </a:rPr>
              <a:t>, N. </a:t>
            </a:r>
            <a:r>
              <a:rPr lang="en-US" sz="1200" b="1" dirty="0" err="1">
                <a:solidFill>
                  <a:srgbClr val="C00000"/>
                </a:solidFill>
                <a:effectLst/>
                <a:latin typeface="Times New Roman" panose="02020603050405020304" pitchFamily="18" charset="0"/>
                <a:ea typeface="Calibri" panose="020F0502020204030204" pitchFamily="34" charset="0"/>
              </a:rPr>
              <a:t>Golosova</a:t>
            </a:r>
            <a:r>
              <a:rPr lang="en-US" sz="1200" b="1" dirty="0">
                <a:solidFill>
                  <a:srgbClr val="C00000"/>
                </a:solidFill>
                <a:effectLst/>
                <a:latin typeface="Times New Roman" panose="02020603050405020304" pitchFamily="18" charset="0"/>
                <a:ea typeface="Calibri" panose="020F0502020204030204" pitchFamily="34" charset="0"/>
              </a:rPr>
              <a:t>, S. </a:t>
            </a:r>
            <a:r>
              <a:rPr lang="en-US" sz="1200" b="1" dirty="0" err="1">
                <a:solidFill>
                  <a:srgbClr val="C00000"/>
                </a:solidFill>
                <a:effectLst/>
                <a:latin typeface="Times New Roman" panose="02020603050405020304" pitchFamily="18" charset="0"/>
                <a:ea typeface="Calibri" panose="020F0502020204030204" pitchFamily="34" charset="0"/>
              </a:rPr>
              <a:t>Kichanov</a:t>
            </a:r>
            <a:r>
              <a:rPr lang="en-US" sz="1200" b="1" dirty="0">
                <a:solidFill>
                  <a:srgbClr val="C00000"/>
                </a:solidFill>
                <a:effectLst/>
                <a:latin typeface="Times New Roman" panose="02020603050405020304" pitchFamily="18" charset="0"/>
                <a:ea typeface="Calibri" panose="020F0502020204030204" pitchFamily="34" charset="0"/>
              </a:rPr>
              <a:t>, E. Lukin, A. </a:t>
            </a:r>
            <a:r>
              <a:rPr lang="en-US" sz="1200" b="1" dirty="0" err="1">
                <a:solidFill>
                  <a:srgbClr val="C00000"/>
                </a:solidFill>
                <a:effectLst/>
                <a:latin typeface="Times New Roman" panose="02020603050405020304" pitchFamily="18" charset="0"/>
                <a:ea typeface="Calibri" panose="020F0502020204030204" pitchFamily="34" charset="0"/>
              </a:rPr>
              <a:t>Rutkauskas</a:t>
            </a:r>
            <a:r>
              <a:rPr lang="en-US" sz="1200" b="1" dirty="0">
                <a:solidFill>
                  <a:srgbClr val="C00000"/>
                </a:solidFill>
                <a:effectLst/>
                <a:latin typeface="Times New Roman" panose="02020603050405020304" pitchFamily="18" charset="0"/>
                <a:ea typeface="Calibri" panose="020F0502020204030204" pitchFamily="34" charset="0"/>
              </a:rPr>
              <a:t>, B. </a:t>
            </a:r>
            <a:r>
              <a:rPr lang="en-US" sz="1200" b="1" dirty="0" err="1">
                <a:solidFill>
                  <a:srgbClr val="C00000"/>
                </a:solidFill>
                <a:effectLst/>
                <a:latin typeface="Times New Roman" panose="02020603050405020304" pitchFamily="18" charset="0"/>
                <a:ea typeface="Calibri" panose="020F0502020204030204" pitchFamily="34" charset="0"/>
              </a:rPr>
              <a:t>Savenko</a:t>
            </a:r>
            <a:r>
              <a:rPr lang="en-US" sz="1200" b="1" dirty="0">
                <a:solidFill>
                  <a:srgbClr val="C00000"/>
                </a:solidFill>
                <a:effectLst/>
                <a:latin typeface="Times New Roman" panose="02020603050405020304" pitchFamily="18" charset="0"/>
                <a:ea typeface="Calibri" panose="020F0502020204030204" pitchFamily="34" charset="0"/>
              </a:rPr>
              <a:t>, O. Lis, N. Belozerova, Dang Ngoc Toan, Le Hong </a:t>
            </a:r>
            <a:r>
              <a:rPr lang="en-US" sz="1200" b="1" dirty="0" err="1">
                <a:solidFill>
                  <a:srgbClr val="C00000"/>
                </a:solidFill>
                <a:effectLst/>
                <a:latin typeface="Times New Roman" panose="02020603050405020304" pitchFamily="18" charset="0"/>
                <a:ea typeface="Calibri" panose="020F0502020204030204" pitchFamily="34" charset="0"/>
              </a:rPr>
              <a:t>Khiem</a:t>
            </a:r>
            <a:r>
              <a:rPr lang="en-US" sz="1200" b="1" dirty="0">
                <a:solidFill>
                  <a:srgbClr val="C00000"/>
                </a:solidFill>
                <a:effectLst/>
                <a:latin typeface="Times New Roman" panose="02020603050405020304" pitchFamily="18" charset="0"/>
                <a:ea typeface="Calibri" panose="020F0502020204030204" pitchFamily="34" charset="0"/>
              </a:rPr>
              <a:t>. </a:t>
            </a:r>
            <a:r>
              <a:rPr lang="en-GB" sz="1200" b="1" dirty="0">
                <a:solidFill>
                  <a:srgbClr val="C00000"/>
                </a:solidFill>
                <a:effectLst/>
                <a:latin typeface="Times New Roman" panose="02020603050405020304" pitchFamily="18" charset="0"/>
                <a:ea typeface="Calibri" panose="020F0502020204030204" pitchFamily="34" charset="0"/>
              </a:rPr>
              <a:t>Second JINR Prize in Experimental Physics Research</a:t>
            </a:r>
            <a:r>
              <a:rPr lang="ru-RU" sz="1200" b="1" dirty="0">
                <a:solidFill>
                  <a:srgbClr val="C00000"/>
                </a:solidFill>
                <a:effectLst/>
                <a:latin typeface="Times New Roman" panose="02020603050405020304" pitchFamily="18" charset="0"/>
                <a:ea typeface="Calibri" panose="020F0502020204030204" pitchFamily="34" charset="0"/>
              </a:rPr>
              <a:t>, 202</a:t>
            </a:r>
            <a:r>
              <a:rPr lang="en-GB" sz="1200" b="1" dirty="0">
                <a:solidFill>
                  <a:srgbClr val="C00000"/>
                </a:solidFill>
                <a:effectLst/>
                <a:latin typeface="Times New Roman" panose="02020603050405020304" pitchFamily="18" charset="0"/>
                <a:ea typeface="Calibri" panose="020F0502020204030204" pitchFamily="34" charset="0"/>
              </a:rPr>
              <a:t>1.</a:t>
            </a:r>
            <a:endParaRPr lang="ru-RU" sz="1200" b="1" dirty="0">
              <a:solidFill>
                <a:srgbClr val="C00000"/>
              </a:solidFill>
              <a:effectLst/>
              <a:latin typeface="Times New Roman" panose="02020603050405020304" pitchFamily="18" charset="0"/>
              <a:ea typeface="Calibri" panose="020F0502020204030204" pitchFamily="34" charset="0"/>
            </a:endParaRPr>
          </a:p>
          <a:p>
            <a:pPr marL="342900" lvl="0" indent="-342900" algn="just">
              <a:lnSpc>
                <a:spcPct val="105000"/>
              </a:lnSpc>
              <a:buFont typeface="+mj-lt"/>
              <a:buAutoNum type="arabicPeriod"/>
            </a:pPr>
            <a:r>
              <a:rPr lang="en-US" sz="1200" b="1" dirty="0">
                <a:solidFill>
                  <a:srgbClr val="C00000"/>
                </a:solidFill>
                <a:effectLst/>
                <a:latin typeface="Times New Roman" panose="02020603050405020304" pitchFamily="18" charset="0"/>
                <a:ea typeface="Calibri" panose="020F0502020204030204" pitchFamily="34" charset="0"/>
              </a:rPr>
              <a:t>“Magnetism of ferromagnet – superconducting heterogeneous layered structures”. Authors: V. Aksenov, V. </a:t>
            </a:r>
            <a:r>
              <a:rPr lang="en-US" sz="1200" b="1" dirty="0" err="1">
                <a:solidFill>
                  <a:srgbClr val="C00000"/>
                </a:solidFill>
                <a:effectLst/>
                <a:latin typeface="Times New Roman" panose="02020603050405020304" pitchFamily="18" charset="0"/>
                <a:ea typeface="Calibri" panose="020F0502020204030204" pitchFamily="34" charset="0"/>
              </a:rPr>
              <a:t>Zhaketov</a:t>
            </a:r>
            <a:r>
              <a:rPr lang="en-US" sz="1200" b="1" dirty="0">
                <a:solidFill>
                  <a:srgbClr val="C00000"/>
                </a:solidFill>
                <a:effectLst/>
                <a:latin typeface="Times New Roman" panose="02020603050405020304" pitchFamily="18" charset="0"/>
                <a:ea typeface="Calibri" panose="020F0502020204030204" pitchFamily="34" charset="0"/>
              </a:rPr>
              <a:t>, Yu. Nikitenko, A. </a:t>
            </a:r>
            <a:r>
              <a:rPr lang="en-US" sz="1200" b="1" dirty="0" err="1">
                <a:solidFill>
                  <a:srgbClr val="C00000"/>
                </a:solidFill>
                <a:effectLst/>
                <a:latin typeface="Times New Roman" panose="02020603050405020304" pitchFamily="18" charset="0"/>
                <a:ea typeface="Calibri" panose="020F0502020204030204" pitchFamily="34" charset="0"/>
              </a:rPr>
              <a:t>Petrenko</a:t>
            </a:r>
            <a:r>
              <a:rPr lang="en-US" sz="1200" b="1" dirty="0">
                <a:solidFill>
                  <a:srgbClr val="C00000"/>
                </a:solidFill>
                <a:effectLst/>
                <a:latin typeface="Times New Roman" panose="02020603050405020304" pitchFamily="18" charset="0"/>
                <a:ea typeface="Calibri" panose="020F0502020204030204" pitchFamily="34" charset="0"/>
              </a:rPr>
              <a:t>, Yu. </a:t>
            </a:r>
            <a:r>
              <a:rPr lang="en-US" sz="1200" b="1" dirty="0" err="1">
                <a:solidFill>
                  <a:srgbClr val="C00000"/>
                </a:solidFill>
                <a:effectLst/>
                <a:latin typeface="Times New Roman" panose="02020603050405020304" pitchFamily="18" charset="0"/>
                <a:ea typeface="Calibri" panose="020F0502020204030204" pitchFamily="34" charset="0"/>
              </a:rPr>
              <a:t>Khaidukov</a:t>
            </a:r>
            <a:r>
              <a:rPr lang="ru-RU" sz="1200" b="1" dirty="0">
                <a:solidFill>
                  <a:srgbClr val="C00000"/>
                </a:solidFill>
                <a:effectLst/>
                <a:latin typeface="Times New Roman" panose="02020603050405020304" pitchFamily="18" charset="0"/>
                <a:ea typeface="Calibri" panose="020F0502020204030204" pitchFamily="34" charset="0"/>
              </a:rPr>
              <a:t>. </a:t>
            </a:r>
            <a:r>
              <a:rPr lang="en-GB" sz="1200" b="1" dirty="0">
                <a:solidFill>
                  <a:srgbClr val="C00000"/>
                </a:solidFill>
                <a:effectLst/>
                <a:latin typeface="Times New Roman" panose="02020603050405020304" pitchFamily="18" charset="0"/>
                <a:ea typeface="Calibri" panose="020F0502020204030204" pitchFamily="34" charset="0"/>
              </a:rPr>
              <a:t>Second JINR Prize in Experimental Physics Research</a:t>
            </a:r>
            <a:r>
              <a:rPr lang="ru-RU" sz="1200" b="1" dirty="0">
                <a:solidFill>
                  <a:srgbClr val="C00000"/>
                </a:solidFill>
                <a:effectLst/>
                <a:latin typeface="Times New Roman" panose="02020603050405020304" pitchFamily="18" charset="0"/>
                <a:ea typeface="Calibri" panose="020F0502020204030204" pitchFamily="34" charset="0"/>
              </a:rPr>
              <a:t>, 2022</a:t>
            </a:r>
            <a:r>
              <a:rPr lang="en-GB" sz="1200" b="1" dirty="0">
                <a:solidFill>
                  <a:srgbClr val="C00000"/>
                </a:solidFill>
                <a:effectLst/>
                <a:latin typeface="Times New Roman" panose="02020603050405020304" pitchFamily="18" charset="0"/>
                <a:ea typeface="Calibri" panose="020F0502020204030204" pitchFamily="34" charset="0"/>
              </a:rPr>
              <a:t>.</a:t>
            </a:r>
            <a:endParaRPr lang="ru-RU" sz="1200" b="1" dirty="0">
              <a:solidFill>
                <a:srgbClr val="C00000"/>
              </a:solidFill>
              <a:effectLst/>
              <a:latin typeface="Times New Roman" panose="02020603050405020304" pitchFamily="18" charset="0"/>
              <a:ea typeface="Calibri" panose="020F0502020204030204" pitchFamily="34" charset="0"/>
            </a:endParaRPr>
          </a:p>
          <a:p>
            <a:pPr marL="342900" lvl="0" indent="-342900" algn="just">
              <a:lnSpc>
                <a:spcPct val="105000"/>
              </a:lnSpc>
              <a:buFont typeface="+mj-lt"/>
              <a:buAutoNum type="arabicPeriod"/>
            </a:pPr>
            <a:r>
              <a:rPr lang="en-US" sz="1200" b="1" dirty="0">
                <a:solidFill>
                  <a:srgbClr val="C00000"/>
                </a:solidFill>
                <a:effectLst/>
                <a:latin typeface="Times New Roman" panose="02020603050405020304" pitchFamily="18" charset="0"/>
                <a:ea typeface="Calibri" panose="020F0502020204030204" pitchFamily="34" charset="0"/>
              </a:rPr>
              <a:t>“Structural reorganization in a lipid membrane triggered by amyloid-beta peptide and temperature”. Authors: O. </a:t>
            </a:r>
            <a:r>
              <a:rPr lang="en-US" sz="1200" b="1" dirty="0" err="1">
                <a:solidFill>
                  <a:srgbClr val="C00000"/>
                </a:solidFill>
                <a:effectLst/>
                <a:latin typeface="Times New Roman" panose="02020603050405020304" pitchFamily="18" charset="0"/>
                <a:ea typeface="Calibri" panose="020F0502020204030204" pitchFamily="34" charset="0"/>
              </a:rPr>
              <a:t>Ivankov</a:t>
            </a:r>
            <a:r>
              <a:rPr lang="en-US" sz="1200" b="1" dirty="0">
                <a:solidFill>
                  <a:srgbClr val="C00000"/>
                </a:solidFill>
                <a:effectLst/>
                <a:latin typeface="Times New Roman" panose="02020603050405020304" pitchFamily="18" charset="0"/>
                <a:ea typeface="Calibri" panose="020F0502020204030204" pitchFamily="34" charset="0"/>
              </a:rPr>
              <a:t>, N. </a:t>
            </a:r>
            <a:r>
              <a:rPr lang="en-US" sz="1200" b="1" dirty="0" err="1">
                <a:solidFill>
                  <a:srgbClr val="C00000"/>
                </a:solidFill>
                <a:effectLst/>
                <a:latin typeface="Times New Roman" panose="02020603050405020304" pitchFamily="18" charset="0"/>
                <a:ea typeface="Calibri" panose="020F0502020204030204" pitchFamily="34" charset="0"/>
              </a:rPr>
              <a:t>Kučerka</a:t>
            </a:r>
            <a:r>
              <a:rPr lang="en-US" sz="1200" b="1" dirty="0">
                <a:solidFill>
                  <a:srgbClr val="C00000"/>
                </a:solidFill>
                <a:effectLst/>
                <a:latin typeface="Times New Roman" panose="02020603050405020304" pitchFamily="18" charset="0"/>
                <a:ea typeface="Calibri" panose="020F0502020204030204" pitchFamily="34" charset="0"/>
              </a:rPr>
              <a:t>, T. </a:t>
            </a:r>
            <a:r>
              <a:rPr lang="en-US" sz="1200" b="1" dirty="0" err="1">
                <a:solidFill>
                  <a:srgbClr val="C00000"/>
                </a:solidFill>
                <a:effectLst/>
                <a:latin typeface="Times New Roman" panose="02020603050405020304" pitchFamily="18" charset="0"/>
                <a:ea typeface="Calibri" panose="020F0502020204030204" pitchFamily="34" charset="0"/>
              </a:rPr>
              <a:t>Murugova</a:t>
            </a:r>
            <a:r>
              <a:rPr lang="en-US" sz="1200" b="1" dirty="0">
                <a:solidFill>
                  <a:srgbClr val="C00000"/>
                </a:solidFill>
                <a:effectLst/>
                <a:latin typeface="Times New Roman" panose="02020603050405020304" pitchFamily="18" charset="0"/>
                <a:ea typeface="Calibri" panose="020F0502020204030204" pitchFamily="34" charset="0"/>
              </a:rPr>
              <a:t>, E. Ermakova, A. </a:t>
            </a:r>
            <a:r>
              <a:rPr lang="en-US" sz="1200" b="1" dirty="0" err="1">
                <a:solidFill>
                  <a:srgbClr val="C00000"/>
                </a:solidFill>
                <a:effectLst/>
                <a:latin typeface="Times New Roman" panose="02020603050405020304" pitchFamily="18" charset="0"/>
                <a:ea typeface="Calibri" panose="020F0502020204030204" pitchFamily="34" charset="0"/>
              </a:rPr>
              <a:t>Rogachev</a:t>
            </a:r>
            <a:r>
              <a:rPr lang="en-US" sz="1200" b="1" dirty="0">
                <a:solidFill>
                  <a:srgbClr val="C00000"/>
                </a:solidFill>
                <a:effectLst/>
                <a:latin typeface="Times New Roman" panose="02020603050405020304" pitchFamily="18" charset="0"/>
                <a:ea typeface="Calibri" panose="020F0502020204030204" pitchFamily="34" charset="0"/>
              </a:rPr>
              <a:t>, A. </a:t>
            </a:r>
            <a:r>
              <a:rPr lang="en-US" sz="1200" b="1" dirty="0" err="1">
                <a:solidFill>
                  <a:srgbClr val="C00000"/>
                </a:solidFill>
                <a:effectLst/>
                <a:latin typeface="Times New Roman" panose="02020603050405020304" pitchFamily="18" charset="0"/>
                <a:ea typeface="Calibri" panose="020F0502020204030204" pitchFamily="34" charset="0"/>
              </a:rPr>
              <a:t>Kuklin</a:t>
            </a:r>
            <a:r>
              <a:rPr lang="en-US" sz="1200" b="1" dirty="0">
                <a:solidFill>
                  <a:srgbClr val="C00000"/>
                </a:solidFill>
                <a:effectLst/>
                <a:latin typeface="Times New Roman" panose="02020603050405020304" pitchFamily="18" charset="0"/>
                <a:ea typeface="Calibri" panose="020F0502020204030204" pitchFamily="34" charset="0"/>
              </a:rPr>
              <a:t>, V. </a:t>
            </a:r>
            <a:r>
              <a:rPr lang="en-US" sz="1200" b="1" dirty="0" err="1">
                <a:solidFill>
                  <a:srgbClr val="C00000"/>
                </a:solidFill>
                <a:effectLst/>
                <a:latin typeface="Times New Roman" panose="02020603050405020304" pitchFamily="18" charset="0"/>
                <a:ea typeface="Calibri" panose="020F0502020204030204" pitchFamily="34" charset="0"/>
              </a:rPr>
              <a:t>Skoi</a:t>
            </a:r>
            <a:r>
              <a:rPr lang="en-US" sz="1200" b="1" dirty="0">
                <a:solidFill>
                  <a:srgbClr val="C00000"/>
                </a:solidFill>
                <a:effectLst/>
                <a:latin typeface="Times New Roman" panose="02020603050405020304" pitchFamily="18" charset="0"/>
                <a:ea typeface="Calibri" panose="020F0502020204030204" pitchFamily="34" charset="0"/>
              </a:rPr>
              <a:t>, </a:t>
            </a:r>
            <a:r>
              <a:rPr lang="en-US" sz="1200" b="1" dirty="0" err="1">
                <a:solidFill>
                  <a:srgbClr val="C00000"/>
                </a:solidFill>
                <a:effectLst/>
                <a:latin typeface="Times New Roman" panose="02020603050405020304" pitchFamily="18" charset="0"/>
                <a:ea typeface="Calibri" panose="020F0502020204030204" pitchFamily="34" charset="0"/>
              </a:rPr>
              <a:t>Kh</a:t>
            </a:r>
            <a:r>
              <a:rPr lang="en-US" sz="1200" b="1" dirty="0">
                <a:solidFill>
                  <a:srgbClr val="C00000"/>
                </a:solidFill>
                <a:effectLst/>
                <a:latin typeface="Times New Roman" panose="02020603050405020304" pitchFamily="18" charset="0"/>
                <a:ea typeface="Calibri" panose="020F0502020204030204" pitchFamily="34" charset="0"/>
              </a:rPr>
              <a:t>. </a:t>
            </a:r>
            <a:r>
              <a:rPr lang="en-US" sz="1200" b="1" dirty="0" err="1">
                <a:solidFill>
                  <a:srgbClr val="C00000"/>
                </a:solidFill>
                <a:effectLst/>
                <a:latin typeface="Times New Roman" panose="02020603050405020304" pitchFamily="18" charset="0"/>
                <a:ea typeface="Calibri" panose="020F0502020204030204" pitchFamily="34" charset="0"/>
              </a:rPr>
              <a:t>Kholmurodov</a:t>
            </a:r>
            <a:r>
              <a:rPr lang="en-US" sz="1200" b="1" dirty="0">
                <a:solidFill>
                  <a:srgbClr val="C00000"/>
                </a:solidFill>
                <a:effectLst/>
                <a:latin typeface="Times New Roman" panose="02020603050405020304" pitchFamily="18" charset="0"/>
                <a:ea typeface="Calibri" panose="020F0502020204030204" pitchFamily="34" charset="0"/>
              </a:rPr>
              <a:t>, D. </a:t>
            </a:r>
            <a:r>
              <a:rPr lang="en-US" sz="1200" b="1" dirty="0" err="1">
                <a:solidFill>
                  <a:srgbClr val="C00000"/>
                </a:solidFill>
                <a:effectLst/>
                <a:latin typeface="Times New Roman" panose="02020603050405020304" pitchFamily="18" charset="0"/>
                <a:ea typeface="Calibri" panose="020F0502020204030204" pitchFamily="34" charset="0"/>
              </a:rPr>
              <a:t>Badreeva</a:t>
            </a:r>
            <a:r>
              <a:rPr lang="en-US" sz="1200" b="1" dirty="0">
                <a:solidFill>
                  <a:srgbClr val="C00000"/>
                </a:solidFill>
                <a:effectLst/>
                <a:latin typeface="Times New Roman" panose="02020603050405020304" pitchFamily="18" charset="0"/>
                <a:ea typeface="Calibri" panose="020F0502020204030204" pitchFamily="34" charset="0"/>
              </a:rPr>
              <a:t>, E. </a:t>
            </a:r>
            <a:r>
              <a:rPr lang="en-US" sz="1200" b="1" dirty="0" err="1">
                <a:solidFill>
                  <a:srgbClr val="C00000"/>
                </a:solidFill>
                <a:effectLst/>
                <a:latin typeface="Times New Roman" panose="02020603050405020304" pitchFamily="18" charset="0"/>
                <a:ea typeface="Calibri" panose="020F0502020204030204" pitchFamily="34" charset="0"/>
              </a:rPr>
              <a:t>Dushanov</a:t>
            </a:r>
            <a:r>
              <a:rPr lang="en-US" sz="1200" b="1" dirty="0">
                <a:solidFill>
                  <a:srgbClr val="C00000"/>
                </a:solidFill>
                <a:effectLst/>
                <a:latin typeface="Times New Roman" panose="02020603050405020304" pitchFamily="18" charset="0"/>
                <a:ea typeface="Calibri" panose="020F0502020204030204" pitchFamily="34" charset="0"/>
              </a:rPr>
              <a:t>. </a:t>
            </a:r>
            <a:r>
              <a:rPr lang="en-GB" sz="1200" b="1" dirty="0">
                <a:solidFill>
                  <a:srgbClr val="C00000"/>
                </a:solidFill>
                <a:effectLst/>
                <a:latin typeface="Times New Roman" panose="02020603050405020304" pitchFamily="18" charset="0"/>
                <a:ea typeface="Calibri" panose="020F0502020204030204" pitchFamily="34" charset="0"/>
              </a:rPr>
              <a:t>Second JINR Prize in Applied Physics Research</a:t>
            </a:r>
            <a:r>
              <a:rPr lang="en-US" sz="1200" b="1" dirty="0">
                <a:solidFill>
                  <a:srgbClr val="C00000"/>
                </a:solidFill>
                <a:effectLst/>
                <a:latin typeface="Times New Roman" panose="02020603050405020304" pitchFamily="18" charset="0"/>
                <a:ea typeface="Calibri" panose="020F0502020204030204" pitchFamily="34" charset="0"/>
              </a:rPr>
              <a:t>, 2022</a:t>
            </a:r>
            <a:r>
              <a:rPr lang="en-GB" sz="1200" b="1" dirty="0">
                <a:solidFill>
                  <a:srgbClr val="C00000"/>
                </a:solidFill>
                <a:effectLst/>
                <a:latin typeface="Times New Roman" panose="02020603050405020304" pitchFamily="18" charset="0"/>
                <a:ea typeface="Calibri" panose="020F0502020204030204" pitchFamily="34" charset="0"/>
              </a:rPr>
              <a:t>.</a:t>
            </a:r>
            <a:endParaRPr lang="ru-RU" sz="1200" b="1" dirty="0">
              <a:solidFill>
                <a:srgbClr val="C00000"/>
              </a:solidFill>
              <a:effectLst/>
              <a:latin typeface="Times New Roman" panose="02020603050405020304" pitchFamily="18" charset="0"/>
              <a:ea typeface="Calibri" panose="020F0502020204030204" pitchFamily="34" charset="0"/>
            </a:endParaRPr>
          </a:p>
          <a:p>
            <a:pPr marL="342900" lvl="0" indent="-342900" algn="just">
              <a:lnSpc>
                <a:spcPct val="105000"/>
              </a:lnSpc>
              <a:spcAft>
                <a:spcPts val="800"/>
              </a:spcAft>
              <a:buFont typeface="+mj-lt"/>
              <a:buAutoNum type="arabicPeriod"/>
            </a:pPr>
            <a:r>
              <a:rPr lang="en-US" sz="1200" b="1" dirty="0">
                <a:solidFill>
                  <a:srgbClr val="C00000"/>
                </a:solidFill>
                <a:effectLst/>
                <a:latin typeface="Times New Roman" panose="02020603050405020304" pitchFamily="18" charset="0"/>
                <a:ea typeface="Calibri" panose="020F0502020204030204" pitchFamily="34" charset="0"/>
              </a:rPr>
              <a:t>“Non-destructive microstructural analysis of promising cement materials for the construction of radioactive waste storage facilities and civil facilities: results of neutron radiography and tomography”. Authors: S. </a:t>
            </a:r>
            <a:r>
              <a:rPr lang="en-US" sz="1200" b="1" dirty="0" err="1">
                <a:solidFill>
                  <a:srgbClr val="C00000"/>
                </a:solidFill>
                <a:effectLst/>
                <a:latin typeface="Times New Roman" panose="02020603050405020304" pitchFamily="18" charset="0"/>
                <a:ea typeface="Calibri" panose="020F0502020204030204" pitchFamily="34" charset="0"/>
              </a:rPr>
              <a:t>Kichanov</a:t>
            </a:r>
            <a:r>
              <a:rPr lang="en-US" sz="1200" b="1" dirty="0">
                <a:solidFill>
                  <a:srgbClr val="C00000"/>
                </a:solidFill>
                <a:effectLst/>
                <a:latin typeface="Times New Roman" panose="02020603050405020304" pitchFamily="18" charset="0"/>
                <a:ea typeface="Calibri" panose="020F0502020204030204" pitchFamily="34" charset="0"/>
              </a:rPr>
              <a:t>, K. Nazarov, D. </a:t>
            </a:r>
            <a:r>
              <a:rPr lang="en-US" sz="1200" b="1" dirty="0" err="1">
                <a:solidFill>
                  <a:srgbClr val="C00000"/>
                </a:solidFill>
                <a:effectLst/>
                <a:latin typeface="Times New Roman" panose="02020603050405020304" pitchFamily="18" charset="0"/>
                <a:ea typeface="Calibri" panose="020F0502020204030204" pitchFamily="34" charset="0"/>
              </a:rPr>
              <a:t>Kozlenko</a:t>
            </a:r>
            <a:r>
              <a:rPr lang="en-US" sz="1200" b="1" dirty="0">
                <a:solidFill>
                  <a:srgbClr val="C00000"/>
                </a:solidFill>
                <a:effectLst/>
                <a:latin typeface="Times New Roman" panose="02020603050405020304" pitchFamily="18" charset="0"/>
                <a:ea typeface="Calibri" panose="020F0502020204030204" pitchFamily="34" charset="0"/>
              </a:rPr>
              <a:t>, M. </a:t>
            </a:r>
            <a:r>
              <a:rPr lang="en-US" sz="1200" b="1" dirty="0" err="1">
                <a:solidFill>
                  <a:srgbClr val="C00000"/>
                </a:solidFill>
                <a:effectLst/>
                <a:latin typeface="Times New Roman" panose="02020603050405020304" pitchFamily="18" charset="0"/>
                <a:ea typeface="Calibri" panose="020F0502020204030204" pitchFamily="34" charset="0"/>
              </a:rPr>
              <a:t>Balasoiu</a:t>
            </a:r>
            <a:r>
              <a:rPr lang="en-US" sz="1200" b="1" dirty="0">
                <a:solidFill>
                  <a:srgbClr val="C00000"/>
                </a:solidFill>
                <a:effectLst/>
                <a:latin typeface="Times New Roman" panose="02020603050405020304" pitchFamily="18" charset="0"/>
                <a:ea typeface="Calibri" panose="020F0502020204030204" pitchFamily="34" charset="0"/>
              </a:rPr>
              <a:t>, A. </a:t>
            </a:r>
            <a:r>
              <a:rPr lang="en-US" sz="1200" b="1" dirty="0" err="1">
                <a:solidFill>
                  <a:srgbClr val="C00000"/>
                </a:solidFill>
                <a:effectLst/>
                <a:latin typeface="Times New Roman" panose="02020603050405020304" pitchFamily="18" charset="0"/>
                <a:ea typeface="Calibri" panose="020F0502020204030204" pitchFamily="34" charset="0"/>
              </a:rPr>
              <a:t>Bekhzodjon</a:t>
            </a:r>
            <a:r>
              <a:rPr lang="en-US" sz="1200" b="1" dirty="0">
                <a:solidFill>
                  <a:srgbClr val="C00000"/>
                </a:solidFill>
                <a:effectLst/>
                <a:latin typeface="Times New Roman" panose="02020603050405020304" pitchFamily="18" charset="0"/>
                <a:ea typeface="Calibri" panose="020F0502020204030204" pitchFamily="34" charset="0"/>
              </a:rPr>
              <a:t>, B. </a:t>
            </a:r>
            <a:r>
              <a:rPr lang="en-US" sz="1200" b="1" dirty="0" err="1">
                <a:solidFill>
                  <a:srgbClr val="C00000"/>
                </a:solidFill>
                <a:effectLst/>
                <a:latin typeface="Times New Roman" panose="02020603050405020304" pitchFamily="18" charset="0"/>
                <a:ea typeface="Calibri" panose="020F0502020204030204" pitchFamily="34" charset="0"/>
              </a:rPr>
              <a:t>Savenko</a:t>
            </a:r>
            <a:r>
              <a:rPr lang="en-US" sz="1200" b="1" dirty="0">
                <a:solidFill>
                  <a:srgbClr val="C00000"/>
                </a:solidFill>
                <a:effectLst/>
                <a:latin typeface="Times New Roman" panose="02020603050405020304" pitchFamily="18" charset="0"/>
                <a:ea typeface="Calibri" panose="020F0502020204030204" pitchFamily="34" charset="0"/>
              </a:rPr>
              <a:t>, I. Zel, M. </a:t>
            </a:r>
            <a:r>
              <a:rPr lang="en-US" sz="1200" b="1" dirty="0" err="1">
                <a:solidFill>
                  <a:srgbClr val="C00000"/>
                </a:solidFill>
                <a:effectLst/>
                <a:latin typeface="Times New Roman" panose="02020603050405020304" pitchFamily="18" charset="0"/>
                <a:ea typeface="Calibri" panose="020F0502020204030204" pitchFamily="34" charset="0"/>
              </a:rPr>
              <a:t>Kenessarin</a:t>
            </a:r>
            <a:r>
              <a:rPr lang="en-US" sz="1200" b="1" dirty="0">
                <a:solidFill>
                  <a:srgbClr val="C00000"/>
                </a:solidFill>
                <a:effectLst/>
                <a:latin typeface="Times New Roman" panose="02020603050405020304" pitchFamily="18" charset="0"/>
                <a:ea typeface="Calibri" panose="020F0502020204030204" pitchFamily="34" charset="0"/>
              </a:rPr>
              <a:t>. </a:t>
            </a:r>
            <a:r>
              <a:rPr lang="en-GB" sz="1200" b="1" dirty="0">
                <a:solidFill>
                  <a:srgbClr val="C00000"/>
                </a:solidFill>
                <a:effectLst/>
                <a:latin typeface="Times New Roman" panose="02020603050405020304" pitchFamily="18" charset="0"/>
                <a:ea typeface="Calibri" panose="020F0502020204030204" pitchFamily="34" charset="0"/>
              </a:rPr>
              <a:t>Second JINR Prize in Applied Physics Research</a:t>
            </a:r>
            <a:r>
              <a:rPr lang="en-US" sz="1200" b="1" dirty="0">
                <a:solidFill>
                  <a:srgbClr val="C00000"/>
                </a:solidFill>
                <a:effectLst/>
                <a:latin typeface="Times New Roman" panose="02020603050405020304" pitchFamily="18" charset="0"/>
                <a:ea typeface="Calibri" panose="020F0502020204030204" pitchFamily="34" charset="0"/>
              </a:rPr>
              <a:t>, 2022</a:t>
            </a:r>
            <a:r>
              <a:rPr lang="en-GB" sz="1200" b="1" dirty="0">
                <a:solidFill>
                  <a:srgbClr val="C00000"/>
                </a:solidFill>
                <a:effectLst/>
                <a:latin typeface="Times New Roman" panose="02020603050405020304" pitchFamily="18" charset="0"/>
                <a:ea typeface="Calibri" panose="020F0502020204030204" pitchFamily="34" charset="0"/>
              </a:rPr>
              <a:t>.</a:t>
            </a:r>
            <a:endParaRPr lang="en-US" sz="1200" b="1" dirty="0">
              <a:solidFill>
                <a:srgbClr val="C00000"/>
              </a:solidFill>
              <a:latin typeface="Times New Roman" panose="02020603050405020304" pitchFamily="18" charset="0"/>
              <a:ea typeface="Calibri" panose="020F0502020204030204" pitchFamily="34" charset="0"/>
            </a:endParaRPr>
          </a:p>
          <a:p>
            <a:pPr marL="342900" lvl="0" indent="-342900" algn="just">
              <a:lnSpc>
                <a:spcPct val="105000"/>
              </a:lnSpc>
              <a:spcAft>
                <a:spcPts val="800"/>
              </a:spcAft>
              <a:buFont typeface="+mj-lt"/>
              <a:buAutoNum type="arabicPeriod"/>
            </a:pPr>
            <a:r>
              <a:rPr lang="en-US" sz="1200" b="1" dirty="0">
                <a:solidFill>
                  <a:srgbClr val="C00000"/>
                </a:solidFill>
                <a:effectLst/>
                <a:latin typeface="Times New Roman" panose="02020603050405020304" pitchFamily="18" charset="0"/>
                <a:ea typeface="Times New Roman" panose="02020603050405020304" pitchFamily="18" charset="0"/>
              </a:rPr>
              <a:t>“Applying the neutron activation analysis for the assessment of the levels of elements in mussels from different regions of the World Ocean for the characterization of connection with their environment”. Authors: P. </a:t>
            </a:r>
            <a:r>
              <a:rPr lang="en-US" sz="1200" b="1" dirty="0" err="1">
                <a:solidFill>
                  <a:srgbClr val="C00000"/>
                </a:solidFill>
                <a:effectLst/>
                <a:latin typeface="Times New Roman" panose="02020603050405020304" pitchFamily="18" charset="0"/>
                <a:ea typeface="Times New Roman" panose="02020603050405020304" pitchFamily="18" charset="0"/>
              </a:rPr>
              <a:t>Nekhoroshkov</a:t>
            </a:r>
            <a:r>
              <a:rPr lang="en-US" sz="1200" b="1" dirty="0">
                <a:solidFill>
                  <a:srgbClr val="C00000"/>
                </a:solidFill>
                <a:effectLst/>
                <a:latin typeface="Times New Roman" panose="02020603050405020304" pitchFamily="18" charset="0"/>
                <a:ea typeface="Times New Roman" panose="02020603050405020304" pitchFamily="18" charset="0"/>
              </a:rPr>
              <a:t>, M. </a:t>
            </a:r>
            <a:r>
              <a:rPr lang="en-US" sz="1200" b="1" dirty="0" err="1">
                <a:solidFill>
                  <a:srgbClr val="C00000"/>
                </a:solidFill>
                <a:effectLst/>
                <a:latin typeface="Times New Roman" panose="02020603050405020304" pitchFamily="18" charset="0"/>
                <a:ea typeface="Times New Roman" panose="02020603050405020304" pitchFamily="18" charset="0"/>
              </a:rPr>
              <a:t>Frontasyeva</a:t>
            </a:r>
            <a:r>
              <a:rPr lang="en-US" sz="1200" b="1" dirty="0">
                <a:solidFill>
                  <a:srgbClr val="C00000"/>
                </a:solidFill>
                <a:effectLst/>
                <a:latin typeface="Times New Roman" panose="02020603050405020304" pitchFamily="18" charset="0"/>
                <a:ea typeface="Times New Roman" panose="02020603050405020304" pitchFamily="18" charset="0"/>
              </a:rPr>
              <a:t>, I. </a:t>
            </a:r>
            <a:r>
              <a:rPr lang="en-US" sz="1200" b="1" dirty="0" err="1">
                <a:solidFill>
                  <a:srgbClr val="C00000"/>
                </a:solidFill>
                <a:effectLst/>
                <a:latin typeface="Times New Roman" panose="02020603050405020304" pitchFamily="18" charset="0"/>
                <a:ea typeface="Times New Roman" panose="02020603050405020304" pitchFamily="18" charset="0"/>
              </a:rPr>
              <a:t>Zinicovscaia</a:t>
            </a:r>
            <a:r>
              <a:rPr lang="en-US" sz="1200" b="1" dirty="0">
                <a:solidFill>
                  <a:srgbClr val="C00000"/>
                </a:solidFill>
                <a:effectLst/>
                <a:latin typeface="Times New Roman" panose="02020603050405020304" pitchFamily="18" charset="0"/>
                <a:ea typeface="Times New Roman" panose="02020603050405020304" pitchFamily="18" charset="0"/>
              </a:rPr>
              <a:t>, D. Nikolayev, T. </a:t>
            </a:r>
            <a:r>
              <a:rPr lang="en-US" sz="1200" b="1" dirty="0" err="1">
                <a:solidFill>
                  <a:srgbClr val="C00000"/>
                </a:solidFill>
                <a:effectLst/>
                <a:latin typeface="Times New Roman" panose="02020603050405020304" pitchFamily="18" charset="0"/>
                <a:ea typeface="Times New Roman" panose="02020603050405020304" pitchFamily="18" charset="0"/>
              </a:rPr>
              <a:t>Lychagina</a:t>
            </a:r>
            <a:r>
              <a:rPr lang="en-US" sz="1200" b="1" dirty="0">
                <a:solidFill>
                  <a:srgbClr val="C00000"/>
                </a:solidFill>
                <a:effectLst/>
                <a:latin typeface="Times New Roman" panose="02020603050405020304" pitchFamily="18" charset="0"/>
                <a:ea typeface="Times New Roman" panose="02020603050405020304" pitchFamily="18" charset="0"/>
              </a:rPr>
              <a:t>, A. </a:t>
            </a:r>
            <a:r>
              <a:rPr lang="en-US" sz="1200" b="1" dirty="0" err="1">
                <a:solidFill>
                  <a:srgbClr val="C00000"/>
                </a:solidFill>
                <a:effectLst/>
                <a:latin typeface="Times New Roman" panose="02020603050405020304" pitchFamily="18" charset="0"/>
                <a:ea typeface="Times New Roman" panose="02020603050405020304" pitchFamily="18" charset="0"/>
              </a:rPr>
              <a:t>Pakhnevich</a:t>
            </a:r>
            <a:r>
              <a:rPr lang="en-US" sz="1200" b="1" dirty="0">
                <a:solidFill>
                  <a:srgbClr val="C00000"/>
                </a:solidFill>
                <a:effectLst/>
                <a:latin typeface="Times New Roman" panose="02020603050405020304" pitchFamily="18" charset="0"/>
                <a:ea typeface="Times New Roman" panose="02020603050405020304" pitchFamily="18" charset="0"/>
              </a:rPr>
              <a:t>, K. Vergel, O. </a:t>
            </a:r>
            <a:r>
              <a:rPr lang="en-US" sz="1200" b="1" dirty="0" err="1">
                <a:solidFill>
                  <a:srgbClr val="C00000"/>
                </a:solidFill>
                <a:effectLst/>
                <a:latin typeface="Times New Roman" panose="02020603050405020304" pitchFamily="18" charset="0"/>
                <a:ea typeface="Times New Roman" panose="02020603050405020304" pitchFamily="18" charset="0"/>
              </a:rPr>
              <a:t>Chaligava</a:t>
            </a:r>
            <a:r>
              <a:rPr lang="en-US" sz="1200" b="1" dirty="0">
                <a:solidFill>
                  <a:srgbClr val="C00000"/>
                </a:solidFill>
                <a:effectLst/>
                <a:latin typeface="Times New Roman" panose="02020603050405020304" pitchFamily="18" charset="0"/>
                <a:ea typeface="Times New Roman" panose="02020603050405020304" pitchFamily="18" charset="0"/>
              </a:rPr>
              <a:t>, D. </a:t>
            </a:r>
            <a:r>
              <a:rPr lang="en-US" sz="1200" b="1" dirty="0" err="1">
                <a:solidFill>
                  <a:srgbClr val="C00000"/>
                </a:solidFill>
                <a:effectLst/>
                <a:latin typeface="Times New Roman" panose="02020603050405020304" pitchFamily="18" charset="0"/>
                <a:ea typeface="Times New Roman" panose="02020603050405020304" pitchFamily="18" charset="0"/>
              </a:rPr>
              <a:t>Grozdov</a:t>
            </a:r>
            <a:r>
              <a:rPr lang="en-US" sz="1200" b="1" dirty="0">
                <a:solidFill>
                  <a:srgbClr val="C00000"/>
                </a:solidFill>
                <a:effectLst/>
                <a:latin typeface="Times New Roman" panose="02020603050405020304" pitchFamily="18" charset="0"/>
                <a:ea typeface="Times New Roman" panose="02020603050405020304" pitchFamily="18" charset="0"/>
              </a:rPr>
              <a:t>, J. Bezuidenhout. Encouraging JINR Prize, 2022.</a:t>
            </a:r>
            <a:endParaRPr lang="ru-RU" sz="1200" b="1" dirty="0">
              <a:solidFill>
                <a:srgbClr val="C00000"/>
              </a:solidFill>
              <a:effectLst/>
              <a:latin typeface="Times New Roman" panose="02020603050405020304" pitchFamily="18" charset="0"/>
              <a:ea typeface="Calibri" panose="020F0502020204030204" pitchFamily="34" charset="0"/>
            </a:endParaRPr>
          </a:p>
        </p:txBody>
      </p:sp>
      <p:graphicFrame>
        <p:nvGraphicFramePr>
          <p:cNvPr id="7" name="Таблица 6">
            <a:extLst>
              <a:ext uri="{FF2B5EF4-FFF2-40B4-BE49-F238E27FC236}">
                <a16:creationId xmlns:a16="http://schemas.microsoft.com/office/drawing/2014/main" id="{EA15C87C-FBF0-BBDB-C025-FC06C7001F03}"/>
              </a:ext>
            </a:extLst>
          </p:cNvPr>
          <p:cNvGraphicFramePr>
            <a:graphicFrameLocks noGrp="1"/>
          </p:cNvGraphicFramePr>
          <p:nvPr>
            <p:extLst>
              <p:ext uri="{D42A27DB-BD31-4B8C-83A1-F6EECF244321}">
                <p14:modId xmlns:p14="http://schemas.microsoft.com/office/powerpoint/2010/main" val="3013633002"/>
              </p:ext>
            </p:extLst>
          </p:nvPr>
        </p:nvGraphicFramePr>
        <p:xfrm>
          <a:off x="7305952" y="1528168"/>
          <a:ext cx="4460964" cy="5250395"/>
        </p:xfrm>
        <a:graphic>
          <a:graphicData uri="http://schemas.openxmlformats.org/drawingml/2006/table">
            <a:tbl>
              <a:tblPr>
                <a:tableStyleId>{5C22544A-7EE6-4342-B048-85BDC9FD1C3A}</a:tableStyleId>
              </a:tblPr>
              <a:tblGrid>
                <a:gridCol w="519781">
                  <a:extLst>
                    <a:ext uri="{9D8B030D-6E8A-4147-A177-3AD203B41FA5}">
                      <a16:colId xmlns:a16="http://schemas.microsoft.com/office/drawing/2014/main" val="3829907663"/>
                    </a:ext>
                  </a:extLst>
                </a:gridCol>
                <a:gridCol w="1326135">
                  <a:extLst>
                    <a:ext uri="{9D8B030D-6E8A-4147-A177-3AD203B41FA5}">
                      <a16:colId xmlns:a16="http://schemas.microsoft.com/office/drawing/2014/main" val="848591735"/>
                    </a:ext>
                  </a:extLst>
                </a:gridCol>
                <a:gridCol w="934940">
                  <a:extLst>
                    <a:ext uri="{9D8B030D-6E8A-4147-A177-3AD203B41FA5}">
                      <a16:colId xmlns:a16="http://schemas.microsoft.com/office/drawing/2014/main" val="3704951786"/>
                    </a:ext>
                  </a:extLst>
                </a:gridCol>
                <a:gridCol w="1680108">
                  <a:extLst>
                    <a:ext uri="{9D8B030D-6E8A-4147-A177-3AD203B41FA5}">
                      <a16:colId xmlns:a16="http://schemas.microsoft.com/office/drawing/2014/main" val="1308837132"/>
                    </a:ext>
                  </a:extLst>
                </a:gridCol>
              </a:tblGrid>
              <a:tr h="626459">
                <a:tc>
                  <a:txBody>
                    <a:bodyPr/>
                    <a:lstStyle/>
                    <a:p>
                      <a:pPr algn="ctr">
                        <a:lnSpc>
                          <a:spcPct val="107000"/>
                        </a:lnSpc>
                      </a:pPr>
                      <a:r>
                        <a:rPr lang="ru-RU" sz="1400" b="1" dirty="0">
                          <a:effectLst/>
                          <a:latin typeface="+mn-lt"/>
                          <a:cs typeface="Times New Roman" panose="02020603050405020304" pitchFamily="18" charset="0"/>
                        </a:rPr>
                        <a:t>№№</a:t>
                      </a:r>
                    </a:p>
                    <a:p>
                      <a:pPr algn="ctr">
                        <a:lnSpc>
                          <a:spcPct val="107000"/>
                        </a:lnSpc>
                      </a:pPr>
                      <a:endParaRPr lang="ru-RU" sz="1400" b="1" dirty="0">
                        <a:effectLst/>
                        <a:latin typeface="+mn-lt"/>
                        <a:ea typeface="Times New Roman" panose="02020603050405020304" pitchFamily="18" charset="0"/>
                        <a:cs typeface="Times New Roman" panose="02020603050405020304" pitchFamily="18" charset="0"/>
                      </a:endParaRPr>
                    </a:p>
                  </a:txBody>
                  <a:tcPr marL="44506" marR="44506" marT="0" marB="0" anchor="ctr"/>
                </a:tc>
                <a:tc>
                  <a:txBody>
                    <a:bodyPr/>
                    <a:lstStyle/>
                    <a:p>
                      <a:pPr algn="ctr">
                        <a:lnSpc>
                          <a:spcPct val="107000"/>
                        </a:lnSpc>
                      </a:pPr>
                      <a:r>
                        <a:rPr lang="en-US" sz="1400" b="1" dirty="0">
                          <a:effectLst/>
                          <a:latin typeface="+mn-lt"/>
                          <a:cs typeface="Times New Roman" panose="02020603050405020304" pitchFamily="18" charset="0"/>
                        </a:rPr>
                        <a:t> </a:t>
                      </a:r>
                      <a:endParaRPr lang="ru-RU" sz="1400" b="1" dirty="0">
                        <a:effectLst/>
                        <a:latin typeface="+mn-lt"/>
                        <a:cs typeface="Times New Roman" panose="02020603050405020304" pitchFamily="18" charset="0"/>
                      </a:endParaRPr>
                    </a:p>
                    <a:p>
                      <a:pPr algn="ctr">
                        <a:lnSpc>
                          <a:spcPct val="107000"/>
                        </a:lnSpc>
                      </a:pPr>
                      <a:r>
                        <a:rPr lang="ru-RU" sz="1400" b="1" kern="1200" dirty="0" err="1">
                          <a:solidFill>
                            <a:schemeClr val="dk1"/>
                          </a:solidFill>
                          <a:effectLst/>
                          <a:latin typeface="+mn-lt"/>
                          <a:ea typeface="+mn-ea"/>
                          <a:cs typeface="Times New Roman" panose="02020603050405020304" pitchFamily="18" charset="0"/>
                        </a:rPr>
                        <a:t>Items</a:t>
                      </a:r>
                      <a:r>
                        <a:rPr lang="ru-RU" sz="1400" b="1" kern="1200" dirty="0">
                          <a:solidFill>
                            <a:schemeClr val="dk1"/>
                          </a:solidFill>
                          <a:effectLst/>
                          <a:latin typeface="+mn-lt"/>
                          <a:ea typeface="+mn-ea"/>
                          <a:cs typeface="Times New Roman" panose="02020603050405020304" pitchFamily="18" charset="0"/>
                        </a:rPr>
                        <a:t> </a:t>
                      </a:r>
                      <a:r>
                        <a:rPr lang="ru-RU" sz="1400" b="1" kern="1200" dirty="0" err="1">
                          <a:solidFill>
                            <a:schemeClr val="dk1"/>
                          </a:solidFill>
                          <a:effectLst/>
                          <a:latin typeface="+mn-lt"/>
                          <a:ea typeface="+mn-ea"/>
                          <a:cs typeface="Times New Roman" panose="02020603050405020304" pitchFamily="18" charset="0"/>
                        </a:rPr>
                        <a:t>of</a:t>
                      </a:r>
                      <a:r>
                        <a:rPr lang="ru-RU" sz="1400" b="1" kern="1200" dirty="0">
                          <a:solidFill>
                            <a:schemeClr val="dk1"/>
                          </a:solidFill>
                          <a:effectLst/>
                          <a:latin typeface="+mn-lt"/>
                          <a:ea typeface="+mn-ea"/>
                          <a:cs typeface="Times New Roman" panose="02020603050405020304" pitchFamily="18" charset="0"/>
                        </a:rPr>
                        <a:t> </a:t>
                      </a:r>
                      <a:r>
                        <a:rPr lang="ru-RU" sz="1400" b="1" kern="1200" dirty="0" err="1">
                          <a:solidFill>
                            <a:schemeClr val="dk1"/>
                          </a:solidFill>
                          <a:effectLst/>
                          <a:latin typeface="+mn-lt"/>
                          <a:ea typeface="+mn-ea"/>
                          <a:cs typeface="Times New Roman" panose="02020603050405020304" pitchFamily="18" charset="0"/>
                        </a:rPr>
                        <a:t>expenditure</a:t>
                      </a:r>
                      <a:r>
                        <a:rPr lang="en-US" sz="1400" b="1" dirty="0">
                          <a:effectLst/>
                          <a:latin typeface="+mn-lt"/>
                          <a:cs typeface="Times New Roman" panose="02020603050405020304" pitchFamily="18" charset="0"/>
                        </a:rPr>
                        <a:t> </a:t>
                      </a:r>
                      <a:endParaRPr lang="ru-RU" sz="1400" b="1" dirty="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gn="ctr">
                        <a:lnSpc>
                          <a:spcPct val="107000"/>
                        </a:lnSpc>
                      </a:pPr>
                      <a:r>
                        <a:rPr lang="en-US" sz="1400" b="1" dirty="0">
                          <a:effectLst/>
                          <a:latin typeface="+mn-lt"/>
                          <a:cs typeface="Times New Roman" panose="02020603050405020304" pitchFamily="18" charset="0"/>
                        </a:rPr>
                        <a:t>Full cost (</a:t>
                      </a:r>
                      <a:r>
                        <a:rPr lang="en-US" sz="1400" b="1" dirty="0" err="1">
                          <a:effectLst/>
                          <a:latin typeface="+mn-lt"/>
                          <a:cs typeface="Times New Roman" panose="02020603050405020304" pitchFamily="18" charset="0"/>
                        </a:rPr>
                        <a:t>kUSD</a:t>
                      </a:r>
                      <a:r>
                        <a:rPr lang="en-US" sz="1400" b="1" dirty="0">
                          <a:effectLst/>
                          <a:latin typeface="+mn-lt"/>
                          <a:cs typeface="Times New Roman" panose="02020603050405020304" pitchFamily="18" charset="0"/>
                        </a:rPr>
                        <a:t>)</a:t>
                      </a:r>
                      <a:endParaRPr lang="ru-RU" sz="1400" b="1" dirty="0">
                        <a:effectLst/>
                        <a:latin typeface="+mn-lt"/>
                        <a:ea typeface="Times New Roman" panose="02020603050405020304" pitchFamily="18" charset="0"/>
                        <a:cs typeface="Times New Roman" panose="02020603050405020304" pitchFamily="18" charset="0"/>
                      </a:endParaRPr>
                    </a:p>
                  </a:txBody>
                  <a:tcPr marL="44506" marR="44506" marT="0" marB="0" anchor="ctr"/>
                </a:tc>
                <a:tc>
                  <a:txBody>
                    <a:bodyPr/>
                    <a:lstStyle/>
                    <a:p>
                      <a:pPr algn="ctr">
                        <a:lnSpc>
                          <a:spcPct val="107000"/>
                        </a:lnSpc>
                      </a:pPr>
                      <a:r>
                        <a:rPr lang="en-US" sz="1400" b="1" kern="1200" dirty="0">
                          <a:solidFill>
                            <a:schemeClr val="dk1"/>
                          </a:solidFill>
                          <a:effectLst/>
                          <a:latin typeface="+mn-lt"/>
                          <a:ea typeface="+mn-ea"/>
                          <a:cs typeface="+mn-cs"/>
                        </a:rPr>
                        <a:t>Expenditure for the last year (</a:t>
                      </a:r>
                      <a:r>
                        <a:rPr lang="en-US" sz="1400" b="1" kern="1200" dirty="0" err="1">
                          <a:solidFill>
                            <a:schemeClr val="dk1"/>
                          </a:solidFill>
                          <a:effectLst/>
                          <a:latin typeface="+mn-lt"/>
                          <a:ea typeface="+mn-ea"/>
                          <a:cs typeface="+mn-cs"/>
                        </a:rPr>
                        <a:t>kUSD</a:t>
                      </a:r>
                      <a:r>
                        <a:rPr lang="en-US" sz="1400" b="1" kern="1200" dirty="0">
                          <a:solidFill>
                            <a:schemeClr val="dk1"/>
                          </a:solidFill>
                          <a:effectLst/>
                          <a:latin typeface="+mn-lt"/>
                          <a:ea typeface="+mn-ea"/>
                          <a:cs typeface="+mn-cs"/>
                        </a:rPr>
                        <a:t>)</a:t>
                      </a:r>
                      <a:endParaRPr lang="ru-RU" sz="1400" b="1" dirty="0">
                        <a:effectLst/>
                        <a:latin typeface="+mn-lt"/>
                        <a:ea typeface="Times New Roman" panose="02020603050405020304" pitchFamily="18" charset="0"/>
                        <a:cs typeface="Times New Roman" panose="02020603050405020304" pitchFamily="18" charset="0"/>
                      </a:endParaRPr>
                    </a:p>
                  </a:txBody>
                  <a:tcPr marL="44506" marR="44506" marT="0" marB="0" anchor="ctr"/>
                </a:tc>
                <a:extLst>
                  <a:ext uri="{0D108BD9-81ED-4DB2-BD59-A6C34878D82A}">
                    <a16:rowId xmlns:a16="http://schemas.microsoft.com/office/drawing/2014/main" val="3225793607"/>
                  </a:ext>
                </a:extLst>
              </a:tr>
              <a:tr h="499453">
                <a:tc>
                  <a:txBody>
                    <a:bodyPr/>
                    <a:lstStyle/>
                    <a:p>
                      <a:pPr algn="ctr">
                        <a:lnSpc>
                          <a:spcPct val="107000"/>
                        </a:lnSpc>
                      </a:pPr>
                      <a:r>
                        <a:rPr lang="ru-RU" sz="1400" b="0">
                          <a:effectLst/>
                          <a:latin typeface="+mn-lt"/>
                          <a:cs typeface="Times New Roman" panose="02020603050405020304" pitchFamily="18" charset="0"/>
                        </a:rPr>
                        <a:t>1.</a:t>
                      </a:r>
                      <a:endParaRPr lang="ru-RU" sz="1400" b="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nSpc>
                          <a:spcPct val="107000"/>
                        </a:lnSpc>
                      </a:pPr>
                      <a:r>
                        <a:rPr lang="ru-RU" sz="1400" b="0" kern="1200" dirty="0">
                          <a:solidFill>
                            <a:schemeClr val="dk1"/>
                          </a:solidFill>
                          <a:effectLst/>
                          <a:latin typeface="+mn-lt"/>
                          <a:ea typeface="+mn-ea"/>
                          <a:cs typeface="Times New Roman" panose="02020603050405020304" pitchFamily="18" charset="0"/>
                        </a:rPr>
                        <a:t>International </a:t>
                      </a:r>
                      <a:r>
                        <a:rPr lang="ru-RU" sz="1400" b="0" kern="1200" dirty="0" err="1">
                          <a:solidFill>
                            <a:schemeClr val="dk1"/>
                          </a:solidFill>
                          <a:effectLst/>
                          <a:latin typeface="+mn-lt"/>
                          <a:ea typeface="+mn-ea"/>
                          <a:cs typeface="Times New Roman" panose="02020603050405020304" pitchFamily="18" charset="0"/>
                        </a:rPr>
                        <a:t>cooperation</a:t>
                      </a:r>
                      <a:endParaRPr lang="ru-RU" sz="1400" b="0" dirty="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gn="ctr">
                        <a:lnSpc>
                          <a:spcPct val="107000"/>
                        </a:lnSpc>
                      </a:pPr>
                      <a:r>
                        <a:rPr lang="en-GB" sz="1400" b="0">
                          <a:solidFill>
                            <a:srgbClr val="000000"/>
                          </a:solidFill>
                          <a:effectLst/>
                          <a:latin typeface="+mn-lt"/>
                          <a:ea typeface="Times New Roman" panose="02020603050405020304" pitchFamily="18" charset="0"/>
                          <a:cs typeface="Times New Roman" panose="02020603050405020304" pitchFamily="18" charset="0"/>
                        </a:rPr>
                        <a:t>244</a:t>
                      </a:r>
                      <a:r>
                        <a:rPr lang="ru-RU" sz="1400" b="0">
                          <a:solidFill>
                            <a:srgbClr val="000000"/>
                          </a:solidFill>
                          <a:effectLst/>
                          <a:latin typeface="+mn-lt"/>
                          <a:ea typeface="Times New Roman" panose="02020603050405020304" pitchFamily="18" charset="0"/>
                          <a:cs typeface="Times New Roman" panose="02020603050405020304" pitchFamily="18" charset="0"/>
                        </a:rPr>
                        <a:t>.</a:t>
                      </a:r>
                      <a:r>
                        <a:rPr lang="en-GB" sz="1400" b="0">
                          <a:solidFill>
                            <a:srgbClr val="000000"/>
                          </a:solidFill>
                          <a:effectLst/>
                          <a:latin typeface="+mn-lt"/>
                          <a:ea typeface="Times New Roman" panose="02020603050405020304" pitchFamily="18" charset="0"/>
                          <a:cs typeface="Times New Roman" panose="02020603050405020304" pitchFamily="18" charset="0"/>
                        </a:rPr>
                        <a:t>6</a:t>
                      </a:r>
                      <a:endParaRPr lang="ru-RU" sz="1400" b="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ru-RU" sz="1400" b="0" dirty="0">
                          <a:solidFill>
                            <a:srgbClr val="000000"/>
                          </a:solidFill>
                          <a:effectLst/>
                          <a:latin typeface="+mn-lt"/>
                          <a:ea typeface="Times New Roman" panose="02020603050405020304" pitchFamily="18" charset="0"/>
                          <a:cs typeface="Times New Roman" panose="02020603050405020304" pitchFamily="18" charset="0"/>
                        </a:rPr>
                        <a:t>16</a:t>
                      </a:r>
                      <a:r>
                        <a:rPr lang="en-US" sz="1400" b="0" dirty="0">
                          <a:solidFill>
                            <a:srgbClr val="000000"/>
                          </a:solidFill>
                          <a:effectLst/>
                          <a:latin typeface="+mn-lt"/>
                          <a:ea typeface="Times New Roman" panose="02020603050405020304" pitchFamily="18" charset="0"/>
                          <a:cs typeface="Times New Roman" panose="02020603050405020304" pitchFamily="18" charset="0"/>
                        </a:rPr>
                        <a:t>7</a:t>
                      </a:r>
                      <a:r>
                        <a:rPr lang="ru-RU" sz="1400" b="0" dirty="0">
                          <a:solidFill>
                            <a:srgbClr val="000000"/>
                          </a:solidFill>
                          <a:effectLst/>
                          <a:latin typeface="+mn-lt"/>
                          <a:ea typeface="Times New Roman" panose="02020603050405020304" pitchFamily="18" charset="0"/>
                          <a:cs typeface="Times New Roman" panose="02020603050405020304" pitchFamily="18" charset="0"/>
                        </a:rPr>
                        <a:t>.</a:t>
                      </a:r>
                      <a:r>
                        <a:rPr lang="en-US" sz="1400" b="0" dirty="0">
                          <a:solidFill>
                            <a:srgbClr val="000000"/>
                          </a:solidFill>
                          <a:effectLst/>
                          <a:latin typeface="+mn-lt"/>
                          <a:ea typeface="Times New Roman" panose="02020603050405020304" pitchFamily="18" charset="0"/>
                          <a:cs typeface="Times New Roman" panose="02020603050405020304" pitchFamily="18" charset="0"/>
                        </a:rPr>
                        <a:t>6</a:t>
                      </a:r>
                      <a:endParaRPr lang="ru-RU" sz="14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65520686"/>
                  </a:ext>
                </a:extLst>
              </a:tr>
              <a:tr h="245441">
                <a:tc>
                  <a:txBody>
                    <a:bodyPr/>
                    <a:lstStyle/>
                    <a:p>
                      <a:pPr algn="ctr">
                        <a:lnSpc>
                          <a:spcPct val="107000"/>
                        </a:lnSpc>
                      </a:pPr>
                      <a:r>
                        <a:rPr lang="ru-RU" sz="1400" b="0">
                          <a:effectLst/>
                          <a:latin typeface="+mn-lt"/>
                          <a:cs typeface="Times New Roman" panose="02020603050405020304" pitchFamily="18" charset="0"/>
                        </a:rPr>
                        <a:t>2.</a:t>
                      </a:r>
                      <a:endParaRPr lang="ru-RU" sz="1400" b="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nSpc>
                          <a:spcPct val="107000"/>
                        </a:lnSpc>
                      </a:pPr>
                      <a:r>
                        <a:rPr lang="ru-RU" sz="1400" b="0" kern="1200" dirty="0" err="1">
                          <a:solidFill>
                            <a:schemeClr val="dk1"/>
                          </a:solidFill>
                          <a:effectLst/>
                          <a:latin typeface="+mn-lt"/>
                          <a:ea typeface="+mn-ea"/>
                          <a:cs typeface="Times New Roman" panose="02020603050405020304" pitchFamily="18" charset="0"/>
                        </a:rPr>
                        <a:t>Materials</a:t>
                      </a:r>
                      <a:r>
                        <a:rPr lang="ru-RU" sz="1400" b="0" kern="1200" dirty="0">
                          <a:solidFill>
                            <a:schemeClr val="dk1"/>
                          </a:solidFill>
                          <a:effectLst/>
                          <a:latin typeface="+mn-lt"/>
                          <a:ea typeface="+mn-ea"/>
                          <a:cs typeface="Times New Roman" panose="02020603050405020304" pitchFamily="18" charset="0"/>
                        </a:rPr>
                        <a:t> </a:t>
                      </a:r>
                      <a:endParaRPr lang="ru-RU" sz="1400" b="0" dirty="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gn="ctr">
                        <a:lnSpc>
                          <a:spcPct val="107000"/>
                        </a:lnSpc>
                      </a:pPr>
                      <a:r>
                        <a:rPr lang="en-GB" sz="1400" b="0">
                          <a:solidFill>
                            <a:srgbClr val="000000"/>
                          </a:solidFill>
                          <a:effectLst/>
                          <a:latin typeface="+mn-lt"/>
                          <a:ea typeface="Times New Roman" panose="02020603050405020304" pitchFamily="18" charset="0"/>
                          <a:cs typeface="Times New Roman" panose="02020603050405020304" pitchFamily="18" charset="0"/>
                        </a:rPr>
                        <a:t>346.5</a:t>
                      </a:r>
                      <a:endParaRPr lang="ru-RU" sz="1400" b="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1400" b="0" dirty="0">
                          <a:solidFill>
                            <a:srgbClr val="000000"/>
                          </a:solidFill>
                          <a:effectLst/>
                          <a:latin typeface="+mn-lt"/>
                          <a:ea typeface="Times New Roman" panose="02020603050405020304" pitchFamily="18" charset="0"/>
                          <a:cs typeface="Times New Roman" panose="02020603050405020304" pitchFamily="18" charset="0"/>
                        </a:rPr>
                        <a:t>303.3</a:t>
                      </a:r>
                      <a:endParaRPr lang="ru-RU" sz="14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1855688"/>
                  </a:ext>
                </a:extLst>
              </a:tr>
              <a:tr h="499453">
                <a:tc>
                  <a:txBody>
                    <a:bodyPr/>
                    <a:lstStyle/>
                    <a:p>
                      <a:pPr algn="ctr">
                        <a:lnSpc>
                          <a:spcPct val="107000"/>
                        </a:lnSpc>
                      </a:pPr>
                      <a:r>
                        <a:rPr lang="ru-RU" sz="1400" b="0">
                          <a:effectLst/>
                          <a:latin typeface="+mn-lt"/>
                          <a:cs typeface="Times New Roman" panose="02020603050405020304" pitchFamily="18" charset="0"/>
                        </a:rPr>
                        <a:t>3.</a:t>
                      </a:r>
                      <a:endParaRPr lang="ru-RU" sz="1400" b="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nSpc>
                          <a:spcPct val="107000"/>
                        </a:lnSpc>
                      </a:pPr>
                      <a:r>
                        <a:rPr lang="en-US" sz="1400" b="0" kern="1200" dirty="0">
                          <a:solidFill>
                            <a:schemeClr val="dk1"/>
                          </a:solidFill>
                          <a:effectLst/>
                          <a:latin typeface="+mn-lt"/>
                          <a:ea typeface="+mn-ea"/>
                          <a:cs typeface="Times New Roman" panose="02020603050405020304" pitchFamily="18" charset="0"/>
                        </a:rPr>
                        <a:t>Equipment, Third-party company services</a:t>
                      </a:r>
                      <a:endParaRPr lang="ru-RU" sz="1400" b="0" dirty="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gn="ctr">
                        <a:lnSpc>
                          <a:spcPct val="107000"/>
                        </a:lnSpc>
                      </a:pPr>
                      <a:r>
                        <a:rPr lang="en-GB" sz="1400" b="0">
                          <a:solidFill>
                            <a:srgbClr val="000000"/>
                          </a:solidFill>
                          <a:effectLst/>
                          <a:latin typeface="+mn-lt"/>
                          <a:ea typeface="Times New Roman" panose="02020603050405020304" pitchFamily="18" charset="0"/>
                          <a:cs typeface="Times New Roman" panose="02020603050405020304" pitchFamily="18" charset="0"/>
                        </a:rPr>
                        <a:t>764.0</a:t>
                      </a:r>
                      <a:endParaRPr lang="ru-RU" sz="1400" b="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1400" b="0" dirty="0">
                          <a:solidFill>
                            <a:srgbClr val="000000"/>
                          </a:solidFill>
                          <a:effectLst/>
                          <a:latin typeface="+mn-lt"/>
                          <a:ea typeface="Times New Roman" panose="02020603050405020304" pitchFamily="18" charset="0"/>
                          <a:cs typeface="Times New Roman" panose="02020603050405020304" pitchFamily="18" charset="0"/>
                        </a:rPr>
                        <a:t>465.1</a:t>
                      </a:r>
                      <a:endParaRPr lang="ru-RU" sz="14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03404678"/>
                  </a:ext>
                </a:extLst>
              </a:tr>
              <a:tr h="626459">
                <a:tc>
                  <a:txBody>
                    <a:bodyPr/>
                    <a:lstStyle/>
                    <a:p>
                      <a:pPr algn="ctr">
                        <a:lnSpc>
                          <a:spcPct val="107000"/>
                        </a:lnSpc>
                      </a:pPr>
                      <a:r>
                        <a:rPr lang="ru-RU" sz="1400" b="0">
                          <a:effectLst/>
                          <a:latin typeface="+mn-lt"/>
                          <a:cs typeface="Times New Roman" panose="02020603050405020304" pitchFamily="18" charset="0"/>
                        </a:rPr>
                        <a:t>4.</a:t>
                      </a:r>
                      <a:endParaRPr lang="ru-RU" sz="1400" b="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nSpc>
                          <a:spcPct val="107000"/>
                        </a:lnSpc>
                      </a:pPr>
                      <a:r>
                        <a:rPr lang="en-US" sz="1400" b="0" kern="1200" dirty="0">
                          <a:solidFill>
                            <a:schemeClr val="dk1"/>
                          </a:solidFill>
                          <a:effectLst/>
                          <a:latin typeface="+mn-lt"/>
                          <a:ea typeface="+mn-ea"/>
                          <a:cs typeface="Times New Roman" panose="02020603050405020304" pitchFamily="18" charset="0"/>
                        </a:rPr>
                        <a:t>R&amp;D contracts with other  research organizations</a:t>
                      </a:r>
                      <a:endParaRPr lang="ru-RU" sz="1400" b="0" dirty="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gn="ctr">
                        <a:lnSpc>
                          <a:spcPct val="107000"/>
                        </a:lnSpc>
                      </a:pPr>
                      <a:r>
                        <a:rPr lang="en-GB" sz="1400" b="0" dirty="0">
                          <a:effectLst/>
                          <a:latin typeface="+mn-lt"/>
                          <a:cs typeface="Times New Roman" panose="02020603050405020304" pitchFamily="18" charset="0"/>
                        </a:rPr>
                        <a:t>-</a:t>
                      </a:r>
                      <a:endParaRPr lang="ru-RU" sz="1400" b="0" dirty="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gn="ctr">
                        <a:lnSpc>
                          <a:spcPct val="107000"/>
                        </a:lnSpc>
                      </a:pPr>
                      <a:r>
                        <a:rPr lang="en-GB" sz="1400" b="0">
                          <a:effectLst/>
                          <a:latin typeface="+mn-lt"/>
                          <a:cs typeface="Times New Roman" panose="02020603050405020304" pitchFamily="18" charset="0"/>
                        </a:rPr>
                        <a:t>-</a:t>
                      </a:r>
                      <a:endParaRPr lang="ru-RU" sz="1400" b="0">
                        <a:effectLst/>
                        <a:latin typeface="+mn-lt"/>
                        <a:ea typeface="Times New Roman" panose="02020603050405020304" pitchFamily="18" charset="0"/>
                        <a:cs typeface="Times New Roman" panose="02020603050405020304" pitchFamily="18" charset="0"/>
                      </a:endParaRPr>
                    </a:p>
                  </a:txBody>
                  <a:tcPr marL="44506" marR="44506" marT="0" marB="0"/>
                </a:tc>
                <a:extLst>
                  <a:ext uri="{0D108BD9-81ED-4DB2-BD59-A6C34878D82A}">
                    <a16:rowId xmlns:a16="http://schemas.microsoft.com/office/drawing/2014/main" val="2009444527"/>
                  </a:ext>
                </a:extLst>
              </a:tr>
              <a:tr h="372447">
                <a:tc>
                  <a:txBody>
                    <a:bodyPr/>
                    <a:lstStyle/>
                    <a:p>
                      <a:pPr algn="ctr">
                        <a:lnSpc>
                          <a:spcPct val="107000"/>
                        </a:lnSpc>
                      </a:pPr>
                      <a:r>
                        <a:rPr lang="ru-RU" sz="1400" b="0">
                          <a:effectLst/>
                          <a:latin typeface="+mn-lt"/>
                          <a:cs typeface="Times New Roman" panose="02020603050405020304" pitchFamily="18" charset="0"/>
                        </a:rPr>
                        <a:t>5.</a:t>
                      </a:r>
                      <a:endParaRPr lang="ru-RU" sz="1400" b="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nSpc>
                          <a:spcPct val="107000"/>
                        </a:lnSpc>
                      </a:pPr>
                      <a:r>
                        <a:rPr lang="ru-RU" sz="1400" b="0" kern="1200" dirty="0">
                          <a:solidFill>
                            <a:schemeClr val="dk1"/>
                          </a:solidFill>
                          <a:effectLst/>
                          <a:latin typeface="+mn-lt"/>
                          <a:ea typeface="+mn-ea"/>
                          <a:cs typeface="Times New Roman" panose="02020603050405020304" pitchFamily="18" charset="0"/>
                        </a:rPr>
                        <a:t>Software </a:t>
                      </a:r>
                      <a:r>
                        <a:rPr lang="ru-RU" sz="1400" b="0" kern="1200" dirty="0" err="1">
                          <a:solidFill>
                            <a:schemeClr val="dk1"/>
                          </a:solidFill>
                          <a:effectLst/>
                          <a:latin typeface="+mn-lt"/>
                          <a:ea typeface="+mn-ea"/>
                          <a:cs typeface="Times New Roman" panose="02020603050405020304" pitchFamily="18" charset="0"/>
                        </a:rPr>
                        <a:t>purchasing</a:t>
                      </a:r>
                      <a:endParaRPr lang="ru-RU" sz="1400" b="0" dirty="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gn="ctr">
                        <a:lnSpc>
                          <a:spcPct val="107000"/>
                        </a:lnSpc>
                      </a:pPr>
                      <a:r>
                        <a:rPr lang="en-GB" sz="1400" b="0">
                          <a:solidFill>
                            <a:srgbClr val="000000"/>
                          </a:solidFill>
                          <a:effectLst/>
                          <a:latin typeface="+mn-lt"/>
                          <a:ea typeface="Times New Roman" panose="02020603050405020304" pitchFamily="18" charset="0"/>
                          <a:cs typeface="Times New Roman" panose="02020603050405020304" pitchFamily="18" charset="0"/>
                        </a:rPr>
                        <a:t>9.9</a:t>
                      </a:r>
                      <a:endParaRPr lang="ru-RU" sz="1400" b="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1400" b="0" dirty="0">
                          <a:solidFill>
                            <a:srgbClr val="000000"/>
                          </a:solidFill>
                          <a:effectLst/>
                          <a:latin typeface="+mn-lt"/>
                          <a:ea typeface="Times New Roman" panose="02020603050405020304" pitchFamily="18" charset="0"/>
                          <a:cs typeface="Times New Roman" panose="02020603050405020304" pitchFamily="18" charset="0"/>
                        </a:rPr>
                        <a:t>3.5</a:t>
                      </a:r>
                      <a:endParaRPr lang="ru-RU" sz="14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9450562"/>
                  </a:ext>
                </a:extLst>
              </a:tr>
              <a:tr h="372447">
                <a:tc>
                  <a:txBody>
                    <a:bodyPr/>
                    <a:lstStyle/>
                    <a:p>
                      <a:pPr algn="ctr">
                        <a:lnSpc>
                          <a:spcPct val="107000"/>
                        </a:lnSpc>
                      </a:pPr>
                      <a:r>
                        <a:rPr lang="ru-RU" sz="1400" b="0">
                          <a:effectLst/>
                          <a:latin typeface="+mn-lt"/>
                          <a:cs typeface="Times New Roman" panose="02020603050405020304" pitchFamily="18" charset="0"/>
                        </a:rPr>
                        <a:t>6.</a:t>
                      </a:r>
                      <a:endParaRPr lang="ru-RU" sz="1400" b="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nSpc>
                          <a:spcPct val="107000"/>
                        </a:lnSpc>
                      </a:pPr>
                      <a:r>
                        <a:rPr lang="ru-RU" sz="1400" b="0" kern="1200" dirty="0">
                          <a:solidFill>
                            <a:schemeClr val="dk1"/>
                          </a:solidFill>
                          <a:effectLst/>
                          <a:latin typeface="+mn-lt"/>
                          <a:ea typeface="+mn-ea"/>
                          <a:cs typeface="Times New Roman" panose="02020603050405020304" pitchFamily="18" charset="0"/>
                        </a:rPr>
                        <a:t>Design/</a:t>
                      </a:r>
                      <a:r>
                        <a:rPr lang="ru-RU" sz="1400" b="0" kern="1200" dirty="0" err="1">
                          <a:solidFill>
                            <a:schemeClr val="dk1"/>
                          </a:solidFill>
                          <a:effectLst/>
                          <a:latin typeface="+mn-lt"/>
                          <a:ea typeface="+mn-ea"/>
                          <a:cs typeface="Times New Roman" panose="02020603050405020304" pitchFamily="18" charset="0"/>
                        </a:rPr>
                        <a:t>construction</a:t>
                      </a:r>
                      <a:r>
                        <a:rPr lang="ru-RU" sz="1400" b="0" kern="1200" dirty="0">
                          <a:solidFill>
                            <a:schemeClr val="dk1"/>
                          </a:solidFill>
                          <a:effectLst/>
                          <a:latin typeface="+mn-lt"/>
                          <a:ea typeface="+mn-ea"/>
                          <a:cs typeface="Times New Roman" panose="02020603050405020304" pitchFamily="18" charset="0"/>
                        </a:rPr>
                        <a:t> </a:t>
                      </a:r>
                      <a:endParaRPr lang="ru-RU" sz="1400" b="0" dirty="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gn="ctr">
                        <a:lnSpc>
                          <a:spcPct val="107000"/>
                        </a:lnSpc>
                      </a:pPr>
                      <a:r>
                        <a:rPr lang="en-GB" sz="1400" b="0" kern="1200" dirty="0">
                          <a:solidFill>
                            <a:schemeClr val="dk1"/>
                          </a:solidFill>
                          <a:effectLst/>
                          <a:latin typeface="+mn-lt"/>
                          <a:ea typeface="+mn-ea"/>
                          <a:cs typeface="+mn-cs"/>
                        </a:rPr>
                        <a:t>193.9</a:t>
                      </a:r>
                      <a:endParaRPr lang="ru-RU" sz="1400" b="0" dirty="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gn="ctr">
                        <a:lnSpc>
                          <a:spcPct val="107000"/>
                        </a:lnSpc>
                      </a:pPr>
                      <a:r>
                        <a:rPr lang="en-GB" sz="1400" b="0" dirty="0">
                          <a:effectLst/>
                          <a:latin typeface="+mn-lt"/>
                          <a:cs typeface="Times New Roman" panose="02020603050405020304" pitchFamily="18" charset="0"/>
                        </a:rPr>
                        <a:t>-</a:t>
                      </a:r>
                      <a:endParaRPr lang="ru-RU" sz="1400" b="0" dirty="0">
                        <a:effectLst/>
                        <a:latin typeface="+mn-lt"/>
                        <a:ea typeface="Times New Roman" panose="02020603050405020304" pitchFamily="18" charset="0"/>
                        <a:cs typeface="Times New Roman" panose="02020603050405020304" pitchFamily="18" charset="0"/>
                      </a:endParaRPr>
                    </a:p>
                  </a:txBody>
                  <a:tcPr marL="44506" marR="44506" marT="0" marB="0"/>
                </a:tc>
                <a:extLst>
                  <a:ext uri="{0D108BD9-81ED-4DB2-BD59-A6C34878D82A}">
                    <a16:rowId xmlns:a16="http://schemas.microsoft.com/office/drawing/2014/main" val="1912330832"/>
                  </a:ext>
                </a:extLst>
              </a:tr>
              <a:tr h="880471">
                <a:tc>
                  <a:txBody>
                    <a:bodyPr/>
                    <a:lstStyle/>
                    <a:p>
                      <a:pPr algn="ctr">
                        <a:lnSpc>
                          <a:spcPct val="107000"/>
                        </a:lnSpc>
                      </a:pPr>
                      <a:r>
                        <a:rPr lang="ru-RU" sz="1400" b="0">
                          <a:effectLst/>
                          <a:latin typeface="+mn-lt"/>
                          <a:cs typeface="Times New Roman" panose="02020603050405020304" pitchFamily="18" charset="0"/>
                        </a:rPr>
                        <a:t>7.</a:t>
                      </a:r>
                      <a:endParaRPr lang="ru-RU" sz="1400" b="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nSpc>
                          <a:spcPct val="107000"/>
                        </a:lnSpc>
                      </a:pPr>
                      <a:r>
                        <a:rPr lang="en-US" sz="1400" b="0" kern="1200" dirty="0">
                          <a:solidFill>
                            <a:schemeClr val="dk1"/>
                          </a:solidFill>
                          <a:effectLst/>
                          <a:latin typeface="+mn-lt"/>
                          <a:ea typeface="+mn-ea"/>
                          <a:cs typeface="Times New Roman" panose="02020603050405020304" pitchFamily="18" charset="0"/>
                        </a:rPr>
                        <a:t>Service costs (</a:t>
                      </a:r>
                      <a:r>
                        <a:rPr lang="en-US" sz="1400" b="0" i="1" kern="1200" dirty="0">
                          <a:solidFill>
                            <a:schemeClr val="dk1"/>
                          </a:solidFill>
                          <a:effectLst/>
                          <a:latin typeface="+mn-lt"/>
                          <a:ea typeface="+mn-ea"/>
                          <a:cs typeface="Times New Roman" panose="02020603050405020304" pitchFamily="18" charset="0"/>
                        </a:rPr>
                        <a:t>planned in case of direct project affiliation)</a:t>
                      </a:r>
                      <a:r>
                        <a:rPr lang="en-US" sz="1400" b="0" kern="1200" dirty="0">
                          <a:solidFill>
                            <a:schemeClr val="dk1"/>
                          </a:solidFill>
                          <a:effectLst/>
                          <a:latin typeface="+mn-lt"/>
                          <a:ea typeface="+mn-ea"/>
                          <a:cs typeface="Times New Roman" panose="02020603050405020304" pitchFamily="18" charset="0"/>
                        </a:rPr>
                        <a:t> </a:t>
                      </a:r>
                      <a:endParaRPr lang="ru-RU" sz="1400" b="0" dirty="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gn="ctr">
                        <a:lnSpc>
                          <a:spcPct val="107000"/>
                        </a:lnSpc>
                      </a:pPr>
                      <a:r>
                        <a:rPr lang="en-GB" sz="1400" b="0">
                          <a:effectLst/>
                          <a:latin typeface="+mn-lt"/>
                          <a:cs typeface="Times New Roman" panose="02020603050405020304" pitchFamily="18" charset="0"/>
                        </a:rPr>
                        <a:t>-</a:t>
                      </a:r>
                      <a:endParaRPr lang="ru-RU" sz="1400" b="0">
                        <a:effectLst/>
                        <a:latin typeface="+mn-lt"/>
                        <a:ea typeface="Times New Roman" panose="02020603050405020304" pitchFamily="18" charset="0"/>
                        <a:cs typeface="Times New Roman" panose="02020603050405020304" pitchFamily="18" charset="0"/>
                      </a:endParaRPr>
                    </a:p>
                  </a:txBody>
                  <a:tcPr marL="44506" marR="44506" marT="0" marB="0"/>
                </a:tc>
                <a:tc>
                  <a:txBody>
                    <a:bodyPr/>
                    <a:lstStyle/>
                    <a:p>
                      <a:pPr algn="ctr">
                        <a:lnSpc>
                          <a:spcPct val="107000"/>
                        </a:lnSpc>
                      </a:pPr>
                      <a:r>
                        <a:rPr lang="en-GB" sz="1400" b="0">
                          <a:effectLst/>
                          <a:latin typeface="+mn-lt"/>
                          <a:cs typeface="Times New Roman" panose="02020603050405020304" pitchFamily="18" charset="0"/>
                        </a:rPr>
                        <a:t>-</a:t>
                      </a:r>
                      <a:endParaRPr lang="ru-RU" sz="1400" b="0">
                        <a:effectLst/>
                        <a:latin typeface="+mn-lt"/>
                        <a:ea typeface="Times New Roman" panose="02020603050405020304" pitchFamily="18" charset="0"/>
                        <a:cs typeface="Times New Roman" panose="02020603050405020304" pitchFamily="18" charset="0"/>
                      </a:endParaRPr>
                    </a:p>
                  </a:txBody>
                  <a:tcPr marL="44506" marR="44506" marT="0" marB="0"/>
                </a:tc>
                <a:extLst>
                  <a:ext uri="{0D108BD9-81ED-4DB2-BD59-A6C34878D82A}">
                    <a16:rowId xmlns:a16="http://schemas.microsoft.com/office/drawing/2014/main" val="1112178929"/>
                  </a:ext>
                </a:extLst>
              </a:tr>
              <a:tr h="228710">
                <a:tc gridSpan="2">
                  <a:txBody>
                    <a:bodyPr/>
                    <a:lstStyle/>
                    <a:p>
                      <a:pPr algn="r">
                        <a:lnSpc>
                          <a:spcPct val="107000"/>
                        </a:lnSpc>
                      </a:pPr>
                      <a:r>
                        <a:rPr lang="en-US" sz="1400" b="1" dirty="0">
                          <a:effectLst/>
                          <a:latin typeface="+mn-lt"/>
                          <a:cs typeface="Times New Roman" panose="02020603050405020304" pitchFamily="18" charset="0"/>
                        </a:rPr>
                        <a:t>TOTAL:</a:t>
                      </a:r>
                      <a:endParaRPr lang="ru-RU" sz="1400" b="1" dirty="0">
                        <a:effectLst/>
                        <a:latin typeface="+mn-lt"/>
                        <a:ea typeface="Times New Roman" panose="02020603050405020304" pitchFamily="18" charset="0"/>
                        <a:cs typeface="Times New Roman" panose="02020603050405020304" pitchFamily="18" charset="0"/>
                      </a:endParaRPr>
                    </a:p>
                  </a:txBody>
                  <a:tcPr marL="44506" marR="44506" marT="0" marB="0"/>
                </a:tc>
                <a:tc hMerge="1">
                  <a:txBody>
                    <a:bodyPr/>
                    <a:lstStyle/>
                    <a:p>
                      <a:endParaRPr lang="ru-RU"/>
                    </a:p>
                  </a:txBody>
                  <a:tcPr/>
                </a:tc>
                <a:tc>
                  <a:txBody>
                    <a:bodyPr/>
                    <a:lstStyle/>
                    <a:p>
                      <a:pPr algn="ctr">
                        <a:lnSpc>
                          <a:spcPct val="107000"/>
                        </a:lnSpc>
                      </a:pPr>
                      <a:r>
                        <a:rPr lang="en-US" sz="1400" b="1" dirty="0">
                          <a:solidFill>
                            <a:srgbClr val="000000"/>
                          </a:solidFill>
                          <a:effectLst/>
                          <a:latin typeface="+mn-lt"/>
                          <a:ea typeface="Times New Roman" panose="02020603050405020304" pitchFamily="18" charset="0"/>
                          <a:cs typeface="Times New Roman" panose="02020603050405020304" pitchFamily="18" charset="0"/>
                        </a:rPr>
                        <a:t>1566.5</a:t>
                      </a:r>
                      <a:endParaRPr lang="ru-RU" sz="1400" b="1"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US" sz="1400" b="1" dirty="0">
                          <a:solidFill>
                            <a:srgbClr val="000000"/>
                          </a:solidFill>
                          <a:effectLst/>
                          <a:latin typeface="+mn-lt"/>
                          <a:ea typeface="Times New Roman" panose="02020603050405020304" pitchFamily="18" charset="0"/>
                          <a:cs typeface="Times New Roman" panose="02020603050405020304" pitchFamily="18" charset="0"/>
                        </a:rPr>
                        <a:t>944.0</a:t>
                      </a:r>
                      <a:endParaRPr lang="ru-RU" sz="1400" b="1"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99103251"/>
                  </a:ext>
                </a:extLst>
              </a:tr>
            </a:tbl>
          </a:graphicData>
        </a:graphic>
      </p:graphicFrame>
      <p:sp>
        <p:nvSpPr>
          <p:cNvPr id="8" name="TextBox 7">
            <a:extLst>
              <a:ext uri="{FF2B5EF4-FFF2-40B4-BE49-F238E27FC236}">
                <a16:creationId xmlns:a16="http://schemas.microsoft.com/office/drawing/2014/main" id="{EEE58ECA-7075-7F64-87C5-5CA45802425C}"/>
              </a:ext>
            </a:extLst>
          </p:cNvPr>
          <p:cNvSpPr txBox="1"/>
          <p:nvPr/>
        </p:nvSpPr>
        <p:spPr>
          <a:xfrm>
            <a:off x="2538550" y="1539287"/>
            <a:ext cx="2370908" cy="369332"/>
          </a:xfrm>
          <a:prstGeom prst="rect">
            <a:avLst/>
          </a:prstGeom>
          <a:noFill/>
        </p:spPr>
        <p:txBody>
          <a:bodyPr wrap="square" rtlCol="0">
            <a:spAutoFit/>
          </a:bodyPr>
          <a:lstStyle/>
          <a:p>
            <a:r>
              <a:rPr lang="en-US" b="1" dirty="0">
                <a:solidFill>
                  <a:srgbClr val="006600"/>
                </a:solidFill>
              </a:rPr>
              <a:t>JINR Prizes</a:t>
            </a:r>
            <a:endParaRPr lang="ru-RU" b="1" dirty="0">
              <a:solidFill>
                <a:srgbClr val="006600"/>
              </a:solidFill>
            </a:endParaRPr>
          </a:p>
        </p:txBody>
      </p:sp>
      <p:sp>
        <p:nvSpPr>
          <p:cNvPr id="9" name="TextBox 8">
            <a:extLst>
              <a:ext uri="{FF2B5EF4-FFF2-40B4-BE49-F238E27FC236}">
                <a16:creationId xmlns:a16="http://schemas.microsoft.com/office/drawing/2014/main" id="{CD584D77-A1DD-1255-14EC-874C4A60233D}"/>
              </a:ext>
            </a:extLst>
          </p:cNvPr>
          <p:cNvSpPr txBox="1"/>
          <p:nvPr/>
        </p:nvSpPr>
        <p:spPr>
          <a:xfrm>
            <a:off x="8109857" y="1052387"/>
            <a:ext cx="3827417" cy="369332"/>
          </a:xfrm>
          <a:prstGeom prst="rect">
            <a:avLst/>
          </a:prstGeom>
          <a:noFill/>
        </p:spPr>
        <p:txBody>
          <a:bodyPr wrap="square" rtlCol="0">
            <a:spAutoFit/>
          </a:bodyPr>
          <a:lstStyle/>
          <a:p>
            <a:r>
              <a:rPr lang="en-US" b="1" dirty="0">
                <a:solidFill>
                  <a:srgbClr val="7030A0"/>
                </a:solidFill>
              </a:rPr>
              <a:t>Theme expenses </a:t>
            </a:r>
            <a:r>
              <a:rPr lang="ru-RU" b="1" dirty="0">
                <a:solidFill>
                  <a:srgbClr val="7030A0"/>
                </a:solidFill>
              </a:rPr>
              <a:t>(2021-2022)</a:t>
            </a:r>
          </a:p>
        </p:txBody>
      </p:sp>
    </p:spTree>
    <p:extLst>
      <p:ext uri="{BB962C8B-B14F-4D97-AF65-F5344CB8AC3E}">
        <p14:creationId xmlns:p14="http://schemas.microsoft.com/office/powerpoint/2010/main" val="2079683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52D2B7-DA78-EC9C-B164-5DD00F1EB7B5}"/>
              </a:ext>
            </a:extLst>
          </p:cNvPr>
          <p:cNvSpPr txBox="1"/>
          <p:nvPr/>
        </p:nvSpPr>
        <p:spPr>
          <a:xfrm>
            <a:off x="0" y="501965"/>
            <a:ext cx="12146280" cy="1631216"/>
          </a:xfrm>
          <a:prstGeom prst="rect">
            <a:avLst/>
          </a:prstGeom>
          <a:solidFill>
            <a:schemeClr val="accent2">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ru-RU" sz="2000" b="1" dirty="0">
                <a:solidFill>
                  <a:srgbClr val="0000FF"/>
                </a:solidFill>
                <a:latin typeface="Arial" panose="020B0604020202020204" pitchFamily="34" charset="0"/>
                <a:cs typeface="Arial" panose="020B0604020202020204" pitchFamily="34" charset="0"/>
              </a:rPr>
              <a:t>Subproject </a:t>
            </a:r>
          </a:p>
          <a:p>
            <a:pPr marL="0" marR="0" lvl="0" indent="0" algn="ctr" defTabSz="914400" rtl="0" eaLnBrk="0" fontAlgn="base" latinLnBrk="0" hangingPunct="0">
              <a:lnSpc>
                <a:spcPct val="100000"/>
              </a:lnSpc>
              <a:spcBef>
                <a:spcPct val="0"/>
              </a:spcBef>
              <a:spcAft>
                <a:spcPct val="0"/>
              </a:spcAft>
              <a:buClrTx/>
              <a:buSzTx/>
              <a:buFontTx/>
              <a:buNone/>
              <a:tabLst/>
            </a:pPr>
            <a:r>
              <a:rPr lang="en-US" sz="2000" b="1" dirty="0">
                <a:solidFill>
                  <a:srgbClr val="0000FF"/>
                </a:solidFill>
                <a:effectLst/>
                <a:latin typeface="Arial" panose="020B0604020202020204" pitchFamily="34" charset="0"/>
                <a:ea typeface="Times New Roman" panose="02020603050405020304" pitchFamily="18" charset="0"/>
              </a:rPr>
              <a:t>Investigations of functional materials and </a:t>
            </a:r>
            <a:r>
              <a:rPr lang="en-US" sz="2000" b="1" dirty="0" err="1">
                <a:solidFill>
                  <a:srgbClr val="0000FF"/>
                </a:solidFill>
                <a:effectLst/>
                <a:latin typeface="Arial" panose="020B0604020202020204" pitchFamily="34" charset="0"/>
                <a:ea typeface="Times New Roman" panose="02020603050405020304" pitchFamily="18" charset="0"/>
              </a:rPr>
              <a:t>nanosystems</a:t>
            </a:r>
            <a:r>
              <a:rPr lang="en-US" sz="2000" b="1" dirty="0">
                <a:solidFill>
                  <a:srgbClr val="0000FF"/>
                </a:solidFill>
                <a:effectLst/>
                <a:latin typeface="Arial" panose="020B0604020202020204" pitchFamily="34" charset="0"/>
                <a:ea typeface="Times New Roman" panose="02020603050405020304" pitchFamily="18" charset="0"/>
              </a:rPr>
              <a:t> using neutron scattering (2024-2028)</a:t>
            </a:r>
          </a:p>
          <a:p>
            <a:pPr algn="ctr" eaLnBrk="0" fontAlgn="base" hangingPunct="0">
              <a:spcBef>
                <a:spcPct val="0"/>
              </a:spcBef>
              <a:spcAft>
                <a:spcPct val="0"/>
              </a:spcAft>
            </a:pP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(former  </a:t>
            </a:r>
            <a:r>
              <a:rPr kumimoji="0" lang="en-US" altLang="ru-RU" sz="20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Theme</a:t>
            </a:r>
            <a:r>
              <a:rPr kumimoji="0" lang="ru-RU" altLang="ru-RU" sz="20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 04-4-1142-2021</a:t>
            </a:r>
            <a:r>
              <a:rPr lang="en-GB" altLang="ru-RU" sz="2000" b="1" dirty="0">
                <a:solidFill>
                  <a:srgbClr val="0000FF"/>
                </a:solidFill>
                <a:latin typeface="Arial" panose="020B0604020202020204" pitchFamily="34" charset="0"/>
                <a:cs typeface="Arial" panose="020B0604020202020204" pitchFamily="34" charset="0"/>
              </a:rPr>
              <a:t>/2025)</a:t>
            </a:r>
          </a:p>
          <a:p>
            <a:pPr marL="0" marR="0" lvl="0" indent="0" algn="ctr" defTabSz="914400" rtl="0" eaLnBrk="0" fontAlgn="base" latinLnBrk="0" hangingPunct="0">
              <a:lnSpc>
                <a:spcPct val="100000"/>
              </a:lnSpc>
              <a:spcBef>
                <a:spcPct val="0"/>
              </a:spcBef>
              <a:spcAft>
                <a:spcPct val="0"/>
              </a:spcAft>
              <a:buClrTx/>
              <a:buSzTx/>
              <a:buFontTx/>
              <a:buNone/>
              <a:tabLst/>
            </a:pPr>
            <a:endParaRPr lang="en-GB" sz="2000" b="1"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Leaders: </a:t>
            </a:r>
            <a:r>
              <a:rPr lang="en-GB"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D.P.Kozlenko</a:t>
            </a:r>
            <a:r>
              <a:rPr lang="en-GB"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GB"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V.L.Aksenov</a:t>
            </a:r>
            <a:r>
              <a:rPr lang="en-GB"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GB"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A.M.Balagurov</a:t>
            </a:r>
            <a:endParaRPr lang="ru-RU"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232A6829-0D26-6C55-B623-763A10CC49AF}"/>
              </a:ext>
            </a:extLst>
          </p:cNvPr>
          <p:cNvSpPr txBox="1"/>
          <p:nvPr/>
        </p:nvSpPr>
        <p:spPr>
          <a:xfrm>
            <a:off x="7052613" y="2640251"/>
            <a:ext cx="4760140" cy="2298706"/>
          </a:xfrm>
          <a:prstGeom prst="rect">
            <a:avLst/>
          </a:prstGeom>
          <a:solidFill>
            <a:schemeClr val="accent4">
              <a:lumMod val="40000"/>
              <a:lumOff val="60000"/>
            </a:schemeClr>
          </a:solidFill>
        </p:spPr>
        <p:txBody>
          <a:bodyPr wrap="square">
            <a:spAutoFit/>
          </a:bodyPr>
          <a:lstStyle/>
          <a:p>
            <a:pPr algn="ctr">
              <a:lnSpc>
                <a:spcPct val="115000"/>
              </a:lnSpc>
              <a:spcAft>
                <a:spcPts val="1000"/>
              </a:spcAft>
            </a:pPr>
            <a:r>
              <a:rPr lang="en-US" b="1" dirty="0" err="1">
                <a:solidFill>
                  <a:srgbClr val="006600"/>
                </a:solidFill>
                <a:latin typeface="Arial" panose="020B0604020202020204" pitchFamily="34" charset="0"/>
                <a:ea typeface="Calibri" panose="020F0502020204030204" pitchFamily="34" charset="0"/>
                <a:cs typeface="Arial" panose="020B0604020202020204" pitchFamily="34" charset="0"/>
              </a:rPr>
              <a:t>Subsub</a:t>
            </a:r>
            <a:r>
              <a:rPr lang="en-US" b="1" dirty="0" err="1">
                <a:solidFill>
                  <a:srgbClr val="006600"/>
                </a:solidFill>
                <a:effectLst/>
                <a:latin typeface="Arial" panose="020B0604020202020204" pitchFamily="34" charset="0"/>
                <a:ea typeface="Calibri" panose="020F0502020204030204" pitchFamily="34" charset="0"/>
                <a:cs typeface="Arial" panose="020B0604020202020204" pitchFamily="34" charset="0"/>
              </a:rPr>
              <a:t>project</a:t>
            </a:r>
            <a:r>
              <a:rPr lang="en-US" b="1" dirty="0">
                <a:solidFill>
                  <a:srgbClr val="006600"/>
                </a:solidFill>
                <a:effectLst/>
                <a:latin typeface="Arial" panose="020B0604020202020204" pitchFamily="34" charset="0"/>
                <a:ea typeface="Calibri" panose="020F0502020204030204" pitchFamily="34" charset="0"/>
                <a:cs typeface="Arial" panose="020B0604020202020204" pitchFamily="34" charset="0"/>
              </a:rPr>
              <a:t> (2024-2028): </a:t>
            </a:r>
            <a:endParaRPr lang="pl-PL" b="1" dirty="0">
              <a:solidFill>
                <a:srgbClr val="0066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800" b="1" dirty="0">
                <a:solidFill>
                  <a:srgbClr val="006600"/>
                </a:solidFill>
                <a:effectLst/>
                <a:latin typeface="Arial" panose="020B0604020202020204" pitchFamily="34" charset="0"/>
                <a:ea typeface="Times New Roman" panose="02020603050405020304" pitchFamily="18" charset="0"/>
              </a:rPr>
              <a:t>Development of an inelastic neutron scattering spectrometer in inverse geometry at the IBR-2 reactor</a:t>
            </a:r>
            <a:endParaRPr lang="ru-RU" b="1" dirty="0">
              <a:solidFill>
                <a:srgbClr val="006600"/>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endParaRPr lang="ru-RU" b="1" dirty="0">
              <a:solidFill>
                <a:srgbClr val="006600"/>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b="1" dirty="0">
                <a:solidFill>
                  <a:srgbClr val="006600"/>
                </a:solidFill>
                <a:latin typeface="Arial" panose="020B0604020202020204" pitchFamily="34" charset="0"/>
                <a:ea typeface="Calibri" panose="020F0502020204030204" pitchFamily="34" charset="0"/>
                <a:cs typeface="Arial" panose="020B0604020202020204" pitchFamily="34" charset="0"/>
              </a:rPr>
              <a:t>Leader:</a:t>
            </a:r>
            <a:r>
              <a:rPr lang="ru-RU" b="1" dirty="0">
                <a:solidFill>
                  <a:srgbClr val="006600"/>
                </a:solidFill>
                <a:latin typeface="Arial" panose="020B0604020202020204" pitchFamily="34" charset="0"/>
                <a:ea typeface="Calibri" panose="020F0502020204030204" pitchFamily="34" charset="0"/>
                <a:cs typeface="Arial" panose="020B0604020202020204" pitchFamily="34" charset="0"/>
              </a:rPr>
              <a:t> </a:t>
            </a:r>
            <a:r>
              <a:rPr lang="en-US" b="1" dirty="0">
                <a:solidFill>
                  <a:srgbClr val="006600"/>
                </a:solidFill>
                <a:latin typeface="Arial" panose="020B0604020202020204" pitchFamily="34" charset="0"/>
                <a:ea typeface="Calibri" panose="020F0502020204030204" pitchFamily="34" charset="0"/>
                <a:cs typeface="Arial" panose="020B0604020202020204" pitchFamily="34" charset="0"/>
              </a:rPr>
              <a:t>D</a:t>
            </a:r>
            <a:r>
              <a:rPr lang="ru-RU" b="1" dirty="0">
                <a:solidFill>
                  <a:srgbClr val="006600"/>
                </a:solidFill>
                <a:latin typeface="Arial" panose="020B0604020202020204" pitchFamily="34" charset="0"/>
                <a:ea typeface="Calibri" panose="020F0502020204030204" pitchFamily="34" charset="0"/>
                <a:cs typeface="Arial" panose="020B0604020202020204" pitchFamily="34" charset="0"/>
              </a:rPr>
              <a:t>.</a:t>
            </a:r>
            <a:r>
              <a:rPr lang="en-US" b="1" dirty="0">
                <a:solidFill>
                  <a:srgbClr val="006600"/>
                </a:solidFill>
                <a:latin typeface="Arial" panose="020B0604020202020204" pitchFamily="34" charset="0"/>
                <a:ea typeface="Calibri" panose="020F0502020204030204" pitchFamily="34" charset="0"/>
                <a:cs typeface="Arial" panose="020B0604020202020204" pitchFamily="34" charset="0"/>
              </a:rPr>
              <a:t>M</a:t>
            </a:r>
            <a:r>
              <a:rPr lang="ru-RU" b="1" dirty="0">
                <a:solidFill>
                  <a:srgbClr val="006600"/>
                </a:solidFill>
                <a:latin typeface="Arial" panose="020B0604020202020204" pitchFamily="34" charset="0"/>
                <a:ea typeface="Calibri" panose="020F0502020204030204" pitchFamily="34" charset="0"/>
                <a:cs typeface="Arial" panose="020B0604020202020204" pitchFamily="34" charset="0"/>
              </a:rPr>
              <a:t>.</a:t>
            </a:r>
            <a:r>
              <a:rPr lang="en-US" b="1" dirty="0" err="1">
                <a:solidFill>
                  <a:srgbClr val="006600"/>
                </a:solidFill>
                <a:latin typeface="Arial" panose="020B0604020202020204" pitchFamily="34" charset="0"/>
                <a:ea typeface="Calibri" panose="020F0502020204030204" pitchFamily="34" charset="0"/>
                <a:cs typeface="Arial" panose="020B0604020202020204" pitchFamily="34" charset="0"/>
              </a:rPr>
              <a:t>Chudoba</a:t>
            </a:r>
            <a:endParaRPr lang="ru-RU" b="1" dirty="0">
              <a:solidFill>
                <a:srgbClr val="006600"/>
              </a:solidFill>
              <a:latin typeface="Arial" panose="020B0604020202020204" pitchFamily="34" charset="0"/>
              <a:ea typeface="Calibri" panose="020F0502020204030204" pitchFamily="34" charset="0"/>
              <a:cs typeface="Arial" panose="020B0604020202020204" pitchFamily="34" charset="0"/>
            </a:endParaRPr>
          </a:p>
          <a:p>
            <a:pPr algn="ctr">
              <a:lnSpc>
                <a:spcPct val="115000"/>
              </a:lnSpc>
            </a:pPr>
            <a:endParaRPr lang="ru-RU" b="1" dirty="0">
              <a:solidFill>
                <a:srgbClr val="006600"/>
              </a:solidFill>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02B6CFE0-AEF0-212D-01CF-502D9F6F1AC3}"/>
              </a:ext>
            </a:extLst>
          </p:cNvPr>
          <p:cNvSpPr txBox="1"/>
          <p:nvPr/>
        </p:nvSpPr>
        <p:spPr>
          <a:xfrm>
            <a:off x="101556" y="2627189"/>
            <a:ext cx="6711938" cy="1924116"/>
          </a:xfrm>
          <a:prstGeom prst="rect">
            <a:avLst/>
          </a:prstGeom>
          <a:solidFill>
            <a:schemeClr val="accent4">
              <a:lumMod val="40000"/>
              <a:lumOff val="60000"/>
            </a:schemeClr>
          </a:solidFill>
        </p:spPr>
        <p:txBody>
          <a:bodyPr wrap="square">
            <a:spAutoFit/>
          </a:bodyPr>
          <a:lstStyle/>
          <a:p>
            <a:pPr algn="ctr">
              <a:lnSpc>
                <a:spcPct val="115000"/>
              </a:lnSpc>
              <a:spcAft>
                <a:spcPts val="1000"/>
              </a:spcAft>
            </a:pPr>
            <a:r>
              <a:rPr lang="en-US" b="1" dirty="0" err="1">
                <a:solidFill>
                  <a:srgbClr val="006600"/>
                </a:solidFill>
                <a:effectLst/>
                <a:latin typeface="Arial" panose="020B0604020202020204" pitchFamily="34" charset="0"/>
                <a:ea typeface="Calibri" panose="020F0502020204030204" pitchFamily="34" charset="0"/>
                <a:cs typeface="Arial" panose="020B0604020202020204" pitchFamily="34" charset="0"/>
              </a:rPr>
              <a:t>Subsubproject</a:t>
            </a:r>
            <a:r>
              <a:rPr lang="en-US" b="1" dirty="0">
                <a:solidFill>
                  <a:srgbClr val="006600"/>
                </a:solidFill>
                <a:effectLst/>
                <a:latin typeface="Arial" panose="020B0604020202020204" pitchFamily="34" charset="0"/>
                <a:ea typeface="Calibri" panose="020F0502020204030204" pitchFamily="34" charset="0"/>
                <a:cs typeface="Arial" panose="020B0604020202020204" pitchFamily="34" charset="0"/>
              </a:rPr>
              <a:t> (2024-2028): </a:t>
            </a:r>
            <a:endParaRPr lang="pl-PL" b="1" dirty="0">
              <a:solidFill>
                <a:srgbClr val="0066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sz="1800" b="1" dirty="0">
                <a:solidFill>
                  <a:srgbClr val="006600"/>
                </a:solidFill>
                <a:effectLst/>
                <a:latin typeface="Arial" panose="020B0604020202020204" pitchFamily="34" charset="0"/>
                <a:ea typeface="Times New Roman" panose="02020603050405020304" pitchFamily="18" charset="0"/>
              </a:rPr>
              <a:t>A Study of Structure and Dynamics of Functional Materials and </a:t>
            </a:r>
            <a:r>
              <a:rPr lang="en-US" sz="1800" b="1" dirty="0" err="1">
                <a:solidFill>
                  <a:srgbClr val="006600"/>
                </a:solidFill>
                <a:effectLst/>
                <a:latin typeface="Arial" panose="020B0604020202020204" pitchFamily="34" charset="0"/>
                <a:ea typeface="Times New Roman" panose="02020603050405020304" pitchFamily="18" charset="0"/>
              </a:rPr>
              <a:t>Nanosystems</a:t>
            </a:r>
            <a:r>
              <a:rPr lang="en-US" sz="1800" b="1" dirty="0">
                <a:solidFill>
                  <a:srgbClr val="006600"/>
                </a:solidFill>
                <a:effectLst/>
                <a:latin typeface="Arial" panose="020B0604020202020204" pitchFamily="34" charset="0"/>
                <a:ea typeface="Times New Roman" panose="02020603050405020304" pitchFamily="18" charset="0"/>
              </a:rPr>
              <a:t> at the IBR-2 Spectrometer Complex</a:t>
            </a:r>
          </a:p>
          <a:p>
            <a:pPr marL="0" marR="0" lvl="0" indent="0" algn="just" defTabSz="914400" rtl="0" eaLnBrk="0" fontAlgn="base" latinLnBrk="0" hangingPunct="0">
              <a:lnSpc>
                <a:spcPct val="100000"/>
              </a:lnSpc>
              <a:spcBef>
                <a:spcPct val="0"/>
              </a:spcBef>
              <a:spcAft>
                <a:spcPct val="0"/>
              </a:spcAft>
              <a:buClrTx/>
              <a:buSzTx/>
              <a:buFontTx/>
              <a:buNone/>
              <a:tabLst/>
            </a:pPr>
            <a:endParaRPr lang="en-US" b="1" dirty="0">
              <a:solidFill>
                <a:srgbClr val="006600"/>
              </a:solidFill>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b="1" dirty="0">
                <a:solidFill>
                  <a:srgbClr val="006600"/>
                </a:solidFill>
                <a:latin typeface="Arial" panose="020B0604020202020204" pitchFamily="34" charset="0"/>
                <a:ea typeface="Calibri" panose="020F0502020204030204" pitchFamily="34" charset="0"/>
                <a:cs typeface="Arial" panose="020B0604020202020204" pitchFamily="34" charset="0"/>
              </a:rPr>
              <a:t>Leader: </a:t>
            </a:r>
            <a:r>
              <a:rPr lang="en-US" b="1" dirty="0" err="1">
                <a:solidFill>
                  <a:srgbClr val="006600"/>
                </a:solidFill>
                <a:latin typeface="Arial" panose="020B0604020202020204" pitchFamily="34" charset="0"/>
                <a:ea typeface="Calibri" panose="020F0502020204030204" pitchFamily="34" charset="0"/>
                <a:cs typeface="Arial" panose="020B0604020202020204" pitchFamily="34" charset="0"/>
              </a:rPr>
              <a:t>D.P.Kozlenko</a:t>
            </a:r>
            <a:endParaRPr lang="ru-RU" b="1" dirty="0">
              <a:solidFill>
                <a:srgbClr val="006600"/>
              </a:solidFill>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ru-RU" sz="1800" b="1" dirty="0">
              <a:solidFill>
                <a:srgbClr val="0066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Стрелка: вниз 9">
            <a:extLst>
              <a:ext uri="{FF2B5EF4-FFF2-40B4-BE49-F238E27FC236}">
                <a16:creationId xmlns:a16="http://schemas.microsoft.com/office/drawing/2014/main" id="{2C675B3B-6ECC-303E-3693-439014871378}"/>
              </a:ext>
            </a:extLst>
          </p:cNvPr>
          <p:cNvSpPr/>
          <p:nvPr/>
        </p:nvSpPr>
        <p:spPr>
          <a:xfrm>
            <a:off x="3333919" y="2246105"/>
            <a:ext cx="469338" cy="381084"/>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a:extLst>
              <a:ext uri="{FF2B5EF4-FFF2-40B4-BE49-F238E27FC236}">
                <a16:creationId xmlns:a16="http://schemas.microsoft.com/office/drawing/2014/main" id="{C169D58F-CEE5-E0CA-8D0C-CADC5DB98417}"/>
              </a:ext>
            </a:extLst>
          </p:cNvPr>
          <p:cNvSpPr/>
          <p:nvPr/>
        </p:nvSpPr>
        <p:spPr>
          <a:xfrm>
            <a:off x="9288283" y="2244757"/>
            <a:ext cx="469338" cy="381084"/>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05240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2040A8-AC1A-8DD6-E0BF-0F938393DEB6}"/>
              </a:ext>
            </a:extLst>
          </p:cNvPr>
          <p:cNvSpPr txBox="1"/>
          <p:nvPr/>
        </p:nvSpPr>
        <p:spPr>
          <a:xfrm>
            <a:off x="282068" y="1338035"/>
            <a:ext cx="8603526" cy="5078313"/>
          </a:xfrm>
          <a:prstGeom prst="rect">
            <a:avLst/>
          </a:prstGeom>
          <a:noFill/>
        </p:spPr>
        <p:txBody>
          <a:bodyPr wrap="square">
            <a:spAutoFit/>
          </a:bodyPr>
          <a:lstStyle/>
          <a:p>
            <a:r>
              <a:rPr lang="ru-RU" sz="1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1.</a:t>
            </a:r>
            <a:r>
              <a:rPr lang="en-US" b="1" dirty="0">
                <a:solidFill>
                  <a:srgbClr val="C00000"/>
                </a:solidFill>
                <a:latin typeface="Arial" panose="020B0604020202020204" pitchFamily="34" charset="0"/>
                <a:ea typeface="Calibri" panose="020F0502020204030204" pitchFamily="34" charset="0"/>
                <a:cs typeface="Arial" panose="020B0604020202020204" pitchFamily="34" charset="0"/>
              </a:rPr>
              <a:t> Con</a:t>
            </a:r>
            <a:r>
              <a:rPr lang="en-US" sz="1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densed Matter Physics and Materials Science </a:t>
            </a:r>
            <a:r>
              <a:rPr lang="ru-RU" sz="1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p>
          <a:p>
            <a:r>
              <a:rPr lang="ru-RU" dirty="0">
                <a:solidFill>
                  <a:srgbClr val="C00000"/>
                </a:solidFill>
                <a:latin typeface="Arial" panose="020B0604020202020204" pitchFamily="34" charset="0"/>
                <a:cs typeface="Arial" panose="020B0604020202020204" pitchFamily="34" charset="0"/>
              </a:rPr>
              <a:t>1.1</a:t>
            </a:r>
            <a:r>
              <a:rPr lang="ru-RU" b="1" dirty="0">
                <a:solidFill>
                  <a:srgbClr val="C00000"/>
                </a:solidFill>
                <a:latin typeface="Arial" panose="020B0604020202020204" pitchFamily="34" charset="0"/>
                <a:cs typeface="Arial" panose="020B0604020202020204" pitchFamily="34" charset="0"/>
              </a:rPr>
              <a:t> </a:t>
            </a:r>
            <a:r>
              <a:rPr lang="en-US" sz="1800" dirty="0">
                <a:solidFill>
                  <a:srgbClr val="C00000"/>
                </a:solidFill>
                <a:effectLst/>
                <a:latin typeface="Arial" panose="020B0604020202020204" pitchFamily="34" charset="0"/>
                <a:ea typeface="Calibri" panose="020F0502020204030204" pitchFamily="34" charset="0"/>
                <a:cs typeface="Arial" panose="020B0604020202020204" pitchFamily="34" charset="0"/>
              </a:rPr>
              <a:t>Study of structure and properties of new inorganic and organic functional materials</a:t>
            </a:r>
            <a:r>
              <a:rPr lang="ru-RU" sz="18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p>
          <a:p>
            <a:r>
              <a:rPr lang="ru-RU" dirty="0">
                <a:solidFill>
                  <a:srgbClr val="C00000"/>
                </a:solidFill>
                <a:latin typeface="Arial" panose="020B0604020202020204" pitchFamily="34" charset="0"/>
                <a:cs typeface="Arial" panose="020B0604020202020204" pitchFamily="34" charset="0"/>
              </a:rPr>
              <a:t>2.2 </a:t>
            </a:r>
            <a:r>
              <a:rPr lang="en-US" sz="1800" dirty="0">
                <a:solidFill>
                  <a:srgbClr val="C00000"/>
                </a:solidFill>
                <a:effectLst/>
                <a:latin typeface="Arial" panose="020B0604020202020204" pitchFamily="34" charset="0"/>
                <a:ea typeface="Calibri" panose="020F0502020204030204" pitchFamily="34" charset="0"/>
                <a:cs typeface="Arial" panose="020B0604020202020204" pitchFamily="34" charset="0"/>
              </a:rPr>
              <a:t>Investigation of structural and magnetic properties of materials under extreme conditions</a:t>
            </a:r>
            <a:r>
              <a:rPr lang="ru-RU" sz="18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p>
          <a:p>
            <a:r>
              <a:rPr lang="ru-RU" dirty="0">
                <a:solidFill>
                  <a:srgbClr val="C00000"/>
                </a:solidFill>
                <a:latin typeface="Arial" panose="020B0604020202020204" pitchFamily="34" charset="0"/>
                <a:cs typeface="Arial" panose="020B0604020202020204" pitchFamily="34" charset="0"/>
              </a:rPr>
              <a:t>1.3 </a:t>
            </a:r>
            <a:r>
              <a:rPr lang="en-US" sz="1800" dirty="0">
                <a:solidFill>
                  <a:srgbClr val="C00000"/>
                </a:solidFill>
                <a:effectLst/>
                <a:latin typeface="Arial" panose="020B0604020202020204" pitchFamily="34" charset="0"/>
                <a:ea typeface="Calibri" panose="020F0502020204030204" pitchFamily="34" charset="0"/>
                <a:cs typeface="Arial" panose="020B0604020202020204" pitchFamily="34" charset="0"/>
              </a:rPr>
              <a:t>Real-time investigations of physical and chemical processes in functional materials</a:t>
            </a:r>
            <a:r>
              <a:rPr lang="ru-RU" sz="18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ru-RU" dirty="0">
              <a:solidFill>
                <a:srgbClr val="C00000"/>
              </a:solidFill>
              <a:latin typeface="Arial" panose="020B0604020202020204" pitchFamily="34" charset="0"/>
              <a:ea typeface="Calibri" panose="020F0502020204030204" pitchFamily="34" charset="0"/>
              <a:cs typeface="Arial" panose="020B0604020202020204" pitchFamily="34" charset="0"/>
            </a:endParaRPr>
          </a:p>
          <a:p>
            <a:r>
              <a:rPr lang="ru-RU" dirty="0">
                <a:solidFill>
                  <a:srgbClr val="C00000"/>
                </a:solidFill>
                <a:latin typeface="Arial" panose="020B0604020202020204" pitchFamily="34" charset="0"/>
                <a:cs typeface="Arial" panose="020B0604020202020204" pitchFamily="34" charset="0"/>
              </a:rPr>
              <a:t>1.4 </a:t>
            </a:r>
            <a:r>
              <a:rPr lang="en-US" sz="1800" dirty="0">
                <a:solidFill>
                  <a:srgbClr val="C00000"/>
                </a:solidFill>
                <a:effectLst/>
                <a:latin typeface="Arial" panose="020B0604020202020204" pitchFamily="34" charset="0"/>
                <a:ea typeface="Calibri" panose="020F0502020204030204" pitchFamily="34" charset="0"/>
                <a:cs typeface="Arial" panose="020B0604020202020204" pitchFamily="34" charset="0"/>
              </a:rPr>
              <a:t>Computer simulation of structure and properties of new functional materials and </a:t>
            </a:r>
            <a:r>
              <a:rPr lang="en-US" sz="18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nanosystems</a:t>
            </a:r>
            <a:r>
              <a:rPr lang="ru-RU" sz="18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p>
          <a:p>
            <a:r>
              <a:rPr lang="ru-RU" dirty="0">
                <a:solidFill>
                  <a:srgbClr val="C00000"/>
                </a:solidFill>
                <a:latin typeface="Arial" panose="020B0604020202020204" pitchFamily="34" charset="0"/>
                <a:cs typeface="Arial" panose="020B0604020202020204" pitchFamily="34" charset="0"/>
              </a:rPr>
              <a:t>1.5 </a:t>
            </a:r>
            <a:r>
              <a:rPr lang="en-GB" sz="1800" dirty="0">
                <a:solidFill>
                  <a:srgbClr val="C00000"/>
                </a:solidFill>
                <a:effectLst/>
                <a:latin typeface="Arial" panose="020B0604020202020204" pitchFamily="34" charset="0"/>
                <a:ea typeface="Calibri" panose="020F0502020204030204" pitchFamily="34" charset="0"/>
                <a:cs typeface="Arial" panose="020B0604020202020204" pitchFamily="34" charset="0"/>
              </a:rPr>
              <a:t>Study of atomic and magnetic dynamics of functional materials</a:t>
            </a:r>
            <a:r>
              <a:rPr lang="ru-RU" sz="18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p>
          <a:p>
            <a:endParaRPr lang="ru-RU" b="1" dirty="0">
              <a:latin typeface="Arial" panose="020B0604020202020204" pitchFamily="34" charset="0"/>
              <a:cs typeface="Arial" panose="020B0604020202020204" pitchFamily="34" charset="0"/>
            </a:endParaRPr>
          </a:p>
          <a:p>
            <a:r>
              <a:rPr lang="ru-RU" b="1" dirty="0">
                <a:solidFill>
                  <a:srgbClr val="006600"/>
                </a:solidFill>
                <a:latin typeface="Arial" panose="020B0604020202020204" pitchFamily="34" charset="0"/>
                <a:cs typeface="Arial" panose="020B0604020202020204" pitchFamily="34" charset="0"/>
              </a:rPr>
              <a:t>2. </a:t>
            </a:r>
            <a:r>
              <a:rPr lang="en-US" sz="1800" b="1" dirty="0">
                <a:solidFill>
                  <a:srgbClr val="006600"/>
                </a:solidFill>
                <a:effectLst/>
                <a:latin typeface="Arial" panose="020B0604020202020204" pitchFamily="34" charset="0"/>
                <a:ea typeface="Calibri" panose="020F0502020204030204" pitchFamily="34" charset="0"/>
                <a:cs typeface="Arial" panose="020B0604020202020204" pitchFamily="34" charset="0"/>
              </a:rPr>
              <a:t>Physics of </a:t>
            </a:r>
            <a:r>
              <a:rPr lang="en-US" sz="1800" b="1" dirty="0" err="1">
                <a:solidFill>
                  <a:srgbClr val="006600"/>
                </a:solidFill>
                <a:effectLst/>
                <a:latin typeface="Arial" panose="020B0604020202020204" pitchFamily="34" charset="0"/>
                <a:ea typeface="Calibri" panose="020F0502020204030204" pitchFamily="34" charset="0"/>
                <a:cs typeface="Arial" panose="020B0604020202020204" pitchFamily="34" charset="0"/>
              </a:rPr>
              <a:t>Nanosystems</a:t>
            </a:r>
            <a:r>
              <a:rPr lang="en-US" sz="1800" b="1" dirty="0">
                <a:solidFill>
                  <a:srgbClr val="006600"/>
                </a:solidFill>
                <a:effectLst/>
                <a:latin typeface="Arial" panose="020B0604020202020204" pitchFamily="34" charset="0"/>
                <a:ea typeface="Calibri" panose="020F0502020204030204" pitchFamily="34" charset="0"/>
                <a:cs typeface="Arial" panose="020B0604020202020204" pitchFamily="34" charset="0"/>
              </a:rPr>
              <a:t> and Nanoscale Phenomena</a:t>
            </a:r>
            <a:r>
              <a:rPr lang="ru-RU" sz="1800" b="1" dirty="0">
                <a:solidFill>
                  <a:srgbClr val="006600"/>
                </a:solidFill>
                <a:effectLst/>
                <a:latin typeface="Arial" panose="020B0604020202020204" pitchFamily="34" charset="0"/>
                <a:ea typeface="Calibri" panose="020F0502020204030204" pitchFamily="34" charset="0"/>
                <a:cs typeface="Arial" panose="020B0604020202020204" pitchFamily="34" charset="0"/>
              </a:rPr>
              <a:t>:</a:t>
            </a:r>
          </a:p>
          <a:p>
            <a:r>
              <a:rPr lang="ru-RU" dirty="0">
                <a:solidFill>
                  <a:srgbClr val="006600"/>
                </a:solidFill>
                <a:latin typeface="Arial" panose="020B0604020202020204" pitchFamily="34" charset="0"/>
                <a:cs typeface="Arial" panose="020B0604020202020204" pitchFamily="34" charset="0"/>
              </a:rPr>
              <a:t>2.1 </a:t>
            </a:r>
            <a:r>
              <a:rPr lang="en-US" sz="1800" dirty="0">
                <a:solidFill>
                  <a:srgbClr val="006600"/>
                </a:solidFill>
                <a:effectLst/>
                <a:latin typeface="Arial" panose="020B0604020202020204" pitchFamily="34" charset="0"/>
                <a:ea typeface="Calibri" panose="020F0502020204030204" pitchFamily="34" charset="0"/>
                <a:cs typeface="Arial" panose="020B0604020202020204" pitchFamily="34" charset="0"/>
              </a:rPr>
              <a:t>Investigation of structural and magnetic properties of layered nanostructures</a:t>
            </a:r>
            <a:r>
              <a:rPr lang="ru-RU" sz="1800" dirty="0">
                <a:solidFill>
                  <a:srgbClr val="006600"/>
                </a:solidFill>
                <a:effectLst/>
                <a:latin typeface="Arial" panose="020B0604020202020204" pitchFamily="34" charset="0"/>
                <a:ea typeface="Calibri" panose="020F0502020204030204" pitchFamily="34" charset="0"/>
                <a:cs typeface="Arial" panose="020B0604020202020204" pitchFamily="34" charset="0"/>
              </a:rPr>
              <a:t>,</a:t>
            </a:r>
            <a:endParaRPr lang="ru-RU" dirty="0">
              <a:solidFill>
                <a:srgbClr val="006600"/>
              </a:solidFill>
              <a:latin typeface="Arial" panose="020B0604020202020204" pitchFamily="34" charset="0"/>
              <a:ea typeface="Calibri" panose="020F0502020204030204" pitchFamily="34" charset="0"/>
              <a:cs typeface="Arial" panose="020B0604020202020204" pitchFamily="34" charset="0"/>
            </a:endParaRPr>
          </a:p>
          <a:p>
            <a:r>
              <a:rPr lang="ru-RU" dirty="0">
                <a:solidFill>
                  <a:srgbClr val="006600"/>
                </a:solidFill>
                <a:latin typeface="Arial" panose="020B0604020202020204" pitchFamily="34" charset="0"/>
                <a:cs typeface="Arial" panose="020B0604020202020204" pitchFamily="34" charset="0"/>
              </a:rPr>
              <a:t>2.2 </a:t>
            </a:r>
            <a:r>
              <a:rPr lang="en-US" sz="1800" dirty="0">
                <a:solidFill>
                  <a:srgbClr val="006600"/>
                </a:solidFill>
                <a:effectLst/>
                <a:latin typeface="Arial" panose="020B0604020202020204" pitchFamily="34" charset="0"/>
                <a:ea typeface="Calibri" panose="020F0502020204030204" pitchFamily="34" charset="0"/>
                <a:cs typeface="Arial" panose="020B0604020202020204" pitchFamily="34" charset="0"/>
              </a:rPr>
              <a:t>Investigation of structure of carbon-and silicon-containing nanomaterials</a:t>
            </a:r>
            <a:r>
              <a:rPr lang="ru-RU" sz="1800" dirty="0">
                <a:solidFill>
                  <a:srgbClr val="006600"/>
                </a:solidFill>
                <a:effectLst/>
                <a:latin typeface="Arial" panose="020B0604020202020204" pitchFamily="34" charset="0"/>
                <a:ea typeface="Calibri" panose="020F0502020204030204" pitchFamily="34" charset="0"/>
                <a:cs typeface="Arial" panose="020B0604020202020204" pitchFamily="34" charset="0"/>
              </a:rPr>
              <a:t>.</a:t>
            </a:r>
          </a:p>
          <a:p>
            <a:endParaRPr lang="ru-RU" b="1" dirty="0">
              <a:latin typeface="Arial" panose="020B0604020202020204" pitchFamily="34" charset="0"/>
              <a:cs typeface="Arial" panose="020B0604020202020204" pitchFamily="34" charset="0"/>
            </a:endParaRPr>
          </a:p>
          <a:p>
            <a:r>
              <a:rPr lang="ru-RU" b="1" dirty="0">
                <a:solidFill>
                  <a:srgbClr val="7030A0"/>
                </a:solidFill>
                <a:latin typeface="Arial" panose="020B0604020202020204" pitchFamily="34" charset="0"/>
                <a:cs typeface="Arial" panose="020B0604020202020204" pitchFamily="34" charset="0"/>
              </a:rPr>
              <a:t>3. </a:t>
            </a:r>
            <a:r>
              <a:rPr lang="en-US" sz="1800" b="1" dirty="0">
                <a:solidFill>
                  <a:srgbClr val="7030A0"/>
                </a:solidFill>
                <a:effectLst/>
                <a:latin typeface="Arial" panose="020B0604020202020204" pitchFamily="34" charset="0"/>
                <a:ea typeface="Calibri" panose="020F0502020204030204" pitchFamily="34" charset="0"/>
                <a:cs typeface="Arial" panose="020B0604020202020204" pitchFamily="34" charset="0"/>
              </a:rPr>
              <a:t>Physics of Complex Liquids and Polymers</a:t>
            </a:r>
            <a:r>
              <a:rPr lang="ru-RU" sz="1800" b="1" dirty="0">
                <a:solidFill>
                  <a:srgbClr val="7030A0"/>
                </a:solidFill>
                <a:effectLst/>
                <a:latin typeface="Arial" panose="020B0604020202020204" pitchFamily="34" charset="0"/>
                <a:ea typeface="Calibri" panose="020F0502020204030204" pitchFamily="34" charset="0"/>
                <a:cs typeface="Arial" panose="020B0604020202020204" pitchFamily="34" charset="0"/>
              </a:rPr>
              <a:t>:</a:t>
            </a:r>
          </a:p>
          <a:p>
            <a:r>
              <a:rPr lang="ru-RU" dirty="0">
                <a:solidFill>
                  <a:srgbClr val="7030A0"/>
                </a:solidFill>
                <a:latin typeface="Arial" panose="020B0604020202020204" pitchFamily="34" charset="0"/>
                <a:cs typeface="Arial" panose="020B0604020202020204" pitchFamily="34" charset="0"/>
              </a:rPr>
              <a:t>3.1 </a:t>
            </a:r>
            <a:r>
              <a:rPr lang="en-US" sz="1800" dirty="0">
                <a:solidFill>
                  <a:srgbClr val="7030A0"/>
                </a:solidFill>
                <a:effectLst/>
                <a:latin typeface="Arial" panose="020B0604020202020204" pitchFamily="34" charset="0"/>
                <a:ea typeface="Calibri" panose="020F0502020204030204" pitchFamily="34" charset="0"/>
                <a:cs typeface="Arial" panose="020B0604020202020204" pitchFamily="34" charset="0"/>
              </a:rPr>
              <a:t>Investigation of dispersed systems and complex fluids in bulk and at interfaces</a:t>
            </a:r>
            <a:r>
              <a:rPr lang="ru-RU" sz="1800" dirty="0">
                <a:solidFill>
                  <a:srgbClr val="7030A0"/>
                </a:solidFill>
                <a:effectLst/>
                <a:latin typeface="Arial" panose="020B0604020202020204" pitchFamily="34" charset="0"/>
                <a:ea typeface="Calibri" panose="020F0502020204030204" pitchFamily="34" charset="0"/>
                <a:cs typeface="Arial" panose="020B0604020202020204" pitchFamily="34" charset="0"/>
              </a:rPr>
              <a:t>,</a:t>
            </a:r>
            <a:endParaRPr lang="ru-RU" dirty="0">
              <a:solidFill>
                <a:srgbClr val="7030A0"/>
              </a:solidFill>
              <a:latin typeface="Arial" panose="020B0604020202020204" pitchFamily="34" charset="0"/>
              <a:ea typeface="Calibri" panose="020F0502020204030204" pitchFamily="34" charset="0"/>
              <a:cs typeface="Arial" panose="020B0604020202020204" pitchFamily="34" charset="0"/>
            </a:endParaRPr>
          </a:p>
          <a:p>
            <a:r>
              <a:rPr lang="ru-RU" dirty="0">
                <a:solidFill>
                  <a:srgbClr val="7030A0"/>
                </a:solidFill>
                <a:latin typeface="Arial" panose="020B0604020202020204" pitchFamily="34" charset="0"/>
                <a:cs typeface="Arial" panose="020B0604020202020204" pitchFamily="34" charset="0"/>
              </a:rPr>
              <a:t>3.2 </a:t>
            </a:r>
            <a:r>
              <a:rPr lang="en-GB" sz="1800" dirty="0">
                <a:solidFill>
                  <a:srgbClr val="7030A0"/>
                </a:solidFill>
                <a:effectLst/>
                <a:latin typeface="Arial" panose="020B0604020202020204" pitchFamily="34" charset="0"/>
                <a:ea typeface="Calibri" panose="020F0502020204030204" pitchFamily="34" charset="0"/>
                <a:cs typeface="Arial" panose="020B0604020202020204" pitchFamily="34" charset="0"/>
              </a:rPr>
              <a:t>Investigation of structural organization of polymer nanomaterials</a:t>
            </a:r>
            <a:r>
              <a:rPr lang="ru-RU" sz="1800" dirty="0">
                <a:solidFill>
                  <a:srgbClr val="7030A0"/>
                </a:solidFill>
                <a:effectLst/>
                <a:latin typeface="Arial" panose="020B0604020202020204" pitchFamily="34" charset="0"/>
                <a:ea typeface="Calibri" panose="020F0502020204030204" pitchFamily="34" charset="0"/>
                <a:cs typeface="Arial" panose="020B0604020202020204" pitchFamily="34" charset="0"/>
              </a:rPr>
              <a:t>.</a:t>
            </a:r>
            <a:endParaRPr lang="ru-RU" dirty="0">
              <a:solidFill>
                <a:srgbClr val="7030A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07DAF83-3D3B-A392-C8DF-BC1C7F048C76}"/>
              </a:ext>
            </a:extLst>
          </p:cNvPr>
          <p:cNvSpPr txBox="1"/>
          <p:nvPr/>
        </p:nvSpPr>
        <p:spPr>
          <a:xfrm>
            <a:off x="2846066" y="764476"/>
            <a:ext cx="7277644" cy="430887"/>
          </a:xfrm>
          <a:prstGeom prst="rect">
            <a:avLst/>
          </a:prstGeom>
          <a:noFill/>
        </p:spPr>
        <p:txBody>
          <a:bodyPr wrap="square">
            <a:spAutoFit/>
          </a:bodyPr>
          <a:lstStyle/>
          <a:p>
            <a:r>
              <a:rPr lang="en-US" sz="2200" b="1" dirty="0">
                <a:solidFill>
                  <a:srgbClr val="0000FF"/>
                </a:solidFill>
                <a:latin typeface="Arial" panose="020B0604020202020204" pitchFamily="34" charset="0"/>
                <a:cs typeface="Arial" panose="020B0604020202020204" pitchFamily="34" charset="0"/>
              </a:rPr>
              <a:t>Main research directions :</a:t>
            </a:r>
            <a:endParaRPr lang="ru-RU" sz="2200" dirty="0">
              <a:latin typeface="Arial" panose="020B0604020202020204" pitchFamily="34" charset="0"/>
              <a:cs typeface="Arial" panose="020B0604020202020204" pitchFamily="34" charset="0"/>
            </a:endParaRPr>
          </a:p>
        </p:txBody>
      </p:sp>
      <p:grpSp>
        <p:nvGrpSpPr>
          <p:cNvPr id="8" name="Группа 7">
            <a:extLst>
              <a:ext uri="{FF2B5EF4-FFF2-40B4-BE49-F238E27FC236}">
                <a16:creationId xmlns:a16="http://schemas.microsoft.com/office/drawing/2014/main" id="{F0BE08ED-206F-A422-D6E8-4E3D3BD76C9E}"/>
              </a:ext>
            </a:extLst>
          </p:cNvPr>
          <p:cNvGrpSpPr/>
          <p:nvPr/>
        </p:nvGrpSpPr>
        <p:grpSpPr>
          <a:xfrm>
            <a:off x="9351002" y="1735183"/>
            <a:ext cx="2340251" cy="1630764"/>
            <a:chOff x="5622728" y="3320804"/>
            <a:chExt cx="1871967" cy="1296000"/>
          </a:xfrm>
          <a:solidFill>
            <a:schemeClr val="bg1"/>
          </a:solidFill>
        </p:grpSpPr>
        <p:pic>
          <p:nvPicPr>
            <p:cNvPr id="9" name="Picture 3">
              <a:extLst>
                <a:ext uri="{FF2B5EF4-FFF2-40B4-BE49-F238E27FC236}">
                  <a16:creationId xmlns:a16="http://schemas.microsoft.com/office/drawing/2014/main" id="{620D586E-349D-E5EB-85CC-28ED08239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2728" y="3320804"/>
              <a:ext cx="1871967" cy="1296000"/>
            </a:xfrm>
            <a:prstGeom prst="rect">
              <a:avLst/>
            </a:prstGeom>
            <a:grpFill/>
          </p:spPr>
        </p:pic>
        <p:sp>
          <p:nvSpPr>
            <p:cNvPr id="10" name="Прямоугольник 9">
              <a:extLst>
                <a:ext uri="{FF2B5EF4-FFF2-40B4-BE49-F238E27FC236}">
                  <a16:creationId xmlns:a16="http://schemas.microsoft.com/office/drawing/2014/main" id="{C5F8D44D-2AF8-D25D-09B9-C886BCE064BB}"/>
                </a:ext>
              </a:extLst>
            </p:cNvPr>
            <p:cNvSpPr/>
            <p:nvPr/>
          </p:nvSpPr>
          <p:spPr>
            <a:xfrm>
              <a:off x="5677183" y="3356992"/>
              <a:ext cx="137697" cy="1843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3" name="Рисунок 12">
            <a:extLst>
              <a:ext uri="{FF2B5EF4-FFF2-40B4-BE49-F238E27FC236}">
                <a16:creationId xmlns:a16="http://schemas.microsoft.com/office/drawing/2014/main" id="{597B21FF-7345-DD5D-D08E-0C9AE56A6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1002" y="4011415"/>
            <a:ext cx="2155371" cy="1320343"/>
          </a:xfrm>
          <a:prstGeom prst="rect">
            <a:avLst/>
          </a:prstGeom>
        </p:spPr>
      </p:pic>
      <p:pic>
        <p:nvPicPr>
          <p:cNvPr id="14" name="Рисунок 13">
            <a:extLst>
              <a:ext uri="{FF2B5EF4-FFF2-40B4-BE49-F238E27FC236}">
                <a16:creationId xmlns:a16="http://schemas.microsoft.com/office/drawing/2014/main" id="{ADF06AEF-0FBB-AB48-6E33-BFF053F47EC9}"/>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987943" y="5536531"/>
            <a:ext cx="2988000" cy="1113985"/>
          </a:xfrm>
          <a:prstGeom prst="rect">
            <a:avLst/>
          </a:prstGeom>
        </p:spPr>
      </p:pic>
      <p:sp>
        <p:nvSpPr>
          <p:cNvPr id="3" name="TextBox 2">
            <a:extLst>
              <a:ext uri="{FF2B5EF4-FFF2-40B4-BE49-F238E27FC236}">
                <a16:creationId xmlns:a16="http://schemas.microsoft.com/office/drawing/2014/main" id="{6D3D5E44-22EF-6BE9-0290-65024DED718A}"/>
              </a:ext>
            </a:extLst>
          </p:cNvPr>
          <p:cNvSpPr txBox="1"/>
          <p:nvPr/>
        </p:nvSpPr>
        <p:spPr>
          <a:xfrm>
            <a:off x="84908" y="85566"/>
            <a:ext cx="12022183"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b="1" dirty="0" err="1">
                <a:solidFill>
                  <a:srgbClr val="7030A0"/>
                </a:solidFill>
                <a:effectLst/>
                <a:latin typeface="Arial" panose="020B0604020202020204" pitchFamily="34" charset="0"/>
                <a:ea typeface="Times New Roman" panose="02020603050405020304" pitchFamily="18" charset="0"/>
              </a:rPr>
              <a:t>Subsubproject</a:t>
            </a:r>
            <a:r>
              <a:rPr lang="en-US" b="1" dirty="0">
                <a:solidFill>
                  <a:srgbClr val="7030A0"/>
                </a:solidFill>
                <a:effectLst/>
                <a:latin typeface="Arial" panose="020B0604020202020204" pitchFamily="34" charset="0"/>
                <a:ea typeface="Times New Roman" panose="02020603050405020304" pitchFamily="18" charset="0"/>
              </a:rPr>
              <a:t> </a:t>
            </a:r>
            <a:r>
              <a:rPr lang="en-US"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“A Study of Structure and Dynamics of Functional Materials and </a:t>
            </a:r>
            <a:r>
              <a:rPr lang="en-US" b="1"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Nanosystems</a:t>
            </a:r>
            <a:r>
              <a:rPr lang="en-US"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the IBR-2 Spectrometer Complex”</a:t>
            </a:r>
            <a:endParaRPr kumimoji="0" lang="ru-RU" altLang="ru-RU"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904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E60CF8-4521-D19E-C61E-E54AC7DC1B36}"/>
              </a:ext>
            </a:extLst>
          </p:cNvPr>
          <p:cNvSpPr txBox="1"/>
          <p:nvPr/>
        </p:nvSpPr>
        <p:spPr>
          <a:xfrm>
            <a:off x="422909" y="925347"/>
            <a:ext cx="8642714" cy="4247317"/>
          </a:xfrm>
          <a:prstGeom prst="rect">
            <a:avLst/>
          </a:prstGeom>
          <a:noFill/>
        </p:spPr>
        <p:txBody>
          <a:bodyPr wrap="square">
            <a:spAutoFit/>
          </a:bodyPr>
          <a:lstStyle/>
          <a:p>
            <a:r>
              <a:rPr lang="ru-RU" b="1" dirty="0">
                <a:solidFill>
                  <a:srgbClr val="FF00FF"/>
                </a:solidFill>
                <a:latin typeface="Arial" panose="020B0604020202020204" pitchFamily="34" charset="0"/>
                <a:cs typeface="Arial" panose="020B0604020202020204" pitchFamily="34" charset="0"/>
              </a:rPr>
              <a:t>4. </a:t>
            </a:r>
            <a:r>
              <a:rPr lang="en-US" sz="1800" b="1" dirty="0">
                <a:solidFill>
                  <a:srgbClr val="FF00FF"/>
                </a:solidFill>
                <a:effectLst/>
                <a:latin typeface="Arial" panose="020B0604020202020204" pitchFamily="34" charset="0"/>
                <a:ea typeface="Calibri" panose="020F0502020204030204" pitchFamily="34" charset="0"/>
                <a:cs typeface="Arial" panose="020B0604020202020204" pitchFamily="34" charset="0"/>
              </a:rPr>
              <a:t>Biophysics and Pharmacology</a:t>
            </a:r>
            <a:r>
              <a:rPr lang="ru-RU" sz="1800" b="1" dirty="0">
                <a:solidFill>
                  <a:srgbClr val="FF00FF"/>
                </a:solidFill>
                <a:effectLst/>
                <a:latin typeface="Arial" panose="020B0604020202020204" pitchFamily="34" charset="0"/>
                <a:ea typeface="Calibri" panose="020F0502020204030204" pitchFamily="34" charset="0"/>
                <a:cs typeface="Arial" panose="020B0604020202020204" pitchFamily="34" charset="0"/>
              </a:rPr>
              <a:t>:</a:t>
            </a:r>
          </a:p>
          <a:p>
            <a:r>
              <a:rPr lang="ru-RU" dirty="0">
                <a:solidFill>
                  <a:srgbClr val="FF00FF"/>
                </a:solidFill>
                <a:latin typeface="Arial" panose="020B0604020202020204" pitchFamily="34" charset="0"/>
                <a:cs typeface="Arial" panose="020B0604020202020204" pitchFamily="34" charset="0"/>
              </a:rPr>
              <a:t>4.1 </a:t>
            </a:r>
            <a:r>
              <a:rPr lang="en-US" sz="1800" dirty="0">
                <a:solidFill>
                  <a:srgbClr val="FF00FF"/>
                </a:solidFill>
                <a:effectLst/>
                <a:latin typeface="Arial" panose="020B0604020202020204" pitchFamily="34" charset="0"/>
                <a:ea typeface="Calibri" panose="020F0502020204030204" pitchFamily="34" charset="0"/>
                <a:cs typeface="Arial" panose="020B0604020202020204" pitchFamily="34" charset="0"/>
              </a:rPr>
              <a:t>Investigation of supramolecular structure and functional characteristics of biological </a:t>
            </a:r>
            <a:r>
              <a:rPr lang="en-US" sz="1800" dirty="0" err="1">
                <a:solidFill>
                  <a:srgbClr val="FF00FF"/>
                </a:solidFill>
                <a:effectLst/>
                <a:latin typeface="Arial" panose="020B0604020202020204" pitchFamily="34" charset="0"/>
                <a:ea typeface="Calibri" panose="020F0502020204030204" pitchFamily="34" charset="0"/>
                <a:cs typeface="Arial" panose="020B0604020202020204" pitchFamily="34" charset="0"/>
              </a:rPr>
              <a:t>nanosystems</a:t>
            </a:r>
            <a:r>
              <a:rPr lang="ru-RU" sz="1800" dirty="0">
                <a:solidFill>
                  <a:srgbClr val="FF00FF"/>
                </a:solidFill>
                <a:effectLst/>
                <a:latin typeface="Arial" panose="020B0604020202020204" pitchFamily="34" charset="0"/>
                <a:ea typeface="Calibri" panose="020F0502020204030204" pitchFamily="34" charset="0"/>
                <a:cs typeface="Arial" panose="020B0604020202020204" pitchFamily="34" charset="0"/>
              </a:rPr>
              <a:t>,</a:t>
            </a:r>
          </a:p>
          <a:p>
            <a:r>
              <a:rPr lang="ru-RU" dirty="0">
                <a:solidFill>
                  <a:srgbClr val="FF00FF"/>
                </a:solidFill>
                <a:latin typeface="Arial" panose="020B0604020202020204" pitchFamily="34" charset="0"/>
                <a:cs typeface="Arial" panose="020B0604020202020204" pitchFamily="34" charset="0"/>
              </a:rPr>
              <a:t>4.2 </a:t>
            </a:r>
            <a:r>
              <a:rPr lang="en-US" sz="1800" dirty="0">
                <a:solidFill>
                  <a:srgbClr val="FF00FF"/>
                </a:solidFill>
                <a:effectLst/>
                <a:latin typeface="Arial" panose="020B0604020202020204" pitchFamily="34" charset="0"/>
                <a:ea typeface="Calibri" panose="020F0502020204030204" pitchFamily="34" charset="0"/>
                <a:cs typeface="Arial" panose="020B0604020202020204" pitchFamily="34" charset="0"/>
              </a:rPr>
              <a:t>Investigations of structure and properties of lipid membranes and complexes</a:t>
            </a:r>
            <a:r>
              <a:rPr lang="ru-RU" sz="1800" dirty="0">
                <a:solidFill>
                  <a:srgbClr val="FF00FF"/>
                </a:solidFill>
                <a:effectLst/>
                <a:latin typeface="Arial" panose="020B0604020202020204" pitchFamily="34" charset="0"/>
                <a:ea typeface="Calibri" panose="020F0502020204030204" pitchFamily="34" charset="0"/>
                <a:cs typeface="Arial" panose="020B0604020202020204" pitchFamily="34" charset="0"/>
              </a:rPr>
              <a:t>,</a:t>
            </a:r>
          </a:p>
          <a:p>
            <a:r>
              <a:rPr lang="ru-RU" dirty="0">
                <a:solidFill>
                  <a:srgbClr val="FF00FF"/>
                </a:solidFill>
                <a:latin typeface="Arial" panose="020B0604020202020204" pitchFamily="34" charset="0"/>
                <a:ea typeface="Calibri" panose="020F0502020204030204" pitchFamily="34" charset="0"/>
                <a:cs typeface="Arial" panose="020B0604020202020204" pitchFamily="34" charset="0"/>
              </a:rPr>
              <a:t>4.3 </a:t>
            </a:r>
            <a:r>
              <a:rPr lang="en-US" sz="1800" dirty="0">
                <a:solidFill>
                  <a:srgbClr val="FF00FF"/>
                </a:solidFill>
                <a:effectLst/>
                <a:latin typeface="Arial" panose="020B0604020202020204" pitchFamily="34" charset="0"/>
                <a:ea typeface="Calibri" panose="020F0502020204030204" pitchFamily="34" charset="0"/>
                <a:cs typeface="Arial" panose="020B0604020202020204" pitchFamily="34" charset="0"/>
              </a:rPr>
              <a:t>Investigations of structure and properties of biohybrid complexes</a:t>
            </a:r>
            <a:r>
              <a:rPr lang="ru-RU" sz="1800" dirty="0">
                <a:solidFill>
                  <a:srgbClr val="FF00FF"/>
                </a:solidFill>
                <a:effectLst/>
                <a:latin typeface="Arial" panose="020B0604020202020204" pitchFamily="34" charset="0"/>
                <a:ea typeface="Calibri" panose="020F0502020204030204" pitchFamily="34" charset="0"/>
                <a:cs typeface="Arial" panose="020B0604020202020204" pitchFamily="34" charset="0"/>
              </a:rPr>
              <a:t>.</a:t>
            </a:r>
          </a:p>
          <a:p>
            <a:endParaRPr lang="ru-RU" b="1" dirty="0">
              <a:latin typeface="Arial" panose="020B0604020202020204" pitchFamily="34" charset="0"/>
              <a:cs typeface="Arial" panose="020B0604020202020204" pitchFamily="34" charset="0"/>
            </a:endParaRPr>
          </a:p>
          <a:p>
            <a:endParaRPr lang="ru-RU" b="1" dirty="0">
              <a:latin typeface="Arial" panose="020B0604020202020204" pitchFamily="34" charset="0"/>
              <a:cs typeface="Arial" panose="020B0604020202020204" pitchFamily="34" charset="0"/>
            </a:endParaRPr>
          </a:p>
          <a:p>
            <a:r>
              <a:rPr lang="ru-RU" b="1" dirty="0">
                <a:solidFill>
                  <a:schemeClr val="accent2">
                    <a:lumMod val="75000"/>
                  </a:schemeClr>
                </a:solidFill>
                <a:latin typeface="Arial" panose="020B0604020202020204" pitchFamily="34" charset="0"/>
                <a:cs typeface="Arial" panose="020B0604020202020204" pitchFamily="34" charset="0"/>
              </a:rPr>
              <a:t>5. </a:t>
            </a:r>
            <a:r>
              <a:rPr lang="en-US" sz="1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Applied Materials and Engineering Sciences </a:t>
            </a:r>
            <a:r>
              <a:rPr lang="ru-RU" sz="1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t>
            </a:r>
          </a:p>
          <a:p>
            <a:r>
              <a:rPr lang="ru-RU" dirty="0">
                <a:solidFill>
                  <a:schemeClr val="accent2">
                    <a:lumMod val="75000"/>
                  </a:schemeClr>
                </a:solidFill>
                <a:latin typeface="Arial" panose="020B0604020202020204" pitchFamily="34" charset="0"/>
                <a:cs typeface="Arial" panose="020B0604020202020204" pitchFamily="34" charset="0"/>
              </a:rPr>
              <a:t>5.1 </a:t>
            </a:r>
            <a:r>
              <a:rPr lang="en-US" sz="18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Investigation of internal stresses and </a:t>
            </a:r>
            <a:r>
              <a:rPr lang="en-US" sz="1800"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microstrains</a:t>
            </a:r>
            <a:r>
              <a:rPr lang="en-US" sz="18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in structural materials and industrial products</a:t>
            </a:r>
            <a:r>
              <a:rPr lang="ru-RU" sz="18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t>
            </a:r>
          </a:p>
          <a:p>
            <a:r>
              <a:rPr lang="ru-RU" dirty="0">
                <a:solidFill>
                  <a:schemeClr val="accent2">
                    <a:lumMod val="75000"/>
                  </a:schemeClr>
                </a:solidFill>
                <a:latin typeface="Arial" panose="020B0604020202020204" pitchFamily="34" charset="0"/>
                <a:cs typeface="Arial" panose="020B0604020202020204" pitchFamily="34" charset="0"/>
              </a:rPr>
              <a:t>5.2 </a:t>
            </a:r>
            <a:r>
              <a:rPr lang="en-US" sz="18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Investigation of features of internal structure of cultural and natural heritage objects, structural materials and industrial products</a:t>
            </a:r>
            <a:r>
              <a:rPr lang="ru-RU" sz="18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t>
            </a:r>
          </a:p>
          <a:p>
            <a:r>
              <a:rPr lang="ru-RU" dirty="0">
                <a:solidFill>
                  <a:schemeClr val="accent2">
                    <a:lumMod val="75000"/>
                  </a:schemeClr>
                </a:solidFill>
                <a:latin typeface="Arial" panose="020B0604020202020204" pitchFamily="34" charset="0"/>
                <a:cs typeface="Arial" panose="020B0604020202020204" pitchFamily="34" charset="0"/>
              </a:rPr>
              <a:t>5.3 </a:t>
            </a:r>
            <a:r>
              <a:rPr lang="en-US" sz="18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Investigation of texture and properties of rocks and minerals, structural materials, biological and paleontological objects,</a:t>
            </a:r>
            <a:endParaRPr lang="ru-RU" sz="18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a:p>
            <a:r>
              <a:rPr lang="ru-RU" dirty="0">
                <a:solidFill>
                  <a:schemeClr val="accent2">
                    <a:lumMod val="75000"/>
                  </a:schemeClr>
                </a:solidFill>
                <a:latin typeface="Arial" panose="020B0604020202020204" pitchFamily="34" charset="0"/>
                <a:cs typeface="Arial" panose="020B0604020202020204" pitchFamily="34" charset="0"/>
              </a:rPr>
              <a:t>5.4 </a:t>
            </a:r>
            <a:r>
              <a:rPr lang="en-GB" sz="18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Investigation of structure of HTSC materials after irradiation</a:t>
            </a:r>
            <a:r>
              <a:rPr lang="ru-RU" sz="18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t>
            </a:r>
            <a:endParaRPr lang="ru-RU" dirty="0">
              <a:solidFill>
                <a:schemeClr val="accent2">
                  <a:lumMod val="75000"/>
                </a:schemeClr>
              </a:solidFill>
              <a:latin typeface="Arial" panose="020B0604020202020204" pitchFamily="34" charset="0"/>
              <a:cs typeface="Arial" panose="020B0604020202020204" pitchFamily="34" charset="0"/>
            </a:endParaRPr>
          </a:p>
        </p:txBody>
      </p:sp>
      <p:pic>
        <p:nvPicPr>
          <p:cNvPr id="4" name="Picture 23">
            <a:extLst>
              <a:ext uri="{FF2B5EF4-FFF2-40B4-BE49-F238E27FC236}">
                <a16:creationId xmlns:a16="http://schemas.microsoft.com/office/drawing/2014/main" id="{3622C200-F361-A933-B8CB-E04878B73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9498" y="731498"/>
            <a:ext cx="357981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1962CE70-2E75-E3EE-CE81-C2FDCDEECD2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12393" r="79986"/>
                    </a14:imgEffect>
                    <a14:imgEffect>
                      <a14:sharpenSoften amount="50000"/>
                    </a14:imgEffect>
                  </a14:imgLayer>
                </a14:imgProps>
              </a:ext>
              <a:ext uri="{28A0092B-C50C-407E-A947-70E740481C1C}">
                <a14:useLocalDpi xmlns:a14="http://schemas.microsoft.com/office/drawing/2010/main" val="0"/>
              </a:ext>
            </a:extLst>
          </a:blip>
          <a:srcRect l="17833" r="21833"/>
          <a:stretch/>
        </p:blipFill>
        <p:spPr>
          <a:xfrm>
            <a:off x="9589405" y="3507537"/>
            <a:ext cx="1440000" cy="1518043"/>
          </a:xfrm>
          <a:prstGeom prst="rect">
            <a:avLst/>
          </a:prstGeom>
        </p:spPr>
      </p:pic>
    </p:spTree>
    <p:extLst>
      <p:ext uri="{BB962C8B-B14F-4D97-AF65-F5344CB8AC3E}">
        <p14:creationId xmlns:p14="http://schemas.microsoft.com/office/powerpoint/2010/main" val="346752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 fill="hold"/>
                                        <p:tgtEl>
                                          <p:spTgt spid="5"/>
                                        </p:tgtEl>
                                        <p:attrNameLst>
                                          <p:attrName>ppt_w</p:attrName>
                                        </p:attrNameLst>
                                      </p:cBhvr>
                                      <p:tavLst>
                                        <p:tav tm="0">
                                          <p:val>
                                            <p:fltVal val="0"/>
                                          </p:val>
                                        </p:tav>
                                        <p:tav tm="100000">
                                          <p:val>
                                            <p:strVal val="#ppt_w"/>
                                          </p:val>
                                        </p:tav>
                                      </p:tavLst>
                                    </p:anim>
                                    <p:anim calcmode="lin" valueType="num">
                                      <p:cBhvr>
                                        <p:cTn id="8" dur="10" fill="hold"/>
                                        <p:tgtEl>
                                          <p:spTgt spid="5"/>
                                        </p:tgtEl>
                                        <p:attrNameLst>
                                          <p:attrName>ppt_h</p:attrName>
                                        </p:attrNameLst>
                                      </p:cBhvr>
                                      <p:tavLst>
                                        <p:tav tm="0">
                                          <p:val>
                                            <p:fltVal val="0"/>
                                          </p:val>
                                        </p:tav>
                                        <p:tav tm="100000">
                                          <p:val>
                                            <p:strVal val="#ppt_h"/>
                                          </p:val>
                                        </p:tav>
                                      </p:tavLst>
                                    </p:anim>
                                    <p:animEffect transition="in" filter="fade">
                                      <p:cBhvr>
                                        <p:cTn id="9"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8273" y="-91434"/>
            <a:ext cx="10792938" cy="738664"/>
          </a:xfrm>
          <a:prstGeom prst="rect">
            <a:avLst/>
          </a:prstGeom>
        </p:spPr>
        <p:txBody>
          <a:bodyPr wrap="square">
            <a:spAutoFit/>
          </a:bodyPr>
          <a:lstStyle/>
          <a:p>
            <a:pPr indent="270510" algn="ctr">
              <a:lnSpc>
                <a:spcPct val="150000"/>
              </a:lnSpc>
            </a:pPr>
            <a:r>
              <a:rPr lang="en-GB" b="1" dirty="0">
                <a:solidFill>
                  <a:srgbClr val="0000FF"/>
                </a:solidFill>
                <a:latin typeface="Arial" panose="020B0604020202020204" pitchFamily="34" charset="0"/>
                <a:ea typeface="Times New Roman" panose="02020603050405020304" pitchFamily="18" charset="0"/>
                <a:cs typeface="Arial" panose="020B0604020202020204" pitchFamily="34" charset="0"/>
              </a:rPr>
              <a:t>Expected scientific results</a:t>
            </a:r>
            <a:endParaRPr lang="ru-RU" b="1"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a:p>
            <a:pPr lvl="0" algn="just"/>
            <a:endParaRPr lang="ru-RU" sz="1500" b="1" dirty="0">
              <a:solidFill>
                <a:srgbClr val="C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25FC857-A7FA-37DB-6EA9-2136396155A3}"/>
              </a:ext>
            </a:extLst>
          </p:cNvPr>
          <p:cNvSpPr txBox="1"/>
          <p:nvPr/>
        </p:nvSpPr>
        <p:spPr>
          <a:xfrm>
            <a:off x="-124097" y="555484"/>
            <a:ext cx="7876904" cy="5710474"/>
          </a:xfrm>
          <a:prstGeom prst="rect">
            <a:avLst/>
          </a:prstGeom>
          <a:noFill/>
        </p:spPr>
        <p:txBody>
          <a:bodyPr wrap="square">
            <a:spAutoFit/>
          </a:bodyPr>
          <a:lstStyle/>
          <a:p>
            <a:pPr lvl="0" algn="just">
              <a:lnSpc>
                <a:spcPct val="107000"/>
              </a:lnSpc>
              <a:spcAft>
                <a:spcPts val="800"/>
              </a:spcAft>
            </a:pPr>
            <a:r>
              <a:rPr lang="ru-RU" sz="1400" b="1" dirty="0">
                <a:solidFill>
                  <a:srgbClr val="006600"/>
                </a:solidFill>
                <a:effectLst/>
                <a:latin typeface="Arial" panose="020B0604020202020204" pitchFamily="34" charset="0"/>
                <a:ea typeface="Calibri" panose="020F0502020204030204" pitchFamily="34" charset="0"/>
                <a:cs typeface="Arial" panose="020B0604020202020204" pitchFamily="34" charset="0"/>
              </a:rPr>
              <a:t>             1. </a:t>
            </a:r>
            <a:r>
              <a:rPr lang="en-US" sz="1400" b="1" dirty="0">
                <a:solidFill>
                  <a:srgbClr val="006600"/>
                </a:solidFill>
                <a:latin typeface="Arial" panose="020B0604020202020204" pitchFamily="34" charset="0"/>
                <a:cs typeface="Arial" panose="020B0604020202020204" pitchFamily="34" charset="0"/>
              </a:rPr>
              <a:t>Condensed Matter Physics and Materials Science</a:t>
            </a:r>
            <a:endParaRPr lang="ru-RU" sz="1400" dirty="0">
              <a:solidFill>
                <a:srgbClr val="006600"/>
              </a:solidFill>
              <a:effectLst/>
              <a:latin typeface="Arial" panose="020B0604020202020204" pitchFamily="34" charset="0"/>
              <a:ea typeface="Times New Roman" panose="02020603050405020304" pitchFamily="18" charset="0"/>
              <a:cs typeface="Arial" panose="020B0604020202020204" pitchFamily="34" charset="0"/>
            </a:endParaRPr>
          </a:p>
          <a:p>
            <a:pPr lvl="1" algn="just">
              <a:lnSpc>
                <a:spcPct val="107000"/>
              </a:lnSpc>
            </a:pP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1.1 </a:t>
            </a:r>
            <a:r>
              <a:rPr lang="en-GB" sz="1400" dirty="0">
                <a:solidFill>
                  <a:srgbClr val="006600"/>
                </a:solidFill>
                <a:latin typeface="Arial" panose="020B0604020202020204" pitchFamily="34" charset="0"/>
                <a:ea typeface="Calibri" panose="020F0502020204030204" pitchFamily="34" charset="0"/>
                <a:cs typeface="Arial" panose="020B0604020202020204" pitchFamily="34" charset="0"/>
              </a:rPr>
              <a:t>Determination of the structural parameters and phase composition of intermetallic functional materials, </a:t>
            </a:r>
            <a:r>
              <a:rPr lang="en-GB"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including magnetostriction</a:t>
            </a: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 </a:t>
            </a:r>
            <a:r>
              <a:rPr lang="en-GB"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Fe</a:t>
            </a: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a:t>
            </a:r>
            <a:r>
              <a:rPr lang="en-GB"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Ga alloys and </a:t>
            </a: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 </a:t>
            </a:r>
            <a:r>
              <a:rPr lang="en-GB"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shape memory alloys</a:t>
            </a: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 </a:t>
            </a:r>
          </a:p>
          <a:p>
            <a:pPr lvl="1" algn="just">
              <a:lnSpc>
                <a:spcPct val="107000"/>
              </a:lnSpc>
            </a:pPr>
            <a:endPar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endParaRPr>
          </a:p>
          <a:p>
            <a:pPr lvl="1" algn="just">
              <a:lnSpc>
                <a:spcPct val="107000"/>
              </a:lnSpc>
            </a:pPr>
            <a:endParaRPr lang="ru-RU" sz="1400" dirty="0">
              <a:solidFill>
                <a:srgbClr val="006600"/>
              </a:solidFill>
              <a:effectLst/>
              <a:latin typeface="Arial" panose="020B0604020202020204" pitchFamily="34" charset="0"/>
              <a:ea typeface="Times New Roman" panose="02020603050405020304" pitchFamily="18" charset="0"/>
              <a:cs typeface="Arial" panose="020B0604020202020204" pitchFamily="34" charset="0"/>
            </a:endParaRPr>
          </a:p>
          <a:p>
            <a:pPr lvl="1" algn="just">
              <a:lnSpc>
                <a:spcPct val="107000"/>
              </a:lnSpc>
            </a:pP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1.2 </a:t>
            </a:r>
            <a:r>
              <a:rPr lang="en-GB"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Determination of characteristics of the crystal and magnetic structure of functional oxide materials in a wide range of thermodynamic parameters (temperature and pressure)</a:t>
            </a: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 </a:t>
            </a:r>
            <a:endParaRPr lang="en-US" sz="1400" dirty="0">
              <a:solidFill>
                <a:srgbClr val="006600"/>
              </a:solidFill>
              <a:effectLst/>
              <a:latin typeface="Arial" panose="020B0604020202020204" pitchFamily="34" charset="0"/>
              <a:ea typeface="Calibri" panose="020F0502020204030204" pitchFamily="34" charset="0"/>
              <a:cs typeface="Arial" panose="020B0604020202020204" pitchFamily="34" charset="0"/>
            </a:endParaRPr>
          </a:p>
          <a:p>
            <a:pPr lvl="1" algn="just">
              <a:lnSpc>
                <a:spcPct val="107000"/>
              </a:lnSpc>
            </a:pPr>
            <a:endPar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endParaRPr>
          </a:p>
          <a:p>
            <a:pPr lvl="1" algn="just">
              <a:lnSpc>
                <a:spcPct val="107000"/>
              </a:lnSpc>
            </a:pPr>
            <a:endPar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endParaRPr>
          </a:p>
          <a:p>
            <a:pPr lvl="1" algn="just">
              <a:lnSpc>
                <a:spcPct val="107000"/>
              </a:lnSpc>
            </a:pPr>
            <a:endParaRPr lang="ru-RU" sz="1400" dirty="0">
              <a:solidFill>
                <a:srgbClr val="006600"/>
              </a:solidFill>
              <a:effectLst/>
              <a:latin typeface="Arial" panose="020B0604020202020204" pitchFamily="34" charset="0"/>
              <a:ea typeface="Times New Roman" panose="02020603050405020304" pitchFamily="18" charset="0"/>
              <a:cs typeface="Arial" panose="020B0604020202020204" pitchFamily="34" charset="0"/>
            </a:endParaRPr>
          </a:p>
          <a:p>
            <a:pPr lvl="1" algn="just">
              <a:lnSpc>
                <a:spcPct val="107000"/>
              </a:lnSpc>
            </a:pP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1.3 </a:t>
            </a:r>
            <a:r>
              <a:rPr lang="en-GB" sz="1400" dirty="0">
                <a:solidFill>
                  <a:srgbClr val="006600"/>
                </a:solidFill>
                <a:latin typeface="Arial" panose="020B0604020202020204" pitchFamily="34" charset="0"/>
                <a:ea typeface="Calibri" panose="020F0502020204030204" pitchFamily="34" charset="0"/>
                <a:cs typeface="Arial" panose="020B0604020202020204" pitchFamily="34" charset="0"/>
              </a:rPr>
              <a:t>Analysis of the relationship between structural and magnetic properties of low dimensional magnetic materials</a:t>
            </a: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a:t>
            </a:r>
          </a:p>
          <a:p>
            <a:pPr lvl="1" algn="just">
              <a:lnSpc>
                <a:spcPct val="107000"/>
              </a:lnSpc>
            </a:pPr>
            <a:endPar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endParaRPr>
          </a:p>
          <a:p>
            <a:pPr lvl="1" algn="just">
              <a:lnSpc>
                <a:spcPct val="107000"/>
              </a:lnSpc>
            </a:pPr>
            <a:endParaRPr lang="ru-RU" sz="1400" dirty="0">
              <a:solidFill>
                <a:srgbClr val="006600"/>
              </a:solidFill>
              <a:effectLst/>
              <a:latin typeface="Arial" panose="020B0604020202020204" pitchFamily="34" charset="0"/>
              <a:ea typeface="Times New Roman" panose="02020603050405020304" pitchFamily="18" charset="0"/>
              <a:cs typeface="Arial" panose="020B0604020202020204" pitchFamily="34" charset="0"/>
            </a:endParaRPr>
          </a:p>
          <a:p>
            <a:pPr lvl="1" algn="just">
              <a:lnSpc>
                <a:spcPct val="107000"/>
              </a:lnSpc>
            </a:pP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1.4 </a:t>
            </a:r>
            <a:r>
              <a:rPr lang="en-GB"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Analysis of complex structural and microstructural states of solid electrolytes and electrodes for metal-ionic accumulators</a:t>
            </a: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a:t>
            </a:r>
          </a:p>
          <a:p>
            <a:pPr lvl="1" algn="just">
              <a:lnSpc>
                <a:spcPct val="107000"/>
              </a:lnSpc>
            </a:pPr>
            <a:endPar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endParaRPr>
          </a:p>
          <a:p>
            <a:pPr lvl="1" algn="just">
              <a:lnSpc>
                <a:spcPct val="107000"/>
              </a:lnSpc>
            </a:pPr>
            <a:endParaRPr lang="ru-RU" sz="1400" dirty="0">
              <a:solidFill>
                <a:srgbClr val="006600"/>
              </a:solidFill>
              <a:effectLst/>
              <a:latin typeface="Arial" panose="020B0604020202020204" pitchFamily="34" charset="0"/>
              <a:ea typeface="Times New Roman" panose="02020603050405020304" pitchFamily="18" charset="0"/>
              <a:cs typeface="Arial" panose="020B0604020202020204" pitchFamily="34" charset="0"/>
            </a:endParaRPr>
          </a:p>
          <a:p>
            <a:pPr lvl="1" algn="just">
              <a:lnSpc>
                <a:spcPct val="107000"/>
              </a:lnSpc>
            </a:pP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1.5 </a:t>
            </a:r>
            <a:r>
              <a:rPr lang="en-GB"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Determination of the crystal structure and analysis of the dynamics of functional materials with molecular complexes and ionic liquids</a:t>
            </a: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a:t>
            </a:r>
          </a:p>
          <a:p>
            <a:pPr lvl="1" algn="just">
              <a:lnSpc>
                <a:spcPct val="107000"/>
              </a:lnSpc>
            </a:pPr>
            <a:endPar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endParaRPr>
          </a:p>
          <a:p>
            <a:pPr lvl="1" algn="just">
              <a:lnSpc>
                <a:spcPct val="107000"/>
              </a:lnSpc>
            </a:pPr>
            <a:endParaRPr lang="ru-RU" sz="1400" dirty="0">
              <a:solidFill>
                <a:srgbClr val="006600"/>
              </a:solidFill>
              <a:effectLst/>
              <a:latin typeface="Arial" panose="020B0604020202020204" pitchFamily="34" charset="0"/>
              <a:ea typeface="Times New Roman" panose="02020603050405020304" pitchFamily="18" charset="0"/>
              <a:cs typeface="Arial" panose="020B0604020202020204" pitchFamily="34" charset="0"/>
            </a:endParaRPr>
          </a:p>
          <a:p>
            <a:pPr lvl="1" algn="just">
              <a:lnSpc>
                <a:spcPct val="107000"/>
              </a:lnSpc>
            </a:pP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1.6 </a:t>
            </a:r>
            <a:r>
              <a:rPr lang="en-GB"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Analysis of the crystal electric field effects and magnetic dynamics in strongly correlated electronic systems</a:t>
            </a:r>
            <a:r>
              <a:rPr lang="ru-RU" sz="1400" dirty="0">
                <a:solidFill>
                  <a:srgbClr val="006600"/>
                </a:solidFill>
                <a:effectLst/>
                <a:latin typeface="Arial" panose="020B0604020202020204" pitchFamily="34" charset="0"/>
                <a:ea typeface="Calibri" panose="020F0502020204030204" pitchFamily="34" charset="0"/>
                <a:cs typeface="Arial" panose="020B0604020202020204" pitchFamily="34" charset="0"/>
              </a:rPr>
              <a:t>.</a:t>
            </a:r>
            <a:endParaRPr lang="ru-RU" sz="1400" dirty="0">
              <a:solidFill>
                <a:srgbClr val="0066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Рисунок 3">
            <a:extLst>
              <a:ext uri="{FF2B5EF4-FFF2-40B4-BE49-F238E27FC236}">
                <a16:creationId xmlns:a16="http://schemas.microsoft.com/office/drawing/2014/main" id="{22D8F51B-0A2C-5F02-DD32-A6AB63ED3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7387" y="141521"/>
            <a:ext cx="2172306" cy="1412959"/>
          </a:xfrm>
          <a:prstGeom prst="rect">
            <a:avLst/>
          </a:prstGeom>
        </p:spPr>
      </p:pic>
      <p:pic>
        <p:nvPicPr>
          <p:cNvPr id="8" name="Рисунок 7">
            <a:extLst>
              <a:ext uri="{FF2B5EF4-FFF2-40B4-BE49-F238E27FC236}">
                <a16:creationId xmlns:a16="http://schemas.microsoft.com/office/drawing/2014/main" id="{FCFB5BC3-9F1D-526B-2401-502F66B57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3466" y="1300015"/>
            <a:ext cx="2242609" cy="1544091"/>
          </a:xfrm>
          <a:prstGeom prst="rect">
            <a:avLst/>
          </a:prstGeom>
        </p:spPr>
      </p:pic>
      <p:pic>
        <p:nvPicPr>
          <p:cNvPr id="13" name="Рисунок 12">
            <a:extLst>
              <a:ext uri="{FF2B5EF4-FFF2-40B4-BE49-F238E27FC236}">
                <a16:creationId xmlns:a16="http://schemas.microsoft.com/office/drawing/2014/main" id="{447FBFFA-8314-7FAE-444C-FA742F6DA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2839" y="3496891"/>
            <a:ext cx="2809161" cy="1287687"/>
          </a:xfrm>
          <a:prstGeom prst="rect">
            <a:avLst/>
          </a:prstGeom>
        </p:spPr>
      </p:pic>
      <p:pic>
        <p:nvPicPr>
          <p:cNvPr id="11" name="Рисунок 10">
            <a:extLst>
              <a:ext uri="{FF2B5EF4-FFF2-40B4-BE49-F238E27FC236}">
                <a16:creationId xmlns:a16="http://schemas.microsoft.com/office/drawing/2014/main" id="{292F5DCC-FA03-751B-F828-8FFC811F0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1323" y="2617767"/>
            <a:ext cx="1653626" cy="1544091"/>
          </a:xfrm>
          <a:prstGeom prst="rect">
            <a:avLst/>
          </a:prstGeom>
        </p:spPr>
      </p:pic>
      <p:grpSp>
        <p:nvGrpSpPr>
          <p:cNvPr id="18" name="Группа 17">
            <a:extLst>
              <a:ext uri="{FF2B5EF4-FFF2-40B4-BE49-F238E27FC236}">
                <a16:creationId xmlns:a16="http://schemas.microsoft.com/office/drawing/2014/main" id="{67ED04CB-4384-6340-68EE-B75B6BB3533C}"/>
              </a:ext>
            </a:extLst>
          </p:cNvPr>
          <p:cNvGrpSpPr/>
          <p:nvPr/>
        </p:nvGrpSpPr>
        <p:grpSpPr>
          <a:xfrm>
            <a:off x="7915412" y="4520202"/>
            <a:ext cx="1679537" cy="1436004"/>
            <a:chOff x="7915412" y="4520202"/>
            <a:chExt cx="1679537" cy="1436004"/>
          </a:xfrm>
        </p:grpSpPr>
        <p:pic>
          <p:nvPicPr>
            <p:cNvPr id="15" name="Рисунок 14">
              <a:extLst>
                <a:ext uri="{FF2B5EF4-FFF2-40B4-BE49-F238E27FC236}">
                  <a16:creationId xmlns:a16="http://schemas.microsoft.com/office/drawing/2014/main" id="{878C35E7-B191-B435-5626-38ED05967D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5412" y="4520202"/>
              <a:ext cx="1679537" cy="1436004"/>
            </a:xfrm>
            <a:prstGeom prst="rect">
              <a:avLst/>
            </a:prstGeom>
          </p:spPr>
        </p:pic>
        <p:pic>
          <p:nvPicPr>
            <p:cNvPr id="17" name="Рисунок 16">
              <a:extLst>
                <a:ext uri="{FF2B5EF4-FFF2-40B4-BE49-F238E27FC236}">
                  <a16:creationId xmlns:a16="http://schemas.microsoft.com/office/drawing/2014/main" id="{110C0DF4-8196-2405-B86E-4EE132B929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8136" y="4879895"/>
              <a:ext cx="719143" cy="447679"/>
            </a:xfrm>
            <a:prstGeom prst="rect">
              <a:avLst/>
            </a:prstGeom>
          </p:spPr>
        </p:pic>
      </p:grpSp>
      <p:pic>
        <p:nvPicPr>
          <p:cNvPr id="20" name="Рисунок 19">
            <a:extLst>
              <a:ext uri="{FF2B5EF4-FFF2-40B4-BE49-F238E27FC236}">
                <a16:creationId xmlns:a16="http://schemas.microsoft.com/office/drawing/2014/main" id="{F0BF21C6-13C0-31A1-812B-0EC24E3BE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6244" y="5344550"/>
            <a:ext cx="2597051" cy="1352681"/>
          </a:xfrm>
          <a:prstGeom prst="rect">
            <a:avLst/>
          </a:prstGeom>
        </p:spPr>
      </p:pic>
    </p:spTree>
    <p:extLst>
      <p:ext uri="{BB962C8B-B14F-4D97-AF65-F5344CB8AC3E}">
        <p14:creationId xmlns:p14="http://schemas.microsoft.com/office/powerpoint/2010/main" val="2677943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CD9D2D-2B59-B22C-B98F-C5C036BD6951}"/>
              </a:ext>
            </a:extLst>
          </p:cNvPr>
          <p:cNvSpPr txBox="1"/>
          <p:nvPr/>
        </p:nvSpPr>
        <p:spPr>
          <a:xfrm>
            <a:off x="209675" y="287690"/>
            <a:ext cx="8339966" cy="1996957"/>
          </a:xfrm>
          <a:prstGeom prst="rect">
            <a:avLst/>
          </a:prstGeom>
          <a:noFill/>
        </p:spPr>
        <p:txBody>
          <a:bodyPr wrap="square">
            <a:spAutoFit/>
          </a:bodyPr>
          <a:lstStyle/>
          <a:p>
            <a:pPr lvl="0">
              <a:lnSpc>
                <a:spcPct val="107000"/>
              </a:lnSpc>
              <a:spcAft>
                <a:spcPts val="800"/>
              </a:spcAft>
            </a:pPr>
            <a:r>
              <a:rPr lang="ru-RU" sz="1400" b="1" dirty="0">
                <a:solidFill>
                  <a:srgbClr val="7030A0"/>
                </a:solidFill>
                <a:effectLst/>
                <a:latin typeface="Arial" panose="020B0604020202020204" pitchFamily="34" charset="0"/>
                <a:ea typeface="Calibri" panose="020F0502020204030204" pitchFamily="34" charset="0"/>
                <a:cs typeface="Arial" panose="020B0604020202020204" pitchFamily="34" charset="0"/>
              </a:rPr>
              <a:t> 2. </a:t>
            </a:r>
            <a:r>
              <a:rPr lang="en-US" sz="1400" b="1" dirty="0">
                <a:solidFill>
                  <a:srgbClr val="7030A0"/>
                </a:solidFill>
                <a:latin typeface="Arial" panose="020B0604020202020204" pitchFamily="34" charset="0"/>
                <a:cs typeface="Arial" panose="020B0604020202020204" pitchFamily="34" charset="0"/>
              </a:rPr>
              <a:t>Physics of </a:t>
            </a:r>
            <a:r>
              <a:rPr lang="en-US" sz="1400" b="1" dirty="0" err="1">
                <a:solidFill>
                  <a:srgbClr val="7030A0"/>
                </a:solidFill>
                <a:latin typeface="Arial" panose="020B0604020202020204" pitchFamily="34" charset="0"/>
                <a:cs typeface="Arial" panose="020B0604020202020204" pitchFamily="34" charset="0"/>
              </a:rPr>
              <a:t>Nanosystems</a:t>
            </a:r>
            <a:r>
              <a:rPr lang="en-US" sz="1400" b="1" dirty="0">
                <a:solidFill>
                  <a:srgbClr val="7030A0"/>
                </a:solidFill>
                <a:latin typeface="Arial" panose="020B0604020202020204" pitchFamily="34" charset="0"/>
                <a:cs typeface="Arial" panose="020B0604020202020204" pitchFamily="34" charset="0"/>
              </a:rPr>
              <a:t> and Nanoscale Phenomena</a:t>
            </a:r>
            <a:endParaRPr lang="ru-RU" sz="1400" b="1" dirty="0">
              <a:solidFill>
                <a:srgbClr val="7030A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ru-RU" sz="1400" b="1"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ru-RU" sz="1400" dirty="0">
                <a:solidFill>
                  <a:srgbClr val="7030A0"/>
                </a:solidFill>
                <a:effectLst/>
                <a:latin typeface="Arial" panose="020B0604020202020204" pitchFamily="34" charset="0"/>
                <a:ea typeface="Calibri" panose="020F0502020204030204" pitchFamily="34" charset="0"/>
                <a:cs typeface="Arial" panose="020B0604020202020204" pitchFamily="34" charset="0"/>
              </a:rPr>
              <a:t>2.1 </a:t>
            </a:r>
            <a:r>
              <a:rPr lang="en-GB" sz="1400" dirty="0">
                <a:solidFill>
                  <a:srgbClr val="7030A0"/>
                </a:solidFill>
                <a:effectLst/>
                <a:latin typeface="Arial" panose="020B0604020202020204" pitchFamily="34" charset="0"/>
                <a:ea typeface="Calibri" panose="020F0502020204030204" pitchFamily="34" charset="0"/>
                <a:cs typeface="Arial" panose="020B0604020202020204" pitchFamily="34" charset="0"/>
              </a:rPr>
              <a:t>Establishing of phenomena and effects, related to coexistence of magnetism and superconductivity in layered nanostructures composed of transition and rare-earth metals and actinide compounds, clarification of electromagnetic proximity effects on the metal-insulator interface</a:t>
            </a:r>
            <a:r>
              <a:rPr lang="ru-RU" sz="1400" dirty="0">
                <a:solidFill>
                  <a:srgbClr val="7030A0"/>
                </a:solidFill>
                <a:effectLst/>
                <a:latin typeface="Arial" panose="020B0604020202020204" pitchFamily="34" charset="0"/>
                <a:ea typeface="Calibri" panose="020F0502020204030204" pitchFamily="34" charset="0"/>
                <a:cs typeface="Arial" panose="020B0604020202020204" pitchFamily="34" charset="0"/>
              </a:rPr>
              <a:t>.</a:t>
            </a:r>
          </a:p>
          <a:p>
            <a:pPr lvl="0">
              <a:lnSpc>
                <a:spcPct val="107000"/>
              </a:lnSpc>
              <a:spcAft>
                <a:spcPts val="800"/>
              </a:spcAft>
            </a:pPr>
            <a:endParaRPr lang="ru-RU" sz="1400" dirty="0">
              <a:solidFill>
                <a:srgbClr val="7030A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ru-RU" sz="1400" dirty="0">
                <a:solidFill>
                  <a:srgbClr val="7030A0"/>
                </a:solidFill>
                <a:effectLst/>
                <a:latin typeface="Arial" panose="020B0604020202020204" pitchFamily="34" charset="0"/>
                <a:ea typeface="Calibri" panose="020F0502020204030204" pitchFamily="34" charset="0"/>
                <a:cs typeface="Arial" panose="020B0604020202020204" pitchFamily="34" charset="0"/>
              </a:rPr>
              <a:t>2.2 </a:t>
            </a:r>
            <a:r>
              <a:rPr lang="en-GB" sz="1400" dirty="0">
                <a:solidFill>
                  <a:srgbClr val="7030A0"/>
                </a:solidFill>
                <a:effectLst/>
                <a:latin typeface="Arial" panose="020B0604020202020204" pitchFamily="34" charset="0"/>
                <a:ea typeface="Calibri" panose="020F0502020204030204" pitchFamily="34" charset="0"/>
                <a:cs typeface="Arial" panose="020B0604020202020204" pitchFamily="34" charset="0"/>
              </a:rPr>
              <a:t>Determination of structural characteristics of carbon nanomaterials, single wall carbon nanotubes on substrates.</a:t>
            </a:r>
            <a:r>
              <a:rPr lang="ru-RU" sz="1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GB" sz="1400" dirty="0">
                <a:solidFill>
                  <a:srgbClr val="7030A0"/>
                </a:solidFill>
                <a:effectLst/>
                <a:latin typeface="Arial" panose="020B0604020202020204" pitchFamily="34" charset="0"/>
                <a:ea typeface="Calibri" panose="020F0502020204030204" pitchFamily="34" charset="0"/>
                <a:cs typeface="Arial" panose="020B0604020202020204" pitchFamily="34" charset="0"/>
              </a:rPr>
              <a:t>Analysis of the nanotube-substrate interface  in the observed phenomena</a:t>
            </a:r>
            <a:r>
              <a:rPr lang="ru-RU" sz="1400" dirty="0">
                <a:solidFill>
                  <a:srgbClr val="7030A0"/>
                </a:solidFill>
                <a:effectLst/>
                <a:latin typeface="Arial" panose="020B0604020202020204" pitchFamily="34" charset="0"/>
                <a:ea typeface="Calibri" panose="020F0502020204030204" pitchFamily="34" charset="0"/>
                <a:cs typeface="Arial" panose="020B0604020202020204" pitchFamily="34" charset="0"/>
              </a:rPr>
              <a:t>.</a:t>
            </a:r>
            <a:endParaRPr lang="ru-RU" sz="14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5A88C299-992C-E7E0-41DE-8E5A1E8177D8}"/>
              </a:ext>
            </a:extLst>
          </p:cNvPr>
          <p:cNvSpPr txBox="1"/>
          <p:nvPr/>
        </p:nvSpPr>
        <p:spPr>
          <a:xfrm>
            <a:off x="209675" y="2779913"/>
            <a:ext cx="8281184" cy="3559885"/>
          </a:xfrm>
          <a:prstGeom prst="rect">
            <a:avLst/>
          </a:prstGeom>
          <a:noFill/>
        </p:spPr>
        <p:txBody>
          <a:bodyPr wrap="square">
            <a:spAutoFit/>
          </a:bodyPr>
          <a:lstStyle/>
          <a:p>
            <a:pPr lvl="0">
              <a:lnSpc>
                <a:spcPct val="107000"/>
              </a:lnSpc>
              <a:spcAft>
                <a:spcPts val="800"/>
              </a:spcAft>
            </a:pPr>
            <a:r>
              <a:rPr lang="ru-RU" sz="1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3. </a:t>
            </a:r>
            <a:r>
              <a:rPr lang="en-US" sz="1400" b="1" dirty="0">
                <a:solidFill>
                  <a:srgbClr val="FF0000"/>
                </a:solidFill>
                <a:latin typeface="Arial" panose="020B0604020202020204" pitchFamily="34" charset="0"/>
                <a:cs typeface="Arial" panose="020B0604020202020204" pitchFamily="34" charset="0"/>
              </a:rPr>
              <a:t>Physics of Complex Liquids and Polymers</a:t>
            </a:r>
            <a:endParaRPr lang="ru-RU" sz="14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ru-RU"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3.1 </a:t>
            </a:r>
            <a:r>
              <a:rPr lang="en-GB" sz="1400" dirty="0">
                <a:solidFill>
                  <a:srgbClr val="FF0000"/>
                </a:solidFill>
                <a:latin typeface="Arial" panose="020B0604020202020204" pitchFamily="34" charset="0"/>
                <a:ea typeface="Calibri" panose="020F0502020204030204" pitchFamily="34" charset="0"/>
                <a:cs typeface="Arial" panose="020B0604020202020204" pitchFamily="34" charset="0"/>
              </a:rPr>
              <a:t>Determination of the structural characteristics and clarification of the aggregation kinetics in fullerene solutions with various polarity, and with ammino </a:t>
            </a:r>
            <a:r>
              <a:rPr lang="en-GB" sz="1400" dirty="0" err="1">
                <a:solidFill>
                  <a:srgbClr val="FF0000"/>
                </a:solidFill>
                <a:latin typeface="Arial" panose="020B0604020202020204" pitchFamily="34" charset="0"/>
                <a:ea typeface="Calibri" panose="020F0502020204030204" pitchFamily="34" charset="0"/>
                <a:cs typeface="Arial" panose="020B0604020202020204" pitchFamily="34" charset="0"/>
              </a:rPr>
              <a:t>adductes</a:t>
            </a:r>
            <a:r>
              <a:rPr lang="en-GB" sz="14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ru-RU" sz="1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endParaRPr lang="ru-RU" sz="14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ru-RU"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3.2  </a:t>
            </a: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Analysis of the structural properties of magnetic </a:t>
            </a:r>
            <a:r>
              <a:rPr lang="en-GB" sz="14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nanosystems</a:t>
            </a: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 including colloids, composites with magnetic nanoparticles, aggregation effects in magnetic fluids and core-shell nanostructures</a:t>
            </a:r>
            <a:r>
              <a:rPr lang="ru-RU"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p>
          <a:p>
            <a:pPr lvl="0">
              <a:lnSpc>
                <a:spcPct val="107000"/>
              </a:lnSpc>
              <a:spcAft>
                <a:spcPts val="800"/>
              </a:spcAft>
            </a:pPr>
            <a:endParaRPr lang="ru-RU" sz="14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ru-RU"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3.3 </a:t>
            </a: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Determination of structural characteristics of polymer systems on substrates, </a:t>
            </a:r>
            <a:r>
              <a:rPr lang="en-GB" sz="1400" dirty="0">
                <a:solidFill>
                  <a:srgbClr val="FF0000"/>
                </a:solidFill>
                <a:latin typeface="Arial" panose="020B0604020202020204" pitchFamily="34" charset="0"/>
                <a:ea typeface="Calibri" panose="020F0502020204030204" pitchFamily="34" charset="0"/>
                <a:cs typeface="Arial" panose="020B0604020202020204" pitchFamily="34" charset="0"/>
              </a:rPr>
              <a:t>surfactant micelles in bulk and at interfaces, surfactant-micelle complexes</a:t>
            </a:r>
            <a:r>
              <a:rPr lang="ru-RU"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p>
          <a:p>
            <a:pPr lvl="0">
              <a:lnSpc>
                <a:spcPct val="107000"/>
              </a:lnSpc>
              <a:spcAft>
                <a:spcPts val="800"/>
              </a:spcAft>
            </a:pPr>
            <a:endParaRPr lang="ru-RU" sz="14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ru-RU"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3.4 </a:t>
            </a: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Analysis of structural organization of polymer nanomaterials, </a:t>
            </a:r>
            <a:r>
              <a:rPr lang="en-GB" sz="1400" dirty="0">
                <a:solidFill>
                  <a:srgbClr val="FF0000"/>
                </a:solidFill>
                <a:latin typeface="Arial" panose="020B0604020202020204" pitchFamily="34" charset="0"/>
                <a:ea typeface="Calibri" panose="020F0502020204030204" pitchFamily="34" charset="0"/>
                <a:cs typeface="Arial" panose="020B0604020202020204" pitchFamily="34" charset="0"/>
              </a:rPr>
              <a:t>glass transition of polymers and polymer thin films.</a:t>
            </a:r>
            <a:r>
              <a:rPr lang="ru-RU"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ru-RU" sz="1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Рисунок 6">
            <a:extLst>
              <a:ext uri="{FF2B5EF4-FFF2-40B4-BE49-F238E27FC236}">
                <a16:creationId xmlns:a16="http://schemas.microsoft.com/office/drawing/2014/main" id="{DCB6479C-F13B-62ED-EF08-E27EF66A7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6295" y="92960"/>
            <a:ext cx="2043077" cy="1322605"/>
          </a:xfrm>
          <a:prstGeom prst="rect">
            <a:avLst/>
          </a:prstGeom>
        </p:spPr>
      </p:pic>
      <p:pic>
        <p:nvPicPr>
          <p:cNvPr id="8" name="Рисунок 7">
            <a:extLst>
              <a:ext uri="{FF2B5EF4-FFF2-40B4-BE49-F238E27FC236}">
                <a16:creationId xmlns:a16="http://schemas.microsoft.com/office/drawing/2014/main" id="{D8393516-82D9-FF14-E840-593C9C90477F}"/>
              </a:ext>
            </a:extLst>
          </p:cNvPr>
          <p:cNvPicPr/>
          <p:nvPr/>
        </p:nvPicPr>
        <p:blipFill>
          <a:blip r:embed="rId3" cstate="print">
            <a:extLst>
              <a:ext uri="{28A0092B-C50C-407E-A947-70E740481C1C}">
                <a14:useLocalDpi xmlns:a14="http://schemas.microsoft.com/office/drawing/2010/main" val="0"/>
              </a:ext>
            </a:extLst>
          </a:blip>
          <a:srcRect r="54433"/>
          <a:stretch>
            <a:fillRect/>
          </a:stretch>
        </p:blipFill>
        <p:spPr bwMode="auto">
          <a:xfrm>
            <a:off x="9480820" y="1415565"/>
            <a:ext cx="1594026" cy="1169573"/>
          </a:xfrm>
          <a:prstGeom prst="rect">
            <a:avLst/>
          </a:prstGeom>
          <a:noFill/>
          <a:ln>
            <a:noFill/>
          </a:ln>
        </p:spPr>
      </p:pic>
      <p:pic>
        <p:nvPicPr>
          <p:cNvPr id="10" name="Рисунок 9">
            <a:extLst>
              <a:ext uri="{FF2B5EF4-FFF2-40B4-BE49-F238E27FC236}">
                <a16:creationId xmlns:a16="http://schemas.microsoft.com/office/drawing/2014/main" id="{00FF1385-D204-4AAC-560C-A08644A13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0820" y="2511296"/>
            <a:ext cx="1594026" cy="1379624"/>
          </a:xfrm>
          <a:prstGeom prst="rect">
            <a:avLst/>
          </a:prstGeom>
        </p:spPr>
      </p:pic>
      <p:pic>
        <p:nvPicPr>
          <p:cNvPr id="12" name="Рисунок 11">
            <a:extLst>
              <a:ext uri="{FF2B5EF4-FFF2-40B4-BE49-F238E27FC236}">
                <a16:creationId xmlns:a16="http://schemas.microsoft.com/office/drawing/2014/main" id="{B38F562B-8732-5463-FD17-6AC499901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4935" y="3944985"/>
            <a:ext cx="3327390" cy="853715"/>
          </a:xfrm>
          <a:prstGeom prst="rect">
            <a:avLst/>
          </a:prstGeom>
        </p:spPr>
      </p:pic>
      <p:pic>
        <p:nvPicPr>
          <p:cNvPr id="14" name="Рисунок 13">
            <a:extLst>
              <a:ext uri="{FF2B5EF4-FFF2-40B4-BE49-F238E27FC236}">
                <a16:creationId xmlns:a16="http://schemas.microsoft.com/office/drawing/2014/main" id="{3BB2EBA0-EDF1-92EC-78D9-C26C31B122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8124" y="4760164"/>
            <a:ext cx="2291248" cy="1020695"/>
          </a:xfrm>
          <a:prstGeom prst="rect">
            <a:avLst/>
          </a:prstGeom>
        </p:spPr>
      </p:pic>
      <p:pic>
        <p:nvPicPr>
          <p:cNvPr id="16" name="Рисунок 15">
            <a:extLst>
              <a:ext uri="{FF2B5EF4-FFF2-40B4-BE49-F238E27FC236}">
                <a16:creationId xmlns:a16="http://schemas.microsoft.com/office/drawing/2014/main" id="{91F0CE7B-C215-8EAF-23DA-A3968107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7854" y="5706839"/>
            <a:ext cx="1456992" cy="1151161"/>
          </a:xfrm>
          <a:prstGeom prst="rect">
            <a:avLst/>
          </a:prstGeom>
        </p:spPr>
      </p:pic>
    </p:spTree>
    <p:extLst>
      <p:ext uri="{BB962C8B-B14F-4D97-AF65-F5344CB8AC3E}">
        <p14:creationId xmlns:p14="http://schemas.microsoft.com/office/powerpoint/2010/main" val="196849053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TotalTime>
  <Words>3716</Words>
  <Application>Microsoft Office PowerPoint</Application>
  <PresentationFormat>Широкоэкранный</PresentationFormat>
  <Paragraphs>673</Paragraphs>
  <Slides>28</Slides>
  <Notes>3</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28</vt:i4>
      </vt:variant>
    </vt:vector>
  </HeadingPairs>
  <TitlesOfParts>
    <vt:vector size="35" baseType="lpstr">
      <vt:lpstr>Arial</vt:lpstr>
      <vt:lpstr>Calibri</vt:lpstr>
      <vt:lpstr>Calibri Light</vt:lpstr>
      <vt:lpstr>Roboto</vt:lpstr>
      <vt:lpstr>Times New Roman</vt:lpstr>
      <vt:lpstr>Тема Office</vt:lpstr>
      <vt:lpstr>SPW 14.0 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Work</dc:creator>
  <cp:lastModifiedBy>Work</cp:lastModifiedBy>
  <cp:revision>176</cp:revision>
  <dcterms:created xsi:type="dcterms:W3CDTF">2021-11-12T06:34:48Z</dcterms:created>
  <dcterms:modified xsi:type="dcterms:W3CDTF">2023-06-14T12:30:16Z</dcterms:modified>
</cp:coreProperties>
</file>