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7" r:id="rId3"/>
    <p:sldId id="258" r:id="rId4"/>
    <p:sldId id="269" r:id="rId5"/>
    <p:sldId id="265" r:id="rId6"/>
    <p:sldId id="270" r:id="rId7"/>
    <p:sldId id="271" r:id="rId8"/>
    <p:sldId id="272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2060"/>
    <a:srgbClr val="558ED5"/>
    <a:srgbClr val="3A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/>
    <p:restoredTop sz="94868" autoAdjust="0"/>
  </p:normalViewPr>
  <p:slideViewPr>
    <p:cSldViewPr>
      <p:cViewPr varScale="1">
        <p:scale>
          <a:sx n="127" d="100"/>
          <a:sy n="127" d="100"/>
        </p:scale>
        <p:origin x="963" y="6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2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2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1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0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356372" y="2224827"/>
            <a:ext cx="2646878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9200" b="1" dirty="0">
                <a:solidFill>
                  <a:srgbClr val="003399"/>
                </a:solidFill>
                <a:latin typeface="Times" pitchFamily="2" charset="0"/>
              </a:rPr>
              <a:t>57</a:t>
            </a:r>
            <a:endParaRPr lang="ru-RU" sz="192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4788161" y="2779085"/>
            <a:ext cx="7026729" cy="18156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3733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Advisory Committee for </a:t>
            </a:r>
          </a:p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Nuclear Physics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3105118" y="5743713"/>
            <a:ext cx="702672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29-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30 </a:t>
            </a:r>
            <a:r>
              <a:rPr lang="en-GB" sz="3200" dirty="0">
                <a:solidFill>
                  <a:srgbClr val="003399"/>
                </a:solidFill>
                <a:latin typeface="Times" pitchFamily="2" charset="0"/>
              </a:rPr>
              <a:t>June 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ru-RU" sz="3200" dirty="0">
                <a:solidFill>
                  <a:srgbClr val="003399"/>
                </a:solidFill>
                <a:latin typeface="Times" pitchFamily="2" charset="0"/>
              </a:rPr>
              <a:t>3</a:t>
            </a:r>
            <a:endParaRPr lang="en" sz="32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3665083" y="2240519"/>
            <a:ext cx="107370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4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64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493" y="332656"/>
            <a:ext cx="2499013" cy="16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520511"/>
            <a:ext cx="11665296" cy="5816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GB" altLang="ja-JP" sz="1000" dirty="0">
              <a:solidFill>
                <a:srgbClr val="3A53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 Eremenko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SINP MSU,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itko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Gaidarov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INRNE BAS, Sofia, Bulgaria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Kevin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Insik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Hahn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CENS, Daejeon,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Guinyun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Kim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KNU, Daegu,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Dmitry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Klinov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IPPE, </a:t>
            </a:r>
            <a:r>
              <a:rPr lang="en-GB" altLang="ja-JP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Obninsk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Kuzminov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BNO INR RAS, Neutrino, Russia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Indranil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Mazumdar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TIFR, Mumbai, India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Nesvizhevsky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ILL, Grenoble, France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Jesús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Lubián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Ríos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INCT-FNA UFF, </a:t>
            </a:r>
            <a:r>
              <a:rPr lang="en-GB" altLang="ja-JP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Niterói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Brazil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Emanuele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Vardaci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University of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Zeblon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Z.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Vilakazi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Wits University, Johannesburg, South Africa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Zhi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Qin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	IMP CAS, Lanzhou, China 	</a:t>
            </a:r>
            <a:endParaRPr lang="ru-RU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is not present at this meeting</a:t>
            </a:r>
            <a:endParaRPr lang="en-GB" altLang="ja-JP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2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96" y="1124744"/>
            <a:ext cx="90730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Nikolay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Antonenko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BLTP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Vadim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Bednyakov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DLNP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Egor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Lycha­gin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Sidorchuk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Skobelev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Tatiana Strizh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MLIT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8F4E88-342D-41CE-AFC6-53C70283D1BE}"/>
              </a:ext>
            </a:extLst>
          </p:cNvPr>
          <p:cNvSpPr/>
          <p:nvPr/>
        </p:nvSpPr>
        <p:spPr>
          <a:xfrm>
            <a:off x="1559496" y="1124744"/>
            <a:ext cx="90730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Grigory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Trubnikov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Victor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Matveev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Leader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Vladimir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Kekelidze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Latchesar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Kostov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Nedelko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Scientific Secretary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Boris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Gikal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Engineer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69936"/>
              </p:ext>
            </p:extLst>
          </p:nvPr>
        </p:nvGraphicFramePr>
        <p:xfrm>
          <a:off x="290400" y="548680"/>
          <a:ext cx="11611199" cy="56566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0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9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:30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(0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7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:30 CET)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Opening of the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V.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Nesvizhevsky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2.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Implementation of the recommendations of the 56th PAC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Nesvizhevsky</a:t>
                      </a:r>
                      <a:b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3.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on the Resolution of the 133rd session of the JINR Scientific Council (February 2023) and on the decisions of the JINR Committee of Plenipotentiaries (March 2023)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S. </a:t>
                      </a:r>
                      <a:r>
                        <a:rPr lang="en-US" sz="1700" dirty="0" err="1">
                          <a:effectLst/>
                          <a:latin typeface="+mn-lt"/>
                        </a:rPr>
                        <a:t>Dmitriev</a:t>
                      </a:r>
                      <a:endParaRPr lang="en-US" sz="17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(20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 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 for opening new projects within the theme "Theory of Nuclear Systems":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4.1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"Low-energy nuclear dynamics and properties of nuclear systems"</a:t>
                      </a:r>
                      <a:endParaRPr lang="en-US" sz="1700" b="1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 N. Antonenko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(10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481300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4.2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"Microscopic models for exotic nuclei and nuclear astrophysics"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GB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Dzhioev</a:t>
                      </a:r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4.3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"Quantum few-body systems"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GB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Motovilov</a:t>
                      </a:r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(10 min. + 5 min.)</a:t>
                      </a:r>
                    </a:p>
                    <a:p>
                      <a:pPr marL="342900" indent="-342900" algn="ctr">
                        <a:buAutoNum type="alphaUcPeriod"/>
                      </a:pPr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625465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"Relativistic nuclear dynamics and nonlinear quantum processes"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en-GB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Bondarenko</a:t>
                      </a:r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(10 min. + 5 min.)</a:t>
                      </a:r>
                    </a:p>
                    <a:p>
                      <a:pPr algn="ctr"/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5928800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11.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2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5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1" u="sng" dirty="0">
                          <a:effectLst/>
                          <a:latin typeface="+mn-lt"/>
                        </a:rPr>
                        <a:t>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374402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5</a:t>
            </a:r>
            <a:r>
              <a:rPr lang="ru-RU" altLang="ru-RU" sz="2000" b="1" kern="0" dirty="0">
                <a:solidFill>
                  <a:srgbClr val="C00000"/>
                </a:solidFill>
              </a:rPr>
              <a:t>7</a:t>
            </a:r>
            <a:r>
              <a:rPr lang="en-US" altLang="ru-RU" sz="2000" b="1" kern="0" dirty="0" err="1">
                <a:solidFill>
                  <a:srgbClr val="C00000"/>
                </a:solidFill>
              </a:rPr>
              <a:t>th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</a:t>
            </a:r>
            <a:r>
              <a:rPr lang="ru-RU" altLang="ru-RU" sz="2000" b="1" kern="0" dirty="0">
                <a:solidFill>
                  <a:srgbClr val="C00000"/>
                </a:solidFill>
              </a:rPr>
              <a:t>29-30</a:t>
            </a:r>
            <a:r>
              <a:rPr lang="en-US" altLang="ru-RU" sz="2000" b="1" kern="0" dirty="0">
                <a:solidFill>
                  <a:srgbClr val="C00000"/>
                </a:solidFill>
              </a:rPr>
              <a:t> June 2023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7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25993"/>
              </p:ext>
            </p:extLst>
          </p:nvPr>
        </p:nvGraphicFramePr>
        <p:xfrm>
          <a:off x="263352" y="660108"/>
          <a:ext cx="11611199" cy="5600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62755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509499">
                  <a:extLst>
                    <a:ext uri="{9D8B030D-6E8A-4147-A177-3AD203B41FA5}">
                      <a16:colId xmlns:a16="http://schemas.microsoft.com/office/drawing/2014/main" val="1422106303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: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45</a:t>
                      </a:r>
                      <a:endParaRPr lang="en-US" sz="1700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5.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Proposal for extending the theme "Synthesis and Properties of Superheavy Elements, the Structure of Nuclei at the Limits of Nucleon Stability"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S.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Sidorchuk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 min. + 5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5.1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 for opening new projects within the theme "Synthesis and Properties of Superheavy Elements, the Structure of Nuclei at the Limits of Nucleon Stability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5.1.1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"Investigation of heavy and superheavy elements"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  A. Karpov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(15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5.1.2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"Light exotic nuclei at the borders of nuclear stability"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Kaminski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5748987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.00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 break</a:t>
                      </a:r>
                      <a:endParaRPr lang="ru-RU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Lewitowicz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(15 min.)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1419955403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14.00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the theme "Development of the FLNR Accelerator Complex and Experimental Setups (DRIBs-III)". Proposals for its reformation into a Large Infrastructure Project (LIP)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kumimoji="0" lang="en-GB" sz="1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Kalagin</a:t>
                      </a: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(15min. + 5 min.)</a:t>
                      </a: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.1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Proposals for opening new subprojects within the LIP "Development of the FLNR accelerator complex and experimental setups (DRIBs-III)"</a:t>
                      </a:r>
                      <a:endParaRPr lang="en-US" sz="1700" b="1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G. Kaminski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(15min.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481300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6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.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1.1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"The U-400R accelerator complex"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GB" sz="1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Eremin</a:t>
                      </a: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6.1.2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 "Development of experimental setups to study the chemical and physical properties of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superheavy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elements"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625465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5</a:t>
            </a:r>
            <a:r>
              <a:rPr lang="ru-RU" altLang="ru-RU" sz="2000" b="1" kern="0" dirty="0">
                <a:solidFill>
                  <a:srgbClr val="C00000"/>
                </a:solidFill>
              </a:rPr>
              <a:t>7</a:t>
            </a:r>
            <a:r>
              <a:rPr lang="en-US" altLang="ru-RU" sz="2000" b="1" kern="0" dirty="0" err="1">
                <a:solidFill>
                  <a:srgbClr val="C00000"/>
                </a:solidFill>
              </a:rPr>
              <a:t>th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</a:t>
            </a:r>
            <a:r>
              <a:rPr lang="ru-RU" altLang="ru-RU" sz="2000" b="1" kern="0" dirty="0">
                <a:solidFill>
                  <a:srgbClr val="C00000"/>
                </a:solidFill>
              </a:rPr>
              <a:t>29-30</a:t>
            </a:r>
            <a:r>
              <a:rPr lang="en-US" altLang="ru-RU" sz="2000" b="1" kern="0" dirty="0">
                <a:solidFill>
                  <a:srgbClr val="C00000"/>
                </a:solidFill>
              </a:rPr>
              <a:t> June 2023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6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21862"/>
              </p:ext>
            </p:extLst>
          </p:nvPr>
        </p:nvGraphicFramePr>
        <p:xfrm>
          <a:off x="263352" y="660108"/>
          <a:ext cx="11611199" cy="60024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62755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509499">
                  <a:extLst>
                    <a:ext uri="{9D8B030D-6E8A-4147-A177-3AD203B41FA5}">
                      <a16:colId xmlns:a16="http://schemas.microsoft.com/office/drawing/2014/main" val="1422106303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202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89918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7.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the theme "Investigations of Neutron Nuclear Interactions and Properties of the Neutron" and on the projects "TANGRA", "ENGRIN" and "Modernization of EG-5". Proposals for extending the projects "TANGRA" and "Modernization of EG-5"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Yu.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Kopatch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(20 min. + 5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69311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8.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 for opening a new theme "Nuclear Physics with Neutrons" and a new project "Investigations of neutron nuclear interactions and properties of the neutron"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V.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Shvetsov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(25 min. + 5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9.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extending the project "BECQUEREL 2023"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  P. Zarubin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(15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16.00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1" u="sng" dirty="0">
                          <a:effectLst/>
                          <a:latin typeface="+mn-lt"/>
                        </a:rPr>
                        <a:t>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370529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16.20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extending the project "E&amp;T&amp;RM" with the new name "ADSR"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en-GB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Paraipan</a:t>
                      </a:r>
                      <a:endParaRPr lang="en-GB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5748987"/>
                  </a:ext>
                </a:extLst>
              </a:tr>
              <a:tr h="65320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extending the project "Study of the nucleon spin structure in strong and electromagnetic interactions (GDH&amp;SPASCHARM&amp;NN)"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Yu. </a:t>
                      </a:r>
                      <a:r>
                        <a:rPr kumimoji="0" lang="en-GB" sz="1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Plis</a:t>
                      </a: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(15min. + 5 min.)</a:t>
                      </a: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60447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2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opening a new project "Radiochemistry and spectroscopy for astrophysics and nuclear medicine"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A. Baimukhanova</a:t>
                      </a:r>
                      <a:endParaRPr kumimoji="0" lang="sv-SE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(15 min. + 5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90010102"/>
                  </a:ext>
                </a:extLst>
              </a:tr>
              <a:tr h="64392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 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opening a new project "Investigations of reactor neutrinos on a short baseline"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 I. Zhitnikov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(15 min. + 5 min.)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1243357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US" sz="17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for opening a new project "Nuclear spectrometry for the search and investigation of rare phenomena"</a:t>
                      </a:r>
                      <a:endParaRPr lang="en-US" sz="1700" b="1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 E. Yakushev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700" b="1" dirty="0">
                          <a:effectLst/>
                          <a:latin typeface="+mn-lt"/>
                        </a:rPr>
                        <a:t>(15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3131121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5</a:t>
            </a:r>
            <a:r>
              <a:rPr lang="ru-RU" altLang="ru-RU" sz="2000" b="1" kern="0" dirty="0">
                <a:solidFill>
                  <a:srgbClr val="C00000"/>
                </a:solidFill>
              </a:rPr>
              <a:t>7</a:t>
            </a:r>
            <a:r>
              <a:rPr lang="en-US" altLang="ru-RU" sz="2000" b="1" kern="0" dirty="0" err="1">
                <a:solidFill>
                  <a:srgbClr val="C00000"/>
                </a:solidFill>
              </a:rPr>
              <a:t>th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</a:t>
            </a:r>
            <a:r>
              <a:rPr lang="ru-RU" altLang="ru-RU" sz="2000" b="1" kern="0" dirty="0">
                <a:solidFill>
                  <a:srgbClr val="C00000"/>
                </a:solidFill>
              </a:rPr>
              <a:t>29-30</a:t>
            </a:r>
            <a:r>
              <a:rPr lang="en-US" altLang="ru-RU" sz="2000" b="1" kern="0" dirty="0">
                <a:solidFill>
                  <a:srgbClr val="C00000"/>
                </a:solidFill>
              </a:rPr>
              <a:t> June 2023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6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97251"/>
              </p:ext>
            </p:extLst>
          </p:nvPr>
        </p:nvGraphicFramePr>
        <p:xfrm>
          <a:off x="290400" y="548680"/>
          <a:ext cx="11611199" cy="5144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June 202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0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9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:30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(0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7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:30 CET)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+mn-lt"/>
                        </a:rPr>
                        <a:t>5</a:t>
                      </a:r>
                      <a:r>
                        <a:rPr lang="en-US" sz="1700" b="1" dirty="0">
                          <a:effectLst/>
                          <a:latin typeface="+mn-lt"/>
                        </a:rPr>
                        <a:t>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the project "BAIKAL-GVD" and proposal for its extension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  <a:latin typeface="+mn-lt"/>
                        </a:rPr>
                        <a:t>I. Belolaptikov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800" b="1" dirty="0">
                          <a:effectLst/>
                          <a:latin typeface="+mn-lt"/>
                        </a:rPr>
                        <a:t>(20 min. + 5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3487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10.00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1" u="sng" dirty="0">
                          <a:effectLst/>
                          <a:latin typeface="+mn-lt"/>
                        </a:rPr>
                        <a:t>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6327387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i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session: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5764982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10.20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 of the PAC members with the JINR Directorate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i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session: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0229396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10.40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Drafting the PAC recommendations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2773728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 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 for the agenda of the next PAC meeting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6641453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13.00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of the PAC recommendations to the directorates of JINR and the laboratories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1283896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Closing of the meeting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8909002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5</a:t>
            </a:r>
            <a:r>
              <a:rPr lang="ru-RU" altLang="ru-RU" sz="2000" b="1" kern="0" dirty="0">
                <a:solidFill>
                  <a:srgbClr val="C00000"/>
                </a:solidFill>
              </a:rPr>
              <a:t>7</a:t>
            </a:r>
            <a:r>
              <a:rPr lang="en-US" altLang="ru-RU" sz="2000" b="1" kern="0" dirty="0" err="1">
                <a:solidFill>
                  <a:srgbClr val="C00000"/>
                </a:solidFill>
              </a:rPr>
              <a:t>th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</a:t>
            </a:r>
            <a:r>
              <a:rPr lang="ru-RU" altLang="ru-RU" sz="2000" b="1" kern="0" dirty="0">
                <a:solidFill>
                  <a:srgbClr val="C00000"/>
                </a:solidFill>
              </a:rPr>
              <a:t>29-30</a:t>
            </a:r>
            <a:r>
              <a:rPr lang="en-US" altLang="ru-RU" sz="2000" b="1" kern="0" dirty="0">
                <a:solidFill>
                  <a:srgbClr val="C00000"/>
                </a:solidFill>
              </a:rPr>
              <a:t> June 2023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8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1280</Words>
  <Application>Microsoft Office PowerPoint</Application>
  <PresentationFormat>Широкоэкранный</PresentationFormat>
  <Paragraphs>202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Rachkov</dc:creator>
  <cp:lastModifiedBy>Rachkov</cp:lastModifiedBy>
  <cp:revision>39</cp:revision>
  <cp:lastPrinted>2023-01-25T11:28:42Z</cp:lastPrinted>
  <dcterms:created xsi:type="dcterms:W3CDTF">2023-01-25T06:36:23Z</dcterms:created>
  <dcterms:modified xsi:type="dcterms:W3CDTF">2023-06-28T13:19:05Z</dcterms:modified>
</cp:coreProperties>
</file>