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8" r:id="rId2"/>
    <p:sldId id="257" r:id="rId3"/>
    <p:sldId id="656" r:id="rId4"/>
    <p:sldId id="834" r:id="rId5"/>
    <p:sldId id="832" r:id="rId6"/>
    <p:sldId id="334" r:id="rId7"/>
    <p:sldId id="350" r:id="rId8"/>
    <p:sldId id="833" r:id="rId9"/>
    <p:sldId id="851" r:id="rId10"/>
    <p:sldId id="687" r:id="rId11"/>
    <p:sldId id="835" r:id="rId12"/>
    <p:sldId id="836" r:id="rId13"/>
    <p:sldId id="837" r:id="rId14"/>
    <p:sldId id="852" r:id="rId15"/>
    <p:sldId id="838" r:id="rId16"/>
    <p:sldId id="839" r:id="rId17"/>
    <p:sldId id="840" r:id="rId18"/>
    <p:sldId id="853" r:id="rId19"/>
    <p:sldId id="841" r:id="rId20"/>
    <p:sldId id="422" r:id="rId21"/>
    <p:sldId id="292" r:id="rId22"/>
    <p:sldId id="389" r:id="rId23"/>
    <p:sldId id="842" r:id="rId24"/>
    <p:sldId id="854" r:id="rId25"/>
    <p:sldId id="844" r:id="rId26"/>
    <p:sldId id="277" r:id="rId27"/>
    <p:sldId id="826" r:id="rId28"/>
    <p:sldId id="855" r:id="rId29"/>
    <p:sldId id="290" r:id="rId30"/>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2CA527AD-1E32-47AE-8607-FE4C15C7DDEE}">
          <p14:sldIdLst>
            <p14:sldId id="268"/>
            <p14:sldId id="257"/>
            <p14:sldId id="656"/>
            <p14:sldId id="834"/>
            <p14:sldId id="832"/>
            <p14:sldId id="334"/>
            <p14:sldId id="350"/>
            <p14:sldId id="833"/>
            <p14:sldId id="851"/>
            <p14:sldId id="687"/>
            <p14:sldId id="835"/>
            <p14:sldId id="836"/>
            <p14:sldId id="837"/>
            <p14:sldId id="852"/>
            <p14:sldId id="838"/>
            <p14:sldId id="839"/>
            <p14:sldId id="840"/>
            <p14:sldId id="853"/>
            <p14:sldId id="841"/>
            <p14:sldId id="422"/>
            <p14:sldId id="292"/>
            <p14:sldId id="389"/>
            <p14:sldId id="842"/>
            <p14:sldId id="854"/>
            <p14:sldId id="844"/>
            <p14:sldId id="277"/>
            <p14:sldId id="826"/>
            <p14:sldId id="855"/>
          </p14:sldIdLst>
        </p14:section>
        <p14:section name="Раздел без заголовка" id="{A12D0B18-41E4-45BE-ADDF-32871FF9A7F0}">
          <p14:sldIdLst>
            <p14:sldId id="29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33CC"/>
    <a:srgbClr val="0218EE"/>
    <a:srgbClr val="00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93" autoAdjust="0"/>
    <p:restoredTop sz="94958" autoAdjust="0"/>
  </p:normalViewPr>
  <p:slideViewPr>
    <p:cSldViewPr>
      <p:cViewPr varScale="1">
        <p:scale>
          <a:sx n="83" d="100"/>
          <a:sy n="83" d="100"/>
        </p:scale>
        <p:origin x="581" y="72"/>
      </p:cViewPr>
      <p:guideLst>
        <p:guide orient="horz" pos="2160"/>
        <p:guide pos="3840"/>
      </p:guideLst>
    </p:cSldViewPr>
  </p:slideViewPr>
  <p:notesTextViewPr>
    <p:cViewPr>
      <p:scale>
        <a:sx n="100" d="100"/>
        <a:sy n="100" d="100"/>
      </p:scale>
      <p:origin x="0" y="0"/>
    </p:cViewPr>
  </p:notesTextViewPr>
  <p:sorterViewPr>
    <p:cViewPr>
      <p:scale>
        <a:sx n="49" d="100"/>
        <a:sy n="49" d="100"/>
      </p:scale>
      <p:origin x="0" y="16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0607448-EB51-40AD-9C44-D9202825FB7D}" type="datetimeFigureOut">
              <a:rPr lang="ru-RU" smtClean="0"/>
              <a:pPr/>
              <a:t>28.06.2023</a:t>
            </a:fld>
            <a:endParaRPr lang="ru-RU"/>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B83AA6B-3B8F-40E6-95ED-F19CB877AD85}" type="slidenum">
              <a:rPr lang="ru-RU" smtClean="0"/>
              <a:pPr/>
              <a:t>‹#›</a:t>
            </a:fld>
            <a:endParaRPr lang="ru-RU"/>
          </a:p>
        </p:txBody>
      </p:sp>
    </p:spTree>
    <p:extLst>
      <p:ext uri="{BB962C8B-B14F-4D97-AF65-F5344CB8AC3E}">
        <p14:creationId xmlns:p14="http://schemas.microsoft.com/office/powerpoint/2010/main" val="1844913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83AA6B-3B8F-40E6-95ED-F19CB877AD85}" type="slidenum">
              <a:rPr lang="ru-RU" smtClean="0"/>
              <a:pPr/>
              <a:t>2</a:t>
            </a:fld>
            <a:endParaRPr lang="ru-RU"/>
          </a:p>
        </p:txBody>
      </p:sp>
    </p:spTree>
    <p:extLst>
      <p:ext uri="{BB962C8B-B14F-4D97-AF65-F5344CB8AC3E}">
        <p14:creationId xmlns:p14="http://schemas.microsoft.com/office/powerpoint/2010/main" val="3853667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57D4BC4-C798-42A7-9D8B-5646EF1498E9}" type="slidenum">
              <a:rPr lang="ru-RU" smtClean="0"/>
              <a:pPr/>
              <a:t>21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83AA6B-3B8F-40E6-95ED-F19CB877AD85}" type="slidenum">
              <a:rPr lang="ru-RU" smtClean="0"/>
              <a:pPr/>
              <a:t>23</a:t>
            </a:fld>
            <a:endParaRPr lang="ru-RU"/>
          </a:p>
        </p:txBody>
      </p:sp>
    </p:spTree>
    <p:extLst>
      <p:ext uri="{BB962C8B-B14F-4D97-AF65-F5344CB8AC3E}">
        <p14:creationId xmlns:p14="http://schemas.microsoft.com/office/powerpoint/2010/main" val="3550823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83AA6B-3B8F-40E6-95ED-F19CB877AD85}" type="slidenum">
              <a:rPr lang="ru-RU" smtClean="0"/>
              <a:pPr/>
              <a:t>24</a:t>
            </a:fld>
            <a:endParaRPr lang="ru-RU"/>
          </a:p>
        </p:txBody>
      </p:sp>
    </p:spTree>
    <p:extLst>
      <p:ext uri="{BB962C8B-B14F-4D97-AF65-F5344CB8AC3E}">
        <p14:creationId xmlns:p14="http://schemas.microsoft.com/office/powerpoint/2010/main" val="2055065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6">
            <a:extLst>
              <a:ext uri="{FF2B5EF4-FFF2-40B4-BE49-F238E27FC236}">
                <a16:creationId xmlns:a16="http://schemas.microsoft.com/office/drawing/2014/main" id="{073FBD54-F8D8-489E-B914-A7296C40152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a:lnSpc>
                <a:spcPct val="95000"/>
              </a:lnSpc>
            </a:pPr>
            <a:fld id="{76F3F076-64E4-47CF-A7D3-7548643A7572}" type="slidenum">
              <a:rPr lang="ru-RU" altLang="en-US">
                <a:solidFill>
                  <a:srgbClr val="000000"/>
                </a:solidFill>
                <a:latin typeface="Times New Roman" panose="02020603050405020304" pitchFamily="18" charset="0"/>
              </a:rPr>
              <a:pPr>
                <a:lnSpc>
                  <a:spcPct val="95000"/>
                </a:lnSpc>
              </a:pPr>
              <a:t>26</a:t>
            </a:fld>
            <a:endParaRPr lang="ru-RU" altLang="en-US">
              <a:solidFill>
                <a:srgbClr val="000000"/>
              </a:solidFill>
              <a:latin typeface="Times New Roman" panose="02020603050405020304" pitchFamily="18" charset="0"/>
            </a:endParaRPr>
          </a:p>
        </p:txBody>
      </p:sp>
      <p:sp>
        <p:nvSpPr>
          <p:cNvPr id="56323" name="Rectangle 1">
            <a:extLst>
              <a:ext uri="{FF2B5EF4-FFF2-40B4-BE49-F238E27FC236}">
                <a16:creationId xmlns:a16="http://schemas.microsoft.com/office/drawing/2014/main" id="{9F025E54-FC08-4473-AA78-A44C5CE2AECF}"/>
              </a:ext>
            </a:extLst>
          </p:cNvPr>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4" name="Rectangle 2">
            <a:extLst>
              <a:ext uri="{FF2B5EF4-FFF2-40B4-BE49-F238E27FC236}">
                <a16:creationId xmlns:a16="http://schemas.microsoft.com/office/drawing/2014/main" id="{D0E609FF-1303-4EAB-9836-3DB48CF8789A}"/>
              </a:ext>
            </a:extLst>
          </p:cNvPr>
          <p:cNvSpPr txBox="1">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83AA6B-3B8F-40E6-95ED-F19CB877AD85}" type="slidenum">
              <a:rPr lang="ru-RU" smtClean="0"/>
              <a:pPr/>
              <a:t>27</a:t>
            </a:fld>
            <a:endParaRPr lang="ru-RU"/>
          </a:p>
        </p:txBody>
      </p:sp>
    </p:spTree>
    <p:extLst>
      <p:ext uri="{BB962C8B-B14F-4D97-AF65-F5344CB8AC3E}">
        <p14:creationId xmlns:p14="http://schemas.microsoft.com/office/powerpoint/2010/main" val="3834069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83AA6B-3B8F-40E6-95ED-F19CB877AD85}" type="slidenum">
              <a:rPr lang="ru-RU" smtClean="0"/>
              <a:pPr/>
              <a:t>28</a:t>
            </a:fld>
            <a:endParaRPr lang="ru-RU"/>
          </a:p>
        </p:txBody>
      </p:sp>
    </p:spTree>
    <p:extLst>
      <p:ext uri="{BB962C8B-B14F-4D97-AF65-F5344CB8AC3E}">
        <p14:creationId xmlns:p14="http://schemas.microsoft.com/office/powerpoint/2010/main" val="211341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A73CD76-ADC9-4E19-A1C1-C97D169DD60D}" type="slidenum">
              <a:rPr lang="ru-RU" smtClean="0"/>
              <a:pPr/>
              <a:t>4</a:t>
            </a:fld>
            <a:endParaRPr lang="ru-RU"/>
          </a:p>
        </p:txBody>
      </p:sp>
    </p:spTree>
    <p:extLst>
      <p:ext uri="{BB962C8B-B14F-4D97-AF65-F5344CB8AC3E}">
        <p14:creationId xmlns:p14="http://schemas.microsoft.com/office/powerpoint/2010/main" val="500428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7350" y="327025"/>
            <a:ext cx="6140450" cy="3454400"/>
          </a:xfrm>
        </p:spPr>
      </p:sp>
      <p:sp>
        <p:nvSpPr>
          <p:cNvPr id="3" name="Заметки 2"/>
          <p:cNvSpPr>
            <a:spLocks noGrp="1"/>
          </p:cNvSpPr>
          <p:nvPr>
            <p:ph type="body" idx="1"/>
          </p:nvPr>
        </p:nvSpPr>
        <p:spPr>
          <a:xfrm>
            <a:off x="499580" y="4001449"/>
            <a:ext cx="6205314" cy="5719657"/>
          </a:xfrm>
        </p:spPr>
        <p:txBody>
          <a:bodyPr/>
          <a:lstStyle/>
          <a:p>
            <a:pPr algn="just"/>
            <a:endParaRPr lang="ru-RU" dirty="0"/>
          </a:p>
        </p:txBody>
      </p:sp>
      <p:sp>
        <p:nvSpPr>
          <p:cNvPr id="4" name="Номер слайда 3"/>
          <p:cNvSpPr>
            <a:spLocks noGrp="1"/>
          </p:cNvSpPr>
          <p:nvPr>
            <p:ph type="sldNum" sz="quarter" idx="5"/>
          </p:nvPr>
        </p:nvSpPr>
        <p:spPr/>
        <p:txBody>
          <a:bodyPr/>
          <a:lstStyle/>
          <a:p>
            <a:fld id="{BA73CD76-ADC9-4E19-A1C1-C97D169DD60D}" type="slidenum">
              <a:rPr lang="ru-RU" smtClean="0">
                <a:solidFill>
                  <a:prstClr val="black"/>
                </a:solidFill>
              </a:rPr>
              <a:pPr/>
              <a:t>5</a:t>
            </a:fld>
            <a:endParaRPr lang="ru-RU">
              <a:solidFill>
                <a:prstClr val="black"/>
              </a:solidFill>
            </a:endParaRPr>
          </a:p>
        </p:txBody>
      </p:sp>
    </p:spTree>
    <p:extLst>
      <p:ext uri="{BB962C8B-B14F-4D97-AF65-F5344CB8AC3E}">
        <p14:creationId xmlns:p14="http://schemas.microsoft.com/office/powerpoint/2010/main" val="3312742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83AA6B-3B8F-40E6-95ED-F19CB877AD85}" type="slidenum">
              <a:rPr lang="ru-RU" smtClean="0"/>
              <a:pPr/>
              <a:t>8</a:t>
            </a:fld>
            <a:endParaRPr lang="ru-RU"/>
          </a:p>
        </p:txBody>
      </p:sp>
    </p:spTree>
    <p:extLst>
      <p:ext uri="{BB962C8B-B14F-4D97-AF65-F5344CB8AC3E}">
        <p14:creationId xmlns:p14="http://schemas.microsoft.com/office/powerpoint/2010/main" val="4218905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83AA6B-3B8F-40E6-95ED-F19CB877AD85}" type="slidenum">
              <a:rPr lang="ru-RU" smtClean="0"/>
              <a:pPr/>
              <a:t>9</a:t>
            </a:fld>
            <a:endParaRPr lang="ru-RU"/>
          </a:p>
        </p:txBody>
      </p:sp>
    </p:spTree>
    <p:extLst>
      <p:ext uri="{BB962C8B-B14F-4D97-AF65-F5344CB8AC3E}">
        <p14:creationId xmlns:p14="http://schemas.microsoft.com/office/powerpoint/2010/main" val="2752970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83AA6B-3B8F-40E6-95ED-F19CB877AD85}" type="slidenum">
              <a:rPr lang="ru-RU" smtClean="0"/>
              <a:pPr/>
              <a:t>13</a:t>
            </a:fld>
            <a:endParaRPr lang="ru-RU"/>
          </a:p>
        </p:txBody>
      </p:sp>
    </p:spTree>
    <p:extLst>
      <p:ext uri="{BB962C8B-B14F-4D97-AF65-F5344CB8AC3E}">
        <p14:creationId xmlns:p14="http://schemas.microsoft.com/office/powerpoint/2010/main" val="2655522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83AA6B-3B8F-40E6-95ED-F19CB877AD85}" type="slidenum">
              <a:rPr lang="ru-RU" smtClean="0"/>
              <a:pPr/>
              <a:t>14</a:t>
            </a:fld>
            <a:endParaRPr lang="ru-RU"/>
          </a:p>
        </p:txBody>
      </p:sp>
    </p:spTree>
    <p:extLst>
      <p:ext uri="{BB962C8B-B14F-4D97-AF65-F5344CB8AC3E}">
        <p14:creationId xmlns:p14="http://schemas.microsoft.com/office/powerpoint/2010/main" val="509030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83AA6B-3B8F-40E6-95ED-F19CB877AD85}" type="slidenum">
              <a:rPr lang="ru-RU" smtClean="0"/>
              <a:pPr/>
              <a:t>17</a:t>
            </a:fld>
            <a:endParaRPr lang="ru-RU"/>
          </a:p>
        </p:txBody>
      </p:sp>
    </p:spTree>
    <p:extLst>
      <p:ext uri="{BB962C8B-B14F-4D97-AF65-F5344CB8AC3E}">
        <p14:creationId xmlns:p14="http://schemas.microsoft.com/office/powerpoint/2010/main" val="1188258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83AA6B-3B8F-40E6-95ED-F19CB877AD85}" type="slidenum">
              <a:rPr lang="ru-RU" smtClean="0"/>
              <a:pPr/>
              <a:t>18</a:t>
            </a:fld>
            <a:endParaRPr lang="ru-RU"/>
          </a:p>
        </p:txBody>
      </p:sp>
    </p:spTree>
    <p:extLst>
      <p:ext uri="{BB962C8B-B14F-4D97-AF65-F5344CB8AC3E}">
        <p14:creationId xmlns:p14="http://schemas.microsoft.com/office/powerpoint/2010/main" val="3952675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42"/>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C6E60885-56F5-4AF1-A60B-77BB4D807CBE}" type="datetime1">
              <a:rPr lang="ru-RU" smtClean="0"/>
              <a:pPr/>
              <a:t>28.06.2023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040E7FC-720B-4713-89D6-46F0C21E5F94}" type="datetime1">
              <a:rPr lang="ru-RU" smtClean="0"/>
              <a:pPr/>
              <a:t>28.06.2023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47"/>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47"/>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84D20B9-5E24-4769-8D63-B05F560F2B53}" type="datetime1">
              <a:rPr lang="ru-RU" smtClean="0"/>
              <a:pPr/>
              <a:t>28.06.2023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9"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47725645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73A63EF-89C5-4CBD-B742-A640AFCD09EA}" type="datetime1">
              <a:rPr lang="ru-RU" smtClean="0"/>
              <a:pPr/>
              <a:t>28.06.2023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17"/>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121BD48-8EAE-4D41-9615-CA15994C9277}" type="datetime1">
              <a:rPr lang="ru-RU" smtClean="0"/>
              <a:pPr/>
              <a:t>28.06.2023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9452CC4-28AF-450B-BF33-C7574F0D2378}" type="datetime1">
              <a:rPr lang="ru-RU" smtClean="0"/>
              <a:pPr/>
              <a:t>28.06.2023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7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5FBD710-99C5-4467-90D3-66F7E1E392EE}" type="datetime1">
              <a:rPr lang="ru-RU" smtClean="0"/>
              <a:pPr/>
              <a:t>28.06.2023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A5B461B-BFFE-4458-B3C2-44A2D3BD66F3}" type="datetime1">
              <a:rPr lang="ru-RU" smtClean="0"/>
              <a:pPr/>
              <a:t>28.06.2023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05D0EB9-BA38-4EAC-A300-EE98BC40F99C}" type="datetime1">
              <a:rPr lang="ru-RU" smtClean="0"/>
              <a:pPr/>
              <a:t>28.06.2023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6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6DD64E0-98FF-49B5-870F-6C01F8B743F4}" type="datetime1">
              <a:rPr lang="ru-RU" smtClean="0"/>
              <a:pPr/>
              <a:t>28.06.2023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4E22FDF-4304-473A-9AD7-D72FB2DBABA1}" type="datetime1">
              <a:rPr lang="ru-RU" smtClean="0"/>
              <a:pPr/>
              <a:t>28.06.2023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6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CDDEA-FE2F-4326-9542-0318210150F7}" type="datetime1">
              <a:rPr lang="ru-RU" smtClean="0"/>
              <a:pPr/>
              <a:t>28.06.2023</a:t>
            </a:fld>
            <a:endParaRPr lang="ru-RU"/>
          </a:p>
        </p:txBody>
      </p:sp>
      <p:sp>
        <p:nvSpPr>
          <p:cNvPr id="5" name="Нижний колонтитул 4"/>
          <p:cNvSpPr>
            <a:spLocks noGrp="1"/>
          </p:cNvSpPr>
          <p:nvPr>
            <p:ph type="ftr" sz="quarter" idx="3"/>
          </p:nvPr>
        </p:nvSpPr>
        <p:spPr>
          <a:xfrm>
            <a:off x="4165600" y="635636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6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7C60C2-FB95-4464-969C-DC460CD1CFD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CD56A87-9D97-432E-9C9D-A36E02F36ACC}"/>
              </a:ext>
            </a:extLst>
          </p:cNvPr>
          <p:cNvSpPr txBox="1"/>
          <p:nvPr/>
        </p:nvSpPr>
        <p:spPr>
          <a:xfrm>
            <a:off x="1127448" y="611745"/>
            <a:ext cx="2646878" cy="3046988"/>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9200" b="1" dirty="0">
                <a:solidFill>
                  <a:srgbClr val="00B050"/>
                </a:solidFill>
                <a:latin typeface="Times" pitchFamily="2" charset="0"/>
              </a:rPr>
              <a:t>5</a:t>
            </a:r>
            <a:r>
              <a:rPr lang="ru-RU" sz="19200" b="1" dirty="0">
                <a:solidFill>
                  <a:srgbClr val="00B050"/>
                </a:solidFill>
                <a:latin typeface="Times" pitchFamily="2" charset="0"/>
              </a:rPr>
              <a:t>6</a:t>
            </a:r>
            <a:endParaRPr lang="ru-RU" sz="19200" b="1" baseline="30000" dirty="0">
              <a:solidFill>
                <a:srgbClr val="00B050"/>
              </a:solidFill>
              <a:latin typeface="Times" pitchFamily="2" charset="0"/>
            </a:endParaRPr>
          </a:p>
        </p:txBody>
      </p:sp>
      <p:sp>
        <p:nvSpPr>
          <p:cNvPr id="8" name="TextBox 7">
            <a:extLst>
              <a:ext uri="{FF2B5EF4-FFF2-40B4-BE49-F238E27FC236}">
                <a16:creationId xmlns:a16="http://schemas.microsoft.com/office/drawing/2014/main" id="{5A6FE00C-5502-4D42-95E3-D1B72621DE3C}"/>
              </a:ext>
            </a:extLst>
          </p:cNvPr>
          <p:cNvSpPr txBox="1"/>
          <p:nvPr/>
        </p:nvSpPr>
        <p:spPr>
          <a:xfrm>
            <a:off x="4583832" y="1196752"/>
            <a:ext cx="7092430" cy="227735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733" dirty="0">
                <a:solidFill>
                  <a:srgbClr val="00B050"/>
                </a:solidFill>
                <a:latin typeface="Times" pitchFamily="2" charset="0"/>
              </a:rPr>
              <a:t>Meeting of the </a:t>
            </a:r>
          </a:p>
          <a:p>
            <a:r>
              <a:rPr lang="en-GB" sz="3733" dirty="0">
                <a:solidFill>
                  <a:srgbClr val="00B050"/>
                </a:solidFill>
                <a:latin typeface="Times" pitchFamily="2" charset="0"/>
              </a:rPr>
              <a:t>Programme </a:t>
            </a:r>
            <a:r>
              <a:rPr lang="en" sz="3733" dirty="0">
                <a:solidFill>
                  <a:srgbClr val="00B050"/>
                </a:solidFill>
                <a:latin typeface="Times" pitchFamily="2" charset="0"/>
              </a:rPr>
              <a:t>Advisory Committee for </a:t>
            </a:r>
            <a:r>
              <a:rPr lang="en-US" sz="3733" dirty="0">
                <a:solidFill>
                  <a:srgbClr val="00B050"/>
                </a:solidFill>
                <a:latin typeface="Times" pitchFamily="2" charset="0"/>
              </a:rPr>
              <a:t>Nuclear Physics</a:t>
            </a:r>
            <a:endParaRPr lang="en" sz="3733" dirty="0">
              <a:solidFill>
                <a:srgbClr val="00B050"/>
              </a:solidFill>
              <a:latin typeface="Times" pitchFamily="2" charset="0"/>
            </a:endParaRPr>
          </a:p>
          <a:p>
            <a:r>
              <a:rPr lang="en-US" sz="3000" dirty="0">
                <a:solidFill>
                  <a:srgbClr val="00B050"/>
                </a:solidFill>
                <a:latin typeface="Times" pitchFamily="2" charset="0"/>
              </a:rPr>
              <a:t>26</a:t>
            </a:r>
            <a:r>
              <a:rPr lang="en" sz="3000" dirty="0">
                <a:solidFill>
                  <a:srgbClr val="00B050"/>
                </a:solidFill>
                <a:latin typeface="Times" pitchFamily="2" charset="0"/>
              </a:rPr>
              <a:t> </a:t>
            </a:r>
            <a:r>
              <a:rPr lang="en-GB" sz="3000" dirty="0">
                <a:solidFill>
                  <a:srgbClr val="00B050"/>
                </a:solidFill>
                <a:latin typeface="Times" pitchFamily="2" charset="0"/>
              </a:rPr>
              <a:t>January </a:t>
            </a:r>
            <a:r>
              <a:rPr lang="en" sz="3000" dirty="0">
                <a:solidFill>
                  <a:srgbClr val="00B050"/>
                </a:solidFill>
                <a:latin typeface="Times" pitchFamily="2" charset="0"/>
              </a:rPr>
              <a:t>202</a:t>
            </a:r>
            <a:r>
              <a:rPr lang="ru-RU" sz="3000" dirty="0">
                <a:solidFill>
                  <a:srgbClr val="00B050"/>
                </a:solidFill>
                <a:latin typeface="Times" pitchFamily="2" charset="0"/>
              </a:rPr>
              <a:t>3</a:t>
            </a:r>
            <a:endParaRPr lang="en" sz="3000" dirty="0">
              <a:solidFill>
                <a:srgbClr val="00B050"/>
              </a:solidFill>
              <a:latin typeface="Times" pitchFamily="2" charset="0"/>
            </a:endParaRPr>
          </a:p>
        </p:txBody>
      </p:sp>
      <p:sp>
        <p:nvSpPr>
          <p:cNvPr id="10" name="TextBox 9">
            <a:extLst>
              <a:ext uri="{FF2B5EF4-FFF2-40B4-BE49-F238E27FC236}">
                <a16:creationId xmlns:a16="http://schemas.microsoft.com/office/drawing/2014/main" id="{9D0260D4-CCA3-4C23-A420-DA0A11B7721E}"/>
              </a:ext>
            </a:extLst>
          </p:cNvPr>
          <p:cNvSpPr txBox="1"/>
          <p:nvPr/>
        </p:nvSpPr>
        <p:spPr>
          <a:xfrm>
            <a:off x="3509496" y="611745"/>
            <a:ext cx="1073700" cy="107721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6400" dirty="0" err="1">
                <a:solidFill>
                  <a:srgbClr val="00B050"/>
                </a:solidFill>
                <a:latin typeface="Times" pitchFamily="2" charset="0"/>
              </a:rPr>
              <a:t>th</a:t>
            </a:r>
            <a:endParaRPr lang="en" sz="6400" dirty="0">
              <a:solidFill>
                <a:srgbClr val="00B050"/>
              </a:solidFill>
              <a:latin typeface="Times" pitchFamily="2" charset="0"/>
            </a:endParaRPr>
          </a:p>
        </p:txBody>
      </p:sp>
      <p:sp>
        <p:nvSpPr>
          <p:cNvPr id="7" name="Прямоугольник 4">
            <a:extLst>
              <a:ext uri="{FF2B5EF4-FFF2-40B4-BE49-F238E27FC236}">
                <a16:creationId xmlns:a16="http://schemas.microsoft.com/office/drawing/2014/main" id="{5C7EAE63-2FF2-4EC6-AA3E-8521F8386B02}"/>
              </a:ext>
            </a:extLst>
          </p:cNvPr>
          <p:cNvSpPr>
            <a:spLocks noChangeArrowheads="1"/>
          </p:cNvSpPr>
          <p:nvPr/>
        </p:nvSpPr>
        <p:spPr bwMode="auto">
          <a:xfrm>
            <a:off x="4079776" y="4221088"/>
            <a:ext cx="6049963" cy="646331"/>
          </a:xfrm>
          <a:prstGeom prst="rect">
            <a:avLst/>
          </a:prstGeom>
          <a:noFill/>
          <a:ln w="9525">
            <a:noFill/>
            <a:miter lim="800000"/>
            <a:headEnd/>
            <a:tailEnd/>
          </a:ln>
        </p:spPr>
        <p:txBody>
          <a:bodyPr>
            <a:spAutoFit/>
          </a:bodyPr>
          <a:lstStyle/>
          <a:p>
            <a:pPr algn="ctr"/>
            <a:r>
              <a:rPr lang="en-US" altLang="ko-KR" sz="3600" b="1" i="1" dirty="0"/>
              <a:t>Valery V. </a:t>
            </a:r>
            <a:r>
              <a:rPr lang="en-US" altLang="ko-KR" sz="3600" b="1" i="1" dirty="0" err="1"/>
              <a:t>Nesvizhevsky</a:t>
            </a:r>
            <a:r>
              <a:rPr lang="en-US" altLang="ko-KR" sz="3600" b="1" i="1" dirty="0"/>
              <a:t> </a:t>
            </a:r>
            <a:r>
              <a:rPr lang="en-GB" dirty="0">
                <a:solidFill>
                  <a:srgbClr val="0033CC"/>
                </a:solidFill>
              </a:rPr>
              <a:t>	</a:t>
            </a:r>
          </a:p>
        </p:txBody>
      </p:sp>
    </p:spTree>
    <p:extLst>
      <p:ext uri="{BB962C8B-B14F-4D97-AF65-F5344CB8AC3E}">
        <p14:creationId xmlns:p14="http://schemas.microsoft.com/office/powerpoint/2010/main" val="1142171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6BECB8B-53D8-424C-A098-C6BD8807CF58}"/>
              </a:ext>
            </a:extLst>
          </p:cNvPr>
          <p:cNvSpPr/>
          <p:nvPr/>
        </p:nvSpPr>
        <p:spPr>
          <a:xfrm>
            <a:off x="119336" y="-18369"/>
            <a:ext cx="11881320" cy="861774"/>
          </a:xfrm>
          <a:prstGeom prst="rect">
            <a:avLst/>
          </a:prstGeom>
        </p:spPr>
        <p:txBody>
          <a:bodyPr wrap="square">
            <a:spAutoFit/>
          </a:bodyPr>
          <a:lstStyle/>
          <a:p>
            <a:pPr algn="ctr"/>
            <a:r>
              <a:rPr lang="en-US" altLang="ru-RU" sz="2500" b="1" kern="0" dirty="0" smtClean="0">
                <a:solidFill>
                  <a:srgbClr val="00B050"/>
                </a:solidFill>
              </a:rPr>
              <a:t>Frank Laboratory of Neutron Physics (FLNP)</a:t>
            </a:r>
            <a:r>
              <a:rPr lang="en-US" altLang="ru-RU" sz="2500" b="1" kern="0" dirty="0" smtClean="0">
                <a:solidFill>
                  <a:srgbClr val="C00000"/>
                </a:solidFill>
              </a:rPr>
              <a:t> </a:t>
            </a:r>
            <a:r>
              <a:rPr lang="en-US" altLang="ru-RU" sz="2500" b="1" kern="0" dirty="0">
                <a:solidFill>
                  <a:srgbClr val="C00000"/>
                </a:solidFill>
              </a:rPr>
              <a:t>main tasks: status and proposals for the Seven-Year Plan for the Development of JINR for 2024–2030</a:t>
            </a:r>
          </a:p>
        </p:txBody>
      </p:sp>
      <p:pic>
        <p:nvPicPr>
          <p:cNvPr id="3" name="Рисунок 2">
            <a:extLst>
              <a:ext uri="{FF2B5EF4-FFF2-40B4-BE49-F238E27FC236}">
                <a16:creationId xmlns:a16="http://schemas.microsoft.com/office/drawing/2014/main" id="{4EF39C47-9A32-4666-AA7D-4E25AD89D4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32304" y="932870"/>
            <a:ext cx="2904338" cy="2107551"/>
          </a:xfrm>
          <a:prstGeom prst="rect">
            <a:avLst/>
          </a:prstGeom>
        </p:spPr>
      </p:pic>
      <p:sp>
        <p:nvSpPr>
          <p:cNvPr id="11" name="Прямоугольник 10">
            <a:extLst>
              <a:ext uri="{FF2B5EF4-FFF2-40B4-BE49-F238E27FC236}">
                <a16:creationId xmlns:a16="http://schemas.microsoft.com/office/drawing/2014/main" id="{1FE3A5A3-B198-4F9F-99D5-76385A7C41E5}"/>
              </a:ext>
            </a:extLst>
          </p:cNvPr>
          <p:cNvSpPr/>
          <p:nvPr/>
        </p:nvSpPr>
        <p:spPr>
          <a:xfrm>
            <a:off x="10189424" y="2636912"/>
            <a:ext cx="1547218" cy="338554"/>
          </a:xfrm>
          <a:prstGeom prst="rect">
            <a:avLst/>
          </a:prstGeom>
        </p:spPr>
        <p:txBody>
          <a:bodyPr wrap="none">
            <a:spAutoFit/>
          </a:bodyPr>
          <a:lstStyle/>
          <a:p>
            <a:r>
              <a:rPr lang="en-US" altLang="ru-RU" sz="1600" b="1" kern="0" dirty="0">
                <a:solidFill>
                  <a:schemeClr val="bg1"/>
                </a:solidFill>
              </a:rPr>
              <a:t>Valery </a:t>
            </a:r>
            <a:r>
              <a:rPr lang="en-US" altLang="ru-RU" sz="1600" b="1" kern="0" dirty="0" err="1">
                <a:solidFill>
                  <a:schemeClr val="bg1"/>
                </a:solidFill>
              </a:rPr>
              <a:t>Shvetsov</a:t>
            </a:r>
            <a:endParaRPr lang="en-US" altLang="ru-RU" sz="1600" b="1" kern="0" dirty="0">
              <a:solidFill>
                <a:schemeClr val="bg1"/>
              </a:solidFill>
            </a:endParaRPr>
          </a:p>
        </p:txBody>
      </p:sp>
      <p:sp>
        <p:nvSpPr>
          <p:cNvPr id="15" name="TextBox 14">
            <a:extLst>
              <a:ext uri="{FF2B5EF4-FFF2-40B4-BE49-F238E27FC236}">
                <a16:creationId xmlns:a16="http://schemas.microsoft.com/office/drawing/2014/main" id="{4FA1A4AC-C2E8-424A-BB95-183068EE1629}"/>
              </a:ext>
            </a:extLst>
          </p:cNvPr>
          <p:cNvSpPr txBox="1"/>
          <p:nvPr/>
        </p:nvSpPr>
        <p:spPr>
          <a:xfrm>
            <a:off x="343626" y="692696"/>
            <a:ext cx="8344662" cy="3754874"/>
          </a:xfrm>
          <a:prstGeom prst="rect">
            <a:avLst/>
          </a:prstGeom>
          <a:noFill/>
        </p:spPr>
        <p:txBody>
          <a:bodyPr wrap="square">
            <a:spAutoFit/>
          </a:bodyPr>
          <a:lstStyle/>
          <a:p>
            <a:pPr algn="just"/>
            <a:r>
              <a:rPr lang="en-US" sz="2000" b="1" dirty="0">
                <a:solidFill>
                  <a:srgbClr val="00B050"/>
                </a:solidFill>
                <a:effectLst/>
                <a:ea typeface="Times New Roman" panose="02020603050405020304" pitchFamily="18" charset="0"/>
              </a:rPr>
              <a:t>Direction</a:t>
            </a:r>
            <a:r>
              <a:rPr lang="ru-RU" sz="2000" b="1" dirty="0">
                <a:solidFill>
                  <a:srgbClr val="00B050"/>
                </a:solidFill>
                <a:effectLst/>
                <a:ea typeface="Times New Roman" panose="02020603050405020304" pitchFamily="18" charset="0"/>
              </a:rPr>
              <a:t>s</a:t>
            </a:r>
            <a:r>
              <a:rPr lang="en-US" sz="2000" b="1" dirty="0">
                <a:solidFill>
                  <a:srgbClr val="00B050"/>
                </a:solidFill>
                <a:effectLst/>
                <a:ea typeface="Times New Roman" panose="02020603050405020304" pitchFamily="18" charset="0"/>
              </a:rPr>
              <a:t> in research and activities</a:t>
            </a:r>
            <a:r>
              <a:rPr lang="en-US" sz="2000" b="1" dirty="0">
                <a:effectLst/>
                <a:ea typeface="Times New Roman" panose="02020603050405020304" pitchFamily="18" charset="0"/>
              </a:rPr>
              <a:t>:</a:t>
            </a:r>
            <a:endParaRPr lang="ru-RU" sz="2000" b="1" dirty="0">
              <a:effectLst/>
              <a:ea typeface="Times New Roman" panose="02020603050405020304" pitchFamily="18" charset="0"/>
            </a:endParaRPr>
          </a:p>
          <a:p>
            <a:pPr marL="285750" lvl="0" indent="-285750" algn="just">
              <a:buFont typeface="Arial" panose="020B0604020202020204" pitchFamily="34" charset="0"/>
              <a:buChar char="•"/>
            </a:pPr>
            <a:r>
              <a:rPr lang="en-US" sz="2000" dirty="0">
                <a:solidFill>
                  <a:srgbClr val="00B050"/>
                </a:solidFill>
                <a:effectLst/>
                <a:ea typeface="Times New Roman" panose="02020603050405020304" pitchFamily="18" charset="0"/>
              </a:rPr>
              <a:t>Investigations of </a:t>
            </a:r>
            <a:r>
              <a:rPr lang="en-US" sz="2000" dirty="0" smtClean="0">
                <a:solidFill>
                  <a:srgbClr val="00B050"/>
                </a:solidFill>
                <a:effectLst/>
                <a:ea typeface="Times New Roman" panose="02020603050405020304" pitchFamily="18" charset="0"/>
              </a:rPr>
              <a:t>violation </a:t>
            </a:r>
            <a:r>
              <a:rPr lang="en-US" sz="2000" dirty="0">
                <a:solidFill>
                  <a:srgbClr val="00B050"/>
                </a:solidFill>
                <a:effectLst/>
                <a:ea typeface="Times New Roman" panose="02020603050405020304" pitchFamily="18" charset="0"/>
              </a:rPr>
              <a:t>of fundamental symmetries in </a:t>
            </a:r>
            <a:r>
              <a:rPr lang="en-US" sz="2000" dirty="0" smtClean="0">
                <a:solidFill>
                  <a:srgbClr val="00B050"/>
                </a:solidFill>
                <a:effectLst/>
                <a:ea typeface="Times New Roman" panose="02020603050405020304" pitchFamily="18" charset="0"/>
              </a:rPr>
              <a:t>the neutron-nucleus interaction </a:t>
            </a:r>
            <a:r>
              <a:rPr lang="en-US" sz="2000" dirty="0">
                <a:solidFill>
                  <a:srgbClr val="00B050"/>
                </a:solidFill>
                <a:effectLst/>
                <a:ea typeface="Times New Roman" panose="02020603050405020304" pitchFamily="18" charset="0"/>
              </a:rPr>
              <a:t>and </a:t>
            </a:r>
            <a:r>
              <a:rPr lang="en-US" sz="2000" dirty="0" smtClean="0">
                <a:solidFill>
                  <a:srgbClr val="00B050"/>
                </a:solidFill>
                <a:effectLst/>
                <a:ea typeface="Times New Roman" panose="02020603050405020304" pitchFamily="18" charset="0"/>
              </a:rPr>
              <a:t>collecting </a:t>
            </a:r>
            <a:r>
              <a:rPr lang="en-US" sz="2000" dirty="0">
                <a:solidFill>
                  <a:srgbClr val="00B050"/>
                </a:solidFill>
                <a:effectLst/>
                <a:ea typeface="Times New Roman" panose="02020603050405020304" pitchFamily="18" charset="0"/>
              </a:rPr>
              <a:t>related nuclear data</a:t>
            </a:r>
            <a:r>
              <a:rPr lang="en-US" sz="2000" dirty="0">
                <a:effectLst/>
                <a:ea typeface="Times New Roman" panose="02020603050405020304" pitchFamily="18" charset="0"/>
              </a:rPr>
              <a:t>:</a:t>
            </a:r>
          </a:p>
          <a:p>
            <a:pPr marL="800100" lvl="1" indent="-342900" algn="just">
              <a:buFont typeface="Symbol" panose="05050102010706020507" pitchFamily="18" charset="2"/>
              <a:buChar char=""/>
            </a:pPr>
            <a:r>
              <a:rPr lang="en-US" sz="1400" dirty="0">
                <a:effectLst/>
                <a:ea typeface="Times New Roman" panose="02020603050405020304" pitchFamily="18" charset="0"/>
              </a:rPr>
              <a:t>TRI and ROT effects in nuclear fission;</a:t>
            </a:r>
          </a:p>
          <a:p>
            <a:pPr marL="800100" lvl="1" indent="-342900" algn="just">
              <a:buFont typeface="Symbol" panose="05050102010706020507" pitchFamily="18" charset="2"/>
              <a:buChar char=""/>
            </a:pPr>
            <a:r>
              <a:rPr lang="en-US" sz="1400" dirty="0">
                <a:effectLst/>
                <a:ea typeface="Times New Roman" panose="02020603050405020304" pitchFamily="18" charset="0"/>
              </a:rPr>
              <a:t>prompt neutron emission in fission (the </a:t>
            </a:r>
            <a:r>
              <a:rPr lang="en-US" sz="1400" b="1" dirty="0">
                <a:effectLst/>
                <a:ea typeface="Times New Roman" panose="02020603050405020304" pitchFamily="18" charset="0"/>
              </a:rPr>
              <a:t>ENGRIN </a:t>
            </a:r>
            <a:r>
              <a:rPr lang="en-US" sz="1400" dirty="0">
                <a:effectLst/>
                <a:ea typeface="Times New Roman" panose="02020603050405020304" pitchFamily="18" charset="0"/>
              </a:rPr>
              <a:t>project </a:t>
            </a:r>
            <a:r>
              <a:rPr lang="en-US" sz="1400" dirty="0">
                <a:ea typeface="Times New Roman" panose="02020603050405020304" pitchFamily="18" charset="0"/>
              </a:rPr>
              <a:t>s</a:t>
            </a:r>
            <a:r>
              <a:rPr lang="en-US" sz="1400" dirty="0">
                <a:effectLst/>
                <a:ea typeface="Times New Roman" panose="02020603050405020304" pitchFamily="18" charset="0"/>
              </a:rPr>
              <a:t>ince 2022);</a:t>
            </a:r>
          </a:p>
          <a:p>
            <a:pPr marL="800100" lvl="1" indent="-342900" algn="just">
              <a:buFont typeface="Symbol" panose="05050102010706020507" pitchFamily="18" charset="2"/>
              <a:buChar char=""/>
            </a:pPr>
            <a:r>
              <a:rPr lang="en-US" sz="1400" dirty="0">
                <a:ea typeface="Times New Roman" panose="02020603050405020304" pitchFamily="18" charset="0"/>
              </a:rPr>
              <a:t>Parameters for </a:t>
            </a:r>
            <a:r>
              <a:rPr lang="ru-RU" sz="1400" dirty="0">
                <a:ea typeface="Times New Roman" panose="02020603050405020304" pitchFamily="18" charset="0"/>
              </a:rPr>
              <a:t>(</a:t>
            </a:r>
            <a:r>
              <a:rPr lang="en-US" sz="1400" dirty="0" err="1">
                <a:ea typeface="Times New Roman" panose="02020603050405020304" pitchFamily="18" charset="0"/>
              </a:rPr>
              <a:t>n,p</a:t>
            </a:r>
            <a:r>
              <a:rPr lang="ru-RU" sz="1400" dirty="0">
                <a:ea typeface="Times New Roman" panose="02020603050405020304" pitchFamily="18" charset="0"/>
              </a:rPr>
              <a:t>) </a:t>
            </a:r>
            <a:r>
              <a:rPr lang="en-US" sz="1400" dirty="0">
                <a:ea typeface="Times New Roman" panose="02020603050405020304" pitchFamily="18" charset="0"/>
              </a:rPr>
              <a:t>and (n</a:t>
            </a:r>
            <a:r>
              <a:rPr lang="ru-RU" sz="1400" dirty="0">
                <a:ea typeface="Times New Roman" panose="02020603050405020304" pitchFamily="18" charset="0"/>
              </a:rPr>
              <a:t>,</a:t>
            </a:r>
            <a:r>
              <a:rPr lang="en-US" sz="1400" dirty="0">
                <a:ea typeface="Times New Roman" panose="02020603050405020304" pitchFamily="18" charset="0"/>
              </a:rPr>
              <a:t>α</a:t>
            </a:r>
            <a:r>
              <a:rPr lang="ru-RU" sz="1400" dirty="0">
                <a:ea typeface="Times New Roman" panose="02020603050405020304" pitchFamily="18" charset="0"/>
              </a:rPr>
              <a:t>) </a:t>
            </a:r>
            <a:r>
              <a:rPr lang="en-US" sz="1400" dirty="0">
                <a:ea typeface="Times New Roman" panose="02020603050405020304" pitchFamily="18" charset="0"/>
              </a:rPr>
              <a:t>reactions in astrophysics and engineering;</a:t>
            </a:r>
          </a:p>
          <a:p>
            <a:pPr marL="800100" lvl="1" indent="-342900" algn="just">
              <a:buFont typeface="Symbol" panose="05050102010706020507" pitchFamily="18" charset="2"/>
              <a:buChar char=""/>
            </a:pPr>
            <a:r>
              <a:rPr lang="en-US" sz="1400" dirty="0">
                <a:ea typeface="Times New Roman" panose="02020603050405020304" pitchFamily="18" charset="0"/>
              </a:rPr>
              <a:t>angular distribution of gamma-ray emission at </a:t>
            </a:r>
            <a:r>
              <a:rPr lang="ru-RU" sz="1400" dirty="0">
                <a:ea typeface="Times New Roman" panose="02020603050405020304" pitchFamily="18" charset="0"/>
              </a:rPr>
              <a:t>(</a:t>
            </a:r>
            <a:r>
              <a:rPr lang="en-US" sz="1400" dirty="0" err="1">
                <a:ea typeface="Times New Roman" panose="02020603050405020304" pitchFamily="18" charset="0"/>
              </a:rPr>
              <a:t>n,n</a:t>
            </a:r>
            <a:r>
              <a:rPr lang="en-US" sz="1400" dirty="0">
                <a:ea typeface="Times New Roman" panose="02020603050405020304" pitchFamily="18" charset="0"/>
              </a:rPr>
              <a:t>'</a:t>
            </a:r>
            <a:r>
              <a:rPr lang="ru-RU" sz="1400" dirty="0">
                <a:ea typeface="Times New Roman" panose="02020603050405020304" pitchFamily="18" charset="0"/>
              </a:rPr>
              <a:t>) </a:t>
            </a:r>
            <a:r>
              <a:rPr lang="en-US" sz="1400" dirty="0">
                <a:ea typeface="Times New Roman" panose="02020603050405020304" pitchFamily="18" charset="0"/>
              </a:rPr>
              <a:t>reaction (the </a:t>
            </a:r>
            <a:r>
              <a:rPr lang="en-US" sz="1400" b="1" dirty="0">
                <a:ea typeface="Times New Roman" panose="02020603050405020304" pitchFamily="18" charset="0"/>
              </a:rPr>
              <a:t>TANGRA</a:t>
            </a:r>
            <a:r>
              <a:rPr lang="en-US" sz="1400" dirty="0">
                <a:ea typeface="Times New Roman" panose="02020603050405020304" pitchFamily="18" charset="0"/>
              </a:rPr>
              <a:t> project s</a:t>
            </a:r>
            <a:r>
              <a:rPr lang="en-US" sz="1400" dirty="0">
                <a:effectLst/>
                <a:ea typeface="Times New Roman" panose="02020603050405020304" pitchFamily="18" charset="0"/>
              </a:rPr>
              <a:t>ince 2014 </a:t>
            </a:r>
            <a:r>
              <a:rPr lang="en-US" sz="1400" dirty="0">
                <a:ea typeface="Times New Roman" panose="02020603050405020304" pitchFamily="18" charset="0"/>
              </a:rPr>
              <a:t>)</a:t>
            </a:r>
            <a:r>
              <a:rPr lang="ru-RU" sz="1400" dirty="0">
                <a:ea typeface="Times New Roman" panose="02020603050405020304" pitchFamily="18" charset="0"/>
              </a:rPr>
              <a:t>.</a:t>
            </a:r>
            <a:r>
              <a:rPr lang="en-US" sz="1400" dirty="0">
                <a:ea typeface="Times New Roman" panose="02020603050405020304" pitchFamily="18" charset="0"/>
              </a:rPr>
              <a:t>   </a:t>
            </a:r>
            <a:endParaRPr lang="ru-RU" sz="1400" dirty="0">
              <a:effectLst/>
              <a:ea typeface="Times New Roman" panose="02020603050405020304" pitchFamily="18" charset="0"/>
            </a:endParaRPr>
          </a:p>
          <a:p>
            <a:pPr marL="285750" lvl="0" indent="-285750" algn="just">
              <a:buFont typeface="Arial" panose="020B0604020202020204" pitchFamily="34" charset="0"/>
              <a:buChar char="•"/>
            </a:pPr>
            <a:r>
              <a:rPr lang="en-US" sz="2000" dirty="0">
                <a:solidFill>
                  <a:srgbClr val="00B050"/>
                </a:solidFill>
                <a:effectLst/>
                <a:ea typeface="Times New Roman" panose="02020603050405020304" pitchFamily="18" charset="0"/>
              </a:rPr>
              <a:t>Investigations of </a:t>
            </a:r>
            <a:r>
              <a:rPr lang="en-US" sz="2000" dirty="0" smtClean="0">
                <a:solidFill>
                  <a:srgbClr val="00B050"/>
                </a:solidFill>
                <a:effectLst/>
                <a:ea typeface="Times New Roman" panose="02020603050405020304" pitchFamily="18" charset="0"/>
              </a:rPr>
              <a:t>the neutron fundamental properties and interactions, </a:t>
            </a:r>
            <a:r>
              <a:rPr lang="en-US" sz="2000" dirty="0">
                <a:solidFill>
                  <a:srgbClr val="00B050"/>
                </a:solidFill>
                <a:effectLst/>
                <a:ea typeface="Times New Roman" panose="02020603050405020304" pitchFamily="18" charset="0"/>
              </a:rPr>
              <a:t>ultracold and very cold </a:t>
            </a:r>
            <a:r>
              <a:rPr lang="en-US" sz="2000" dirty="0">
                <a:solidFill>
                  <a:srgbClr val="00B050"/>
                </a:solidFill>
                <a:ea typeface="Times New Roman" panose="02020603050405020304" pitchFamily="18" charset="0"/>
              </a:rPr>
              <a:t>neutron physics</a:t>
            </a:r>
            <a:r>
              <a:rPr lang="en-US" sz="2000" dirty="0">
                <a:ea typeface="Times New Roman" panose="02020603050405020304" pitchFamily="18" charset="0"/>
              </a:rPr>
              <a:t>:</a:t>
            </a:r>
            <a:endParaRPr lang="ru-RU" sz="2000" dirty="0">
              <a:effectLst/>
              <a:ea typeface="Times New Roman" panose="02020603050405020304" pitchFamily="18" charset="0"/>
            </a:endParaRPr>
          </a:p>
          <a:p>
            <a:pPr marL="800100" lvl="1" indent="-342900" algn="just">
              <a:buFont typeface="Symbol" panose="05050102010706020507" pitchFamily="18" charset="2"/>
              <a:buChar char=""/>
            </a:pPr>
            <a:r>
              <a:rPr lang="en-US" sz="1400" dirty="0">
                <a:ea typeface="Times New Roman" panose="02020603050405020304" pitchFamily="18" charset="0"/>
              </a:rPr>
              <a:t>quantum-mechanical effects with slow neutrons;</a:t>
            </a:r>
          </a:p>
          <a:p>
            <a:pPr marL="800100" lvl="1" indent="-342900" algn="just">
              <a:buFont typeface="Symbol" panose="05050102010706020507" pitchFamily="18" charset="2"/>
              <a:buChar char=""/>
            </a:pPr>
            <a:r>
              <a:rPr lang="en-US" sz="1400" dirty="0">
                <a:ea typeface="Times New Roman" panose="02020603050405020304" pitchFamily="18" charset="0"/>
              </a:rPr>
              <a:t>developing of  new sources for UCN and VCN;</a:t>
            </a:r>
          </a:p>
          <a:p>
            <a:pPr marL="800100" lvl="1" indent="-342900" algn="just">
              <a:buFont typeface="Symbol" panose="05050102010706020507" pitchFamily="18" charset="2"/>
              <a:buChar char=""/>
            </a:pPr>
            <a:r>
              <a:rPr lang="en-US" sz="1400" dirty="0">
                <a:ea typeface="Times New Roman" panose="02020603050405020304" pitchFamily="18" charset="0"/>
              </a:rPr>
              <a:t>i</a:t>
            </a:r>
            <a:r>
              <a:rPr lang="en-US" sz="1400" dirty="0">
                <a:effectLst/>
                <a:ea typeface="Times New Roman" panose="02020603050405020304" pitchFamily="18" charset="0"/>
              </a:rPr>
              <a:t>nteraction of slow neutr</a:t>
            </a:r>
            <a:r>
              <a:rPr lang="en-US" sz="1400" dirty="0">
                <a:ea typeface="Times New Roman" panose="02020603050405020304" pitchFamily="18" charset="0"/>
              </a:rPr>
              <a:t>ons with nanoparticles.</a:t>
            </a:r>
          </a:p>
          <a:p>
            <a:pPr marL="285750" indent="-285750" algn="just">
              <a:buFont typeface="Arial" panose="020B0604020202020204" pitchFamily="34" charset="0"/>
              <a:buChar char="•"/>
            </a:pPr>
            <a:r>
              <a:rPr lang="en-US" sz="2000" dirty="0">
                <a:solidFill>
                  <a:srgbClr val="00B050"/>
                </a:solidFill>
                <a:ea typeface="Times New Roman" panose="02020603050405020304" pitchFamily="18" charset="0"/>
              </a:rPr>
              <a:t>Nuclear data</a:t>
            </a:r>
            <a:r>
              <a:rPr lang="en-US" sz="2000" dirty="0">
                <a:ea typeface="Times New Roman" panose="02020603050405020304" pitchFamily="18" charset="0"/>
              </a:rPr>
              <a:t>.</a:t>
            </a:r>
          </a:p>
          <a:p>
            <a:pPr marL="285750" lvl="0" indent="-285750" algn="just">
              <a:buFont typeface="Arial" panose="020B0604020202020204" pitchFamily="34" charset="0"/>
              <a:buChar char="•"/>
            </a:pPr>
            <a:r>
              <a:rPr lang="en-US" sz="2000" dirty="0">
                <a:solidFill>
                  <a:srgbClr val="00B050"/>
                </a:solidFill>
                <a:effectLst/>
                <a:ea typeface="Times New Roman" panose="02020603050405020304" pitchFamily="18" charset="0"/>
              </a:rPr>
              <a:t>Exploitation and development of the IREN facility</a:t>
            </a:r>
            <a:r>
              <a:rPr lang="en-US" sz="2000" dirty="0">
                <a:effectLst/>
                <a:ea typeface="Times New Roman" panose="02020603050405020304" pitchFamily="18" charset="0"/>
              </a:rPr>
              <a:t>.</a:t>
            </a:r>
          </a:p>
        </p:txBody>
      </p:sp>
      <p:graphicFrame>
        <p:nvGraphicFramePr>
          <p:cNvPr id="16" name="Таблица 14">
            <a:extLst>
              <a:ext uri="{FF2B5EF4-FFF2-40B4-BE49-F238E27FC236}">
                <a16:creationId xmlns:a16="http://schemas.microsoft.com/office/drawing/2014/main" id="{40E2C8C9-8018-4FCF-B926-547054BF15EC}"/>
              </a:ext>
            </a:extLst>
          </p:cNvPr>
          <p:cNvGraphicFramePr>
            <a:graphicFrameLocks noGrp="1"/>
          </p:cNvGraphicFramePr>
          <p:nvPr>
            <p:extLst>
              <p:ext uri="{D42A27DB-BD31-4B8C-83A1-F6EECF244321}">
                <p14:modId xmlns:p14="http://schemas.microsoft.com/office/powerpoint/2010/main" val="2402593438"/>
              </p:ext>
            </p:extLst>
          </p:nvPr>
        </p:nvGraphicFramePr>
        <p:xfrm>
          <a:off x="343626" y="4706066"/>
          <a:ext cx="10072854" cy="1798320"/>
        </p:xfrm>
        <a:graphic>
          <a:graphicData uri="http://schemas.openxmlformats.org/drawingml/2006/table">
            <a:tbl>
              <a:tblPr firstRow="1" bandRow="1">
                <a:tableStyleId>{5C22544A-7EE6-4342-B048-85BDC9FD1C3A}</a:tableStyleId>
              </a:tblPr>
              <a:tblGrid>
                <a:gridCol w="5036427">
                  <a:extLst>
                    <a:ext uri="{9D8B030D-6E8A-4147-A177-3AD203B41FA5}">
                      <a16:colId xmlns:a16="http://schemas.microsoft.com/office/drawing/2014/main" val="2187841899"/>
                    </a:ext>
                  </a:extLst>
                </a:gridCol>
                <a:gridCol w="5036427">
                  <a:extLst>
                    <a:ext uri="{9D8B030D-6E8A-4147-A177-3AD203B41FA5}">
                      <a16:colId xmlns:a16="http://schemas.microsoft.com/office/drawing/2014/main" val="1288900689"/>
                    </a:ext>
                  </a:extLst>
                </a:gridCol>
              </a:tblGrid>
              <a:tr h="370840">
                <a:tc>
                  <a:txBody>
                    <a:bodyPr/>
                    <a:lstStyle/>
                    <a:p>
                      <a:pPr marL="457200" lvl="1" indent="0" algn="just">
                        <a:buFontTx/>
                        <a:buNone/>
                      </a:pPr>
                      <a:r>
                        <a:rPr lang="en-US" sz="1400" b="1" dirty="0">
                          <a:solidFill>
                            <a:srgbClr val="00B050"/>
                          </a:solidFill>
                          <a:effectLst/>
                          <a:latin typeface="+mn-lt"/>
                          <a:ea typeface="Times New Roman" panose="02020603050405020304" pitchFamily="18" charset="0"/>
                        </a:rPr>
                        <a:t>Applied and methodological research</a:t>
                      </a:r>
                      <a:r>
                        <a:rPr lang="en-US" sz="1400" b="1" dirty="0">
                          <a:solidFill>
                            <a:schemeClr val="tx1"/>
                          </a:solidFill>
                          <a:effectLst/>
                          <a:latin typeface="+mn-lt"/>
                          <a:ea typeface="Times New Roman" panose="02020603050405020304" pitchFamily="18" charset="0"/>
                        </a:rPr>
                        <a:t>:</a:t>
                      </a:r>
                    </a:p>
                    <a:p>
                      <a:pPr marL="800100" lvl="1" indent="-342900" algn="just">
                        <a:buFont typeface="Symbol" panose="05050102010706020507" pitchFamily="18" charset="2"/>
                        <a:buChar char=""/>
                      </a:pPr>
                      <a:r>
                        <a:rPr lang="en-US" sz="1400" b="0" dirty="0">
                          <a:solidFill>
                            <a:schemeClr val="tx1"/>
                          </a:solidFill>
                          <a:effectLst/>
                          <a:latin typeface="+mn-lt"/>
                          <a:ea typeface="Times New Roman" panose="02020603050405020304" pitchFamily="18" charset="0"/>
                        </a:rPr>
                        <a:t>Ecology;</a:t>
                      </a:r>
                    </a:p>
                    <a:p>
                      <a:pPr marL="800100" lvl="1" indent="-342900" algn="just">
                        <a:buFont typeface="Symbol" panose="05050102010706020507" pitchFamily="18" charset="2"/>
                        <a:buChar char=""/>
                      </a:pPr>
                      <a:r>
                        <a:rPr lang="en-US" sz="1400" b="0" dirty="0">
                          <a:solidFill>
                            <a:schemeClr val="tx1"/>
                          </a:solidFill>
                          <a:latin typeface="+mn-lt"/>
                          <a:ea typeface="Times New Roman" panose="02020603050405020304" pitchFamily="18" charset="0"/>
                        </a:rPr>
                        <a:t>Archeology;</a:t>
                      </a:r>
                    </a:p>
                    <a:p>
                      <a:pPr marL="800100" lvl="1" indent="-342900" algn="just">
                        <a:buFont typeface="Symbol" panose="05050102010706020507" pitchFamily="18" charset="2"/>
                        <a:buChar char=""/>
                      </a:pPr>
                      <a:r>
                        <a:rPr lang="en-US" sz="1400" b="0" dirty="0">
                          <a:solidFill>
                            <a:schemeClr val="tx1"/>
                          </a:solidFill>
                          <a:latin typeface="+mn-lt"/>
                        </a:rPr>
                        <a:t>Nanotoxicology</a:t>
                      </a:r>
                      <a:r>
                        <a:rPr lang="en-US" sz="1400" b="0" dirty="0">
                          <a:solidFill>
                            <a:schemeClr val="tx1"/>
                          </a:solidFill>
                          <a:effectLst/>
                          <a:latin typeface="+mn-lt"/>
                          <a:ea typeface="Calibri" panose="020F0502020204030204" pitchFamily="34" charset="0"/>
                        </a:rPr>
                        <a:t>;</a:t>
                      </a:r>
                    </a:p>
                    <a:p>
                      <a:pPr marL="800100" lvl="1" indent="-342900" algn="just">
                        <a:buFont typeface="Symbol" panose="05050102010706020507" pitchFamily="18" charset="2"/>
                        <a:buChar char=""/>
                      </a:pPr>
                      <a:r>
                        <a:rPr lang="en-US" sz="1400" b="0" dirty="0">
                          <a:solidFill>
                            <a:schemeClr val="tx1"/>
                          </a:solidFill>
                          <a:latin typeface="+mn-lt"/>
                          <a:ea typeface="Times New Roman" panose="02020603050405020304" pitchFamily="18" charset="0"/>
                        </a:rPr>
                        <a:t>Analysis of </a:t>
                      </a:r>
                      <a:r>
                        <a:rPr lang="en-US" sz="1400" b="0" dirty="0">
                          <a:solidFill>
                            <a:schemeClr val="tx1"/>
                          </a:solidFill>
                          <a:latin typeface="+mn-lt"/>
                        </a:rPr>
                        <a:t>Extraterrestrial objects</a:t>
                      </a:r>
                      <a:r>
                        <a:rPr lang="en-US" sz="1400" b="0" dirty="0">
                          <a:solidFill>
                            <a:schemeClr val="tx1"/>
                          </a:solidFill>
                          <a:latin typeface="+mn-lt"/>
                          <a:ea typeface="Times New Roman" panose="02020603050405020304" pitchFamily="18" charset="0"/>
                        </a:rPr>
                        <a:t>;</a:t>
                      </a:r>
                    </a:p>
                    <a:p>
                      <a:pPr marL="800100" lvl="1" indent="-342900" algn="just">
                        <a:buFont typeface="Symbol" panose="05050102010706020507" pitchFamily="18" charset="2"/>
                        <a:buChar char=""/>
                      </a:pPr>
                      <a:r>
                        <a:rPr lang="en-US" sz="1400" b="0" dirty="0">
                          <a:solidFill>
                            <a:schemeClr val="tx1"/>
                          </a:solidFill>
                          <a:latin typeface="+mn-lt"/>
                        </a:rPr>
                        <a:t>Developing new technologies for electronics and applications; </a:t>
                      </a:r>
                    </a:p>
                    <a:p>
                      <a:pPr marL="800100" lvl="1" indent="-342900" algn="just">
                        <a:buFont typeface="Symbol" panose="05050102010706020507" pitchFamily="18" charset="2"/>
                        <a:buChar char=""/>
                      </a:pPr>
                      <a:r>
                        <a:rPr lang="en-US" sz="1400" b="0" dirty="0">
                          <a:solidFill>
                            <a:schemeClr val="tx1"/>
                          </a:solidFill>
                          <a:latin typeface="+mn-lt"/>
                          <a:ea typeface="Times New Roman" panose="02020603050405020304" pitchFamily="18" charset="0"/>
                        </a:rPr>
                        <a:t>etc.</a:t>
                      </a:r>
                      <a:endParaRPr lang="ru-RU" b="0" dirty="0">
                        <a:solidFill>
                          <a:schemeClr val="tx1"/>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800100" lvl="1" indent="-342900" algn="just">
                        <a:buFont typeface="Symbol" panose="05050102010706020507" pitchFamily="18" charset="2"/>
                        <a:buChar char=""/>
                      </a:pPr>
                      <a:r>
                        <a:rPr lang="en-US" sz="1400" b="0" dirty="0">
                          <a:solidFill>
                            <a:schemeClr val="tx1"/>
                          </a:solidFill>
                          <a:effectLst/>
                          <a:latin typeface="+mn-lt"/>
                          <a:ea typeface="Times New Roman" panose="02020603050405020304" pitchFamily="18" charset="0"/>
                        </a:rPr>
                        <a:t>Neutron Activation Analysis at IBR-2 and IREN;</a:t>
                      </a:r>
                    </a:p>
                    <a:p>
                      <a:pPr marL="800100" lvl="1" indent="-342900" algn="just">
                        <a:buFont typeface="Symbol" panose="05050102010706020507" pitchFamily="18" charset="2"/>
                        <a:buChar char=""/>
                      </a:pPr>
                      <a:r>
                        <a:rPr lang="en-US" sz="1400" b="0" dirty="0">
                          <a:solidFill>
                            <a:schemeClr val="tx1"/>
                          </a:solidFill>
                          <a:latin typeface="+mn-lt"/>
                          <a:ea typeface="Times New Roman" panose="02020603050405020304" pitchFamily="18" charset="0"/>
                        </a:rPr>
                        <a:t>Prompt Gamma Activation Analysis at IBR-2;</a:t>
                      </a:r>
                    </a:p>
                    <a:p>
                      <a:pPr marL="800100" lvl="1" indent="-342900" algn="just">
                        <a:buFont typeface="Symbol" panose="05050102010706020507" pitchFamily="18" charset="2"/>
                        <a:buChar char=""/>
                      </a:pPr>
                      <a:r>
                        <a:rPr lang="en-US" sz="1400" b="0" dirty="0">
                          <a:solidFill>
                            <a:schemeClr val="tx1"/>
                          </a:solidFill>
                          <a:effectLst/>
                          <a:latin typeface="+mn-lt"/>
                          <a:ea typeface="Calibri" panose="020F0502020204030204" pitchFamily="34" charset="0"/>
                        </a:rPr>
                        <a:t>Neutron Resonance Capture Analysis at IREN;</a:t>
                      </a:r>
                    </a:p>
                    <a:p>
                      <a:pPr marL="800100" lvl="1" indent="-342900" algn="just">
                        <a:buFont typeface="Symbol" panose="05050102010706020507" pitchFamily="18" charset="2"/>
                        <a:buChar char=""/>
                      </a:pPr>
                      <a:r>
                        <a:rPr lang="en-US" sz="1400" b="0" dirty="0">
                          <a:solidFill>
                            <a:schemeClr val="tx1"/>
                          </a:solidFill>
                          <a:latin typeface="+mn-lt"/>
                          <a:ea typeface="Times New Roman" panose="02020603050405020304" pitchFamily="18" charset="0"/>
                        </a:rPr>
                        <a:t>Ion Beam Analysis at EG-5;</a:t>
                      </a:r>
                    </a:p>
                    <a:p>
                      <a:pPr marL="800100" lvl="1" indent="-342900" algn="just">
                        <a:buFont typeface="Symbol" panose="05050102010706020507" pitchFamily="18" charset="2"/>
                        <a:buChar char=""/>
                      </a:pPr>
                      <a:r>
                        <a:rPr lang="en-US" sz="1400" b="0" dirty="0">
                          <a:solidFill>
                            <a:schemeClr val="tx1"/>
                          </a:solidFill>
                          <a:latin typeface="+mn-lt"/>
                        </a:rPr>
                        <a:t>Other analytical techniques (IR, ICP-MS, X-ray);</a:t>
                      </a:r>
                      <a:endParaRPr lang="ru-RU" sz="1400" b="0" dirty="0">
                        <a:solidFill>
                          <a:schemeClr val="tx1"/>
                        </a:solidFill>
                        <a:latin typeface="+mn-lt"/>
                        <a:ea typeface="Times New Roman" panose="02020603050405020304" pitchFamily="18" charset="0"/>
                      </a:endParaRPr>
                    </a:p>
                    <a:p>
                      <a:pPr marL="800100" lvl="1" indent="-342900" algn="just">
                        <a:buFont typeface="Symbol" panose="05050102010706020507" pitchFamily="18" charset="2"/>
                        <a:buChar char=""/>
                      </a:pPr>
                      <a:r>
                        <a:rPr lang="en-US" sz="1400" b="0" dirty="0">
                          <a:solidFill>
                            <a:schemeClr val="tx1"/>
                          </a:solidFill>
                          <a:latin typeface="+mn-lt"/>
                        </a:rPr>
                        <a:t>Project “Modernization of EG-5”</a:t>
                      </a:r>
                      <a:endParaRPr lang="ru-RU" b="0" dirty="0">
                        <a:solidFill>
                          <a:schemeClr val="tx1"/>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30650213"/>
                  </a:ext>
                </a:extLst>
              </a:tr>
            </a:tbl>
          </a:graphicData>
        </a:graphic>
      </p:graphicFrame>
      <p:sp>
        <p:nvSpPr>
          <p:cNvPr id="17" name="Левая фигурная скобка 16">
            <a:extLst>
              <a:ext uri="{FF2B5EF4-FFF2-40B4-BE49-F238E27FC236}">
                <a16:creationId xmlns:a16="http://schemas.microsoft.com/office/drawing/2014/main" id="{79EEB68B-0E81-4219-A959-0C633A949277}"/>
              </a:ext>
            </a:extLst>
          </p:cNvPr>
          <p:cNvSpPr/>
          <p:nvPr/>
        </p:nvSpPr>
        <p:spPr>
          <a:xfrm>
            <a:off x="5519936" y="4706066"/>
            <a:ext cx="459360" cy="1577340"/>
          </a:xfrm>
          <a:prstGeom prst="leftBrace">
            <a:avLst/>
          </a:prstGeom>
          <a:ln w="44450">
            <a:solidFill>
              <a:srgbClr val="029C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val="2156742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6BECB8B-53D8-424C-A098-C6BD8807CF58}"/>
              </a:ext>
            </a:extLst>
          </p:cNvPr>
          <p:cNvSpPr/>
          <p:nvPr/>
        </p:nvSpPr>
        <p:spPr>
          <a:xfrm>
            <a:off x="119336" y="-18369"/>
            <a:ext cx="11881320" cy="477054"/>
          </a:xfrm>
          <a:prstGeom prst="rect">
            <a:avLst/>
          </a:prstGeom>
        </p:spPr>
        <p:txBody>
          <a:bodyPr wrap="square">
            <a:spAutoFit/>
          </a:bodyPr>
          <a:lstStyle/>
          <a:p>
            <a:pPr algn="ctr"/>
            <a:r>
              <a:rPr lang="en-US" altLang="ru-RU" sz="2500" b="1" kern="0" dirty="0">
                <a:solidFill>
                  <a:srgbClr val="C00000"/>
                </a:solidFill>
              </a:rPr>
              <a:t>Plans for 2024-2030</a:t>
            </a:r>
          </a:p>
        </p:txBody>
      </p:sp>
      <p:pic>
        <p:nvPicPr>
          <p:cNvPr id="8" name="Рисунок 7">
            <a:extLst>
              <a:ext uri="{FF2B5EF4-FFF2-40B4-BE49-F238E27FC236}">
                <a16:creationId xmlns:a16="http://schemas.microsoft.com/office/drawing/2014/main" id="{244B36F0-B8C1-431C-93DF-4A8FA81C5E4B}"/>
              </a:ext>
            </a:extLst>
          </p:cNvPr>
          <p:cNvPicPr/>
          <p:nvPr/>
        </p:nvPicPr>
        <p:blipFill>
          <a:blip r:embed="rId2" cstate="print"/>
          <a:stretch/>
        </p:blipFill>
        <p:spPr>
          <a:xfrm>
            <a:off x="256591" y="1288353"/>
            <a:ext cx="2448272" cy="1872208"/>
          </a:xfrm>
          <a:prstGeom prst="rect">
            <a:avLst/>
          </a:prstGeom>
          <a:ln w="0">
            <a:noFill/>
          </a:ln>
        </p:spPr>
      </p:pic>
      <p:sp>
        <p:nvSpPr>
          <p:cNvPr id="2" name="Прямоугольник 1">
            <a:extLst>
              <a:ext uri="{FF2B5EF4-FFF2-40B4-BE49-F238E27FC236}">
                <a16:creationId xmlns:a16="http://schemas.microsoft.com/office/drawing/2014/main" id="{AE7E123F-5811-4F43-B8BB-B15CE4A44296}"/>
              </a:ext>
            </a:extLst>
          </p:cNvPr>
          <p:cNvSpPr/>
          <p:nvPr/>
        </p:nvSpPr>
        <p:spPr>
          <a:xfrm>
            <a:off x="7189642" y="1285006"/>
            <a:ext cx="4673759" cy="2062103"/>
          </a:xfrm>
          <a:prstGeom prst="rect">
            <a:avLst/>
          </a:prstGeom>
        </p:spPr>
        <p:txBody>
          <a:bodyPr wrap="square">
            <a:spAutoFit/>
          </a:bodyPr>
          <a:lstStyle/>
          <a:p>
            <a:r>
              <a:rPr lang="en-US" sz="1600" b="1" dirty="0">
                <a:solidFill>
                  <a:srgbClr val="00B050"/>
                </a:solidFill>
                <a:latin typeface="+mj-lt"/>
              </a:rPr>
              <a:t>Tasks for the next 7years:</a:t>
            </a:r>
          </a:p>
          <a:p>
            <a:pPr marL="285750" indent="-285750">
              <a:buFont typeface="Arial" panose="020B0604020202020204" pitchFamily="34" charset="0"/>
              <a:buChar char="•"/>
            </a:pPr>
            <a:r>
              <a:rPr lang="en-US" sz="1600" spc="-1" dirty="0">
                <a:solidFill>
                  <a:srgbClr val="002060"/>
                </a:solidFill>
                <a:latin typeface="+mj-lt"/>
                <a:ea typeface="Times New Roman"/>
              </a:rPr>
              <a:t>Increase </a:t>
            </a:r>
            <a:r>
              <a:rPr lang="en-US" sz="1600" dirty="0">
                <a:solidFill>
                  <a:srgbClr val="002060"/>
                </a:solidFill>
                <a:latin typeface="+mj-lt"/>
              </a:rPr>
              <a:t>neutron yield </a:t>
            </a:r>
            <a:r>
              <a:rPr lang="en-US" sz="1600" spc="-1" dirty="0">
                <a:solidFill>
                  <a:srgbClr val="002060"/>
                </a:solidFill>
                <a:latin typeface="+mj-lt"/>
                <a:ea typeface="Times New Roman"/>
              </a:rPr>
              <a:t>up to </a:t>
            </a:r>
          </a:p>
          <a:p>
            <a:r>
              <a:rPr lang="en-US" sz="1600" spc="-1" dirty="0">
                <a:solidFill>
                  <a:srgbClr val="002060"/>
                </a:solidFill>
                <a:latin typeface="+mj-lt"/>
                <a:ea typeface="Times New Roman"/>
              </a:rPr>
              <a:t>    </a:t>
            </a:r>
            <a:r>
              <a:rPr lang="en-US" sz="1600" spc="-1" dirty="0">
                <a:solidFill>
                  <a:srgbClr val="00B050"/>
                </a:solidFill>
                <a:latin typeface="+mj-lt"/>
                <a:ea typeface="Times New Roman"/>
              </a:rPr>
              <a:t>3</a:t>
            </a:r>
            <a:r>
              <a:rPr lang="en-US" sz="1600" spc="-1" dirty="0">
                <a:solidFill>
                  <a:srgbClr val="00B050"/>
                </a:solidFill>
                <a:latin typeface="+mj-lt"/>
                <a:ea typeface="Times New Roman"/>
                <a:sym typeface="Symbol" panose="05050102010706020507" pitchFamily="18" charset="2"/>
              </a:rPr>
              <a:t></a:t>
            </a:r>
            <a:r>
              <a:rPr lang="en-US" sz="1600" spc="-1" dirty="0">
                <a:solidFill>
                  <a:srgbClr val="00B050"/>
                </a:solidFill>
                <a:latin typeface="+mj-lt"/>
                <a:ea typeface="Times New Roman"/>
              </a:rPr>
              <a:t>10</a:t>
            </a:r>
            <a:r>
              <a:rPr lang="en-US" sz="1600" spc="-1" baseline="30000" dirty="0">
                <a:solidFill>
                  <a:srgbClr val="00B050"/>
                </a:solidFill>
                <a:latin typeface="+mj-lt"/>
                <a:ea typeface="Times New Roman"/>
              </a:rPr>
              <a:t>12</a:t>
            </a:r>
            <a:r>
              <a:rPr lang="en-US" sz="1600" spc="-1" dirty="0">
                <a:solidFill>
                  <a:srgbClr val="00B050"/>
                </a:solidFill>
                <a:latin typeface="+mj-lt"/>
                <a:ea typeface="Times New Roman"/>
              </a:rPr>
              <a:t> n/sec</a:t>
            </a:r>
          </a:p>
          <a:p>
            <a:pPr marL="742950" lvl="1" indent="-285750">
              <a:buFont typeface="Wingdings" panose="05000000000000000000" pitchFamily="2" charset="2"/>
              <a:buChar char="ü"/>
            </a:pPr>
            <a:r>
              <a:rPr lang="en-US" sz="1600" spc="-1" dirty="0">
                <a:solidFill>
                  <a:srgbClr val="002060"/>
                </a:solidFill>
                <a:latin typeface="+mj-lt"/>
                <a:ea typeface="Times New Roman"/>
              </a:rPr>
              <a:t>Electron energy up to 150 MeV;</a:t>
            </a:r>
          </a:p>
          <a:p>
            <a:pPr marL="742950" lvl="1" indent="-285750">
              <a:buFont typeface="Wingdings" panose="05000000000000000000" pitchFamily="2" charset="2"/>
              <a:buChar char="ü"/>
            </a:pPr>
            <a:r>
              <a:rPr lang="en-US" sz="1600" spc="-1" dirty="0">
                <a:solidFill>
                  <a:srgbClr val="002060"/>
                </a:solidFill>
                <a:latin typeface="+mj-lt"/>
                <a:ea typeface="Times New Roman"/>
              </a:rPr>
              <a:t>Peak current 2,5 A;</a:t>
            </a:r>
          </a:p>
          <a:p>
            <a:pPr marL="742950" lvl="1" indent="-285750">
              <a:buFont typeface="Wingdings" panose="05000000000000000000" pitchFamily="2" charset="2"/>
              <a:buChar char="ü"/>
            </a:pPr>
            <a:r>
              <a:rPr lang="en-US" sz="1600" spc="-1" dirty="0">
                <a:solidFill>
                  <a:srgbClr val="002060"/>
                </a:solidFill>
                <a:latin typeface="+mj-lt"/>
                <a:ea typeface="Times New Roman"/>
              </a:rPr>
              <a:t>Pulse length 150-200 ns’</a:t>
            </a:r>
          </a:p>
          <a:p>
            <a:pPr marL="285750" indent="-285750">
              <a:buFont typeface="Arial" panose="020B0604020202020204" pitchFamily="34" charset="0"/>
              <a:buChar char="•"/>
            </a:pPr>
            <a:r>
              <a:rPr lang="en-US" sz="1600" spc="-1" dirty="0">
                <a:solidFill>
                  <a:srgbClr val="002060"/>
                </a:solidFill>
                <a:latin typeface="+mj-lt"/>
                <a:ea typeface="Times New Roman"/>
              </a:rPr>
              <a:t>modernization of experimental halls of the facility</a:t>
            </a:r>
          </a:p>
          <a:p>
            <a:pPr marL="285750" indent="-285750">
              <a:buFont typeface="Arial" panose="020B0604020202020204" pitchFamily="34" charset="0"/>
              <a:buChar char="•"/>
            </a:pPr>
            <a:r>
              <a:rPr lang="en-US" sz="1600" spc="-1" dirty="0">
                <a:solidFill>
                  <a:srgbClr val="002060"/>
                </a:solidFill>
                <a:latin typeface="+mj-lt"/>
                <a:ea typeface="Times New Roman"/>
              </a:rPr>
              <a:t>Increase operation time up to 3000 hours/year</a:t>
            </a:r>
            <a:endParaRPr lang="en-US" sz="1600" b="1" dirty="0">
              <a:solidFill>
                <a:srgbClr val="002060"/>
              </a:solidFill>
              <a:latin typeface="+mj-lt"/>
            </a:endParaRPr>
          </a:p>
        </p:txBody>
      </p:sp>
      <p:sp>
        <p:nvSpPr>
          <p:cNvPr id="4" name="Прямоугольник 3">
            <a:extLst>
              <a:ext uri="{FF2B5EF4-FFF2-40B4-BE49-F238E27FC236}">
                <a16:creationId xmlns:a16="http://schemas.microsoft.com/office/drawing/2014/main" id="{4A3A8D55-FD50-4653-B367-DFB74BC55593}"/>
              </a:ext>
            </a:extLst>
          </p:cNvPr>
          <p:cNvSpPr/>
          <p:nvPr/>
        </p:nvSpPr>
        <p:spPr>
          <a:xfrm>
            <a:off x="191344" y="548680"/>
            <a:ext cx="11881320" cy="646331"/>
          </a:xfrm>
          <a:prstGeom prst="rect">
            <a:avLst/>
          </a:prstGeom>
        </p:spPr>
        <p:txBody>
          <a:bodyPr wrap="square">
            <a:spAutoFit/>
          </a:bodyPr>
          <a:lstStyle/>
          <a:p>
            <a:r>
              <a:rPr lang="en-US" b="1" dirty="0">
                <a:solidFill>
                  <a:srgbClr val="C00000"/>
                </a:solidFill>
              </a:rPr>
              <a:t>IREN neutron source</a:t>
            </a:r>
            <a:r>
              <a:rPr lang="en-US" b="1" dirty="0"/>
              <a:t>. It allows us to realize a research program on fundamental nuclear physics with neutrons and nuclear data measurements similar to the program at neutron sources like GELINA (IRMM, </a:t>
            </a:r>
            <a:r>
              <a:rPr lang="en-US" b="1" dirty="0" err="1"/>
              <a:t>Geel</a:t>
            </a:r>
            <a:r>
              <a:rPr lang="en-US" b="1" dirty="0"/>
              <a:t>).</a:t>
            </a:r>
            <a:endParaRPr lang="ru-RU" b="1" dirty="0"/>
          </a:p>
        </p:txBody>
      </p:sp>
      <p:sp>
        <p:nvSpPr>
          <p:cNvPr id="12" name="TextBox 11">
            <a:extLst>
              <a:ext uri="{FF2B5EF4-FFF2-40B4-BE49-F238E27FC236}">
                <a16:creationId xmlns:a16="http://schemas.microsoft.com/office/drawing/2014/main" id="{845BB7F3-1C34-4C7B-9902-9A1119B2B936}"/>
              </a:ext>
            </a:extLst>
          </p:cNvPr>
          <p:cNvSpPr txBox="1"/>
          <p:nvPr/>
        </p:nvSpPr>
        <p:spPr>
          <a:xfrm>
            <a:off x="2927648" y="1340768"/>
            <a:ext cx="3744416" cy="338554"/>
          </a:xfrm>
          <a:prstGeom prst="rect">
            <a:avLst/>
          </a:prstGeom>
          <a:solidFill>
            <a:srgbClr val="FFFFFF"/>
          </a:solidFill>
        </p:spPr>
        <p:txBody>
          <a:bodyPr wrap="square">
            <a:spAutoFit/>
          </a:bodyPr>
          <a:lstStyle/>
          <a:p>
            <a:pPr>
              <a:spcAft>
                <a:spcPts val="600"/>
              </a:spcAft>
            </a:pPr>
            <a:endParaRPr lang="en-US" sz="1600" dirty="0"/>
          </a:p>
        </p:txBody>
      </p:sp>
      <p:sp>
        <p:nvSpPr>
          <p:cNvPr id="5" name="Прямоугольник 4">
            <a:extLst>
              <a:ext uri="{FF2B5EF4-FFF2-40B4-BE49-F238E27FC236}">
                <a16:creationId xmlns:a16="http://schemas.microsoft.com/office/drawing/2014/main" id="{2AA8B3E8-481F-489E-83A4-EDF50AE4A6CD}"/>
              </a:ext>
            </a:extLst>
          </p:cNvPr>
          <p:cNvSpPr/>
          <p:nvPr/>
        </p:nvSpPr>
        <p:spPr>
          <a:xfrm>
            <a:off x="2780251" y="1195011"/>
            <a:ext cx="4334002" cy="2631490"/>
          </a:xfrm>
          <a:prstGeom prst="rect">
            <a:avLst/>
          </a:prstGeom>
        </p:spPr>
        <p:txBody>
          <a:bodyPr wrap="square">
            <a:spAutoFit/>
          </a:bodyPr>
          <a:lstStyle/>
          <a:p>
            <a:pPr>
              <a:spcAft>
                <a:spcPts val="600"/>
              </a:spcAft>
            </a:pPr>
            <a:r>
              <a:rPr lang="en-US" sz="1600" b="1" spc="-1" dirty="0">
                <a:solidFill>
                  <a:srgbClr val="00B050"/>
                </a:solidFill>
                <a:ea typeface="Times New Roman"/>
              </a:rPr>
              <a:t>Scientific program for IREN</a:t>
            </a:r>
          </a:p>
          <a:p>
            <a:pPr marL="285750" indent="-285750">
              <a:buFont typeface="Arial" panose="020B0604020202020204" pitchFamily="34" charset="0"/>
              <a:buChar char="•"/>
            </a:pPr>
            <a:r>
              <a:rPr lang="en-US" sz="1600" spc="-1" dirty="0">
                <a:solidFill>
                  <a:srgbClr val="000000"/>
                </a:solidFill>
                <a:ea typeface="Times New Roman"/>
              </a:rPr>
              <a:t>Nuclear fission in resonances.</a:t>
            </a:r>
          </a:p>
          <a:p>
            <a:pPr marL="285750" indent="-285750">
              <a:buFont typeface="Arial" panose="020B0604020202020204" pitchFamily="34" charset="0"/>
              <a:buChar char="•"/>
            </a:pPr>
            <a:r>
              <a:rPr lang="en-US" sz="1600" dirty="0" smtClean="0"/>
              <a:t>Search for </a:t>
            </a:r>
            <a:r>
              <a:rPr lang="en-US" sz="1600" dirty="0"/>
              <a:t>and study of P- and T- violating effects. </a:t>
            </a:r>
          </a:p>
          <a:p>
            <a:pPr marL="285750" indent="-285750">
              <a:buFont typeface="Arial" panose="020B0604020202020204" pitchFamily="34" charset="0"/>
              <a:buChar char="•"/>
            </a:pPr>
            <a:r>
              <a:rPr lang="en-US" sz="1600" dirty="0"/>
              <a:t>Nuclear data for nuclear engineering and astrophysics.</a:t>
            </a:r>
          </a:p>
          <a:p>
            <a:pPr marL="285750" indent="-285750">
              <a:buFont typeface="Arial" panose="020B0604020202020204" pitchFamily="34" charset="0"/>
              <a:buChar char="•"/>
            </a:pPr>
            <a:r>
              <a:rPr lang="en-US" sz="1600" dirty="0"/>
              <a:t>Neutron activation analysis and prompt gamma analysis.</a:t>
            </a:r>
          </a:p>
          <a:p>
            <a:pPr marL="285750" indent="-285750">
              <a:buFont typeface="Arial" panose="020B0604020202020204" pitchFamily="34" charset="0"/>
              <a:buChar char="•"/>
            </a:pPr>
            <a:r>
              <a:rPr lang="en-US" sz="1600" dirty="0"/>
              <a:t>Experimental study of the isotopes production in photonuclear reactions</a:t>
            </a:r>
          </a:p>
        </p:txBody>
      </p:sp>
      <p:pic>
        <p:nvPicPr>
          <p:cNvPr id="14" name="Рисунок 13">
            <a:extLst>
              <a:ext uri="{FF2B5EF4-FFF2-40B4-BE49-F238E27FC236}">
                <a16:creationId xmlns:a16="http://schemas.microsoft.com/office/drawing/2014/main" id="{F5629AA9-644F-4C84-BE5F-AEC8B382D98E}"/>
              </a:ext>
            </a:extLst>
          </p:cNvPr>
          <p:cNvPicPr/>
          <p:nvPr/>
        </p:nvPicPr>
        <p:blipFill>
          <a:blip r:embed="rId3" cstate="print"/>
          <a:stretch/>
        </p:blipFill>
        <p:spPr>
          <a:xfrm>
            <a:off x="496585" y="3983928"/>
            <a:ext cx="1968283" cy="2758936"/>
          </a:xfrm>
          <a:prstGeom prst="rect">
            <a:avLst/>
          </a:prstGeom>
          <a:ln w="0">
            <a:noFill/>
          </a:ln>
        </p:spPr>
      </p:pic>
      <p:sp>
        <p:nvSpPr>
          <p:cNvPr id="18" name="TextBox 17">
            <a:extLst>
              <a:ext uri="{FF2B5EF4-FFF2-40B4-BE49-F238E27FC236}">
                <a16:creationId xmlns:a16="http://schemas.microsoft.com/office/drawing/2014/main" id="{3C28F1C8-E2B4-4BDF-BB9B-D2E521353F78}"/>
              </a:ext>
            </a:extLst>
          </p:cNvPr>
          <p:cNvSpPr txBox="1"/>
          <p:nvPr/>
        </p:nvSpPr>
        <p:spPr>
          <a:xfrm>
            <a:off x="29669" y="3641835"/>
            <a:ext cx="11017224" cy="369332"/>
          </a:xfrm>
          <a:prstGeom prst="rect">
            <a:avLst/>
          </a:prstGeom>
          <a:noFill/>
        </p:spPr>
        <p:txBody>
          <a:bodyPr wrap="square" rtlCol="0">
            <a:spAutoFit/>
          </a:bodyPr>
          <a:lstStyle/>
          <a:p>
            <a:r>
              <a:rPr lang="en-US" b="1" dirty="0">
                <a:solidFill>
                  <a:srgbClr val="C00000"/>
                </a:solidFill>
              </a:rPr>
              <a:t>EG-5 electrostatic generator as neutron source and source for ion beam analysis</a:t>
            </a:r>
            <a:endParaRPr lang="ru-RU" b="1" dirty="0">
              <a:solidFill>
                <a:srgbClr val="C00000"/>
              </a:solidFill>
            </a:endParaRPr>
          </a:p>
        </p:txBody>
      </p:sp>
      <p:sp>
        <p:nvSpPr>
          <p:cNvPr id="19" name="TextBox 18">
            <a:extLst>
              <a:ext uri="{FF2B5EF4-FFF2-40B4-BE49-F238E27FC236}">
                <a16:creationId xmlns:a16="http://schemas.microsoft.com/office/drawing/2014/main" id="{5F869519-760E-4943-9941-DA36703902C9}"/>
              </a:ext>
            </a:extLst>
          </p:cNvPr>
          <p:cNvSpPr txBox="1"/>
          <p:nvPr/>
        </p:nvSpPr>
        <p:spPr>
          <a:xfrm>
            <a:off x="2672239" y="4316605"/>
            <a:ext cx="4255233" cy="1400383"/>
          </a:xfrm>
          <a:prstGeom prst="rect">
            <a:avLst/>
          </a:prstGeom>
          <a:solidFill>
            <a:srgbClr val="FFFFFF"/>
          </a:solidFill>
        </p:spPr>
        <p:txBody>
          <a:bodyPr wrap="square">
            <a:spAutoFit/>
          </a:bodyPr>
          <a:lstStyle/>
          <a:p>
            <a:pPr>
              <a:spcAft>
                <a:spcPts val="600"/>
              </a:spcAft>
            </a:pPr>
            <a:r>
              <a:rPr lang="en-US" sz="1600" b="1" spc="-1" dirty="0">
                <a:solidFill>
                  <a:srgbClr val="00B050"/>
                </a:solidFill>
                <a:ea typeface="Times New Roman"/>
              </a:rPr>
              <a:t>Scientific program for EG-5 in nuclear physics</a:t>
            </a:r>
          </a:p>
          <a:p>
            <a:pPr>
              <a:spcAft>
                <a:spcPts val="600"/>
              </a:spcAft>
            </a:pPr>
            <a:r>
              <a:rPr lang="en-US" sz="1600" dirty="0"/>
              <a:t>Obtaining data for nuclear engineering and astrophysics: integral and differential neutron cross sections, angular correlations in the energy range.</a:t>
            </a:r>
          </a:p>
        </p:txBody>
      </p:sp>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A3AD9C74-A645-4B8F-A28F-D004EFD9A098}"/>
                  </a:ext>
                </a:extLst>
              </p:cNvPr>
              <p:cNvSpPr txBox="1"/>
              <p:nvPr/>
            </p:nvSpPr>
            <p:spPr>
              <a:xfrm>
                <a:off x="7166090" y="4239660"/>
                <a:ext cx="4995399" cy="1323439"/>
              </a:xfrm>
              <a:prstGeom prst="rect">
                <a:avLst/>
              </a:prstGeom>
              <a:solidFill>
                <a:schemeClr val="bg1"/>
              </a:solidFill>
            </p:spPr>
            <p:txBody>
              <a:bodyPr wrap="square">
                <a:spAutoFit/>
              </a:bodyPr>
              <a:lstStyle/>
              <a:p>
                <a:r>
                  <a:rPr lang="en-US" sz="1600" b="1" dirty="0">
                    <a:solidFill>
                      <a:srgbClr val="00B050"/>
                    </a:solidFill>
                    <a:latin typeface="+mj-lt"/>
                  </a:rPr>
                  <a:t>Tasks for the next 7years:</a:t>
                </a:r>
              </a:p>
              <a:p>
                <a:pPr marL="285750" indent="-285750">
                  <a:buFont typeface="Arial" panose="020B0604020202020204" pitchFamily="34" charset="0"/>
                  <a:buChar char="•"/>
                </a:pPr>
                <a:r>
                  <a:rPr lang="en-US" sz="1600" spc="-1" dirty="0">
                    <a:solidFill>
                      <a:srgbClr val="002060"/>
                    </a:solidFill>
                    <a:latin typeface="+mj-lt"/>
                    <a:ea typeface="Times New Roman"/>
                  </a:rPr>
                  <a:t>i</a:t>
                </a:r>
                <a:r>
                  <a:rPr lang="en-US" sz="1600" b="0" strike="noStrike" spc="-1" dirty="0">
                    <a:solidFill>
                      <a:srgbClr val="002060"/>
                    </a:solidFill>
                    <a:latin typeface="+mj-lt"/>
                    <a:ea typeface="Times New Roman"/>
                  </a:rPr>
                  <a:t>ncrease </a:t>
                </a:r>
                <a:r>
                  <a:rPr lang="en-US" sz="1600" dirty="0">
                    <a:solidFill>
                      <a:srgbClr val="002060"/>
                    </a:solidFill>
                    <a:latin typeface="+mj-lt"/>
                  </a:rPr>
                  <a:t>current up to 50 </a:t>
                </a:r>
                <a14:m>
                  <m:oMath xmlns:m="http://schemas.openxmlformats.org/officeDocument/2006/math">
                    <m:r>
                      <a:rPr lang="en-US" sz="1600" i="1" dirty="0" smtClean="0">
                        <a:solidFill>
                          <a:srgbClr val="002060"/>
                        </a:solidFill>
                        <a:latin typeface="Cambria Math" panose="02040503050406030204" pitchFamily="18" charset="0"/>
                        <a:ea typeface="Cambria Math" panose="02040503050406030204" pitchFamily="18" charset="0"/>
                      </a:rPr>
                      <m:t>𝜇</m:t>
                    </m:r>
                  </m:oMath>
                </a14:m>
                <a:r>
                  <a:rPr lang="en-US" sz="1600" dirty="0">
                    <a:solidFill>
                      <a:srgbClr val="002060"/>
                    </a:solidFill>
                    <a:latin typeface="+mj-lt"/>
                  </a:rPr>
                  <a:t>A;</a:t>
                </a:r>
              </a:p>
              <a:p>
                <a:pPr marL="285750" indent="-285750">
                  <a:buFont typeface="Arial" panose="020B0604020202020204" pitchFamily="34" charset="0"/>
                  <a:buChar char="•"/>
                </a:pPr>
                <a:r>
                  <a:rPr lang="en-US" sz="1600" spc="-1" dirty="0">
                    <a:solidFill>
                      <a:srgbClr val="002060"/>
                    </a:solidFill>
                    <a:latin typeface="+mj-lt"/>
                    <a:ea typeface="Times New Roman"/>
                  </a:rPr>
                  <a:t>i</a:t>
                </a:r>
                <a:r>
                  <a:rPr lang="en-US" sz="1600" b="0" strike="noStrike" spc="-1" dirty="0">
                    <a:solidFill>
                      <a:srgbClr val="002060"/>
                    </a:solidFill>
                    <a:latin typeface="+mj-lt"/>
                    <a:ea typeface="Times New Roman"/>
                  </a:rPr>
                  <a:t>ncrease </a:t>
                </a:r>
                <a:r>
                  <a:rPr lang="en-US" sz="1600" dirty="0">
                    <a:solidFill>
                      <a:srgbClr val="002060"/>
                    </a:solidFill>
                    <a:latin typeface="+mj-lt"/>
                  </a:rPr>
                  <a:t>energy up to 4.1 MeV;</a:t>
                </a:r>
                <a:endParaRPr lang="en-US" sz="1600" b="0" strike="noStrike" spc="-1" dirty="0">
                  <a:solidFill>
                    <a:srgbClr val="002060"/>
                  </a:solidFill>
                  <a:latin typeface="+mj-lt"/>
                  <a:ea typeface="Times New Roman"/>
                </a:endParaRPr>
              </a:p>
              <a:p>
                <a:pPr marL="285750" indent="-285750">
                  <a:buFont typeface="Arial" panose="020B0604020202020204" pitchFamily="34" charset="0"/>
                  <a:buChar char="•"/>
                </a:pPr>
                <a:r>
                  <a:rPr lang="en-US" sz="1600" b="0" strike="noStrike" spc="-1" dirty="0">
                    <a:solidFill>
                      <a:srgbClr val="002060"/>
                    </a:solidFill>
                    <a:latin typeface="+mj-lt"/>
                    <a:ea typeface="Times New Roman"/>
                  </a:rPr>
                  <a:t>modernization of experimental infrastructure;</a:t>
                </a:r>
              </a:p>
              <a:p>
                <a:pPr marL="285750" indent="-285750">
                  <a:buFont typeface="Arial" panose="020B0604020202020204" pitchFamily="34" charset="0"/>
                  <a:buChar char="•"/>
                </a:pPr>
                <a:r>
                  <a:rPr lang="en-US" sz="1600" spc="-1" dirty="0" smtClean="0">
                    <a:solidFill>
                      <a:srgbClr val="002060"/>
                    </a:solidFill>
                    <a:latin typeface="+mj-lt"/>
                  </a:rPr>
                  <a:t>development </a:t>
                </a:r>
                <a:r>
                  <a:rPr lang="en-US" sz="1600" spc="-1" dirty="0">
                    <a:solidFill>
                      <a:srgbClr val="002060"/>
                    </a:solidFill>
                    <a:latin typeface="+mj-lt"/>
                  </a:rPr>
                  <a:t>of ion microbeam. </a:t>
                </a:r>
                <a:endParaRPr lang="en-US" sz="1600" b="1" dirty="0">
                  <a:solidFill>
                    <a:srgbClr val="002060"/>
                  </a:solidFill>
                  <a:latin typeface="+mj-lt"/>
                </a:endParaRPr>
              </a:p>
            </p:txBody>
          </p:sp>
        </mc:Choice>
        <mc:Fallback>
          <p:sp>
            <p:nvSpPr>
              <p:cNvPr id="21" name="TextBox 20">
                <a:extLst>
                  <a:ext uri="{FF2B5EF4-FFF2-40B4-BE49-F238E27FC236}">
                    <a16:creationId xmlns:a16="http://schemas.microsoft.com/office/drawing/2014/main" id="{A3AD9C74-A645-4B8F-A28F-D004EFD9A098}"/>
                  </a:ext>
                </a:extLst>
              </p:cNvPr>
              <p:cNvSpPr txBox="1">
                <a:spLocks noRot="1" noChangeAspect="1" noMove="1" noResize="1" noEditPoints="1" noAdjustHandles="1" noChangeArrowheads="1" noChangeShapeType="1" noTextEdit="1"/>
              </p:cNvSpPr>
              <p:nvPr/>
            </p:nvSpPr>
            <p:spPr>
              <a:xfrm>
                <a:off x="7166090" y="4239660"/>
                <a:ext cx="4995399" cy="1323439"/>
              </a:xfrm>
              <a:prstGeom prst="rect">
                <a:avLst/>
              </a:prstGeom>
              <a:blipFill>
                <a:blip r:embed="rId4"/>
                <a:stretch>
                  <a:fillRect l="-733" t="-1376" b="-4587"/>
                </a:stretch>
              </a:blipFill>
            </p:spPr>
            <p:txBody>
              <a:bodyPr/>
              <a:lstStyle/>
              <a:p>
                <a:r>
                  <a:rPr lang="en-US">
                    <a:noFill/>
                  </a:rPr>
                  <a:t> </a:t>
                </a:r>
              </a:p>
            </p:txBody>
          </p:sp>
        </mc:Fallback>
      </mc:AlternateContent>
    </p:spTree>
    <p:extLst>
      <p:ext uri="{BB962C8B-B14F-4D97-AF65-F5344CB8AC3E}">
        <p14:creationId xmlns:p14="http://schemas.microsoft.com/office/powerpoint/2010/main" val="1721595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6BECB8B-53D8-424C-A098-C6BD8807CF58}"/>
              </a:ext>
            </a:extLst>
          </p:cNvPr>
          <p:cNvSpPr/>
          <p:nvPr/>
        </p:nvSpPr>
        <p:spPr>
          <a:xfrm>
            <a:off x="119336" y="-18369"/>
            <a:ext cx="11881320" cy="477054"/>
          </a:xfrm>
          <a:prstGeom prst="rect">
            <a:avLst/>
          </a:prstGeom>
        </p:spPr>
        <p:txBody>
          <a:bodyPr wrap="square">
            <a:spAutoFit/>
          </a:bodyPr>
          <a:lstStyle/>
          <a:p>
            <a:pPr algn="ctr"/>
            <a:r>
              <a:rPr lang="en-US" altLang="ru-RU" sz="2500" b="1" kern="0" dirty="0">
                <a:solidFill>
                  <a:srgbClr val="C00000"/>
                </a:solidFill>
              </a:rPr>
              <a:t>Plans for 2024-2030</a:t>
            </a:r>
          </a:p>
        </p:txBody>
      </p:sp>
      <p:sp>
        <p:nvSpPr>
          <p:cNvPr id="4" name="Прямоугольник 3">
            <a:extLst>
              <a:ext uri="{FF2B5EF4-FFF2-40B4-BE49-F238E27FC236}">
                <a16:creationId xmlns:a16="http://schemas.microsoft.com/office/drawing/2014/main" id="{4A3A8D55-FD50-4653-B367-DFB74BC55593}"/>
              </a:ext>
            </a:extLst>
          </p:cNvPr>
          <p:cNvSpPr/>
          <p:nvPr/>
        </p:nvSpPr>
        <p:spPr>
          <a:xfrm>
            <a:off x="191344" y="548680"/>
            <a:ext cx="11881320" cy="369332"/>
          </a:xfrm>
          <a:prstGeom prst="rect">
            <a:avLst/>
          </a:prstGeom>
        </p:spPr>
        <p:txBody>
          <a:bodyPr wrap="square">
            <a:spAutoFit/>
          </a:bodyPr>
          <a:lstStyle/>
          <a:p>
            <a:r>
              <a:rPr lang="en-US" b="1" dirty="0">
                <a:solidFill>
                  <a:srgbClr val="C00000"/>
                </a:solidFill>
              </a:rPr>
              <a:t>NEUTRON NUCLEAR PHYSICS AT NEUTRON GENERATOR, IBR-2 AND OTHER NEUTRON SOURSES</a:t>
            </a:r>
          </a:p>
        </p:txBody>
      </p:sp>
      <p:sp>
        <p:nvSpPr>
          <p:cNvPr id="12" name="TextBox 11">
            <a:extLst>
              <a:ext uri="{FF2B5EF4-FFF2-40B4-BE49-F238E27FC236}">
                <a16:creationId xmlns:a16="http://schemas.microsoft.com/office/drawing/2014/main" id="{845BB7F3-1C34-4C7B-9902-9A1119B2B936}"/>
              </a:ext>
            </a:extLst>
          </p:cNvPr>
          <p:cNvSpPr txBox="1"/>
          <p:nvPr/>
        </p:nvSpPr>
        <p:spPr>
          <a:xfrm>
            <a:off x="2927648" y="1340768"/>
            <a:ext cx="3744416" cy="338554"/>
          </a:xfrm>
          <a:prstGeom prst="rect">
            <a:avLst/>
          </a:prstGeom>
          <a:solidFill>
            <a:srgbClr val="FFFFFF"/>
          </a:solidFill>
        </p:spPr>
        <p:txBody>
          <a:bodyPr wrap="square">
            <a:spAutoFit/>
          </a:bodyPr>
          <a:lstStyle/>
          <a:p>
            <a:pPr>
              <a:spcAft>
                <a:spcPts val="600"/>
              </a:spcAft>
            </a:pPr>
            <a:endParaRPr lang="en-US" sz="1600" dirty="0"/>
          </a:p>
        </p:txBody>
      </p:sp>
      <p:sp>
        <p:nvSpPr>
          <p:cNvPr id="5" name="Прямоугольник 4">
            <a:extLst>
              <a:ext uri="{FF2B5EF4-FFF2-40B4-BE49-F238E27FC236}">
                <a16:creationId xmlns:a16="http://schemas.microsoft.com/office/drawing/2014/main" id="{2AA8B3E8-481F-489E-83A4-EDF50AE4A6CD}"/>
              </a:ext>
            </a:extLst>
          </p:cNvPr>
          <p:cNvSpPr/>
          <p:nvPr/>
        </p:nvSpPr>
        <p:spPr>
          <a:xfrm>
            <a:off x="4223792" y="1071900"/>
            <a:ext cx="7704856" cy="1323439"/>
          </a:xfrm>
          <a:prstGeom prst="rect">
            <a:avLst/>
          </a:prstGeom>
        </p:spPr>
        <p:txBody>
          <a:bodyPr wrap="square">
            <a:spAutoFit/>
          </a:bodyPr>
          <a:lstStyle/>
          <a:p>
            <a:pPr algn="just">
              <a:buClr>
                <a:srgbClr val="000000"/>
              </a:buClr>
              <a:buSzPct val="150000"/>
              <a:tabLst>
                <a:tab pos="0" algn="l"/>
              </a:tabLst>
            </a:pPr>
            <a:r>
              <a:rPr lang="en-US" sz="1600" b="1" spc="-1" dirty="0">
                <a:solidFill>
                  <a:srgbClr val="00B050"/>
                </a:solidFill>
                <a:ea typeface="Times New Roman"/>
              </a:rPr>
              <a:t>Nuclear fission process</a:t>
            </a:r>
            <a:r>
              <a:rPr lang="en-US" sz="1600" b="1" spc="-1" dirty="0">
                <a:solidFill>
                  <a:srgbClr val="000000"/>
                </a:solidFill>
                <a:ea typeface="Times New Roman"/>
              </a:rPr>
              <a:t>: </a:t>
            </a:r>
          </a:p>
          <a:p>
            <a:pPr marL="285750" indent="-285750" algn="just">
              <a:buClr>
                <a:srgbClr val="000000"/>
              </a:buClr>
              <a:buSzPct val="150000"/>
              <a:buFont typeface="Arial" panose="020B0604020202020204" pitchFamily="34" charset="0"/>
              <a:buChar char="•"/>
              <a:tabLst>
                <a:tab pos="0" algn="l"/>
              </a:tabLst>
            </a:pPr>
            <a:r>
              <a:rPr lang="en-US" sz="1600" spc="-1" dirty="0">
                <a:solidFill>
                  <a:srgbClr val="000000"/>
                </a:solidFill>
                <a:ea typeface="Times New Roman"/>
              </a:rPr>
              <a:t>measurement of mass-energy and angular </a:t>
            </a:r>
            <a:r>
              <a:rPr lang="en-US" sz="1600" spc="-1" dirty="0">
                <a:solidFill>
                  <a:srgbClr val="00B050"/>
                </a:solidFill>
                <a:ea typeface="Times New Roman"/>
              </a:rPr>
              <a:t>distributions of fragments</a:t>
            </a:r>
            <a:r>
              <a:rPr lang="en-US" sz="1600" spc="-1" dirty="0">
                <a:solidFill>
                  <a:srgbClr val="000000"/>
                </a:solidFill>
                <a:ea typeface="Times New Roman"/>
              </a:rPr>
              <a:t>; </a:t>
            </a:r>
          </a:p>
          <a:p>
            <a:pPr marL="285750" indent="-285750" algn="just">
              <a:buClr>
                <a:srgbClr val="000000"/>
              </a:buClr>
              <a:buSzPct val="150000"/>
              <a:buFont typeface="Arial" panose="020B0604020202020204" pitchFamily="34" charset="0"/>
              <a:buChar char="•"/>
              <a:tabLst>
                <a:tab pos="0" algn="l"/>
              </a:tabLst>
            </a:pPr>
            <a:r>
              <a:rPr lang="en-US" sz="1600" spc="-1" dirty="0">
                <a:solidFill>
                  <a:srgbClr val="000000"/>
                </a:solidFill>
                <a:ea typeface="Times New Roman"/>
              </a:rPr>
              <a:t>prompt and delayed </a:t>
            </a:r>
            <a:r>
              <a:rPr lang="en-US" sz="1600" spc="-1" dirty="0">
                <a:solidFill>
                  <a:srgbClr val="00B050"/>
                </a:solidFill>
                <a:ea typeface="Times New Roman"/>
              </a:rPr>
              <a:t>neutrons and gamma-quanta</a:t>
            </a:r>
            <a:r>
              <a:rPr lang="en-US" sz="1600" spc="-1" dirty="0">
                <a:solidFill>
                  <a:srgbClr val="000000"/>
                </a:solidFill>
                <a:ea typeface="Times New Roman"/>
              </a:rPr>
              <a:t>; </a:t>
            </a:r>
          </a:p>
          <a:p>
            <a:pPr marL="285750" indent="-285750" algn="just">
              <a:buClr>
                <a:srgbClr val="000000"/>
              </a:buClr>
              <a:buSzPct val="150000"/>
              <a:buFont typeface="Arial" panose="020B0604020202020204" pitchFamily="34" charset="0"/>
              <a:buChar char="•"/>
              <a:tabLst>
                <a:tab pos="0" algn="l"/>
              </a:tabLst>
            </a:pPr>
            <a:r>
              <a:rPr lang="en-US" sz="1600" spc="-1" dirty="0">
                <a:solidFill>
                  <a:srgbClr val="000000"/>
                </a:solidFill>
                <a:ea typeface="Times New Roman"/>
              </a:rPr>
              <a:t>search for rare and exotic fission modes – </a:t>
            </a:r>
            <a:r>
              <a:rPr lang="en-US" sz="1600" spc="-1" dirty="0">
                <a:solidFill>
                  <a:srgbClr val="00B050"/>
                </a:solidFill>
                <a:ea typeface="Times New Roman"/>
              </a:rPr>
              <a:t>quaternary and quinary fission</a:t>
            </a:r>
            <a:r>
              <a:rPr lang="ru-RU" sz="1600" spc="-1" dirty="0">
                <a:solidFill>
                  <a:srgbClr val="000000"/>
                </a:solidFill>
                <a:ea typeface="Times New Roman"/>
              </a:rPr>
              <a:t>,</a:t>
            </a:r>
            <a:r>
              <a:rPr lang="en-US" sz="1600" spc="-1" dirty="0">
                <a:solidFill>
                  <a:srgbClr val="000000"/>
                </a:solidFill>
                <a:ea typeface="Times New Roman"/>
              </a:rPr>
              <a:t> </a:t>
            </a:r>
            <a:r>
              <a:rPr lang="en-US" sz="1600" spc="-1" dirty="0" err="1">
                <a:solidFill>
                  <a:srgbClr val="000000"/>
                </a:solidFill>
                <a:ea typeface="Times New Roman"/>
              </a:rPr>
              <a:t>etc</a:t>
            </a:r>
            <a:r>
              <a:rPr lang="ru-RU" sz="1600" spc="-1" dirty="0">
                <a:solidFill>
                  <a:srgbClr val="000000"/>
                </a:solidFill>
                <a:ea typeface="Times New Roman"/>
              </a:rPr>
              <a:t>.</a:t>
            </a:r>
            <a:r>
              <a:rPr lang="en-US" sz="1600" spc="-1" dirty="0">
                <a:solidFill>
                  <a:srgbClr val="000000"/>
                </a:solidFill>
                <a:ea typeface="Times New Roman"/>
              </a:rPr>
              <a:t>;</a:t>
            </a:r>
          </a:p>
          <a:p>
            <a:pPr marL="285750" indent="-285750" algn="just">
              <a:buClr>
                <a:srgbClr val="000000"/>
              </a:buClr>
              <a:buSzPct val="150000"/>
              <a:buFont typeface="Arial" panose="020B0604020202020204" pitchFamily="34" charset="0"/>
              <a:buChar char="•"/>
              <a:tabLst>
                <a:tab pos="0" algn="l"/>
              </a:tabLst>
            </a:pPr>
            <a:r>
              <a:rPr lang="en-US" sz="1600" spc="-1" dirty="0">
                <a:solidFill>
                  <a:srgbClr val="000000"/>
                </a:solidFill>
                <a:ea typeface="Times New Roman"/>
              </a:rPr>
              <a:t>measurements of </a:t>
            </a:r>
            <a:r>
              <a:rPr lang="en-US" sz="1600" spc="-1" dirty="0">
                <a:solidFill>
                  <a:srgbClr val="00B050"/>
                </a:solidFill>
                <a:ea typeface="Times New Roman"/>
              </a:rPr>
              <a:t>T-odd effects </a:t>
            </a:r>
            <a:r>
              <a:rPr lang="en-US" sz="1600" spc="-1" dirty="0">
                <a:solidFill>
                  <a:srgbClr val="000000"/>
                </a:solidFill>
                <a:ea typeface="Times New Roman"/>
              </a:rPr>
              <a:t>in fission.</a:t>
            </a:r>
          </a:p>
        </p:txBody>
      </p:sp>
      <p:sp>
        <p:nvSpPr>
          <p:cNvPr id="18" name="TextBox 17">
            <a:extLst>
              <a:ext uri="{FF2B5EF4-FFF2-40B4-BE49-F238E27FC236}">
                <a16:creationId xmlns:a16="http://schemas.microsoft.com/office/drawing/2014/main" id="{3C28F1C8-E2B4-4BDF-BB9B-D2E521353F78}"/>
              </a:ext>
            </a:extLst>
          </p:cNvPr>
          <p:cNvSpPr txBox="1"/>
          <p:nvPr/>
        </p:nvSpPr>
        <p:spPr>
          <a:xfrm>
            <a:off x="141145" y="3329713"/>
            <a:ext cx="2448272" cy="369332"/>
          </a:xfrm>
          <a:prstGeom prst="rect">
            <a:avLst/>
          </a:prstGeom>
          <a:noFill/>
        </p:spPr>
        <p:txBody>
          <a:bodyPr wrap="square" rtlCol="0">
            <a:spAutoFit/>
          </a:bodyPr>
          <a:lstStyle/>
          <a:p>
            <a:r>
              <a:rPr lang="en-US" b="1" dirty="0">
                <a:solidFill>
                  <a:srgbClr val="C00000"/>
                </a:solidFill>
              </a:rPr>
              <a:t>TANGRA Project</a:t>
            </a:r>
          </a:p>
        </p:txBody>
      </p:sp>
      <p:sp>
        <p:nvSpPr>
          <p:cNvPr id="19" name="TextBox 18">
            <a:extLst>
              <a:ext uri="{FF2B5EF4-FFF2-40B4-BE49-F238E27FC236}">
                <a16:creationId xmlns:a16="http://schemas.microsoft.com/office/drawing/2014/main" id="{5F869519-760E-4943-9941-DA36703902C9}"/>
              </a:ext>
            </a:extLst>
          </p:cNvPr>
          <p:cNvSpPr txBox="1"/>
          <p:nvPr/>
        </p:nvSpPr>
        <p:spPr>
          <a:xfrm>
            <a:off x="1703512" y="6000546"/>
            <a:ext cx="8712968" cy="584775"/>
          </a:xfrm>
          <a:prstGeom prst="rect">
            <a:avLst/>
          </a:prstGeom>
          <a:solidFill>
            <a:srgbClr val="FFFFFF"/>
          </a:solidFill>
        </p:spPr>
        <p:txBody>
          <a:bodyPr wrap="square">
            <a:spAutoFit/>
          </a:bodyPr>
          <a:lstStyle/>
          <a:p>
            <a:pPr>
              <a:spcAft>
                <a:spcPts val="600"/>
              </a:spcAft>
            </a:pPr>
            <a:r>
              <a:rPr lang="en-US" sz="1600" b="1" spc="-1" dirty="0">
                <a:solidFill>
                  <a:srgbClr val="000000"/>
                </a:solidFill>
                <a:ea typeface="Times New Roman"/>
              </a:rPr>
              <a:t>Application of </a:t>
            </a:r>
            <a:r>
              <a:rPr lang="en-US" sz="1600" b="1" spc="-1" dirty="0">
                <a:solidFill>
                  <a:srgbClr val="00B050"/>
                </a:solidFill>
                <a:ea typeface="Times New Roman"/>
              </a:rPr>
              <a:t>tagged neutron method </a:t>
            </a:r>
            <a:r>
              <a:rPr lang="en-US" sz="1600" b="1" spc="-1" dirty="0">
                <a:solidFill>
                  <a:srgbClr val="000000"/>
                </a:solidFill>
                <a:ea typeface="Times New Roman"/>
              </a:rPr>
              <a:t>for measurements of angular and energy distributions of emitted gamma-rays and neutrons in (</a:t>
            </a:r>
            <a:r>
              <a:rPr lang="en-US" sz="1600" b="1" spc="-1" dirty="0" err="1">
                <a:solidFill>
                  <a:srgbClr val="000000"/>
                </a:solidFill>
                <a:ea typeface="Times New Roman"/>
              </a:rPr>
              <a:t>n,n</a:t>
            </a:r>
            <a:r>
              <a:rPr lang="en-US" sz="1600" b="1" spc="-1" dirty="0">
                <a:solidFill>
                  <a:srgbClr val="000000"/>
                </a:solidFill>
                <a:ea typeface="Times New Roman"/>
              </a:rPr>
              <a:t>’) reactions with neutrons at </a:t>
            </a:r>
            <a:r>
              <a:rPr lang="en-US" sz="1600" b="1" spc="-1" dirty="0" smtClean="0">
                <a:solidFill>
                  <a:srgbClr val="000000"/>
                </a:solidFill>
                <a:ea typeface="Times New Roman"/>
              </a:rPr>
              <a:t>the</a:t>
            </a:r>
            <a:r>
              <a:rPr lang="en-US" sz="1600" b="1" spc="-1" dirty="0" smtClean="0">
                <a:solidFill>
                  <a:srgbClr val="000000"/>
                </a:solidFill>
                <a:ea typeface="Times New Roman"/>
              </a:rPr>
              <a:t> </a:t>
            </a:r>
            <a:r>
              <a:rPr lang="en-US" sz="1600" b="1" spc="-1" dirty="0">
                <a:solidFill>
                  <a:srgbClr val="000000"/>
                </a:solidFill>
                <a:ea typeface="Times New Roman"/>
              </a:rPr>
              <a:t>energy of 14 MeV.</a:t>
            </a:r>
          </a:p>
        </p:txBody>
      </p:sp>
      <p:sp>
        <p:nvSpPr>
          <p:cNvPr id="21" name="TextBox 20">
            <a:extLst>
              <a:ext uri="{FF2B5EF4-FFF2-40B4-BE49-F238E27FC236}">
                <a16:creationId xmlns:a16="http://schemas.microsoft.com/office/drawing/2014/main" id="{A3AD9C74-A645-4B8F-A28F-D004EFD9A098}"/>
              </a:ext>
            </a:extLst>
          </p:cNvPr>
          <p:cNvSpPr txBox="1"/>
          <p:nvPr/>
        </p:nvSpPr>
        <p:spPr>
          <a:xfrm>
            <a:off x="2135560" y="3285088"/>
            <a:ext cx="5472608" cy="2308324"/>
          </a:xfrm>
          <a:prstGeom prst="rect">
            <a:avLst/>
          </a:prstGeom>
          <a:solidFill>
            <a:schemeClr val="bg1"/>
          </a:solidFill>
        </p:spPr>
        <p:txBody>
          <a:bodyPr wrap="square">
            <a:spAutoFit/>
          </a:bodyPr>
          <a:lstStyle/>
          <a:p>
            <a:pPr marL="285750" indent="-285750" algn="just">
              <a:buClr>
                <a:srgbClr val="000000"/>
              </a:buClr>
              <a:buSzPct val="150000"/>
              <a:buFont typeface="Arial" panose="020B0604020202020204" pitchFamily="34" charset="0"/>
              <a:buChar char="•"/>
              <a:tabLst>
                <a:tab pos="0" algn="l"/>
              </a:tabLst>
            </a:pPr>
            <a:r>
              <a:rPr lang="en-US" sz="1600" dirty="0" smtClean="0">
                <a:solidFill>
                  <a:srgbClr val="002060"/>
                </a:solidFill>
              </a:rPr>
              <a:t>Study of </a:t>
            </a:r>
            <a:r>
              <a:rPr lang="en-US" sz="1600" dirty="0">
                <a:solidFill>
                  <a:srgbClr val="002060"/>
                </a:solidFill>
              </a:rPr>
              <a:t>an original method for measuring the </a:t>
            </a:r>
            <a:r>
              <a:rPr lang="en-US" sz="1600" dirty="0">
                <a:solidFill>
                  <a:srgbClr val="00B050"/>
                </a:solidFill>
              </a:rPr>
              <a:t>neutron lifetime </a:t>
            </a:r>
            <a:r>
              <a:rPr lang="en-US" sz="1600" dirty="0">
                <a:solidFill>
                  <a:srgbClr val="002060"/>
                </a:solidFill>
              </a:rPr>
              <a:t>in a beam of a pulsed neutron source.</a:t>
            </a:r>
            <a:endParaRPr lang="ru-RU" sz="1600" dirty="0">
              <a:solidFill>
                <a:srgbClr val="002060"/>
              </a:solidFill>
            </a:endParaRPr>
          </a:p>
          <a:p>
            <a:pPr marL="285750" indent="-285750" algn="just">
              <a:lnSpc>
                <a:spcPct val="100000"/>
              </a:lnSpc>
              <a:buClr>
                <a:srgbClr val="000000"/>
              </a:buClr>
              <a:buSzPct val="150000"/>
              <a:buFont typeface="Arial" panose="020B0604020202020204" pitchFamily="34" charset="0"/>
              <a:buChar char="•"/>
              <a:tabLst>
                <a:tab pos="0" algn="l"/>
              </a:tabLst>
            </a:pPr>
            <a:r>
              <a:rPr lang="en-US" sz="1600" spc="-1" dirty="0">
                <a:solidFill>
                  <a:srgbClr val="002060"/>
                </a:solidFill>
                <a:ea typeface="Times New Roman"/>
              </a:rPr>
              <a:t>Development and application of </a:t>
            </a:r>
            <a:r>
              <a:rPr lang="en-US" sz="1600" spc="-1" dirty="0">
                <a:solidFill>
                  <a:srgbClr val="00B050"/>
                </a:solidFill>
                <a:ea typeface="Times New Roman"/>
              </a:rPr>
              <a:t>neutron and nuclear methods</a:t>
            </a:r>
            <a:r>
              <a:rPr lang="en-US" sz="1600" spc="-1" dirty="0">
                <a:solidFill>
                  <a:srgbClr val="002060"/>
                </a:solidFill>
                <a:ea typeface="Times New Roman"/>
              </a:rPr>
              <a:t>: instrumental activation analysis; prompt gamma neutron activation; elemental analysis of surface layers of solids.</a:t>
            </a:r>
          </a:p>
          <a:p>
            <a:pPr marL="285750" indent="-285750" algn="just">
              <a:lnSpc>
                <a:spcPct val="100000"/>
              </a:lnSpc>
              <a:buClr>
                <a:srgbClr val="000000"/>
              </a:buClr>
              <a:buSzPct val="150000"/>
              <a:buFont typeface="Arial" panose="020B0604020202020204" pitchFamily="34" charset="0"/>
              <a:buChar char="•"/>
              <a:tabLst>
                <a:tab pos="0" algn="l"/>
              </a:tabLst>
            </a:pPr>
            <a:r>
              <a:rPr lang="en-US" sz="1600" spc="-1" dirty="0">
                <a:solidFill>
                  <a:srgbClr val="002060"/>
                </a:solidFill>
                <a:ea typeface="Times New Roman"/>
              </a:rPr>
              <a:t>Development of </a:t>
            </a:r>
            <a:r>
              <a:rPr lang="en-US" sz="1600" spc="-1" dirty="0">
                <a:solidFill>
                  <a:srgbClr val="00B050"/>
                </a:solidFill>
                <a:ea typeface="Times New Roman"/>
              </a:rPr>
              <a:t>experimental infrastructure </a:t>
            </a:r>
            <a:r>
              <a:rPr lang="en-US" sz="1600" spc="-1" dirty="0" smtClean="0">
                <a:solidFill>
                  <a:srgbClr val="002060"/>
                </a:solidFill>
                <a:ea typeface="Times New Roman"/>
              </a:rPr>
              <a:t>(development </a:t>
            </a:r>
            <a:r>
              <a:rPr lang="en-US" sz="1600" spc="-1" dirty="0">
                <a:solidFill>
                  <a:srgbClr val="002060"/>
                </a:solidFill>
                <a:ea typeface="Times New Roman"/>
              </a:rPr>
              <a:t>of neutron </a:t>
            </a:r>
            <a:r>
              <a:rPr lang="en-US" sz="1600" spc="-1" dirty="0" smtClean="0">
                <a:solidFill>
                  <a:srgbClr val="002060"/>
                </a:solidFill>
                <a:ea typeface="Times New Roman"/>
              </a:rPr>
              <a:t>polarizers, guides, new </a:t>
            </a:r>
            <a:r>
              <a:rPr lang="en-US" sz="1600" spc="-1" dirty="0">
                <a:solidFill>
                  <a:srgbClr val="002060"/>
                </a:solidFill>
                <a:ea typeface="Times New Roman"/>
              </a:rPr>
              <a:t>detector systems etc.)</a:t>
            </a:r>
          </a:p>
          <a:p>
            <a:pPr marL="285750" indent="-285750" algn="just">
              <a:lnSpc>
                <a:spcPct val="100000"/>
              </a:lnSpc>
              <a:buClr>
                <a:srgbClr val="000000"/>
              </a:buClr>
              <a:buSzPct val="150000"/>
              <a:buFont typeface="Arial" panose="020B0604020202020204" pitchFamily="34" charset="0"/>
              <a:buChar char="•"/>
              <a:tabLst>
                <a:tab pos="0" algn="l"/>
              </a:tabLst>
            </a:pPr>
            <a:r>
              <a:rPr lang="en-US" sz="1600" spc="-1" dirty="0">
                <a:solidFill>
                  <a:srgbClr val="00B050"/>
                </a:solidFill>
                <a:ea typeface="Times New Roman"/>
              </a:rPr>
              <a:t>Nuclear data</a:t>
            </a:r>
            <a:r>
              <a:rPr lang="en-US" sz="1600" spc="-1" dirty="0">
                <a:solidFill>
                  <a:srgbClr val="00B050"/>
                </a:solidFill>
              </a:rPr>
              <a:t> </a:t>
            </a:r>
            <a:endParaRPr lang="en-US" sz="1600" b="1" dirty="0">
              <a:solidFill>
                <a:srgbClr val="00B050"/>
              </a:solidFill>
            </a:endParaRPr>
          </a:p>
        </p:txBody>
      </p:sp>
      <p:pic>
        <p:nvPicPr>
          <p:cNvPr id="16" name="Рисунок 15">
            <a:extLst>
              <a:ext uri="{FF2B5EF4-FFF2-40B4-BE49-F238E27FC236}">
                <a16:creationId xmlns:a16="http://schemas.microsoft.com/office/drawing/2014/main" id="{82823FA2-6944-4130-9E06-FC75F7D0BA3A}"/>
              </a:ext>
            </a:extLst>
          </p:cNvPr>
          <p:cNvPicPr>
            <a:picLocks noChangeAspect="1"/>
          </p:cNvPicPr>
          <p:nvPr/>
        </p:nvPicPr>
        <p:blipFill>
          <a:blip r:embed="rId2" cstate="print"/>
          <a:stretch>
            <a:fillRect/>
          </a:stretch>
        </p:blipFill>
        <p:spPr>
          <a:xfrm>
            <a:off x="744984" y="1008007"/>
            <a:ext cx="3365501" cy="2110884"/>
          </a:xfrm>
          <a:prstGeom prst="rect">
            <a:avLst/>
          </a:prstGeom>
        </p:spPr>
      </p:pic>
      <p:pic>
        <p:nvPicPr>
          <p:cNvPr id="17" name="Рисунок 16" descr="Изображение выглядит как пол, внутренний&#10;&#10;Автоматически созданное описание">
            <a:extLst>
              <a:ext uri="{FF2B5EF4-FFF2-40B4-BE49-F238E27FC236}">
                <a16:creationId xmlns:a16="http://schemas.microsoft.com/office/drawing/2014/main" id="{FD95A046-DE5C-463B-9F17-4BD580A790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968" y="3661118"/>
            <a:ext cx="1733096" cy="2310795"/>
          </a:xfrm>
          <a:prstGeom prst="rect">
            <a:avLst/>
          </a:prstGeom>
        </p:spPr>
      </p:pic>
      <p:sp>
        <p:nvSpPr>
          <p:cNvPr id="20" name="TextBox 19">
            <a:extLst>
              <a:ext uri="{FF2B5EF4-FFF2-40B4-BE49-F238E27FC236}">
                <a16:creationId xmlns:a16="http://schemas.microsoft.com/office/drawing/2014/main" id="{0A31DBD3-E880-489D-9734-2642E3D7AC09}"/>
              </a:ext>
            </a:extLst>
          </p:cNvPr>
          <p:cNvSpPr txBox="1"/>
          <p:nvPr/>
        </p:nvSpPr>
        <p:spPr>
          <a:xfrm>
            <a:off x="7680176" y="2721352"/>
            <a:ext cx="4076079" cy="369332"/>
          </a:xfrm>
          <a:prstGeom prst="rect">
            <a:avLst/>
          </a:prstGeom>
          <a:noFill/>
        </p:spPr>
        <p:txBody>
          <a:bodyPr wrap="square" rtlCol="0">
            <a:spAutoFit/>
          </a:bodyPr>
          <a:lstStyle/>
          <a:p>
            <a:r>
              <a:rPr lang="en-US" b="1" dirty="0">
                <a:solidFill>
                  <a:srgbClr val="C00000"/>
                </a:solidFill>
              </a:rPr>
              <a:t>RESEARCH WITH ULTRACOLD NEUTRONS</a:t>
            </a:r>
          </a:p>
        </p:txBody>
      </p:sp>
      <p:sp>
        <p:nvSpPr>
          <p:cNvPr id="22" name="TextBox 21">
            <a:extLst>
              <a:ext uri="{FF2B5EF4-FFF2-40B4-BE49-F238E27FC236}">
                <a16:creationId xmlns:a16="http://schemas.microsoft.com/office/drawing/2014/main" id="{86F39CF5-CEBB-46BB-968F-33F5626B6313}"/>
              </a:ext>
            </a:extLst>
          </p:cNvPr>
          <p:cNvSpPr txBox="1"/>
          <p:nvPr/>
        </p:nvSpPr>
        <p:spPr>
          <a:xfrm>
            <a:off x="7665502" y="3185389"/>
            <a:ext cx="4248472" cy="2800767"/>
          </a:xfrm>
          <a:prstGeom prst="rect">
            <a:avLst/>
          </a:prstGeom>
          <a:solidFill>
            <a:schemeClr val="bg1"/>
          </a:solidFill>
        </p:spPr>
        <p:txBody>
          <a:bodyPr wrap="square">
            <a:spAutoFit/>
          </a:bodyPr>
          <a:lstStyle/>
          <a:p>
            <a:r>
              <a:rPr lang="en-US" sz="1600" b="1" dirty="0">
                <a:solidFill>
                  <a:srgbClr val="00B050"/>
                </a:solidFill>
              </a:rPr>
              <a:t>Scientific program </a:t>
            </a:r>
            <a:r>
              <a:rPr lang="en-US" sz="1600" b="1" dirty="0" smtClean="0">
                <a:solidFill>
                  <a:srgbClr val="00B050"/>
                </a:solidFill>
              </a:rPr>
              <a:t>for the </a:t>
            </a:r>
            <a:r>
              <a:rPr lang="en-US" sz="1600" b="1" dirty="0">
                <a:solidFill>
                  <a:srgbClr val="00B050"/>
                </a:solidFill>
              </a:rPr>
              <a:t>UCN source in Dubna:</a:t>
            </a:r>
            <a:endParaRPr lang="en-US" sz="1600" b="1" dirty="0">
              <a:solidFill>
                <a:srgbClr val="00B050"/>
              </a:solidFill>
              <a:latin typeface="+mj-lt"/>
            </a:endParaRPr>
          </a:p>
          <a:p>
            <a:pPr marL="285750" indent="-285750">
              <a:buFont typeface="Arial" panose="020B0604020202020204" pitchFamily="34" charset="0"/>
              <a:buChar char="•"/>
            </a:pPr>
            <a:r>
              <a:rPr lang="en-US" sz="1600" b="1" spc="-1" dirty="0">
                <a:solidFill>
                  <a:srgbClr val="002060"/>
                </a:solidFill>
                <a:latin typeface="+mj-lt"/>
                <a:ea typeface="Times New Roman"/>
              </a:rPr>
              <a:t>Plan for the next seven years </a:t>
            </a:r>
            <a:r>
              <a:rPr lang="en-US" sz="1600" spc="-1" dirty="0">
                <a:solidFill>
                  <a:srgbClr val="002060"/>
                </a:solidFill>
                <a:latin typeface="+mj-lt"/>
                <a:ea typeface="Times New Roman"/>
              </a:rPr>
              <a:t>is to </a:t>
            </a:r>
            <a:r>
              <a:rPr lang="en-US" sz="1600" spc="-1" dirty="0" smtClean="0">
                <a:solidFill>
                  <a:srgbClr val="002060"/>
                </a:solidFill>
                <a:latin typeface="+mj-lt"/>
                <a:ea typeface="Times New Roman"/>
              </a:rPr>
              <a:t>develop and build an </a:t>
            </a:r>
            <a:r>
              <a:rPr lang="en-US" sz="1600" spc="-1" dirty="0" smtClean="0">
                <a:solidFill>
                  <a:srgbClr val="00B050"/>
                </a:solidFill>
                <a:latin typeface="+mj-lt"/>
                <a:ea typeface="Times New Roman"/>
              </a:rPr>
              <a:t>UCN</a:t>
            </a:r>
            <a:r>
              <a:rPr lang="ru-RU" sz="1600" spc="-1" dirty="0" smtClean="0">
                <a:solidFill>
                  <a:srgbClr val="00B050"/>
                </a:solidFill>
                <a:latin typeface="+mj-lt"/>
                <a:ea typeface="Times New Roman"/>
              </a:rPr>
              <a:t> </a:t>
            </a:r>
            <a:r>
              <a:rPr lang="en-US" sz="1600" spc="-1" dirty="0">
                <a:solidFill>
                  <a:srgbClr val="00B050"/>
                </a:solidFill>
                <a:latin typeface="+mj-lt"/>
                <a:ea typeface="Times New Roman"/>
              </a:rPr>
              <a:t>source </a:t>
            </a:r>
            <a:r>
              <a:rPr lang="en-US" sz="1600" spc="-1" dirty="0">
                <a:solidFill>
                  <a:srgbClr val="002060"/>
                </a:solidFill>
                <a:latin typeface="+mj-lt"/>
                <a:ea typeface="Times New Roman"/>
              </a:rPr>
              <a:t>at </a:t>
            </a:r>
            <a:r>
              <a:rPr lang="en-US" sz="1600" spc="-1" dirty="0" smtClean="0">
                <a:solidFill>
                  <a:srgbClr val="002060"/>
                </a:solidFill>
                <a:latin typeface="+mj-lt"/>
                <a:ea typeface="Times New Roman"/>
              </a:rPr>
              <a:t>the IBR-2 </a:t>
            </a:r>
            <a:r>
              <a:rPr lang="en-US" sz="1600" spc="-1" dirty="0">
                <a:solidFill>
                  <a:srgbClr val="002060"/>
                </a:solidFill>
                <a:latin typeface="+mj-lt"/>
                <a:ea typeface="Times New Roman"/>
              </a:rPr>
              <a:t>reactor with world-class parameters based </a:t>
            </a:r>
            <a:r>
              <a:rPr lang="en-US" sz="1600" spc="-1" dirty="0" smtClean="0">
                <a:solidFill>
                  <a:srgbClr val="002060"/>
                </a:solidFill>
                <a:latin typeface="+mj-lt"/>
                <a:ea typeface="Times New Roman"/>
              </a:rPr>
              <a:t>on the </a:t>
            </a:r>
            <a:r>
              <a:rPr lang="en-US" sz="1600" spc="-1" dirty="0">
                <a:solidFill>
                  <a:srgbClr val="002060"/>
                </a:solidFill>
                <a:latin typeface="+mj-lt"/>
                <a:ea typeface="Times New Roman"/>
              </a:rPr>
              <a:t>time focusing </a:t>
            </a:r>
            <a:r>
              <a:rPr lang="en-US" sz="1600" spc="-1" dirty="0" smtClean="0">
                <a:solidFill>
                  <a:srgbClr val="002060"/>
                </a:solidFill>
                <a:latin typeface="+mj-lt"/>
                <a:ea typeface="Times New Roman"/>
              </a:rPr>
              <a:t>method</a:t>
            </a:r>
            <a:r>
              <a:rPr lang="en-US" sz="1600" dirty="0" smtClean="0">
                <a:solidFill>
                  <a:srgbClr val="002060"/>
                </a:solidFill>
                <a:latin typeface="+mj-lt"/>
              </a:rPr>
              <a:t>;</a:t>
            </a:r>
            <a:endParaRPr lang="en-US" sz="1600" dirty="0">
              <a:solidFill>
                <a:srgbClr val="002060"/>
              </a:solidFill>
              <a:latin typeface="+mj-lt"/>
            </a:endParaRPr>
          </a:p>
          <a:p>
            <a:pPr marL="285750" indent="-285750">
              <a:buFont typeface="Arial" panose="020B0604020202020204" pitchFamily="34" charset="0"/>
              <a:buChar char="•"/>
            </a:pPr>
            <a:r>
              <a:rPr lang="en-US" sz="1600" spc="-1" dirty="0">
                <a:solidFill>
                  <a:srgbClr val="002060"/>
                </a:solidFill>
                <a:latin typeface="+mj-lt"/>
                <a:ea typeface="Times New Roman"/>
              </a:rPr>
              <a:t>Measurement of the </a:t>
            </a:r>
            <a:r>
              <a:rPr lang="en-US" sz="1600" spc="-1" dirty="0">
                <a:solidFill>
                  <a:srgbClr val="00B050"/>
                </a:solidFill>
                <a:latin typeface="+mj-lt"/>
                <a:ea typeface="Times New Roman"/>
              </a:rPr>
              <a:t>neutron lifetime</a:t>
            </a:r>
            <a:r>
              <a:rPr lang="en-US" sz="1600" spc="-1" dirty="0">
                <a:solidFill>
                  <a:srgbClr val="002060"/>
                </a:solidFill>
                <a:latin typeface="+mj-lt"/>
                <a:ea typeface="Times New Roman"/>
              </a:rPr>
              <a:t> </a:t>
            </a:r>
            <a:r>
              <a:rPr lang="en-US" sz="1600" spc="-1" dirty="0" smtClean="0">
                <a:solidFill>
                  <a:srgbClr val="002060"/>
                </a:solidFill>
                <a:latin typeface="+mj-lt"/>
                <a:ea typeface="Times New Roman"/>
              </a:rPr>
              <a:t>(an uncertainty </a:t>
            </a:r>
            <a:r>
              <a:rPr lang="en-US" sz="1600" spc="-1" dirty="0">
                <a:solidFill>
                  <a:srgbClr val="002060"/>
                </a:solidFill>
                <a:latin typeface="+mj-lt"/>
                <a:ea typeface="Times New Roman"/>
              </a:rPr>
              <a:t>&lt;1 sec).</a:t>
            </a:r>
          </a:p>
          <a:p>
            <a:pPr marL="285750" indent="-285750">
              <a:buFont typeface="Arial" panose="020B0604020202020204" pitchFamily="34" charset="0"/>
              <a:buChar char="•"/>
            </a:pPr>
            <a:r>
              <a:rPr lang="en-US" sz="1600" spc="-1" dirty="0">
                <a:solidFill>
                  <a:srgbClr val="002060"/>
                </a:solidFill>
                <a:latin typeface="+mj-lt"/>
                <a:ea typeface="Times New Roman"/>
              </a:rPr>
              <a:t>Investigation of </a:t>
            </a:r>
            <a:r>
              <a:rPr lang="en-US" sz="1600" spc="-1" dirty="0" smtClean="0">
                <a:solidFill>
                  <a:srgbClr val="002060"/>
                </a:solidFill>
                <a:latin typeface="+mj-lt"/>
                <a:ea typeface="Times New Roman"/>
              </a:rPr>
              <a:t>anomalous </a:t>
            </a:r>
            <a:r>
              <a:rPr lang="en-US" sz="1600" spc="-1" dirty="0">
                <a:solidFill>
                  <a:srgbClr val="00B050"/>
                </a:solidFill>
                <a:latin typeface="+mj-lt"/>
                <a:ea typeface="Times New Roman"/>
              </a:rPr>
              <a:t>UCN losses</a:t>
            </a:r>
          </a:p>
          <a:p>
            <a:pPr marL="285750" indent="-285750">
              <a:buFont typeface="Arial" panose="020B0604020202020204" pitchFamily="34" charset="0"/>
              <a:buChar char="•"/>
            </a:pPr>
            <a:r>
              <a:rPr lang="en-US" sz="1600" spc="-1" dirty="0">
                <a:solidFill>
                  <a:srgbClr val="002060"/>
                </a:solidFill>
                <a:latin typeface="+mj-lt"/>
                <a:ea typeface="Times New Roman"/>
              </a:rPr>
              <a:t>Non-stationary quantum effects and </a:t>
            </a:r>
            <a:r>
              <a:rPr lang="en-US" sz="1600" spc="-1" dirty="0">
                <a:solidFill>
                  <a:srgbClr val="00B050"/>
                </a:solidFill>
                <a:latin typeface="+mj-lt"/>
                <a:ea typeface="Times New Roman"/>
              </a:rPr>
              <a:t>neutron optics</a:t>
            </a:r>
          </a:p>
          <a:p>
            <a:r>
              <a:rPr lang="en-US" sz="1600" spc="-1" dirty="0">
                <a:solidFill>
                  <a:srgbClr val="002060"/>
                </a:solidFill>
                <a:latin typeface="+mj-lt"/>
              </a:rPr>
              <a:t> </a:t>
            </a:r>
            <a:endParaRPr lang="en-US" sz="1600" b="1" dirty="0">
              <a:solidFill>
                <a:srgbClr val="002060"/>
              </a:solidFill>
              <a:latin typeface="+mj-lt"/>
            </a:endParaRPr>
          </a:p>
        </p:txBody>
      </p:sp>
    </p:spTree>
    <p:extLst>
      <p:ext uri="{BB962C8B-B14F-4D97-AF65-F5344CB8AC3E}">
        <p14:creationId xmlns:p14="http://schemas.microsoft.com/office/powerpoint/2010/main" val="3238380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Таблица 9">
            <a:extLst>
              <a:ext uri="{FF2B5EF4-FFF2-40B4-BE49-F238E27FC236}">
                <a16:creationId xmlns:a16="http://schemas.microsoft.com/office/drawing/2014/main" id="{2908CCCA-4448-449A-8818-C8375C9A55B2}"/>
              </a:ext>
            </a:extLst>
          </p:cNvPr>
          <p:cNvGraphicFramePr>
            <a:graphicFrameLocks noGrp="1"/>
          </p:cNvGraphicFramePr>
          <p:nvPr>
            <p:extLst>
              <p:ext uri="{D42A27DB-BD31-4B8C-83A1-F6EECF244321}">
                <p14:modId xmlns:p14="http://schemas.microsoft.com/office/powerpoint/2010/main" val="2060340517"/>
              </p:ext>
            </p:extLst>
          </p:nvPr>
        </p:nvGraphicFramePr>
        <p:xfrm>
          <a:off x="551384" y="692696"/>
          <a:ext cx="11089232" cy="4724400"/>
        </p:xfrm>
        <a:graphic>
          <a:graphicData uri="http://schemas.openxmlformats.org/drawingml/2006/table">
            <a:tbl>
              <a:tblPr firstRow="1" bandRow="1">
                <a:tableStyleId>{5FD0F851-EC5A-4D38-B0AD-8093EC10F338}</a:tableStyleId>
              </a:tblPr>
              <a:tblGrid>
                <a:gridCol w="11089232">
                  <a:extLst>
                    <a:ext uri="{9D8B030D-6E8A-4147-A177-3AD203B41FA5}">
                      <a16:colId xmlns:a16="http://schemas.microsoft.com/office/drawing/2014/main" val="3192711942"/>
                    </a:ext>
                  </a:extLst>
                </a:gridCol>
              </a:tblGrid>
              <a:tr h="0">
                <a:tc>
                  <a:txBody>
                    <a:bodyPr/>
                    <a:lstStyle/>
                    <a:p>
                      <a:pPr algn="ctr"/>
                      <a:r>
                        <a:rPr lang="en-US" sz="2000" u="sng" dirty="0"/>
                        <a:t>Recommendation:</a:t>
                      </a:r>
                      <a:endParaRPr lang="ru-RU" sz="2000" u="sng" dirty="0"/>
                    </a:p>
                  </a:txBody>
                  <a:tcPr/>
                </a:tc>
                <a:extLst>
                  <a:ext uri="{0D108BD9-81ED-4DB2-BD59-A6C34878D82A}">
                    <a16:rowId xmlns:a16="http://schemas.microsoft.com/office/drawing/2014/main" val="70391604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PAC heard with interest the report on the main achievements of FLNP during the seven-year period 2017–2023. </a:t>
                      </a:r>
                    </a:p>
                  </a:txBody>
                  <a:tcPr/>
                </a:tc>
                <a:extLst>
                  <a:ext uri="{0D108BD9-81ED-4DB2-BD59-A6C34878D82A}">
                    <a16:rowId xmlns:a16="http://schemas.microsoft.com/office/drawing/2014/main" val="3556968414"/>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solidFill>
                            <a:srgbClr val="00B050"/>
                          </a:solidFill>
                        </a:rPr>
                        <a:t>The PAC recommends continuing scientific research in the field of nuclear physics with neutrons using the FLNP neutron facilities</a:t>
                      </a:r>
                      <a:r>
                        <a:rPr lang="en-US" sz="2000" b="1" dirty="0"/>
                        <a:t>, such as the IREN pulsed source of resonance neutrons, the IBR-2 pulsed reactor and the EG-5 electrostatic generator, </a:t>
                      </a:r>
                      <a:r>
                        <a:rPr lang="en-US" sz="2000" b="1" dirty="0">
                          <a:solidFill>
                            <a:srgbClr val="00B050"/>
                          </a:solidFill>
                        </a:rPr>
                        <a:t>by opening several new projects</a:t>
                      </a:r>
                      <a:r>
                        <a:rPr lang="en-US" sz="2000" b="1" dirty="0"/>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b="1" dirty="0"/>
                    </a:p>
                  </a:txBody>
                  <a:tcPr/>
                </a:tc>
                <a:extLst>
                  <a:ext uri="{0D108BD9-81ED-4DB2-BD59-A6C34878D82A}">
                    <a16:rowId xmlns:a16="http://schemas.microsoft.com/office/drawing/2014/main" val="182689468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PAC recommends considering the possibility of singling out the work on the development </a:t>
                      </a:r>
                      <a:r>
                        <a:rPr lang="en-US" sz="2000" b="1" dirty="0">
                          <a:solidFill>
                            <a:srgbClr val="00B050"/>
                          </a:solidFill>
                        </a:rPr>
                        <a:t>of IREN as an infrastructure project</a:t>
                      </a:r>
                      <a:r>
                        <a:rPr lang="en-US" sz="2000" b="1" dirty="0"/>
                        <a:t>, given that this facility should become the base for research in nuclear physics at FLNP.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b="1" dirty="0"/>
                    </a:p>
                  </a:txBody>
                  <a:tcPr/>
                </a:tc>
                <a:extLst>
                  <a:ext uri="{0D108BD9-81ED-4DB2-BD59-A6C34878D82A}">
                    <a16:rowId xmlns:a16="http://schemas.microsoft.com/office/drawing/2014/main" val="1734634956"/>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PAC suggests to hear a </a:t>
                      </a:r>
                      <a:r>
                        <a:rPr lang="en-US" sz="2000" b="1" dirty="0">
                          <a:solidFill>
                            <a:srgbClr val="00B050"/>
                          </a:solidFill>
                        </a:rPr>
                        <a:t>proposal to extend the theme of scientific research and </a:t>
                      </a:r>
                      <a:r>
                        <a:rPr lang="en-US" sz="2000" b="1" dirty="0" smtClean="0">
                          <a:solidFill>
                            <a:srgbClr val="00B050"/>
                          </a:solidFill>
                        </a:rPr>
                        <a:t>reports, </a:t>
                      </a:r>
                      <a:r>
                        <a:rPr lang="en-US" sz="2000" b="1" dirty="0">
                          <a:solidFill>
                            <a:srgbClr val="00B050"/>
                          </a:solidFill>
                        </a:rPr>
                        <a:t>with proposals to open new projects within the framework of the theme</a:t>
                      </a:r>
                      <a:r>
                        <a:rPr lang="en-US" sz="2000" b="1" dirty="0"/>
                        <a:t> at the next meeting in June 2023.</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b="1" dirty="0"/>
                    </a:p>
                  </a:txBody>
                  <a:tcPr/>
                </a:tc>
                <a:extLst>
                  <a:ext uri="{0D108BD9-81ED-4DB2-BD59-A6C34878D82A}">
                    <a16:rowId xmlns:a16="http://schemas.microsoft.com/office/drawing/2014/main" val="3448266101"/>
                  </a:ext>
                </a:extLst>
              </a:tr>
            </a:tbl>
          </a:graphicData>
        </a:graphic>
      </p:graphicFrame>
    </p:spTree>
    <p:extLst>
      <p:ext uri="{BB962C8B-B14F-4D97-AF65-F5344CB8AC3E}">
        <p14:creationId xmlns:p14="http://schemas.microsoft.com/office/powerpoint/2010/main" val="3034890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Таблица 9">
            <a:extLst>
              <a:ext uri="{FF2B5EF4-FFF2-40B4-BE49-F238E27FC236}">
                <a16:creationId xmlns:a16="http://schemas.microsoft.com/office/drawing/2014/main" id="{2908CCCA-4448-449A-8818-C8375C9A55B2}"/>
              </a:ext>
            </a:extLst>
          </p:cNvPr>
          <p:cNvGraphicFramePr>
            <a:graphicFrameLocks noGrp="1"/>
          </p:cNvGraphicFramePr>
          <p:nvPr>
            <p:extLst>
              <p:ext uri="{D42A27DB-BD31-4B8C-83A1-F6EECF244321}">
                <p14:modId xmlns:p14="http://schemas.microsoft.com/office/powerpoint/2010/main" val="1328876716"/>
              </p:ext>
            </p:extLst>
          </p:nvPr>
        </p:nvGraphicFramePr>
        <p:xfrm>
          <a:off x="407368" y="188640"/>
          <a:ext cx="11089232" cy="6461760"/>
        </p:xfrm>
        <a:graphic>
          <a:graphicData uri="http://schemas.openxmlformats.org/drawingml/2006/table">
            <a:tbl>
              <a:tblPr firstRow="1" bandRow="1">
                <a:tableStyleId>{0E3FDE45-AF77-4B5C-9715-49D594BDF05E}</a:tableStyleId>
              </a:tblPr>
              <a:tblGrid>
                <a:gridCol w="11089232">
                  <a:extLst>
                    <a:ext uri="{9D8B030D-6E8A-4147-A177-3AD203B41FA5}">
                      <a16:colId xmlns:a16="http://schemas.microsoft.com/office/drawing/2014/main" val="3192711942"/>
                    </a:ext>
                  </a:extLst>
                </a:gridCol>
              </a:tblGrid>
              <a:tr h="0">
                <a:tc>
                  <a:txBody>
                    <a:bodyPr/>
                    <a:lstStyle/>
                    <a:p>
                      <a:pPr algn="ctr"/>
                      <a:r>
                        <a:rPr lang="ru-RU" sz="2000" u="sng" dirty="0"/>
                        <a:t>133 </a:t>
                      </a:r>
                      <a:r>
                        <a:rPr lang="en-US" sz="2000" u="sng" dirty="0"/>
                        <a:t>Scientific Council recommendation:</a:t>
                      </a:r>
                      <a:endParaRPr lang="ru-RU" sz="2000" u="sng" dirty="0">
                        <a:solidFill>
                          <a:srgbClr val="C00000"/>
                        </a:solidFill>
                      </a:endParaRPr>
                    </a:p>
                  </a:txBody>
                  <a:tcPr/>
                </a:tc>
                <a:extLst>
                  <a:ext uri="{0D108BD9-81ED-4DB2-BD59-A6C34878D82A}">
                    <a16:rowId xmlns:a16="http://schemas.microsoft.com/office/drawing/2014/main" val="70391604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t>The SC supports the proposed strategy for the development of </a:t>
                      </a:r>
                      <a:r>
                        <a:rPr lang="en-US" sz="2000" dirty="0" smtClean="0"/>
                        <a:t>physics </a:t>
                      </a:r>
                      <a:r>
                        <a:rPr lang="en-US" sz="2000" dirty="0"/>
                        <a:t>research in </a:t>
                      </a:r>
                      <a:r>
                        <a:rPr lang="en-US" sz="2000" dirty="0" smtClean="0"/>
                        <a:t>FLNP </a:t>
                      </a:r>
                      <a:r>
                        <a:rPr lang="en-US" sz="2000" dirty="0"/>
                        <a:t>for 2024–2030. Nuclear physics research with neutrons in the Frank Laboratory of Neutron Physics is carried out within the framework of the scientific theme “Investigations of Neutron Nuclear Interactions and Properties of the Neutron” and three projects. Physics research within the framework of the theme can be divided into three areas:</a:t>
                      </a:r>
                    </a:p>
                    <a:p>
                      <a:pPr marL="457200" marR="0" lvl="0" indent="-457200" algn="just" defTabSz="914400" rtl="0" eaLnBrk="1" fontAlgn="auto" latinLnBrk="0" hangingPunct="1">
                        <a:lnSpc>
                          <a:spcPct val="100000"/>
                        </a:lnSpc>
                        <a:spcBef>
                          <a:spcPts val="0"/>
                        </a:spcBef>
                        <a:spcAft>
                          <a:spcPts val="0"/>
                        </a:spcAft>
                        <a:buClrTx/>
                        <a:buSzTx/>
                        <a:buFont typeface="+mj-lt"/>
                        <a:buAutoNum type="arabicPeriod"/>
                        <a:tabLst/>
                        <a:defRPr/>
                      </a:pPr>
                      <a:r>
                        <a:rPr lang="en-US" sz="2000" dirty="0">
                          <a:solidFill>
                            <a:srgbClr val="00B050"/>
                          </a:solidFill>
                        </a:rPr>
                        <a:t>study of violations of fundamental symmetries </a:t>
                      </a:r>
                      <a:r>
                        <a:rPr lang="en-US" sz="2000" dirty="0"/>
                        <a:t>in the interaction of neutrons with nuclei, </a:t>
                      </a:r>
                      <a:r>
                        <a:rPr lang="en-US" sz="2000" dirty="0" smtClean="0"/>
                        <a:t>and collecting </a:t>
                      </a:r>
                      <a:r>
                        <a:rPr lang="en-US" sz="2000" dirty="0"/>
                        <a:t>nuclear data; </a:t>
                      </a:r>
                    </a:p>
                    <a:p>
                      <a:pPr marL="457200" marR="0" lvl="0" indent="-457200" algn="just" defTabSz="914400" rtl="0" eaLnBrk="1" fontAlgn="auto" latinLnBrk="0" hangingPunct="1">
                        <a:lnSpc>
                          <a:spcPct val="100000"/>
                        </a:lnSpc>
                        <a:spcBef>
                          <a:spcPts val="0"/>
                        </a:spcBef>
                        <a:spcAft>
                          <a:spcPts val="0"/>
                        </a:spcAft>
                        <a:buClrTx/>
                        <a:buSzTx/>
                        <a:buFont typeface="+mj-lt"/>
                        <a:buAutoNum type="arabicPeriod"/>
                        <a:tabLst/>
                        <a:defRPr/>
                      </a:pPr>
                      <a:r>
                        <a:rPr lang="en-US" sz="2000" dirty="0">
                          <a:solidFill>
                            <a:srgbClr val="00B050"/>
                          </a:solidFill>
                        </a:rPr>
                        <a:t>study of the fundamental properties of the neutron, physics of ultracold and very cold neutrons</a:t>
                      </a:r>
                      <a:r>
                        <a:rPr lang="en-US" sz="2000" dirty="0"/>
                        <a:t>; </a:t>
                      </a:r>
                    </a:p>
                    <a:p>
                      <a:pPr marL="457200" marR="0" lvl="0" indent="-457200" algn="just" defTabSz="914400" rtl="0" eaLnBrk="1" fontAlgn="auto" latinLnBrk="0" hangingPunct="1">
                        <a:lnSpc>
                          <a:spcPct val="100000"/>
                        </a:lnSpc>
                        <a:spcBef>
                          <a:spcPts val="0"/>
                        </a:spcBef>
                        <a:spcAft>
                          <a:spcPts val="0"/>
                        </a:spcAft>
                        <a:buClrTx/>
                        <a:buSzTx/>
                        <a:buFont typeface="+mj-lt"/>
                        <a:buAutoNum type="arabicPeriod"/>
                        <a:tabLst/>
                        <a:defRPr/>
                      </a:pPr>
                      <a:r>
                        <a:rPr lang="en-US" sz="2000" dirty="0">
                          <a:solidFill>
                            <a:srgbClr val="00B050"/>
                          </a:solidFill>
                        </a:rPr>
                        <a:t>applied and methodological research</a:t>
                      </a:r>
                      <a:r>
                        <a:rPr lang="en-US" sz="2000" dirty="0"/>
                        <a:t>.</a:t>
                      </a:r>
                    </a:p>
                  </a:txBody>
                  <a:tcPr/>
                </a:tc>
                <a:extLst>
                  <a:ext uri="{0D108BD9-81ED-4DB2-BD59-A6C34878D82A}">
                    <a16:rowId xmlns:a16="http://schemas.microsoft.com/office/drawing/2014/main" val="3556968414"/>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t>The SC supports the PAC’s recommendation to focus, for the seven-year period 2024–2030, on solving the following physical problems in the field of neutron physics: </a:t>
                      </a:r>
                      <a:r>
                        <a:rPr lang="en-US" sz="2000" dirty="0">
                          <a:solidFill>
                            <a:srgbClr val="00B050"/>
                          </a:solidFill>
                        </a:rPr>
                        <a:t>comprehensive study of the process of nuclear fission; study of the properties of neutron resonances; development and application of the method of tagged neutrons to study reactions of fast </a:t>
                      </a:r>
                      <a:r>
                        <a:rPr lang="en-US" sz="2000" dirty="0" smtClean="0">
                          <a:solidFill>
                            <a:srgbClr val="00B050"/>
                          </a:solidFill>
                        </a:rPr>
                        <a:t>neutron; </a:t>
                      </a:r>
                      <a:r>
                        <a:rPr lang="en-US" sz="2000" dirty="0">
                          <a:solidFill>
                            <a:srgbClr val="00B050"/>
                          </a:solidFill>
                        </a:rPr>
                        <a:t>development and application of neutron and nuclear methods for elemental analysis and applied research. The development of a new UCN source at the IBR-2 reactor will be one of the main tasks in this field.</a:t>
                      </a:r>
                      <a:endParaRPr lang="en-US" sz="2000" b="1" dirty="0">
                        <a:solidFill>
                          <a:srgbClr val="00B050"/>
                        </a:solidFill>
                      </a:endParaRPr>
                    </a:p>
                  </a:txBody>
                  <a:tcPr/>
                </a:tc>
                <a:extLst>
                  <a:ext uri="{0D108BD9-81ED-4DB2-BD59-A6C34878D82A}">
                    <a16:rowId xmlns:a16="http://schemas.microsoft.com/office/drawing/2014/main" val="182689468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t>The SC</a:t>
                      </a:r>
                      <a:r>
                        <a:rPr lang="ru-RU" sz="2000" dirty="0"/>
                        <a:t> </a:t>
                      </a:r>
                      <a:r>
                        <a:rPr lang="en-US" sz="2000" dirty="0"/>
                        <a:t>recommends the continuation of scientific research in the field of nuclear physics with neutrons using the FLNP neutron facilities, such as the IREN pulsed source of resonance neutrons and the IBR-2 pulsed reactor. The Scientific Council supports the planned increase in the intensity of the neutron flux of the IREN facility </a:t>
                      </a:r>
                      <a:r>
                        <a:rPr lang="en-US" sz="2000" dirty="0">
                          <a:solidFill>
                            <a:srgbClr val="00B050"/>
                          </a:solidFill>
                        </a:rPr>
                        <a:t>up to 3·10</a:t>
                      </a:r>
                      <a:r>
                        <a:rPr lang="en-US" sz="2000" baseline="30000" dirty="0">
                          <a:solidFill>
                            <a:srgbClr val="00B050"/>
                          </a:solidFill>
                        </a:rPr>
                        <a:t>12</a:t>
                      </a:r>
                      <a:r>
                        <a:rPr lang="en-US" sz="2000" dirty="0">
                          <a:solidFill>
                            <a:srgbClr val="00B050"/>
                          </a:solidFill>
                        </a:rPr>
                        <a:t> n/s</a:t>
                      </a:r>
                      <a:r>
                        <a:rPr lang="en-US" sz="2000" dirty="0"/>
                        <a:t> over the next seven-year period 2024–2030.</a:t>
                      </a:r>
                    </a:p>
                  </a:txBody>
                  <a:tcPr/>
                </a:tc>
                <a:extLst>
                  <a:ext uri="{0D108BD9-81ED-4DB2-BD59-A6C34878D82A}">
                    <a16:rowId xmlns:a16="http://schemas.microsoft.com/office/drawing/2014/main" val="1734634956"/>
                  </a:ext>
                </a:extLst>
              </a:tr>
            </a:tbl>
          </a:graphicData>
        </a:graphic>
      </p:graphicFrame>
    </p:spTree>
    <p:extLst>
      <p:ext uri="{BB962C8B-B14F-4D97-AF65-F5344CB8AC3E}">
        <p14:creationId xmlns:p14="http://schemas.microsoft.com/office/powerpoint/2010/main" val="708904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6BECB8B-53D8-424C-A098-C6BD8807CF58}"/>
              </a:ext>
            </a:extLst>
          </p:cNvPr>
          <p:cNvSpPr/>
          <p:nvPr/>
        </p:nvSpPr>
        <p:spPr>
          <a:xfrm>
            <a:off x="119336" y="-18369"/>
            <a:ext cx="11881320" cy="861774"/>
          </a:xfrm>
          <a:prstGeom prst="rect">
            <a:avLst/>
          </a:prstGeom>
        </p:spPr>
        <p:txBody>
          <a:bodyPr wrap="square">
            <a:spAutoFit/>
          </a:bodyPr>
          <a:lstStyle/>
          <a:p>
            <a:pPr algn="ctr"/>
            <a:r>
              <a:rPr lang="en-US" altLang="ru-RU" sz="2500" b="1" kern="0" dirty="0">
                <a:solidFill>
                  <a:srgbClr val="C00000"/>
                </a:solidFill>
              </a:rPr>
              <a:t>Status and prospects of the</a:t>
            </a:r>
            <a:r>
              <a:rPr lang="ru-RU" altLang="ru-RU" sz="2500" b="1" kern="0" dirty="0">
                <a:solidFill>
                  <a:srgbClr val="C00000"/>
                </a:solidFill>
              </a:rPr>
              <a:t> </a:t>
            </a:r>
            <a:r>
              <a:rPr lang="en-US" altLang="ru-RU" sz="2500" b="1" kern="0" dirty="0" err="1">
                <a:solidFill>
                  <a:srgbClr val="00B050"/>
                </a:solidFill>
              </a:rPr>
              <a:t>Meshcheryakov</a:t>
            </a:r>
            <a:r>
              <a:rPr lang="en-US" altLang="ru-RU" sz="2500" b="1" kern="0" dirty="0">
                <a:solidFill>
                  <a:srgbClr val="00B050"/>
                </a:solidFill>
              </a:rPr>
              <a:t> Laboratory </a:t>
            </a:r>
            <a:r>
              <a:rPr lang="en-US" altLang="ru-RU" sz="2500" b="1" kern="0" dirty="0">
                <a:solidFill>
                  <a:srgbClr val="C00000"/>
                </a:solidFill>
              </a:rPr>
              <a:t>of  Information </a:t>
            </a:r>
            <a:r>
              <a:rPr lang="en-US" altLang="ru-RU" sz="2500" b="1" kern="0" dirty="0" smtClean="0">
                <a:solidFill>
                  <a:srgbClr val="C00000"/>
                </a:solidFill>
              </a:rPr>
              <a:t>Technologies (MLIT) </a:t>
            </a:r>
            <a:r>
              <a:rPr lang="en-US" altLang="ru-RU" sz="2500" b="1" kern="0" dirty="0">
                <a:solidFill>
                  <a:srgbClr val="C00000"/>
                </a:solidFill>
              </a:rPr>
              <a:t>scientific program</a:t>
            </a:r>
          </a:p>
        </p:txBody>
      </p:sp>
      <p:pic>
        <p:nvPicPr>
          <p:cNvPr id="5" name="Рисунок 4">
            <a:extLst>
              <a:ext uri="{FF2B5EF4-FFF2-40B4-BE49-F238E27FC236}">
                <a16:creationId xmlns:a16="http://schemas.microsoft.com/office/drawing/2014/main" id="{D3396555-B8D0-4C33-97E5-C249B71030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0296" y="620688"/>
            <a:ext cx="3024336" cy="2386690"/>
          </a:xfrm>
          <a:prstGeom prst="rect">
            <a:avLst/>
          </a:prstGeom>
        </p:spPr>
      </p:pic>
      <p:sp>
        <p:nvSpPr>
          <p:cNvPr id="12" name="Прямоугольник 11">
            <a:extLst>
              <a:ext uri="{FF2B5EF4-FFF2-40B4-BE49-F238E27FC236}">
                <a16:creationId xmlns:a16="http://schemas.microsoft.com/office/drawing/2014/main" id="{5AD42C88-6316-4E61-A358-990F91219934}"/>
              </a:ext>
            </a:extLst>
          </p:cNvPr>
          <p:cNvSpPr/>
          <p:nvPr/>
        </p:nvSpPr>
        <p:spPr>
          <a:xfrm>
            <a:off x="9984432" y="2668824"/>
            <a:ext cx="1770036" cy="338554"/>
          </a:xfrm>
          <a:prstGeom prst="rect">
            <a:avLst/>
          </a:prstGeom>
        </p:spPr>
        <p:txBody>
          <a:bodyPr wrap="none">
            <a:spAutoFit/>
          </a:bodyPr>
          <a:lstStyle/>
          <a:p>
            <a:r>
              <a:rPr lang="en-US" altLang="ru-RU" sz="1600" b="1" kern="0">
                <a:solidFill>
                  <a:schemeClr val="bg1"/>
                </a:solidFill>
              </a:rPr>
              <a:t>Vladimir Korenkov</a:t>
            </a:r>
            <a:endParaRPr lang="en-US" altLang="ru-RU" sz="1600" b="1" kern="0" dirty="0">
              <a:solidFill>
                <a:schemeClr val="bg1"/>
              </a:solidFill>
            </a:endParaRPr>
          </a:p>
        </p:txBody>
      </p:sp>
      <p:pic>
        <p:nvPicPr>
          <p:cNvPr id="20" name="Рисунок 19">
            <a:extLst>
              <a:ext uri="{FF2B5EF4-FFF2-40B4-BE49-F238E27FC236}">
                <a16:creationId xmlns:a16="http://schemas.microsoft.com/office/drawing/2014/main" id="{673BECBD-B12F-4D1B-9503-7E8831662E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97" t="4933" b="4781"/>
          <a:stretch/>
        </p:blipFill>
        <p:spPr>
          <a:xfrm>
            <a:off x="218329" y="2161308"/>
            <a:ext cx="3744416" cy="4279811"/>
          </a:xfrm>
          <a:prstGeom prst="rect">
            <a:avLst/>
          </a:prstGeom>
          <a:ln>
            <a:solidFill>
              <a:schemeClr val="bg2"/>
            </a:solidFill>
          </a:ln>
          <a:effectLst>
            <a:outerShdw blurRad="50800" dist="76200" dir="5400000" algn="ctr" rotWithShape="0">
              <a:schemeClr val="bg1"/>
            </a:outerShdw>
          </a:effectLst>
        </p:spPr>
      </p:pic>
      <p:sp>
        <p:nvSpPr>
          <p:cNvPr id="26" name="Прямоугольник 25">
            <a:extLst>
              <a:ext uri="{FF2B5EF4-FFF2-40B4-BE49-F238E27FC236}">
                <a16:creationId xmlns:a16="http://schemas.microsoft.com/office/drawing/2014/main" id="{1B838E35-E247-4C0A-BED9-6930893F3765}"/>
              </a:ext>
            </a:extLst>
          </p:cNvPr>
          <p:cNvSpPr/>
          <p:nvPr/>
        </p:nvSpPr>
        <p:spPr>
          <a:xfrm>
            <a:off x="307222" y="836020"/>
            <a:ext cx="8237050" cy="1372683"/>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nSpc>
                <a:spcPct val="130000"/>
              </a:lnSpc>
              <a:tabLst>
                <a:tab pos="457200" algn="l"/>
              </a:tabLst>
            </a:pPr>
            <a:r>
              <a:rPr lang="en-US" sz="1600" dirty="0">
                <a:solidFill>
                  <a:srgbClr val="00B050"/>
                </a:solidFill>
                <a:effectLst/>
                <a:ea typeface="Calibri" panose="020F0502020204030204" pitchFamily="34" charset="0"/>
                <a:cs typeface="Arial" panose="020B0604020202020204" pitchFamily="34" charset="0"/>
              </a:rPr>
              <a:t>The network infrastructure is a fundamental component of the IT infrastructure of JINR </a:t>
            </a:r>
            <a:r>
              <a:rPr lang="en-US" sz="1600" dirty="0">
                <a:solidFill>
                  <a:srgbClr val="002060"/>
                </a:solidFill>
                <a:effectLst/>
                <a:ea typeface="Calibri" panose="020F0502020204030204" pitchFamily="34" charset="0"/>
                <a:cs typeface="Arial" panose="020B0604020202020204" pitchFamily="34" charset="0"/>
              </a:rPr>
              <a:t>and of the MICC. It provides </a:t>
            </a:r>
            <a:r>
              <a:rPr lang="en-US" sz="1600" dirty="0">
                <a:solidFill>
                  <a:srgbClr val="00B050"/>
                </a:solidFill>
                <a:effectLst/>
                <a:ea typeface="Calibri" panose="020F0502020204030204" pitchFamily="34" charset="0"/>
                <a:cs typeface="Arial" panose="020B0604020202020204" pitchFamily="34" charset="0"/>
              </a:rPr>
              <a:t>access to the Internet, computing resources and data storage systems, as well as enables experimental data processing and computing</a:t>
            </a:r>
            <a:r>
              <a:rPr lang="en-US" sz="1600" dirty="0">
                <a:solidFill>
                  <a:srgbClr val="002060"/>
                </a:solidFill>
                <a:effectLst/>
                <a:ea typeface="Calibri" panose="020F0502020204030204" pitchFamily="34" charset="0"/>
                <a:cs typeface="Arial" panose="020B0604020202020204" pitchFamily="34" charset="0"/>
              </a:rPr>
              <a:t>. MLIT ensures the </a:t>
            </a:r>
            <a:r>
              <a:rPr lang="en-US" sz="1600" dirty="0">
                <a:solidFill>
                  <a:srgbClr val="00B050"/>
                </a:solidFill>
                <a:effectLst/>
                <a:ea typeface="Calibri" panose="020F0502020204030204" pitchFamily="34" charset="0"/>
                <a:cs typeface="Arial" panose="020B0604020202020204" pitchFamily="34" charset="0"/>
              </a:rPr>
              <a:t>reliable and fault-tolerant operation of all components of the network infrastructure</a:t>
            </a:r>
            <a:r>
              <a:rPr lang="en-US" sz="1600" dirty="0">
                <a:solidFill>
                  <a:srgbClr val="002060"/>
                </a:solidFill>
                <a:effectLst/>
                <a:ea typeface="Calibri" panose="020F0502020204030204" pitchFamily="34" charset="0"/>
                <a:cs typeface="Arial" panose="020B0604020202020204" pitchFamily="34" charset="0"/>
              </a:rPr>
              <a:t>: </a:t>
            </a:r>
            <a:r>
              <a:rPr lang="en-US" sz="1600" dirty="0">
                <a:solidFill>
                  <a:srgbClr val="002060"/>
                </a:solidFill>
                <a:ea typeface="Times New Roman" panose="02020603050405020304" pitchFamily="18" charset="0"/>
                <a:cs typeface="Arial" panose="020B0604020202020204" pitchFamily="34" charset="0"/>
              </a:rPr>
              <a:t>        </a:t>
            </a:r>
            <a:r>
              <a:rPr lang="ru-RU" sz="1600" dirty="0">
                <a:solidFill>
                  <a:srgbClr val="002060"/>
                </a:solidFill>
                <a:ea typeface="Times New Roman" panose="02020603050405020304" pitchFamily="18" charset="0"/>
                <a:cs typeface="Arial" panose="020B0604020202020204" pitchFamily="34" charset="0"/>
              </a:rPr>
              <a:t>     </a:t>
            </a:r>
            <a:endParaRPr lang="en-US" sz="1600" dirty="0">
              <a:solidFill>
                <a:srgbClr val="002060"/>
              </a:solidFill>
              <a:ea typeface="Times New Roman" panose="02020603050405020304" pitchFamily="18" charset="0"/>
              <a:cs typeface="Arial" panose="020B0604020202020204" pitchFamily="34" charset="0"/>
            </a:endParaRPr>
          </a:p>
        </p:txBody>
      </p:sp>
      <p:sp>
        <p:nvSpPr>
          <p:cNvPr id="28" name="Прямоугольник 27">
            <a:extLst>
              <a:ext uri="{FF2B5EF4-FFF2-40B4-BE49-F238E27FC236}">
                <a16:creationId xmlns:a16="http://schemas.microsoft.com/office/drawing/2014/main" id="{DAFA600B-4524-4D1D-9D59-840956B3B41E}"/>
              </a:ext>
            </a:extLst>
          </p:cNvPr>
          <p:cNvSpPr/>
          <p:nvPr/>
        </p:nvSpPr>
        <p:spPr>
          <a:xfrm>
            <a:off x="3719735" y="2281089"/>
            <a:ext cx="5501537" cy="1785104"/>
          </a:xfrm>
          <a:prstGeom prst="rect">
            <a:avLst/>
          </a:prstGeom>
        </p:spPr>
        <p:txBody>
          <a:bodyPr wrap="square">
            <a:spAutoFit/>
          </a:bodyPr>
          <a:lstStyle/>
          <a:p>
            <a:pPr marL="285750" indent="-285750">
              <a:spcBef>
                <a:spcPts val="600"/>
              </a:spcBef>
              <a:spcAft>
                <a:spcPts val="600"/>
              </a:spcAft>
              <a:buFont typeface="Wingdings" panose="05000000000000000000" pitchFamily="2" charset="2"/>
              <a:buChar char="Ø"/>
              <a:defRPr/>
            </a:pPr>
            <a:r>
              <a:rPr lang="en-US" sz="1600" dirty="0">
                <a:solidFill>
                  <a:srgbClr val="002060"/>
                </a:solidFill>
                <a:cs typeface="Arial" panose="020B0604020202020204" pitchFamily="34" charset="0"/>
              </a:rPr>
              <a:t>JINR-Moscow </a:t>
            </a:r>
            <a:r>
              <a:rPr lang="en-US" sz="1600" dirty="0">
                <a:solidFill>
                  <a:srgbClr val="C00000"/>
                </a:solidFill>
                <a:effectLst>
                  <a:outerShdw blurRad="38100" dist="38100" dir="2700000" algn="tl">
                    <a:srgbClr val="000000">
                      <a:alpha val="43137"/>
                    </a:srgbClr>
                  </a:outerShdw>
                </a:effectLst>
                <a:cs typeface="Arial" panose="020B0604020202020204" pitchFamily="34" charset="0"/>
              </a:rPr>
              <a:t>3x100 Gbit/s </a:t>
            </a:r>
          </a:p>
          <a:p>
            <a:pPr marL="285750" indent="-285750">
              <a:spcBef>
                <a:spcPts val="600"/>
              </a:spcBef>
              <a:spcAft>
                <a:spcPts val="600"/>
              </a:spcAft>
              <a:buFont typeface="Wingdings" panose="05000000000000000000" pitchFamily="2" charset="2"/>
              <a:buChar char="Ø"/>
              <a:defRPr/>
            </a:pPr>
            <a:r>
              <a:rPr lang="en-US" sz="1600" dirty="0">
                <a:solidFill>
                  <a:srgbClr val="002060"/>
                </a:solidFill>
                <a:cs typeface="Arial" panose="020B0604020202020204" pitchFamily="34" charset="0"/>
              </a:rPr>
              <a:t>JINR-CERN </a:t>
            </a:r>
            <a:r>
              <a:rPr lang="en-US" sz="1600" dirty="0">
                <a:solidFill>
                  <a:srgbClr val="C00000"/>
                </a:solidFill>
                <a:effectLst>
                  <a:outerShdw blurRad="38100" dist="38100" dir="2700000" algn="tl">
                    <a:srgbClr val="000000">
                      <a:alpha val="43137"/>
                    </a:srgbClr>
                  </a:outerShdw>
                </a:effectLst>
                <a:cs typeface="Arial" panose="020B0604020202020204" pitchFamily="34" charset="0"/>
              </a:rPr>
              <a:t>100 Gbit/s</a:t>
            </a:r>
            <a:r>
              <a:rPr lang="en-US" sz="1600" dirty="0">
                <a:solidFill>
                  <a:srgbClr val="002060"/>
                </a:solidFill>
                <a:effectLst>
                  <a:outerShdw blurRad="38100" dist="38100" dir="2700000" algn="tl">
                    <a:srgbClr val="000000">
                      <a:alpha val="43137"/>
                    </a:srgbClr>
                  </a:outerShdw>
                </a:effectLst>
                <a:cs typeface="Arial" panose="020B0604020202020204" pitchFamily="34" charset="0"/>
              </a:rPr>
              <a:t> </a:t>
            </a:r>
            <a:r>
              <a:rPr lang="en-US" sz="1600" dirty="0">
                <a:solidFill>
                  <a:srgbClr val="002060"/>
                </a:solidFill>
                <a:cs typeface="Arial" panose="020B0604020202020204" pitchFamily="34" charset="0"/>
              </a:rPr>
              <a:t>and JINR-Amsterdam   </a:t>
            </a:r>
            <a:r>
              <a:rPr lang="en-US" sz="1600" dirty="0">
                <a:solidFill>
                  <a:srgbClr val="C00000"/>
                </a:solidFill>
                <a:effectLst>
                  <a:outerShdw blurRad="38100" dist="38100" dir="2700000" algn="tl">
                    <a:srgbClr val="000000">
                      <a:alpha val="43137"/>
                    </a:srgbClr>
                  </a:outerShdw>
                </a:effectLst>
                <a:cs typeface="Arial" panose="020B0604020202020204" pitchFamily="34" charset="0"/>
              </a:rPr>
              <a:t>100 Gbit/s </a:t>
            </a:r>
            <a:endParaRPr lang="ru-RU" sz="1600" dirty="0">
              <a:solidFill>
                <a:srgbClr val="C00000"/>
              </a:solidFill>
              <a:effectLst>
                <a:outerShdw blurRad="38100" dist="38100" dir="2700000" algn="tl">
                  <a:srgbClr val="000000">
                    <a:alpha val="43137"/>
                  </a:srgbClr>
                </a:outerShdw>
              </a:effectLst>
              <a:cs typeface="Arial" panose="020B0604020202020204" pitchFamily="34" charset="0"/>
            </a:endParaRPr>
          </a:p>
          <a:p>
            <a:pPr marL="285750" indent="-285750">
              <a:spcBef>
                <a:spcPts val="600"/>
              </a:spcBef>
              <a:spcAft>
                <a:spcPts val="600"/>
              </a:spcAft>
              <a:buFont typeface="Wingdings" panose="05000000000000000000" pitchFamily="2" charset="2"/>
              <a:buChar char="Ø"/>
              <a:defRPr/>
            </a:pPr>
            <a:r>
              <a:rPr lang="en-US" sz="1600" dirty="0">
                <a:solidFill>
                  <a:srgbClr val="002060"/>
                </a:solidFill>
                <a:cs typeface="Arial" panose="020B0604020202020204" pitchFamily="34" charset="0"/>
              </a:rPr>
              <a:t>multi-site cluster network with a bandwidth of </a:t>
            </a:r>
            <a:r>
              <a:rPr lang="ru-RU" sz="1600" dirty="0">
                <a:solidFill>
                  <a:srgbClr val="C00000"/>
                </a:solidFill>
                <a:effectLst>
                  <a:outerShdw blurRad="38100" dist="38100" dir="2700000" algn="tl">
                    <a:srgbClr val="000000">
                      <a:alpha val="43137"/>
                    </a:srgbClr>
                  </a:outerShdw>
                </a:effectLst>
                <a:cs typeface="Arial" panose="020B0604020202020204" pitchFamily="34" charset="0"/>
              </a:rPr>
              <a:t>4</a:t>
            </a:r>
            <a:r>
              <a:rPr lang="en-US" sz="1600" dirty="0">
                <a:solidFill>
                  <a:srgbClr val="C00000"/>
                </a:solidFill>
                <a:effectLst>
                  <a:outerShdw blurRad="38100" dist="38100" dir="2700000" algn="tl">
                    <a:srgbClr val="000000">
                      <a:alpha val="43137"/>
                    </a:srgbClr>
                  </a:outerShdw>
                </a:effectLst>
                <a:cs typeface="Arial" panose="020B0604020202020204" pitchFamily="34" charset="0"/>
              </a:rPr>
              <a:t>x100 Gb</a:t>
            </a:r>
            <a:r>
              <a:rPr lang="en-GB" sz="1600" dirty="0">
                <a:solidFill>
                  <a:srgbClr val="C00000"/>
                </a:solidFill>
                <a:effectLst>
                  <a:outerShdw blurRad="38100" dist="38100" dir="2700000" algn="tl">
                    <a:srgbClr val="000000">
                      <a:alpha val="43137"/>
                    </a:srgbClr>
                  </a:outerShdw>
                </a:effectLst>
                <a:cs typeface="Arial" panose="020B0604020202020204" pitchFamily="34" charset="0"/>
              </a:rPr>
              <a:t>it</a:t>
            </a:r>
            <a:r>
              <a:rPr lang="en-US" sz="1600" dirty="0">
                <a:solidFill>
                  <a:srgbClr val="C00000"/>
                </a:solidFill>
                <a:effectLst>
                  <a:outerShdw blurRad="38100" dist="38100" dir="2700000" algn="tl">
                    <a:srgbClr val="000000">
                      <a:alpha val="43137"/>
                    </a:srgbClr>
                  </a:outerShdw>
                </a:effectLst>
                <a:cs typeface="Arial" panose="020B0604020202020204" pitchFamily="34" charset="0"/>
              </a:rPr>
              <a:t>/s</a:t>
            </a:r>
            <a:r>
              <a:rPr lang="en-US" sz="1600" dirty="0">
                <a:solidFill>
                  <a:srgbClr val="002060"/>
                </a:solidFill>
                <a:effectLst>
                  <a:outerShdw blurRad="38100" dist="38100" dir="2700000" algn="tl">
                    <a:srgbClr val="000000">
                      <a:alpha val="43137"/>
                    </a:srgbClr>
                  </a:outerShdw>
                </a:effectLst>
                <a:cs typeface="Arial" panose="020B0604020202020204" pitchFamily="34" charset="0"/>
              </a:rPr>
              <a:t> </a:t>
            </a:r>
            <a:r>
              <a:rPr lang="en-GB" sz="1600" dirty="0">
                <a:solidFill>
                  <a:srgbClr val="002060"/>
                </a:solidFill>
                <a:cs typeface="Arial" panose="020B0604020202020204" pitchFamily="34" charset="0"/>
              </a:rPr>
              <a:t>for the NICA megaproject</a:t>
            </a:r>
          </a:p>
          <a:p>
            <a:pPr marL="285750" indent="-285750">
              <a:spcBef>
                <a:spcPts val="600"/>
              </a:spcBef>
              <a:spcAft>
                <a:spcPts val="600"/>
              </a:spcAft>
              <a:buFont typeface="Wingdings" panose="05000000000000000000" pitchFamily="2" charset="2"/>
              <a:buChar char="Ø"/>
              <a:defRPr/>
            </a:pPr>
            <a:r>
              <a:rPr lang="en-US" sz="1600" dirty="0">
                <a:solidFill>
                  <a:srgbClr val="002060"/>
                </a:solidFill>
                <a:effectLst/>
                <a:ea typeface="Calibri" panose="020F0502020204030204" pitchFamily="34" charset="0"/>
                <a:cs typeface="Arial" panose="020B0604020202020204" pitchFamily="34" charset="0"/>
              </a:rPr>
              <a:t>local area network with a bandwidth of </a:t>
            </a:r>
            <a:r>
              <a:rPr lang="en-US" sz="1600" dirty="0">
                <a:solidFill>
                  <a:srgbClr val="C00000"/>
                </a:solidFill>
                <a:effectLst>
                  <a:outerShdw blurRad="38100" dist="38100" dir="2700000" algn="tl">
                    <a:srgbClr val="000000">
                      <a:alpha val="43137"/>
                    </a:srgbClr>
                  </a:outerShdw>
                </a:effectLst>
                <a:cs typeface="Arial" panose="020B0604020202020204" pitchFamily="34" charset="0"/>
              </a:rPr>
              <a:t>2x100 Gb/s</a:t>
            </a:r>
            <a:endParaRPr lang="ru-RU" sz="1600" dirty="0">
              <a:solidFill>
                <a:srgbClr val="C00000"/>
              </a:solidFill>
              <a:effectLst>
                <a:outerShdw blurRad="38100" dist="38100" dir="2700000" algn="tl">
                  <a:srgbClr val="000000">
                    <a:alpha val="43137"/>
                  </a:srgbClr>
                </a:outerShdw>
              </a:effectLst>
              <a:cs typeface="Arial" panose="020B0604020202020204" pitchFamily="34" charset="0"/>
            </a:endParaRPr>
          </a:p>
        </p:txBody>
      </p:sp>
      <p:pic>
        <p:nvPicPr>
          <p:cNvPr id="32" name="Рисунок 31">
            <a:extLst>
              <a:ext uri="{FF2B5EF4-FFF2-40B4-BE49-F238E27FC236}">
                <a16:creationId xmlns:a16="http://schemas.microsoft.com/office/drawing/2014/main" id="{5CE12A13-B7A9-45B3-9DFD-CC0B2DBB9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7808" y="4293096"/>
            <a:ext cx="3766022" cy="2342908"/>
          </a:xfrm>
          <a:prstGeom prst="rect">
            <a:avLst/>
          </a:prstGeom>
        </p:spPr>
      </p:pic>
      <p:sp>
        <p:nvSpPr>
          <p:cNvPr id="35" name="TextBox 34">
            <a:extLst>
              <a:ext uri="{FF2B5EF4-FFF2-40B4-BE49-F238E27FC236}">
                <a16:creationId xmlns:a16="http://schemas.microsoft.com/office/drawing/2014/main" id="{CA568918-C068-4FC8-BFF2-6D34B7D721AA}"/>
              </a:ext>
            </a:extLst>
          </p:cNvPr>
          <p:cNvSpPr txBox="1"/>
          <p:nvPr/>
        </p:nvSpPr>
        <p:spPr>
          <a:xfrm>
            <a:off x="8256240" y="4057475"/>
            <a:ext cx="2948631" cy="369332"/>
          </a:xfrm>
          <a:prstGeom prst="rect">
            <a:avLst/>
          </a:prstGeom>
          <a:noFill/>
        </p:spPr>
        <p:txBody>
          <a:bodyPr wrap="square" rtlCol="0">
            <a:spAutoFit/>
          </a:bodyPr>
          <a:lstStyle/>
          <a:p>
            <a:r>
              <a:rPr lang="en-US" b="1" dirty="0">
                <a:solidFill>
                  <a:srgbClr val="C00000"/>
                </a:solidFill>
              </a:rPr>
              <a:t>“</a:t>
            </a:r>
            <a:r>
              <a:rPr lang="en-US" b="1" dirty="0" err="1">
                <a:solidFill>
                  <a:srgbClr val="00B050"/>
                </a:solidFill>
              </a:rPr>
              <a:t>Govorun</a:t>
            </a:r>
            <a:r>
              <a:rPr lang="en-US" b="1" dirty="0">
                <a:solidFill>
                  <a:srgbClr val="00B050"/>
                </a:solidFill>
              </a:rPr>
              <a:t>” Supercomputer</a:t>
            </a:r>
          </a:p>
        </p:txBody>
      </p:sp>
      <p:sp>
        <p:nvSpPr>
          <p:cNvPr id="36" name="TextBox 35">
            <a:extLst>
              <a:ext uri="{FF2B5EF4-FFF2-40B4-BE49-F238E27FC236}">
                <a16:creationId xmlns:a16="http://schemas.microsoft.com/office/drawing/2014/main" id="{EA358057-A0F2-4802-97C0-F79B68F04DFE}"/>
              </a:ext>
            </a:extLst>
          </p:cNvPr>
          <p:cNvSpPr txBox="1"/>
          <p:nvPr/>
        </p:nvSpPr>
        <p:spPr>
          <a:xfrm>
            <a:off x="8342805" y="4414895"/>
            <a:ext cx="3513835" cy="1815882"/>
          </a:xfrm>
          <a:prstGeom prst="rect">
            <a:avLst/>
          </a:prstGeom>
          <a:noFill/>
        </p:spPr>
        <p:txBody>
          <a:bodyPr wrap="square">
            <a:spAutoFit/>
          </a:bodyPr>
          <a:lstStyle>
            <a:defPPr>
              <a:defRPr lang="en-US"/>
            </a:defPPr>
            <a:lvl1pPr>
              <a:defRPr>
                <a:solidFill>
                  <a:prstClr val="black"/>
                </a:solidFill>
                <a:latin typeface="Times New Roman" panose="02020603050405020304" pitchFamily="18" charset="0"/>
                <a:cs typeface="Times New Roman" panose="02020603050405020304" pitchFamily="18" charset="0"/>
              </a:defRPr>
            </a:lvl1pPr>
          </a:lstStyle>
          <a:p>
            <a:pPr algn="just"/>
            <a:r>
              <a:rPr lang="en-US" sz="1600" dirty="0">
                <a:solidFill>
                  <a:srgbClr val="000066"/>
                </a:solidFill>
                <a:latin typeface="+mn-lt"/>
                <a:cs typeface="Arial" panose="020B0604020202020204" pitchFamily="34" charset="0"/>
              </a:rPr>
              <a:t>The resources of the “</a:t>
            </a:r>
            <a:r>
              <a:rPr lang="en-US" sz="1600" dirty="0" err="1">
                <a:solidFill>
                  <a:srgbClr val="000066"/>
                </a:solidFill>
                <a:latin typeface="+mn-lt"/>
                <a:cs typeface="Arial" panose="020B0604020202020204" pitchFamily="34" charset="0"/>
              </a:rPr>
              <a:t>Govorun</a:t>
            </a:r>
            <a:r>
              <a:rPr lang="en-US" sz="1600" dirty="0">
                <a:solidFill>
                  <a:srgbClr val="000066"/>
                </a:solidFill>
                <a:latin typeface="+mn-lt"/>
                <a:cs typeface="Arial" panose="020B0604020202020204" pitchFamily="34" charset="0"/>
              </a:rPr>
              <a:t>” supercomputer are used by scientific groups from all the Laboratories of the Institute for solving a wide range of tasks</a:t>
            </a:r>
            <a:r>
              <a:rPr lang="ru-RU" sz="1600" dirty="0">
                <a:solidFill>
                  <a:srgbClr val="000066"/>
                </a:solidFill>
                <a:latin typeface="+mn-lt"/>
                <a:cs typeface="Arial" panose="020B0604020202020204" pitchFamily="34" charset="0"/>
              </a:rPr>
              <a:t> </a:t>
            </a:r>
            <a:r>
              <a:rPr lang="en-US" sz="1600" dirty="0">
                <a:solidFill>
                  <a:srgbClr val="000066"/>
                </a:solidFill>
                <a:latin typeface="+mn-lt"/>
                <a:cs typeface="Arial" panose="020B0604020202020204" pitchFamily="34" charset="0"/>
              </a:rPr>
              <a:t>in the field of theoretical physics, as well as for physics modeling and experimental data processing.  </a:t>
            </a:r>
            <a:endParaRPr lang="ru-RU" sz="1600" dirty="0">
              <a:solidFill>
                <a:srgbClr val="000066"/>
              </a:solidFill>
              <a:latin typeface="+mn-lt"/>
              <a:cs typeface="Arial" panose="020B0604020202020204" pitchFamily="34" charset="0"/>
            </a:endParaRPr>
          </a:p>
        </p:txBody>
      </p:sp>
    </p:spTree>
    <p:extLst>
      <p:ext uri="{BB962C8B-B14F-4D97-AF65-F5344CB8AC3E}">
        <p14:creationId xmlns:p14="http://schemas.microsoft.com/office/powerpoint/2010/main" val="882793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6BECB8B-53D8-424C-A098-C6BD8807CF58}"/>
              </a:ext>
            </a:extLst>
          </p:cNvPr>
          <p:cNvSpPr/>
          <p:nvPr/>
        </p:nvSpPr>
        <p:spPr>
          <a:xfrm>
            <a:off x="4965430" y="629268"/>
            <a:ext cx="6586491" cy="12861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altLang="ru-RU" sz="4100" b="1" dirty="0">
                <a:latin typeface="+mj-lt"/>
                <a:ea typeface="+mj-ea"/>
                <a:cs typeface="+mj-cs"/>
              </a:rPr>
              <a:t>Methods, Algorithms and Software</a:t>
            </a:r>
          </a:p>
        </p:txBody>
      </p:sp>
      <p:sp>
        <p:nvSpPr>
          <p:cNvPr id="2" name="Прямоугольник 1">
            <a:extLst>
              <a:ext uri="{FF2B5EF4-FFF2-40B4-BE49-F238E27FC236}">
                <a16:creationId xmlns:a16="http://schemas.microsoft.com/office/drawing/2014/main" id="{20C33D9C-FD1A-435C-A8FD-5689BC95CF15}"/>
              </a:ext>
            </a:extLst>
          </p:cNvPr>
          <p:cNvSpPr/>
          <p:nvPr/>
        </p:nvSpPr>
        <p:spPr>
          <a:xfrm>
            <a:off x="4965431" y="2438400"/>
            <a:ext cx="6586489" cy="3785419"/>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1900" dirty="0">
                <a:solidFill>
                  <a:srgbClr val="00B050"/>
                </a:solidFill>
              </a:rPr>
              <a:t>Other activities of MLIT are </a:t>
            </a:r>
            <a:r>
              <a:rPr lang="en-US" sz="1900" dirty="0" smtClean="0">
                <a:solidFill>
                  <a:srgbClr val="00B050"/>
                </a:solidFill>
              </a:rPr>
              <a:t>related to </a:t>
            </a:r>
            <a:r>
              <a:rPr lang="en-US" sz="1900" dirty="0">
                <a:solidFill>
                  <a:srgbClr val="00B050"/>
                </a:solidFill>
              </a:rPr>
              <a:t>the development and implementation of effective methods, algorithms and software for physical systems modeling, mathematical processing and experimental data analysis </a:t>
            </a:r>
            <a:r>
              <a:rPr lang="en-US" sz="1900" dirty="0" smtClean="0"/>
              <a:t>using </a:t>
            </a:r>
            <a:r>
              <a:rPr lang="en-US" sz="1900" dirty="0"/>
              <a:t>the MICC resources for the successful achievement of the scientific program by scientists of JINR and its Member States. </a:t>
            </a:r>
          </a:p>
          <a:p>
            <a:pPr indent="-228600">
              <a:lnSpc>
                <a:spcPct val="90000"/>
              </a:lnSpc>
              <a:spcAft>
                <a:spcPts val="600"/>
              </a:spcAft>
              <a:buFont typeface="Arial" panose="020B0604020202020204" pitchFamily="34" charset="0"/>
              <a:buChar char="•"/>
            </a:pPr>
            <a:endParaRPr lang="en-US" sz="1900" dirty="0"/>
          </a:p>
          <a:p>
            <a:pPr marL="285750" indent="-228600">
              <a:lnSpc>
                <a:spcPct val="90000"/>
              </a:lnSpc>
              <a:spcAft>
                <a:spcPts val="600"/>
              </a:spcAft>
              <a:buFont typeface="Arial" panose="020B0604020202020204" pitchFamily="34" charset="0"/>
              <a:buChar char="•"/>
            </a:pPr>
            <a:r>
              <a:rPr lang="en-US" sz="1900" dirty="0">
                <a:solidFill>
                  <a:srgbClr val="00B050"/>
                </a:solidFill>
              </a:rPr>
              <a:t>The most important tasks are the development of new data processing and analysis algorithms based on deep and machine learning, including artificial intelligence, and the development of modern Big Data methods and algorithms for solving applied problems. </a:t>
            </a:r>
          </a:p>
        </p:txBody>
      </p:sp>
      <p:pic>
        <p:nvPicPr>
          <p:cNvPr id="14" name="Рисунок 13">
            <a:extLst>
              <a:ext uri="{FF2B5EF4-FFF2-40B4-BE49-F238E27FC236}">
                <a16:creationId xmlns:a16="http://schemas.microsoft.com/office/drawing/2014/main" id="{CFD9CB1E-5DD6-416E-B3BA-C3CBA9AFE61F}"/>
              </a:ext>
            </a:extLst>
          </p:cNvPr>
          <p:cNvPicPr>
            <a:picLocks noChangeAspect="1"/>
          </p:cNvPicPr>
          <p:nvPr/>
        </p:nvPicPr>
        <p:blipFill rotWithShape="1">
          <a:blip r:embed="rId2">
            <a:extLst>
              <a:ext uri="{28A0092B-C50C-407E-A947-70E740481C1C}">
                <a14:useLocalDpi xmlns:a14="http://schemas.microsoft.com/office/drawing/2010/main" val="0"/>
              </a:ext>
            </a:extLst>
          </a:blip>
          <a:srcRect l="5793"/>
          <a:stretch/>
        </p:blipFill>
        <p:spPr>
          <a:xfrm>
            <a:off x="20" y="10"/>
            <a:ext cx="4635571" cy="6857990"/>
          </a:xfrm>
          <a:prstGeom prst="rect">
            <a:avLst/>
          </a:prstGeom>
          <a:effectLst/>
        </p:spPr>
      </p:pic>
      <p:cxnSp>
        <p:nvCxnSpPr>
          <p:cNvPr id="34" name="Straight Connector 18">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017DF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716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Таблица 9">
            <a:extLst>
              <a:ext uri="{FF2B5EF4-FFF2-40B4-BE49-F238E27FC236}">
                <a16:creationId xmlns:a16="http://schemas.microsoft.com/office/drawing/2014/main" id="{2908CCCA-4448-449A-8818-C8375C9A55B2}"/>
              </a:ext>
            </a:extLst>
          </p:cNvPr>
          <p:cNvGraphicFramePr>
            <a:graphicFrameLocks noGrp="1"/>
          </p:cNvGraphicFramePr>
          <p:nvPr>
            <p:extLst>
              <p:ext uri="{D42A27DB-BD31-4B8C-83A1-F6EECF244321}">
                <p14:modId xmlns:p14="http://schemas.microsoft.com/office/powerpoint/2010/main" val="2477035788"/>
              </p:ext>
            </p:extLst>
          </p:nvPr>
        </p:nvGraphicFramePr>
        <p:xfrm>
          <a:off x="551384" y="1412776"/>
          <a:ext cx="11089232" cy="2804160"/>
        </p:xfrm>
        <a:graphic>
          <a:graphicData uri="http://schemas.openxmlformats.org/drawingml/2006/table">
            <a:tbl>
              <a:tblPr firstRow="1" bandRow="1">
                <a:tableStyleId>{5FD0F851-EC5A-4D38-B0AD-8093EC10F338}</a:tableStyleId>
              </a:tblPr>
              <a:tblGrid>
                <a:gridCol w="11089232">
                  <a:extLst>
                    <a:ext uri="{9D8B030D-6E8A-4147-A177-3AD203B41FA5}">
                      <a16:colId xmlns:a16="http://schemas.microsoft.com/office/drawing/2014/main" val="3192711942"/>
                    </a:ext>
                  </a:extLst>
                </a:gridCol>
              </a:tblGrid>
              <a:tr h="0">
                <a:tc>
                  <a:txBody>
                    <a:bodyPr/>
                    <a:lstStyle/>
                    <a:p>
                      <a:pPr algn="ctr"/>
                      <a:r>
                        <a:rPr lang="en-US" sz="2000" u="sng" dirty="0"/>
                        <a:t>Recommendation:</a:t>
                      </a:r>
                      <a:endParaRPr lang="ru-RU" sz="2000" u="sng" dirty="0"/>
                    </a:p>
                  </a:txBody>
                  <a:tcPr/>
                </a:tc>
                <a:extLst>
                  <a:ext uri="{0D108BD9-81ED-4DB2-BD59-A6C34878D82A}">
                    <a16:rowId xmlns:a16="http://schemas.microsoft.com/office/drawing/2014/main" val="70391604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PAC heard with interest the report on the main achievements of МLIT for the seven-year period 2017–2023. </a:t>
                      </a:r>
                    </a:p>
                  </a:txBody>
                  <a:tcPr/>
                </a:tc>
                <a:extLst>
                  <a:ext uri="{0D108BD9-81ED-4DB2-BD59-A6C34878D82A}">
                    <a16:rowId xmlns:a16="http://schemas.microsoft.com/office/drawing/2014/main" val="3448266101"/>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PAC fully supports the MLIT scientific </a:t>
                      </a:r>
                      <a:r>
                        <a:rPr lang="en-US" sz="2000" b="1" dirty="0" err="1"/>
                        <a:t>programme</a:t>
                      </a:r>
                      <a:r>
                        <a:rPr lang="en-US" sz="2000" b="1" dirty="0"/>
                        <a:t> related to the development of the themes “Information and computing infrastructure of JINR” and “Methods, algorithms and software for modeling physical systems, mathematical processing and analysis of experimental data”. </a:t>
                      </a:r>
                    </a:p>
                  </a:txBody>
                  <a:tcPr/>
                </a:tc>
                <a:extLst>
                  <a:ext uri="{0D108BD9-81ED-4DB2-BD59-A6C34878D82A}">
                    <a16:rowId xmlns:a16="http://schemas.microsoft.com/office/drawing/2014/main" val="2406682650"/>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a:t>
                      </a:r>
                      <a:r>
                        <a:rPr lang="en-US" sz="2000" b="1" dirty="0">
                          <a:solidFill>
                            <a:srgbClr val="00B050"/>
                          </a:solidFill>
                        </a:rPr>
                        <a:t>PAC recommends to hear proposals to extend the themes of scientific research and reports with proposals to open new projects</a:t>
                      </a:r>
                      <a:r>
                        <a:rPr lang="en-US" sz="2000" b="1" dirty="0"/>
                        <a:t> within the framework of the themes at the next meeting in June 2023.</a:t>
                      </a:r>
                    </a:p>
                  </a:txBody>
                  <a:tcPr/>
                </a:tc>
                <a:extLst>
                  <a:ext uri="{0D108BD9-81ED-4DB2-BD59-A6C34878D82A}">
                    <a16:rowId xmlns:a16="http://schemas.microsoft.com/office/drawing/2014/main" val="3642362615"/>
                  </a:ext>
                </a:extLst>
              </a:tr>
            </a:tbl>
          </a:graphicData>
        </a:graphic>
      </p:graphicFrame>
    </p:spTree>
    <p:extLst>
      <p:ext uri="{BB962C8B-B14F-4D97-AF65-F5344CB8AC3E}">
        <p14:creationId xmlns:p14="http://schemas.microsoft.com/office/powerpoint/2010/main" val="2200337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Таблица 9">
            <a:extLst>
              <a:ext uri="{FF2B5EF4-FFF2-40B4-BE49-F238E27FC236}">
                <a16:creationId xmlns:a16="http://schemas.microsoft.com/office/drawing/2014/main" id="{2908CCCA-4448-449A-8818-C8375C9A55B2}"/>
              </a:ext>
            </a:extLst>
          </p:cNvPr>
          <p:cNvGraphicFramePr>
            <a:graphicFrameLocks noGrp="1"/>
          </p:cNvGraphicFramePr>
          <p:nvPr>
            <p:extLst>
              <p:ext uri="{D42A27DB-BD31-4B8C-83A1-F6EECF244321}">
                <p14:modId xmlns:p14="http://schemas.microsoft.com/office/powerpoint/2010/main" val="697128124"/>
              </p:ext>
            </p:extLst>
          </p:nvPr>
        </p:nvGraphicFramePr>
        <p:xfrm>
          <a:off x="551384" y="1268760"/>
          <a:ext cx="11089232" cy="3322320"/>
        </p:xfrm>
        <a:graphic>
          <a:graphicData uri="http://schemas.openxmlformats.org/drawingml/2006/table">
            <a:tbl>
              <a:tblPr firstRow="1" bandRow="1">
                <a:tableStyleId>{0E3FDE45-AF77-4B5C-9715-49D594BDF05E}</a:tableStyleId>
              </a:tblPr>
              <a:tblGrid>
                <a:gridCol w="11089232">
                  <a:extLst>
                    <a:ext uri="{9D8B030D-6E8A-4147-A177-3AD203B41FA5}">
                      <a16:colId xmlns:a16="http://schemas.microsoft.com/office/drawing/2014/main" val="3192711942"/>
                    </a:ext>
                  </a:extLst>
                </a:gridCol>
              </a:tblGrid>
              <a:tr h="0">
                <a:tc>
                  <a:txBody>
                    <a:bodyPr/>
                    <a:lstStyle/>
                    <a:p>
                      <a:pPr algn="ctr"/>
                      <a:r>
                        <a:rPr lang="ru-RU" sz="2000" u="sng" dirty="0"/>
                        <a:t>133 </a:t>
                      </a:r>
                      <a:r>
                        <a:rPr lang="en-US" sz="2000" u="sng" dirty="0"/>
                        <a:t>Scientific Council recommendation:</a:t>
                      </a:r>
                      <a:endParaRPr lang="ru-RU" sz="2000" u="sng" dirty="0">
                        <a:solidFill>
                          <a:srgbClr val="C00000"/>
                        </a:solidFill>
                      </a:endParaRPr>
                    </a:p>
                  </a:txBody>
                  <a:tcPr/>
                </a:tc>
                <a:extLst>
                  <a:ext uri="{0D108BD9-81ED-4DB2-BD59-A6C34878D82A}">
                    <a16:rowId xmlns:a16="http://schemas.microsoft.com/office/drawing/2014/main" val="70391604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t>The development of reliable network and information and computing infrastructure is carried out within the theme “Information and Computing Infrastructure of JINR” and its project “Multifunctional Information and Computing Complex (MICC)” in the </a:t>
                      </a:r>
                      <a:r>
                        <a:rPr lang="en-US" sz="2000" dirty="0" err="1"/>
                        <a:t>Meshcheryakov</a:t>
                      </a:r>
                      <a:r>
                        <a:rPr lang="en-US" sz="2000" dirty="0"/>
                        <a:t> Laboratory of Information Technologies. Another important activity of MLIT is related to the development and implementation of effective methods, algorithms, and software for modeling physical systems, mathematical processing and analysis of experimental data for the successful implementation of the scientific </a:t>
                      </a:r>
                      <a:r>
                        <a:rPr lang="en-US" sz="2000" dirty="0" err="1"/>
                        <a:t>programme</a:t>
                      </a:r>
                      <a:r>
                        <a:rPr lang="en-US" sz="2000" dirty="0"/>
                        <a:t>.</a:t>
                      </a:r>
                    </a:p>
                  </a:txBody>
                  <a:tcPr/>
                </a:tc>
                <a:extLst>
                  <a:ext uri="{0D108BD9-81ED-4DB2-BD59-A6C34878D82A}">
                    <a16:rowId xmlns:a16="http://schemas.microsoft.com/office/drawing/2014/main" val="3556968414"/>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solidFill>
                            <a:srgbClr val="00B050"/>
                          </a:solidFill>
                        </a:rPr>
                        <a:t>The SC supports the MLIT scientific </a:t>
                      </a:r>
                      <a:r>
                        <a:rPr lang="en-US" sz="2000" dirty="0" err="1">
                          <a:solidFill>
                            <a:srgbClr val="00B050"/>
                          </a:solidFill>
                        </a:rPr>
                        <a:t>programme</a:t>
                      </a:r>
                      <a:r>
                        <a:rPr lang="en-US" sz="2000" dirty="0">
                          <a:solidFill>
                            <a:srgbClr val="00B050"/>
                          </a:solidFill>
                        </a:rPr>
                        <a:t> </a:t>
                      </a:r>
                      <a:r>
                        <a:rPr lang="en-US" sz="2000" dirty="0">
                          <a:solidFill>
                            <a:schemeClr val="tx1"/>
                          </a:solidFill>
                        </a:rPr>
                        <a:t>for the seven-year period 2024–2030</a:t>
                      </a:r>
                      <a:r>
                        <a:rPr lang="en-US" sz="2000" dirty="0">
                          <a:solidFill>
                            <a:srgbClr val="00B050"/>
                          </a:solidFill>
                        </a:rPr>
                        <a:t> related to the development of the information and computing infrastructure of JINR and methods, algorithms and software for modeling physical systems, mathematical processing and analysis of experimental data. </a:t>
                      </a:r>
                      <a:endParaRPr lang="en-US" sz="2000" b="1" dirty="0">
                        <a:solidFill>
                          <a:srgbClr val="00B050"/>
                        </a:solidFill>
                      </a:endParaRPr>
                    </a:p>
                  </a:txBody>
                  <a:tcPr/>
                </a:tc>
                <a:extLst>
                  <a:ext uri="{0D108BD9-81ED-4DB2-BD59-A6C34878D82A}">
                    <a16:rowId xmlns:a16="http://schemas.microsoft.com/office/drawing/2014/main" val="1826894689"/>
                  </a:ext>
                </a:extLst>
              </a:tr>
            </a:tbl>
          </a:graphicData>
        </a:graphic>
      </p:graphicFrame>
    </p:spTree>
    <p:extLst>
      <p:ext uri="{BB962C8B-B14F-4D97-AF65-F5344CB8AC3E}">
        <p14:creationId xmlns:p14="http://schemas.microsoft.com/office/powerpoint/2010/main" val="427953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6BECB8B-53D8-424C-A098-C6BD8807CF58}"/>
              </a:ext>
            </a:extLst>
          </p:cNvPr>
          <p:cNvSpPr/>
          <p:nvPr/>
        </p:nvSpPr>
        <p:spPr>
          <a:xfrm>
            <a:off x="119336" y="-18369"/>
            <a:ext cx="11881320" cy="861774"/>
          </a:xfrm>
          <a:prstGeom prst="rect">
            <a:avLst/>
          </a:prstGeom>
        </p:spPr>
        <p:txBody>
          <a:bodyPr wrap="square">
            <a:spAutoFit/>
          </a:bodyPr>
          <a:lstStyle/>
          <a:p>
            <a:pPr algn="ctr"/>
            <a:r>
              <a:rPr lang="en-US" altLang="ru-RU" sz="2500" b="1" kern="0" dirty="0">
                <a:solidFill>
                  <a:srgbClr val="C00000"/>
                </a:solidFill>
              </a:rPr>
              <a:t>Research in </a:t>
            </a:r>
            <a:r>
              <a:rPr lang="en-US" altLang="ru-RU" sz="2500" b="1" kern="0" dirty="0">
                <a:solidFill>
                  <a:srgbClr val="00B050"/>
                </a:solidFill>
              </a:rPr>
              <a:t>Non-accelerator neutrino physics and astrophysics </a:t>
            </a:r>
            <a:r>
              <a:rPr lang="en-US" altLang="ru-RU" sz="2500" b="1" kern="0" dirty="0">
                <a:solidFill>
                  <a:srgbClr val="C00000"/>
                </a:solidFill>
              </a:rPr>
              <a:t>and proposals for the Seven-Year Plan</a:t>
            </a:r>
          </a:p>
        </p:txBody>
      </p:sp>
      <p:pic>
        <p:nvPicPr>
          <p:cNvPr id="3" name="Рисунок 2">
            <a:extLst>
              <a:ext uri="{FF2B5EF4-FFF2-40B4-BE49-F238E27FC236}">
                <a16:creationId xmlns:a16="http://schemas.microsoft.com/office/drawing/2014/main" id="{334388CA-8B8E-41A7-8651-DE1E451588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344" y="676144"/>
            <a:ext cx="3105591" cy="2160240"/>
          </a:xfrm>
          <a:prstGeom prst="rect">
            <a:avLst/>
          </a:prstGeom>
        </p:spPr>
      </p:pic>
      <p:sp>
        <p:nvSpPr>
          <p:cNvPr id="14" name="Прямоугольник 13">
            <a:extLst>
              <a:ext uri="{FF2B5EF4-FFF2-40B4-BE49-F238E27FC236}">
                <a16:creationId xmlns:a16="http://schemas.microsoft.com/office/drawing/2014/main" id="{369C49AC-3065-46A8-9E5B-9FAE35DB64B1}"/>
              </a:ext>
            </a:extLst>
          </p:cNvPr>
          <p:cNvSpPr/>
          <p:nvPr/>
        </p:nvSpPr>
        <p:spPr>
          <a:xfrm>
            <a:off x="309951" y="2497830"/>
            <a:ext cx="1646605" cy="338554"/>
          </a:xfrm>
          <a:prstGeom prst="rect">
            <a:avLst/>
          </a:prstGeom>
        </p:spPr>
        <p:txBody>
          <a:bodyPr wrap="none">
            <a:spAutoFit/>
          </a:bodyPr>
          <a:lstStyle/>
          <a:p>
            <a:r>
              <a:rPr lang="en-US" altLang="ru-RU" sz="1600" b="1" kern="0" dirty="0" err="1">
                <a:solidFill>
                  <a:schemeClr val="bg1"/>
                </a:solidFill>
              </a:rPr>
              <a:t>Evgeny</a:t>
            </a:r>
            <a:r>
              <a:rPr lang="en-US" altLang="ru-RU" sz="1600" b="1" kern="0" dirty="0">
                <a:solidFill>
                  <a:schemeClr val="bg1"/>
                </a:solidFill>
              </a:rPr>
              <a:t> </a:t>
            </a:r>
            <a:r>
              <a:rPr lang="en-US" altLang="ru-RU" sz="1600" b="1" kern="0" dirty="0" err="1">
                <a:solidFill>
                  <a:schemeClr val="bg1"/>
                </a:solidFill>
              </a:rPr>
              <a:t>Yakushev</a:t>
            </a:r>
            <a:endParaRPr lang="en-US" altLang="ru-RU" sz="1600" b="1" kern="0" dirty="0">
              <a:solidFill>
                <a:schemeClr val="bg1"/>
              </a:solidFill>
            </a:endParaRPr>
          </a:p>
        </p:txBody>
      </p:sp>
      <p:sp>
        <p:nvSpPr>
          <p:cNvPr id="4" name="Прямоугольник 3">
            <a:extLst>
              <a:ext uri="{FF2B5EF4-FFF2-40B4-BE49-F238E27FC236}">
                <a16:creationId xmlns:a16="http://schemas.microsoft.com/office/drawing/2014/main" id="{4221D0EA-F72E-4276-8A21-465D4CABBF5F}"/>
              </a:ext>
            </a:extLst>
          </p:cNvPr>
          <p:cNvSpPr/>
          <p:nvPr/>
        </p:nvSpPr>
        <p:spPr>
          <a:xfrm>
            <a:off x="3575720" y="908720"/>
            <a:ext cx="8136904" cy="369332"/>
          </a:xfrm>
          <a:prstGeom prst="rect">
            <a:avLst/>
          </a:prstGeom>
        </p:spPr>
        <p:txBody>
          <a:bodyPr wrap="square">
            <a:spAutoFit/>
          </a:bodyPr>
          <a:lstStyle/>
          <a:p>
            <a:r>
              <a:rPr lang="en-US" b="1" dirty="0">
                <a:solidFill>
                  <a:srgbClr val="00B050"/>
                </a:solidFill>
                <a:latin typeface="+mj-lt"/>
                <a:cs typeface="Times New Roman" pitchFamily="18" charset="0"/>
              </a:rPr>
              <a:t>The research theme: Non-accelerator neutrino physics and astrophysics</a:t>
            </a:r>
            <a:endParaRPr lang="ru-RU" b="1" dirty="0">
              <a:solidFill>
                <a:srgbClr val="00B050"/>
              </a:solidFill>
              <a:latin typeface="+mj-lt"/>
            </a:endParaRPr>
          </a:p>
        </p:txBody>
      </p:sp>
      <p:sp>
        <p:nvSpPr>
          <p:cNvPr id="15" name="TextBox 14">
            <a:extLst>
              <a:ext uri="{FF2B5EF4-FFF2-40B4-BE49-F238E27FC236}">
                <a16:creationId xmlns:a16="http://schemas.microsoft.com/office/drawing/2014/main" id="{7E814220-B36A-4534-9263-33615F13DFFB}"/>
              </a:ext>
            </a:extLst>
          </p:cNvPr>
          <p:cNvSpPr txBox="1"/>
          <p:nvPr/>
        </p:nvSpPr>
        <p:spPr>
          <a:xfrm>
            <a:off x="3575720" y="1278052"/>
            <a:ext cx="8496944" cy="2339102"/>
          </a:xfrm>
          <a:prstGeom prst="rect">
            <a:avLst/>
          </a:prstGeom>
          <a:noFill/>
        </p:spPr>
        <p:txBody>
          <a:bodyPr wrap="square" rtlCol="0">
            <a:spAutoFit/>
          </a:bodyPr>
          <a:lstStyle/>
          <a:p>
            <a:r>
              <a:rPr lang="en-US" b="1" dirty="0"/>
              <a:t>Research directions:</a:t>
            </a:r>
          </a:p>
          <a:p>
            <a:pPr marL="285750" indent="-285750">
              <a:buFont typeface="Arial" panose="020B0604020202020204" pitchFamily="34" charset="0"/>
              <a:buChar char="•"/>
            </a:pPr>
            <a:r>
              <a:rPr lang="en-US" sz="1600" dirty="0"/>
              <a:t>investigation of </a:t>
            </a:r>
            <a:r>
              <a:rPr lang="en-US" sz="1600" dirty="0">
                <a:solidFill>
                  <a:srgbClr val="00B050"/>
                </a:solidFill>
              </a:rPr>
              <a:t>double beta-decay </a:t>
            </a:r>
            <a:r>
              <a:rPr lang="en-US" sz="1600" dirty="0"/>
              <a:t>by different calorimetric and track calorimetric methods; </a:t>
            </a:r>
          </a:p>
          <a:p>
            <a:pPr marL="285750" indent="-285750">
              <a:buFont typeface="Arial" panose="020B0604020202020204" pitchFamily="34" charset="0"/>
              <a:buChar char="•"/>
            </a:pPr>
            <a:r>
              <a:rPr lang="en-US" sz="1600" dirty="0">
                <a:solidFill>
                  <a:srgbClr val="00B050"/>
                </a:solidFill>
              </a:rPr>
              <a:t>search for the neutrino magnetic moment, neutrino-nucleus coherent scattering </a:t>
            </a:r>
            <a:r>
              <a:rPr lang="en-US" sz="1600" dirty="0"/>
              <a:t>(</a:t>
            </a:r>
            <a:r>
              <a:rPr lang="en-US" sz="1600" dirty="0" err="1"/>
              <a:t>CEvNS</a:t>
            </a:r>
            <a:r>
              <a:rPr lang="en-US" sz="1600" dirty="0"/>
              <a:t>); </a:t>
            </a:r>
          </a:p>
          <a:p>
            <a:pPr marL="285750" indent="-285750">
              <a:buFont typeface="Arial" panose="020B0604020202020204" pitchFamily="34" charset="0"/>
              <a:buChar char="•"/>
            </a:pPr>
            <a:r>
              <a:rPr lang="en-US" sz="1600" dirty="0">
                <a:solidFill>
                  <a:srgbClr val="00B050"/>
                </a:solidFill>
              </a:rPr>
              <a:t>investigation of galactic and extragalactic neutrino sources, diffusive neutrino cosmic background, search for exotic particles, search for sterile neutrinos</a:t>
            </a:r>
            <a:r>
              <a:rPr lang="en-US" sz="1600" dirty="0"/>
              <a:t>; </a:t>
            </a:r>
          </a:p>
          <a:p>
            <a:pPr marL="285750" indent="-285750">
              <a:buFont typeface="Arial" panose="020B0604020202020204" pitchFamily="34" charset="0"/>
              <a:buChar char="•"/>
            </a:pPr>
            <a:r>
              <a:rPr lang="en-US" sz="1600" dirty="0"/>
              <a:t>distant investigation of </a:t>
            </a:r>
            <a:r>
              <a:rPr lang="en-US" sz="1600" dirty="0">
                <a:solidFill>
                  <a:srgbClr val="00B050"/>
                </a:solidFill>
              </a:rPr>
              <a:t>processes inside a nuclear reactor core </a:t>
            </a:r>
            <a:r>
              <a:rPr lang="en-US" sz="1600" dirty="0"/>
              <a:t>using neutrinos;</a:t>
            </a:r>
          </a:p>
          <a:p>
            <a:pPr marL="285750" indent="-285750">
              <a:buFont typeface="Arial" panose="020B0604020202020204" pitchFamily="34" charset="0"/>
              <a:buChar char="•"/>
            </a:pPr>
            <a:r>
              <a:rPr lang="en-US" sz="1600" dirty="0"/>
              <a:t>development of </a:t>
            </a:r>
            <a:r>
              <a:rPr lang="en-US" sz="1600" dirty="0">
                <a:solidFill>
                  <a:srgbClr val="00B050"/>
                </a:solidFill>
              </a:rPr>
              <a:t>new methods for the detection of charged and neutral particles</a:t>
            </a:r>
            <a:r>
              <a:rPr lang="en-US" sz="1600" dirty="0"/>
              <a:t>; </a:t>
            </a:r>
          </a:p>
          <a:p>
            <a:pPr marL="285750" indent="-285750">
              <a:buFont typeface="Arial" panose="020B0604020202020204" pitchFamily="34" charset="0"/>
              <a:buChar char="•"/>
            </a:pPr>
            <a:r>
              <a:rPr lang="en-US" sz="1600" dirty="0"/>
              <a:t>development of </a:t>
            </a:r>
            <a:r>
              <a:rPr lang="en-US" sz="1600" dirty="0">
                <a:solidFill>
                  <a:srgbClr val="00B050"/>
                </a:solidFill>
              </a:rPr>
              <a:t>modern radiochemistry for astrophysics and nuclear medicine</a:t>
            </a:r>
            <a:r>
              <a:rPr lang="en-US" sz="1600" dirty="0"/>
              <a:t>.</a:t>
            </a:r>
          </a:p>
          <a:p>
            <a:endParaRPr lang="en-US" sz="1600" dirty="0"/>
          </a:p>
        </p:txBody>
      </p:sp>
      <p:sp>
        <p:nvSpPr>
          <p:cNvPr id="10" name="Прямоугольник 9">
            <a:extLst>
              <a:ext uri="{FF2B5EF4-FFF2-40B4-BE49-F238E27FC236}">
                <a16:creationId xmlns:a16="http://schemas.microsoft.com/office/drawing/2014/main" id="{231CB6B1-9C43-4F4D-A5F2-27DD0B2D76DA}"/>
              </a:ext>
            </a:extLst>
          </p:cNvPr>
          <p:cNvSpPr/>
          <p:nvPr/>
        </p:nvSpPr>
        <p:spPr>
          <a:xfrm>
            <a:off x="119336" y="3284984"/>
            <a:ext cx="10801200" cy="3416320"/>
          </a:xfrm>
          <a:prstGeom prst="rect">
            <a:avLst/>
          </a:prstGeom>
        </p:spPr>
        <p:txBody>
          <a:bodyPr wrap="square">
            <a:spAutoFit/>
          </a:bodyPr>
          <a:lstStyle/>
          <a:p>
            <a:pPr marL="442737" indent="6350"/>
            <a:r>
              <a:rPr lang="en-US"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7 main projects</a:t>
            </a:r>
            <a:r>
              <a:rPr lang="en-US"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a:t>
            </a:r>
            <a:r>
              <a:rPr lang="en-US"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p>
          <a:p>
            <a:pPr marL="441325" indent="633413"/>
            <a:r>
              <a:rPr lang="en-US" b="1" dirty="0" err="1">
                <a:solidFill>
                  <a:srgbClr val="002060"/>
                </a:solidFill>
              </a:rPr>
              <a:t>Neutrinoless</a:t>
            </a:r>
            <a:r>
              <a:rPr lang="en-US" b="1" dirty="0">
                <a:solidFill>
                  <a:srgbClr val="002060"/>
                </a:solidFill>
              </a:rPr>
              <a:t> double beta-decay</a:t>
            </a:r>
            <a:r>
              <a:rPr lang="en-US"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p>
          <a:p>
            <a:pPr marL="441325" indent="633413"/>
            <a:r>
              <a:rPr lang="en-US"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a:effectLst>
                  <a:outerShdw blurRad="38100" dist="38100" dir="2700000" algn="tl">
                    <a:srgbClr val="000000">
                      <a:alpha val="43137"/>
                    </a:srgbClr>
                  </a:outerShdw>
                </a:effectLst>
                <a:latin typeface="Times New Roman" pitchFamily="18" charset="0"/>
                <a:cs typeface="Times New Roman" pitchFamily="18" charset="0"/>
              </a:rPr>
              <a:t>SuperNEMO</a:t>
            </a:r>
            <a:r>
              <a:rPr lang="en-US" b="1" dirty="0">
                <a:effectLst>
                  <a:outerShdw blurRad="38100" dist="38100" dir="2700000" algn="tl">
                    <a:srgbClr val="000000">
                      <a:alpha val="43137"/>
                    </a:srgbClr>
                  </a:outerShdw>
                </a:effectLst>
                <a:latin typeface="Times New Roman" pitchFamily="18" charset="0"/>
                <a:cs typeface="Times New Roman" pitchFamily="18" charset="0"/>
              </a:rPr>
              <a:t>, </a:t>
            </a:r>
          </a:p>
          <a:p>
            <a:pPr marL="441325" indent="633413"/>
            <a:r>
              <a:rPr lang="en-US" b="1" dirty="0">
                <a:effectLst>
                  <a:outerShdw blurRad="38100" dist="38100" dir="2700000" algn="tl">
                    <a:srgbClr val="000000">
                      <a:alpha val="43137"/>
                    </a:srgbClr>
                  </a:outerShdw>
                </a:effectLst>
                <a:latin typeface="Times New Roman" pitchFamily="18" charset="0"/>
                <a:cs typeface="Times New Roman" pitchFamily="18" charset="0"/>
              </a:rPr>
              <a:t>                  GERDA</a:t>
            </a:r>
            <a:r>
              <a:rPr lang="ru-RU" b="1" dirty="0">
                <a:effectLst>
                  <a:outerShdw blurRad="38100" dist="38100" dir="2700000" algn="tl">
                    <a:srgbClr val="000000">
                      <a:alpha val="43137"/>
                    </a:srgbClr>
                  </a:outerShdw>
                </a:effectLst>
                <a:latin typeface="Times New Roman" pitchFamily="18" charset="0"/>
                <a:cs typeface="Times New Roman" pitchFamily="18" charset="0"/>
              </a:rPr>
              <a:t> (</a:t>
            </a:r>
            <a:r>
              <a:rPr lang="en-US" b="1" dirty="0">
                <a:effectLst>
                  <a:outerShdw blurRad="38100" dist="38100" dir="2700000" algn="tl">
                    <a:srgbClr val="000000">
                      <a:alpha val="43137"/>
                    </a:srgbClr>
                  </a:outerShdw>
                </a:effectLst>
                <a:latin typeface="Times New Roman" pitchFamily="18" charset="0"/>
                <a:cs typeface="Times New Roman" pitchFamily="18" charset="0"/>
              </a:rPr>
              <a:t>Legend), </a:t>
            </a:r>
          </a:p>
          <a:p>
            <a:pPr marL="441325" indent="633413"/>
            <a:r>
              <a:rPr lang="en-US" b="1" dirty="0">
                <a:effectLst>
                  <a:outerShdw blurRad="38100" dist="38100" dir="2700000" algn="tl">
                    <a:srgbClr val="000000">
                      <a:alpha val="43137"/>
                    </a:srgbClr>
                  </a:outerShdw>
                </a:effectLst>
                <a:latin typeface="Times New Roman" pitchFamily="18" charset="0"/>
                <a:cs typeface="Times New Roman" pitchFamily="18" charset="0"/>
              </a:rPr>
              <a:t>                  Monument,</a:t>
            </a:r>
          </a:p>
          <a:p>
            <a:pPr marL="441325" indent="633413"/>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a:p>
            <a:pPr marL="441325" indent="633413"/>
            <a:r>
              <a:rPr lang="en-US" b="1" dirty="0">
                <a:solidFill>
                  <a:srgbClr val="002060"/>
                </a:solidFill>
              </a:rPr>
              <a:t>Experiments with the reactor anti-neutrino</a:t>
            </a:r>
            <a:endParaRPr lang="en-US"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marL="441325" indent="633413"/>
            <a:r>
              <a:rPr lang="en-US" b="1" dirty="0">
                <a:effectLst>
                  <a:outerShdw blurRad="38100" dist="38100" dir="2700000" algn="tl">
                    <a:srgbClr val="000000">
                      <a:alpha val="43137"/>
                    </a:srgbClr>
                  </a:outerShdw>
                </a:effectLst>
                <a:latin typeface="Times New Roman" pitchFamily="18" charset="0"/>
                <a:cs typeface="Times New Roman" pitchFamily="18" charset="0"/>
              </a:rPr>
              <a:t>                  EDELWEISS/Ricochet</a:t>
            </a:r>
            <a:r>
              <a:rPr lang="ru-RU" b="1" dirty="0">
                <a:effectLst>
                  <a:outerShdw blurRad="38100" dist="38100" dir="2700000" algn="tl">
                    <a:srgbClr val="000000">
                      <a:alpha val="43137"/>
                    </a:srgbClr>
                  </a:outerShdw>
                </a:effectLst>
                <a:latin typeface="Times New Roman" pitchFamily="18" charset="0"/>
                <a:cs typeface="Times New Roman" pitchFamily="18" charset="0"/>
              </a:rPr>
              <a:t>,</a:t>
            </a:r>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a:p>
            <a:pPr marL="441325" indent="633413"/>
            <a:r>
              <a:rPr lang="en-US" b="1" dirty="0">
                <a:effectLst>
                  <a:outerShdw blurRad="38100" dist="38100" dir="2700000" algn="tl">
                    <a:srgbClr val="000000">
                      <a:alpha val="43137"/>
                    </a:srgbClr>
                  </a:outerShdw>
                </a:effectLst>
                <a:latin typeface="Times New Roman" pitchFamily="18" charset="0"/>
                <a:cs typeface="Times New Roman" pitchFamily="18" charset="0"/>
              </a:rPr>
              <a:t>                  </a:t>
            </a:r>
            <a:r>
              <a:rPr lang="el-GR" b="1" dirty="0">
                <a:effectLst>
                  <a:outerShdw blurRad="38100" dist="38100" dir="2700000" algn="tl">
                    <a:srgbClr val="000000">
                      <a:alpha val="43137"/>
                    </a:srgbClr>
                  </a:outerShdw>
                </a:effectLst>
                <a:latin typeface="Times New Roman" pitchFamily="18" charset="0"/>
                <a:cs typeface="Times New Roman" pitchFamily="18" charset="0"/>
              </a:rPr>
              <a:t>ν</a:t>
            </a:r>
            <a:r>
              <a:rPr lang="en-US" b="1" dirty="0" err="1">
                <a:effectLst>
                  <a:outerShdw blurRad="38100" dist="38100" dir="2700000" algn="tl">
                    <a:srgbClr val="000000">
                      <a:alpha val="43137"/>
                    </a:srgbClr>
                  </a:outerShdw>
                </a:effectLst>
                <a:latin typeface="Times New Roman" pitchFamily="18" charset="0"/>
                <a:cs typeface="Times New Roman" pitchFamily="18" charset="0"/>
              </a:rPr>
              <a:t>GeN</a:t>
            </a:r>
            <a:r>
              <a:rPr lang="en-US" b="1" dirty="0">
                <a:effectLst>
                  <a:outerShdw blurRad="38100" dist="38100" dir="2700000" algn="tl">
                    <a:srgbClr val="000000">
                      <a:alpha val="43137"/>
                    </a:srgbClr>
                  </a:outerShdw>
                </a:effectLst>
                <a:latin typeface="Times New Roman" pitchFamily="18" charset="0"/>
                <a:cs typeface="Times New Roman" pitchFamily="18" charset="0"/>
              </a:rPr>
              <a:t>, </a:t>
            </a:r>
          </a:p>
          <a:p>
            <a:pPr marL="441325" indent="633413"/>
            <a:r>
              <a:rPr lang="en-US" b="1" dirty="0">
                <a:effectLst>
                  <a:outerShdw blurRad="38100" dist="38100" dir="2700000" algn="tl">
                    <a:srgbClr val="000000">
                      <a:alpha val="43137"/>
                    </a:srgbClr>
                  </a:outerShdw>
                </a:effectLst>
                <a:latin typeface="Times New Roman" pitchFamily="18" charset="0"/>
                <a:cs typeface="Times New Roman" pitchFamily="18" charset="0"/>
              </a:rPr>
              <a:t>                  DANSS, </a:t>
            </a:r>
          </a:p>
          <a:p>
            <a:pPr marL="441325" indent="633413"/>
            <a:r>
              <a:rPr lang="en-US" b="1" dirty="0">
                <a:solidFill>
                  <a:srgbClr val="002060"/>
                </a:solidFill>
              </a:rPr>
              <a:t>Dedicated to deep-water investigations with the neutrino telescope on Lake Baikal</a:t>
            </a:r>
            <a:endParaRPr lang="en-US"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marL="441325" indent="633413"/>
            <a:r>
              <a:rPr lang="en-US" b="1" dirty="0">
                <a:effectLst>
                  <a:outerShdw blurRad="38100" dist="38100" dir="2700000" algn="tl">
                    <a:srgbClr val="000000">
                      <a:alpha val="43137"/>
                    </a:srgbClr>
                  </a:outerShdw>
                </a:effectLst>
                <a:latin typeface="Times New Roman" pitchFamily="18" charset="0"/>
                <a:cs typeface="Times New Roman" pitchFamily="18" charset="0"/>
              </a:rPr>
              <a:t>                  BAIKAL-GVD</a:t>
            </a:r>
          </a:p>
        </p:txBody>
      </p:sp>
    </p:spTree>
    <p:extLst>
      <p:ext uri="{BB962C8B-B14F-4D97-AF65-F5344CB8AC3E}">
        <p14:creationId xmlns:p14="http://schemas.microsoft.com/office/powerpoint/2010/main" val="3870846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4">
            <a:extLst>
              <a:ext uri="{FF2B5EF4-FFF2-40B4-BE49-F238E27FC236}">
                <a16:creationId xmlns:a16="http://schemas.microsoft.com/office/drawing/2014/main" id="{50D494AD-FBFB-4E06-A78A-518429946B9B}"/>
              </a:ext>
            </a:extLst>
          </p:cNvPr>
          <p:cNvSpPr txBox="1">
            <a:spLocks noChangeArrowheads="1"/>
          </p:cNvSpPr>
          <p:nvPr/>
        </p:nvSpPr>
        <p:spPr bwMode="auto">
          <a:xfrm>
            <a:off x="1724025" y="156032"/>
            <a:ext cx="87439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FF3300"/>
                </a:solidFill>
                <a:latin typeface="Arial" panose="020B0604020202020204" pitchFamily="34" charset="0"/>
                <a:ea typeface="MS PGothic" panose="020B0600070205080204" pitchFamily="34" charset="-128"/>
              </a:defRPr>
            </a:lvl1pPr>
            <a:lvl2pPr marL="742950" indent="-285750" eaLnBrk="0" hangingPunct="0">
              <a:defRPr sz="2400">
                <a:solidFill>
                  <a:srgbClr val="FF3300"/>
                </a:solidFill>
                <a:latin typeface="Arial" panose="020B0604020202020204" pitchFamily="34" charset="0"/>
                <a:ea typeface="MS PGothic" panose="020B0600070205080204" pitchFamily="34" charset="-128"/>
              </a:defRPr>
            </a:lvl2pPr>
            <a:lvl3pPr marL="1143000" indent="-228600" eaLnBrk="0" hangingPunct="0">
              <a:defRPr sz="2400">
                <a:solidFill>
                  <a:srgbClr val="FF3300"/>
                </a:solidFill>
                <a:latin typeface="Arial" panose="020B0604020202020204" pitchFamily="34" charset="0"/>
                <a:ea typeface="MS PGothic" panose="020B0600070205080204" pitchFamily="34" charset="-128"/>
              </a:defRPr>
            </a:lvl3pPr>
            <a:lvl4pPr marL="1600200" indent="-228600" eaLnBrk="0" hangingPunct="0">
              <a:defRPr sz="2400">
                <a:solidFill>
                  <a:srgbClr val="FF3300"/>
                </a:solidFill>
                <a:latin typeface="Arial" panose="020B0604020202020204" pitchFamily="34" charset="0"/>
                <a:ea typeface="MS PGothic" panose="020B0600070205080204" pitchFamily="34" charset="-128"/>
              </a:defRPr>
            </a:lvl4pPr>
            <a:lvl5pPr marL="2057400" indent="-228600" eaLnBrk="0" hangingPunct="0">
              <a:defRPr sz="2400">
                <a:solidFill>
                  <a:srgbClr val="FF33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9pPr>
          </a:lstStyle>
          <a:p>
            <a:pPr algn="ctr" defTabSz="457200" eaLnBrk="1" hangingPunct="1">
              <a:defRPr/>
            </a:pPr>
            <a:r>
              <a:rPr lang="en-GB" altLang="ru-RU" sz="1600" b="1" kern="0" dirty="0">
                <a:solidFill>
                  <a:srgbClr val="C00000"/>
                </a:solidFill>
              </a:rPr>
              <a:t>Programme Advisory Committee for Nuclear Physics, 5</a:t>
            </a:r>
            <a:r>
              <a:rPr lang="en-US" altLang="ru-RU" sz="1600" b="1" kern="0" dirty="0">
                <a:solidFill>
                  <a:srgbClr val="C00000"/>
                </a:solidFill>
              </a:rPr>
              <a:t>6th.</a:t>
            </a:r>
            <a:r>
              <a:rPr lang="en-GB" altLang="ru-RU" sz="1600" b="1" kern="0" dirty="0">
                <a:solidFill>
                  <a:srgbClr val="C00000"/>
                </a:solidFill>
              </a:rPr>
              <a:t> meeting, 26 </a:t>
            </a:r>
            <a:r>
              <a:rPr lang="en-US" altLang="ru-RU" sz="1600" b="1" kern="0" dirty="0">
                <a:solidFill>
                  <a:srgbClr val="C00000"/>
                </a:solidFill>
              </a:rPr>
              <a:t>January</a:t>
            </a:r>
            <a:r>
              <a:rPr lang="en-GB" altLang="ru-RU" sz="1600" b="1" kern="0" dirty="0">
                <a:solidFill>
                  <a:srgbClr val="C00000"/>
                </a:solidFill>
              </a:rPr>
              <a:t> 2023</a:t>
            </a:r>
            <a:endParaRPr lang="en-GB" altLang="ru-RU" sz="1600" kern="0" dirty="0">
              <a:solidFill>
                <a:srgbClr val="C00000"/>
              </a:solidFill>
            </a:endParaRPr>
          </a:p>
        </p:txBody>
      </p:sp>
      <p:sp>
        <p:nvSpPr>
          <p:cNvPr id="2" name="Номер слайда 1">
            <a:extLst>
              <a:ext uri="{FF2B5EF4-FFF2-40B4-BE49-F238E27FC236}">
                <a16:creationId xmlns:a16="http://schemas.microsoft.com/office/drawing/2014/main" id="{8D7AD651-D6C2-4AC9-99E0-4C2C4D3C7809}"/>
              </a:ext>
            </a:extLst>
          </p:cNvPr>
          <p:cNvSpPr>
            <a:spLocks noGrp="1"/>
          </p:cNvSpPr>
          <p:nvPr>
            <p:ph type="sldNum" sz="quarter" idx="12"/>
          </p:nvPr>
        </p:nvSpPr>
        <p:spPr/>
        <p:txBody>
          <a:bodyPr/>
          <a:lstStyle/>
          <a:p>
            <a:fld id="{017C60C2-FB95-4464-969C-DC460CD1CFD8}" type="slidenum">
              <a:rPr lang="ru-RU" smtClean="0"/>
              <a:pPr/>
              <a:t>2</a:t>
            </a:fld>
            <a:endParaRPr lang="ru-RU"/>
          </a:p>
        </p:txBody>
      </p:sp>
      <p:sp>
        <p:nvSpPr>
          <p:cNvPr id="5" name="ZoneTexte 3">
            <a:extLst>
              <a:ext uri="{FF2B5EF4-FFF2-40B4-BE49-F238E27FC236}">
                <a16:creationId xmlns:a16="http://schemas.microsoft.com/office/drawing/2014/main" id="{4BBD5046-2864-4D5E-93AC-3DB002AAA85A}"/>
              </a:ext>
            </a:extLst>
          </p:cNvPr>
          <p:cNvSpPr txBox="1">
            <a:spLocks noChangeArrowheads="1"/>
          </p:cNvSpPr>
          <p:nvPr/>
        </p:nvSpPr>
        <p:spPr bwMode="auto">
          <a:xfrm>
            <a:off x="287015" y="692696"/>
            <a:ext cx="11617968" cy="5788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FF3300"/>
                </a:solidFill>
                <a:latin typeface="Arial" panose="020B0604020202020204" pitchFamily="34" charset="0"/>
                <a:ea typeface="MS PGothic" panose="020B0600070205080204" pitchFamily="34" charset="-128"/>
              </a:defRPr>
            </a:lvl1pPr>
            <a:lvl2pPr marL="742950" indent="-285750" eaLnBrk="0" hangingPunct="0">
              <a:defRPr sz="2400">
                <a:solidFill>
                  <a:srgbClr val="FF3300"/>
                </a:solidFill>
                <a:latin typeface="Arial" panose="020B0604020202020204" pitchFamily="34" charset="0"/>
                <a:ea typeface="MS PGothic" panose="020B0600070205080204" pitchFamily="34" charset="-128"/>
              </a:defRPr>
            </a:lvl2pPr>
            <a:lvl3pPr marL="1143000" indent="-228600" eaLnBrk="0" hangingPunct="0">
              <a:defRPr sz="2400">
                <a:solidFill>
                  <a:srgbClr val="FF3300"/>
                </a:solidFill>
                <a:latin typeface="Arial" panose="020B0604020202020204" pitchFamily="34" charset="0"/>
                <a:ea typeface="MS PGothic" panose="020B0600070205080204" pitchFamily="34" charset="-128"/>
              </a:defRPr>
            </a:lvl3pPr>
            <a:lvl4pPr marL="1600200" indent="-228600" eaLnBrk="0" hangingPunct="0">
              <a:defRPr sz="2400">
                <a:solidFill>
                  <a:srgbClr val="FF3300"/>
                </a:solidFill>
                <a:latin typeface="Arial" panose="020B0604020202020204" pitchFamily="34" charset="0"/>
                <a:ea typeface="MS PGothic" panose="020B0600070205080204" pitchFamily="34" charset="-128"/>
              </a:defRPr>
            </a:lvl4pPr>
            <a:lvl5pPr marL="2057400" indent="-228600" eaLnBrk="0" hangingPunct="0">
              <a:defRPr sz="2400">
                <a:solidFill>
                  <a:srgbClr val="FF33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9pPr>
          </a:lstStyle>
          <a:p>
            <a:pPr defTabSz="457200" eaLnBrk="1" hangingPunct="1">
              <a:lnSpc>
                <a:spcPct val="130000"/>
              </a:lnSpc>
              <a:defRPr/>
            </a:pPr>
            <a:r>
              <a:rPr lang="en-GB" altLang="ru-RU" sz="1200" kern="0" dirty="0">
                <a:solidFill>
                  <a:srgbClr val="002060"/>
                </a:solidFill>
              </a:rPr>
              <a:t>1. Opening of the meeting 																			</a:t>
            </a:r>
            <a:r>
              <a:rPr lang="en-GB" altLang="ru-RU" sz="1200" i="1" kern="0" dirty="0">
                <a:solidFill>
                  <a:srgbClr val="002060"/>
                </a:solidFill>
              </a:rPr>
              <a:t>G. </a:t>
            </a:r>
            <a:r>
              <a:rPr lang="en-GB" altLang="ru-RU" sz="1200" i="1" kern="0" dirty="0" err="1">
                <a:solidFill>
                  <a:srgbClr val="002060"/>
                </a:solidFill>
              </a:rPr>
              <a:t>Trubnikov</a:t>
            </a:r>
            <a:r>
              <a:rPr lang="en-GB" altLang="ru-RU" sz="1200" kern="0" dirty="0">
                <a:solidFill>
                  <a:srgbClr val="002060"/>
                </a:solidFill>
              </a:rPr>
              <a:t>	</a:t>
            </a:r>
          </a:p>
          <a:p>
            <a:pPr defTabSz="457200" eaLnBrk="1" hangingPunct="1">
              <a:lnSpc>
                <a:spcPct val="130000"/>
              </a:lnSpc>
              <a:defRPr/>
            </a:pPr>
            <a:r>
              <a:rPr lang="en-GB" altLang="ru-RU" sz="1400" b="1" kern="0" dirty="0">
                <a:solidFill>
                  <a:srgbClr val="00B050"/>
                </a:solidFill>
              </a:rPr>
              <a:t>2. </a:t>
            </a:r>
            <a:r>
              <a:rPr lang="en-US" altLang="ru-RU" sz="1400" b="1" kern="0" dirty="0">
                <a:solidFill>
                  <a:srgbClr val="00B050"/>
                </a:solidFill>
              </a:rPr>
              <a:t>Structure and main directions of JINR research. Scientific results in recent years and the development			</a:t>
            </a:r>
            <a:r>
              <a:rPr lang="en-GB" altLang="ru-RU" sz="1400" b="1" i="1" kern="0" dirty="0">
                <a:solidFill>
                  <a:srgbClr val="00B050"/>
                </a:solidFill>
              </a:rPr>
              <a:t>G. </a:t>
            </a:r>
            <a:r>
              <a:rPr lang="en-GB" altLang="ru-RU" sz="1400" b="1" i="1" kern="0" dirty="0" err="1">
                <a:solidFill>
                  <a:srgbClr val="00B050"/>
                </a:solidFill>
              </a:rPr>
              <a:t>Trubnikov</a:t>
            </a:r>
            <a:r>
              <a:rPr lang="en-US" altLang="ru-RU" sz="1400" b="1" kern="0" dirty="0">
                <a:solidFill>
                  <a:srgbClr val="00B050"/>
                </a:solidFill>
              </a:rPr>
              <a:t> </a:t>
            </a:r>
          </a:p>
          <a:p>
            <a:pPr defTabSz="457200" eaLnBrk="1" hangingPunct="1">
              <a:lnSpc>
                <a:spcPct val="130000"/>
              </a:lnSpc>
              <a:defRPr/>
            </a:pPr>
            <a:r>
              <a:rPr lang="en-US" altLang="ru-RU" sz="1400" b="1" kern="0" dirty="0">
                <a:solidFill>
                  <a:srgbClr val="00B050"/>
                </a:solidFill>
              </a:rPr>
              <a:t>    of JINR for 2024–2030</a:t>
            </a:r>
            <a:r>
              <a:rPr lang="en-US" altLang="ru-RU" sz="1400" b="1" kern="0" dirty="0">
                <a:solidFill>
                  <a:srgbClr val="C00000"/>
                </a:solidFill>
              </a:rPr>
              <a:t>				</a:t>
            </a:r>
            <a:endParaRPr lang="en-GB" sz="1400" b="1" i="1" kern="0" dirty="0">
              <a:solidFill>
                <a:srgbClr val="C00000"/>
              </a:solidFill>
            </a:endParaRPr>
          </a:p>
          <a:p>
            <a:pPr defTabSz="457200" eaLnBrk="1" hangingPunct="1">
              <a:lnSpc>
                <a:spcPct val="130000"/>
              </a:lnSpc>
              <a:defRPr/>
            </a:pPr>
            <a:r>
              <a:rPr lang="en-GB" altLang="ru-RU" sz="1200" kern="0" dirty="0">
                <a:solidFill>
                  <a:srgbClr val="002060"/>
                </a:solidFill>
              </a:rPr>
              <a:t>3. </a:t>
            </a:r>
            <a:r>
              <a:rPr lang="en-US" altLang="ru-RU" sz="1200" kern="0" dirty="0">
                <a:solidFill>
                  <a:srgbClr val="002060"/>
                </a:solidFill>
              </a:rPr>
              <a:t>Information on the Resolution of the 132nd session of the JINR Scientific Council (September 2022) and on the decisions of the JINR			</a:t>
            </a:r>
            <a:r>
              <a:rPr lang="en-US" sz="1200" i="1" dirty="0">
                <a:solidFill>
                  <a:srgbClr val="002060"/>
                </a:solidFill>
              </a:rPr>
              <a:t> S. </a:t>
            </a:r>
            <a:r>
              <a:rPr lang="en-US" sz="1200" i="1" dirty="0" err="1">
                <a:solidFill>
                  <a:srgbClr val="002060"/>
                </a:solidFill>
              </a:rPr>
              <a:t>Dmitriev</a:t>
            </a:r>
            <a:endParaRPr lang="en-US" altLang="ru-RU" sz="1200" kern="0" dirty="0">
              <a:solidFill>
                <a:srgbClr val="002060"/>
              </a:solidFill>
            </a:endParaRPr>
          </a:p>
          <a:p>
            <a:pPr defTabSz="457200" eaLnBrk="1" hangingPunct="1">
              <a:lnSpc>
                <a:spcPct val="130000"/>
              </a:lnSpc>
              <a:defRPr/>
            </a:pPr>
            <a:r>
              <a:rPr lang="en-US" altLang="ru-RU" sz="1200" kern="0" dirty="0">
                <a:solidFill>
                  <a:srgbClr val="002060"/>
                </a:solidFill>
              </a:rPr>
              <a:t>    Committee of Plenipotentiaries (November 2022) of the JINR Committee of Plenipotentiaries (November 2021)</a:t>
            </a:r>
            <a:r>
              <a:rPr lang="en-GB" altLang="ru-RU" sz="1200" kern="0" dirty="0">
                <a:solidFill>
                  <a:srgbClr val="002060"/>
                </a:solidFill>
              </a:rPr>
              <a:t>	</a:t>
            </a:r>
            <a:endParaRPr lang="ru-RU" altLang="ru-RU" sz="1200" kern="0" dirty="0">
              <a:solidFill>
                <a:srgbClr val="002060"/>
              </a:solidFill>
            </a:endParaRPr>
          </a:p>
          <a:p>
            <a:pPr defTabSz="457200" eaLnBrk="1" hangingPunct="1">
              <a:lnSpc>
                <a:spcPct val="130000"/>
              </a:lnSpc>
              <a:defRPr/>
            </a:pPr>
            <a:r>
              <a:rPr lang="en-GB" altLang="ru-RU" sz="1200" kern="0" dirty="0">
                <a:solidFill>
                  <a:srgbClr val="002060"/>
                </a:solidFill>
              </a:rPr>
              <a:t>									</a:t>
            </a:r>
          </a:p>
          <a:p>
            <a:pPr defTabSz="457200" eaLnBrk="1" hangingPunct="1">
              <a:lnSpc>
                <a:spcPct val="130000"/>
              </a:lnSpc>
              <a:defRPr/>
            </a:pPr>
            <a:r>
              <a:rPr lang="en-GB" altLang="ru-RU" sz="1400" b="1" kern="0" dirty="0">
                <a:solidFill>
                  <a:srgbClr val="C00000"/>
                </a:solidFill>
              </a:rPr>
              <a:t>4. </a:t>
            </a:r>
            <a:r>
              <a:rPr lang="en-US" altLang="ru-RU" sz="1400" b="1" kern="0" dirty="0">
                <a:solidFill>
                  <a:srgbClr val="C00000"/>
                </a:solidFill>
              </a:rPr>
              <a:t>Draft Seven-Year Plan for the Development of JINR in nuclear physics for 2024–2030:</a:t>
            </a:r>
          </a:p>
          <a:p>
            <a:pPr defTabSz="457200" eaLnBrk="1" hangingPunct="1">
              <a:lnSpc>
                <a:spcPct val="130000"/>
              </a:lnSpc>
              <a:defRPr/>
            </a:pPr>
            <a:r>
              <a:rPr lang="en-US" altLang="ru-RU" sz="1400" b="1" kern="0" dirty="0">
                <a:solidFill>
                  <a:srgbClr val="C00000"/>
                </a:solidFill>
              </a:rPr>
              <a:t>    4.1 FLNR main tasks: status and proposals for the Seven-Year Plan for the Development of JINR for 2024–2030		S. </a:t>
            </a:r>
            <a:r>
              <a:rPr lang="en-US" altLang="ru-RU" sz="1400" b="1" kern="0" dirty="0" err="1">
                <a:solidFill>
                  <a:srgbClr val="C00000"/>
                </a:solidFill>
              </a:rPr>
              <a:t>Sidorchuk</a:t>
            </a:r>
            <a:endParaRPr lang="en-US" altLang="ru-RU" sz="1400" b="1" kern="0" dirty="0">
              <a:solidFill>
                <a:srgbClr val="C00000"/>
              </a:solidFill>
            </a:endParaRPr>
          </a:p>
          <a:p>
            <a:pPr defTabSz="457200" eaLnBrk="1" hangingPunct="1">
              <a:lnSpc>
                <a:spcPct val="130000"/>
              </a:lnSpc>
              <a:defRPr/>
            </a:pPr>
            <a:r>
              <a:rPr lang="en-US" altLang="ru-RU" sz="1400" b="1" kern="0" dirty="0">
                <a:solidFill>
                  <a:srgbClr val="C00000"/>
                </a:solidFill>
              </a:rPr>
              <a:t>    4.2 FLNP main tasks: status and proposals for the Seven-Year Plan for the Development of JINR for 2024–2030		V. </a:t>
            </a:r>
            <a:r>
              <a:rPr lang="en-US" altLang="ru-RU" sz="1400" b="1" kern="0" dirty="0" err="1">
                <a:solidFill>
                  <a:srgbClr val="C00000"/>
                </a:solidFill>
              </a:rPr>
              <a:t>Shvetsov</a:t>
            </a:r>
            <a:endParaRPr lang="en-US" altLang="ru-RU" sz="1400" b="1" kern="0" dirty="0">
              <a:solidFill>
                <a:srgbClr val="C00000"/>
              </a:solidFill>
            </a:endParaRPr>
          </a:p>
          <a:p>
            <a:pPr defTabSz="457200" eaLnBrk="1" hangingPunct="1">
              <a:lnSpc>
                <a:spcPct val="130000"/>
              </a:lnSpc>
              <a:defRPr/>
            </a:pPr>
            <a:r>
              <a:rPr lang="en-US" altLang="ru-RU" sz="1400" b="1" kern="0" dirty="0">
                <a:solidFill>
                  <a:srgbClr val="C00000"/>
                </a:solidFill>
              </a:rPr>
              <a:t>    4.3 Research in non-accelerator neutrino physics and astrophysics and proposals for the Seven-Year Plan for 		E. </a:t>
            </a:r>
            <a:r>
              <a:rPr lang="en-US" altLang="ru-RU" sz="1400" b="1" kern="0" dirty="0" err="1">
                <a:solidFill>
                  <a:srgbClr val="C00000"/>
                </a:solidFill>
              </a:rPr>
              <a:t>Yakushev</a:t>
            </a:r>
            <a:endParaRPr lang="en-US" altLang="ru-RU" sz="1400" b="1" kern="0" dirty="0">
              <a:solidFill>
                <a:srgbClr val="C00000"/>
              </a:solidFill>
            </a:endParaRPr>
          </a:p>
          <a:p>
            <a:pPr defTabSz="457200" eaLnBrk="1" hangingPunct="1">
              <a:lnSpc>
                <a:spcPct val="130000"/>
              </a:lnSpc>
              <a:defRPr/>
            </a:pPr>
            <a:r>
              <a:rPr lang="en-US" altLang="ru-RU" sz="1400" b="1" kern="0" dirty="0">
                <a:solidFill>
                  <a:srgbClr val="C00000"/>
                </a:solidFill>
              </a:rPr>
              <a:t>          the Development of JINR for 2024–2030</a:t>
            </a:r>
          </a:p>
          <a:p>
            <a:pPr defTabSz="457200" eaLnBrk="1" hangingPunct="1">
              <a:lnSpc>
                <a:spcPct val="130000"/>
              </a:lnSpc>
              <a:defRPr/>
            </a:pPr>
            <a:r>
              <a:rPr lang="en-US" altLang="ru-RU" sz="1400" b="1" kern="0" dirty="0">
                <a:solidFill>
                  <a:srgbClr val="C00000"/>
                </a:solidFill>
              </a:rPr>
              <a:t>    4.4 BLTP main tasks in the study of the theory of nuclear systems: status and proposals for the					N. </a:t>
            </a:r>
            <a:r>
              <a:rPr lang="en-US" altLang="ru-RU" sz="1400" b="1" kern="0" dirty="0" err="1">
                <a:solidFill>
                  <a:srgbClr val="C00000"/>
                </a:solidFill>
              </a:rPr>
              <a:t>Antonenko</a:t>
            </a:r>
            <a:r>
              <a:rPr lang="en-US" altLang="ru-RU" sz="1400" b="1" kern="0" dirty="0">
                <a:solidFill>
                  <a:srgbClr val="C00000"/>
                </a:solidFill>
              </a:rPr>
              <a:t> </a:t>
            </a:r>
          </a:p>
          <a:p>
            <a:pPr defTabSz="457200" eaLnBrk="1" hangingPunct="1">
              <a:lnSpc>
                <a:spcPct val="130000"/>
              </a:lnSpc>
              <a:defRPr/>
            </a:pPr>
            <a:r>
              <a:rPr lang="en-US" altLang="ru-RU" sz="1400" b="1" kern="0" dirty="0">
                <a:solidFill>
                  <a:srgbClr val="C00000"/>
                </a:solidFill>
              </a:rPr>
              <a:t>         Seven-Year Plan for the Development of JINR for 2024–2030. Proposal for the extension of</a:t>
            </a:r>
          </a:p>
          <a:p>
            <a:pPr defTabSz="457200" eaLnBrk="1" hangingPunct="1">
              <a:lnSpc>
                <a:spcPct val="130000"/>
              </a:lnSpc>
              <a:defRPr/>
            </a:pPr>
            <a:r>
              <a:rPr lang="en-US" altLang="ru-RU" sz="1400" b="1" kern="0" dirty="0">
                <a:solidFill>
                  <a:srgbClr val="C00000"/>
                </a:solidFill>
              </a:rPr>
              <a:t>         the theme «Theory of nuclear systems»	</a:t>
            </a:r>
          </a:p>
          <a:p>
            <a:pPr defTabSz="457200" eaLnBrk="1" hangingPunct="1">
              <a:lnSpc>
                <a:spcPct val="130000"/>
              </a:lnSpc>
              <a:defRPr/>
            </a:pPr>
            <a:r>
              <a:rPr lang="en-US" altLang="ru-RU" sz="1400" b="1" kern="0" dirty="0">
                <a:solidFill>
                  <a:srgbClr val="C00000"/>
                </a:solidFill>
              </a:rPr>
              <a:t>    4.5 Status and prospects of the MLIT scientific </a:t>
            </a:r>
            <a:r>
              <a:rPr lang="en-US" altLang="ru-RU" sz="1400" b="1" kern="0" dirty="0" err="1">
                <a:solidFill>
                  <a:srgbClr val="C00000"/>
                </a:solidFill>
              </a:rPr>
              <a:t>programme</a:t>
            </a:r>
            <a:r>
              <a:rPr lang="en-US" altLang="ru-RU" sz="1400" b="1" kern="0" dirty="0">
                <a:solidFill>
                  <a:srgbClr val="C00000"/>
                </a:solidFill>
              </a:rPr>
              <a:t>											V. </a:t>
            </a:r>
            <a:r>
              <a:rPr lang="en-US" altLang="ru-RU" sz="1400" b="1" kern="0" dirty="0" err="1">
                <a:solidFill>
                  <a:srgbClr val="C00000"/>
                </a:solidFill>
              </a:rPr>
              <a:t>Korenkov</a:t>
            </a:r>
            <a:endParaRPr lang="en-US" altLang="ru-RU" sz="1400" b="1" kern="0" dirty="0">
              <a:solidFill>
                <a:srgbClr val="C00000"/>
              </a:solidFill>
            </a:endParaRPr>
          </a:p>
          <a:p>
            <a:pPr algn="ctr" defTabSz="457200" eaLnBrk="1" hangingPunct="1">
              <a:lnSpc>
                <a:spcPct val="130000"/>
              </a:lnSpc>
              <a:defRPr/>
            </a:pPr>
            <a:endParaRPr lang="ru-RU" altLang="ru-RU" sz="1200" b="1" u="sng" kern="0" dirty="0">
              <a:solidFill>
                <a:srgbClr val="002060"/>
              </a:solidFill>
            </a:endParaRPr>
          </a:p>
          <a:p>
            <a:pPr algn="ctr" defTabSz="457200" eaLnBrk="1" hangingPunct="1">
              <a:lnSpc>
                <a:spcPct val="130000"/>
              </a:lnSpc>
              <a:defRPr/>
            </a:pPr>
            <a:endParaRPr lang="en-GB" altLang="ru-RU" sz="1200" b="1" u="sng" kern="0" dirty="0">
              <a:solidFill>
                <a:srgbClr val="002060"/>
              </a:solidFill>
            </a:endParaRPr>
          </a:p>
          <a:p>
            <a:pPr algn="ctr" defTabSz="457200" eaLnBrk="1" hangingPunct="1">
              <a:lnSpc>
                <a:spcPct val="130000"/>
              </a:lnSpc>
              <a:defRPr/>
            </a:pPr>
            <a:r>
              <a:rPr lang="en-GB" altLang="ru-RU" sz="1200" b="1" u="sng" kern="0" dirty="0">
                <a:solidFill>
                  <a:srgbClr val="002060"/>
                </a:solidFill>
              </a:rPr>
              <a:t>Closed session:</a:t>
            </a:r>
          </a:p>
          <a:p>
            <a:pPr defTabSz="457200" eaLnBrk="1" hangingPunct="1">
              <a:lnSpc>
                <a:spcPct val="130000"/>
              </a:lnSpc>
              <a:defRPr/>
            </a:pPr>
            <a:r>
              <a:rPr lang="en-US" altLang="ru-RU" sz="1200" kern="0" dirty="0">
                <a:solidFill>
                  <a:srgbClr val="002060"/>
                </a:solidFill>
              </a:rPr>
              <a:t> 5</a:t>
            </a:r>
            <a:r>
              <a:rPr lang="en-GB" altLang="ru-RU" sz="1200" kern="0" dirty="0">
                <a:solidFill>
                  <a:srgbClr val="002060"/>
                </a:solidFill>
              </a:rPr>
              <a:t>.</a:t>
            </a:r>
            <a:r>
              <a:rPr lang="en-GB" sz="1200" dirty="0">
                <a:solidFill>
                  <a:srgbClr val="002060"/>
                </a:solidFill>
              </a:rPr>
              <a:t> </a:t>
            </a:r>
            <a:r>
              <a:rPr lang="en-US" sz="1200" dirty="0">
                <a:solidFill>
                  <a:srgbClr val="002060"/>
                </a:solidFill>
                <a:ea typeface="Times New Roman" panose="02020603050405020304" pitchFamily="18" charset="0"/>
              </a:rPr>
              <a:t>Meeting of the PAC members with the JINR Directorate </a:t>
            </a:r>
          </a:p>
          <a:p>
            <a:pPr defTabSz="457200" eaLnBrk="1" hangingPunct="1">
              <a:lnSpc>
                <a:spcPct val="130000"/>
              </a:lnSpc>
              <a:defRPr/>
            </a:pPr>
            <a:r>
              <a:rPr lang="en-US" sz="1200" dirty="0">
                <a:solidFill>
                  <a:srgbClr val="002060"/>
                </a:solidFill>
                <a:ea typeface="Times New Roman" panose="02020603050405020304" pitchFamily="18" charset="0"/>
              </a:rPr>
              <a:t> 6. Preparation of the PAC recommendations</a:t>
            </a:r>
          </a:p>
          <a:p>
            <a:pPr defTabSz="457200" eaLnBrk="1" hangingPunct="1">
              <a:lnSpc>
                <a:spcPct val="130000"/>
              </a:lnSpc>
              <a:defRPr/>
            </a:pPr>
            <a:r>
              <a:rPr lang="en-US" sz="1200" dirty="0">
                <a:solidFill>
                  <a:srgbClr val="002060"/>
                </a:solidFill>
                <a:ea typeface="Times New Roman" panose="02020603050405020304" pitchFamily="18" charset="0"/>
              </a:rPr>
              <a:t> 7. Adoption of the PAC recommendations</a:t>
            </a:r>
          </a:p>
          <a:p>
            <a:pPr defTabSz="457200" eaLnBrk="1" hangingPunct="1">
              <a:lnSpc>
                <a:spcPct val="130000"/>
              </a:lnSpc>
              <a:defRPr/>
            </a:pPr>
            <a:r>
              <a:rPr lang="en-US" sz="1200" dirty="0">
                <a:solidFill>
                  <a:srgbClr val="002060"/>
                </a:solidFill>
                <a:ea typeface="Times New Roman" panose="02020603050405020304" pitchFamily="18" charset="0"/>
              </a:rPr>
              <a:t> 8. Closing of the meeting</a:t>
            </a:r>
            <a:endParaRPr lang="en-GB" altLang="ru-RU" sz="1200" kern="0" dirty="0">
              <a:solidFill>
                <a:srgbClr val="002060"/>
              </a:solidFill>
            </a:endParaRPr>
          </a:p>
        </p:txBody>
      </p:sp>
    </p:spTree>
    <p:extLst>
      <p:ext uri="{BB962C8B-B14F-4D97-AF65-F5344CB8AC3E}">
        <p14:creationId xmlns:p14="http://schemas.microsoft.com/office/powerpoint/2010/main" val="2845370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p:txBody>
          <a:bodyPr/>
          <a:lstStyle/>
          <a:p>
            <a:fld id="{86CB4B4D-7CA3-9044-876B-883B54F8677D}" type="slidenum">
              <a:rPr lang="ru-RU" smtClean="0"/>
              <a:pPr/>
              <a:t>20</a:t>
            </a:fld>
            <a:endParaRPr lang="ru-RU"/>
          </a:p>
        </p:txBody>
      </p:sp>
      <p:sp>
        <p:nvSpPr>
          <p:cNvPr id="3" name="Прямоугольник 2"/>
          <p:cNvSpPr/>
          <p:nvPr/>
        </p:nvSpPr>
        <p:spPr>
          <a:xfrm>
            <a:off x="1199456" y="548680"/>
            <a:ext cx="10177131" cy="5344027"/>
          </a:xfrm>
          <a:prstGeom prst="rect">
            <a:avLst/>
          </a:prstGeom>
        </p:spPr>
        <p:txBody>
          <a:bodyPr wrap="square">
            <a:spAutoFit/>
          </a:bodyPr>
          <a:lstStyle/>
          <a:p>
            <a:r>
              <a:rPr lang="en-US" sz="2133" dirty="0">
                <a:latin typeface="Times New Roman" pitchFamily="18" charset="0"/>
                <a:cs typeface="Times New Roman" pitchFamily="18" charset="0"/>
              </a:rPr>
              <a:t>In addition to the scientific personal involved in the theme, the </a:t>
            </a:r>
            <a:r>
              <a:rPr lang="en-US" sz="2133" dirty="0">
                <a:solidFill>
                  <a:srgbClr val="00B050"/>
                </a:solidFill>
                <a:latin typeface="Times New Roman" pitchFamily="18" charset="0"/>
                <a:cs typeface="Times New Roman" pitchFamily="18" charset="0"/>
              </a:rPr>
              <a:t>following resources are available</a:t>
            </a:r>
            <a:r>
              <a:rPr lang="en-US" sz="2133" dirty="0">
                <a:latin typeface="Times New Roman" pitchFamily="18" charset="0"/>
                <a:cs typeface="Times New Roman" pitchFamily="18" charset="0"/>
              </a:rPr>
              <a:t> to carry out the scientific projects: </a:t>
            </a:r>
          </a:p>
          <a:p>
            <a:endParaRPr lang="en-US" sz="2133" dirty="0">
              <a:latin typeface="Times New Roman" pitchFamily="18" charset="0"/>
              <a:cs typeface="Times New Roman" pitchFamily="18" charset="0"/>
            </a:endParaRPr>
          </a:p>
          <a:p>
            <a:pPr>
              <a:buFont typeface="Wingdings" pitchFamily="2" charset="2"/>
              <a:buChar char="Ø"/>
            </a:pPr>
            <a:r>
              <a:rPr lang="en-US" sz="2133" dirty="0">
                <a:latin typeface="Times New Roman" pitchFamily="18" charset="0"/>
                <a:cs typeface="Times New Roman" pitchFamily="18" charset="0"/>
              </a:rPr>
              <a:t> the laboratory for the production and repair of semiconductor detectors</a:t>
            </a:r>
          </a:p>
          <a:p>
            <a:pPr>
              <a:buFont typeface="Wingdings" pitchFamily="2" charset="2"/>
              <a:buChar char="Ø"/>
            </a:pPr>
            <a:endParaRPr lang="en-US" sz="2133" dirty="0">
              <a:latin typeface="Times New Roman" pitchFamily="18" charset="0"/>
              <a:cs typeface="Times New Roman" pitchFamily="18" charset="0"/>
            </a:endParaRPr>
          </a:p>
          <a:p>
            <a:pPr>
              <a:buFont typeface="Wingdings" pitchFamily="2" charset="2"/>
              <a:buChar char="Ø"/>
            </a:pPr>
            <a:r>
              <a:rPr lang="en-US" sz="2133" dirty="0">
                <a:latin typeface="Times New Roman" pitchFamily="18" charset="0"/>
                <a:cs typeface="Times New Roman" pitchFamily="18" charset="0"/>
              </a:rPr>
              <a:t> laboratory for </a:t>
            </a:r>
            <a:r>
              <a:rPr lang="en-US" sz="2133" dirty="0" smtClean="0">
                <a:latin typeface="Times New Roman" pitchFamily="18" charset="0"/>
                <a:cs typeface="Times New Roman" pitchFamily="18" charset="0"/>
              </a:rPr>
              <a:t>the development </a:t>
            </a:r>
            <a:r>
              <a:rPr lang="en-US" sz="2133" dirty="0">
                <a:latin typeface="Times New Roman" pitchFamily="18" charset="0"/>
                <a:cs typeface="Times New Roman" pitchFamily="18" charset="0"/>
              </a:rPr>
              <a:t>and production of scintillation materials for detectors</a:t>
            </a:r>
          </a:p>
          <a:p>
            <a:r>
              <a:rPr lang="en-US" sz="2133" dirty="0">
                <a:latin typeface="Times New Roman" pitchFamily="18" charset="0"/>
                <a:cs typeface="Times New Roman" pitchFamily="18" charset="0"/>
              </a:rPr>
              <a:t> </a:t>
            </a:r>
          </a:p>
          <a:p>
            <a:pPr>
              <a:buFont typeface="Wingdings" pitchFamily="2" charset="2"/>
              <a:buChar char="Ø"/>
            </a:pPr>
            <a:r>
              <a:rPr lang="en-US" sz="2133" dirty="0">
                <a:latin typeface="Times New Roman" pitchFamily="18" charset="0"/>
                <a:cs typeface="Times New Roman" pitchFamily="18" charset="0"/>
              </a:rPr>
              <a:t> radiochemical sector (creation of calibration radioactive sources, purification of materials designated for low-background measurements from their contamination by natural </a:t>
            </a:r>
            <a:r>
              <a:rPr lang="en-US" sz="2133" dirty="0" err="1">
                <a:latin typeface="Times New Roman" pitchFamily="18" charset="0"/>
                <a:cs typeface="Times New Roman" pitchFamily="18" charset="0"/>
              </a:rPr>
              <a:t>radioactivities</a:t>
            </a:r>
            <a:r>
              <a:rPr lang="en-US" sz="2133" dirty="0">
                <a:latin typeface="Times New Roman" pitchFamily="18" charset="0"/>
                <a:cs typeface="Times New Roman" pitchFamily="18" charset="0"/>
              </a:rPr>
              <a:t>, etc.) </a:t>
            </a:r>
          </a:p>
          <a:p>
            <a:r>
              <a:rPr lang="en-US" sz="2133" dirty="0">
                <a:latin typeface="Times New Roman" pitchFamily="18" charset="0"/>
                <a:cs typeface="Times New Roman" pitchFamily="18" charset="0"/>
              </a:rPr>
              <a:t> </a:t>
            </a:r>
          </a:p>
          <a:p>
            <a:pPr>
              <a:buFont typeface="Wingdings" pitchFamily="2" charset="2"/>
              <a:buChar char="Ø"/>
            </a:pPr>
            <a:r>
              <a:rPr lang="en-US" sz="2133" dirty="0">
                <a:latin typeface="Times New Roman" pitchFamily="18" charset="0"/>
                <a:cs typeface="Times New Roman" pitchFamily="18" charset="0"/>
              </a:rPr>
              <a:t> mechanical workshops </a:t>
            </a:r>
          </a:p>
          <a:p>
            <a:r>
              <a:rPr lang="en-US" sz="2133" dirty="0">
                <a:latin typeface="Times New Roman" pitchFamily="18" charset="0"/>
                <a:cs typeface="Times New Roman" pitchFamily="18" charset="0"/>
              </a:rPr>
              <a:t> </a:t>
            </a:r>
          </a:p>
          <a:p>
            <a:pPr>
              <a:buFont typeface="Wingdings" pitchFamily="2" charset="2"/>
              <a:buChar char="Ø"/>
            </a:pPr>
            <a:r>
              <a:rPr lang="en-US" sz="2133" dirty="0">
                <a:latin typeface="Times New Roman" pitchFamily="18" charset="0"/>
                <a:cs typeface="Times New Roman" pitchFamily="18" charset="0"/>
              </a:rPr>
              <a:t> a group of computer support </a:t>
            </a:r>
          </a:p>
          <a:p>
            <a:r>
              <a:rPr lang="en-US" sz="2133" dirty="0">
                <a:latin typeface="Times New Roman" pitchFamily="18" charset="0"/>
                <a:cs typeface="Times New Roman" pitchFamily="18" charset="0"/>
              </a:rPr>
              <a:t> </a:t>
            </a:r>
          </a:p>
          <a:p>
            <a:pPr>
              <a:buFont typeface="Wingdings" pitchFamily="2" charset="2"/>
              <a:buChar char="Ø"/>
            </a:pPr>
            <a:r>
              <a:rPr lang="en-US" sz="2133" dirty="0">
                <a:latin typeface="Times New Roman" pitchFamily="18" charset="0"/>
                <a:cs typeface="Times New Roman" pitchFamily="18" charset="0"/>
              </a:rPr>
              <a:t> a group of mass separators </a:t>
            </a:r>
            <a:endParaRPr lang="ru-RU" sz="2133" dirty="0">
              <a:latin typeface="Times New Roman" pitchFamily="18" charset="0"/>
              <a:cs typeface="Times New Roman" pitchFamily="18" charset="0"/>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721701" y="11"/>
            <a:ext cx="8057632" cy="861732"/>
          </a:xfrm>
          <a:prstGeom prst="rect">
            <a:avLst/>
          </a:prstGeom>
          <a:noFill/>
          <a:ln w="9525">
            <a:noFill/>
            <a:miter lim="800000"/>
            <a:headEnd/>
            <a:tailEnd/>
          </a:ln>
          <a:effectLst>
            <a:outerShdw dist="35921" dir="2700000" algn="ctr" rotWithShape="0">
              <a:schemeClr val="bg1"/>
            </a:outerShdw>
          </a:effectLst>
        </p:spPr>
        <p:txBody>
          <a:bodyPr wrap="none" lIns="121877" tIns="60939" rIns="121877" bIns="60939">
            <a:spAutoFit/>
          </a:bodyPr>
          <a:lstStyle/>
          <a:p>
            <a:r>
              <a:rPr lang="en-US" sz="2400" b="1" dirty="0">
                <a:solidFill>
                  <a:srgbClr val="00B050"/>
                </a:solidFill>
                <a:latin typeface="Times New Roman" pitchFamily="18" charset="0"/>
                <a:cs typeface="Times New Roman" pitchFamily="18" charset="0"/>
              </a:rPr>
              <a:t>North hemisphere biggest neutrino detector BAIKAL</a:t>
            </a:r>
            <a:r>
              <a:rPr lang="ru-RU" sz="2400" b="1" dirty="0">
                <a:solidFill>
                  <a:srgbClr val="00B050"/>
                </a:solidFill>
                <a:latin typeface="Times New Roman" pitchFamily="18" charset="0"/>
                <a:cs typeface="Times New Roman" pitchFamily="18" charset="0"/>
              </a:rPr>
              <a:t>-</a:t>
            </a:r>
            <a:r>
              <a:rPr lang="en-US" sz="2400" b="1" dirty="0">
                <a:solidFill>
                  <a:srgbClr val="00B050"/>
                </a:solidFill>
                <a:latin typeface="Times New Roman" pitchFamily="18" charset="0"/>
                <a:cs typeface="Times New Roman" pitchFamily="18" charset="0"/>
              </a:rPr>
              <a:t>GVD</a:t>
            </a:r>
          </a:p>
          <a:p>
            <a:endParaRPr lang="en-US" sz="2400" b="1" dirty="0">
              <a:latin typeface="Times New Roman" pitchFamily="18" charset="0"/>
              <a:cs typeface="Times New Roman" pitchFamily="18" charset="0"/>
            </a:endParaRPr>
          </a:p>
        </p:txBody>
      </p:sp>
      <p:sp>
        <p:nvSpPr>
          <p:cNvPr id="4" name="TextBox 5"/>
          <p:cNvSpPr txBox="1">
            <a:spLocks noChangeArrowheads="1"/>
          </p:cNvSpPr>
          <p:nvPr/>
        </p:nvSpPr>
        <p:spPr bwMode="auto">
          <a:xfrm>
            <a:off x="47328" y="2726742"/>
            <a:ext cx="5184576" cy="3733608"/>
          </a:xfrm>
          <a:prstGeom prst="rect">
            <a:avLst/>
          </a:prstGeom>
          <a:noFill/>
          <a:ln w="9525">
            <a:noFill/>
            <a:miter lim="800000"/>
            <a:headEnd/>
            <a:tailEnd/>
          </a:ln>
        </p:spPr>
        <p:txBody>
          <a:bodyPr wrap="square" lIns="121877" tIns="60939" rIns="121877" bIns="60939">
            <a:spAutoFit/>
          </a:bodyPr>
          <a:lstStyle/>
          <a:p>
            <a:pPr algn="just"/>
            <a:r>
              <a:rPr lang="en-US" sz="2133" dirty="0">
                <a:latin typeface="Times New Roman" pitchFamily="18" charset="0"/>
                <a:cs typeface="Times New Roman" pitchFamily="18" charset="0"/>
              </a:rPr>
              <a:t>Main principle </a:t>
            </a:r>
            <a:r>
              <a:rPr lang="ru-RU" sz="2133" dirty="0">
                <a:latin typeface="Times New Roman" pitchFamily="18" charset="0"/>
                <a:cs typeface="Times New Roman" pitchFamily="18" charset="0"/>
              </a:rPr>
              <a:t>:</a:t>
            </a:r>
            <a:r>
              <a:rPr lang="en-US" sz="2133" dirty="0">
                <a:latin typeface="Times New Roman" pitchFamily="18" charset="0"/>
                <a:cs typeface="Times New Roman" pitchFamily="18" charset="0"/>
              </a:rPr>
              <a:t> determination of </a:t>
            </a:r>
            <a:r>
              <a:rPr lang="en-US" sz="2133" dirty="0">
                <a:solidFill>
                  <a:srgbClr val="00B050"/>
                </a:solidFill>
                <a:latin typeface="Times New Roman" pitchFamily="18" charset="0"/>
                <a:cs typeface="Times New Roman" pitchFamily="18" charset="0"/>
              </a:rPr>
              <a:t>direction and energy of charged particles</a:t>
            </a:r>
            <a:r>
              <a:rPr lang="en-US" sz="2133" dirty="0">
                <a:latin typeface="Times New Roman" pitchFamily="18" charset="0"/>
                <a:cs typeface="Times New Roman" pitchFamily="18" charset="0"/>
              </a:rPr>
              <a:t> </a:t>
            </a:r>
            <a:r>
              <a:rPr lang="en-US" sz="2133" dirty="0">
                <a:solidFill>
                  <a:srgbClr val="00B050"/>
                </a:solidFill>
                <a:latin typeface="Times New Roman" pitchFamily="18" charset="0"/>
                <a:cs typeface="Times New Roman" pitchFamily="18" charset="0"/>
              </a:rPr>
              <a:t>(appearing as result of neutrino interaction) </a:t>
            </a:r>
            <a:r>
              <a:rPr lang="en-US" sz="2133" dirty="0">
                <a:latin typeface="Times New Roman" pitchFamily="18" charset="0"/>
                <a:cs typeface="Times New Roman" pitchFamily="18" charset="0"/>
              </a:rPr>
              <a:t>with the </a:t>
            </a:r>
            <a:r>
              <a:rPr lang="en-US" sz="2133" dirty="0" smtClean="0">
                <a:latin typeface="Times New Roman" pitchFamily="18" charset="0"/>
                <a:cs typeface="Times New Roman" pitchFamily="18" charset="0"/>
              </a:rPr>
              <a:t>use </a:t>
            </a:r>
            <a:r>
              <a:rPr lang="en-US" sz="2133" dirty="0">
                <a:latin typeface="Times New Roman" pitchFamily="18" charset="0"/>
                <a:cs typeface="Times New Roman" pitchFamily="18" charset="0"/>
              </a:rPr>
              <a:t>of Cherenkov radiation</a:t>
            </a:r>
            <a:endParaRPr lang="en-US" sz="2133" b="1" dirty="0">
              <a:solidFill>
                <a:srgbClr val="0070C0"/>
              </a:solidFill>
              <a:latin typeface="Times New Roman" pitchFamily="18" charset="0"/>
              <a:cs typeface="Times New Roman" pitchFamily="18" charset="0"/>
            </a:endParaRPr>
          </a:p>
          <a:p>
            <a:pPr algn="just"/>
            <a:endParaRPr lang="en-US" sz="2133" dirty="0">
              <a:latin typeface="Times New Roman" pitchFamily="18" charset="0"/>
              <a:cs typeface="Times New Roman" pitchFamily="18" charset="0"/>
            </a:endParaRPr>
          </a:p>
          <a:p>
            <a:pPr algn="just"/>
            <a:r>
              <a:rPr lang="en-US" sz="2133" dirty="0">
                <a:latin typeface="Times New Roman" pitchFamily="18" charset="0"/>
                <a:cs typeface="Times New Roman" pitchFamily="18" charset="0"/>
              </a:rPr>
              <a:t>Baikal project: From </a:t>
            </a:r>
            <a:r>
              <a:rPr lang="en-US" sz="2133" dirty="0">
                <a:solidFill>
                  <a:srgbClr val="00B050"/>
                </a:solidFill>
                <a:latin typeface="Times New Roman" pitchFamily="18" charset="0"/>
                <a:cs typeface="Times New Roman" pitchFamily="18" charset="0"/>
              </a:rPr>
              <a:t>1980</a:t>
            </a:r>
            <a:r>
              <a:rPr lang="en-US" sz="2133" dirty="0">
                <a:latin typeface="Times New Roman" pitchFamily="18" charset="0"/>
                <a:cs typeface="Times New Roman" pitchFamily="18" charset="0"/>
              </a:rPr>
              <a:t> tests and R&amp;D, started in </a:t>
            </a:r>
            <a:r>
              <a:rPr lang="en-US" sz="2133" dirty="0">
                <a:solidFill>
                  <a:srgbClr val="00B050"/>
                </a:solidFill>
                <a:latin typeface="Times New Roman" pitchFamily="18" charset="0"/>
                <a:cs typeface="Times New Roman" pitchFamily="18" charset="0"/>
              </a:rPr>
              <a:t>1993</a:t>
            </a:r>
            <a:r>
              <a:rPr lang="ru-RU" sz="2133" dirty="0">
                <a:latin typeface="Times New Roman" pitchFamily="18" charset="0"/>
                <a:cs typeface="Times New Roman" pitchFamily="18" charset="0"/>
              </a:rPr>
              <a:t>.</a:t>
            </a:r>
            <a:endParaRPr lang="en-US" sz="2133" dirty="0">
              <a:latin typeface="Times New Roman" pitchFamily="18" charset="0"/>
              <a:cs typeface="Times New Roman" pitchFamily="18" charset="0"/>
            </a:endParaRPr>
          </a:p>
          <a:p>
            <a:pPr algn="just"/>
            <a:endParaRPr lang="en-US" sz="2133" dirty="0">
              <a:latin typeface="Times New Roman" pitchFamily="18" charset="0"/>
              <a:cs typeface="Times New Roman" pitchFamily="18" charset="0"/>
            </a:endParaRPr>
          </a:p>
          <a:p>
            <a:pPr algn="just"/>
            <a:r>
              <a:rPr lang="en-US" sz="2133" dirty="0">
                <a:solidFill>
                  <a:srgbClr val="FF0000"/>
                </a:solidFill>
                <a:latin typeface="Times New Roman" pitchFamily="18" charset="0"/>
                <a:cs typeface="Times New Roman" pitchFamily="18" charset="0"/>
              </a:rPr>
              <a:t>Now – building BAIKAL-GVD (</a:t>
            </a:r>
            <a:r>
              <a:rPr lang="en-US" sz="2133" b="1" dirty="0" err="1">
                <a:solidFill>
                  <a:srgbClr val="FF0000"/>
                </a:solidFill>
                <a:latin typeface="Times New Roman" pitchFamily="18" charset="0"/>
                <a:cs typeface="Times New Roman" pitchFamily="18" charset="0"/>
              </a:rPr>
              <a:t>Gigaton</a:t>
            </a:r>
            <a:r>
              <a:rPr lang="en-US" sz="2133" b="1" dirty="0">
                <a:solidFill>
                  <a:srgbClr val="FF0000"/>
                </a:solidFill>
                <a:latin typeface="Times New Roman" pitchFamily="18" charset="0"/>
                <a:cs typeface="Times New Roman" pitchFamily="18" charset="0"/>
              </a:rPr>
              <a:t>  Volume Detector) </a:t>
            </a:r>
            <a:r>
              <a:rPr lang="en-US" sz="2133" dirty="0">
                <a:solidFill>
                  <a:srgbClr val="FF0000"/>
                </a:solidFill>
                <a:latin typeface="Times New Roman" pitchFamily="18" charset="0"/>
                <a:cs typeface="Times New Roman" pitchFamily="18" charset="0"/>
              </a:rPr>
              <a:t>has </a:t>
            </a:r>
            <a:r>
              <a:rPr lang="en-US" sz="2133" dirty="0">
                <a:solidFill>
                  <a:srgbClr val="00B050"/>
                </a:solidFill>
                <a:latin typeface="Times New Roman" pitchFamily="18" charset="0"/>
                <a:cs typeface="Times New Roman" pitchFamily="18" charset="0"/>
              </a:rPr>
              <a:t>huge progress </a:t>
            </a:r>
            <a:r>
              <a:rPr lang="en-US" sz="2133" dirty="0">
                <a:solidFill>
                  <a:srgbClr val="FF0000"/>
                </a:solidFill>
                <a:latin typeface="Times New Roman" pitchFamily="18" charset="0"/>
                <a:cs typeface="Times New Roman" pitchFamily="18" charset="0"/>
              </a:rPr>
              <a:t>and will be continued</a:t>
            </a:r>
          </a:p>
        </p:txBody>
      </p:sp>
      <p:sp>
        <p:nvSpPr>
          <p:cNvPr id="6" name="Прямоугольник 5"/>
          <p:cNvSpPr/>
          <p:nvPr/>
        </p:nvSpPr>
        <p:spPr>
          <a:xfrm>
            <a:off x="5211004" y="3600903"/>
            <a:ext cx="6960096" cy="2708391"/>
          </a:xfrm>
          <a:prstGeom prst="rect">
            <a:avLst/>
          </a:prstGeom>
          <a:ln>
            <a:solidFill>
              <a:schemeClr val="tx1"/>
            </a:solidFill>
          </a:ln>
        </p:spPr>
        <p:txBody>
          <a:bodyPr wrap="square" lIns="121877" tIns="60939" rIns="121877" bIns="60939">
            <a:spAutoFit/>
          </a:bodyPr>
          <a:lstStyle/>
          <a:p>
            <a:r>
              <a:rPr lang="en-US" sz="2400" b="1" dirty="0">
                <a:solidFill>
                  <a:srgbClr val="0070C0"/>
                </a:solidFill>
                <a:latin typeface="Times New Roman" pitchFamily="18" charset="0"/>
                <a:cs typeface="Times New Roman" pitchFamily="18" charset="0"/>
              </a:rPr>
              <a:t>Physics:</a:t>
            </a:r>
          </a:p>
          <a:p>
            <a:pPr>
              <a:buFont typeface="Arial" pitchFamily="34" charset="0"/>
              <a:buChar char="•"/>
            </a:pPr>
            <a:r>
              <a:rPr lang="en-US" sz="2400" dirty="0">
                <a:latin typeface="Times New Roman" pitchFamily="18" charset="0"/>
                <a:cs typeface="Times New Roman" pitchFamily="18" charset="0"/>
              </a:rPr>
              <a:t> </a:t>
            </a:r>
            <a:r>
              <a:rPr lang="en-US" sz="2400" dirty="0">
                <a:solidFill>
                  <a:srgbClr val="00B050"/>
                </a:solidFill>
                <a:latin typeface="Times New Roman" pitchFamily="18" charset="0"/>
                <a:cs typeface="Times New Roman" pitchFamily="18" charset="0"/>
              </a:rPr>
              <a:t>Investigate Galactic and extragalactic neutrino “point sources”</a:t>
            </a:r>
            <a:r>
              <a:rPr lang="ru-RU"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buFont typeface="Arial" pitchFamily="34" charset="0"/>
              <a:buChar char="•"/>
            </a:pPr>
            <a:r>
              <a:rPr lang="en-US" sz="2400" dirty="0">
                <a:latin typeface="Times New Roman" pitchFamily="18" charset="0"/>
                <a:cs typeface="Times New Roman" pitchFamily="18" charset="0"/>
              </a:rPr>
              <a:t> </a:t>
            </a:r>
            <a:r>
              <a:rPr lang="en-US" sz="2400" dirty="0">
                <a:solidFill>
                  <a:srgbClr val="00B050"/>
                </a:solidFill>
                <a:latin typeface="Times New Roman" pitchFamily="18" charset="0"/>
                <a:cs typeface="Times New Roman" pitchFamily="18" charset="0"/>
              </a:rPr>
              <a:t>Diffuse neutrino flux </a:t>
            </a:r>
            <a:r>
              <a:rPr lang="en-US" sz="2400" dirty="0">
                <a:latin typeface="Times New Roman" pitchFamily="18" charset="0"/>
                <a:cs typeface="Times New Roman" pitchFamily="18" charset="0"/>
              </a:rPr>
              <a:t>– energy spectrum, local and global anisotropy, flavor content</a:t>
            </a:r>
            <a:r>
              <a:rPr lang="ru-RU"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buFont typeface="Arial" pitchFamily="34" charset="0"/>
              <a:buChar char="•"/>
            </a:pPr>
            <a:r>
              <a:rPr lang="ru-RU" sz="2400" dirty="0">
                <a:latin typeface="Times New Roman" pitchFamily="18" charset="0"/>
                <a:cs typeface="Times New Roman" pitchFamily="18" charset="0"/>
              </a:rPr>
              <a:t> </a:t>
            </a:r>
            <a:r>
              <a:rPr lang="en-US" sz="2400" dirty="0">
                <a:latin typeface="Times New Roman" pitchFamily="18" charset="0"/>
                <a:cs typeface="Times New Roman" pitchFamily="18" charset="0"/>
              </a:rPr>
              <a:t>Indirect search for </a:t>
            </a:r>
            <a:r>
              <a:rPr lang="en-US" sz="2400" dirty="0">
                <a:solidFill>
                  <a:srgbClr val="00B050"/>
                </a:solidFill>
                <a:latin typeface="Times New Roman" pitchFamily="18" charset="0"/>
                <a:cs typeface="Times New Roman" pitchFamily="18" charset="0"/>
              </a:rPr>
              <a:t>Dark Matter</a:t>
            </a:r>
            <a:r>
              <a:rPr lang="ru-RU"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buFont typeface="Arial" pitchFamily="34" charset="0"/>
              <a:buChar char="•"/>
            </a:pPr>
            <a:r>
              <a:rPr lang="ru-RU" sz="2400" dirty="0">
                <a:latin typeface="Times New Roman" pitchFamily="18" charset="0"/>
                <a:cs typeface="Times New Roman" pitchFamily="18" charset="0"/>
              </a:rPr>
              <a:t> </a:t>
            </a:r>
            <a:r>
              <a:rPr lang="en-US" sz="2400" dirty="0">
                <a:solidFill>
                  <a:srgbClr val="00B050"/>
                </a:solidFill>
                <a:latin typeface="Times New Roman" pitchFamily="18" charset="0"/>
                <a:cs typeface="Times New Roman" pitchFamily="18" charset="0"/>
              </a:rPr>
              <a:t>Exotic particles </a:t>
            </a:r>
            <a:r>
              <a:rPr lang="en-US" sz="2400" dirty="0">
                <a:latin typeface="Times New Roman" pitchFamily="18" charset="0"/>
                <a:cs typeface="Times New Roman" pitchFamily="18" charset="0"/>
              </a:rPr>
              <a:t>– monopoles, Q-balls, </a:t>
            </a:r>
            <a:r>
              <a:rPr lang="en-US" sz="2400" dirty="0" err="1">
                <a:latin typeface="Times New Roman" pitchFamily="18" charset="0"/>
                <a:cs typeface="Times New Roman" pitchFamily="18" charset="0"/>
              </a:rPr>
              <a:t>nuclearites</a:t>
            </a:r>
            <a:r>
              <a:rPr lang="en-US" sz="2400" dirty="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pic>
        <p:nvPicPr>
          <p:cNvPr id="8" name="Picture 7" descr="p2"/>
          <p:cNvPicPr>
            <a:picLocks noChangeAspect="1" noChangeArrowheads="1"/>
          </p:cNvPicPr>
          <p:nvPr/>
        </p:nvPicPr>
        <p:blipFill>
          <a:blip r:embed="rId3" cstate="print"/>
          <a:srcRect/>
          <a:stretch>
            <a:fillRect/>
          </a:stretch>
        </p:blipFill>
        <p:spPr>
          <a:xfrm>
            <a:off x="7884468" y="477899"/>
            <a:ext cx="4068201" cy="2759080"/>
          </a:xfrm>
          <a:prstGeom prst="rect">
            <a:avLst/>
          </a:prstGeom>
        </p:spPr>
      </p:pic>
      <p:sp>
        <p:nvSpPr>
          <p:cNvPr id="9" name="Прямоугольник 8"/>
          <p:cNvSpPr/>
          <p:nvPr/>
        </p:nvSpPr>
        <p:spPr>
          <a:xfrm>
            <a:off x="2735628" y="932723"/>
            <a:ext cx="4992555" cy="1436004"/>
          </a:xfrm>
          <a:prstGeom prst="rect">
            <a:avLst/>
          </a:prstGeom>
        </p:spPr>
        <p:txBody>
          <a:bodyPr wrap="square" lIns="121891" tIns="60945" rIns="121891" bIns="60945">
            <a:spAutoFit/>
          </a:bodyPr>
          <a:lstStyle/>
          <a:p>
            <a:pPr lvl="0" algn="just"/>
            <a:r>
              <a:rPr lang="en-US" sz="2133" dirty="0">
                <a:solidFill>
                  <a:prstClr val="black"/>
                </a:solidFill>
                <a:latin typeface="Times New Roman" pitchFamily="18" charset="0"/>
                <a:cs typeface="Times New Roman" pitchFamily="18" charset="0"/>
              </a:rPr>
              <a:t>Neutrino telescopes brings an important information complementary to the traditional optic and radio telescopes.  </a:t>
            </a:r>
          </a:p>
          <a:p>
            <a:pPr lvl="0" algn="just"/>
            <a:endParaRPr lang="en-US" sz="2133" dirty="0">
              <a:solidFill>
                <a:prstClr val="black"/>
              </a:solidFill>
              <a:latin typeface="Times New Roman" pitchFamily="18" charset="0"/>
              <a:cs typeface="Times New Roman" pitchFamily="18" charset="0"/>
            </a:endParaRPr>
          </a:p>
        </p:txBody>
      </p:sp>
      <p:pic>
        <p:nvPicPr>
          <p:cNvPr id="5122" name="Picture 2" descr="baikal"/>
          <p:cNvPicPr>
            <a:picLocks noChangeAspect="1" noChangeArrowheads="1"/>
          </p:cNvPicPr>
          <p:nvPr/>
        </p:nvPicPr>
        <p:blipFill>
          <a:blip r:embed="rId4" cstate="print"/>
          <a:srcRect/>
          <a:stretch>
            <a:fillRect/>
          </a:stretch>
        </p:blipFill>
        <p:spPr bwMode="auto">
          <a:xfrm>
            <a:off x="0" y="0"/>
            <a:ext cx="2496277" cy="2485101"/>
          </a:xfrm>
          <a:prstGeom prst="rect">
            <a:avLst/>
          </a:prstGeom>
          <a:noFill/>
          <a:ln w="9525">
            <a:noFill/>
            <a:miter lim="800000"/>
            <a:headEnd/>
            <a:tailEnd/>
          </a:ln>
        </p:spPr>
      </p:pic>
      <p:sp>
        <p:nvSpPr>
          <p:cNvPr id="10" name="Номер слайда 9"/>
          <p:cNvSpPr>
            <a:spLocks noGrp="1"/>
          </p:cNvSpPr>
          <p:nvPr>
            <p:ph type="sldNum" sz="quarter" idx="12"/>
          </p:nvPr>
        </p:nvSpPr>
        <p:spPr/>
        <p:txBody>
          <a:bodyPr/>
          <a:lstStyle/>
          <a:p>
            <a:fld id="{0FC9AABB-EB0C-4032-9593-B178A92F80FF}" type="slidenum">
              <a:rPr lang="ru-RU" smtClean="0"/>
              <a:pPr/>
              <a:t>21</a:t>
            </a:fld>
            <a:endParaRPr lang="ru-RU"/>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407368" y="818547"/>
            <a:ext cx="10969218" cy="430857"/>
          </a:xfrm>
          <a:prstGeom prst="rect">
            <a:avLst/>
          </a:prstGeom>
          <a:noFill/>
          <a:ln w="9525">
            <a:noFill/>
            <a:miter lim="800000"/>
            <a:headEnd/>
            <a:tailEnd/>
          </a:ln>
          <a:effectLst/>
        </p:spPr>
        <p:txBody>
          <a:bodyPr vert="horz" wrap="square" lIns="121891" tIns="60945" rIns="121891" bIns="60945" numCol="1" anchor="ctr" anchorCtr="0" compatLnSpc="1">
            <a:prstTxWarp prst="textNoShape">
              <a:avLst/>
            </a:prstTxWarp>
            <a:spAutoFit/>
          </a:bodyPr>
          <a:lstStyle/>
          <a:p>
            <a:pPr algn="just" defTabSz="1218840" fontAlgn="base">
              <a:spcBef>
                <a:spcPct val="0"/>
              </a:spcBef>
              <a:spcAft>
                <a:spcPct val="0"/>
              </a:spcAft>
            </a:pPr>
            <a:r>
              <a:rPr lang="en-US" altLang="zh-CN" sz="2000" b="1" dirty="0">
                <a:solidFill>
                  <a:srgbClr val="002060"/>
                </a:solidFill>
                <a:ea typeface="SimSun" pitchFamily="2" charset="-122"/>
                <a:cs typeface="Times New Roman" pitchFamily="18" charset="0"/>
              </a:rPr>
              <a:t>The new structure will have </a:t>
            </a:r>
            <a:r>
              <a:rPr lang="en-US" altLang="zh-CN" sz="2000" b="1" dirty="0">
                <a:solidFill>
                  <a:srgbClr val="00B050"/>
                </a:solidFill>
                <a:ea typeface="SimSun" pitchFamily="2" charset="-122"/>
                <a:cs typeface="Times New Roman" pitchFamily="18" charset="0"/>
              </a:rPr>
              <a:t>4 main projects</a:t>
            </a:r>
            <a:r>
              <a:rPr lang="en-US" altLang="zh-CN" sz="2000" b="1" dirty="0">
                <a:solidFill>
                  <a:srgbClr val="002060"/>
                </a:solidFill>
                <a:ea typeface="SimSun" pitchFamily="2" charset="-122"/>
                <a:cs typeface="Times New Roman" pitchFamily="18" charset="0"/>
              </a:rPr>
              <a:t>: </a:t>
            </a:r>
          </a:p>
        </p:txBody>
      </p:sp>
      <p:sp>
        <p:nvSpPr>
          <p:cNvPr id="3" name="Прямоугольник 2"/>
          <p:cNvSpPr/>
          <p:nvPr/>
        </p:nvSpPr>
        <p:spPr>
          <a:xfrm>
            <a:off x="767408" y="1412776"/>
            <a:ext cx="10657184" cy="2893069"/>
          </a:xfrm>
          <a:prstGeom prst="rect">
            <a:avLst/>
          </a:prstGeom>
        </p:spPr>
        <p:txBody>
          <a:bodyPr wrap="square" lIns="121891" tIns="60945" rIns="121891" bIns="60945">
            <a:spAutoFit/>
          </a:bodyPr>
          <a:lstStyle/>
          <a:p>
            <a:pPr algn="just" defTabSz="1218840" fontAlgn="base">
              <a:spcBef>
                <a:spcPct val="0"/>
              </a:spcBef>
              <a:spcAft>
                <a:spcPct val="0"/>
              </a:spcAft>
              <a:buFont typeface="Wingdings" pitchFamily="2" charset="2"/>
              <a:buChar char="Ø"/>
            </a:pPr>
            <a:r>
              <a:rPr lang="en-US" altLang="zh-CN" sz="2000" dirty="0">
                <a:latin typeface="Times New Roman" pitchFamily="18" charset="0"/>
                <a:ea typeface="SimSun" pitchFamily="2" charset="-122"/>
                <a:cs typeface="Times New Roman" pitchFamily="18" charset="0"/>
              </a:rPr>
              <a:t> </a:t>
            </a:r>
            <a:r>
              <a:rPr lang="en-US" altLang="zh-CN" sz="2000" b="1" dirty="0">
                <a:solidFill>
                  <a:srgbClr val="00B050"/>
                </a:solidFill>
                <a:latin typeface="Times New Roman" pitchFamily="18" charset="0"/>
                <a:ea typeface="SimSun" pitchFamily="2" charset="-122"/>
                <a:cs typeface="Times New Roman" pitchFamily="18" charset="0"/>
              </a:rPr>
              <a:t>BAIKAL-GVD</a:t>
            </a:r>
          </a:p>
          <a:p>
            <a:pPr algn="just" defTabSz="1218840" fontAlgn="base">
              <a:spcBef>
                <a:spcPct val="0"/>
              </a:spcBef>
              <a:spcAft>
                <a:spcPct val="0"/>
              </a:spcAft>
              <a:buFont typeface="Wingdings" pitchFamily="2" charset="2"/>
              <a:buChar char="Ø"/>
            </a:pPr>
            <a:endParaRPr lang="en-US" altLang="zh-CN" sz="2000" b="1" dirty="0">
              <a:latin typeface="Times New Roman" pitchFamily="18" charset="0"/>
              <a:ea typeface="SimSun" pitchFamily="2" charset="-122"/>
              <a:cs typeface="Times New Roman" pitchFamily="18" charset="0"/>
            </a:endParaRPr>
          </a:p>
          <a:p>
            <a:pPr algn="just" defTabSz="1218840" fontAlgn="base">
              <a:spcBef>
                <a:spcPct val="0"/>
              </a:spcBef>
              <a:spcAft>
                <a:spcPct val="0"/>
              </a:spcAft>
              <a:buFont typeface="Wingdings" pitchFamily="2" charset="2"/>
              <a:buChar char="Ø"/>
            </a:pPr>
            <a:r>
              <a:rPr lang="en-US" altLang="zh-CN" sz="2000" b="1" dirty="0">
                <a:latin typeface="Times New Roman" pitchFamily="18" charset="0"/>
                <a:ea typeface="SimSun" pitchFamily="2" charset="-122"/>
                <a:cs typeface="Times New Roman" pitchFamily="18" charset="0"/>
              </a:rPr>
              <a:t> A </a:t>
            </a:r>
            <a:r>
              <a:rPr lang="en-US" altLang="zh-CN" sz="2000" b="1" dirty="0">
                <a:solidFill>
                  <a:srgbClr val="00B050"/>
                </a:solidFill>
                <a:latin typeface="Times New Roman" pitchFamily="18" charset="0"/>
                <a:ea typeface="SimSun" pitchFamily="2" charset="-122"/>
                <a:cs typeface="Times New Roman" pitchFamily="18" charset="0"/>
              </a:rPr>
              <a:t>short baseline reactor neutrino </a:t>
            </a:r>
            <a:r>
              <a:rPr lang="en-US" altLang="zh-CN" sz="2000" b="1" dirty="0">
                <a:latin typeface="Times New Roman" pitchFamily="18" charset="0"/>
                <a:ea typeface="SimSun" pitchFamily="2" charset="-122"/>
                <a:cs typeface="Times New Roman" pitchFamily="18" charset="0"/>
              </a:rPr>
              <a:t>investigation (Ricochet, DANSS-2 and </a:t>
            </a:r>
            <a:r>
              <a:rPr lang="en-US" altLang="zh-CN" sz="2000" b="1" dirty="0">
                <a:latin typeface="Times New Roman" pitchFamily="18" charset="0"/>
                <a:ea typeface="SimSun" pitchFamily="2" charset="-122"/>
                <a:cs typeface="Times New Roman" pitchFamily="18" charset="0"/>
                <a:sym typeface="Symbol" pitchFamily="18" charset="2"/>
              </a:rPr>
              <a:t></a:t>
            </a:r>
            <a:r>
              <a:rPr lang="en-US" altLang="zh-CN" sz="2000" b="1" dirty="0" err="1">
                <a:latin typeface="Times New Roman" pitchFamily="18" charset="0"/>
                <a:ea typeface="SimSun" pitchFamily="2" charset="-122"/>
                <a:cs typeface="Times New Roman" pitchFamily="18" charset="0"/>
              </a:rPr>
              <a:t>GeN</a:t>
            </a:r>
            <a:r>
              <a:rPr lang="en-US" altLang="zh-CN" sz="2000" b="1" dirty="0">
                <a:latin typeface="Times New Roman" pitchFamily="18" charset="0"/>
                <a:ea typeface="SimSun" pitchFamily="2" charset="-122"/>
                <a:cs typeface="Times New Roman" pitchFamily="18" charset="0"/>
              </a:rPr>
              <a:t> experiments) </a:t>
            </a:r>
          </a:p>
          <a:p>
            <a:pPr algn="just" defTabSz="1218840" fontAlgn="base">
              <a:spcBef>
                <a:spcPct val="0"/>
              </a:spcBef>
              <a:spcAft>
                <a:spcPct val="0"/>
              </a:spcAft>
              <a:buFont typeface="Wingdings" pitchFamily="2" charset="2"/>
              <a:buChar char="Ø"/>
            </a:pPr>
            <a:endParaRPr lang="en-US" altLang="zh-CN" sz="2000" b="1" dirty="0">
              <a:latin typeface="Times New Roman" pitchFamily="18" charset="0"/>
              <a:ea typeface="SimSun" pitchFamily="2" charset="-122"/>
              <a:cs typeface="Times New Roman" pitchFamily="18" charset="0"/>
            </a:endParaRPr>
          </a:p>
          <a:p>
            <a:pPr algn="just" defTabSz="1218840" fontAlgn="base">
              <a:spcBef>
                <a:spcPct val="0"/>
              </a:spcBef>
              <a:spcAft>
                <a:spcPct val="0"/>
              </a:spcAft>
              <a:buFont typeface="Wingdings" pitchFamily="2" charset="2"/>
              <a:buChar char="Ø"/>
            </a:pPr>
            <a:r>
              <a:rPr lang="en-US" altLang="zh-CN" sz="2000" b="1" dirty="0">
                <a:latin typeface="Times New Roman" pitchFamily="18" charset="0"/>
                <a:ea typeface="SimSun" pitchFamily="2" charset="-122"/>
                <a:cs typeface="Times New Roman" pitchFamily="18" charset="0"/>
              </a:rPr>
              <a:t> </a:t>
            </a:r>
            <a:r>
              <a:rPr lang="en-US" altLang="zh-CN" sz="2000" b="1" dirty="0">
                <a:solidFill>
                  <a:srgbClr val="00B050"/>
                </a:solidFill>
                <a:latin typeface="Times New Roman" pitchFamily="18" charset="0"/>
                <a:ea typeface="SimSun" pitchFamily="2" charset="-122"/>
                <a:cs typeface="Times New Roman" pitchFamily="18" charset="0"/>
              </a:rPr>
              <a:t>Nuclear spectrometry </a:t>
            </a:r>
            <a:r>
              <a:rPr lang="en-US" altLang="zh-CN" sz="2000" b="1" dirty="0">
                <a:latin typeface="Times New Roman" pitchFamily="18" charset="0"/>
                <a:ea typeface="SimSun" pitchFamily="2" charset="-122"/>
                <a:cs typeface="Times New Roman" pitchFamily="18" charset="0"/>
              </a:rPr>
              <a:t>for search and investigation of </a:t>
            </a:r>
            <a:r>
              <a:rPr lang="en-US" altLang="zh-CN" sz="2000" b="1" dirty="0">
                <a:solidFill>
                  <a:srgbClr val="00B050"/>
                </a:solidFill>
                <a:latin typeface="Times New Roman" pitchFamily="18" charset="0"/>
                <a:ea typeface="SimSun" pitchFamily="2" charset="-122"/>
                <a:cs typeface="Times New Roman" pitchFamily="18" charset="0"/>
              </a:rPr>
              <a:t>rare phenomena </a:t>
            </a:r>
            <a:r>
              <a:rPr lang="en-US" altLang="zh-CN" sz="2000" b="1" dirty="0">
                <a:latin typeface="Times New Roman" pitchFamily="18" charset="0"/>
                <a:ea typeface="SimSun" pitchFamily="2" charset="-122"/>
                <a:cs typeface="Times New Roman" pitchFamily="18" charset="0"/>
              </a:rPr>
              <a:t>(all double beta decay related experiments and activities, search for Dark Matter by nuclear spectrometry methods, etc)</a:t>
            </a:r>
            <a:r>
              <a:rPr lang="en-US" altLang="zh-CN" sz="2000" b="1" dirty="0">
                <a:latin typeface="Times New Roman" pitchFamily="18" charset="0"/>
                <a:ea typeface="SimSun" pitchFamily="2" charset="-122"/>
                <a:cs typeface="Times New Roman" pitchFamily="18" charset="0"/>
                <a:sym typeface="Symbol" pitchFamily="18" charset="2"/>
              </a:rPr>
              <a:t>  </a:t>
            </a:r>
          </a:p>
          <a:p>
            <a:pPr algn="just" defTabSz="1218840" fontAlgn="base">
              <a:spcBef>
                <a:spcPct val="0"/>
              </a:spcBef>
              <a:spcAft>
                <a:spcPct val="0"/>
              </a:spcAft>
              <a:buFont typeface="Wingdings" pitchFamily="2" charset="2"/>
              <a:buChar char="Ø"/>
            </a:pPr>
            <a:endParaRPr lang="en-US" altLang="zh-CN" sz="2000" b="1" dirty="0">
              <a:latin typeface="Times New Roman" pitchFamily="18" charset="0"/>
              <a:ea typeface="SimSun" pitchFamily="2" charset="-122"/>
              <a:cs typeface="Times New Roman" pitchFamily="18" charset="0"/>
              <a:sym typeface="Symbol" pitchFamily="18" charset="2"/>
            </a:endParaRPr>
          </a:p>
          <a:p>
            <a:pPr algn="just" defTabSz="1218840" fontAlgn="base">
              <a:spcBef>
                <a:spcPct val="0"/>
              </a:spcBef>
              <a:spcAft>
                <a:spcPct val="0"/>
              </a:spcAft>
              <a:buFont typeface="Wingdings" pitchFamily="2" charset="2"/>
              <a:buChar char="Ø"/>
            </a:pPr>
            <a:r>
              <a:rPr lang="en-US" altLang="zh-CN" sz="2000" b="1" dirty="0">
                <a:latin typeface="Times New Roman" pitchFamily="18" charset="0"/>
                <a:ea typeface="SimSun" pitchFamily="2" charset="-122"/>
                <a:cs typeface="Times New Roman" pitchFamily="18" charset="0"/>
                <a:sym typeface="Symbol" pitchFamily="18" charset="2"/>
              </a:rPr>
              <a:t> Radiochemistry plus spectroscopy </a:t>
            </a:r>
            <a:r>
              <a:rPr lang="en-US" altLang="zh-CN" sz="2000" b="1" dirty="0">
                <a:solidFill>
                  <a:srgbClr val="00B050"/>
                </a:solidFill>
                <a:latin typeface="Times New Roman" pitchFamily="18" charset="0"/>
                <a:ea typeface="SimSun" pitchFamily="2" charset="-122"/>
                <a:cs typeface="Times New Roman" pitchFamily="18" charset="0"/>
                <a:sym typeface="Symbol" pitchFamily="18" charset="2"/>
              </a:rPr>
              <a:t>for astrophysics and nuclear medicine</a:t>
            </a:r>
          </a:p>
        </p:txBody>
      </p:sp>
      <p:sp>
        <p:nvSpPr>
          <p:cNvPr id="4" name="Номер слайда 3"/>
          <p:cNvSpPr>
            <a:spLocks noGrp="1"/>
          </p:cNvSpPr>
          <p:nvPr>
            <p:ph type="sldNum" sz="quarter" idx="12"/>
          </p:nvPr>
        </p:nvSpPr>
        <p:spPr/>
        <p:txBody>
          <a:bodyPr/>
          <a:lstStyle/>
          <a:p>
            <a:fld id="{0FC9AABB-EB0C-4032-9593-B178A92F80FF}" type="slidenum">
              <a:rPr lang="ru-RU" smtClean="0"/>
              <a:pPr/>
              <a:t>22</a:t>
            </a:fld>
            <a:endParaRPr lang="ru-RU"/>
          </a:p>
        </p:txBody>
      </p:sp>
      <p:sp>
        <p:nvSpPr>
          <p:cNvPr id="5" name="Прямоугольник 4">
            <a:extLst>
              <a:ext uri="{FF2B5EF4-FFF2-40B4-BE49-F238E27FC236}">
                <a16:creationId xmlns:a16="http://schemas.microsoft.com/office/drawing/2014/main" id="{E6B1E2DC-4413-43B3-903A-96F1C9803C48}"/>
              </a:ext>
            </a:extLst>
          </p:cNvPr>
          <p:cNvSpPr/>
          <p:nvPr/>
        </p:nvSpPr>
        <p:spPr>
          <a:xfrm>
            <a:off x="119336" y="-18369"/>
            <a:ext cx="11881320" cy="477054"/>
          </a:xfrm>
          <a:prstGeom prst="rect">
            <a:avLst/>
          </a:prstGeom>
        </p:spPr>
        <p:txBody>
          <a:bodyPr wrap="square">
            <a:spAutoFit/>
          </a:bodyPr>
          <a:lstStyle/>
          <a:p>
            <a:pPr algn="ctr"/>
            <a:r>
              <a:rPr lang="en-US" altLang="ru-RU" sz="2500" b="1" kern="0" dirty="0">
                <a:solidFill>
                  <a:srgbClr val="C00000"/>
                </a:solidFill>
              </a:rPr>
              <a:t>Propose to</a:t>
            </a:r>
            <a:r>
              <a:rPr lang="en-US" altLang="ru-RU" sz="2500" b="1" kern="0" dirty="0">
                <a:solidFill>
                  <a:srgbClr val="00B050"/>
                </a:solidFill>
              </a:rPr>
              <a:t> reorganize the structure </a:t>
            </a:r>
            <a:r>
              <a:rPr lang="en-US" altLang="ru-RU" sz="2500" b="1" kern="0" dirty="0">
                <a:solidFill>
                  <a:srgbClr val="C00000"/>
                </a:solidFill>
              </a:rPr>
              <a:t>of the theme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Таблица 9">
            <a:extLst>
              <a:ext uri="{FF2B5EF4-FFF2-40B4-BE49-F238E27FC236}">
                <a16:creationId xmlns:a16="http://schemas.microsoft.com/office/drawing/2014/main" id="{2908CCCA-4448-449A-8818-C8375C9A55B2}"/>
              </a:ext>
            </a:extLst>
          </p:cNvPr>
          <p:cNvGraphicFramePr>
            <a:graphicFrameLocks noGrp="1"/>
          </p:cNvGraphicFramePr>
          <p:nvPr>
            <p:extLst>
              <p:ext uri="{D42A27DB-BD31-4B8C-83A1-F6EECF244321}">
                <p14:modId xmlns:p14="http://schemas.microsoft.com/office/powerpoint/2010/main" val="1328389863"/>
              </p:ext>
            </p:extLst>
          </p:nvPr>
        </p:nvGraphicFramePr>
        <p:xfrm>
          <a:off x="551384" y="1412776"/>
          <a:ext cx="11089232" cy="2499360"/>
        </p:xfrm>
        <a:graphic>
          <a:graphicData uri="http://schemas.openxmlformats.org/drawingml/2006/table">
            <a:tbl>
              <a:tblPr firstRow="1" bandRow="1">
                <a:tableStyleId>{5FD0F851-EC5A-4D38-B0AD-8093EC10F338}</a:tableStyleId>
              </a:tblPr>
              <a:tblGrid>
                <a:gridCol w="11089232">
                  <a:extLst>
                    <a:ext uri="{9D8B030D-6E8A-4147-A177-3AD203B41FA5}">
                      <a16:colId xmlns:a16="http://schemas.microsoft.com/office/drawing/2014/main" val="3192711942"/>
                    </a:ext>
                  </a:extLst>
                </a:gridCol>
              </a:tblGrid>
              <a:tr h="0">
                <a:tc>
                  <a:txBody>
                    <a:bodyPr/>
                    <a:lstStyle/>
                    <a:p>
                      <a:pPr algn="ctr"/>
                      <a:r>
                        <a:rPr lang="en-US" sz="2000" u="sng" dirty="0"/>
                        <a:t>Recommendation:</a:t>
                      </a:r>
                      <a:endParaRPr lang="ru-RU" sz="2000" u="sng" dirty="0"/>
                    </a:p>
                  </a:txBody>
                  <a:tcPr/>
                </a:tc>
                <a:extLst>
                  <a:ext uri="{0D108BD9-81ED-4DB2-BD59-A6C34878D82A}">
                    <a16:rowId xmlns:a16="http://schemas.microsoft.com/office/drawing/2014/main" val="70391604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PAC heard with interest the report on the main work performed and achievements of DLNP for the seven-year period 2017–2023. </a:t>
                      </a:r>
                    </a:p>
                  </a:txBody>
                  <a:tcPr/>
                </a:tc>
                <a:extLst>
                  <a:ext uri="{0D108BD9-81ED-4DB2-BD59-A6C34878D82A}">
                    <a16:rowId xmlns:a16="http://schemas.microsoft.com/office/drawing/2014/main" val="3448266101"/>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PAC recommends </a:t>
                      </a:r>
                      <a:r>
                        <a:rPr lang="en-US" sz="2000" b="1" dirty="0">
                          <a:solidFill>
                            <a:srgbClr val="00B050"/>
                          </a:solidFill>
                        </a:rPr>
                        <a:t>reorganizing the structure </a:t>
                      </a:r>
                      <a:r>
                        <a:rPr lang="en-US" sz="2000" b="1" dirty="0"/>
                        <a:t>of the theme and </a:t>
                      </a:r>
                      <a:r>
                        <a:rPr lang="en-US" sz="2000" b="1" dirty="0">
                          <a:solidFill>
                            <a:srgbClr val="00B050"/>
                          </a:solidFill>
                        </a:rPr>
                        <a:t>presenting larger projects </a:t>
                      </a:r>
                      <a:r>
                        <a:rPr lang="en-US" sz="2000" b="1" dirty="0"/>
                        <a:t>in neutrino physics and astrophysics at the next PAC meeting. </a:t>
                      </a:r>
                    </a:p>
                  </a:txBody>
                  <a:tcPr/>
                </a:tc>
                <a:extLst>
                  <a:ext uri="{0D108BD9-81ED-4DB2-BD59-A6C34878D82A}">
                    <a16:rowId xmlns:a16="http://schemas.microsoft.com/office/drawing/2014/main" val="2406682650"/>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PAC underlines the importance of the efforts of DLNP to further </a:t>
                      </a:r>
                      <a:r>
                        <a:rPr lang="en-US" sz="2000" b="1" dirty="0">
                          <a:solidFill>
                            <a:srgbClr val="00B050"/>
                          </a:solidFill>
                        </a:rPr>
                        <a:t>improve the local infrastructure at JINR and on Lake Baikal.</a:t>
                      </a:r>
                    </a:p>
                  </a:txBody>
                  <a:tcPr/>
                </a:tc>
                <a:extLst>
                  <a:ext uri="{0D108BD9-81ED-4DB2-BD59-A6C34878D82A}">
                    <a16:rowId xmlns:a16="http://schemas.microsoft.com/office/drawing/2014/main" val="3642362615"/>
                  </a:ext>
                </a:extLst>
              </a:tr>
            </a:tbl>
          </a:graphicData>
        </a:graphic>
      </p:graphicFrame>
    </p:spTree>
    <p:extLst>
      <p:ext uri="{BB962C8B-B14F-4D97-AF65-F5344CB8AC3E}">
        <p14:creationId xmlns:p14="http://schemas.microsoft.com/office/powerpoint/2010/main" val="678916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Таблица 9">
            <a:extLst>
              <a:ext uri="{FF2B5EF4-FFF2-40B4-BE49-F238E27FC236}">
                <a16:creationId xmlns:a16="http://schemas.microsoft.com/office/drawing/2014/main" id="{2908CCCA-4448-449A-8818-C8375C9A55B2}"/>
              </a:ext>
            </a:extLst>
          </p:cNvPr>
          <p:cNvGraphicFramePr>
            <a:graphicFrameLocks noGrp="1"/>
          </p:cNvGraphicFramePr>
          <p:nvPr>
            <p:extLst>
              <p:ext uri="{D42A27DB-BD31-4B8C-83A1-F6EECF244321}">
                <p14:modId xmlns:p14="http://schemas.microsoft.com/office/powerpoint/2010/main" val="3549773376"/>
              </p:ext>
            </p:extLst>
          </p:nvPr>
        </p:nvGraphicFramePr>
        <p:xfrm>
          <a:off x="551384" y="1268760"/>
          <a:ext cx="11089232" cy="3322320"/>
        </p:xfrm>
        <a:graphic>
          <a:graphicData uri="http://schemas.openxmlformats.org/drawingml/2006/table">
            <a:tbl>
              <a:tblPr firstRow="1" bandRow="1">
                <a:tableStyleId>{0E3FDE45-AF77-4B5C-9715-49D594BDF05E}</a:tableStyleId>
              </a:tblPr>
              <a:tblGrid>
                <a:gridCol w="11089232">
                  <a:extLst>
                    <a:ext uri="{9D8B030D-6E8A-4147-A177-3AD203B41FA5}">
                      <a16:colId xmlns:a16="http://schemas.microsoft.com/office/drawing/2014/main" val="3192711942"/>
                    </a:ext>
                  </a:extLst>
                </a:gridCol>
              </a:tblGrid>
              <a:tr h="0">
                <a:tc>
                  <a:txBody>
                    <a:bodyPr/>
                    <a:lstStyle/>
                    <a:p>
                      <a:pPr algn="ctr"/>
                      <a:r>
                        <a:rPr lang="ru-RU" sz="2000" u="sng" dirty="0"/>
                        <a:t>133 </a:t>
                      </a:r>
                      <a:r>
                        <a:rPr lang="en-US" sz="2000" u="sng" dirty="0"/>
                        <a:t>Scientific Council recommendation:</a:t>
                      </a:r>
                      <a:endParaRPr lang="ru-RU" sz="2000" u="sng" dirty="0">
                        <a:solidFill>
                          <a:srgbClr val="C00000"/>
                        </a:solidFill>
                      </a:endParaRPr>
                    </a:p>
                  </a:txBody>
                  <a:tcPr/>
                </a:tc>
                <a:extLst>
                  <a:ext uri="{0D108BD9-81ED-4DB2-BD59-A6C34878D82A}">
                    <a16:rowId xmlns:a16="http://schemas.microsoft.com/office/drawing/2014/main" val="70391604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t>The SC takes note of the research within the theme “Non-Accelerator Neutrino Physics and Astrophysics”, which is devoted to the study of rare phenomena associated with the weak interaction by the methods of modern nuclear spectrometry. </a:t>
                      </a:r>
                      <a:r>
                        <a:rPr lang="en-US" sz="2000" dirty="0">
                          <a:solidFill>
                            <a:srgbClr val="00B050"/>
                          </a:solidFill>
                        </a:rPr>
                        <a:t>The following research directions are distinguished within this theme: investigation of double beta-decay; search for the neutrino magnetic moment, neutrino-nucleus coherent scattering; investigation of galactic and extragalactic neutrino sources, diffusive neutrino cosmic background, search for exotic particles.</a:t>
                      </a:r>
                    </a:p>
                  </a:txBody>
                  <a:tcPr/>
                </a:tc>
                <a:extLst>
                  <a:ext uri="{0D108BD9-81ED-4DB2-BD59-A6C34878D82A}">
                    <a16:rowId xmlns:a16="http://schemas.microsoft.com/office/drawing/2014/main" val="3556968414"/>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t>The SC supports the proposal of the PAC and the DLNP Directorate to </a:t>
                      </a:r>
                      <a:r>
                        <a:rPr lang="en-US" sz="2000" dirty="0">
                          <a:solidFill>
                            <a:srgbClr val="00B050"/>
                          </a:solidFill>
                        </a:rPr>
                        <a:t>reorganize the structure </a:t>
                      </a:r>
                      <a:r>
                        <a:rPr lang="en-US" sz="2000" dirty="0"/>
                        <a:t>of the theme. The Scientific Council underlines the importance of the efforts of DLNP to further </a:t>
                      </a:r>
                      <a:r>
                        <a:rPr lang="en-US" sz="2000" dirty="0">
                          <a:solidFill>
                            <a:srgbClr val="00B050"/>
                          </a:solidFill>
                        </a:rPr>
                        <a:t>improve the local infrastructure at JINR and on Lake Baikal. </a:t>
                      </a:r>
                      <a:endParaRPr lang="en-US" sz="2000" b="1" dirty="0">
                        <a:solidFill>
                          <a:srgbClr val="00B050"/>
                        </a:solidFill>
                      </a:endParaRPr>
                    </a:p>
                  </a:txBody>
                  <a:tcPr/>
                </a:tc>
                <a:extLst>
                  <a:ext uri="{0D108BD9-81ED-4DB2-BD59-A6C34878D82A}">
                    <a16:rowId xmlns:a16="http://schemas.microsoft.com/office/drawing/2014/main" val="1826894689"/>
                  </a:ext>
                </a:extLst>
              </a:tr>
            </a:tbl>
          </a:graphicData>
        </a:graphic>
      </p:graphicFrame>
    </p:spTree>
    <p:extLst>
      <p:ext uri="{BB962C8B-B14F-4D97-AF65-F5344CB8AC3E}">
        <p14:creationId xmlns:p14="http://schemas.microsoft.com/office/powerpoint/2010/main" val="634554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6BECB8B-53D8-424C-A098-C6BD8807CF58}"/>
              </a:ext>
            </a:extLst>
          </p:cNvPr>
          <p:cNvSpPr/>
          <p:nvPr/>
        </p:nvSpPr>
        <p:spPr>
          <a:xfrm>
            <a:off x="119336" y="-18369"/>
            <a:ext cx="11881320" cy="477054"/>
          </a:xfrm>
          <a:prstGeom prst="rect">
            <a:avLst/>
          </a:prstGeom>
        </p:spPr>
        <p:txBody>
          <a:bodyPr wrap="square">
            <a:spAutoFit/>
          </a:bodyPr>
          <a:lstStyle/>
          <a:p>
            <a:pPr algn="ctr"/>
            <a:r>
              <a:rPr lang="en-US" altLang="ru-RU" sz="2500" b="1" kern="0" dirty="0" smtClean="0">
                <a:solidFill>
                  <a:srgbClr val="00B050"/>
                </a:solidFill>
              </a:rPr>
              <a:t>Bogolyubov Laboratory </a:t>
            </a:r>
            <a:r>
              <a:rPr lang="en-US" altLang="ru-RU" sz="2500" b="1" kern="0" dirty="0" smtClean="0">
                <a:solidFill>
                  <a:srgbClr val="C00000"/>
                </a:solidFill>
              </a:rPr>
              <a:t>of Theoretical Physics (BLTP): </a:t>
            </a:r>
            <a:r>
              <a:rPr lang="en-US" altLang="ru-RU" sz="2500" b="1" kern="0" dirty="0">
                <a:solidFill>
                  <a:srgbClr val="C00000"/>
                </a:solidFill>
              </a:rPr>
              <a:t>Theory of Nuclear Systems</a:t>
            </a:r>
          </a:p>
        </p:txBody>
      </p:sp>
      <p:pic>
        <p:nvPicPr>
          <p:cNvPr id="3" name="Рисунок 2">
            <a:extLst>
              <a:ext uri="{FF2B5EF4-FFF2-40B4-BE49-F238E27FC236}">
                <a16:creationId xmlns:a16="http://schemas.microsoft.com/office/drawing/2014/main" id="{67A322BD-5D4E-48B6-8216-CC69C28BFB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8328" y="620688"/>
            <a:ext cx="2819889" cy="2343540"/>
          </a:xfrm>
          <a:prstGeom prst="rect">
            <a:avLst/>
          </a:prstGeom>
        </p:spPr>
      </p:pic>
      <p:sp>
        <p:nvSpPr>
          <p:cNvPr id="14" name="Прямоугольник 13">
            <a:extLst>
              <a:ext uri="{FF2B5EF4-FFF2-40B4-BE49-F238E27FC236}">
                <a16:creationId xmlns:a16="http://schemas.microsoft.com/office/drawing/2014/main" id="{B97F9FF0-E2EE-4295-B746-C6641EE3A862}"/>
              </a:ext>
            </a:extLst>
          </p:cNvPr>
          <p:cNvSpPr/>
          <p:nvPr/>
        </p:nvSpPr>
        <p:spPr>
          <a:xfrm>
            <a:off x="9984432" y="2668824"/>
            <a:ext cx="1875835" cy="338554"/>
          </a:xfrm>
          <a:prstGeom prst="rect">
            <a:avLst/>
          </a:prstGeom>
        </p:spPr>
        <p:txBody>
          <a:bodyPr wrap="none">
            <a:spAutoFit/>
          </a:bodyPr>
          <a:lstStyle/>
          <a:p>
            <a:r>
              <a:rPr lang="en-US" altLang="ru-RU" sz="1600" b="1" kern="0" dirty="0">
                <a:solidFill>
                  <a:schemeClr val="bg1"/>
                </a:solidFill>
              </a:rPr>
              <a:t>Nikolay </a:t>
            </a:r>
            <a:r>
              <a:rPr lang="en-US" altLang="ru-RU" sz="1600" b="1" kern="0" dirty="0" err="1">
                <a:solidFill>
                  <a:schemeClr val="bg1"/>
                </a:solidFill>
              </a:rPr>
              <a:t>Antonenko</a:t>
            </a:r>
            <a:endParaRPr lang="en-US" altLang="ru-RU" sz="1600" b="1" kern="0" dirty="0">
              <a:solidFill>
                <a:schemeClr val="bg1"/>
              </a:solidFill>
            </a:endParaRPr>
          </a:p>
        </p:txBody>
      </p:sp>
      <p:sp>
        <p:nvSpPr>
          <p:cNvPr id="6" name="Прямоугольник 5">
            <a:extLst>
              <a:ext uri="{FF2B5EF4-FFF2-40B4-BE49-F238E27FC236}">
                <a16:creationId xmlns:a16="http://schemas.microsoft.com/office/drawing/2014/main" id="{B18202E7-C3A2-4471-9873-6755BAE1C41A}"/>
              </a:ext>
            </a:extLst>
          </p:cNvPr>
          <p:cNvSpPr/>
          <p:nvPr/>
        </p:nvSpPr>
        <p:spPr>
          <a:xfrm>
            <a:off x="479376" y="908720"/>
            <a:ext cx="7776864" cy="3098284"/>
          </a:xfrm>
          <a:prstGeom prst="rect">
            <a:avLst/>
          </a:prstGeom>
        </p:spPr>
        <p:txBody>
          <a:bodyPr wrap="square">
            <a:spAutoFit/>
          </a:bodyPr>
          <a:lstStyle/>
          <a:p>
            <a:pPr>
              <a:spcBef>
                <a:spcPts val="538"/>
              </a:spcBef>
              <a:defRPr/>
            </a:pPr>
            <a:r>
              <a:rPr lang="en-US" b="1" dirty="0">
                <a:solidFill>
                  <a:srgbClr val="002060"/>
                </a:solidFill>
                <a:ea typeface="Calibri" panose="020F0502020204030204" pitchFamily="34" charset="0"/>
              </a:rPr>
              <a:t>The works present the main research directions: </a:t>
            </a:r>
          </a:p>
          <a:p>
            <a:pPr marL="285750" indent="-285750">
              <a:spcBef>
                <a:spcPts val="538"/>
              </a:spcBef>
              <a:buFont typeface="Arial" panose="020B0604020202020204" pitchFamily="34" charset="0"/>
              <a:buChar char="•"/>
              <a:defRPr/>
            </a:pPr>
            <a:r>
              <a:rPr lang="en-US" dirty="0">
                <a:solidFill>
                  <a:srgbClr val="00B050"/>
                </a:solidFill>
                <a:ea typeface="Calibri" panose="020F0502020204030204" pitchFamily="34" charset="0"/>
              </a:rPr>
              <a:t>structure of nuclei far from stability</a:t>
            </a:r>
            <a:r>
              <a:rPr lang="en-US" dirty="0">
                <a:solidFill>
                  <a:srgbClr val="002060"/>
                </a:solidFill>
                <a:ea typeface="Calibri" panose="020F0502020204030204" pitchFamily="34" charset="0"/>
              </a:rPr>
              <a:t>, </a:t>
            </a:r>
          </a:p>
          <a:p>
            <a:pPr marL="285750" indent="-285750">
              <a:spcBef>
                <a:spcPts val="538"/>
              </a:spcBef>
              <a:buFont typeface="Arial" panose="020B0604020202020204" pitchFamily="34" charset="0"/>
              <a:buChar char="•"/>
              <a:defRPr/>
            </a:pPr>
            <a:r>
              <a:rPr lang="en-US" dirty="0">
                <a:solidFill>
                  <a:srgbClr val="00B050"/>
                </a:solidFill>
                <a:ea typeface="Calibri" panose="020F0502020204030204" pitchFamily="34" charset="0"/>
              </a:rPr>
              <a:t>structure of superheavy nuclei</a:t>
            </a:r>
            <a:r>
              <a:rPr lang="en-US" dirty="0">
                <a:solidFill>
                  <a:srgbClr val="002060"/>
                </a:solidFill>
                <a:ea typeface="Calibri" panose="020F0502020204030204" pitchFamily="34" charset="0"/>
              </a:rPr>
              <a:t>, </a:t>
            </a:r>
          </a:p>
          <a:p>
            <a:pPr marL="285750" indent="-285750">
              <a:spcBef>
                <a:spcPts val="538"/>
              </a:spcBef>
              <a:buFont typeface="Arial" panose="020B0604020202020204" pitchFamily="34" charset="0"/>
              <a:buChar char="•"/>
              <a:defRPr/>
            </a:pPr>
            <a:r>
              <a:rPr lang="en-US" dirty="0">
                <a:solidFill>
                  <a:srgbClr val="00B050"/>
                </a:solidFill>
                <a:ea typeface="Calibri" panose="020F0502020204030204" pitchFamily="34" charset="0"/>
              </a:rPr>
              <a:t>nucleus-nucleus collisions at low energies</a:t>
            </a:r>
            <a:r>
              <a:rPr lang="en-US" dirty="0">
                <a:solidFill>
                  <a:srgbClr val="002060"/>
                </a:solidFill>
                <a:ea typeface="Calibri" panose="020F0502020204030204" pitchFamily="34" charset="0"/>
              </a:rPr>
              <a:t>, </a:t>
            </a:r>
          </a:p>
          <a:p>
            <a:pPr marL="285750" indent="-285750">
              <a:spcBef>
                <a:spcPts val="538"/>
              </a:spcBef>
              <a:buFont typeface="Arial" panose="020B0604020202020204" pitchFamily="34" charset="0"/>
              <a:buChar char="•"/>
              <a:defRPr/>
            </a:pPr>
            <a:r>
              <a:rPr lang="en-US" dirty="0">
                <a:solidFill>
                  <a:srgbClr val="00B050"/>
                </a:solidFill>
                <a:ea typeface="Calibri" panose="020F0502020204030204" pitchFamily="34" charset="0"/>
              </a:rPr>
              <a:t>fusion and fission dynamics, reactions of astrophysical interest</a:t>
            </a:r>
            <a:r>
              <a:rPr lang="en-US" dirty="0">
                <a:solidFill>
                  <a:srgbClr val="002060"/>
                </a:solidFill>
                <a:ea typeface="Calibri" panose="020F0502020204030204" pitchFamily="34" charset="0"/>
              </a:rPr>
              <a:t>, </a:t>
            </a:r>
          </a:p>
          <a:p>
            <a:pPr marL="285750" indent="-285750">
              <a:spcBef>
                <a:spcPts val="538"/>
              </a:spcBef>
              <a:buFont typeface="Arial" panose="020B0604020202020204" pitchFamily="34" charset="0"/>
              <a:buChar char="•"/>
              <a:defRPr/>
            </a:pPr>
            <a:r>
              <a:rPr lang="en-US" dirty="0">
                <a:solidFill>
                  <a:srgbClr val="00B050"/>
                </a:solidFill>
                <a:ea typeface="Calibri" panose="020F0502020204030204" pitchFamily="34" charset="0"/>
              </a:rPr>
              <a:t>few-body systems</a:t>
            </a:r>
            <a:r>
              <a:rPr lang="en-US" dirty="0">
                <a:solidFill>
                  <a:srgbClr val="002060"/>
                </a:solidFill>
                <a:ea typeface="Calibri" panose="020F0502020204030204" pitchFamily="34" charset="0"/>
              </a:rPr>
              <a:t>, </a:t>
            </a:r>
          </a:p>
          <a:p>
            <a:pPr marL="285750" indent="-285750">
              <a:spcBef>
                <a:spcPts val="538"/>
              </a:spcBef>
              <a:buFont typeface="Arial" panose="020B0604020202020204" pitchFamily="34" charset="0"/>
              <a:buChar char="•"/>
              <a:defRPr/>
            </a:pPr>
            <a:r>
              <a:rPr lang="en-US" dirty="0">
                <a:solidFill>
                  <a:srgbClr val="00B050"/>
                </a:solidFill>
                <a:ea typeface="Calibri" panose="020F0502020204030204" pitchFamily="34" charset="0"/>
              </a:rPr>
              <a:t>nuclear dynamics at relativistic energies</a:t>
            </a:r>
            <a:r>
              <a:rPr lang="en-US" dirty="0">
                <a:solidFill>
                  <a:srgbClr val="002060"/>
                </a:solidFill>
                <a:ea typeface="Calibri" panose="020F0502020204030204" pitchFamily="34" charset="0"/>
              </a:rPr>
              <a:t>, </a:t>
            </a:r>
          </a:p>
          <a:p>
            <a:pPr marL="285750" indent="-285750">
              <a:spcBef>
                <a:spcPts val="538"/>
              </a:spcBef>
              <a:buFont typeface="Arial" panose="020B0604020202020204" pitchFamily="34" charset="0"/>
              <a:buChar char="•"/>
              <a:defRPr/>
            </a:pPr>
            <a:r>
              <a:rPr lang="en-US" dirty="0">
                <a:solidFill>
                  <a:srgbClr val="002060"/>
                </a:solidFill>
                <a:ea typeface="Calibri" panose="020F0502020204030204" pitchFamily="34" charset="0"/>
              </a:rPr>
              <a:t>properties </a:t>
            </a:r>
            <a:r>
              <a:rPr lang="en-US" dirty="0">
                <a:solidFill>
                  <a:srgbClr val="00B050"/>
                </a:solidFill>
                <a:ea typeface="Calibri" panose="020F0502020204030204" pitchFamily="34" charset="0"/>
              </a:rPr>
              <a:t>of hot and dense nuclear matter</a:t>
            </a:r>
            <a:r>
              <a:rPr lang="en-US" dirty="0">
                <a:solidFill>
                  <a:srgbClr val="002060"/>
                </a:solidFill>
                <a:ea typeface="Calibri" panose="020F0502020204030204" pitchFamily="34" charset="0"/>
              </a:rPr>
              <a:t>, </a:t>
            </a:r>
          </a:p>
          <a:p>
            <a:pPr marL="285750" indent="-285750">
              <a:spcBef>
                <a:spcPts val="538"/>
              </a:spcBef>
              <a:buFont typeface="Arial" panose="020B0604020202020204" pitchFamily="34" charset="0"/>
              <a:buChar char="•"/>
              <a:defRPr/>
            </a:pPr>
            <a:r>
              <a:rPr lang="en-US" dirty="0">
                <a:solidFill>
                  <a:srgbClr val="00B050"/>
                </a:solidFill>
                <a:ea typeface="Calibri" panose="020F0502020204030204" pitchFamily="34" charset="0"/>
              </a:rPr>
              <a:t>nonlinear quantum processes in strong polarized electromagnetic fields</a:t>
            </a:r>
            <a:r>
              <a:rPr lang="en-US" dirty="0">
                <a:solidFill>
                  <a:srgbClr val="002060"/>
                </a:solidFill>
                <a:ea typeface="Calibri" panose="020F0502020204030204" pitchFamily="34" charset="0"/>
              </a:rPr>
              <a:t>. </a:t>
            </a:r>
          </a:p>
        </p:txBody>
      </p:sp>
      <p:sp>
        <p:nvSpPr>
          <p:cNvPr id="7" name="Прямоугольник 6">
            <a:extLst>
              <a:ext uri="{FF2B5EF4-FFF2-40B4-BE49-F238E27FC236}">
                <a16:creationId xmlns:a16="http://schemas.microsoft.com/office/drawing/2014/main" id="{0AC4F280-E691-473D-9B37-D848ADC719C1}"/>
              </a:ext>
            </a:extLst>
          </p:cNvPr>
          <p:cNvSpPr/>
          <p:nvPr/>
        </p:nvSpPr>
        <p:spPr>
          <a:xfrm>
            <a:off x="1487488" y="4365104"/>
            <a:ext cx="7776864" cy="1733808"/>
          </a:xfrm>
          <a:prstGeom prst="rect">
            <a:avLst/>
          </a:prstGeom>
        </p:spPr>
        <p:txBody>
          <a:bodyPr wrap="square">
            <a:spAutoFit/>
          </a:bodyPr>
          <a:lstStyle/>
          <a:p>
            <a:pPr>
              <a:spcBef>
                <a:spcPts val="538"/>
              </a:spcBef>
              <a:defRPr/>
            </a:pPr>
            <a:r>
              <a:rPr lang="en-US" b="1" dirty="0">
                <a:solidFill>
                  <a:srgbClr val="002060"/>
                </a:solidFill>
                <a:ea typeface="Calibri" panose="020F0502020204030204" pitchFamily="34" charset="0"/>
              </a:rPr>
              <a:t>For a better organization of research, the theme should consist of four projects:</a:t>
            </a:r>
            <a:r>
              <a:rPr lang="ru-RU" altLang="en-US" b="1" dirty="0">
                <a:solidFill>
                  <a:srgbClr val="002060"/>
                </a:solidFill>
              </a:rPr>
              <a:t> </a:t>
            </a:r>
            <a:endParaRPr lang="en-US" altLang="en-US" b="1" dirty="0">
              <a:solidFill>
                <a:srgbClr val="002060"/>
              </a:solidFill>
            </a:endParaRPr>
          </a:p>
          <a:p>
            <a:pPr marL="285750" indent="-285750">
              <a:spcBef>
                <a:spcPts val="538"/>
              </a:spcBef>
              <a:buFont typeface="Arial" panose="020B0604020202020204" pitchFamily="34" charset="0"/>
              <a:buChar char="•"/>
              <a:defRPr/>
            </a:pPr>
            <a:r>
              <a:rPr lang="en-US" dirty="0">
                <a:solidFill>
                  <a:srgbClr val="002060"/>
                </a:solidFill>
                <a:ea typeface="Calibri" panose="020F0502020204030204" pitchFamily="34" charset="0"/>
              </a:rPr>
              <a:t>“</a:t>
            </a:r>
            <a:r>
              <a:rPr lang="en-US" dirty="0">
                <a:solidFill>
                  <a:srgbClr val="00B050"/>
                </a:solidFill>
                <a:ea typeface="Calibri" panose="020F0502020204030204" pitchFamily="34" charset="0"/>
              </a:rPr>
              <a:t>Microscopic models for exotic nuclei and nuclear astrophysics</a:t>
            </a:r>
            <a:r>
              <a:rPr lang="en-US" dirty="0">
                <a:solidFill>
                  <a:srgbClr val="002060"/>
                </a:solidFill>
                <a:ea typeface="Calibri" panose="020F0502020204030204" pitchFamily="34" charset="0"/>
              </a:rPr>
              <a:t>”, </a:t>
            </a:r>
          </a:p>
          <a:p>
            <a:pPr marL="285750" indent="-285750">
              <a:spcBef>
                <a:spcPts val="538"/>
              </a:spcBef>
              <a:buFont typeface="Arial" panose="020B0604020202020204" pitchFamily="34" charset="0"/>
              <a:buChar char="•"/>
              <a:defRPr/>
            </a:pPr>
            <a:r>
              <a:rPr lang="en-US" dirty="0">
                <a:solidFill>
                  <a:srgbClr val="002060"/>
                </a:solidFill>
                <a:ea typeface="Calibri" panose="020F0502020204030204" pitchFamily="34" charset="0"/>
              </a:rPr>
              <a:t>“</a:t>
            </a:r>
            <a:r>
              <a:rPr lang="en-US" dirty="0">
                <a:solidFill>
                  <a:srgbClr val="00B050"/>
                </a:solidFill>
                <a:ea typeface="Calibri" panose="020F0502020204030204" pitchFamily="34" charset="0"/>
              </a:rPr>
              <a:t>Low-energy nuclear dynamics and properties of nuclear systems</a:t>
            </a:r>
            <a:r>
              <a:rPr lang="en-US" dirty="0">
                <a:solidFill>
                  <a:srgbClr val="002060"/>
                </a:solidFill>
                <a:ea typeface="Calibri" panose="020F0502020204030204" pitchFamily="34" charset="0"/>
              </a:rPr>
              <a:t>”, </a:t>
            </a:r>
          </a:p>
          <a:p>
            <a:pPr marL="285750" indent="-285750">
              <a:spcBef>
                <a:spcPts val="538"/>
              </a:spcBef>
              <a:buFont typeface="Arial" panose="020B0604020202020204" pitchFamily="34" charset="0"/>
              <a:buChar char="•"/>
              <a:defRPr/>
            </a:pPr>
            <a:r>
              <a:rPr lang="en-US" dirty="0">
                <a:solidFill>
                  <a:srgbClr val="002060"/>
                </a:solidFill>
                <a:ea typeface="Calibri" panose="020F0502020204030204" pitchFamily="34" charset="0"/>
              </a:rPr>
              <a:t>“</a:t>
            </a:r>
            <a:r>
              <a:rPr lang="en-US" dirty="0">
                <a:solidFill>
                  <a:srgbClr val="00B050"/>
                </a:solidFill>
                <a:ea typeface="Calibri" panose="020F0502020204030204" pitchFamily="34" charset="0"/>
              </a:rPr>
              <a:t>Quantum few-body systems</a:t>
            </a:r>
            <a:r>
              <a:rPr lang="en-US" dirty="0">
                <a:solidFill>
                  <a:srgbClr val="002060"/>
                </a:solidFill>
                <a:ea typeface="Calibri" panose="020F0502020204030204" pitchFamily="34" charset="0"/>
              </a:rPr>
              <a:t>”,</a:t>
            </a:r>
          </a:p>
          <a:p>
            <a:pPr marL="285750" indent="-285750">
              <a:spcBef>
                <a:spcPts val="538"/>
              </a:spcBef>
              <a:buFont typeface="Arial" panose="020B0604020202020204" pitchFamily="34" charset="0"/>
              <a:buChar char="•"/>
              <a:defRPr/>
            </a:pPr>
            <a:r>
              <a:rPr lang="en-US" dirty="0">
                <a:solidFill>
                  <a:srgbClr val="002060"/>
                </a:solidFill>
                <a:ea typeface="Calibri" panose="020F0502020204030204" pitchFamily="34" charset="0"/>
              </a:rPr>
              <a:t>“</a:t>
            </a:r>
            <a:r>
              <a:rPr lang="en-US" dirty="0">
                <a:solidFill>
                  <a:srgbClr val="00B050"/>
                </a:solidFill>
                <a:ea typeface="Calibri" panose="020F0502020204030204" pitchFamily="34" charset="0"/>
              </a:rPr>
              <a:t>Relativistic nuclear dynamics and nonlinear quantum processes</a:t>
            </a:r>
            <a:r>
              <a:rPr lang="en-US" dirty="0">
                <a:solidFill>
                  <a:srgbClr val="002060"/>
                </a:solidFill>
                <a:ea typeface="Calibri" panose="020F0502020204030204" pitchFamily="34" charset="0"/>
              </a:rPr>
              <a:t>”.</a:t>
            </a:r>
          </a:p>
        </p:txBody>
      </p:sp>
    </p:spTree>
    <p:extLst>
      <p:ext uri="{BB962C8B-B14F-4D97-AF65-F5344CB8AC3E}">
        <p14:creationId xmlns:p14="http://schemas.microsoft.com/office/powerpoint/2010/main" val="3112301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8DAB688A-2619-4A40-A411-94F0CB9C45EF}"/>
              </a:ext>
            </a:extLst>
          </p:cNvPr>
          <p:cNvSpPr>
            <a:spLocks noGrp="1" noChangeArrowheads="1"/>
          </p:cNvSpPr>
          <p:nvPr>
            <p:ph type="title" idx="4294967295"/>
          </p:nvPr>
        </p:nvSpPr>
        <p:spPr>
          <a:xfrm>
            <a:off x="119336" y="306389"/>
            <a:ext cx="11593288" cy="4040187"/>
          </a:xfrm>
        </p:spPr>
        <p:txBody>
          <a:bodyPr vert="horz" lIns="0" tIns="0" rIns="0" bIns="0" rtlCol="0" anchor="ctr">
            <a:norm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ru-RU" altLang="en-US" sz="2600" dirty="0"/>
              <a:t>           </a:t>
            </a:r>
            <a:r>
              <a:rPr lang="ru-RU" altLang="en-US" sz="2800" b="1" dirty="0">
                <a:solidFill>
                  <a:srgbClr val="800000"/>
                </a:solidFill>
              </a:rPr>
              <a:t>Concept </a:t>
            </a:r>
            <a:r>
              <a:rPr lang="ru-RU" altLang="en-US" sz="2800" b="1" dirty="0" err="1">
                <a:solidFill>
                  <a:srgbClr val="800000"/>
                </a:solidFill>
              </a:rPr>
              <a:t>of</a:t>
            </a:r>
            <a:r>
              <a:rPr lang="ru-RU" altLang="en-US" sz="2800" b="1" dirty="0">
                <a:solidFill>
                  <a:srgbClr val="800000"/>
                </a:solidFill>
              </a:rPr>
              <a:t> </a:t>
            </a:r>
            <a:r>
              <a:rPr lang="ru-RU" altLang="en-US" sz="2800" b="1" dirty="0" err="1">
                <a:solidFill>
                  <a:srgbClr val="800000"/>
                </a:solidFill>
              </a:rPr>
              <a:t>Theme</a:t>
            </a:r>
            <a:r>
              <a:rPr lang="ru-RU" altLang="en-US" sz="2800" b="1" dirty="0">
                <a:solidFill>
                  <a:srgbClr val="800000"/>
                </a:solidFill>
              </a:rPr>
              <a:t> «</a:t>
            </a:r>
            <a:r>
              <a:rPr lang="ru-RU" altLang="en-US" sz="2800" b="1" dirty="0" err="1">
                <a:solidFill>
                  <a:srgbClr val="800000"/>
                </a:solidFill>
              </a:rPr>
              <a:t>Theory</a:t>
            </a:r>
            <a:r>
              <a:rPr lang="ru-RU" altLang="en-US" sz="2800" b="1" dirty="0">
                <a:solidFill>
                  <a:srgbClr val="800000"/>
                </a:solidFill>
              </a:rPr>
              <a:t> </a:t>
            </a:r>
            <a:r>
              <a:rPr lang="ru-RU" altLang="en-US" sz="2800" b="1" dirty="0" err="1">
                <a:solidFill>
                  <a:srgbClr val="800000"/>
                </a:solidFill>
              </a:rPr>
              <a:t>of</a:t>
            </a:r>
            <a:r>
              <a:rPr lang="ru-RU" altLang="en-US" sz="2800" b="1" dirty="0">
                <a:solidFill>
                  <a:srgbClr val="800000"/>
                </a:solidFill>
              </a:rPr>
              <a:t> </a:t>
            </a:r>
            <a:r>
              <a:rPr lang="ru-RU" altLang="en-US" sz="2800" b="1" dirty="0" err="1">
                <a:solidFill>
                  <a:srgbClr val="800000"/>
                </a:solidFill>
              </a:rPr>
              <a:t>Nuclear</a:t>
            </a:r>
            <a:r>
              <a:rPr lang="ru-RU" altLang="en-US" sz="2800" b="1" dirty="0">
                <a:solidFill>
                  <a:srgbClr val="800000"/>
                </a:solidFill>
              </a:rPr>
              <a:t> Systems»</a:t>
            </a:r>
            <a:r>
              <a:rPr lang="ru-RU" altLang="en-US" sz="2600" dirty="0"/>
              <a:t/>
            </a:r>
            <a:br>
              <a:rPr lang="ru-RU" altLang="en-US" sz="2600" dirty="0"/>
            </a:br>
            <a:r>
              <a:rPr lang="ru-RU" altLang="en-US" sz="2600" dirty="0"/>
              <a:t/>
            </a:r>
            <a:br>
              <a:rPr lang="ru-RU" altLang="en-US" sz="2600" dirty="0"/>
            </a:br>
            <a:r>
              <a:rPr lang="ru-RU" altLang="en-US" sz="2600" dirty="0"/>
              <a:t/>
            </a:r>
            <a:br>
              <a:rPr lang="ru-RU" altLang="en-US" sz="2600" dirty="0"/>
            </a:br>
            <a:r>
              <a:rPr lang="ru-RU" altLang="en-US" sz="2600" dirty="0"/>
              <a:t/>
            </a:r>
            <a:br>
              <a:rPr lang="ru-RU" altLang="en-US" sz="2600" dirty="0"/>
            </a:br>
            <a:r>
              <a:rPr lang="ru-RU" altLang="en-US" sz="2600" dirty="0">
                <a:solidFill>
                  <a:srgbClr val="000080"/>
                </a:solidFill>
              </a:rPr>
              <a:t>Development </a:t>
            </a:r>
            <a:r>
              <a:rPr lang="ru-RU" altLang="en-US" sz="2600" dirty="0" err="1">
                <a:solidFill>
                  <a:srgbClr val="000080"/>
                </a:solidFill>
              </a:rPr>
              <a:t>of</a:t>
            </a:r>
            <a:r>
              <a:rPr lang="ru-RU" altLang="en-US" sz="2600" dirty="0">
                <a:solidFill>
                  <a:srgbClr val="000080"/>
                </a:solidFill>
              </a:rPr>
              <a:t> </a:t>
            </a:r>
            <a:r>
              <a:rPr lang="ru-RU" altLang="en-US" sz="2600" dirty="0" err="1">
                <a:solidFill>
                  <a:srgbClr val="00B050"/>
                </a:solidFill>
              </a:rPr>
              <a:t>theoretical</a:t>
            </a:r>
            <a:r>
              <a:rPr lang="ru-RU" altLang="en-US" sz="2600" dirty="0">
                <a:solidFill>
                  <a:srgbClr val="000080"/>
                </a:solidFill>
              </a:rPr>
              <a:t>             Applications </a:t>
            </a:r>
            <a:r>
              <a:rPr lang="ru-RU" altLang="en-US" sz="2600" dirty="0" err="1">
                <a:solidFill>
                  <a:srgbClr val="000080"/>
                </a:solidFill>
              </a:rPr>
              <a:t>for</a:t>
            </a:r>
            <a:r>
              <a:rPr lang="ru-RU" altLang="en-US" sz="2600" dirty="0">
                <a:solidFill>
                  <a:srgbClr val="000080"/>
                </a:solidFill>
              </a:rPr>
              <a:t> </a:t>
            </a:r>
            <a:r>
              <a:rPr lang="ru-RU" altLang="en-US" sz="2600" dirty="0" err="1">
                <a:solidFill>
                  <a:srgbClr val="00B050"/>
                </a:solidFill>
              </a:rPr>
              <a:t>experiments</a:t>
            </a:r>
            <a:r>
              <a:rPr lang="en-US" altLang="en-US" sz="2600" dirty="0">
                <a:solidFill>
                  <a:srgbClr val="000080"/>
                </a:solidFill>
              </a:rPr>
              <a:t> </a:t>
            </a:r>
            <a:r>
              <a:rPr lang="ru-RU" altLang="en-US" sz="2600" dirty="0" err="1">
                <a:solidFill>
                  <a:srgbClr val="000080"/>
                </a:solidFill>
              </a:rPr>
              <a:t>methods</a:t>
            </a:r>
            <a:r>
              <a:rPr lang="ru-RU" altLang="en-US" sz="2600" dirty="0">
                <a:solidFill>
                  <a:srgbClr val="000080"/>
                </a:solidFill>
              </a:rPr>
              <a:t>  </a:t>
            </a:r>
            <a:r>
              <a:rPr lang="ru-RU" altLang="en-US" sz="2600" dirty="0"/>
              <a:t>       </a:t>
            </a:r>
            <a:br>
              <a:rPr lang="ru-RU" altLang="en-US" sz="2600" dirty="0"/>
            </a:br>
            <a:r>
              <a:rPr lang="ru-RU" altLang="en-US" sz="2600" dirty="0"/>
              <a:t/>
            </a:r>
            <a:br>
              <a:rPr lang="ru-RU" altLang="en-US" sz="2600" dirty="0"/>
            </a:br>
            <a:r>
              <a:rPr lang="ru-RU" altLang="en-US" sz="2600" i="1" dirty="0" err="1">
                <a:solidFill>
                  <a:srgbClr val="0066CC"/>
                </a:solidFill>
              </a:rPr>
              <a:t>Multidisciplinar</a:t>
            </a:r>
            <a:r>
              <a:rPr lang="ru-RU" altLang="en-US" sz="2600" i="1" dirty="0">
                <a:solidFill>
                  <a:srgbClr val="0066CC"/>
                </a:solidFill>
              </a:rPr>
              <a:t> </a:t>
            </a:r>
            <a:r>
              <a:rPr lang="ru-RU" altLang="en-US" sz="2600" i="1" dirty="0" err="1">
                <a:solidFill>
                  <a:srgbClr val="0066CC"/>
                </a:solidFill>
              </a:rPr>
              <a:t>nature</a:t>
            </a:r>
            <a:r>
              <a:rPr lang="en-US" altLang="en-US" sz="2600" i="1" dirty="0">
                <a:solidFill>
                  <a:srgbClr val="0066CC"/>
                </a:solidFill>
              </a:rPr>
              <a:t> </a:t>
            </a:r>
            <a:br>
              <a:rPr lang="en-US" altLang="en-US" sz="2600" i="1" dirty="0">
                <a:solidFill>
                  <a:srgbClr val="0066CC"/>
                </a:solidFill>
              </a:rPr>
            </a:br>
            <a:r>
              <a:rPr lang="en-US" altLang="en-US" sz="2600" i="1" dirty="0">
                <a:solidFill>
                  <a:srgbClr val="0066CC"/>
                </a:solidFill>
              </a:rPr>
              <a:t/>
            </a:r>
            <a:br>
              <a:rPr lang="en-US" altLang="en-US" sz="2600" i="1" dirty="0">
                <a:solidFill>
                  <a:srgbClr val="0066CC"/>
                </a:solidFill>
              </a:rPr>
            </a:br>
            <a:r>
              <a:rPr lang="ru-RU" altLang="en-US" sz="2400" dirty="0" err="1">
                <a:solidFill>
                  <a:schemeClr val="accent1">
                    <a:lumMod val="50000"/>
                  </a:schemeClr>
                </a:solidFill>
                <a:latin typeface="Arial Rounded MT Bold" panose="020F0704030504030204" pitchFamily="34" charset="0"/>
              </a:rPr>
              <a:t>Attraction</a:t>
            </a:r>
            <a:r>
              <a:rPr lang="ru-RU" altLang="en-US" sz="2400" dirty="0">
                <a:solidFill>
                  <a:schemeClr val="accent1">
                    <a:lumMod val="50000"/>
                  </a:schemeClr>
                </a:solidFill>
                <a:latin typeface="Arial Rounded MT Bold" panose="020F0704030504030204" pitchFamily="34" charset="0"/>
              </a:rPr>
              <a:t> </a:t>
            </a:r>
            <a:r>
              <a:rPr lang="ru-RU" altLang="en-US" sz="2400" dirty="0" err="1">
                <a:solidFill>
                  <a:schemeClr val="accent1">
                    <a:lumMod val="50000"/>
                  </a:schemeClr>
                </a:solidFill>
                <a:latin typeface="Arial Rounded MT Bold" panose="020F0704030504030204" pitchFamily="34" charset="0"/>
              </a:rPr>
              <a:t>of</a:t>
            </a:r>
            <a:r>
              <a:rPr lang="ru-RU" altLang="en-US" sz="2400" dirty="0">
                <a:solidFill>
                  <a:schemeClr val="accent1">
                    <a:lumMod val="50000"/>
                  </a:schemeClr>
                </a:solidFill>
                <a:latin typeface="Arial Rounded MT Bold" panose="020F0704030504030204" pitchFamily="34" charset="0"/>
              </a:rPr>
              <a:t> </a:t>
            </a:r>
            <a:r>
              <a:rPr lang="ru-RU" altLang="en-US" sz="2400" dirty="0" err="1">
                <a:solidFill>
                  <a:srgbClr val="00B050"/>
                </a:solidFill>
                <a:latin typeface="Arial Rounded MT Bold" panose="020F0704030504030204" pitchFamily="34" charset="0"/>
              </a:rPr>
              <a:t>young</a:t>
            </a:r>
            <a:r>
              <a:rPr lang="ru-RU" altLang="en-US" sz="2400" dirty="0">
                <a:solidFill>
                  <a:srgbClr val="00B050"/>
                </a:solidFill>
                <a:latin typeface="Arial Rounded MT Bold" panose="020F0704030504030204" pitchFamily="34" charset="0"/>
              </a:rPr>
              <a:t> </a:t>
            </a:r>
            <a:r>
              <a:rPr lang="ru-RU" altLang="en-US" sz="2400" dirty="0" err="1">
                <a:solidFill>
                  <a:srgbClr val="00B050"/>
                </a:solidFill>
                <a:latin typeface="Arial Rounded MT Bold" panose="020F0704030504030204" pitchFamily="34" charset="0"/>
              </a:rPr>
              <a:t>researchers</a:t>
            </a:r>
            <a:r>
              <a:rPr lang="ru-RU" altLang="en-US" sz="2400" dirty="0">
                <a:solidFill>
                  <a:schemeClr val="accent1">
                    <a:lumMod val="50000"/>
                  </a:schemeClr>
                </a:solidFill>
                <a:latin typeface="Arial Rounded MT Bold" panose="020F0704030504030204" pitchFamily="34" charset="0"/>
              </a:rPr>
              <a:t> </a:t>
            </a:r>
            <a:r>
              <a:rPr lang="ru-RU" altLang="en-US" sz="2400" dirty="0" err="1">
                <a:solidFill>
                  <a:schemeClr val="accent1">
                    <a:lumMod val="50000"/>
                  </a:schemeClr>
                </a:solidFill>
                <a:latin typeface="Arial Rounded MT Bold" panose="020F0704030504030204" pitchFamily="34" charset="0"/>
              </a:rPr>
              <a:t>in</a:t>
            </a:r>
            <a:r>
              <a:rPr lang="ru-RU" altLang="en-US" sz="2400" dirty="0">
                <a:solidFill>
                  <a:schemeClr val="accent1">
                    <a:lumMod val="50000"/>
                  </a:schemeClr>
                </a:solidFill>
                <a:latin typeface="Arial Rounded MT Bold" panose="020F0704030504030204" pitchFamily="34" charset="0"/>
              </a:rPr>
              <a:t> </a:t>
            </a:r>
            <a:r>
              <a:rPr lang="ru-RU" altLang="en-US" sz="2400" dirty="0" err="1">
                <a:solidFill>
                  <a:schemeClr val="accent1">
                    <a:lumMod val="50000"/>
                  </a:schemeClr>
                </a:solidFill>
                <a:latin typeface="Arial Rounded MT Bold" panose="020F0704030504030204" pitchFamily="34" charset="0"/>
              </a:rPr>
              <a:t>nuclear</a:t>
            </a:r>
            <a:r>
              <a:rPr lang="ru-RU" altLang="en-US" sz="2400" dirty="0">
                <a:solidFill>
                  <a:schemeClr val="accent1">
                    <a:lumMod val="50000"/>
                  </a:schemeClr>
                </a:solidFill>
                <a:latin typeface="Arial Rounded MT Bold" panose="020F0704030504030204" pitchFamily="34" charset="0"/>
              </a:rPr>
              <a:t> </a:t>
            </a:r>
            <a:r>
              <a:rPr lang="ru-RU" altLang="en-US" sz="2400" dirty="0" err="1">
                <a:solidFill>
                  <a:schemeClr val="accent1">
                    <a:lumMod val="50000"/>
                  </a:schemeClr>
                </a:solidFill>
                <a:latin typeface="Arial Rounded MT Bold" panose="020F0704030504030204" pitchFamily="34" charset="0"/>
              </a:rPr>
              <a:t>theory</a:t>
            </a:r>
            <a:r>
              <a:rPr lang="ru-RU" altLang="en-US" sz="2400" dirty="0">
                <a:latin typeface="Arial Rounded MT Bold" panose="020F0704030504030204" pitchFamily="34" charset="0"/>
              </a:rPr>
              <a:t/>
            </a:r>
            <a:br>
              <a:rPr lang="ru-RU" altLang="en-US" sz="2400" dirty="0">
                <a:latin typeface="Arial Rounded MT Bold" panose="020F0704030504030204" pitchFamily="34" charset="0"/>
              </a:rPr>
            </a:br>
            <a:endParaRPr lang="ru-RU" altLang="en-US" sz="2600" i="1" dirty="0">
              <a:solidFill>
                <a:srgbClr val="0066CC"/>
              </a:solidFill>
            </a:endParaRPr>
          </a:p>
        </p:txBody>
      </p:sp>
      <p:sp>
        <p:nvSpPr>
          <p:cNvPr id="55299" name="Line 2">
            <a:extLst>
              <a:ext uri="{FF2B5EF4-FFF2-40B4-BE49-F238E27FC236}">
                <a16:creationId xmlns:a16="http://schemas.microsoft.com/office/drawing/2014/main" id="{9FAF4DB4-013A-4F59-AF7D-4FFD3BF2C412}"/>
              </a:ext>
            </a:extLst>
          </p:cNvPr>
          <p:cNvSpPr>
            <a:spLocks noChangeShapeType="1"/>
          </p:cNvSpPr>
          <p:nvPr/>
        </p:nvSpPr>
        <p:spPr bwMode="auto">
          <a:xfrm flipH="1">
            <a:off x="3935760" y="836712"/>
            <a:ext cx="1371600" cy="1079500"/>
          </a:xfrm>
          <a:prstGeom prst="line">
            <a:avLst/>
          </a:prstGeom>
          <a:noFill/>
          <a:ln w="36000">
            <a:solidFill>
              <a:srgbClr val="0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55300" name="Line 3">
            <a:extLst>
              <a:ext uri="{FF2B5EF4-FFF2-40B4-BE49-F238E27FC236}">
                <a16:creationId xmlns:a16="http://schemas.microsoft.com/office/drawing/2014/main" id="{ED001987-73B0-4F30-A524-101277E42909}"/>
              </a:ext>
            </a:extLst>
          </p:cNvPr>
          <p:cNvSpPr>
            <a:spLocks noChangeShapeType="1"/>
          </p:cNvSpPr>
          <p:nvPr/>
        </p:nvSpPr>
        <p:spPr bwMode="auto">
          <a:xfrm>
            <a:off x="6096000" y="802357"/>
            <a:ext cx="1439862" cy="1079500"/>
          </a:xfrm>
          <a:prstGeom prst="line">
            <a:avLst/>
          </a:prstGeom>
          <a:noFill/>
          <a:ln w="36000">
            <a:solidFill>
              <a:srgbClr val="0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55301" name="AutoShape 4">
            <a:extLst>
              <a:ext uri="{FF2B5EF4-FFF2-40B4-BE49-F238E27FC236}">
                <a16:creationId xmlns:a16="http://schemas.microsoft.com/office/drawing/2014/main" id="{4EFDCDE2-0385-4EC4-AB3F-5CEEFF0ACD71}"/>
              </a:ext>
            </a:extLst>
          </p:cNvPr>
          <p:cNvSpPr>
            <a:spLocks/>
          </p:cNvSpPr>
          <p:nvPr/>
        </p:nvSpPr>
        <p:spPr bwMode="auto">
          <a:xfrm>
            <a:off x="4799856" y="2047877"/>
            <a:ext cx="720725" cy="215900"/>
          </a:xfrm>
          <a:prstGeom prst="leftRightArrow">
            <a:avLst>
              <a:gd name="adj1" fmla="val 50000"/>
              <a:gd name="adj2" fmla="val 66456"/>
            </a:avLst>
          </a:prstGeom>
          <a:solidFill>
            <a:srgbClr val="CFE7F5"/>
          </a:solidFill>
          <a:ln w="36000">
            <a:solidFill>
              <a:srgbClr val="23B8DC"/>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ru-RU"/>
          </a:p>
        </p:txBody>
      </p:sp>
      <p:sp>
        <p:nvSpPr>
          <p:cNvPr id="55302" name="Text Box 5">
            <a:extLst>
              <a:ext uri="{FF2B5EF4-FFF2-40B4-BE49-F238E27FC236}">
                <a16:creationId xmlns:a16="http://schemas.microsoft.com/office/drawing/2014/main" id="{0CEBA666-DF9B-428C-9C04-B1A50B2A4DFD}"/>
              </a:ext>
            </a:extLst>
          </p:cNvPr>
          <p:cNvSpPr txBox="1">
            <a:spLocks noChangeArrowheads="1"/>
          </p:cNvSpPr>
          <p:nvPr/>
        </p:nvSpPr>
        <p:spPr bwMode="auto">
          <a:xfrm>
            <a:off x="551384" y="4221164"/>
            <a:ext cx="11305256" cy="2149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120" rIns="90000" bIns="45000"/>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9pPr>
          </a:lstStyle>
          <a:p>
            <a:pPr algn="just" eaLnBrk="1">
              <a:lnSpc>
                <a:spcPct val="95000"/>
              </a:lnSpc>
            </a:pPr>
            <a:r>
              <a:rPr lang="ru-RU" altLang="en-US" sz="2400" dirty="0" err="1">
                <a:solidFill>
                  <a:srgbClr val="000000"/>
                </a:solidFill>
                <a:latin typeface="Times New Roman" panose="02020603050405020304" pitchFamily="18" charset="0"/>
              </a:rPr>
              <a:t>Our</a:t>
            </a:r>
            <a:r>
              <a:rPr lang="ru-RU" altLang="en-US" sz="2400" dirty="0">
                <a:solidFill>
                  <a:srgbClr val="000000"/>
                </a:solidFill>
                <a:latin typeface="Times New Roman" panose="02020603050405020304" pitchFamily="18" charset="0"/>
              </a:rPr>
              <a:t> </a:t>
            </a:r>
            <a:r>
              <a:rPr lang="ru-RU" altLang="en-US" sz="2400" dirty="0" err="1">
                <a:solidFill>
                  <a:srgbClr val="000000"/>
                </a:solidFill>
                <a:latin typeface="Times New Roman" panose="02020603050405020304" pitchFamily="18" charset="0"/>
              </a:rPr>
              <a:t>future</a:t>
            </a:r>
            <a:r>
              <a:rPr lang="ru-RU" altLang="en-US" sz="2400" dirty="0">
                <a:solidFill>
                  <a:srgbClr val="000000"/>
                </a:solidFill>
                <a:latin typeface="Times New Roman" panose="02020603050405020304" pitchFamily="18" charset="0"/>
              </a:rPr>
              <a:t> </a:t>
            </a:r>
            <a:r>
              <a:rPr lang="ru-RU" altLang="en-US" sz="2400" dirty="0" err="1">
                <a:solidFill>
                  <a:srgbClr val="000000"/>
                </a:solidFill>
                <a:latin typeface="Times New Roman" panose="02020603050405020304" pitchFamily="18" charset="0"/>
              </a:rPr>
              <a:t>theoretical</a:t>
            </a:r>
            <a:r>
              <a:rPr lang="ru-RU" altLang="en-US" sz="2400" dirty="0">
                <a:solidFill>
                  <a:srgbClr val="000000"/>
                </a:solidFill>
                <a:latin typeface="Times New Roman" panose="02020603050405020304" pitchFamily="18" charset="0"/>
              </a:rPr>
              <a:t> </a:t>
            </a:r>
            <a:r>
              <a:rPr lang="ru-RU" altLang="en-US" sz="2400" dirty="0" err="1">
                <a:solidFill>
                  <a:srgbClr val="000000"/>
                </a:solidFill>
                <a:latin typeface="Times New Roman" panose="02020603050405020304" pitchFamily="18" charset="0"/>
              </a:rPr>
              <a:t>studies</a:t>
            </a:r>
            <a:r>
              <a:rPr lang="ru-RU" altLang="en-US" sz="2400" dirty="0">
                <a:solidFill>
                  <a:srgbClr val="000000"/>
                </a:solidFill>
                <a:latin typeface="Times New Roman" panose="02020603050405020304" pitchFamily="18" charset="0"/>
              </a:rPr>
              <a:t> </a:t>
            </a:r>
            <a:r>
              <a:rPr lang="ru-RU" altLang="en-US" sz="2400" dirty="0" err="1">
                <a:solidFill>
                  <a:srgbClr val="000000"/>
                </a:solidFill>
                <a:latin typeface="Times New Roman" panose="02020603050405020304" pitchFamily="18" charset="0"/>
              </a:rPr>
              <a:t>will</a:t>
            </a:r>
            <a:r>
              <a:rPr lang="ru-RU" altLang="en-US" sz="2400" dirty="0">
                <a:solidFill>
                  <a:srgbClr val="000000"/>
                </a:solidFill>
                <a:latin typeface="Times New Roman" panose="02020603050405020304" pitchFamily="18" charset="0"/>
              </a:rPr>
              <a:t> </a:t>
            </a:r>
            <a:r>
              <a:rPr lang="ru-RU" altLang="en-US" sz="2400" dirty="0" err="1">
                <a:solidFill>
                  <a:srgbClr val="000000"/>
                </a:solidFill>
                <a:latin typeface="Times New Roman" panose="02020603050405020304" pitchFamily="18" charset="0"/>
              </a:rPr>
              <a:t>be</a:t>
            </a:r>
            <a:r>
              <a:rPr lang="ru-RU" altLang="en-US" sz="2400" dirty="0">
                <a:solidFill>
                  <a:srgbClr val="000000"/>
                </a:solidFill>
                <a:latin typeface="Times New Roman" panose="02020603050405020304" pitchFamily="18" charset="0"/>
              </a:rPr>
              <a:t> </a:t>
            </a:r>
            <a:r>
              <a:rPr lang="ru-RU" altLang="en-US" sz="2400" dirty="0" err="1">
                <a:solidFill>
                  <a:srgbClr val="000000"/>
                </a:solidFill>
                <a:latin typeface="Times New Roman" panose="02020603050405020304" pitchFamily="18" charset="0"/>
              </a:rPr>
              <a:t>closely</a:t>
            </a:r>
            <a:r>
              <a:rPr lang="ru-RU" altLang="en-US" sz="2400" dirty="0">
                <a:solidFill>
                  <a:srgbClr val="000000"/>
                </a:solidFill>
                <a:latin typeface="Times New Roman" panose="02020603050405020304" pitchFamily="18" charset="0"/>
              </a:rPr>
              <a:t> </a:t>
            </a:r>
            <a:r>
              <a:rPr lang="en-US" altLang="en-US" sz="2400" dirty="0" err="1">
                <a:solidFill>
                  <a:srgbClr val="000000"/>
                </a:solidFill>
                <a:latin typeface="Times New Roman" panose="02020603050405020304" pitchFamily="18" charset="0"/>
              </a:rPr>
              <a:t>rel</a:t>
            </a:r>
            <a:r>
              <a:rPr lang="ru-RU" altLang="en-US" sz="2400" dirty="0" err="1">
                <a:solidFill>
                  <a:srgbClr val="000000"/>
                </a:solidFill>
                <a:latin typeface="Times New Roman" panose="02020603050405020304" pitchFamily="18" charset="0"/>
              </a:rPr>
              <a:t>ated</a:t>
            </a:r>
            <a:r>
              <a:rPr lang="en-US" altLang="en-US" sz="2400" dirty="0">
                <a:solidFill>
                  <a:srgbClr val="000000"/>
                </a:solidFill>
                <a:latin typeface="Times New Roman" panose="02020603050405020304" pitchFamily="18" charset="0"/>
              </a:rPr>
              <a:t> to the</a:t>
            </a:r>
            <a:r>
              <a:rPr lang="ru-RU" altLang="en-US" sz="2400" dirty="0">
                <a:solidFill>
                  <a:srgbClr val="000000"/>
                </a:solidFill>
                <a:latin typeface="Times New Roman" panose="02020603050405020304" pitchFamily="18" charset="0"/>
              </a:rPr>
              <a:t> </a:t>
            </a:r>
            <a:r>
              <a:rPr lang="ru-RU" altLang="en-US" sz="2400" dirty="0" err="1">
                <a:solidFill>
                  <a:srgbClr val="000000"/>
                </a:solidFill>
                <a:latin typeface="Times New Roman" panose="02020603050405020304" pitchFamily="18" charset="0"/>
              </a:rPr>
              <a:t>programs</a:t>
            </a:r>
            <a:r>
              <a:rPr lang="ru-RU" altLang="en-US" sz="2400" dirty="0">
                <a:solidFill>
                  <a:srgbClr val="000000"/>
                </a:solidFill>
                <a:latin typeface="Times New Roman" panose="02020603050405020304" pitchFamily="18" charset="0"/>
              </a:rPr>
              <a:t> </a:t>
            </a:r>
            <a:r>
              <a:rPr lang="ru-RU" altLang="en-US" sz="2400" dirty="0" err="1">
                <a:solidFill>
                  <a:srgbClr val="000000"/>
                </a:solidFill>
                <a:latin typeface="Times New Roman" panose="02020603050405020304" pitchFamily="18" charset="0"/>
              </a:rPr>
              <a:t>of</a:t>
            </a:r>
            <a:r>
              <a:rPr lang="ru-RU" altLang="en-US" sz="2400" dirty="0">
                <a:solidFill>
                  <a:srgbClr val="000000"/>
                </a:solidFill>
                <a:latin typeface="Times New Roman" panose="02020603050405020304" pitchFamily="18" charset="0"/>
              </a:rPr>
              <a:t> </a:t>
            </a:r>
            <a:r>
              <a:rPr lang="ru-RU" altLang="en-US" sz="2400" dirty="0" err="1">
                <a:solidFill>
                  <a:srgbClr val="000000"/>
                </a:solidFill>
                <a:latin typeface="Times New Roman" panose="02020603050405020304" pitchFamily="18" charset="0"/>
              </a:rPr>
              <a:t>operated</a:t>
            </a:r>
            <a:r>
              <a:rPr lang="ru-RU" altLang="en-US" sz="2400" dirty="0">
                <a:solidFill>
                  <a:srgbClr val="000000"/>
                </a:solidFill>
                <a:latin typeface="Times New Roman" panose="02020603050405020304" pitchFamily="18" charset="0"/>
              </a:rPr>
              <a:t> </a:t>
            </a:r>
            <a:r>
              <a:rPr lang="ru-RU" altLang="en-US" sz="2400" dirty="0" err="1">
                <a:solidFill>
                  <a:srgbClr val="000000"/>
                </a:solidFill>
                <a:latin typeface="Times New Roman" panose="02020603050405020304" pitchFamily="18" charset="0"/>
              </a:rPr>
              <a:t>and</a:t>
            </a:r>
            <a:r>
              <a:rPr lang="ru-RU" altLang="en-US" sz="2400" dirty="0">
                <a:solidFill>
                  <a:srgbClr val="000000"/>
                </a:solidFill>
                <a:latin typeface="Times New Roman" panose="02020603050405020304" pitchFamily="18" charset="0"/>
              </a:rPr>
              <a:t> </a:t>
            </a:r>
            <a:r>
              <a:rPr lang="ru-RU" altLang="en-US" sz="2400" dirty="0" err="1">
                <a:solidFill>
                  <a:srgbClr val="000000"/>
                </a:solidFill>
                <a:latin typeface="Times New Roman" panose="02020603050405020304" pitchFamily="18" charset="0"/>
              </a:rPr>
              <a:t>commissioning</a:t>
            </a:r>
            <a:r>
              <a:rPr lang="ru-RU" altLang="en-US" sz="2400" dirty="0">
                <a:solidFill>
                  <a:srgbClr val="000000"/>
                </a:solidFill>
                <a:latin typeface="Times New Roman" panose="02020603050405020304" pitchFamily="18" charset="0"/>
              </a:rPr>
              <a:t> </a:t>
            </a:r>
            <a:r>
              <a:rPr lang="ru-RU" altLang="en-US" sz="2400" dirty="0" err="1">
                <a:solidFill>
                  <a:srgbClr val="00B050"/>
                </a:solidFill>
                <a:latin typeface="Times New Roman" panose="02020603050405020304" pitchFamily="18" charset="0"/>
              </a:rPr>
              <a:t>facilities</a:t>
            </a:r>
            <a:r>
              <a:rPr lang="en-US" altLang="en-US" sz="2400" dirty="0">
                <a:solidFill>
                  <a:srgbClr val="00B050"/>
                </a:solidFill>
                <a:latin typeface="Times New Roman" panose="02020603050405020304" pitchFamily="18" charset="0"/>
              </a:rPr>
              <a:t> </a:t>
            </a:r>
            <a:r>
              <a:rPr lang="ru-RU" altLang="en-US" sz="2400" dirty="0" err="1">
                <a:solidFill>
                  <a:srgbClr val="00B050"/>
                </a:solidFill>
                <a:latin typeface="Times New Roman" panose="02020603050405020304" pitchFamily="18" charset="0"/>
              </a:rPr>
              <a:t>at</a:t>
            </a:r>
            <a:r>
              <a:rPr lang="ru-RU" altLang="en-US" sz="2400" dirty="0">
                <a:solidFill>
                  <a:srgbClr val="00B050"/>
                </a:solidFill>
                <a:latin typeface="Times New Roman" panose="02020603050405020304" pitchFamily="18" charset="0"/>
              </a:rPr>
              <a:t> JINR </a:t>
            </a:r>
            <a:r>
              <a:rPr lang="ru-RU" altLang="en-US" sz="2400" dirty="0">
                <a:solidFill>
                  <a:srgbClr val="000000"/>
                </a:solidFill>
                <a:latin typeface="Times New Roman" panose="02020603050405020304" pitchFamily="18" charset="0"/>
              </a:rPr>
              <a:t>(SHE-</a:t>
            </a:r>
            <a:r>
              <a:rPr lang="ru-RU" altLang="en-US" sz="2400" dirty="0" err="1">
                <a:solidFill>
                  <a:srgbClr val="000000"/>
                </a:solidFill>
                <a:latin typeface="Times New Roman" panose="02020603050405020304" pitchFamily="18" charset="0"/>
              </a:rPr>
              <a:t>factory</a:t>
            </a:r>
            <a:r>
              <a:rPr lang="ru-RU" altLang="en-US" sz="2400" dirty="0">
                <a:solidFill>
                  <a:srgbClr val="000000"/>
                </a:solidFill>
                <a:latin typeface="Times New Roman" panose="02020603050405020304" pitchFamily="18" charset="0"/>
              </a:rPr>
              <a:t>, ACCULINA-2) </a:t>
            </a:r>
            <a:r>
              <a:rPr lang="ru-RU" altLang="en-US" sz="2400" dirty="0" err="1">
                <a:solidFill>
                  <a:srgbClr val="000000"/>
                </a:solidFill>
                <a:latin typeface="Times New Roman" panose="02020603050405020304" pitchFamily="18" charset="0"/>
              </a:rPr>
              <a:t>and</a:t>
            </a:r>
            <a:r>
              <a:rPr lang="ru-RU" altLang="en-US" sz="2400" dirty="0">
                <a:solidFill>
                  <a:srgbClr val="000000"/>
                </a:solidFill>
                <a:latin typeface="Times New Roman" panose="02020603050405020304" pitchFamily="18" charset="0"/>
              </a:rPr>
              <a:t> </a:t>
            </a:r>
            <a:r>
              <a:rPr lang="ru-RU" altLang="en-US" sz="2400" dirty="0" err="1">
                <a:solidFill>
                  <a:srgbClr val="000000"/>
                </a:solidFill>
                <a:latin typeface="Times New Roman" panose="02020603050405020304" pitchFamily="18" charset="0"/>
              </a:rPr>
              <a:t>in</a:t>
            </a:r>
            <a:r>
              <a:rPr lang="ru-RU" altLang="en-US" sz="2400" dirty="0">
                <a:solidFill>
                  <a:srgbClr val="000000"/>
                </a:solidFill>
                <a:latin typeface="Times New Roman" panose="02020603050405020304" pitchFamily="18" charset="0"/>
              </a:rPr>
              <a:t> </a:t>
            </a:r>
            <a:r>
              <a:rPr lang="ru-RU" altLang="en-US" sz="2400" dirty="0" err="1">
                <a:solidFill>
                  <a:srgbClr val="000000"/>
                </a:solidFill>
                <a:latin typeface="Times New Roman" panose="02020603050405020304" pitchFamily="18" charset="0"/>
              </a:rPr>
              <a:t>the</a:t>
            </a:r>
            <a:r>
              <a:rPr lang="ru-RU" altLang="en-US" sz="2400" dirty="0">
                <a:solidFill>
                  <a:srgbClr val="000000"/>
                </a:solidFill>
                <a:latin typeface="Times New Roman" panose="02020603050405020304" pitchFamily="18" charset="0"/>
              </a:rPr>
              <a:t> </a:t>
            </a:r>
            <a:r>
              <a:rPr lang="ru-RU" altLang="en-US" sz="2400" dirty="0" err="1">
                <a:solidFill>
                  <a:srgbClr val="000000"/>
                </a:solidFill>
                <a:latin typeface="Times New Roman" panose="02020603050405020304" pitchFamily="18" charset="0"/>
              </a:rPr>
              <a:t>world</a:t>
            </a:r>
            <a:r>
              <a:rPr lang="ru-RU" altLang="en-US" sz="2400" dirty="0">
                <a:solidFill>
                  <a:srgbClr val="000000"/>
                </a:solidFill>
                <a:latin typeface="Times New Roman" panose="02020603050405020304" pitchFamily="18" charset="0"/>
              </a:rPr>
              <a:t> (FAIR, ISOL </a:t>
            </a:r>
            <a:r>
              <a:rPr lang="ru-RU" altLang="en-US" sz="2400" dirty="0" err="1">
                <a:solidFill>
                  <a:srgbClr val="000000"/>
                </a:solidFill>
                <a:latin typeface="Times New Roman" panose="02020603050405020304" pitchFamily="18" charset="0"/>
              </a:rPr>
              <a:t>facilities</a:t>
            </a:r>
            <a:r>
              <a:rPr lang="ru-RU" altLang="en-US" sz="2400" dirty="0">
                <a:solidFill>
                  <a:srgbClr val="000000"/>
                </a:solidFill>
                <a:latin typeface="Times New Roman" panose="02020603050405020304" pitchFamily="18" charset="0"/>
              </a:rPr>
              <a:t> HIE-ISOLDE, SPES, SPIRAL2, FRIB</a:t>
            </a:r>
            <a:r>
              <a:rPr lang="en-US" altLang="en-US" sz="2400" dirty="0">
                <a:solidFill>
                  <a:srgbClr val="000000"/>
                </a:solidFill>
                <a:latin typeface="Times New Roman" panose="02020603050405020304" pitchFamily="18" charset="0"/>
              </a:rPr>
              <a:t>, RAON, HIAF</a:t>
            </a:r>
            <a:r>
              <a:rPr lang="ru-RU" altLang="en-US" sz="2400" dirty="0">
                <a:solidFill>
                  <a:srgbClr val="000000"/>
                </a:solidFill>
                <a:latin typeface="Times New Roman" panose="02020603050405020304" pitchFamily="18" charset="0"/>
              </a:rPr>
              <a:t>). </a:t>
            </a:r>
            <a:r>
              <a:rPr lang="ru-RU" altLang="en-US" sz="2400" dirty="0" err="1">
                <a:solidFill>
                  <a:srgbClr val="000000"/>
                </a:solidFill>
                <a:latin typeface="Times New Roman" panose="02020603050405020304" pitchFamily="18" charset="0"/>
              </a:rPr>
              <a:t>The</a:t>
            </a:r>
            <a:r>
              <a:rPr lang="ru-RU" altLang="en-US" sz="2400" dirty="0">
                <a:solidFill>
                  <a:srgbClr val="000000"/>
                </a:solidFill>
                <a:latin typeface="Times New Roman" panose="02020603050405020304" pitchFamily="18" charset="0"/>
              </a:rPr>
              <a:t> </a:t>
            </a:r>
            <a:r>
              <a:rPr lang="ru-RU" altLang="en-US" sz="2400" dirty="0" err="1">
                <a:solidFill>
                  <a:srgbClr val="000000"/>
                </a:solidFill>
                <a:latin typeface="Times New Roman" panose="02020603050405020304" pitchFamily="18" charset="0"/>
              </a:rPr>
              <a:t>studies</a:t>
            </a:r>
            <a:r>
              <a:rPr lang="ru-RU" altLang="en-US" sz="2400" dirty="0">
                <a:solidFill>
                  <a:srgbClr val="000000"/>
                </a:solidFill>
                <a:latin typeface="Times New Roman" panose="02020603050405020304" pitchFamily="18" charset="0"/>
              </a:rPr>
              <a:t> </a:t>
            </a:r>
            <a:r>
              <a:rPr lang="ru-RU" altLang="en-US" sz="2400" dirty="0" err="1">
                <a:solidFill>
                  <a:srgbClr val="000000"/>
                </a:solidFill>
                <a:latin typeface="Times New Roman" panose="02020603050405020304" pitchFamily="18" charset="0"/>
              </a:rPr>
              <a:t>of</a:t>
            </a:r>
            <a:r>
              <a:rPr lang="ru-RU" altLang="en-US" sz="2400" dirty="0">
                <a:solidFill>
                  <a:srgbClr val="000000"/>
                </a:solidFill>
                <a:latin typeface="Times New Roman" panose="02020603050405020304" pitchFamily="18" charset="0"/>
              </a:rPr>
              <a:t> </a:t>
            </a:r>
            <a:r>
              <a:rPr lang="ru-RU" altLang="en-US" sz="2400" dirty="0" err="1">
                <a:solidFill>
                  <a:srgbClr val="000000"/>
                </a:solidFill>
                <a:latin typeface="Times New Roman" panose="02020603050405020304" pitchFamily="18" charset="0"/>
              </a:rPr>
              <a:t>heavy-ion</a:t>
            </a:r>
            <a:r>
              <a:rPr lang="ru-RU" altLang="en-US" sz="2400" dirty="0">
                <a:solidFill>
                  <a:srgbClr val="000000"/>
                </a:solidFill>
                <a:latin typeface="Times New Roman" panose="02020603050405020304" pitchFamily="18" charset="0"/>
              </a:rPr>
              <a:t> </a:t>
            </a:r>
            <a:r>
              <a:rPr lang="ru-RU" altLang="en-US" sz="2400" dirty="0" err="1">
                <a:solidFill>
                  <a:srgbClr val="000000"/>
                </a:solidFill>
                <a:latin typeface="Times New Roman" panose="02020603050405020304" pitchFamily="18" charset="0"/>
              </a:rPr>
              <a:t>collisions</a:t>
            </a:r>
            <a:r>
              <a:rPr lang="ru-RU" altLang="en-US" sz="2400" dirty="0">
                <a:solidFill>
                  <a:srgbClr val="000000"/>
                </a:solidFill>
                <a:latin typeface="Times New Roman" panose="02020603050405020304" pitchFamily="18" charset="0"/>
              </a:rPr>
              <a:t> </a:t>
            </a:r>
            <a:r>
              <a:rPr lang="ru-RU" altLang="en-US" sz="2400" dirty="0" err="1">
                <a:solidFill>
                  <a:srgbClr val="000000"/>
                </a:solidFill>
                <a:latin typeface="Times New Roman" panose="02020603050405020304" pitchFamily="18" charset="0"/>
              </a:rPr>
              <a:t>at</a:t>
            </a:r>
            <a:r>
              <a:rPr lang="ru-RU" altLang="en-US" sz="2400" dirty="0">
                <a:solidFill>
                  <a:srgbClr val="000000"/>
                </a:solidFill>
                <a:latin typeface="Times New Roman" panose="02020603050405020304" pitchFamily="18" charset="0"/>
              </a:rPr>
              <a:t> </a:t>
            </a:r>
            <a:r>
              <a:rPr lang="ru-RU" altLang="en-US" sz="2400" dirty="0" err="1">
                <a:solidFill>
                  <a:srgbClr val="000000"/>
                </a:solidFill>
                <a:latin typeface="Times New Roman" panose="02020603050405020304" pitchFamily="18" charset="0"/>
              </a:rPr>
              <a:t>high</a:t>
            </a:r>
            <a:r>
              <a:rPr lang="ru-RU" altLang="en-US" sz="2400" dirty="0">
                <a:solidFill>
                  <a:srgbClr val="000000"/>
                </a:solidFill>
                <a:latin typeface="Times New Roman" panose="02020603050405020304" pitchFamily="18" charset="0"/>
              </a:rPr>
              <a:t> </a:t>
            </a:r>
            <a:r>
              <a:rPr lang="ru-RU" altLang="en-US" sz="2400" dirty="0" err="1">
                <a:solidFill>
                  <a:srgbClr val="000000"/>
                </a:solidFill>
                <a:latin typeface="Times New Roman" panose="02020603050405020304" pitchFamily="18" charset="0"/>
              </a:rPr>
              <a:t>energies</a:t>
            </a:r>
            <a:r>
              <a:rPr lang="ru-RU" altLang="en-US" sz="2400" dirty="0">
                <a:solidFill>
                  <a:srgbClr val="000000"/>
                </a:solidFill>
                <a:latin typeface="Times New Roman" panose="02020603050405020304" pitchFamily="18" charset="0"/>
              </a:rPr>
              <a:t> </a:t>
            </a:r>
            <a:r>
              <a:rPr lang="ru-RU" altLang="en-US" sz="2400" dirty="0" err="1">
                <a:solidFill>
                  <a:srgbClr val="000000"/>
                </a:solidFill>
                <a:latin typeface="Times New Roman" panose="02020603050405020304" pitchFamily="18" charset="0"/>
              </a:rPr>
              <a:t>will</a:t>
            </a:r>
            <a:r>
              <a:rPr lang="ru-RU" altLang="en-US" sz="2400" dirty="0">
                <a:solidFill>
                  <a:srgbClr val="000000"/>
                </a:solidFill>
                <a:latin typeface="Times New Roman" panose="02020603050405020304" pitchFamily="18" charset="0"/>
              </a:rPr>
              <a:t> </a:t>
            </a:r>
            <a:r>
              <a:rPr lang="ru-RU" altLang="en-US" sz="2400" dirty="0" err="1">
                <a:solidFill>
                  <a:srgbClr val="000000"/>
                </a:solidFill>
                <a:latin typeface="Times New Roman" panose="02020603050405020304" pitchFamily="18" charset="0"/>
              </a:rPr>
              <a:t>be</a:t>
            </a:r>
            <a:r>
              <a:rPr lang="ru-RU" altLang="en-US" sz="2400" dirty="0">
                <a:solidFill>
                  <a:srgbClr val="000000"/>
                </a:solidFill>
                <a:latin typeface="Times New Roman" panose="02020603050405020304" pitchFamily="18" charset="0"/>
              </a:rPr>
              <a:t> </a:t>
            </a:r>
            <a:r>
              <a:rPr lang="ru-RU" altLang="en-US" sz="2400" dirty="0" err="1">
                <a:solidFill>
                  <a:srgbClr val="000000"/>
                </a:solidFill>
                <a:latin typeface="Times New Roman" panose="02020603050405020304" pitchFamily="18" charset="0"/>
              </a:rPr>
              <a:t>related</a:t>
            </a:r>
            <a:r>
              <a:rPr lang="ru-RU" altLang="en-US" sz="2400" dirty="0">
                <a:solidFill>
                  <a:srgbClr val="000000"/>
                </a:solidFill>
                <a:latin typeface="Times New Roman" panose="02020603050405020304" pitchFamily="18" charset="0"/>
              </a:rPr>
              <a:t> </a:t>
            </a:r>
            <a:r>
              <a:rPr lang="ru-RU" altLang="en-US" sz="2400" dirty="0" err="1">
                <a:solidFill>
                  <a:srgbClr val="000000"/>
                </a:solidFill>
                <a:latin typeface="Times New Roman" panose="02020603050405020304" pitchFamily="18" charset="0"/>
              </a:rPr>
              <a:t>to</a:t>
            </a:r>
            <a:r>
              <a:rPr lang="ru-RU" altLang="en-US" sz="2400" dirty="0">
                <a:solidFill>
                  <a:srgbClr val="000000"/>
                </a:solidFill>
                <a:latin typeface="Times New Roman" panose="02020603050405020304" pitchFamily="18" charset="0"/>
              </a:rPr>
              <a:t> </a:t>
            </a:r>
            <a:r>
              <a:rPr lang="ru-RU" altLang="en-US" sz="2400" dirty="0" err="1">
                <a:solidFill>
                  <a:srgbClr val="000000"/>
                </a:solidFill>
                <a:latin typeface="Times New Roman" panose="02020603050405020304" pitchFamily="18" charset="0"/>
              </a:rPr>
              <a:t>the</a:t>
            </a:r>
            <a:r>
              <a:rPr lang="ru-RU" altLang="en-US" sz="2400" dirty="0">
                <a:solidFill>
                  <a:srgbClr val="000000"/>
                </a:solidFill>
                <a:latin typeface="Times New Roman" panose="02020603050405020304" pitchFamily="18" charset="0"/>
              </a:rPr>
              <a:t> NICA </a:t>
            </a:r>
            <a:r>
              <a:rPr lang="ru-RU" altLang="en-US" sz="2400" dirty="0" err="1">
                <a:solidFill>
                  <a:srgbClr val="000000"/>
                </a:solidFill>
                <a:latin typeface="Times New Roman" panose="02020603050405020304" pitchFamily="18" charset="0"/>
              </a:rPr>
              <a:t>project</a:t>
            </a:r>
            <a:r>
              <a:rPr lang="ru-RU" altLang="en-US" sz="2400" dirty="0">
                <a:solidFill>
                  <a:srgbClr val="000000"/>
                </a:solidFill>
                <a:latin typeface="Times New Roman" panose="02020603050405020304" pitchFamily="18" charset="0"/>
              </a:rPr>
              <a:t> </a:t>
            </a:r>
            <a:r>
              <a:rPr lang="ru-RU" altLang="en-US" sz="2400" dirty="0" err="1">
                <a:solidFill>
                  <a:srgbClr val="000000"/>
                </a:solidFill>
                <a:latin typeface="Times New Roman" panose="02020603050405020304" pitchFamily="18" charset="0"/>
              </a:rPr>
              <a:t>at</a:t>
            </a:r>
            <a:r>
              <a:rPr lang="ru-RU" altLang="en-US" sz="2400" dirty="0">
                <a:solidFill>
                  <a:srgbClr val="000000"/>
                </a:solidFill>
                <a:latin typeface="Times New Roman" panose="02020603050405020304" pitchFamily="18" charset="0"/>
              </a:rPr>
              <a:t> JINR.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Таблица 9">
            <a:extLst>
              <a:ext uri="{FF2B5EF4-FFF2-40B4-BE49-F238E27FC236}">
                <a16:creationId xmlns:a16="http://schemas.microsoft.com/office/drawing/2014/main" id="{2908CCCA-4448-449A-8818-C8375C9A55B2}"/>
              </a:ext>
            </a:extLst>
          </p:cNvPr>
          <p:cNvGraphicFramePr>
            <a:graphicFrameLocks noGrp="1"/>
          </p:cNvGraphicFramePr>
          <p:nvPr>
            <p:extLst>
              <p:ext uri="{D42A27DB-BD31-4B8C-83A1-F6EECF244321}">
                <p14:modId xmlns:p14="http://schemas.microsoft.com/office/powerpoint/2010/main" val="1773114051"/>
              </p:ext>
            </p:extLst>
          </p:nvPr>
        </p:nvGraphicFramePr>
        <p:xfrm>
          <a:off x="695400" y="1268760"/>
          <a:ext cx="11089232" cy="3413760"/>
        </p:xfrm>
        <a:graphic>
          <a:graphicData uri="http://schemas.openxmlformats.org/drawingml/2006/table">
            <a:tbl>
              <a:tblPr firstRow="1" bandRow="1">
                <a:tableStyleId>{5FD0F851-EC5A-4D38-B0AD-8093EC10F338}</a:tableStyleId>
              </a:tblPr>
              <a:tblGrid>
                <a:gridCol w="11089232">
                  <a:extLst>
                    <a:ext uri="{9D8B030D-6E8A-4147-A177-3AD203B41FA5}">
                      <a16:colId xmlns:a16="http://schemas.microsoft.com/office/drawing/2014/main" val="3192711942"/>
                    </a:ext>
                  </a:extLst>
                </a:gridCol>
              </a:tblGrid>
              <a:tr h="0">
                <a:tc>
                  <a:txBody>
                    <a:bodyPr/>
                    <a:lstStyle/>
                    <a:p>
                      <a:pPr algn="ctr"/>
                      <a:r>
                        <a:rPr lang="en-US" sz="2000" u="sng" dirty="0"/>
                        <a:t>Recommendation:</a:t>
                      </a:r>
                      <a:endParaRPr lang="ru-RU" sz="2000" u="sng" dirty="0"/>
                    </a:p>
                  </a:txBody>
                  <a:tcPr/>
                </a:tc>
                <a:extLst>
                  <a:ext uri="{0D108BD9-81ED-4DB2-BD59-A6C34878D82A}">
                    <a16:rowId xmlns:a16="http://schemas.microsoft.com/office/drawing/2014/main" val="70391604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PAC supports the continuation of the nuclear theory research under the ongoing theme, which should reflect a complex and broad approach to various aspects of nuclear structure and nuclear reactions and correspond to the experimental </a:t>
                      </a:r>
                      <a:r>
                        <a:rPr lang="en-US" sz="2000" b="1" dirty="0" err="1"/>
                        <a:t>programme</a:t>
                      </a:r>
                      <a:r>
                        <a:rPr lang="en-US" sz="2000" b="1" dirty="0"/>
                        <a:t> of JINR.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b="1" dirty="0"/>
                    </a:p>
                  </a:txBody>
                  <a:tcPr/>
                </a:tc>
                <a:extLst>
                  <a:ext uri="{0D108BD9-81ED-4DB2-BD59-A6C34878D82A}">
                    <a16:rowId xmlns:a16="http://schemas.microsoft.com/office/drawing/2014/main" val="3556968414"/>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PAC also appreciates the BLTP </a:t>
                      </a:r>
                      <a:r>
                        <a:rPr lang="en-US" sz="2000" b="1" dirty="0">
                          <a:solidFill>
                            <a:srgbClr val="00B050"/>
                          </a:solidFill>
                        </a:rPr>
                        <a:t>educational activities and the connection between theoretical studies and the JINR experimental </a:t>
                      </a:r>
                      <a:r>
                        <a:rPr lang="en-US" sz="2000" b="1" dirty="0" err="1">
                          <a:solidFill>
                            <a:srgbClr val="00B050"/>
                          </a:solidFill>
                        </a:rPr>
                        <a:t>programme</a:t>
                      </a:r>
                      <a:r>
                        <a:rPr lang="en-US" sz="2000" b="1" dirty="0"/>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b="1" dirty="0"/>
                    </a:p>
                  </a:txBody>
                  <a:tcPr/>
                </a:tc>
                <a:extLst>
                  <a:ext uri="{0D108BD9-81ED-4DB2-BD59-A6C34878D82A}">
                    <a16:rowId xmlns:a16="http://schemas.microsoft.com/office/drawing/2014/main" val="182689468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PAC appreciates the results obtained in the main areas of research and </a:t>
                      </a:r>
                      <a:r>
                        <a:rPr lang="en-US" sz="2000" b="1" dirty="0">
                          <a:solidFill>
                            <a:srgbClr val="00B050"/>
                          </a:solidFill>
                        </a:rPr>
                        <a:t>recommends the extension of the theme “Theory of nuclear systems” until 2030</a:t>
                      </a:r>
                      <a:r>
                        <a:rPr lang="en-US" sz="2000" b="1" dirty="0"/>
                        <a:t>.</a:t>
                      </a:r>
                    </a:p>
                  </a:txBody>
                  <a:tcPr/>
                </a:tc>
                <a:extLst>
                  <a:ext uri="{0D108BD9-81ED-4DB2-BD59-A6C34878D82A}">
                    <a16:rowId xmlns:a16="http://schemas.microsoft.com/office/drawing/2014/main" val="938681424"/>
                  </a:ext>
                </a:extLst>
              </a:tr>
            </a:tbl>
          </a:graphicData>
        </a:graphic>
      </p:graphicFrame>
    </p:spTree>
    <p:extLst>
      <p:ext uri="{BB962C8B-B14F-4D97-AF65-F5344CB8AC3E}">
        <p14:creationId xmlns:p14="http://schemas.microsoft.com/office/powerpoint/2010/main" val="650387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Таблица 9">
            <a:extLst>
              <a:ext uri="{FF2B5EF4-FFF2-40B4-BE49-F238E27FC236}">
                <a16:creationId xmlns:a16="http://schemas.microsoft.com/office/drawing/2014/main" id="{2908CCCA-4448-449A-8818-C8375C9A55B2}"/>
              </a:ext>
            </a:extLst>
          </p:cNvPr>
          <p:cNvGraphicFramePr>
            <a:graphicFrameLocks noGrp="1"/>
          </p:cNvGraphicFramePr>
          <p:nvPr>
            <p:extLst>
              <p:ext uri="{D42A27DB-BD31-4B8C-83A1-F6EECF244321}">
                <p14:modId xmlns:p14="http://schemas.microsoft.com/office/powerpoint/2010/main" val="3293588807"/>
              </p:ext>
            </p:extLst>
          </p:nvPr>
        </p:nvGraphicFramePr>
        <p:xfrm>
          <a:off x="551384" y="1268760"/>
          <a:ext cx="11089232" cy="3322320"/>
        </p:xfrm>
        <a:graphic>
          <a:graphicData uri="http://schemas.openxmlformats.org/drawingml/2006/table">
            <a:tbl>
              <a:tblPr firstRow="1" bandRow="1">
                <a:tableStyleId>{0E3FDE45-AF77-4B5C-9715-49D594BDF05E}</a:tableStyleId>
              </a:tblPr>
              <a:tblGrid>
                <a:gridCol w="11089232">
                  <a:extLst>
                    <a:ext uri="{9D8B030D-6E8A-4147-A177-3AD203B41FA5}">
                      <a16:colId xmlns:a16="http://schemas.microsoft.com/office/drawing/2014/main" val="3192711942"/>
                    </a:ext>
                  </a:extLst>
                </a:gridCol>
              </a:tblGrid>
              <a:tr h="0">
                <a:tc>
                  <a:txBody>
                    <a:bodyPr/>
                    <a:lstStyle/>
                    <a:p>
                      <a:pPr algn="ctr"/>
                      <a:r>
                        <a:rPr lang="ru-RU" sz="2000" u="sng" dirty="0"/>
                        <a:t>133 </a:t>
                      </a:r>
                      <a:r>
                        <a:rPr lang="en-US" sz="2000" u="sng" dirty="0"/>
                        <a:t>Scientific Council recommendation:</a:t>
                      </a:r>
                      <a:endParaRPr lang="ru-RU" sz="2000" u="sng" dirty="0">
                        <a:solidFill>
                          <a:srgbClr val="C00000"/>
                        </a:solidFill>
                      </a:endParaRPr>
                    </a:p>
                  </a:txBody>
                  <a:tcPr/>
                </a:tc>
                <a:extLst>
                  <a:ext uri="{0D108BD9-81ED-4DB2-BD59-A6C34878D82A}">
                    <a16:rowId xmlns:a16="http://schemas.microsoft.com/office/drawing/2014/main" val="70391604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t>Research in the field of low energy nuclear physics in the </a:t>
                      </a:r>
                      <a:r>
                        <a:rPr lang="en-US" sz="2000" dirty="0" err="1"/>
                        <a:t>Bogoliubov</a:t>
                      </a:r>
                      <a:r>
                        <a:rPr lang="en-US" sz="2000" dirty="0"/>
                        <a:t> Laboratory of Theoretical Physics is carried out within the framework of the theme “</a:t>
                      </a:r>
                      <a:r>
                        <a:rPr lang="en-US" sz="2000" dirty="0">
                          <a:solidFill>
                            <a:srgbClr val="00B050"/>
                          </a:solidFill>
                        </a:rPr>
                        <a:t>Theory of Nuclear Systems</a:t>
                      </a:r>
                      <a:r>
                        <a:rPr lang="en-US" sz="2000" dirty="0"/>
                        <a:t>”.  </a:t>
                      </a:r>
                      <a:r>
                        <a:rPr lang="en-US" sz="2000" dirty="0">
                          <a:solidFill>
                            <a:srgbClr val="00B050"/>
                          </a:solidFill>
                        </a:rPr>
                        <a:t>Study of the structure of nuclei far from stability, structure of superheavy  nuclei, nucleus-nucleus collisions at low energies, fusion and fission dynamics, and reactions of astrophysical interest are the main research directions</a:t>
                      </a:r>
                      <a:r>
                        <a:rPr lang="en-US" sz="2000" dirty="0"/>
                        <a:t>. For the new seven-year period 2024–2030, the research in the field of low-energy nuclear physics will be focused on the </a:t>
                      </a:r>
                      <a:r>
                        <a:rPr lang="en-US" sz="2000" dirty="0">
                          <a:solidFill>
                            <a:srgbClr val="00B050"/>
                          </a:solidFill>
                        </a:rPr>
                        <a:t>study of exotic nuclei in the regions of superheavy  elements and light nuclear systems at the borders of stability and beyond</a:t>
                      </a:r>
                      <a:r>
                        <a:rPr lang="en-US" sz="2000" dirty="0"/>
                        <a:t>. </a:t>
                      </a:r>
                    </a:p>
                  </a:txBody>
                  <a:tcPr/>
                </a:tc>
                <a:extLst>
                  <a:ext uri="{0D108BD9-81ED-4DB2-BD59-A6C34878D82A}">
                    <a16:rowId xmlns:a16="http://schemas.microsoft.com/office/drawing/2014/main" val="3556968414"/>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t>The SC appreciates the results  obtained and recommends the </a:t>
                      </a:r>
                      <a:r>
                        <a:rPr lang="en-US" sz="2000" dirty="0">
                          <a:solidFill>
                            <a:srgbClr val="00B050"/>
                          </a:solidFill>
                        </a:rPr>
                        <a:t>extension of the theme “Theory of nuclear systems”</a:t>
                      </a:r>
                      <a:r>
                        <a:rPr lang="en-US" sz="2000" dirty="0"/>
                        <a:t> until 2030.</a:t>
                      </a:r>
                      <a:endParaRPr lang="en-US" sz="2000" b="1" dirty="0">
                        <a:solidFill>
                          <a:srgbClr val="C00000"/>
                        </a:solidFill>
                      </a:endParaRPr>
                    </a:p>
                  </a:txBody>
                  <a:tcPr/>
                </a:tc>
                <a:extLst>
                  <a:ext uri="{0D108BD9-81ED-4DB2-BD59-A6C34878D82A}">
                    <a16:rowId xmlns:a16="http://schemas.microsoft.com/office/drawing/2014/main" val="1826894689"/>
                  </a:ext>
                </a:extLst>
              </a:tr>
            </a:tbl>
          </a:graphicData>
        </a:graphic>
      </p:graphicFrame>
    </p:spTree>
    <p:extLst>
      <p:ext uri="{BB962C8B-B14F-4D97-AF65-F5344CB8AC3E}">
        <p14:creationId xmlns:p14="http://schemas.microsoft.com/office/powerpoint/2010/main" val="336006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p:cNvSpPr txBox="1">
            <a:spLocks noChangeArrowheads="1"/>
          </p:cNvSpPr>
          <p:nvPr/>
        </p:nvSpPr>
        <p:spPr bwMode="auto">
          <a:xfrm>
            <a:off x="2666979" y="2751895"/>
            <a:ext cx="6769100" cy="1138773"/>
          </a:xfrm>
          <a:prstGeom prst="rect">
            <a:avLst/>
          </a:prstGeom>
          <a:noFill/>
          <a:ln w="9525">
            <a:noFill/>
            <a:miter lim="800000"/>
            <a:headEnd/>
            <a:tailEnd/>
          </a:ln>
        </p:spPr>
        <p:txBody>
          <a:bodyPr>
            <a:spAutoFit/>
          </a:bodyPr>
          <a:lstStyle/>
          <a:p>
            <a:pPr algn="ctr"/>
            <a:r>
              <a:rPr lang="en-US" altLang="ru-RU" sz="3200" dirty="0">
                <a:solidFill>
                  <a:srgbClr val="002060"/>
                </a:solidFill>
                <a:latin typeface="Arial" pitchFamily="34" charset="0"/>
                <a:cs typeface="Arial" pitchFamily="34" charset="0"/>
              </a:rPr>
              <a:t>THANK YOU FOR YOUR ATTENTION</a:t>
            </a:r>
            <a:r>
              <a:rPr lang="en-US" altLang="ru-RU" sz="3600" dirty="0">
                <a:solidFill>
                  <a:srgbClr val="002060"/>
                </a:solidFill>
                <a:latin typeface="Arial" pitchFamily="34" charset="0"/>
                <a:cs typeface="Arial" pitchFamily="34" charset="0"/>
              </a:rPr>
              <a:t>!</a:t>
            </a:r>
            <a:endParaRPr lang="ru-RU" altLang="ru-RU" sz="3600" dirty="0">
              <a:solidFill>
                <a:srgbClr val="002060"/>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fld id="{017C60C2-FB95-4464-969C-DC460CD1CFD8}" type="slidenum">
              <a:rPr lang="ru-RU" smtClean="0"/>
              <a:pPr/>
              <a:t>29</a:t>
            </a:fld>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6BECB8B-53D8-424C-A098-C6BD8807CF58}"/>
              </a:ext>
            </a:extLst>
          </p:cNvPr>
          <p:cNvSpPr/>
          <p:nvPr/>
        </p:nvSpPr>
        <p:spPr>
          <a:xfrm>
            <a:off x="63288" y="14013"/>
            <a:ext cx="12144672" cy="938719"/>
          </a:xfrm>
          <a:prstGeom prst="rect">
            <a:avLst/>
          </a:prstGeom>
        </p:spPr>
        <p:txBody>
          <a:bodyPr wrap="square">
            <a:spAutoFit/>
          </a:bodyPr>
          <a:lstStyle/>
          <a:p>
            <a:pPr algn="ctr"/>
            <a:r>
              <a:rPr lang="en-US" altLang="ru-RU" sz="3000" b="1" kern="0" dirty="0">
                <a:solidFill>
                  <a:srgbClr val="00B050"/>
                </a:solidFill>
              </a:rPr>
              <a:t>Flerov Laboratory </a:t>
            </a:r>
            <a:r>
              <a:rPr lang="en-US" altLang="ru-RU" sz="3000" b="1" kern="0" dirty="0">
                <a:solidFill>
                  <a:srgbClr val="C00000"/>
                </a:solidFill>
              </a:rPr>
              <a:t>of Nuclear </a:t>
            </a:r>
            <a:r>
              <a:rPr lang="en-US" altLang="ru-RU" sz="3000" b="1" kern="0" dirty="0" smtClean="0">
                <a:solidFill>
                  <a:srgbClr val="C00000"/>
                </a:solidFill>
              </a:rPr>
              <a:t>Reactions (FLNR): </a:t>
            </a:r>
            <a:endParaRPr lang="en-US" altLang="ru-RU" sz="3000" b="1" kern="0" dirty="0">
              <a:solidFill>
                <a:srgbClr val="C00000"/>
              </a:solidFill>
            </a:endParaRPr>
          </a:p>
          <a:p>
            <a:pPr algn="ctr"/>
            <a:r>
              <a:rPr lang="en-US" altLang="ru-RU" sz="2500" b="1" kern="0" dirty="0">
                <a:solidFill>
                  <a:srgbClr val="C00000"/>
                </a:solidFill>
              </a:rPr>
              <a:t>Status and proposals in the 7-year plan of development for 2024 - 2030</a:t>
            </a:r>
            <a:endParaRPr lang="ru-RU" sz="2500" dirty="0">
              <a:solidFill>
                <a:srgbClr val="C00000"/>
              </a:solidFill>
            </a:endParaRPr>
          </a:p>
        </p:txBody>
      </p:sp>
      <p:sp>
        <p:nvSpPr>
          <p:cNvPr id="14" name="Прямоугольник 13">
            <a:extLst>
              <a:ext uri="{FF2B5EF4-FFF2-40B4-BE49-F238E27FC236}">
                <a16:creationId xmlns:a16="http://schemas.microsoft.com/office/drawing/2014/main" id="{77218409-C54E-40A4-BF98-4235AF365BFA}"/>
              </a:ext>
            </a:extLst>
          </p:cNvPr>
          <p:cNvSpPr/>
          <p:nvPr/>
        </p:nvSpPr>
        <p:spPr>
          <a:xfrm>
            <a:off x="3719736" y="1205981"/>
            <a:ext cx="7632848" cy="1908215"/>
          </a:xfrm>
          <a:prstGeom prst="rect">
            <a:avLst/>
          </a:prstGeom>
          <a:noFill/>
          <a:ln>
            <a:solidFill>
              <a:schemeClr val="accent1"/>
            </a:solidFill>
          </a:ln>
        </p:spPr>
        <p:txBody>
          <a:bodyPr wrap="square">
            <a:spAutoFit/>
          </a:bodyPr>
          <a:lstStyle/>
          <a:p>
            <a:pPr algn="just"/>
            <a:r>
              <a:rPr lang="en-US" dirty="0">
                <a:solidFill>
                  <a:srgbClr val="00B050"/>
                </a:solidFill>
              </a:rPr>
              <a:t>The heavy-ion research in the FLNR is </a:t>
            </a:r>
            <a:r>
              <a:rPr lang="en-US" dirty="0" smtClean="0">
                <a:solidFill>
                  <a:srgbClr val="00B050"/>
                </a:solidFill>
              </a:rPr>
              <a:t>performed in the framework of two </a:t>
            </a:r>
            <a:r>
              <a:rPr lang="en-US" dirty="0">
                <a:solidFill>
                  <a:srgbClr val="00B050"/>
                </a:solidFill>
              </a:rPr>
              <a:t>themes: </a:t>
            </a:r>
          </a:p>
          <a:p>
            <a:pPr marL="285750" indent="-285750">
              <a:buFont typeface="Arial" panose="020B0604020202020204" pitchFamily="34" charset="0"/>
              <a:buChar char="•"/>
            </a:pPr>
            <a:r>
              <a:rPr lang="en-US" dirty="0">
                <a:solidFill>
                  <a:srgbClr val="00B050"/>
                </a:solidFill>
              </a:rPr>
              <a:t>“Synthesis and properties of superheavy nuclei, structure of nuclei at the  limits of nucleon stability”</a:t>
            </a:r>
            <a:br>
              <a:rPr lang="en-US" dirty="0">
                <a:solidFill>
                  <a:srgbClr val="00B050"/>
                </a:solidFill>
              </a:rPr>
            </a:br>
            <a:endParaRPr lang="en-US" sz="1000" dirty="0">
              <a:solidFill>
                <a:srgbClr val="00B050"/>
              </a:solidFill>
            </a:endParaRPr>
          </a:p>
          <a:p>
            <a:pPr marL="285750" indent="-285750">
              <a:buFont typeface="Arial" panose="020B0604020202020204" pitchFamily="34" charset="0"/>
              <a:buChar char="•"/>
            </a:pPr>
            <a:r>
              <a:rPr lang="en-US" dirty="0">
                <a:solidFill>
                  <a:srgbClr val="00B050"/>
                </a:solidFill>
              </a:rPr>
              <a:t>“Development of the FLNR accelerator complex and experimental setups (DRIBs-III)”.</a:t>
            </a:r>
            <a:endParaRPr lang="en-US" b="1" dirty="0">
              <a:solidFill>
                <a:srgbClr val="00B050"/>
              </a:solidFill>
            </a:endParaRPr>
          </a:p>
        </p:txBody>
      </p:sp>
      <p:pic>
        <p:nvPicPr>
          <p:cNvPr id="3" name="Рисунок 2">
            <a:extLst>
              <a:ext uri="{FF2B5EF4-FFF2-40B4-BE49-F238E27FC236}">
                <a16:creationId xmlns:a16="http://schemas.microsoft.com/office/drawing/2014/main" id="{2B8CDFA0-F88C-46AD-A422-DB248AA6D5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6" y="978158"/>
            <a:ext cx="2990380" cy="2281399"/>
          </a:xfrm>
          <a:prstGeom prst="rect">
            <a:avLst/>
          </a:prstGeom>
        </p:spPr>
      </p:pic>
      <p:sp>
        <p:nvSpPr>
          <p:cNvPr id="9" name="Прямоугольник 8">
            <a:extLst>
              <a:ext uri="{FF2B5EF4-FFF2-40B4-BE49-F238E27FC236}">
                <a16:creationId xmlns:a16="http://schemas.microsoft.com/office/drawing/2014/main" id="{9F4348FE-CF62-4433-A425-90F703912C80}"/>
              </a:ext>
            </a:extLst>
          </p:cNvPr>
          <p:cNvSpPr/>
          <p:nvPr/>
        </p:nvSpPr>
        <p:spPr>
          <a:xfrm>
            <a:off x="1199456" y="2946430"/>
            <a:ext cx="1983235" cy="338554"/>
          </a:xfrm>
          <a:prstGeom prst="rect">
            <a:avLst/>
          </a:prstGeom>
        </p:spPr>
        <p:txBody>
          <a:bodyPr wrap="none">
            <a:spAutoFit/>
          </a:bodyPr>
          <a:lstStyle/>
          <a:p>
            <a:pPr algn="ctr"/>
            <a:r>
              <a:rPr lang="en-US" sz="1600" b="1" dirty="0">
                <a:solidFill>
                  <a:schemeClr val="bg1"/>
                </a:solidFill>
                <a:latin typeface="Segoe Print" panose="02000600000000000000" pitchFamily="2" charset="0"/>
              </a:rPr>
              <a:t>Sergey </a:t>
            </a:r>
            <a:r>
              <a:rPr lang="en-US" sz="1600" b="1" dirty="0" err="1">
                <a:solidFill>
                  <a:schemeClr val="bg1"/>
                </a:solidFill>
                <a:latin typeface="Segoe Print" panose="02000600000000000000" pitchFamily="2" charset="0"/>
              </a:rPr>
              <a:t>Sidorchuk</a:t>
            </a:r>
            <a:endParaRPr lang="en-US" sz="1600" b="1" dirty="0">
              <a:solidFill>
                <a:schemeClr val="bg1"/>
              </a:solidFill>
              <a:latin typeface="Segoe Print" panose="02000600000000000000" pitchFamily="2" charset="0"/>
            </a:endParaRPr>
          </a:p>
        </p:txBody>
      </p:sp>
      <p:sp>
        <p:nvSpPr>
          <p:cNvPr id="206" name="Rectangle 2">
            <a:extLst>
              <a:ext uri="{FF2B5EF4-FFF2-40B4-BE49-F238E27FC236}">
                <a16:creationId xmlns:a16="http://schemas.microsoft.com/office/drawing/2014/main" id="{EB64FB4A-9462-436C-88A4-4F685993DCCF}"/>
              </a:ext>
            </a:extLst>
          </p:cNvPr>
          <p:cNvSpPr txBox="1">
            <a:spLocks noChangeArrowheads="1"/>
          </p:cNvSpPr>
          <p:nvPr/>
        </p:nvSpPr>
        <p:spPr bwMode="auto">
          <a:xfrm>
            <a:off x="934808" y="3357621"/>
            <a:ext cx="10322384" cy="64345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defRPr/>
            </a:pPr>
            <a:r>
              <a:rPr lang="en-US" altLang="ja-JP" sz="2400" b="1" kern="0" dirty="0">
                <a:solidFill>
                  <a:srgbClr val="00B050"/>
                </a:solidFill>
                <a:latin typeface="Arial" panose="020B0604020202020204" pitchFamily="34" charset="0"/>
                <a:cs typeface="Arial" panose="020B0604020202020204" pitchFamily="34" charset="0"/>
              </a:rPr>
              <a:t>First experiments at SHE Factory </a:t>
            </a:r>
            <a:r>
              <a:rPr lang="en-US" altLang="ja-JP" sz="2400" b="1" kern="0" dirty="0">
                <a:solidFill>
                  <a:srgbClr val="002060"/>
                </a:solidFill>
                <a:latin typeface="Arial" panose="020B0604020202020204" pitchFamily="34" charset="0"/>
                <a:cs typeface="Arial" panose="020B0604020202020204" pitchFamily="34" charset="0"/>
              </a:rPr>
              <a:t>(2020 -2022) </a:t>
            </a:r>
            <a:endPar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nvGrpSpPr>
          <p:cNvPr id="208" name="Группа 207">
            <a:extLst>
              <a:ext uri="{FF2B5EF4-FFF2-40B4-BE49-F238E27FC236}">
                <a16:creationId xmlns:a16="http://schemas.microsoft.com/office/drawing/2014/main" id="{08AEC511-14DE-496A-B460-A234755A5FA3}"/>
              </a:ext>
            </a:extLst>
          </p:cNvPr>
          <p:cNvGrpSpPr/>
          <p:nvPr/>
        </p:nvGrpSpPr>
        <p:grpSpPr>
          <a:xfrm>
            <a:off x="767408" y="4070214"/>
            <a:ext cx="3871460" cy="2416936"/>
            <a:chOff x="358460" y="764704"/>
            <a:chExt cx="4055665" cy="3240360"/>
          </a:xfrm>
        </p:grpSpPr>
        <p:pic>
          <p:nvPicPr>
            <p:cNvPr id="209" name="Рисунок 208" descr="z2.bmp">
              <a:extLst>
                <a:ext uri="{FF2B5EF4-FFF2-40B4-BE49-F238E27FC236}">
                  <a16:creationId xmlns:a16="http://schemas.microsoft.com/office/drawing/2014/main" id="{6E46F5CF-7354-4F68-A3EA-9A17B9E03C8B}"/>
                </a:ext>
              </a:extLst>
            </p:cNvPr>
            <p:cNvPicPr>
              <a:picLocks noChangeAspect="1"/>
            </p:cNvPicPr>
            <p:nvPr/>
          </p:nvPicPr>
          <p:blipFill rotWithShape="1">
            <a:blip r:embed="rId3" cstate="print"/>
            <a:srcRect r="17179" b="11771"/>
            <a:stretch/>
          </p:blipFill>
          <p:spPr>
            <a:xfrm>
              <a:off x="358460" y="764704"/>
              <a:ext cx="4055665" cy="3240360"/>
            </a:xfrm>
            <a:prstGeom prst="rect">
              <a:avLst/>
            </a:prstGeom>
          </p:spPr>
        </p:pic>
        <p:sp>
          <p:nvSpPr>
            <p:cNvPr id="210" name="Прямоугольник 209">
              <a:extLst>
                <a:ext uri="{FF2B5EF4-FFF2-40B4-BE49-F238E27FC236}">
                  <a16:creationId xmlns:a16="http://schemas.microsoft.com/office/drawing/2014/main" id="{C4A994DF-237B-4170-9B31-0E907A716A87}"/>
                </a:ext>
              </a:extLst>
            </p:cNvPr>
            <p:cNvSpPr/>
            <p:nvPr/>
          </p:nvSpPr>
          <p:spPr>
            <a:xfrm>
              <a:off x="3039836" y="3419691"/>
              <a:ext cx="1300356" cy="584775"/>
            </a:xfrm>
            <a:prstGeom prst="rect">
              <a:avLst/>
            </a:prstGeom>
            <a:solidFill>
              <a:srgbClr val="BEBCB3"/>
            </a:solidFill>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DGFRS-2:</a:t>
              </a:r>
            </a:p>
            <a:p>
              <a:r>
                <a:rPr lang="en-US" sz="1600" i="1" dirty="0">
                  <a:solidFill>
                    <a:schemeClr val="bg1"/>
                  </a:solidFill>
                  <a:latin typeface="Arial" panose="020B0604020202020204" pitchFamily="34" charset="0"/>
                  <a:cs typeface="Arial" panose="020B0604020202020204" pitchFamily="34" charset="0"/>
                </a:rPr>
                <a:t>launch 2020</a:t>
              </a:r>
              <a:endParaRPr lang="ru-RU" sz="1600" i="1" dirty="0">
                <a:solidFill>
                  <a:schemeClr val="bg1"/>
                </a:solidFill>
                <a:latin typeface="Arial" panose="020B0604020202020204" pitchFamily="34" charset="0"/>
                <a:cs typeface="Arial" panose="020B0604020202020204" pitchFamily="34" charset="0"/>
              </a:endParaRPr>
            </a:p>
          </p:txBody>
        </p:sp>
      </p:grpSp>
      <p:sp>
        <p:nvSpPr>
          <p:cNvPr id="211" name="Прямоугольник 210">
            <a:extLst>
              <a:ext uri="{FF2B5EF4-FFF2-40B4-BE49-F238E27FC236}">
                <a16:creationId xmlns:a16="http://schemas.microsoft.com/office/drawing/2014/main" id="{AD199817-F81B-4BF0-BD4C-826AA3E83468}"/>
              </a:ext>
            </a:extLst>
          </p:cNvPr>
          <p:cNvSpPr/>
          <p:nvPr/>
        </p:nvSpPr>
        <p:spPr>
          <a:xfrm>
            <a:off x="5047674" y="4065964"/>
            <a:ext cx="2646610" cy="1354217"/>
          </a:xfrm>
          <a:prstGeom prst="rect">
            <a:avLst/>
          </a:prstGeom>
        </p:spPr>
        <p:txBody>
          <a:bodyPr wrap="square">
            <a:spAutoFit/>
          </a:bodyPr>
          <a:lstStyle/>
          <a:p>
            <a:pPr fontAlgn="auto">
              <a:spcBef>
                <a:spcPts val="0"/>
              </a:spcBef>
              <a:spcAft>
                <a:spcPts val="0"/>
              </a:spcAft>
            </a:pPr>
            <a:r>
              <a:rPr lang="en-US" altLang="ja-JP" sz="1800" b="1" kern="0" dirty="0">
                <a:latin typeface="Calibri"/>
                <a:cs typeface="Arial" panose="020B0604020202020204" pitchFamily="34" charset="0"/>
              </a:rPr>
              <a:t>Experiments:</a:t>
            </a:r>
            <a:br>
              <a:rPr lang="en-US" altLang="ja-JP" sz="1800" b="1" kern="0" dirty="0">
                <a:latin typeface="Calibri"/>
                <a:cs typeface="Arial" panose="020B0604020202020204" pitchFamily="34" charset="0"/>
              </a:rPr>
            </a:br>
            <a:r>
              <a:rPr lang="en-US" altLang="ja-JP" sz="1600" kern="0" baseline="30000" dirty="0">
                <a:latin typeface="Arial" panose="020B0604020202020204" pitchFamily="34" charset="0"/>
                <a:cs typeface="Arial" panose="020B0604020202020204" pitchFamily="34" charset="0"/>
              </a:rPr>
              <a:t>243</a:t>
            </a:r>
            <a:r>
              <a:rPr lang="en-US" altLang="ja-JP" sz="1600" kern="0" dirty="0">
                <a:latin typeface="Arial" panose="020B0604020202020204" pitchFamily="34" charset="0"/>
                <a:cs typeface="Arial" panose="020B0604020202020204" pitchFamily="34" charset="0"/>
              </a:rPr>
              <a:t>Am + </a:t>
            </a:r>
            <a:r>
              <a:rPr lang="en-US" altLang="ja-JP" sz="1600" kern="0" baseline="30000" dirty="0">
                <a:latin typeface="Arial" panose="020B0604020202020204" pitchFamily="34" charset="0"/>
                <a:cs typeface="Arial" panose="020B0604020202020204" pitchFamily="34" charset="0"/>
              </a:rPr>
              <a:t>48</a:t>
            </a:r>
            <a:r>
              <a:rPr lang="en-US" altLang="ja-JP" sz="1600" kern="0" dirty="0">
                <a:latin typeface="Arial" panose="020B0604020202020204" pitchFamily="34" charset="0"/>
                <a:cs typeface="Arial" panose="020B0604020202020204" pitchFamily="34" charset="0"/>
              </a:rPr>
              <a:t>Ca</a:t>
            </a:r>
            <a:r>
              <a:rPr lang="ru-RU" altLang="ja-JP" sz="1600" kern="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t>
            </a:r>
            <a:r>
              <a:rPr lang="ru-RU" sz="1600" dirty="0">
                <a:latin typeface="Arial" panose="020B0604020202020204" pitchFamily="34" charset="0"/>
                <a:cs typeface="Arial" panose="020B0604020202020204" pitchFamily="34" charset="0"/>
              </a:rPr>
              <a:t> </a:t>
            </a:r>
            <a:r>
              <a:rPr lang="en-US" sz="1600" baseline="30000" dirty="0">
                <a:latin typeface="Arial" panose="020B0604020202020204" pitchFamily="34" charset="0"/>
                <a:cs typeface="Arial" panose="020B0604020202020204" pitchFamily="34" charset="0"/>
              </a:rPr>
              <a:t>291</a:t>
            </a:r>
            <a:r>
              <a:rPr lang="en-US" sz="1600" dirty="0">
                <a:latin typeface="Arial" panose="020B0604020202020204" pitchFamily="34" charset="0"/>
                <a:cs typeface="Arial" panose="020B0604020202020204" pitchFamily="34" charset="0"/>
              </a:rPr>
              <a:t>Mc*</a:t>
            </a:r>
            <a:br>
              <a:rPr lang="en-US" sz="1600" dirty="0">
                <a:latin typeface="Arial" panose="020B0604020202020204" pitchFamily="34" charset="0"/>
                <a:cs typeface="Arial" panose="020B0604020202020204" pitchFamily="34" charset="0"/>
              </a:rPr>
            </a:br>
            <a:r>
              <a:rPr lang="en-US" altLang="ja-JP" sz="1600" kern="0" baseline="30000" dirty="0">
                <a:latin typeface="Arial" panose="020B0604020202020204" pitchFamily="34" charset="0"/>
                <a:cs typeface="Arial" panose="020B0604020202020204" pitchFamily="34" charset="0"/>
              </a:rPr>
              <a:t>242</a:t>
            </a:r>
            <a:r>
              <a:rPr lang="en-US" altLang="ja-JP" sz="1600" kern="0" dirty="0">
                <a:latin typeface="Arial" panose="020B0604020202020204" pitchFamily="34" charset="0"/>
                <a:cs typeface="Arial" panose="020B0604020202020204" pitchFamily="34" charset="0"/>
              </a:rPr>
              <a:t>Pu +  </a:t>
            </a:r>
            <a:r>
              <a:rPr lang="en-US" altLang="ja-JP" sz="1600" kern="0" baseline="30000" dirty="0">
                <a:latin typeface="Arial" panose="020B0604020202020204" pitchFamily="34" charset="0"/>
                <a:cs typeface="Arial" panose="020B0604020202020204" pitchFamily="34" charset="0"/>
              </a:rPr>
              <a:t>48</a:t>
            </a:r>
            <a:r>
              <a:rPr lang="en-US" altLang="ja-JP" sz="1600" kern="0" dirty="0">
                <a:latin typeface="Arial" panose="020B0604020202020204" pitchFamily="34" charset="0"/>
                <a:cs typeface="Arial" panose="020B0604020202020204" pitchFamily="34" charset="0"/>
              </a:rPr>
              <a:t>Ca</a:t>
            </a:r>
            <a:r>
              <a:rPr lang="ru-RU" altLang="ja-JP" sz="1600" kern="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t>
            </a:r>
            <a:r>
              <a:rPr lang="ru-RU" sz="1600" dirty="0">
                <a:latin typeface="Arial" panose="020B0604020202020204" pitchFamily="34" charset="0"/>
                <a:cs typeface="Arial" panose="020B0604020202020204" pitchFamily="34" charset="0"/>
              </a:rPr>
              <a:t> </a:t>
            </a:r>
            <a:r>
              <a:rPr lang="en-US" sz="1600" baseline="30000" dirty="0">
                <a:latin typeface="Arial" panose="020B0604020202020204" pitchFamily="34" charset="0"/>
                <a:cs typeface="Arial" panose="020B0604020202020204" pitchFamily="34" charset="0"/>
              </a:rPr>
              <a:t>290</a:t>
            </a:r>
            <a:r>
              <a:rPr lang="en-US" sz="1600" dirty="0">
                <a:latin typeface="Arial" panose="020B0604020202020204" pitchFamily="34" charset="0"/>
                <a:cs typeface="Arial" panose="020B0604020202020204" pitchFamily="34" charset="0"/>
              </a:rPr>
              <a:t>Fl*</a:t>
            </a:r>
            <a:endParaRPr lang="ru-RU" sz="1600" dirty="0">
              <a:latin typeface="Calibri"/>
            </a:endParaRPr>
          </a:p>
          <a:p>
            <a:pPr fontAlgn="auto">
              <a:spcBef>
                <a:spcPts val="0"/>
              </a:spcBef>
              <a:spcAft>
                <a:spcPts val="0"/>
              </a:spcAft>
            </a:pPr>
            <a:r>
              <a:rPr lang="en-US" altLang="ja-JP" sz="1600" kern="0" baseline="30000" dirty="0">
                <a:latin typeface="Arial" panose="020B0604020202020204" pitchFamily="34" charset="0"/>
                <a:cs typeface="Arial" panose="020B0604020202020204" pitchFamily="34" charset="0"/>
              </a:rPr>
              <a:t>238</a:t>
            </a:r>
            <a:r>
              <a:rPr lang="en-US" altLang="ja-JP" sz="1600" kern="0" dirty="0">
                <a:latin typeface="Arial" panose="020B0604020202020204" pitchFamily="34" charset="0"/>
                <a:cs typeface="Arial" panose="020B0604020202020204" pitchFamily="34" charset="0"/>
              </a:rPr>
              <a:t>U   +  </a:t>
            </a:r>
            <a:r>
              <a:rPr lang="en-US" altLang="ja-JP" sz="1600" kern="0" baseline="30000" dirty="0">
                <a:latin typeface="Arial" panose="020B0604020202020204" pitchFamily="34" charset="0"/>
                <a:cs typeface="Arial" panose="020B0604020202020204" pitchFamily="34" charset="0"/>
              </a:rPr>
              <a:t>48</a:t>
            </a:r>
            <a:r>
              <a:rPr lang="en-US" altLang="ja-JP" sz="1600" kern="0" dirty="0">
                <a:latin typeface="Arial" panose="020B0604020202020204" pitchFamily="34" charset="0"/>
                <a:cs typeface="Arial" panose="020B0604020202020204" pitchFamily="34" charset="0"/>
              </a:rPr>
              <a:t>Ca</a:t>
            </a:r>
            <a:r>
              <a:rPr lang="ru-RU" altLang="ja-JP" sz="1600" kern="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t>
            </a:r>
            <a:r>
              <a:rPr lang="ru-RU" sz="1600" dirty="0">
                <a:latin typeface="Arial" panose="020B0604020202020204" pitchFamily="34" charset="0"/>
                <a:cs typeface="Arial" panose="020B0604020202020204" pitchFamily="34" charset="0"/>
              </a:rPr>
              <a:t> </a:t>
            </a:r>
            <a:r>
              <a:rPr lang="en-US" sz="1600" baseline="30000" dirty="0">
                <a:latin typeface="Arial" panose="020B0604020202020204" pitchFamily="34" charset="0"/>
                <a:cs typeface="Arial" panose="020B0604020202020204" pitchFamily="34" charset="0"/>
              </a:rPr>
              <a:t>286</a:t>
            </a:r>
            <a:r>
              <a:rPr lang="en-US" sz="1600" dirty="0">
                <a:latin typeface="Arial" panose="020B0604020202020204" pitchFamily="34" charset="0"/>
                <a:cs typeface="Arial" panose="020B0604020202020204" pitchFamily="34" charset="0"/>
              </a:rPr>
              <a:t>Cn*</a:t>
            </a:r>
          </a:p>
          <a:p>
            <a:pPr fontAlgn="auto">
              <a:spcBef>
                <a:spcPts val="0"/>
              </a:spcBef>
              <a:spcAft>
                <a:spcPts val="0"/>
              </a:spcAft>
            </a:pPr>
            <a:r>
              <a:rPr lang="en-US" altLang="ja-JP" sz="1600" kern="0" baseline="30000" dirty="0">
                <a:latin typeface="Arial" panose="020B0604020202020204" pitchFamily="34" charset="0"/>
                <a:cs typeface="Arial" panose="020B0604020202020204" pitchFamily="34" charset="0"/>
              </a:rPr>
              <a:t>232</a:t>
            </a:r>
            <a:r>
              <a:rPr lang="en-US" altLang="ja-JP" sz="1600" kern="0" dirty="0">
                <a:latin typeface="Arial" panose="020B0604020202020204" pitchFamily="34" charset="0"/>
                <a:cs typeface="Arial" panose="020B0604020202020204" pitchFamily="34" charset="0"/>
              </a:rPr>
              <a:t>Th   +  </a:t>
            </a:r>
            <a:r>
              <a:rPr lang="en-US" altLang="ja-JP" sz="1600" kern="0" baseline="30000" dirty="0">
                <a:latin typeface="Arial" panose="020B0604020202020204" pitchFamily="34" charset="0"/>
                <a:cs typeface="Arial" panose="020B0604020202020204" pitchFamily="34" charset="0"/>
              </a:rPr>
              <a:t>48</a:t>
            </a:r>
            <a:r>
              <a:rPr lang="en-US" altLang="ja-JP" sz="1600" kern="0" dirty="0">
                <a:latin typeface="Arial" panose="020B0604020202020204" pitchFamily="34" charset="0"/>
                <a:cs typeface="Arial" panose="020B0604020202020204" pitchFamily="34" charset="0"/>
              </a:rPr>
              <a:t>Ca</a:t>
            </a:r>
            <a:r>
              <a:rPr lang="ru-RU" altLang="ja-JP" sz="1600" kern="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t>
            </a:r>
            <a:r>
              <a:rPr lang="ru-RU" sz="1600" dirty="0">
                <a:latin typeface="Arial" panose="020B0604020202020204" pitchFamily="34" charset="0"/>
                <a:cs typeface="Arial" panose="020B0604020202020204" pitchFamily="34" charset="0"/>
              </a:rPr>
              <a:t> </a:t>
            </a:r>
            <a:r>
              <a:rPr lang="en-US" sz="1600" baseline="30000" dirty="0">
                <a:latin typeface="Arial" panose="020B0604020202020204" pitchFamily="34" charset="0"/>
                <a:cs typeface="Arial" panose="020B0604020202020204" pitchFamily="34" charset="0"/>
              </a:rPr>
              <a:t>280</a:t>
            </a:r>
            <a:r>
              <a:rPr lang="en-US" sz="1600" dirty="0">
                <a:latin typeface="Arial" panose="020B0604020202020204" pitchFamily="34" charset="0"/>
                <a:cs typeface="Arial" panose="020B0604020202020204" pitchFamily="34" charset="0"/>
              </a:rPr>
              <a:t>Ds*</a:t>
            </a:r>
            <a:endParaRPr lang="ru-RU" sz="1600" dirty="0">
              <a:latin typeface="Calibri"/>
            </a:endParaRPr>
          </a:p>
        </p:txBody>
      </p:sp>
      <p:sp>
        <p:nvSpPr>
          <p:cNvPr id="213" name="TextBox 212">
            <a:extLst>
              <a:ext uri="{FF2B5EF4-FFF2-40B4-BE49-F238E27FC236}">
                <a16:creationId xmlns:a16="http://schemas.microsoft.com/office/drawing/2014/main" id="{2A2607A2-9FA1-4FA6-A878-04D7F4036762}"/>
              </a:ext>
            </a:extLst>
          </p:cNvPr>
          <p:cNvSpPr txBox="1"/>
          <p:nvPr/>
        </p:nvSpPr>
        <p:spPr>
          <a:xfrm>
            <a:off x="7623709" y="3971437"/>
            <a:ext cx="4435042" cy="2800767"/>
          </a:xfrm>
          <a:prstGeom prst="rect">
            <a:avLst/>
          </a:prstGeom>
          <a:noFill/>
        </p:spPr>
        <p:txBody>
          <a:bodyPr wrap="square" rtlCol="0">
            <a:spAutoFit/>
          </a:bodyPr>
          <a:lstStyle/>
          <a:p>
            <a:pPr marL="285750" indent="-285750" fontAlgn="auto">
              <a:spcBef>
                <a:spcPts val="0"/>
              </a:spcBef>
              <a:spcAft>
                <a:spcPts val="0"/>
              </a:spcAft>
              <a:buFont typeface="Arial" panose="020B0604020202020204" pitchFamily="34" charset="0"/>
              <a:buChar char="•"/>
            </a:pPr>
            <a:r>
              <a:rPr lang="en-US" sz="1600" b="1" dirty="0">
                <a:solidFill>
                  <a:srgbClr val="00B050"/>
                </a:solidFill>
                <a:latin typeface="Arial" panose="020B0604020202020204" pitchFamily="34" charset="0"/>
                <a:cs typeface="Arial" panose="020B0604020202020204" pitchFamily="34" charset="0"/>
              </a:rPr>
              <a:t>238</a:t>
            </a:r>
            <a:r>
              <a:rPr lang="en-US" sz="1600" dirty="0">
                <a:solidFill>
                  <a:srgbClr val="00B050"/>
                </a:solidFill>
                <a:latin typeface="Arial" panose="020B0604020202020204" pitchFamily="34" charset="0"/>
                <a:cs typeface="Arial" panose="020B0604020202020204" pitchFamily="34" charset="0"/>
              </a:rPr>
              <a:t> </a:t>
            </a:r>
            <a:r>
              <a:rPr lang="en-US" sz="1600" b="1" dirty="0">
                <a:solidFill>
                  <a:srgbClr val="00B050"/>
                </a:solidFill>
                <a:latin typeface="Arial" panose="020B0604020202020204" pitchFamily="34" charset="0"/>
                <a:cs typeface="Arial" panose="020B0604020202020204" pitchFamily="34" charset="0"/>
              </a:rPr>
              <a:t>new events</a:t>
            </a:r>
            <a:r>
              <a:rPr lang="en-US" sz="1600" dirty="0">
                <a:solidFill>
                  <a:srgbClr val="00B050"/>
                </a:solidFill>
                <a:latin typeface="Arial" panose="020B0604020202020204" pitchFamily="34" charset="0"/>
                <a:cs typeface="Arial" panose="020B0604020202020204" pitchFamily="34" charset="0"/>
              </a:rPr>
              <a:t> of synthesis of superheavy nuclides</a:t>
            </a:r>
            <a:endParaRPr lang="ru-RU" sz="1600" dirty="0">
              <a:solidFill>
                <a:srgbClr val="00B050"/>
              </a:solidFill>
              <a:latin typeface="Arial" panose="020B0604020202020204" pitchFamily="34" charset="0"/>
              <a:cs typeface="Arial" panose="020B0604020202020204" pitchFamily="34" charset="0"/>
            </a:endParaRPr>
          </a:p>
          <a:p>
            <a:pPr marL="269875" fontAlgn="auto">
              <a:spcBef>
                <a:spcPts val="0"/>
              </a:spcBef>
              <a:spcAft>
                <a:spcPts val="0"/>
              </a:spcAft>
            </a:pPr>
            <a:r>
              <a:rPr lang="en-US" sz="1600" dirty="0">
                <a:solidFill>
                  <a:prstClr val="black"/>
                </a:solidFill>
                <a:latin typeface="Arial" panose="020B0604020202020204" pitchFamily="34" charset="0"/>
                <a:cs typeface="Arial" panose="020B0604020202020204" pitchFamily="34" charset="0"/>
              </a:rPr>
              <a:t>(</a:t>
            </a:r>
            <a:r>
              <a:rPr lang="ru-RU" sz="1600" i="1" dirty="0">
                <a:solidFill>
                  <a:prstClr val="black"/>
                </a:solidFill>
                <a:latin typeface="Arial" panose="020B0604020202020204" pitchFamily="34" charset="0"/>
                <a:cs typeface="Arial" panose="020B0604020202020204" pitchFamily="34" charset="0"/>
              </a:rPr>
              <a:t>3 </a:t>
            </a:r>
            <a:r>
              <a:rPr lang="en-US" sz="1600" i="1" dirty="0">
                <a:solidFill>
                  <a:prstClr val="black"/>
                </a:solidFill>
                <a:latin typeface="Arial" panose="020B0604020202020204" pitchFamily="34" charset="0"/>
                <a:cs typeface="Arial" panose="020B0604020202020204" pitchFamily="34" charset="0"/>
              </a:rPr>
              <a:t>times more than in the entire history of research</a:t>
            </a:r>
            <a:r>
              <a:rPr lang="en-US" sz="1600" dirty="0">
                <a:solidFill>
                  <a:prstClr val="black"/>
                </a:solidFill>
                <a:latin typeface="Arial" panose="020B0604020202020204" pitchFamily="34" charset="0"/>
                <a:cs typeface="Arial" panose="020B0604020202020204" pitchFamily="34" charset="0"/>
              </a:rPr>
              <a:t>);</a:t>
            </a:r>
          </a:p>
          <a:p>
            <a:pPr marL="285750" indent="-285750" fontAlgn="auto">
              <a:spcBef>
                <a:spcPts val="0"/>
              </a:spcBef>
              <a:spcAft>
                <a:spcPts val="0"/>
              </a:spcAft>
              <a:buFont typeface="Arial" panose="020B0604020202020204" pitchFamily="34" charset="0"/>
              <a:buChar char="•"/>
            </a:pPr>
            <a:r>
              <a:rPr lang="en-US" sz="1600" dirty="0">
                <a:solidFill>
                  <a:srgbClr val="00B050"/>
                </a:solidFill>
                <a:latin typeface="Arial" panose="020B0604020202020204" pitchFamily="34" charset="0"/>
                <a:cs typeface="Arial" panose="020B0604020202020204" pitchFamily="34" charset="0"/>
              </a:rPr>
              <a:t>Decay </a:t>
            </a:r>
            <a:r>
              <a:rPr lang="en-US" sz="1600" dirty="0" smtClean="0">
                <a:solidFill>
                  <a:srgbClr val="00B050"/>
                </a:solidFill>
                <a:latin typeface="Arial" panose="020B0604020202020204" pitchFamily="34" charset="0"/>
                <a:cs typeface="Arial" panose="020B0604020202020204" pitchFamily="34" charset="0"/>
              </a:rPr>
              <a:t>properties of </a:t>
            </a:r>
            <a:r>
              <a:rPr lang="en-US" sz="1600" b="1" dirty="0">
                <a:solidFill>
                  <a:srgbClr val="00B050"/>
                </a:solidFill>
                <a:latin typeface="Arial" panose="020B0604020202020204" pitchFamily="34" charset="0"/>
                <a:cs typeface="Arial" panose="020B0604020202020204" pitchFamily="34" charset="0"/>
              </a:rPr>
              <a:t>33 isotopes</a:t>
            </a:r>
            <a:r>
              <a:rPr lang="en-US" sz="1600" dirty="0">
                <a:solidFill>
                  <a:prstClr val="black"/>
                </a:solidFill>
                <a:latin typeface="Arial" panose="020B0604020202020204" pitchFamily="34" charset="0"/>
                <a:cs typeface="Arial" panose="020B0604020202020204" pitchFamily="34" charset="0"/>
              </a:rPr>
              <a:t>;</a:t>
            </a:r>
          </a:p>
          <a:p>
            <a:pPr marL="285750" indent="-285750" fontAlgn="auto">
              <a:spcBef>
                <a:spcPts val="0"/>
              </a:spcBef>
              <a:spcAft>
                <a:spcPts val="0"/>
              </a:spcAft>
              <a:buFont typeface="Arial" panose="020B0604020202020204" pitchFamily="34" charset="0"/>
              <a:buChar char="•"/>
            </a:pPr>
            <a:r>
              <a:rPr lang="en-US" sz="1600" b="1" dirty="0" smtClean="0">
                <a:solidFill>
                  <a:srgbClr val="00B050"/>
                </a:solidFill>
                <a:latin typeface="Arial" panose="020B0604020202020204" pitchFamily="34" charset="0"/>
                <a:cs typeface="Arial" panose="020B0604020202020204" pitchFamily="34" charset="0"/>
              </a:rPr>
              <a:t>5 New </a:t>
            </a:r>
            <a:r>
              <a:rPr lang="en-US" sz="1600" b="1" dirty="0">
                <a:solidFill>
                  <a:srgbClr val="00B050"/>
                </a:solidFill>
                <a:latin typeface="Arial" panose="020B0604020202020204" pitchFamily="34" charset="0"/>
                <a:cs typeface="Arial" panose="020B0604020202020204" pitchFamily="34" charset="0"/>
              </a:rPr>
              <a:t>isotopes</a:t>
            </a:r>
            <a:r>
              <a:rPr lang="en-US" sz="1600" dirty="0">
                <a:solidFill>
                  <a:srgbClr val="00B050"/>
                </a:solidFill>
                <a:latin typeface="Arial" panose="020B0604020202020204" pitchFamily="34" charset="0"/>
                <a:cs typeface="Arial" panose="020B0604020202020204" pitchFamily="34" charset="0"/>
              </a:rPr>
              <a:t>: </a:t>
            </a:r>
            <a:r>
              <a:rPr lang="en-US" sz="1600" baseline="30000" dirty="0">
                <a:latin typeface="Arial" panose="020B0604020202020204" pitchFamily="34" charset="0"/>
                <a:cs typeface="Arial" panose="020B0604020202020204" pitchFamily="34" charset="0"/>
              </a:rPr>
              <a:t>287</a:t>
            </a:r>
            <a:r>
              <a:rPr lang="en-US" sz="1600" dirty="0">
                <a:latin typeface="Arial" panose="020B0604020202020204" pitchFamily="34" charset="0"/>
                <a:cs typeface="Arial" panose="020B0604020202020204" pitchFamily="34" charset="0"/>
              </a:rPr>
              <a:t>Mc, </a:t>
            </a:r>
            <a:r>
              <a:rPr lang="en-US" sz="1600" baseline="30000" dirty="0">
                <a:latin typeface="Arial" panose="020B0604020202020204" pitchFamily="34" charset="0"/>
                <a:cs typeface="Arial" panose="020B0604020202020204" pitchFamily="34" charset="0"/>
              </a:rPr>
              <a:t>264</a:t>
            </a:r>
            <a:r>
              <a:rPr lang="en-US" sz="1600" dirty="0">
                <a:latin typeface="Arial" panose="020B0604020202020204" pitchFamily="34" charset="0"/>
                <a:cs typeface="Arial" panose="020B0604020202020204" pitchFamily="34" charset="0"/>
              </a:rPr>
              <a:t>Lr, </a:t>
            </a:r>
            <a:r>
              <a:rPr lang="en-US" sz="1600" baseline="30000" dirty="0">
                <a:latin typeface="Arial" panose="020B0604020202020204" pitchFamily="34" charset="0"/>
                <a:cs typeface="Arial" panose="020B0604020202020204" pitchFamily="34" charset="0"/>
              </a:rPr>
              <a:t>276</a:t>
            </a:r>
            <a:r>
              <a:rPr lang="en-US" sz="1600" dirty="0">
                <a:latin typeface="Arial" panose="020B0604020202020204" pitchFamily="34" charset="0"/>
                <a:cs typeface="Arial" panose="020B0604020202020204" pitchFamily="34" charset="0"/>
              </a:rPr>
              <a:t>Ds, </a:t>
            </a:r>
            <a:r>
              <a:rPr lang="en-US" sz="1600" baseline="30000" dirty="0">
                <a:latin typeface="Arial" panose="020B0604020202020204" pitchFamily="34" charset="0"/>
                <a:cs typeface="Arial" panose="020B0604020202020204" pitchFamily="34" charset="0"/>
              </a:rPr>
              <a:t>272</a:t>
            </a:r>
            <a:r>
              <a:rPr lang="en-US" sz="1600" dirty="0">
                <a:latin typeface="Arial" panose="020B0604020202020204" pitchFamily="34" charset="0"/>
                <a:cs typeface="Arial" panose="020B0604020202020204" pitchFamily="34" charset="0"/>
              </a:rPr>
              <a:t>Hs, </a:t>
            </a:r>
            <a:r>
              <a:rPr lang="en-US" sz="1600" baseline="30000" dirty="0">
                <a:latin typeface="Arial" panose="020B0604020202020204" pitchFamily="34" charset="0"/>
                <a:cs typeface="Arial" panose="020B0604020202020204" pitchFamily="34" charset="0"/>
              </a:rPr>
              <a:t>268</a:t>
            </a:r>
            <a:r>
              <a:rPr lang="en-US" sz="1600" dirty="0">
                <a:latin typeface="Arial" panose="020B0604020202020204" pitchFamily="34" charset="0"/>
                <a:cs typeface="Arial" panose="020B0604020202020204" pitchFamily="34" charset="0"/>
              </a:rPr>
              <a:t>Sg;</a:t>
            </a:r>
          </a:p>
          <a:p>
            <a:pPr marL="285750" indent="-285750" fontAlgn="auto">
              <a:spcBef>
                <a:spcPts val="0"/>
              </a:spcBef>
              <a:spcAft>
                <a:spcPts val="0"/>
              </a:spcAft>
              <a:buFont typeface="Arial" panose="020B0604020202020204" pitchFamily="34" charset="0"/>
              <a:buChar char="•"/>
            </a:pPr>
            <a:r>
              <a:rPr lang="en-US" sz="1600" b="1" dirty="0">
                <a:solidFill>
                  <a:srgbClr val="00B050"/>
                </a:solidFill>
                <a:latin typeface="Arial" panose="020B0604020202020204" pitchFamily="34" charset="0"/>
                <a:cs typeface="Arial" panose="020B0604020202020204" pitchFamily="34" charset="0"/>
              </a:rPr>
              <a:t>New decay modes</a:t>
            </a:r>
            <a:r>
              <a:rPr lang="en-US" sz="1600" dirty="0" smtClean="0">
                <a:solidFill>
                  <a:srgbClr val="00B050"/>
                </a:solidFill>
                <a:latin typeface="Arial" panose="020B0604020202020204" pitchFamily="34" charset="0"/>
                <a:cs typeface="Arial" panose="020B0604020202020204" pitchFamily="34" charset="0"/>
              </a:rPr>
              <a:t>: </a:t>
            </a:r>
            <a:r>
              <a:rPr lang="en-US" sz="1600" baseline="30000" dirty="0" smtClean="0">
                <a:latin typeface="Arial" panose="020B0604020202020204" pitchFamily="34" charset="0"/>
                <a:ea typeface="Times New Roman" panose="02020603050405020304" pitchFamily="18" charset="0"/>
              </a:rPr>
              <a:t>268</a:t>
            </a:r>
            <a:r>
              <a:rPr lang="en-US" sz="1600" dirty="0" smtClean="0">
                <a:latin typeface="Arial" panose="020B0604020202020204" pitchFamily="34" charset="0"/>
                <a:ea typeface="Times New Roman" panose="02020603050405020304" pitchFamily="18" charset="0"/>
              </a:rPr>
              <a:t>Db </a:t>
            </a:r>
            <a:r>
              <a:rPr lang="en-US" sz="1600" dirty="0">
                <a:latin typeface="Arial" panose="020B0604020202020204" pitchFamily="34" charset="0"/>
                <a:ea typeface="Times New Roman" panose="02020603050405020304" pitchFamily="18" charset="0"/>
              </a:rPr>
              <a:t>(alpha-decay), </a:t>
            </a:r>
            <a:r>
              <a:rPr lang="en-US" sz="1600" baseline="30000" dirty="0">
                <a:latin typeface="Arial" panose="020B0604020202020204" pitchFamily="34" charset="0"/>
                <a:ea typeface="Times New Roman" panose="02020603050405020304" pitchFamily="18" charset="0"/>
              </a:rPr>
              <a:t>279</a:t>
            </a:r>
            <a:r>
              <a:rPr lang="en-US" sz="1600" dirty="0">
                <a:latin typeface="Arial" panose="020B0604020202020204" pitchFamily="34" charset="0"/>
                <a:ea typeface="Times New Roman" panose="02020603050405020304" pitchFamily="18" charset="0"/>
              </a:rPr>
              <a:t>Rg (spontaneous fission);</a:t>
            </a:r>
          </a:p>
          <a:p>
            <a:pPr marL="285750" indent="-285750" fontAlgn="auto">
              <a:spcBef>
                <a:spcPts val="0"/>
              </a:spcBef>
              <a:spcAft>
                <a:spcPts val="0"/>
              </a:spcAft>
              <a:buFont typeface="Arial" panose="020B0604020202020204" pitchFamily="34" charset="0"/>
              <a:buChar char="•"/>
            </a:pPr>
            <a:r>
              <a:rPr lang="en-US" sz="1600" dirty="0">
                <a:solidFill>
                  <a:srgbClr val="000000"/>
                </a:solidFill>
                <a:latin typeface="Arial" panose="020B0604020202020204" pitchFamily="34" charset="0"/>
                <a:ea typeface="Times New Roman" panose="02020603050405020304" pitchFamily="18" charset="0"/>
              </a:rPr>
              <a:t>Indication of the 1</a:t>
            </a:r>
            <a:r>
              <a:rPr lang="en-US" sz="1600" baseline="30000" dirty="0">
                <a:solidFill>
                  <a:srgbClr val="000000"/>
                </a:solidFill>
                <a:latin typeface="Arial" panose="020B0604020202020204" pitchFamily="34" charset="0"/>
                <a:ea typeface="Times New Roman" panose="02020603050405020304" pitchFamily="18" charset="0"/>
              </a:rPr>
              <a:t>st</a:t>
            </a:r>
            <a:r>
              <a:rPr lang="en-US" sz="1600" dirty="0">
                <a:solidFill>
                  <a:srgbClr val="000000"/>
                </a:solidFill>
                <a:latin typeface="Arial" panose="020B0604020202020204" pitchFamily="34" charset="0"/>
                <a:ea typeface="Times New Roman" panose="02020603050405020304" pitchFamily="18" charset="0"/>
              </a:rPr>
              <a:t> excited state in </a:t>
            </a:r>
            <a:r>
              <a:rPr lang="en-US" sz="1600" baseline="30000" dirty="0">
                <a:solidFill>
                  <a:srgbClr val="000000"/>
                </a:solidFill>
                <a:latin typeface="Arial" panose="020B0604020202020204" pitchFamily="34" charset="0"/>
                <a:ea typeface="Times New Roman" panose="02020603050405020304" pitchFamily="18" charset="0"/>
              </a:rPr>
              <a:t>286</a:t>
            </a:r>
            <a:r>
              <a:rPr lang="en-US" sz="1600" dirty="0">
                <a:solidFill>
                  <a:srgbClr val="000000"/>
                </a:solidFill>
                <a:latin typeface="Arial" panose="020B0604020202020204" pitchFamily="34" charset="0"/>
                <a:ea typeface="Times New Roman" panose="02020603050405020304" pitchFamily="18" charset="0"/>
              </a:rPr>
              <a:t>Fl;</a:t>
            </a:r>
            <a:endParaRPr lang="en-US" sz="1600" dirty="0">
              <a:solidFill>
                <a:srgbClr val="000000"/>
              </a:solidFill>
              <a:latin typeface="Arial" panose="020B0604020202020204" pitchFamily="34" charset="0"/>
              <a:cs typeface="Arial" panose="020B0604020202020204" pitchFamily="34" charset="0"/>
            </a:endParaRPr>
          </a:p>
          <a:p>
            <a:pPr marL="285750" indent="-285750" fontAlgn="auto">
              <a:spcBef>
                <a:spcPts val="0"/>
              </a:spcBef>
              <a:spcAft>
                <a:spcPts val="0"/>
              </a:spcAft>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Test of target stability up to 6.5 </a:t>
            </a:r>
            <a:r>
              <a:rPr lang="en-US" sz="1600" dirty="0" err="1">
                <a:solidFill>
                  <a:prstClr val="black"/>
                </a:solidFill>
                <a:latin typeface="Arial" panose="020B0604020202020204" pitchFamily="34" charset="0"/>
                <a:cs typeface="Arial" panose="020B0604020202020204" pitchFamily="34" charset="0"/>
              </a:rPr>
              <a:t>p</a:t>
            </a:r>
            <a:r>
              <a:rPr lang="en-US" sz="1600" dirty="0" err="1">
                <a:solidFill>
                  <a:prstClr val="black"/>
                </a:solidFill>
                <a:latin typeface="Symbol" panose="05050102010706020507" pitchFamily="18" charset="2"/>
                <a:cs typeface="Arial" panose="020B0604020202020204" pitchFamily="34" charset="0"/>
              </a:rPr>
              <a:t>m</a:t>
            </a:r>
            <a:r>
              <a:rPr lang="en-US" sz="1600" dirty="0" err="1">
                <a:solidFill>
                  <a:prstClr val="black"/>
                </a:solidFill>
                <a:latin typeface="Arial" panose="020B0604020202020204" pitchFamily="34" charset="0"/>
                <a:cs typeface="Arial" panose="020B0604020202020204" pitchFamily="34" charset="0"/>
              </a:rPr>
              <a:t>A</a:t>
            </a:r>
            <a:r>
              <a:rPr lang="en-US" sz="1600" dirty="0">
                <a:solidFill>
                  <a:prstClr val="black"/>
                </a:solidFill>
                <a:latin typeface="Arial" panose="020B0604020202020204" pitchFamily="34" charset="0"/>
                <a:cs typeface="Arial" panose="020B0604020202020204" pitchFamily="34" charset="0"/>
              </a:rPr>
              <a:t> of </a:t>
            </a:r>
            <a:r>
              <a:rPr lang="en-US" sz="1600" baseline="30000" dirty="0">
                <a:solidFill>
                  <a:prstClr val="black"/>
                </a:solidFill>
                <a:latin typeface="Arial" panose="020B0604020202020204" pitchFamily="34" charset="0"/>
                <a:cs typeface="Arial" panose="020B0604020202020204" pitchFamily="34" charset="0"/>
              </a:rPr>
              <a:t>48</a:t>
            </a:r>
            <a:r>
              <a:rPr lang="en-US" sz="1600" dirty="0">
                <a:solidFill>
                  <a:prstClr val="black"/>
                </a:solidFill>
                <a:latin typeface="Arial" panose="020B0604020202020204" pitchFamily="34" charset="0"/>
                <a:cs typeface="Arial" panose="020B0604020202020204" pitchFamily="34" charset="0"/>
              </a:rPr>
              <a:t>Ca;</a:t>
            </a:r>
            <a:endParaRPr lang="ru-RU" sz="1600" dirty="0">
              <a:solidFill>
                <a:prstClr val="black"/>
              </a:solidFill>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8" name="Rectangle 90">
            <a:extLst>
              <a:ext uri="{FF2B5EF4-FFF2-40B4-BE49-F238E27FC236}">
                <a16:creationId xmlns:a16="http://schemas.microsoft.com/office/drawing/2014/main" id="{D2B783EE-0239-4717-BBEA-8C9EAC61C8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a:extLst>
              <a:ext uri="{FF2B5EF4-FFF2-40B4-BE49-F238E27FC236}">
                <a16:creationId xmlns:a16="http://schemas.microsoft.com/office/drawing/2014/main" id="{4E705923-6BAD-4478-8F6B-3328AB5A33B4}"/>
              </a:ext>
            </a:extLst>
          </p:cNvPr>
          <p:cNvSpPr txBox="1">
            <a:spLocks noChangeArrowheads="1"/>
          </p:cNvSpPr>
          <p:nvPr/>
        </p:nvSpPr>
        <p:spPr bwMode="auto">
          <a:xfrm>
            <a:off x="838201" y="345810"/>
            <a:ext cx="5120561" cy="1325563"/>
          </a:xfrm>
          <a:prstGeom prst="rect">
            <a:avLst/>
          </a:prstGeom>
        </p:spPr>
        <p:txBody>
          <a:bodyPr vert="horz" lIns="91440" tIns="45720" rIns="91440" bIns="45720" numCol="1" rtlCol="0" anchor="ctr" anchorCtr="0" compatLnSpc="1">
            <a:prstTxWarp prst="textNoShape">
              <a:avLst/>
            </a:prstTxWarp>
            <a:normAutofit/>
          </a:bodyPr>
          <a:lstStyle/>
          <a:p>
            <a:pPr lvl="0" fontAlgn="base">
              <a:lnSpc>
                <a:spcPct val="90000"/>
              </a:lnSpc>
              <a:spcBef>
                <a:spcPct val="0"/>
              </a:spcBef>
              <a:spcAft>
                <a:spcPts val="600"/>
              </a:spcAft>
              <a:defRPr/>
            </a:pPr>
            <a:r>
              <a:rPr lang="en-US" altLang="ja-JP" sz="4400" b="1" kern="1200">
                <a:solidFill>
                  <a:schemeClr val="tx1"/>
                </a:solidFill>
                <a:latin typeface="+mj-lt"/>
                <a:ea typeface="+mj-ea"/>
                <a:cs typeface="+mj-cs"/>
              </a:rPr>
              <a:t>Chemistry of Cn&amp;Fl: </a:t>
            </a:r>
            <a:endParaRPr kumimoji="0" lang="en-US" sz="4400" b="1" i="0" u="none" strike="noStrike" kern="1200" cap="none" spc="0" normalizeH="0" baseline="0" noProof="0">
              <a:ln>
                <a:noFill/>
              </a:ln>
              <a:solidFill>
                <a:schemeClr val="tx1"/>
              </a:solidFill>
              <a:effectLst/>
              <a:uLnTx/>
              <a:uFillTx/>
              <a:latin typeface="+mj-lt"/>
              <a:ea typeface="+mj-ea"/>
              <a:cs typeface="+mj-cs"/>
            </a:endParaRPr>
          </a:p>
        </p:txBody>
      </p:sp>
      <p:sp>
        <p:nvSpPr>
          <p:cNvPr id="86" name="TextBox 85">
            <a:extLst>
              <a:ext uri="{FF2B5EF4-FFF2-40B4-BE49-F238E27FC236}">
                <a16:creationId xmlns:a16="http://schemas.microsoft.com/office/drawing/2014/main" id="{4F0B7206-B3CE-4954-940A-3492C59DDF16}"/>
              </a:ext>
            </a:extLst>
          </p:cNvPr>
          <p:cNvSpPr txBox="1"/>
          <p:nvPr/>
        </p:nvSpPr>
        <p:spPr>
          <a:xfrm>
            <a:off x="838201" y="1825625"/>
            <a:ext cx="5092194" cy="4351338"/>
          </a:xfrm>
          <a:prstGeom prst="rect">
            <a:avLst/>
          </a:prstGeom>
        </p:spPr>
        <p:txBody>
          <a:bodyPr vert="horz" lIns="91440" tIns="45720" rIns="91440" bIns="45720" rtlCol="0">
            <a:normAutofit/>
          </a:bodyPr>
          <a:lstStyle/>
          <a:p>
            <a:pPr marL="285750" lvl="0" indent="-285750">
              <a:buFont typeface="Arial" panose="020B0604020202020204" pitchFamily="34" charset="0"/>
              <a:buChar char="•"/>
            </a:pPr>
            <a:r>
              <a:rPr lang="en-US" sz="1500" dirty="0">
                <a:solidFill>
                  <a:srgbClr val="00B050"/>
                </a:solidFill>
              </a:rPr>
              <a:t>At the Superheavy Element Factory</a:t>
            </a:r>
            <a:r>
              <a:rPr lang="en-US" sz="1500" dirty="0"/>
              <a:t>, preparations are underway for the first experiment to study </a:t>
            </a:r>
            <a:r>
              <a:rPr lang="en-US" sz="1500" dirty="0">
                <a:solidFill>
                  <a:srgbClr val="00B050"/>
                </a:solidFill>
              </a:rPr>
              <a:t>the chemical properties of elements 114 (flerovium) and 112 (copernicium)</a:t>
            </a:r>
            <a:r>
              <a:rPr lang="en-US" sz="1500" dirty="0"/>
              <a:t> in the reaction of </a:t>
            </a:r>
            <a:r>
              <a:rPr lang="en-US" baseline="30000" dirty="0">
                <a:solidFill>
                  <a:prstClr val="black"/>
                </a:solidFill>
                <a:cs typeface="Arial" panose="020B0604020202020204" pitchFamily="34" charset="0"/>
              </a:rPr>
              <a:t>48</a:t>
            </a:r>
            <a:r>
              <a:rPr lang="en-US" dirty="0">
                <a:solidFill>
                  <a:prstClr val="black"/>
                </a:solidFill>
                <a:cs typeface="Arial" panose="020B0604020202020204" pitchFamily="34" charset="0"/>
              </a:rPr>
              <a:t>Ca + </a:t>
            </a:r>
            <a:r>
              <a:rPr lang="en-US" baseline="30000" dirty="0">
                <a:solidFill>
                  <a:prstClr val="black"/>
                </a:solidFill>
                <a:cs typeface="Arial" panose="020B0604020202020204" pitchFamily="34" charset="0"/>
              </a:rPr>
              <a:t>242</a:t>
            </a:r>
            <a:r>
              <a:rPr lang="en-US" dirty="0">
                <a:solidFill>
                  <a:prstClr val="black"/>
                </a:solidFill>
                <a:cs typeface="Arial" panose="020B0604020202020204" pitchFamily="34" charset="0"/>
              </a:rPr>
              <a:t>Pu  →  Fl*</a:t>
            </a:r>
          </a:p>
          <a:p>
            <a:pPr marL="285750" indent="-228600">
              <a:lnSpc>
                <a:spcPct val="90000"/>
              </a:lnSpc>
              <a:spcAft>
                <a:spcPts val="600"/>
              </a:spcAft>
              <a:buFont typeface="Arial" panose="020B0604020202020204" pitchFamily="34" charset="0"/>
              <a:buChar char="•"/>
            </a:pPr>
            <a:endParaRPr lang="en-US" sz="1500" dirty="0"/>
          </a:p>
          <a:p>
            <a:pPr marL="285750" indent="-228600">
              <a:lnSpc>
                <a:spcPct val="90000"/>
              </a:lnSpc>
              <a:spcAft>
                <a:spcPts val="600"/>
              </a:spcAft>
              <a:buFont typeface="Arial" panose="020B0604020202020204" pitchFamily="34" charset="0"/>
              <a:buChar char="•"/>
            </a:pPr>
            <a:r>
              <a:rPr lang="en-US" sz="1500" dirty="0"/>
              <a:t>The first commissioning tests of the </a:t>
            </a:r>
            <a:r>
              <a:rPr lang="en-US" sz="1500" dirty="0">
                <a:solidFill>
                  <a:srgbClr val="00B050"/>
                </a:solidFill>
              </a:rPr>
              <a:t>GRAND separator </a:t>
            </a:r>
            <a:r>
              <a:rPr lang="en-US" sz="1500" dirty="0"/>
              <a:t>on a beam of </a:t>
            </a:r>
            <a:r>
              <a:rPr lang="en-US" sz="1600" baseline="30000" dirty="0">
                <a:solidFill>
                  <a:prstClr val="black"/>
                </a:solidFill>
                <a:cs typeface="Arial" panose="020B0604020202020204" pitchFamily="34" charset="0"/>
              </a:rPr>
              <a:t>48</a:t>
            </a:r>
            <a:r>
              <a:rPr lang="en-US" sz="1600" dirty="0">
                <a:solidFill>
                  <a:prstClr val="black"/>
                </a:solidFill>
                <a:cs typeface="Arial" panose="020B0604020202020204" pitchFamily="34" charset="0"/>
              </a:rPr>
              <a:t>Ca</a:t>
            </a:r>
            <a:r>
              <a:rPr lang="en-US" sz="1500" dirty="0"/>
              <a:t> have </a:t>
            </a:r>
            <a:r>
              <a:rPr lang="en-US" sz="1500" dirty="0" smtClean="0"/>
              <a:t>been successfully performed. </a:t>
            </a:r>
            <a:endParaRPr lang="en-US" sz="1500" dirty="0"/>
          </a:p>
          <a:p>
            <a:pPr marL="285750" indent="-228600">
              <a:lnSpc>
                <a:spcPct val="90000"/>
              </a:lnSpc>
              <a:spcAft>
                <a:spcPts val="600"/>
              </a:spcAft>
              <a:buFont typeface="Arial" panose="020B0604020202020204" pitchFamily="34" charset="0"/>
              <a:buChar char="•"/>
            </a:pPr>
            <a:endParaRPr lang="en-US" sz="1500" dirty="0"/>
          </a:p>
          <a:p>
            <a:pPr marL="285750" indent="-228600">
              <a:lnSpc>
                <a:spcPct val="90000"/>
              </a:lnSpc>
              <a:spcAft>
                <a:spcPts val="600"/>
              </a:spcAft>
              <a:buFont typeface="Arial" panose="020B0604020202020204" pitchFamily="34" charset="0"/>
              <a:buChar char="•"/>
            </a:pPr>
            <a:r>
              <a:rPr lang="en-US" sz="1500" dirty="0" smtClean="0"/>
              <a:t>A </a:t>
            </a:r>
            <a:r>
              <a:rPr lang="en-US" sz="1500" dirty="0"/>
              <a:t>fairly compact image of </a:t>
            </a:r>
            <a:r>
              <a:rPr lang="en-US" sz="1500" dirty="0" smtClean="0"/>
              <a:t>the recoil </a:t>
            </a:r>
            <a:r>
              <a:rPr lang="en-US" sz="1500" dirty="0"/>
              <a:t>nuclei in the focal plane of the detector </a:t>
            </a:r>
            <a:r>
              <a:rPr lang="en-US" sz="1500" dirty="0" smtClean="0"/>
              <a:t>chamber was produced: </a:t>
            </a:r>
            <a:r>
              <a:rPr lang="en-US" sz="1500" dirty="0"/>
              <a:t>5 x 5.5 </a:t>
            </a:r>
            <a:r>
              <a:rPr lang="en-US" sz="1500" dirty="0" smtClean="0"/>
              <a:t>cm; this result </a:t>
            </a:r>
            <a:r>
              <a:rPr lang="en-US" sz="1500" dirty="0"/>
              <a:t>allows to proceed to the next stages of the experiment preparation.</a:t>
            </a:r>
          </a:p>
          <a:p>
            <a:pPr marL="285750" indent="-228600">
              <a:lnSpc>
                <a:spcPct val="90000"/>
              </a:lnSpc>
              <a:spcAft>
                <a:spcPts val="600"/>
              </a:spcAft>
              <a:buFont typeface="Arial" panose="020B0604020202020204" pitchFamily="34" charset="0"/>
              <a:buChar char="•"/>
            </a:pPr>
            <a:endParaRPr lang="en-US" sz="1500" dirty="0"/>
          </a:p>
          <a:p>
            <a:pPr lvl="0"/>
            <a:r>
              <a:rPr lang="en-US" sz="1600" b="1" dirty="0">
                <a:solidFill>
                  <a:prstClr val="black"/>
                </a:solidFill>
                <a:cs typeface="Arial" panose="020B0604020202020204" pitchFamily="34" charset="0"/>
              </a:rPr>
              <a:t>First run (Nov.-Dec. 2022) </a:t>
            </a:r>
            <a:r>
              <a:rPr lang="en-US" baseline="30000" dirty="0">
                <a:solidFill>
                  <a:prstClr val="black"/>
                </a:solidFill>
                <a:cs typeface="Arial" panose="020B0604020202020204" pitchFamily="34" charset="0"/>
              </a:rPr>
              <a:t>48</a:t>
            </a:r>
            <a:r>
              <a:rPr lang="en-US" dirty="0">
                <a:solidFill>
                  <a:prstClr val="black"/>
                </a:solidFill>
                <a:cs typeface="Arial" panose="020B0604020202020204" pitchFamily="34" charset="0"/>
              </a:rPr>
              <a:t>Ca + </a:t>
            </a:r>
            <a:r>
              <a:rPr lang="en-US" baseline="30000" dirty="0">
                <a:solidFill>
                  <a:prstClr val="black"/>
                </a:solidFill>
                <a:cs typeface="Arial" panose="020B0604020202020204" pitchFamily="34" charset="0"/>
              </a:rPr>
              <a:t>242</a:t>
            </a:r>
            <a:r>
              <a:rPr lang="en-US" dirty="0">
                <a:solidFill>
                  <a:prstClr val="black"/>
                </a:solidFill>
                <a:cs typeface="Arial" panose="020B0604020202020204" pitchFamily="34" charset="0"/>
              </a:rPr>
              <a:t>Pu  →  Fl*</a:t>
            </a:r>
            <a:r>
              <a:rPr lang="en-US" sz="1500" dirty="0"/>
              <a:t> </a:t>
            </a:r>
          </a:p>
          <a:p>
            <a:pPr lvl="0"/>
            <a:endParaRPr lang="en-US" sz="1500" b="1" dirty="0"/>
          </a:p>
          <a:p>
            <a:pPr lvl="0"/>
            <a:r>
              <a:rPr lang="en-US" sz="1600" b="1" dirty="0"/>
              <a:t>Second run is planned in 2023.</a:t>
            </a:r>
          </a:p>
          <a:p>
            <a:pPr marL="285750" indent="-228600">
              <a:lnSpc>
                <a:spcPct val="90000"/>
              </a:lnSpc>
              <a:spcAft>
                <a:spcPts val="600"/>
              </a:spcAft>
              <a:buFont typeface="Arial" panose="020B0604020202020204" pitchFamily="34" charset="0"/>
              <a:buChar char="•"/>
            </a:pPr>
            <a:endParaRPr lang="en-US" sz="1500" dirty="0"/>
          </a:p>
        </p:txBody>
      </p:sp>
      <p:sp>
        <p:nvSpPr>
          <p:cNvPr id="93" name="Oval 92">
            <a:extLst>
              <a:ext uri="{FF2B5EF4-FFF2-40B4-BE49-F238E27FC236}">
                <a16:creationId xmlns:a16="http://schemas.microsoft.com/office/drawing/2014/main" id="{A7B99495-F43F-4D80-A44F-2CB4764EB9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Рисунок 6">
            <a:extLst>
              <a:ext uri="{FF2B5EF4-FFF2-40B4-BE49-F238E27FC236}">
                <a16:creationId xmlns:a16="http://schemas.microsoft.com/office/drawing/2014/main" id="{CDF37F4E-1101-4421-80A4-0F8E691A33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987" r="21228" b="1"/>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95" name="Arc 94">
            <a:extLst>
              <a:ext uri="{FF2B5EF4-FFF2-40B4-BE49-F238E27FC236}">
                <a16:creationId xmlns:a16="http://schemas.microsoft.com/office/drawing/2014/main" id="{70BEB1E7-2F88-40BC-B73D-42E5B6F80B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8" name="Рисунок 7">
            <a:extLst>
              <a:ext uri="{FF2B5EF4-FFF2-40B4-BE49-F238E27FC236}">
                <a16:creationId xmlns:a16="http://schemas.microsoft.com/office/drawing/2014/main" id="{6AC2CAE7-6ACE-4455-A4C1-0D12BE6BF0A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261" r="1984" b="-4"/>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3209408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639341" y="116632"/>
            <a:ext cx="136815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8" name="TextBox 17">
            <a:extLst>
              <a:ext uri="{FF2B5EF4-FFF2-40B4-BE49-F238E27FC236}">
                <a16:creationId xmlns:a16="http://schemas.microsoft.com/office/drawing/2014/main" id="{954D1376-E32C-409A-A54F-0B5347AC4AF1}"/>
              </a:ext>
            </a:extLst>
          </p:cNvPr>
          <p:cNvSpPr txBox="1"/>
          <p:nvPr/>
        </p:nvSpPr>
        <p:spPr>
          <a:xfrm>
            <a:off x="9643595" y="428949"/>
            <a:ext cx="1296144" cy="523220"/>
          </a:xfrm>
          <a:prstGeom prst="rect">
            <a:avLst/>
          </a:prstGeom>
          <a:noFill/>
        </p:spPr>
        <p:txBody>
          <a:bodyPr wrap="square" rtlCol="0">
            <a:spAutoFit/>
          </a:bodyPr>
          <a:lstStyle/>
          <a:p>
            <a:r>
              <a:rPr lang="en-US" sz="2800" b="1" dirty="0">
                <a:solidFill>
                  <a:srgbClr val="00B050"/>
                </a:solidFill>
                <a:effectLst>
                  <a:outerShdw blurRad="38100" dist="38100" dir="2700000" algn="tl">
                    <a:srgbClr val="000000">
                      <a:alpha val="43137"/>
                    </a:srgbClr>
                  </a:outerShdw>
                </a:effectLst>
              </a:rPr>
              <a:t>DC140</a:t>
            </a:r>
            <a:endParaRPr lang="ru-RU" sz="2800" b="1" dirty="0">
              <a:solidFill>
                <a:srgbClr val="00B050"/>
              </a:solidFill>
              <a:effectLst>
                <a:outerShdw blurRad="38100" dist="38100" dir="2700000" algn="tl">
                  <a:srgbClr val="000000">
                    <a:alpha val="43137"/>
                  </a:srgbClr>
                </a:outerShdw>
              </a:effectLst>
            </a:endParaRPr>
          </a:p>
        </p:txBody>
      </p:sp>
      <p:sp>
        <p:nvSpPr>
          <p:cNvPr id="22" name="Прямоугольник 21"/>
          <p:cNvSpPr/>
          <p:nvPr/>
        </p:nvSpPr>
        <p:spPr>
          <a:xfrm>
            <a:off x="3783636" y="32794"/>
            <a:ext cx="4624728" cy="461665"/>
          </a:xfrm>
          <a:prstGeom prst="rect">
            <a:avLst/>
          </a:prstGeom>
        </p:spPr>
        <p:txBody>
          <a:bodyPr wrap="none">
            <a:spAutoFit/>
          </a:bodyPr>
          <a:lstStyle/>
          <a:p>
            <a:pPr algn="just"/>
            <a:r>
              <a:rPr lang="en-US" sz="2400" b="1" cap="small" dirty="0">
                <a:solidFill>
                  <a:srgbClr val="00B050"/>
                </a:solidFill>
                <a:latin typeface="Arial" panose="020B0604020202020204" pitchFamily="34" charset="0"/>
                <a:cs typeface="Arial" panose="020B0604020202020204" pitchFamily="34" charset="0"/>
              </a:rPr>
              <a:t>accelerator complex DRIBs-3</a:t>
            </a:r>
          </a:p>
        </p:txBody>
      </p:sp>
      <p:sp>
        <p:nvSpPr>
          <p:cNvPr id="27" name="Прямоугольник 26">
            <a:extLst>
              <a:ext uri="{FF2B5EF4-FFF2-40B4-BE49-F238E27FC236}">
                <a16:creationId xmlns:a16="http://schemas.microsoft.com/office/drawing/2014/main" id="{6CB20DF3-75AE-4DD8-B7C9-036057AABF32}"/>
              </a:ext>
            </a:extLst>
          </p:cNvPr>
          <p:cNvSpPr/>
          <p:nvPr/>
        </p:nvSpPr>
        <p:spPr>
          <a:xfrm>
            <a:off x="968644" y="399545"/>
            <a:ext cx="1349361" cy="523220"/>
          </a:xfrm>
          <a:prstGeom prst="rect">
            <a:avLst/>
          </a:prstGeom>
        </p:spPr>
        <p:txBody>
          <a:bodyPr wrap="square">
            <a:spAutoFit/>
          </a:bodyPr>
          <a:lstStyle/>
          <a:p>
            <a:r>
              <a:rPr lang="en-US" sz="2800" b="1" dirty="0">
                <a:solidFill>
                  <a:srgbClr val="00B050"/>
                </a:solidFill>
                <a:effectLst>
                  <a:outerShdw blurRad="38100" dist="38100" dir="2700000" algn="tl">
                    <a:srgbClr val="000000">
                      <a:alpha val="43137"/>
                    </a:srgbClr>
                  </a:outerShdw>
                </a:effectLst>
              </a:rPr>
              <a:t>DC280</a:t>
            </a:r>
            <a:endParaRPr lang="ru-RU" sz="2800" b="1" dirty="0">
              <a:solidFill>
                <a:srgbClr val="00B050"/>
              </a:solidFill>
              <a:effectLst>
                <a:outerShdw blurRad="38100" dist="38100" dir="2700000" algn="tl">
                  <a:srgbClr val="000000">
                    <a:alpha val="43137"/>
                  </a:srgbClr>
                </a:outerShdw>
              </a:effectLst>
            </a:endParaRPr>
          </a:p>
        </p:txBody>
      </p:sp>
      <p:pic>
        <p:nvPicPr>
          <p:cNvPr id="26" name="Picture 3" descr="u400m-2">
            <a:extLst>
              <a:ext uri="{FF2B5EF4-FFF2-40B4-BE49-F238E27FC236}">
                <a16:creationId xmlns:a16="http://schemas.microsoft.com/office/drawing/2014/main" id="{A651A2AF-4BA0-4C93-98DF-811698C744FC}"/>
              </a:ext>
            </a:extLst>
          </p:cNvPr>
          <p:cNvPicPr>
            <a:picLocks noChangeAspect="1" noChangeArrowheads="1"/>
          </p:cNvPicPr>
          <p:nvPr/>
        </p:nvPicPr>
        <p:blipFill rotWithShape="1">
          <a:blip r:embed="rId3" cstate="print"/>
          <a:srcRect b="5484"/>
          <a:stretch/>
        </p:blipFill>
        <p:spPr bwMode="auto">
          <a:xfrm>
            <a:off x="5879976" y="979277"/>
            <a:ext cx="2364412" cy="2103417"/>
          </a:xfrm>
          <a:prstGeom prst="rect">
            <a:avLst/>
          </a:prstGeom>
          <a:noFill/>
          <a:ln>
            <a:noFill/>
          </a:ln>
          <a:effectLst>
            <a:outerShdw blurRad="50800" dist="50800" dir="5400000" sx="2000" sy="2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 descr="u400c">
            <a:extLst>
              <a:ext uri="{FF2B5EF4-FFF2-40B4-BE49-F238E27FC236}">
                <a16:creationId xmlns:a16="http://schemas.microsoft.com/office/drawing/2014/main" id="{B1A36D97-62B9-4DF6-BB21-4E941E934A65}"/>
              </a:ext>
            </a:extLst>
          </p:cNvPr>
          <p:cNvPicPr>
            <a:picLocks noChangeAspect="1" noChangeArrowheads="1"/>
          </p:cNvPicPr>
          <p:nvPr/>
        </p:nvPicPr>
        <p:blipFill rotWithShape="1">
          <a:blip r:embed="rId4" cstate="print"/>
          <a:srcRect l="-334" t="7242" r="334" b="2111"/>
          <a:stretch/>
        </p:blipFill>
        <p:spPr bwMode="auto">
          <a:xfrm>
            <a:off x="3193109" y="981756"/>
            <a:ext cx="2364412" cy="2089032"/>
          </a:xfrm>
          <a:prstGeom prst="rect">
            <a:avLst/>
          </a:prstGeom>
          <a:noFill/>
          <a:ln>
            <a:noFill/>
          </a:ln>
          <a:effectLst>
            <a:outerShdw blurRad="50800" dist="50800" dir="5400000" sx="2000" sy="2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Рисунок 29" descr="IMG_0153.jpg">
            <a:extLst>
              <a:ext uri="{FF2B5EF4-FFF2-40B4-BE49-F238E27FC236}">
                <a16:creationId xmlns:a16="http://schemas.microsoft.com/office/drawing/2014/main" id="{8ED6BD53-89F5-4B8B-9ACE-ADEFBFB718B5}"/>
              </a:ext>
            </a:extLst>
          </p:cNvPr>
          <p:cNvPicPr>
            <a:picLocks noChangeAspect="1"/>
          </p:cNvPicPr>
          <p:nvPr/>
        </p:nvPicPr>
        <p:blipFill>
          <a:blip r:embed="rId5" cstate="print"/>
          <a:stretch>
            <a:fillRect/>
          </a:stretch>
        </p:blipFill>
        <p:spPr>
          <a:xfrm>
            <a:off x="335360" y="981756"/>
            <a:ext cx="2403707" cy="2107682"/>
          </a:xfrm>
          <a:prstGeom prst="rect">
            <a:avLst/>
          </a:prstGeom>
        </p:spPr>
      </p:pic>
      <p:sp>
        <p:nvSpPr>
          <p:cNvPr id="31" name="Прямоугольник 30">
            <a:extLst>
              <a:ext uri="{FF2B5EF4-FFF2-40B4-BE49-F238E27FC236}">
                <a16:creationId xmlns:a16="http://schemas.microsoft.com/office/drawing/2014/main" id="{616F537F-E2C8-4C8F-8ACE-3746669EC9F5}"/>
              </a:ext>
            </a:extLst>
          </p:cNvPr>
          <p:cNvSpPr/>
          <p:nvPr/>
        </p:nvSpPr>
        <p:spPr>
          <a:xfrm>
            <a:off x="3311387" y="396808"/>
            <a:ext cx="2808312" cy="523220"/>
          </a:xfrm>
          <a:prstGeom prst="rect">
            <a:avLst/>
          </a:prstGeom>
        </p:spPr>
        <p:txBody>
          <a:bodyPr wrap="square">
            <a:spAutoFit/>
          </a:bodyPr>
          <a:lstStyle/>
          <a:p>
            <a:r>
              <a:rPr lang="en-US" sz="2800" b="1" dirty="0">
                <a:solidFill>
                  <a:srgbClr val="00B050"/>
                </a:solidFill>
                <a:effectLst>
                  <a:outerShdw blurRad="38100" dist="38100" dir="2700000" algn="tl">
                    <a:srgbClr val="000000">
                      <a:alpha val="43137"/>
                    </a:srgbClr>
                  </a:outerShdw>
                </a:effectLst>
              </a:rPr>
              <a:t>U400 → U400R</a:t>
            </a:r>
            <a:endParaRPr lang="ru-RU" sz="2800" b="1" dirty="0">
              <a:solidFill>
                <a:srgbClr val="00B050"/>
              </a:solidFill>
              <a:effectLst>
                <a:outerShdw blurRad="38100" dist="38100" dir="2700000" algn="tl">
                  <a:srgbClr val="000000">
                    <a:alpha val="43137"/>
                  </a:srgbClr>
                </a:outerShdw>
              </a:effectLst>
            </a:endParaRPr>
          </a:p>
        </p:txBody>
      </p:sp>
      <p:sp>
        <p:nvSpPr>
          <p:cNvPr id="32" name="Прямоугольник 31">
            <a:extLst>
              <a:ext uri="{FF2B5EF4-FFF2-40B4-BE49-F238E27FC236}">
                <a16:creationId xmlns:a16="http://schemas.microsoft.com/office/drawing/2014/main" id="{E60A0665-C598-4FB5-9824-7D741F5ECAA1}"/>
              </a:ext>
            </a:extLst>
          </p:cNvPr>
          <p:cNvSpPr/>
          <p:nvPr/>
        </p:nvSpPr>
        <p:spPr>
          <a:xfrm>
            <a:off x="6332812" y="410454"/>
            <a:ext cx="1349361" cy="523220"/>
          </a:xfrm>
          <a:prstGeom prst="rect">
            <a:avLst/>
          </a:prstGeom>
        </p:spPr>
        <p:txBody>
          <a:bodyPr wrap="square">
            <a:spAutoFit/>
          </a:bodyPr>
          <a:lstStyle/>
          <a:p>
            <a:r>
              <a:rPr lang="en-US" sz="2800" b="1" dirty="0">
                <a:solidFill>
                  <a:srgbClr val="00B050"/>
                </a:solidFill>
                <a:effectLst>
                  <a:outerShdw blurRad="38100" dist="38100" dir="2700000" algn="tl">
                    <a:srgbClr val="000000">
                      <a:alpha val="43137"/>
                    </a:srgbClr>
                  </a:outerShdw>
                </a:effectLst>
              </a:rPr>
              <a:t>U400M</a:t>
            </a:r>
            <a:endParaRPr lang="ru-RU" sz="2800" b="1" dirty="0">
              <a:solidFill>
                <a:srgbClr val="00B050"/>
              </a:solidFill>
              <a:effectLst>
                <a:outerShdw blurRad="38100" dist="38100" dir="2700000" algn="tl">
                  <a:srgbClr val="000000">
                    <a:alpha val="43137"/>
                  </a:srgbClr>
                </a:outerShdw>
              </a:effectLst>
            </a:endParaRPr>
          </a:p>
        </p:txBody>
      </p:sp>
      <p:pic>
        <p:nvPicPr>
          <p:cNvPr id="33" name="Рисунок 32" descr="Изображение выглядит как транспорт, кран&#10;&#10;Автоматически созданное описание">
            <a:extLst>
              <a:ext uri="{FF2B5EF4-FFF2-40B4-BE49-F238E27FC236}">
                <a16:creationId xmlns:a16="http://schemas.microsoft.com/office/drawing/2014/main" id="{694B1AB7-F363-486F-B88F-BB137B74EB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60296" y="948984"/>
            <a:ext cx="3062743" cy="2154576"/>
          </a:xfrm>
          <a:prstGeom prst="rect">
            <a:avLst/>
          </a:prstGeom>
          <a:effectLst>
            <a:softEdge rad="63500"/>
          </a:effectLst>
        </p:spPr>
      </p:pic>
      <p:sp>
        <p:nvSpPr>
          <p:cNvPr id="34" name="TextBox 33">
            <a:extLst>
              <a:ext uri="{FF2B5EF4-FFF2-40B4-BE49-F238E27FC236}">
                <a16:creationId xmlns:a16="http://schemas.microsoft.com/office/drawing/2014/main" id="{96929B2A-58E2-43C6-8CC9-1116121ED71A}"/>
              </a:ext>
            </a:extLst>
          </p:cNvPr>
          <p:cNvSpPr txBox="1"/>
          <p:nvPr/>
        </p:nvSpPr>
        <p:spPr>
          <a:xfrm>
            <a:off x="3215681" y="3144606"/>
            <a:ext cx="2592288" cy="3323987"/>
          </a:xfrm>
          <a:prstGeom prst="rect">
            <a:avLst/>
          </a:prstGeom>
          <a:noFill/>
        </p:spPr>
        <p:txBody>
          <a:bodyPr wrap="square">
            <a:spAutoFit/>
          </a:bodyPr>
          <a:lstStyle/>
          <a:p>
            <a:pPr algn="ctr"/>
            <a:r>
              <a:rPr lang="en-US" b="1" i="1" dirty="0">
                <a:solidFill>
                  <a:srgbClr val="00B050"/>
                </a:solidFill>
                <a:ea typeface="MS Mincho"/>
              </a:rPr>
              <a:t>Reconstruction:</a:t>
            </a:r>
          </a:p>
          <a:p>
            <a:pPr marL="342900" indent="-342900">
              <a:buFont typeface="Arial" panose="020B0604020202020204" pitchFamily="34" charset="0"/>
              <a:buChar char="•"/>
            </a:pPr>
            <a:r>
              <a:rPr lang="en-US" sz="1600" dirty="0"/>
              <a:t>The reconstruction of the accelerator is scheduled for the beginning of the upcoming seven-year period</a:t>
            </a:r>
          </a:p>
          <a:p>
            <a:pPr marL="342900" indent="-342900">
              <a:buFont typeface="Arial" panose="020B0604020202020204" pitchFamily="34" charset="0"/>
              <a:buChar char="•"/>
            </a:pPr>
            <a:endParaRPr lang="ru-RU" sz="1600" dirty="0"/>
          </a:p>
          <a:p>
            <a:pPr algn="ctr"/>
            <a:r>
              <a:rPr lang="en-US" sz="1600" b="1" dirty="0">
                <a:latin typeface="Times New Roman" panose="02020603050405020304" pitchFamily="18" charset="0"/>
                <a:cs typeface="Times New Roman" panose="02020603050405020304" pitchFamily="18" charset="0"/>
              </a:rPr>
              <a:t>CONSTRUCTION</a:t>
            </a:r>
          </a:p>
          <a:p>
            <a:pPr algn="ctr"/>
            <a:r>
              <a:rPr lang="en-US" sz="1600" b="1" dirty="0">
                <a:latin typeface="Times New Roman" panose="02020603050405020304" pitchFamily="18" charset="0"/>
                <a:cs typeface="Times New Roman" panose="02020603050405020304" pitchFamily="18" charset="0"/>
              </a:rPr>
              <a:t>of the </a:t>
            </a:r>
            <a:r>
              <a:rPr lang="en-US" sz="1600" b="1" dirty="0">
                <a:solidFill>
                  <a:srgbClr val="00B050"/>
                </a:solidFill>
                <a:latin typeface="Times New Roman" panose="02020603050405020304" pitchFamily="18" charset="0"/>
                <a:cs typeface="Times New Roman" panose="02020603050405020304" pitchFamily="18" charset="0"/>
              </a:rPr>
              <a:t>NEW EXPERIMENTAL HALL </a:t>
            </a:r>
            <a:r>
              <a:rPr lang="en-US" sz="1600" b="1" dirty="0">
                <a:latin typeface="Times New Roman" panose="02020603050405020304" pitchFamily="18" charset="0"/>
                <a:cs typeface="Times New Roman" panose="02020603050405020304" pitchFamily="18" charset="0"/>
              </a:rPr>
              <a:t>(2023-2025) </a:t>
            </a:r>
            <a:endParaRPr lang="ru-RU" sz="16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1600" dirty="0"/>
          </a:p>
        </p:txBody>
      </p:sp>
      <p:sp>
        <p:nvSpPr>
          <p:cNvPr id="35" name="TextBox 34">
            <a:extLst>
              <a:ext uri="{FF2B5EF4-FFF2-40B4-BE49-F238E27FC236}">
                <a16:creationId xmlns:a16="http://schemas.microsoft.com/office/drawing/2014/main" id="{CBB35FCA-27A9-4E06-80F8-77B410623764}"/>
              </a:ext>
            </a:extLst>
          </p:cNvPr>
          <p:cNvSpPr txBox="1"/>
          <p:nvPr/>
        </p:nvSpPr>
        <p:spPr>
          <a:xfrm>
            <a:off x="5807968" y="3145949"/>
            <a:ext cx="2666626" cy="923330"/>
          </a:xfrm>
          <a:prstGeom prst="rect">
            <a:avLst/>
          </a:prstGeom>
          <a:noFill/>
        </p:spPr>
        <p:txBody>
          <a:bodyPr wrap="square">
            <a:spAutoFit/>
          </a:bodyPr>
          <a:lstStyle/>
          <a:p>
            <a:pPr algn="ctr"/>
            <a:r>
              <a:rPr lang="en-US" b="1" i="1" dirty="0">
                <a:solidFill>
                  <a:srgbClr val="00B050"/>
                </a:solidFill>
                <a:ea typeface="MS Mincho"/>
              </a:rPr>
              <a:t>Completion of modernization and launch in 2023</a:t>
            </a:r>
          </a:p>
        </p:txBody>
      </p:sp>
      <p:sp>
        <p:nvSpPr>
          <p:cNvPr id="36" name="TextBox 35">
            <a:extLst>
              <a:ext uri="{FF2B5EF4-FFF2-40B4-BE49-F238E27FC236}">
                <a16:creationId xmlns:a16="http://schemas.microsoft.com/office/drawing/2014/main" id="{ECA58174-2A02-4425-90BF-BDF2B6D3A971}"/>
              </a:ext>
            </a:extLst>
          </p:cNvPr>
          <p:cNvSpPr txBox="1"/>
          <p:nvPr/>
        </p:nvSpPr>
        <p:spPr>
          <a:xfrm>
            <a:off x="8832304" y="3145949"/>
            <a:ext cx="3062743" cy="3354765"/>
          </a:xfrm>
          <a:prstGeom prst="rect">
            <a:avLst/>
          </a:prstGeom>
          <a:noFill/>
        </p:spPr>
        <p:txBody>
          <a:bodyPr wrap="square">
            <a:spAutoFit/>
          </a:bodyPr>
          <a:lstStyle/>
          <a:p>
            <a:pPr algn="ctr"/>
            <a:r>
              <a:rPr lang="en-US" b="1" i="1" dirty="0" smtClean="0">
                <a:solidFill>
                  <a:prstClr val="black"/>
                </a:solidFill>
                <a:ea typeface="MS Mincho"/>
              </a:rPr>
              <a:t>Development </a:t>
            </a:r>
            <a:r>
              <a:rPr lang="en-US" b="1" i="1" dirty="0">
                <a:solidFill>
                  <a:prstClr val="black"/>
                </a:solidFill>
                <a:ea typeface="MS Mincho"/>
              </a:rPr>
              <a:t>of </a:t>
            </a:r>
            <a:r>
              <a:rPr lang="en-US" b="1" i="1" dirty="0">
                <a:solidFill>
                  <a:srgbClr val="00B050"/>
                </a:solidFill>
                <a:ea typeface="MS Mincho"/>
              </a:rPr>
              <a:t>a new facility for applied research</a:t>
            </a:r>
            <a:r>
              <a:rPr lang="en-US" b="1" i="1" dirty="0">
                <a:solidFill>
                  <a:prstClr val="black"/>
                </a:solidFill>
                <a:ea typeface="MS Mincho"/>
              </a:rPr>
              <a:t>:</a:t>
            </a:r>
          </a:p>
          <a:p>
            <a:pPr marL="285750" indent="-285750">
              <a:buFont typeface="Arial" panose="020B0604020202020204" pitchFamily="34" charset="0"/>
              <a:buChar char="•"/>
            </a:pPr>
            <a:r>
              <a:rPr lang="en-US" sz="1600" dirty="0"/>
              <a:t>The main goals of the project include studies within solid state physics, surface modifications of materials, production of track membranes and testing of electronic components for single radiation effects</a:t>
            </a:r>
            <a:r>
              <a:rPr lang="en-US" sz="1600" dirty="0">
                <a:solidFill>
                  <a:prstClr val="black"/>
                </a:solidFill>
                <a:ea typeface="MS Mincho"/>
              </a:rPr>
              <a:t>.</a:t>
            </a:r>
          </a:p>
          <a:p>
            <a:pPr marL="285750" indent="-285750">
              <a:buFont typeface="Arial" panose="020B0604020202020204" pitchFamily="34" charset="0"/>
              <a:buChar char="•"/>
            </a:pPr>
            <a:r>
              <a:rPr lang="en-US" sz="1600" dirty="0">
                <a:solidFill>
                  <a:prstClr val="black"/>
                </a:solidFill>
                <a:ea typeface="MS Mincho"/>
              </a:rPr>
              <a:t>Ion beams from O to Bi with energies 4.8 and 2.1 MeV/n for applied studies.</a:t>
            </a:r>
          </a:p>
        </p:txBody>
      </p:sp>
      <p:sp>
        <p:nvSpPr>
          <p:cNvPr id="37" name="TextBox 36">
            <a:extLst>
              <a:ext uri="{FF2B5EF4-FFF2-40B4-BE49-F238E27FC236}">
                <a16:creationId xmlns:a16="http://schemas.microsoft.com/office/drawing/2014/main" id="{463AE51D-DCF0-4F29-B111-CC3D13B9A8D8}"/>
              </a:ext>
            </a:extLst>
          </p:cNvPr>
          <p:cNvSpPr txBox="1"/>
          <p:nvPr/>
        </p:nvSpPr>
        <p:spPr>
          <a:xfrm>
            <a:off x="5995608" y="4093266"/>
            <a:ext cx="2952328" cy="2616101"/>
          </a:xfrm>
          <a:prstGeom prst="rect">
            <a:avLst/>
          </a:prstGeom>
          <a:noFill/>
        </p:spPr>
        <p:txBody>
          <a:bodyPr wrap="square" rtlCol="0">
            <a:spAutoFit/>
          </a:bodyPr>
          <a:lstStyle/>
          <a:p>
            <a:r>
              <a:rPr lang="en-US" b="1" dirty="0"/>
              <a:t>Expected results of the upgrade in 2023:</a:t>
            </a:r>
          </a:p>
          <a:p>
            <a:pPr marL="285750" indent="-285750">
              <a:buFont typeface="Arial" panose="020B0604020202020204" pitchFamily="34" charset="0"/>
              <a:buChar char="•"/>
            </a:pPr>
            <a:r>
              <a:rPr lang="en-US" sz="1600" dirty="0"/>
              <a:t>Stable operation;</a:t>
            </a:r>
          </a:p>
          <a:p>
            <a:pPr marL="285750" indent="-285750">
              <a:buFont typeface="Arial" panose="020B0604020202020204" pitchFamily="34" charset="0"/>
              <a:buChar char="•"/>
            </a:pPr>
            <a:r>
              <a:rPr lang="en-US" sz="1600" dirty="0"/>
              <a:t>Improved beam quality;</a:t>
            </a:r>
          </a:p>
          <a:p>
            <a:pPr marL="285750" indent="-285750">
              <a:buFont typeface="Arial" panose="020B0604020202020204" pitchFamily="34" charset="0"/>
              <a:buChar char="•"/>
            </a:pPr>
            <a:r>
              <a:rPr lang="en-US" sz="1600" dirty="0"/>
              <a:t>Increase of beam intensities.</a:t>
            </a:r>
          </a:p>
          <a:p>
            <a:pPr marL="285750" indent="-285750">
              <a:buFont typeface="Arial" panose="020B0604020202020204" pitchFamily="34" charset="0"/>
              <a:buChar char="•"/>
            </a:pPr>
            <a:r>
              <a:rPr lang="en-US" sz="1600" dirty="0">
                <a:ea typeface="Times New Roman" panose="02020603050405020304" pitchFamily="18" charset="0"/>
              </a:rPr>
              <a:t>As the first experiment is planned to continue studies of the </a:t>
            </a:r>
            <a:r>
              <a:rPr lang="en-US" sz="1600" baseline="30000" dirty="0">
                <a:ea typeface="Times New Roman" panose="02020603050405020304" pitchFamily="18" charset="0"/>
              </a:rPr>
              <a:t>7</a:t>
            </a:r>
            <a:r>
              <a:rPr lang="en-US" sz="1600" dirty="0">
                <a:ea typeface="Times New Roman" panose="02020603050405020304" pitchFamily="18" charset="0"/>
              </a:rPr>
              <a:t>He structure in the </a:t>
            </a:r>
            <a:r>
              <a:rPr lang="en-US" sz="1600" baseline="30000" dirty="0">
                <a:ea typeface="Times New Roman" panose="02020603050405020304" pitchFamily="18" charset="0"/>
              </a:rPr>
              <a:t>6</a:t>
            </a:r>
            <a:r>
              <a:rPr lang="en-US" sz="1600" dirty="0">
                <a:ea typeface="Times New Roman" panose="02020603050405020304" pitchFamily="18" charset="0"/>
              </a:rPr>
              <a:t>He(</a:t>
            </a:r>
            <a:r>
              <a:rPr lang="en-US" sz="1600" dirty="0" err="1">
                <a:ea typeface="Times New Roman" panose="02020603050405020304" pitchFamily="18" charset="0"/>
              </a:rPr>
              <a:t>d,p</a:t>
            </a:r>
            <a:r>
              <a:rPr lang="en-US" sz="1600" dirty="0">
                <a:ea typeface="Times New Roman" panose="02020603050405020304" pitchFamily="18" charset="0"/>
              </a:rPr>
              <a:t>)</a:t>
            </a:r>
            <a:r>
              <a:rPr lang="en-US" sz="1600" baseline="30000" dirty="0">
                <a:ea typeface="Times New Roman" panose="02020603050405020304" pitchFamily="18" charset="0"/>
              </a:rPr>
              <a:t>7</a:t>
            </a:r>
            <a:r>
              <a:rPr lang="en-US" sz="1600" dirty="0">
                <a:ea typeface="Times New Roman" panose="02020603050405020304" pitchFamily="18" charset="0"/>
              </a:rPr>
              <a:t>He reaction.</a:t>
            </a:r>
            <a:endParaRPr lang="ru-RU" sz="1600" dirty="0"/>
          </a:p>
          <a:p>
            <a:endParaRPr lang="en-US" sz="1600" dirty="0"/>
          </a:p>
        </p:txBody>
      </p:sp>
      <p:sp>
        <p:nvSpPr>
          <p:cNvPr id="38" name="TextBox 1">
            <a:extLst>
              <a:ext uri="{FF2B5EF4-FFF2-40B4-BE49-F238E27FC236}">
                <a16:creationId xmlns:a16="http://schemas.microsoft.com/office/drawing/2014/main" id="{C5452184-29E6-4815-A6F4-4117E2922B06}"/>
              </a:ext>
            </a:extLst>
          </p:cNvPr>
          <p:cNvSpPr txBox="1">
            <a:spLocks noChangeArrowheads="1"/>
          </p:cNvSpPr>
          <p:nvPr/>
        </p:nvSpPr>
        <p:spPr bwMode="auto">
          <a:xfrm>
            <a:off x="98859" y="3163256"/>
            <a:ext cx="3192051" cy="3701013"/>
          </a:xfrm>
          <a:prstGeom prst="rect">
            <a:avLst/>
          </a:prstGeom>
          <a:noFill/>
          <a:ln w="9525">
            <a:noFill/>
            <a:miter lim="800000"/>
            <a:headEnd/>
            <a:tailEnd/>
          </a:ln>
        </p:spPr>
        <p:txBody>
          <a:bodyPr wrap="square" lIns="68580" tIns="34290" rIns="68580" bIns="34290">
            <a:spAutoFit/>
          </a:bodyPr>
          <a:lstStyle/>
          <a:p>
            <a:pPr algn="ctr">
              <a:buClr>
                <a:srgbClr val="FF3300"/>
              </a:buClr>
            </a:pPr>
            <a:r>
              <a:rPr lang="en-US" altLang="ru-RU" b="1" i="1" dirty="0">
                <a:ea typeface="Gungsuh"/>
                <a:cs typeface="Arial" panose="020B0604020202020204" pitchFamily="34" charset="0"/>
              </a:rPr>
              <a:t>Main goals:</a:t>
            </a:r>
          </a:p>
          <a:p>
            <a:pPr fontAlgn="base">
              <a:spcBef>
                <a:spcPct val="0"/>
              </a:spcBef>
              <a:spcAft>
                <a:spcPct val="0"/>
              </a:spcAft>
            </a:pPr>
            <a:r>
              <a:rPr lang="en-US" altLang="ru-RU" sz="1600" dirty="0">
                <a:solidFill>
                  <a:srgbClr val="00B050"/>
                </a:solidFill>
                <a:cs typeface="Arial" panose="020B0604020202020204" pitchFamily="34" charset="0"/>
              </a:rPr>
              <a:t>Experiments at the extremely low (</a:t>
            </a:r>
            <a:r>
              <a:rPr lang="el-GR" altLang="ru-RU" sz="1600" dirty="0">
                <a:solidFill>
                  <a:srgbClr val="00B050"/>
                </a:solidFill>
                <a:cs typeface="Arial" panose="020B0604020202020204" pitchFamily="34" charset="0"/>
              </a:rPr>
              <a:t>σ</a:t>
            </a:r>
            <a:r>
              <a:rPr lang="en-US" altLang="ru-RU" sz="1600" dirty="0">
                <a:solidFill>
                  <a:srgbClr val="00B050"/>
                </a:solidFill>
                <a:cs typeface="Arial" panose="020B0604020202020204" pitchFamily="34" charset="0"/>
              </a:rPr>
              <a:t>&lt;100 fb) cross sections</a:t>
            </a:r>
            <a:r>
              <a:rPr lang="en-US" altLang="ru-RU" sz="1600" dirty="0">
                <a:cs typeface="Arial" panose="020B0604020202020204" pitchFamily="34" charset="0"/>
              </a:rPr>
              <a:t>:</a:t>
            </a:r>
          </a:p>
          <a:p>
            <a:pPr marL="285750" indent="-285750" fontAlgn="base">
              <a:spcBef>
                <a:spcPct val="0"/>
              </a:spcBef>
              <a:spcAft>
                <a:spcPct val="0"/>
              </a:spcAft>
              <a:buFont typeface="Arial" panose="020B0604020202020204" pitchFamily="34" charset="0"/>
              <a:buChar char="•"/>
            </a:pPr>
            <a:r>
              <a:rPr lang="en-US" altLang="ru-RU" sz="1600" dirty="0">
                <a:cs typeface="Arial" panose="020B0604020202020204" pitchFamily="34" charset="0"/>
              </a:rPr>
              <a:t>Synthesis of new SHE in reactions with </a:t>
            </a:r>
            <a:r>
              <a:rPr lang="en-US" altLang="ru-RU" sz="1600" baseline="30000" dirty="0">
                <a:cs typeface="Arial" panose="020B0604020202020204" pitchFamily="34" charset="0"/>
              </a:rPr>
              <a:t>50</a:t>
            </a:r>
            <a:r>
              <a:rPr lang="en-US" altLang="ru-RU" sz="1600" dirty="0">
                <a:cs typeface="Arial" panose="020B0604020202020204" pitchFamily="34" charset="0"/>
              </a:rPr>
              <a:t>Ti, </a:t>
            </a:r>
            <a:r>
              <a:rPr lang="en-US" altLang="ru-RU" sz="1600" baseline="30000" dirty="0">
                <a:cs typeface="Arial" panose="020B0604020202020204" pitchFamily="34" charset="0"/>
              </a:rPr>
              <a:t>54</a:t>
            </a:r>
            <a:r>
              <a:rPr lang="en-US" altLang="ru-RU" sz="1600" dirty="0">
                <a:cs typeface="Arial" panose="020B0604020202020204" pitchFamily="34" charset="0"/>
              </a:rPr>
              <a:t>Cr ...;</a:t>
            </a:r>
          </a:p>
          <a:p>
            <a:pPr marL="285750" indent="-285750" fontAlgn="base">
              <a:spcBef>
                <a:spcPct val="0"/>
              </a:spcBef>
              <a:spcAft>
                <a:spcPct val="0"/>
              </a:spcAft>
              <a:buFont typeface="Arial" panose="020B0604020202020204" pitchFamily="34" charset="0"/>
              <a:buChar char="•"/>
            </a:pPr>
            <a:r>
              <a:rPr lang="en-US" altLang="ru-RU" sz="1600" dirty="0">
                <a:cs typeface="Arial" panose="020B0604020202020204" pitchFamily="34" charset="0"/>
              </a:rPr>
              <a:t>Synthesis of new isotopes of SHE;</a:t>
            </a:r>
          </a:p>
          <a:p>
            <a:pPr marL="285750" indent="-285750" fontAlgn="base">
              <a:spcBef>
                <a:spcPct val="0"/>
              </a:spcBef>
              <a:spcAft>
                <a:spcPct val="0"/>
              </a:spcAft>
              <a:buFont typeface="Arial" panose="020B0604020202020204" pitchFamily="34" charset="0"/>
              <a:buChar char="•"/>
            </a:pPr>
            <a:r>
              <a:rPr lang="en-US" altLang="ru-RU" sz="1600" dirty="0">
                <a:cs typeface="Arial" panose="020B0604020202020204" pitchFamily="34" charset="0"/>
              </a:rPr>
              <a:t>Search for rare decay modes of SHE;</a:t>
            </a:r>
          </a:p>
          <a:p>
            <a:pPr marL="285750" indent="-285750" fontAlgn="base">
              <a:spcBef>
                <a:spcPct val="0"/>
              </a:spcBef>
              <a:spcAft>
                <a:spcPct val="0"/>
              </a:spcAft>
              <a:buFont typeface="Arial" panose="020B0604020202020204" pitchFamily="34" charset="0"/>
              <a:buChar char="•"/>
            </a:pPr>
            <a:r>
              <a:rPr lang="en-US" altLang="ru-RU" sz="1600" dirty="0">
                <a:cs typeface="Arial" panose="020B0604020202020204" pitchFamily="34" charset="0"/>
              </a:rPr>
              <a:t>Study of excitation functions.</a:t>
            </a:r>
          </a:p>
          <a:p>
            <a:pPr fontAlgn="base">
              <a:spcBef>
                <a:spcPts val="1200"/>
              </a:spcBef>
              <a:spcAft>
                <a:spcPct val="0"/>
              </a:spcAft>
            </a:pPr>
            <a:r>
              <a:rPr lang="en-US" altLang="ru-RU" sz="1600" dirty="0">
                <a:solidFill>
                  <a:srgbClr val="00B050"/>
                </a:solidFill>
                <a:cs typeface="Arial" panose="020B0604020202020204" pitchFamily="34" charset="0"/>
              </a:rPr>
              <a:t>Experiments requiring high statistics</a:t>
            </a:r>
            <a:r>
              <a:rPr lang="en-US" altLang="ru-RU" sz="1600" dirty="0">
                <a:cs typeface="Arial" panose="020B0604020202020204" pitchFamily="34" charset="0"/>
              </a:rPr>
              <a:t>:</a:t>
            </a:r>
          </a:p>
          <a:p>
            <a:pPr marL="285750" indent="-285750" fontAlgn="base">
              <a:spcAft>
                <a:spcPct val="0"/>
              </a:spcAft>
              <a:buFont typeface="Arial" panose="020B0604020202020204" pitchFamily="34" charset="0"/>
              <a:buChar char="•"/>
            </a:pPr>
            <a:r>
              <a:rPr lang="en-US" altLang="ru-RU" sz="1600" dirty="0">
                <a:cs typeface="Arial" panose="020B0604020202020204" pitchFamily="34" charset="0"/>
              </a:rPr>
              <a:t>Nuclear spectroscopy of SHE;</a:t>
            </a:r>
          </a:p>
          <a:p>
            <a:pPr marL="285750" indent="-285750" fontAlgn="base">
              <a:spcAft>
                <a:spcPct val="0"/>
              </a:spcAft>
              <a:buFont typeface="Arial" panose="020B0604020202020204" pitchFamily="34" charset="0"/>
              <a:buChar char="•"/>
            </a:pPr>
            <a:r>
              <a:rPr lang="en-US" altLang="ru-RU" sz="1600" dirty="0">
                <a:cs typeface="Arial" panose="020B0604020202020204" pitchFamily="34" charset="0"/>
              </a:rPr>
              <a:t>Precise mass measurements;</a:t>
            </a:r>
          </a:p>
          <a:p>
            <a:pPr marL="285750" indent="-285750" fontAlgn="base">
              <a:spcAft>
                <a:spcPct val="0"/>
              </a:spcAft>
              <a:buFont typeface="Arial" panose="020B0604020202020204" pitchFamily="34" charset="0"/>
              <a:buChar char="•"/>
            </a:pPr>
            <a:r>
              <a:rPr lang="en-US" altLang="ru-RU" sz="1600" dirty="0">
                <a:cs typeface="Arial" panose="020B0604020202020204" pitchFamily="34" charset="0"/>
              </a:rPr>
              <a:t>Study of chemical properties of SHE.</a:t>
            </a:r>
          </a:p>
        </p:txBody>
      </p:sp>
    </p:spTree>
    <p:extLst>
      <p:ext uri="{BB962C8B-B14F-4D97-AF65-F5344CB8AC3E}">
        <p14:creationId xmlns:p14="http://schemas.microsoft.com/office/powerpoint/2010/main" val="531699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z1.bmp"/>
          <p:cNvPicPr>
            <a:picLocks noChangeAspect="1"/>
          </p:cNvPicPr>
          <p:nvPr/>
        </p:nvPicPr>
        <p:blipFill>
          <a:blip r:embed="rId2" cstate="print"/>
          <a:stretch>
            <a:fillRect/>
          </a:stretch>
        </p:blipFill>
        <p:spPr>
          <a:xfrm>
            <a:off x="5956684" y="321615"/>
            <a:ext cx="4997430" cy="2952328"/>
          </a:xfrm>
          <a:prstGeom prst="rect">
            <a:avLst/>
          </a:prstGeom>
        </p:spPr>
      </p:pic>
      <p:pic>
        <p:nvPicPr>
          <p:cNvPr id="5" name="Рисунок 4" descr="z2.bmp"/>
          <p:cNvPicPr>
            <a:picLocks noChangeAspect="1"/>
          </p:cNvPicPr>
          <p:nvPr/>
        </p:nvPicPr>
        <p:blipFill>
          <a:blip r:embed="rId3" cstate="print"/>
          <a:stretch>
            <a:fillRect/>
          </a:stretch>
        </p:blipFill>
        <p:spPr>
          <a:xfrm>
            <a:off x="6054927" y="3561975"/>
            <a:ext cx="5184803" cy="3008020"/>
          </a:xfrm>
          <a:prstGeom prst="rect">
            <a:avLst/>
          </a:prstGeom>
        </p:spPr>
      </p:pic>
      <p:sp>
        <p:nvSpPr>
          <p:cNvPr id="7" name="TextBox 6"/>
          <p:cNvSpPr txBox="1"/>
          <p:nvPr/>
        </p:nvSpPr>
        <p:spPr>
          <a:xfrm>
            <a:off x="280830" y="1947227"/>
            <a:ext cx="3816424" cy="646331"/>
          </a:xfrm>
          <a:prstGeom prst="rect">
            <a:avLst/>
          </a:prstGeom>
          <a:noFill/>
        </p:spPr>
        <p:txBody>
          <a:bodyPr wrap="square" rtlCol="0">
            <a:spAutoFit/>
          </a:bodyPr>
          <a:lstStyle/>
          <a:p>
            <a:r>
              <a:rPr lang="en-US" b="1" baseline="30000" dirty="0"/>
              <a:t>243</a:t>
            </a:r>
            <a:r>
              <a:rPr lang="en-US" b="1" dirty="0"/>
              <a:t>Am(</a:t>
            </a:r>
            <a:r>
              <a:rPr lang="en-US" b="1" baseline="30000" dirty="0"/>
              <a:t>54</a:t>
            </a:r>
            <a:r>
              <a:rPr lang="en-US" b="1" dirty="0"/>
              <a:t>Cr,3-4n)</a:t>
            </a:r>
            <a:r>
              <a:rPr lang="en-US" b="1" baseline="30000" dirty="0"/>
              <a:t>293,294</a:t>
            </a:r>
            <a:r>
              <a:rPr lang="en-US" b="1" dirty="0">
                <a:solidFill>
                  <a:srgbClr val="00B050"/>
                </a:solidFill>
              </a:rPr>
              <a:t>119</a:t>
            </a:r>
            <a:r>
              <a:rPr lang="en-US" dirty="0"/>
              <a:t> (</a:t>
            </a:r>
            <a:r>
              <a:rPr lang="el-GR" dirty="0"/>
              <a:t>σ</a:t>
            </a:r>
            <a:r>
              <a:rPr lang="en-US" dirty="0"/>
              <a:t> </a:t>
            </a:r>
            <a:r>
              <a:rPr lang="en-US" dirty="0">
                <a:latin typeface="Times New Roman"/>
                <a:cs typeface="Times New Roman"/>
              </a:rPr>
              <a:t>⁓ 0.01 </a:t>
            </a:r>
            <a:r>
              <a:rPr lang="en-US" dirty="0" err="1">
                <a:latin typeface="Times New Roman"/>
                <a:cs typeface="Times New Roman"/>
              </a:rPr>
              <a:t>pb</a:t>
            </a:r>
            <a:r>
              <a:rPr lang="en-US" dirty="0">
                <a:latin typeface="Times New Roman"/>
                <a:cs typeface="Times New Roman"/>
              </a:rPr>
              <a:t>)</a:t>
            </a:r>
            <a:endParaRPr lang="en-US" dirty="0"/>
          </a:p>
          <a:p>
            <a:r>
              <a:rPr lang="en-US" b="1" baseline="30000" dirty="0"/>
              <a:t>249</a:t>
            </a:r>
            <a:r>
              <a:rPr lang="en-US" b="1" dirty="0"/>
              <a:t>Bk(</a:t>
            </a:r>
            <a:r>
              <a:rPr lang="en-US" b="1" baseline="30000" dirty="0"/>
              <a:t>50</a:t>
            </a:r>
            <a:r>
              <a:rPr lang="en-US" b="1" dirty="0"/>
              <a:t>Ti,3-4n)</a:t>
            </a:r>
            <a:r>
              <a:rPr lang="en-US" b="1" baseline="30000" dirty="0"/>
              <a:t>295,296</a:t>
            </a:r>
            <a:r>
              <a:rPr lang="en-US" b="1" dirty="0">
                <a:solidFill>
                  <a:srgbClr val="00B050"/>
                </a:solidFill>
              </a:rPr>
              <a:t>119</a:t>
            </a:r>
            <a:r>
              <a:rPr lang="en-US" dirty="0"/>
              <a:t> (</a:t>
            </a:r>
            <a:r>
              <a:rPr lang="el-GR" dirty="0"/>
              <a:t>σ</a:t>
            </a:r>
            <a:r>
              <a:rPr lang="en-US" dirty="0"/>
              <a:t> </a:t>
            </a:r>
            <a:r>
              <a:rPr lang="en-US" dirty="0">
                <a:latin typeface="Times New Roman"/>
                <a:cs typeface="Times New Roman"/>
              </a:rPr>
              <a:t>⁓ 0.1 </a:t>
            </a:r>
            <a:r>
              <a:rPr lang="en-US" dirty="0" err="1">
                <a:latin typeface="Times New Roman"/>
                <a:cs typeface="Times New Roman"/>
              </a:rPr>
              <a:t>pb</a:t>
            </a:r>
            <a:r>
              <a:rPr lang="en-US" dirty="0">
                <a:latin typeface="Times New Roman"/>
                <a:cs typeface="Times New Roman"/>
              </a:rPr>
              <a:t>)</a:t>
            </a:r>
            <a:endParaRPr lang="en-US" dirty="0"/>
          </a:p>
        </p:txBody>
      </p:sp>
      <p:sp>
        <p:nvSpPr>
          <p:cNvPr id="8" name="TextBox 7"/>
          <p:cNvSpPr txBox="1"/>
          <p:nvPr/>
        </p:nvSpPr>
        <p:spPr>
          <a:xfrm>
            <a:off x="308693" y="4507057"/>
            <a:ext cx="3240360" cy="646331"/>
          </a:xfrm>
          <a:prstGeom prst="rect">
            <a:avLst/>
          </a:prstGeom>
          <a:noFill/>
        </p:spPr>
        <p:txBody>
          <a:bodyPr wrap="square" rtlCol="0">
            <a:spAutoFit/>
          </a:bodyPr>
          <a:lstStyle/>
          <a:p>
            <a:r>
              <a:rPr lang="en-US" b="1" baseline="30000" dirty="0"/>
              <a:t>245,246,248</a:t>
            </a:r>
            <a:r>
              <a:rPr lang="en-US" b="1" dirty="0"/>
              <a:t>Cm(</a:t>
            </a:r>
            <a:r>
              <a:rPr lang="en-US" b="1" baseline="30000" dirty="0"/>
              <a:t>54</a:t>
            </a:r>
            <a:r>
              <a:rPr lang="en-US" b="1" dirty="0"/>
              <a:t>Cr,3-4n)</a:t>
            </a:r>
            <a:r>
              <a:rPr lang="en-US" b="1" baseline="30000" dirty="0"/>
              <a:t>295-299</a:t>
            </a:r>
            <a:r>
              <a:rPr lang="en-US" b="1" dirty="0">
                <a:solidFill>
                  <a:srgbClr val="00B050"/>
                </a:solidFill>
              </a:rPr>
              <a:t>120</a:t>
            </a:r>
          </a:p>
          <a:p>
            <a:r>
              <a:rPr lang="en-US" b="1" baseline="30000" dirty="0"/>
              <a:t>249-251</a:t>
            </a:r>
            <a:r>
              <a:rPr lang="en-US" b="1" dirty="0"/>
              <a:t>Cf(</a:t>
            </a:r>
            <a:r>
              <a:rPr lang="en-US" b="1" baseline="30000" dirty="0"/>
              <a:t>50</a:t>
            </a:r>
            <a:r>
              <a:rPr lang="en-US" b="1" dirty="0"/>
              <a:t>Ti,3-4n)</a:t>
            </a:r>
            <a:r>
              <a:rPr lang="en-US" b="1" baseline="30000" dirty="0"/>
              <a:t>295-298</a:t>
            </a:r>
            <a:r>
              <a:rPr lang="en-US" b="1" dirty="0">
                <a:solidFill>
                  <a:srgbClr val="00B050"/>
                </a:solidFill>
              </a:rPr>
              <a:t>120</a:t>
            </a:r>
          </a:p>
        </p:txBody>
      </p:sp>
      <p:sp>
        <p:nvSpPr>
          <p:cNvPr id="9" name="Rectangle 2"/>
          <p:cNvSpPr txBox="1">
            <a:spLocks noChangeArrowheads="1"/>
          </p:cNvSpPr>
          <p:nvPr/>
        </p:nvSpPr>
        <p:spPr bwMode="auto">
          <a:xfrm>
            <a:off x="320721" y="2593557"/>
            <a:ext cx="3415882" cy="108012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en-US" dirty="0" err="1"/>
              <a:t>I</a:t>
            </a:r>
            <a:r>
              <a:rPr lang="en-US" baseline="-25000" dirty="0" err="1"/>
              <a:t>beam</a:t>
            </a:r>
            <a:r>
              <a:rPr lang="en-US" dirty="0"/>
              <a:t>=</a:t>
            </a:r>
            <a:r>
              <a:rPr lang="ru-RU" dirty="0"/>
              <a:t>3</a:t>
            </a:r>
            <a:r>
              <a:rPr lang="en-US" dirty="0"/>
              <a:t> </a:t>
            </a:r>
            <a:r>
              <a:rPr lang="en-US" dirty="0" err="1"/>
              <a:t>p</a:t>
            </a:r>
            <a:r>
              <a:rPr lang="en-US" dirty="0" err="1">
                <a:latin typeface="Symbol" pitchFamily="18" charset="2"/>
              </a:rPr>
              <a:t>m</a:t>
            </a:r>
            <a:r>
              <a:rPr lang="en-US" dirty="0" err="1"/>
              <a:t>A</a:t>
            </a:r>
            <a:r>
              <a:rPr lang="en-US" dirty="0"/>
              <a:t>, </a:t>
            </a:r>
          </a:p>
          <a:p>
            <a:pPr>
              <a:defRPr/>
            </a:pPr>
            <a:r>
              <a:rPr lang="en-US" dirty="0" err="1"/>
              <a:t>h</a:t>
            </a:r>
            <a:r>
              <a:rPr lang="en-US" baseline="-25000" dirty="0" err="1"/>
              <a:t>t</a:t>
            </a:r>
            <a:r>
              <a:rPr lang="en-US" dirty="0"/>
              <a:t>=0.</a:t>
            </a:r>
            <a:r>
              <a:rPr lang="ru-RU" dirty="0"/>
              <a:t>4</a:t>
            </a:r>
            <a:r>
              <a:rPr lang="en-US" dirty="0"/>
              <a:t> mg/cm</a:t>
            </a:r>
            <a:r>
              <a:rPr lang="en-US" baseline="30000" dirty="0"/>
              <a:t>2</a:t>
            </a:r>
            <a:r>
              <a:rPr lang="en-US" dirty="0"/>
              <a:t>, </a:t>
            </a:r>
          </a:p>
          <a:p>
            <a:pPr>
              <a:defRPr/>
            </a:pPr>
            <a:r>
              <a:rPr lang="en-US" dirty="0">
                <a:sym typeface="Symbol"/>
              </a:rPr>
              <a:t></a:t>
            </a:r>
            <a:r>
              <a:rPr lang="en-US" baseline="-25000" dirty="0" err="1"/>
              <a:t>coll</a:t>
            </a:r>
            <a:r>
              <a:rPr lang="en-US" dirty="0"/>
              <a:t>=0.6, </a:t>
            </a:r>
          </a:p>
          <a:p>
            <a:pPr>
              <a:defRPr/>
            </a:pPr>
            <a:r>
              <a:rPr lang="en-US" u="sng" dirty="0">
                <a:solidFill>
                  <a:srgbClr val="00B050"/>
                </a:solidFill>
                <a:latin typeface="Symbol" pitchFamily="18" charset="2"/>
              </a:rPr>
              <a:t>s</a:t>
            </a:r>
            <a:r>
              <a:rPr lang="en-US" u="sng" dirty="0">
                <a:solidFill>
                  <a:srgbClr val="00B050"/>
                </a:solidFill>
              </a:rPr>
              <a:t>=0.</a:t>
            </a:r>
            <a:r>
              <a:rPr lang="ru-RU" u="sng" dirty="0">
                <a:solidFill>
                  <a:srgbClr val="00B050"/>
                </a:solidFill>
              </a:rPr>
              <a:t>0</a:t>
            </a:r>
            <a:r>
              <a:rPr lang="en-US" u="sng" dirty="0">
                <a:solidFill>
                  <a:srgbClr val="00B050"/>
                </a:solidFill>
              </a:rPr>
              <a:t>5 </a:t>
            </a:r>
            <a:r>
              <a:rPr lang="en-US" u="sng" dirty="0" err="1">
                <a:solidFill>
                  <a:srgbClr val="00B050"/>
                </a:solidFill>
              </a:rPr>
              <a:t>pb</a:t>
            </a:r>
            <a:r>
              <a:rPr lang="en-US" u="sng" dirty="0">
                <a:solidFill>
                  <a:srgbClr val="00B050"/>
                </a:solidFill>
              </a:rPr>
              <a:t> </a:t>
            </a:r>
            <a:r>
              <a:rPr lang="en-US" dirty="0">
                <a:solidFill>
                  <a:srgbClr val="00B050"/>
                </a:solidFill>
                <a:sym typeface="Symbol"/>
              </a:rPr>
              <a:t> 1 event per month</a:t>
            </a:r>
            <a:endParaRPr lang="ru-RU" kern="0" dirty="0">
              <a:solidFill>
                <a:srgbClr val="00B050"/>
              </a:solidFill>
              <a:effectLst>
                <a:outerShdw blurRad="38100" dist="38100" dir="2700000" algn="tl">
                  <a:srgbClr val="000000">
                    <a:alpha val="43137"/>
                  </a:srgbClr>
                </a:outerShdw>
              </a:effectLst>
              <a:latin typeface="Calibri" pitchFamily="34" charset="0"/>
              <a:ea typeface="+mj-ea"/>
              <a:cs typeface="Calibri" pitchFamily="34" charset="0"/>
            </a:endParaRPr>
          </a:p>
        </p:txBody>
      </p:sp>
      <p:sp>
        <p:nvSpPr>
          <p:cNvPr id="10" name="TextBox 9"/>
          <p:cNvSpPr txBox="1"/>
          <p:nvPr/>
        </p:nvSpPr>
        <p:spPr>
          <a:xfrm>
            <a:off x="320722" y="5404834"/>
            <a:ext cx="3716967" cy="1138773"/>
          </a:xfrm>
          <a:prstGeom prst="rect">
            <a:avLst/>
          </a:prstGeom>
          <a:noFill/>
        </p:spPr>
        <p:txBody>
          <a:bodyPr wrap="square" rtlCol="0">
            <a:spAutoFit/>
          </a:bodyPr>
          <a:lstStyle/>
          <a:p>
            <a:r>
              <a:rPr lang="en-US" sz="2000" dirty="0"/>
              <a:t>Tasks:</a:t>
            </a:r>
          </a:p>
          <a:p>
            <a:pPr marL="285750" indent="-285750">
              <a:buFont typeface="Arial" panose="020B0604020202020204" pitchFamily="34" charset="0"/>
              <a:buChar char="•"/>
            </a:pPr>
            <a:r>
              <a:rPr lang="en-US" sz="1600" dirty="0"/>
              <a:t>Beam intensity increase (</a:t>
            </a:r>
            <a:r>
              <a:rPr lang="en-US" sz="1600" baseline="30000" dirty="0"/>
              <a:t>50</a:t>
            </a:r>
            <a:r>
              <a:rPr lang="en-US" sz="1600" dirty="0"/>
              <a:t>Ti,</a:t>
            </a:r>
            <a:r>
              <a:rPr lang="en-US" sz="1600" baseline="30000" dirty="0"/>
              <a:t>54</a:t>
            </a:r>
            <a:r>
              <a:rPr lang="en-US" sz="1600" dirty="0"/>
              <a:t>Cr);</a:t>
            </a:r>
            <a:endParaRPr lang="en-US" dirty="0"/>
          </a:p>
          <a:p>
            <a:pPr marL="285750" indent="-285750">
              <a:buFont typeface="Arial" panose="020B0604020202020204" pitchFamily="34" charset="0"/>
              <a:buChar char="•"/>
            </a:pPr>
            <a:r>
              <a:rPr lang="en-US" sz="1600" dirty="0"/>
              <a:t>License to work with RM;</a:t>
            </a:r>
          </a:p>
          <a:p>
            <a:pPr marL="285750" indent="-285750">
              <a:buFont typeface="Arial" panose="020B0604020202020204" pitchFamily="34" charset="0"/>
              <a:buChar char="•"/>
            </a:pPr>
            <a:r>
              <a:rPr lang="en-US" sz="1600" dirty="0"/>
              <a:t>I class RCL at the SHE Factory (</a:t>
            </a:r>
            <a:r>
              <a:rPr lang="en-US" sz="1600" dirty="0" err="1"/>
              <a:t>Bk,Cf</a:t>
            </a:r>
            <a:r>
              <a:rPr lang="en-US" sz="1600" dirty="0"/>
              <a:t>).</a:t>
            </a:r>
          </a:p>
        </p:txBody>
      </p:sp>
      <p:sp>
        <p:nvSpPr>
          <p:cNvPr id="11" name="TextBox 10"/>
          <p:cNvSpPr txBox="1"/>
          <p:nvPr/>
        </p:nvSpPr>
        <p:spPr>
          <a:xfrm>
            <a:off x="551384" y="908720"/>
            <a:ext cx="3312368" cy="1015663"/>
          </a:xfrm>
          <a:prstGeom prst="rect">
            <a:avLst/>
          </a:prstGeom>
          <a:noFill/>
        </p:spPr>
        <p:txBody>
          <a:bodyPr wrap="square" rtlCol="0">
            <a:spAutoFit/>
          </a:bodyPr>
          <a:lstStyle/>
          <a:p>
            <a:pPr algn="ctr"/>
            <a:r>
              <a:rPr lang="en-US" sz="4000" dirty="0">
                <a:solidFill>
                  <a:srgbClr val="00B050"/>
                </a:solidFill>
              </a:rPr>
              <a:t>New elements</a:t>
            </a:r>
          </a:p>
          <a:p>
            <a:pPr algn="ctr"/>
            <a:r>
              <a:rPr lang="en-US" sz="2000" dirty="0"/>
              <a:t>DGFRS II</a:t>
            </a:r>
            <a:endParaRPr lang="en-US" dirty="0"/>
          </a:p>
        </p:txBody>
      </p:sp>
      <p:sp>
        <p:nvSpPr>
          <p:cNvPr id="13" name="TextBox 12">
            <a:extLst>
              <a:ext uri="{FF2B5EF4-FFF2-40B4-BE49-F238E27FC236}">
                <a16:creationId xmlns:a16="http://schemas.microsoft.com/office/drawing/2014/main" id="{81101817-A3A3-48E6-8385-8E399AC608DC}"/>
              </a:ext>
            </a:extLst>
          </p:cNvPr>
          <p:cNvSpPr txBox="1"/>
          <p:nvPr/>
        </p:nvSpPr>
        <p:spPr>
          <a:xfrm>
            <a:off x="119336" y="60005"/>
            <a:ext cx="5993966" cy="523220"/>
          </a:xfrm>
          <a:prstGeom prst="rect">
            <a:avLst/>
          </a:prstGeom>
          <a:noFill/>
        </p:spPr>
        <p:txBody>
          <a:bodyPr wrap="square" rtlCol="0">
            <a:spAutoFit/>
          </a:bodyPr>
          <a:lstStyle/>
          <a:p>
            <a:r>
              <a:rPr lang="en-US" sz="2800" dirty="0"/>
              <a:t>Planned research areas for 2024 – 2030 </a:t>
            </a:r>
          </a:p>
        </p:txBody>
      </p:sp>
    </p:spTree>
    <p:extLst>
      <p:ext uri="{BB962C8B-B14F-4D97-AF65-F5344CB8AC3E}">
        <p14:creationId xmlns:p14="http://schemas.microsoft.com/office/powerpoint/2010/main" val="3461157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94759" y="107050"/>
            <a:ext cx="5993966" cy="523220"/>
          </a:xfrm>
          <a:prstGeom prst="rect">
            <a:avLst/>
          </a:prstGeom>
          <a:noFill/>
        </p:spPr>
        <p:txBody>
          <a:bodyPr wrap="square" rtlCol="0">
            <a:spAutoFit/>
          </a:bodyPr>
          <a:lstStyle/>
          <a:p>
            <a:r>
              <a:rPr lang="en-US" sz="2800" dirty="0">
                <a:solidFill>
                  <a:srgbClr val="00B050"/>
                </a:solidFill>
              </a:rPr>
              <a:t>Planned research areas </a:t>
            </a:r>
            <a:r>
              <a:rPr lang="en-US" sz="2800" dirty="0"/>
              <a:t>for 2024 – 2030 </a:t>
            </a:r>
          </a:p>
        </p:txBody>
      </p:sp>
      <p:sp>
        <p:nvSpPr>
          <p:cNvPr id="5" name="TextBox 4"/>
          <p:cNvSpPr txBox="1"/>
          <p:nvPr/>
        </p:nvSpPr>
        <p:spPr>
          <a:xfrm>
            <a:off x="3260686" y="4239090"/>
            <a:ext cx="5220581" cy="523220"/>
          </a:xfrm>
          <a:prstGeom prst="rect">
            <a:avLst/>
          </a:prstGeom>
          <a:noFill/>
        </p:spPr>
        <p:txBody>
          <a:bodyPr wrap="square" rtlCol="0">
            <a:spAutoFit/>
          </a:bodyPr>
          <a:lstStyle/>
          <a:p>
            <a:r>
              <a:rPr lang="en-US" sz="2800" dirty="0">
                <a:solidFill>
                  <a:srgbClr val="00B050"/>
                </a:solidFill>
              </a:rPr>
              <a:t>Instrumentation Development</a:t>
            </a:r>
          </a:p>
        </p:txBody>
      </p:sp>
      <p:sp>
        <p:nvSpPr>
          <p:cNvPr id="3" name="TextBox 2"/>
          <p:cNvSpPr txBox="1"/>
          <p:nvPr/>
        </p:nvSpPr>
        <p:spPr>
          <a:xfrm>
            <a:off x="2180566" y="4833360"/>
            <a:ext cx="7110791" cy="1754326"/>
          </a:xfrm>
          <a:prstGeom prst="rect">
            <a:avLst/>
          </a:prstGeom>
          <a:noFill/>
        </p:spPr>
        <p:txBody>
          <a:bodyPr wrap="square" rtlCol="0">
            <a:spAutoFit/>
          </a:bodyPr>
          <a:lstStyle/>
          <a:p>
            <a:pPr marL="285750" indent="-285750">
              <a:buFont typeface="Arial" panose="020B0604020202020204" pitchFamily="34" charset="0"/>
              <a:buChar char="•"/>
            </a:pPr>
            <a:r>
              <a:rPr lang="en-US" dirty="0"/>
              <a:t>In-beam detectors;</a:t>
            </a:r>
          </a:p>
          <a:p>
            <a:pPr marL="285750" indent="-285750">
              <a:buFont typeface="Arial" panose="020B0604020202020204" pitchFamily="34" charset="0"/>
              <a:buChar char="•"/>
            </a:pPr>
            <a:r>
              <a:rPr lang="en-US" dirty="0"/>
              <a:t>Neutron detector array (increase in </a:t>
            </a:r>
            <a:r>
              <a:rPr lang="en-US" dirty="0" smtClean="0"/>
              <a:t>the number </a:t>
            </a:r>
            <a:r>
              <a:rPr lang="en-US" dirty="0"/>
              <a:t>of modules);</a:t>
            </a:r>
          </a:p>
          <a:p>
            <a:pPr marL="285750" indent="-285750">
              <a:buFont typeface="Arial" panose="020B0604020202020204" pitchFamily="34" charset="0"/>
              <a:buChar char="•"/>
            </a:pPr>
            <a:r>
              <a:rPr lang="en-US" dirty="0"/>
              <a:t>Charged particles detector arrays (angular and energy acceptance);</a:t>
            </a:r>
          </a:p>
          <a:p>
            <a:pPr marL="285750" indent="-285750">
              <a:buFont typeface="Arial" panose="020B0604020202020204" pitchFamily="34" charset="0"/>
              <a:buChar char="•"/>
            </a:pPr>
            <a:r>
              <a:rPr lang="en-US" dirty="0"/>
              <a:t>RF-kicker (operational run with </a:t>
            </a:r>
            <a:r>
              <a:rPr lang="en-US" dirty="0" smtClean="0"/>
              <a:t>the ion </a:t>
            </a:r>
            <a:r>
              <a:rPr lang="en-US" dirty="0"/>
              <a:t>beam);</a:t>
            </a:r>
          </a:p>
          <a:p>
            <a:pPr marL="285750" indent="-285750">
              <a:buFont typeface="Arial" panose="020B0604020202020204" pitchFamily="34" charset="0"/>
              <a:buChar char="•"/>
            </a:pPr>
            <a:r>
              <a:rPr lang="en-US" dirty="0"/>
              <a:t>Zero-angle spectrometer hodoscope;</a:t>
            </a:r>
          </a:p>
          <a:p>
            <a:pPr marL="285750" indent="-285750">
              <a:buFont typeface="Arial" panose="020B0604020202020204" pitchFamily="34" charset="0"/>
              <a:buChar char="•"/>
            </a:pPr>
            <a:r>
              <a:rPr lang="en-US" dirty="0"/>
              <a:t>Cryogenic tritium target.</a:t>
            </a:r>
            <a:endParaRPr lang="ru-RU" dirty="0"/>
          </a:p>
        </p:txBody>
      </p:sp>
      <p:sp>
        <p:nvSpPr>
          <p:cNvPr id="2" name="TextBox 1"/>
          <p:cNvSpPr txBox="1"/>
          <p:nvPr/>
        </p:nvSpPr>
        <p:spPr>
          <a:xfrm>
            <a:off x="623392" y="835497"/>
            <a:ext cx="11017223" cy="2862322"/>
          </a:xfrm>
          <a:prstGeom prst="rect">
            <a:avLst/>
          </a:prstGeom>
          <a:noFill/>
        </p:spPr>
        <p:txBody>
          <a:bodyPr wrap="square" rtlCol="0">
            <a:spAutoFit/>
          </a:bodyPr>
          <a:lstStyle/>
          <a:p>
            <a:pPr marL="285750" indent="-285750">
              <a:buFont typeface="Arial" panose="020B0604020202020204" pitchFamily="34" charset="0"/>
              <a:buChar char="•"/>
            </a:pPr>
            <a:r>
              <a:rPr lang="en-US" dirty="0"/>
              <a:t>Beyond the nucleon stability line with 2n-transfer</a:t>
            </a:r>
          </a:p>
          <a:p>
            <a:pPr marL="285750"/>
            <a:r>
              <a:rPr lang="en-US" baseline="30000" dirty="0"/>
              <a:t>10</a:t>
            </a:r>
            <a:r>
              <a:rPr lang="en-US" dirty="0"/>
              <a:t>He, </a:t>
            </a:r>
            <a:r>
              <a:rPr lang="en-US" baseline="30000" dirty="0"/>
              <a:t>13</a:t>
            </a:r>
            <a:r>
              <a:rPr lang="en-US" dirty="0"/>
              <a:t>Li,</a:t>
            </a:r>
            <a:r>
              <a:rPr lang="en-US" baseline="30000" dirty="0"/>
              <a:t>16</a:t>
            </a:r>
            <a:r>
              <a:rPr lang="en-US" dirty="0"/>
              <a:t>Be. </a:t>
            </a:r>
            <a:r>
              <a:rPr lang="en-US" dirty="0" err="1"/>
              <a:t>Ligher</a:t>
            </a:r>
            <a:r>
              <a:rPr lang="en-US" dirty="0"/>
              <a:t> neutron-rich isotopes like </a:t>
            </a:r>
            <a:r>
              <a:rPr lang="ru-RU" baseline="30000" dirty="0"/>
              <a:t>6</a:t>
            </a:r>
            <a:r>
              <a:rPr lang="en-US" baseline="30000" dirty="0"/>
              <a:t>,8</a:t>
            </a:r>
            <a:r>
              <a:rPr lang="ru-RU" dirty="0"/>
              <a:t>Не</a:t>
            </a:r>
            <a:r>
              <a:rPr lang="en-US" dirty="0"/>
              <a:t>, </a:t>
            </a:r>
            <a:r>
              <a:rPr lang="en-US" baseline="30000" dirty="0"/>
              <a:t>11</a:t>
            </a:r>
            <a:r>
              <a:rPr lang="en-US" dirty="0"/>
              <a:t>Li, </a:t>
            </a:r>
            <a:r>
              <a:rPr lang="en-US" baseline="30000" dirty="0"/>
              <a:t>11-14</a:t>
            </a:r>
            <a:r>
              <a:rPr lang="en-US" dirty="0"/>
              <a:t>Be are also in the zone of interest;</a:t>
            </a:r>
          </a:p>
          <a:p>
            <a:pPr marL="285750" indent="-285750">
              <a:buFont typeface="Arial" panose="020B0604020202020204" pitchFamily="34" charset="0"/>
              <a:buChar char="•"/>
            </a:pPr>
            <a:r>
              <a:rPr lang="en-US" dirty="0"/>
              <a:t>Structure of neutron-rich isotopes in (</a:t>
            </a:r>
            <a:r>
              <a:rPr lang="en-US" dirty="0" err="1"/>
              <a:t>d,p</a:t>
            </a:r>
            <a:r>
              <a:rPr lang="en-US" dirty="0"/>
              <a:t>) reactions;</a:t>
            </a:r>
          </a:p>
          <a:p>
            <a:pPr marL="271463" indent="-271463">
              <a:buFont typeface="Arial" panose="020B0604020202020204" pitchFamily="34" charset="0"/>
              <a:buChar char="•"/>
            </a:pPr>
            <a:r>
              <a:rPr lang="en-US" dirty="0"/>
              <a:t>Impact of the reaction mechanism on </a:t>
            </a:r>
            <a:r>
              <a:rPr lang="en-US" dirty="0" smtClean="0"/>
              <a:t>th</a:t>
            </a:r>
            <a:r>
              <a:rPr lang="en-US" dirty="0" smtClean="0"/>
              <a:t>e </a:t>
            </a:r>
            <a:r>
              <a:rPr lang="en-US" dirty="0" smtClean="0"/>
              <a:t>population </a:t>
            </a:r>
            <a:r>
              <a:rPr lang="en-US" dirty="0"/>
              <a:t>of low energy spectra of exotic nuclear systems;</a:t>
            </a:r>
          </a:p>
          <a:p>
            <a:pPr marL="285750" indent="-285750">
              <a:buFont typeface="Arial" panose="020B0604020202020204" pitchFamily="34" charset="0"/>
              <a:buChar char="•"/>
            </a:pPr>
            <a:r>
              <a:rPr lang="en-US" dirty="0"/>
              <a:t>Exotic radioactivity </a:t>
            </a:r>
          </a:p>
          <a:p>
            <a:pPr marL="271463"/>
            <a:r>
              <a:rPr lang="en-US" dirty="0"/>
              <a:t>(formation of 2-p radioactive nuclei in (</a:t>
            </a:r>
            <a:r>
              <a:rPr lang="en-US" baseline="30000" dirty="0"/>
              <a:t>3</a:t>
            </a:r>
            <a:r>
              <a:rPr lang="en-US" dirty="0"/>
              <a:t>He,n) reactions, </a:t>
            </a:r>
            <a:r>
              <a:rPr lang="en-US" baseline="30000" dirty="0"/>
              <a:t>26</a:t>
            </a:r>
            <a:r>
              <a:rPr lang="en-US" dirty="0"/>
              <a:t>S);</a:t>
            </a:r>
          </a:p>
          <a:p>
            <a:pPr marL="285750" indent="-285750">
              <a:buFont typeface="Arial" panose="020B0604020202020204" pitchFamily="34" charset="0"/>
              <a:buChar char="•"/>
            </a:pPr>
            <a:r>
              <a:rPr lang="en-US" dirty="0"/>
              <a:t>Isotopic symmetry of nuclear reactions </a:t>
            </a:r>
          </a:p>
          <a:p>
            <a:pPr marL="271463"/>
            <a:r>
              <a:rPr lang="en-US" dirty="0"/>
              <a:t>(</a:t>
            </a:r>
            <a:r>
              <a:rPr lang="en-US" baseline="30000" dirty="0"/>
              <a:t>3</a:t>
            </a:r>
            <a:r>
              <a:rPr lang="en-US" dirty="0"/>
              <a:t>H,</a:t>
            </a:r>
            <a:r>
              <a:rPr lang="en-US" baseline="30000" dirty="0"/>
              <a:t>3</a:t>
            </a:r>
            <a:r>
              <a:rPr lang="en-US" dirty="0"/>
              <a:t>He) and (</a:t>
            </a:r>
            <a:r>
              <a:rPr lang="en-US" baseline="30000" dirty="0"/>
              <a:t>3</a:t>
            </a:r>
            <a:r>
              <a:rPr lang="en-US" dirty="0"/>
              <a:t>He,</a:t>
            </a:r>
            <a:r>
              <a:rPr lang="en-US" baseline="30000" dirty="0"/>
              <a:t>3</a:t>
            </a:r>
            <a:r>
              <a:rPr lang="en-US" dirty="0"/>
              <a:t>H);</a:t>
            </a:r>
          </a:p>
          <a:p>
            <a:pPr marL="285750" indent="-285750">
              <a:buFont typeface="Arial" panose="020B0604020202020204" pitchFamily="34" charset="0"/>
              <a:buChar char="•"/>
            </a:pPr>
            <a:r>
              <a:rPr lang="en-US" dirty="0"/>
              <a:t>Total reaction cross-sections;</a:t>
            </a:r>
          </a:p>
          <a:p>
            <a:pPr marL="285750" indent="-285750">
              <a:buFont typeface="Arial" panose="020B0604020202020204" pitchFamily="34" charset="0"/>
              <a:buChar char="•"/>
            </a:pPr>
            <a:r>
              <a:rPr lang="el-GR" dirty="0">
                <a:latin typeface="Times New Roman"/>
                <a:cs typeface="Times New Roman"/>
              </a:rPr>
              <a:t>β</a:t>
            </a:r>
            <a:r>
              <a:rPr lang="en-US" dirty="0">
                <a:latin typeface="+mj-lt"/>
                <a:cs typeface="Times New Roman"/>
              </a:rPr>
              <a:t>-decays of neutron-rich nuclei, </a:t>
            </a:r>
            <a:r>
              <a:rPr lang="el-GR" dirty="0">
                <a:latin typeface="Times New Roman"/>
                <a:cs typeface="Times New Roman"/>
              </a:rPr>
              <a:t>β</a:t>
            </a:r>
            <a:r>
              <a:rPr lang="en-US" dirty="0">
                <a:latin typeface="+mj-lt"/>
                <a:cs typeface="Times New Roman"/>
              </a:rPr>
              <a:t>-delayed decays.</a:t>
            </a:r>
            <a:endParaRPr lang="ru-RU" dirty="0">
              <a:latin typeface="+mj-lt"/>
            </a:endParaRPr>
          </a:p>
        </p:txBody>
      </p:sp>
      <p:grpSp>
        <p:nvGrpSpPr>
          <p:cNvPr id="50" name="Группа 49"/>
          <p:cNvGrpSpPr/>
          <p:nvPr/>
        </p:nvGrpSpPr>
        <p:grpSpPr>
          <a:xfrm>
            <a:off x="9704097" y="1556792"/>
            <a:ext cx="1852350" cy="1121803"/>
            <a:chOff x="6031091" y="2882681"/>
            <a:chExt cx="1852350" cy="1121803"/>
          </a:xfrm>
        </p:grpSpPr>
        <p:grpSp>
          <p:nvGrpSpPr>
            <p:cNvPr id="27" name="Группа 26"/>
            <p:cNvGrpSpPr/>
            <p:nvPr/>
          </p:nvGrpSpPr>
          <p:grpSpPr>
            <a:xfrm>
              <a:off x="6031091" y="2882681"/>
              <a:ext cx="1852350" cy="1024368"/>
              <a:chOff x="6123208" y="1422359"/>
              <a:chExt cx="1852350" cy="1024368"/>
            </a:xfrm>
          </p:grpSpPr>
          <p:grpSp>
            <p:nvGrpSpPr>
              <p:cNvPr id="8" name="Группа 7"/>
              <p:cNvGrpSpPr/>
              <p:nvPr/>
            </p:nvGrpSpPr>
            <p:grpSpPr>
              <a:xfrm>
                <a:off x="6867254" y="1763815"/>
                <a:ext cx="360041" cy="341456"/>
                <a:chOff x="6867254" y="1763815"/>
                <a:chExt cx="360041" cy="341456"/>
              </a:xfrm>
            </p:grpSpPr>
            <p:sp>
              <p:nvSpPr>
                <p:cNvPr id="6" name="Прямоугольник 5"/>
                <p:cNvSpPr/>
                <p:nvPr/>
              </p:nvSpPr>
              <p:spPr>
                <a:xfrm>
                  <a:off x="6867255" y="1763815"/>
                  <a:ext cx="360040" cy="341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6867254" y="1811432"/>
                  <a:ext cx="360039" cy="246221"/>
                </a:xfrm>
                <a:prstGeom prst="rect">
                  <a:avLst/>
                </a:prstGeom>
                <a:noFill/>
              </p:spPr>
              <p:txBody>
                <a:bodyPr wrap="square" rtlCol="0">
                  <a:spAutoFit/>
                </a:bodyPr>
                <a:lstStyle/>
                <a:p>
                  <a:r>
                    <a:rPr lang="en-US" sz="1000" b="1" baseline="30000" dirty="0"/>
                    <a:t>11</a:t>
                  </a:r>
                  <a:r>
                    <a:rPr lang="en-US" sz="1000" b="1" dirty="0"/>
                    <a:t>Li</a:t>
                  </a:r>
                  <a:endParaRPr lang="ru-RU" sz="1000" b="1" dirty="0"/>
                </a:p>
              </p:txBody>
            </p:sp>
          </p:grpSp>
          <p:grpSp>
            <p:nvGrpSpPr>
              <p:cNvPr id="9" name="Группа 8"/>
              <p:cNvGrpSpPr/>
              <p:nvPr/>
            </p:nvGrpSpPr>
            <p:grpSpPr>
              <a:xfrm>
                <a:off x="6821097" y="2105271"/>
                <a:ext cx="451204" cy="341456"/>
                <a:chOff x="6819942" y="1763815"/>
                <a:chExt cx="451204" cy="341456"/>
              </a:xfrm>
            </p:grpSpPr>
            <p:sp>
              <p:nvSpPr>
                <p:cNvPr id="10" name="Прямоугольник 9"/>
                <p:cNvSpPr/>
                <p:nvPr/>
              </p:nvSpPr>
              <p:spPr>
                <a:xfrm>
                  <a:off x="6867255" y="1763815"/>
                  <a:ext cx="360040" cy="341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6819942" y="1811432"/>
                  <a:ext cx="451204" cy="246221"/>
                </a:xfrm>
                <a:prstGeom prst="rect">
                  <a:avLst/>
                </a:prstGeom>
                <a:noFill/>
              </p:spPr>
              <p:txBody>
                <a:bodyPr wrap="square" rtlCol="0">
                  <a:spAutoFit/>
                </a:bodyPr>
                <a:lstStyle/>
                <a:p>
                  <a:r>
                    <a:rPr lang="en-US" sz="1000" b="1" baseline="30000" dirty="0"/>
                    <a:t>10</a:t>
                  </a:r>
                  <a:r>
                    <a:rPr lang="en-US" sz="1000" b="1" dirty="0"/>
                    <a:t>He</a:t>
                  </a:r>
                  <a:endParaRPr lang="ru-RU" sz="1000" b="1" dirty="0"/>
                </a:p>
              </p:txBody>
            </p:sp>
          </p:grpSp>
          <p:grpSp>
            <p:nvGrpSpPr>
              <p:cNvPr id="12" name="Группа 11"/>
              <p:cNvGrpSpPr/>
              <p:nvPr/>
            </p:nvGrpSpPr>
            <p:grpSpPr>
              <a:xfrm>
                <a:off x="7559154" y="1422359"/>
                <a:ext cx="416404" cy="341456"/>
                <a:chOff x="6827713" y="1763815"/>
                <a:chExt cx="416404" cy="341456"/>
              </a:xfrm>
            </p:grpSpPr>
            <p:sp>
              <p:nvSpPr>
                <p:cNvPr id="13" name="Прямоугольник 12"/>
                <p:cNvSpPr/>
                <p:nvPr/>
              </p:nvSpPr>
              <p:spPr>
                <a:xfrm>
                  <a:off x="6867255" y="1763815"/>
                  <a:ext cx="360040" cy="341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p:cNvSpPr txBox="1"/>
                <p:nvPr/>
              </p:nvSpPr>
              <p:spPr>
                <a:xfrm>
                  <a:off x="6827713" y="1811432"/>
                  <a:ext cx="416404" cy="246221"/>
                </a:xfrm>
                <a:prstGeom prst="rect">
                  <a:avLst/>
                </a:prstGeom>
                <a:noFill/>
              </p:spPr>
              <p:txBody>
                <a:bodyPr wrap="square" rtlCol="0">
                  <a:spAutoFit/>
                </a:bodyPr>
                <a:lstStyle/>
                <a:p>
                  <a:r>
                    <a:rPr lang="en-US" sz="1000" b="1" baseline="30000" dirty="0"/>
                    <a:t>14</a:t>
                  </a:r>
                  <a:r>
                    <a:rPr lang="en-US" sz="1000" b="1" dirty="0"/>
                    <a:t>Be</a:t>
                  </a:r>
                  <a:endParaRPr lang="ru-RU" sz="1000" b="1" dirty="0"/>
                </a:p>
              </p:txBody>
            </p:sp>
          </p:grpSp>
          <p:grpSp>
            <p:nvGrpSpPr>
              <p:cNvPr id="18" name="Группа 17"/>
              <p:cNvGrpSpPr/>
              <p:nvPr/>
            </p:nvGrpSpPr>
            <p:grpSpPr>
              <a:xfrm>
                <a:off x="6123208" y="2105271"/>
                <a:ext cx="402113" cy="341456"/>
                <a:chOff x="6846218" y="1763815"/>
                <a:chExt cx="402113" cy="341456"/>
              </a:xfrm>
            </p:grpSpPr>
            <p:sp>
              <p:nvSpPr>
                <p:cNvPr id="19" name="Прямоугольник 18"/>
                <p:cNvSpPr/>
                <p:nvPr/>
              </p:nvSpPr>
              <p:spPr>
                <a:xfrm>
                  <a:off x="6867255" y="1763815"/>
                  <a:ext cx="360040" cy="341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p:cNvSpPr txBox="1"/>
                <p:nvPr/>
              </p:nvSpPr>
              <p:spPr>
                <a:xfrm>
                  <a:off x="6846218" y="1811432"/>
                  <a:ext cx="402113" cy="246221"/>
                </a:xfrm>
                <a:prstGeom prst="rect">
                  <a:avLst/>
                </a:prstGeom>
                <a:noFill/>
              </p:spPr>
              <p:txBody>
                <a:bodyPr wrap="square" rtlCol="0">
                  <a:spAutoFit/>
                </a:bodyPr>
                <a:lstStyle/>
                <a:p>
                  <a:r>
                    <a:rPr lang="en-US" sz="1000" b="1" baseline="30000" dirty="0"/>
                    <a:t>8</a:t>
                  </a:r>
                  <a:r>
                    <a:rPr lang="en-US" sz="1000" b="1" dirty="0"/>
                    <a:t>He</a:t>
                  </a:r>
                  <a:endParaRPr lang="ru-RU" sz="1000" b="1" dirty="0"/>
                </a:p>
              </p:txBody>
            </p:sp>
          </p:grpSp>
        </p:grpSp>
        <p:cxnSp>
          <p:nvCxnSpPr>
            <p:cNvPr id="29" name="Прямая со стрелкой 28"/>
            <p:cNvCxnSpPr/>
            <p:nvPr/>
          </p:nvCxnSpPr>
          <p:spPr>
            <a:xfrm>
              <a:off x="6728980" y="3329390"/>
              <a:ext cx="0" cy="377169"/>
            </a:xfrm>
            <a:prstGeom prst="straightConnector1">
              <a:avLst/>
            </a:prstGeom>
            <a:ln w="22225">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a:off x="6460374" y="3736321"/>
              <a:ext cx="296929" cy="0"/>
            </a:xfrm>
            <a:prstGeom prst="straightConnector1">
              <a:avLst/>
            </a:prstGeom>
            <a:ln w="22225">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flipH="1">
              <a:off x="7158437" y="3252963"/>
              <a:ext cx="502850" cy="483358"/>
            </a:xfrm>
            <a:prstGeom prst="straightConnector1">
              <a:avLst/>
            </a:prstGeom>
            <a:ln w="22225">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7385658" y="3386920"/>
              <a:ext cx="298211" cy="215444"/>
            </a:xfrm>
            <a:prstGeom prst="rect">
              <a:avLst/>
            </a:prstGeom>
            <a:noFill/>
          </p:spPr>
          <p:txBody>
            <a:bodyPr wrap="square" rtlCol="0">
              <a:spAutoFit/>
            </a:bodyPr>
            <a:lstStyle/>
            <a:p>
              <a:r>
                <a:rPr lang="en-US" sz="800" dirty="0">
                  <a:solidFill>
                    <a:srgbClr val="FF0000"/>
                  </a:solidFill>
                </a:rPr>
                <a:t>-</a:t>
              </a:r>
              <a:r>
                <a:rPr lang="el-GR" sz="800" dirty="0">
                  <a:solidFill>
                    <a:srgbClr val="FF0000"/>
                  </a:solidFill>
                </a:rPr>
                <a:t>α</a:t>
              </a:r>
              <a:endParaRPr lang="ru-RU" sz="2800" dirty="0">
                <a:solidFill>
                  <a:srgbClr val="FF0000"/>
                </a:solidFill>
              </a:endParaRPr>
            </a:p>
          </p:txBody>
        </p:sp>
        <p:sp>
          <p:nvSpPr>
            <p:cNvPr id="47" name="TextBox 46"/>
            <p:cNvSpPr txBox="1"/>
            <p:nvPr/>
          </p:nvSpPr>
          <p:spPr>
            <a:xfrm>
              <a:off x="6470018" y="3366283"/>
              <a:ext cx="298211" cy="215444"/>
            </a:xfrm>
            <a:prstGeom prst="rect">
              <a:avLst/>
            </a:prstGeom>
            <a:noFill/>
          </p:spPr>
          <p:txBody>
            <a:bodyPr wrap="square" rtlCol="0">
              <a:spAutoFit/>
            </a:bodyPr>
            <a:lstStyle/>
            <a:p>
              <a:r>
                <a:rPr lang="en-US" sz="800" dirty="0">
                  <a:solidFill>
                    <a:srgbClr val="FF0000"/>
                  </a:solidFill>
                </a:rPr>
                <a:t>-</a:t>
              </a:r>
              <a:r>
                <a:rPr lang="en-US" sz="800" i="1" dirty="0">
                  <a:solidFill>
                    <a:srgbClr val="FF0000"/>
                  </a:solidFill>
                </a:rPr>
                <a:t>p</a:t>
              </a:r>
              <a:endParaRPr lang="ru-RU" sz="2800" i="1" dirty="0">
                <a:solidFill>
                  <a:srgbClr val="FF0000"/>
                </a:solidFill>
              </a:endParaRPr>
            </a:p>
          </p:txBody>
        </p:sp>
        <p:sp>
          <p:nvSpPr>
            <p:cNvPr id="48" name="TextBox 47"/>
            <p:cNvSpPr txBox="1"/>
            <p:nvPr/>
          </p:nvSpPr>
          <p:spPr>
            <a:xfrm>
              <a:off x="6432048" y="3789040"/>
              <a:ext cx="343089" cy="215444"/>
            </a:xfrm>
            <a:prstGeom prst="rect">
              <a:avLst/>
            </a:prstGeom>
            <a:noFill/>
          </p:spPr>
          <p:txBody>
            <a:bodyPr wrap="square" rtlCol="0">
              <a:spAutoFit/>
            </a:bodyPr>
            <a:lstStyle/>
            <a:p>
              <a:r>
                <a:rPr lang="en-US" sz="800" dirty="0">
                  <a:solidFill>
                    <a:srgbClr val="FF0000"/>
                  </a:solidFill>
                </a:rPr>
                <a:t>+2</a:t>
              </a:r>
              <a:r>
                <a:rPr lang="en-US" sz="800" i="1" dirty="0">
                  <a:solidFill>
                    <a:srgbClr val="FF0000"/>
                  </a:solidFill>
                </a:rPr>
                <a:t>n</a:t>
              </a:r>
              <a:endParaRPr lang="ru-RU" sz="2800" i="1" dirty="0">
                <a:solidFill>
                  <a:srgbClr val="FF0000"/>
                </a:solidFill>
              </a:endParaRPr>
            </a:p>
          </p:txBody>
        </p:sp>
      </p:grpSp>
    </p:spTree>
    <p:extLst>
      <p:ext uri="{BB962C8B-B14F-4D97-AF65-F5344CB8AC3E}">
        <p14:creationId xmlns:p14="http://schemas.microsoft.com/office/powerpoint/2010/main" val="896926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Таблица 9">
            <a:extLst>
              <a:ext uri="{FF2B5EF4-FFF2-40B4-BE49-F238E27FC236}">
                <a16:creationId xmlns:a16="http://schemas.microsoft.com/office/drawing/2014/main" id="{2908CCCA-4448-449A-8818-C8375C9A55B2}"/>
              </a:ext>
            </a:extLst>
          </p:cNvPr>
          <p:cNvGraphicFramePr>
            <a:graphicFrameLocks noGrp="1"/>
          </p:cNvGraphicFramePr>
          <p:nvPr>
            <p:extLst>
              <p:ext uri="{D42A27DB-BD31-4B8C-83A1-F6EECF244321}">
                <p14:modId xmlns:p14="http://schemas.microsoft.com/office/powerpoint/2010/main" val="510465097"/>
              </p:ext>
            </p:extLst>
          </p:nvPr>
        </p:nvGraphicFramePr>
        <p:xfrm>
          <a:off x="551384" y="1340768"/>
          <a:ext cx="11089232" cy="2194560"/>
        </p:xfrm>
        <a:graphic>
          <a:graphicData uri="http://schemas.openxmlformats.org/drawingml/2006/table">
            <a:tbl>
              <a:tblPr firstRow="1" bandRow="1">
                <a:tableStyleId>{5FD0F851-EC5A-4D38-B0AD-8093EC10F338}</a:tableStyleId>
              </a:tblPr>
              <a:tblGrid>
                <a:gridCol w="11089232">
                  <a:extLst>
                    <a:ext uri="{9D8B030D-6E8A-4147-A177-3AD203B41FA5}">
                      <a16:colId xmlns:a16="http://schemas.microsoft.com/office/drawing/2014/main" val="3192711942"/>
                    </a:ext>
                  </a:extLst>
                </a:gridCol>
              </a:tblGrid>
              <a:tr h="0">
                <a:tc>
                  <a:txBody>
                    <a:bodyPr/>
                    <a:lstStyle/>
                    <a:p>
                      <a:pPr algn="ctr"/>
                      <a:r>
                        <a:rPr lang="en-US" sz="2000" u="sng" dirty="0"/>
                        <a:t>Recommendation:</a:t>
                      </a:r>
                      <a:endParaRPr lang="ru-RU" sz="2000" u="sng" dirty="0"/>
                    </a:p>
                  </a:txBody>
                  <a:tcPr/>
                </a:tc>
                <a:extLst>
                  <a:ext uri="{0D108BD9-81ED-4DB2-BD59-A6C34878D82A}">
                    <a16:rowId xmlns:a16="http://schemas.microsoft.com/office/drawing/2014/main" val="70391604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PAC heard with interest the report on the main achievements of FLNR for the period 2017–2023. </a:t>
                      </a:r>
                    </a:p>
                  </a:txBody>
                  <a:tcPr/>
                </a:tc>
                <a:extLst>
                  <a:ext uri="{0D108BD9-81ED-4DB2-BD59-A6C34878D82A}">
                    <a16:rowId xmlns:a16="http://schemas.microsoft.com/office/drawing/2014/main" val="3556968414"/>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PAC supports the proposed strategy for the development of heavy-ion physics research in FLNR for 2024–2030. </a:t>
                      </a:r>
                    </a:p>
                  </a:txBody>
                  <a:tcPr/>
                </a:tc>
                <a:extLst>
                  <a:ext uri="{0D108BD9-81ED-4DB2-BD59-A6C34878D82A}">
                    <a16:rowId xmlns:a16="http://schemas.microsoft.com/office/drawing/2014/main" val="182689468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solidFill>
                            <a:srgbClr val="00B050"/>
                          </a:solidFill>
                        </a:rPr>
                        <a:t>The PAC expects that its research areas will be represented in the form of themes and projects</a:t>
                      </a:r>
                      <a:r>
                        <a:rPr lang="en-US" sz="2000" b="1" dirty="0"/>
                        <a:t> at the next meeting of the PAC for Nuclear Physics in June 2023.</a:t>
                      </a:r>
                    </a:p>
                  </a:txBody>
                  <a:tcPr/>
                </a:tc>
                <a:extLst>
                  <a:ext uri="{0D108BD9-81ED-4DB2-BD59-A6C34878D82A}">
                    <a16:rowId xmlns:a16="http://schemas.microsoft.com/office/drawing/2014/main" val="1734634956"/>
                  </a:ext>
                </a:extLst>
              </a:tr>
            </a:tbl>
          </a:graphicData>
        </a:graphic>
      </p:graphicFrame>
    </p:spTree>
    <p:extLst>
      <p:ext uri="{BB962C8B-B14F-4D97-AF65-F5344CB8AC3E}">
        <p14:creationId xmlns:p14="http://schemas.microsoft.com/office/powerpoint/2010/main" val="2364105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Таблица 9">
            <a:extLst>
              <a:ext uri="{FF2B5EF4-FFF2-40B4-BE49-F238E27FC236}">
                <a16:creationId xmlns:a16="http://schemas.microsoft.com/office/drawing/2014/main" id="{2908CCCA-4448-449A-8818-C8375C9A55B2}"/>
              </a:ext>
            </a:extLst>
          </p:cNvPr>
          <p:cNvGraphicFramePr>
            <a:graphicFrameLocks noGrp="1"/>
          </p:cNvGraphicFramePr>
          <p:nvPr>
            <p:extLst>
              <p:ext uri="{D42A27DB-BD31-4B8C-83A1-F6EECF244321}">
                <p14:modId xmlns:p14="http://schemas.microsoft.com/office/powerpoint/2010/main" val="1298392745"/>
              </p:ext>
            </p:extLst>
          </p:nvPr>
        </p:nvGraphicFramePr>
        <p:xfrm>
          <a:off x="407368" y="404664"/>
          <a:ext cx="11089232" cy="5943600"/>
        </p:xfrm>
        <a:graphic>
          <a:graphicData uri="http://schemas.openxmlformats.org/drawingml/2006/table">
            <a:tbl>
              <a:tblPr firstRow="1" bandRow="1">
                <a:tableStyleId>{0E3FDE45-AF77-4B5C-9715-49D594BDF05E}</a:tableStyleId>
              </a:tblPr>
              <a:tblGrid>
                <a:gridCol w="11089232">
                  <a:extLst>
                    <a:ext uri="{9D8B030D-6E8A-4147-A177-3AD203B41FA5}">
                      <a16:colId xmlns:a16="http://schemas.microsoft.com/office/drawing/2014/main" val="3192711942"/>
                    </a:ext>
                  </a:extLst>
                </a:gridCol>
              </a:tblGrid>
              <a:tr h="0">
                <a:tc>
                  <a:txBody>
                    <a:bodyPr/>
                    <a:lstStyle/>
                    <a:p>
                      <a:pPr algn="ctr"/>
                      <a:r>
                        <a:rPr lang="ru-RU" sz="2000" u="sng" dirty="0"/>
                        <a:t>133 </a:t>
                      </a:r>
                      <a:r>
                        <a:rPr lang="en-US" sz="2000" u="sng" dirty="0"/>
                        <a:t>Scientific Council recommendation:</a:t>
                      </a:r>
                      <a:endParaRPr lang="ru-RU" sz="2000" u="sng" dirty="0">
                        <a:solidFill>
                          <a:srgbClr val="C00000"/>
                        </a:solidFill>
                      </a:endParaRPr>
                    </a:p>
                  </a:txBody>
                  <a:tcPr/>
                </a:tc>
                <a:extLst>
                  <a:ext uri="{0D108BD9-81ED-4DB2-BD59-A6C34878D82A}">
                    <a16:rowId xmlns:a16="http://schemas.microsoft.com/office/drawing/2014/main" val="70391604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t>Heavy-ion research </a:t>
                      </a:r>
                      <a:r>
                        <a:rPr lang="en-US" sz="2000" dirty="0" smtClean="0"/>
                        <a:t>in the </a:t>
                      </a:r>
                      <a:r>
                        <a:rPr lang="en-US" sz="2000" dirty="0"/>
                        <a:t>Flerov Laboratory of Nuclear Reactions is aimed at completing the tasks outlined in two themes: “Synthesis and Properties of Superheavy Elements, the Structure of Nuclei at the Limits of Nucleon Stability” and “Development of the FLNR Accelerator Complex and Experimental Setups (DRIBs-III)”.  </a:t>
                      </a:r>
                      <a:endParaRPr lang="en-US" sz="2000" b="1" dirty="0">
                        <a:solidFill>
                          <a:srgbClr val="C00000"/>
                        </a:solidFill>
                      </a:endParaRPr>
                    </a:p>
                  </a:txBody>
                  <a:tcPr/>
                </a:tc>
                <a:extLst>
                  <a:ext uri="{0D108BD9-81ED-4DB2-BD59-A6C34878D82A}">
                    <a16:rowId xmlns:a16="http://schemas.microsoft.com/office/drawing/2014/main" val="3556968414"/>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solidFill>
                            <a:srgbClr val="00B050"/>
                          </a:solidFill>
                        </a:rPr>
                        <a:t>The SC notes with satisfaction the discovery of 5 new isotopes </a:t>
                      </a:r>
                      <a:r>
                        <a:rPr lang="en-US" sz="2000" dirty="0"/>
                        <a:t>in the reactions of </a:t>
                      </a:r>
                      <a:r>
                        <a:rPr lang="en-US" sz="2000" baseline="30000" dirty="0"/>
                        <a:t>48</a:t>
                      </a:r>
                      <a:r>
                        <a:rPr lang="en-US" sz="2000" dirty="0"/>
                        <a:t>Са beams with Th, U, Pu, and Am targets at the SHE Factory. </a:t>
                      </a:r>
                      <a:r>
                        <a:rPr lang="en-US" sz="2000" dirty="0">
                          <a:solidFill>
                            <a:srgbClr val="00B050"/>
                          </a:solidFill>
                        </a:rPr>
                        <a:t>Of particular relevance is the detection for the first time of the alpha decay branch of </a:t>
                      </a:r>
                      <a:r>
                        <a:rPr lang="en-US" sz="2000" baseline="30000" dirty="0">
                          <a:solidFill>
                            <a:srgbClr val="00B050"/>
                          </a:solidFill>
                        </a:rPr>
                        <a:t>268</a:t>
                      </a:r>
                      <a:r>
                        <a:rPr lang="en-US" sz="2000" dirty="0">
                          <a:solidFill>
                            <a:srgbClr val="00B050"/>
                          </a:solidFill>
                        </a:rPr>
                        <a:t>Db and of the new isotope </a:t>
                      </a:r>
                      <a:r>
                        <a:rPr lang="en-US" sz="2000" baseline="30000" dirty="0">
                          <a:solidFill>
                            <a:srgbClr val="00B050"/>
                          </a:solidFill>
                        </a:rPr>
                        <a:t>264</a:t>
                      </a:r>
                      <a:r>
                        <a:rPr lang="en-US" sz="2000" dirty="0">
                          <a:solidFill>
                            <a:srgbClr val="00B050"/>
                          </a:solidFill>
                        </a:rPr>
                        <a:t>Lr</a:t>
                      </a:r>
                      <a:r>
                        <a:rPr lang="en-US" sz="2000" dirty="0"/>
                        <a:t>.</a:t>
                      </a:r>
                      <a:r>
                        <a:rPr lang="ru-RU" sz="2000" dirty="0"/>
                        <a:t> </a:t>
                      </a:r>
                      <a:r>
                        <a:rPr lang="en-US" sz="2000" dirty="0">
                          <a:solidFill>
                            <a:srgbClr val="00B050"/>
                          </a:solidFill>
                        </a:rPr>
                        <a:t>The first experiments are currently conducted for studying the chemical properties of superheavy elements 112 (Cn) and 114 (Fl) using the GRAND separator.</a:t>
                      </a:r>
                      <a:r>
                        <a:rPr lang="en-US" sz="2000" dirty="0"/>
                        <a:t> </a:t>
                      </a:r>
                      <a:r>
                        <a:rPr lang="en-US" sz="2000" dirty="0">
                          <a:solidFill>
                            <a:srgbClr val="00B050"/>
                          </a:solidFill>
                        </a:rPr>
                        <a:t>A number of gamma- and neutron spectroscopy experiments </a:t>
                      </a:r>
                      <a:r>
                        <a:rPr lang="en-US" sz="2000" dirty="0">
                          <a:solidFill>
                            <a:schemeClr val="tx1"/>
                          </a:solidFill>
                        </a:rPr>
                        <a:t>with a series of Rf and </a:t>
                      </a:r>
                      <a:r>
                        <a:rPr lang="en-US" sz="2000" dirty="0" err="1">
                          <a:solidFill>
                            <a:schemeClr val="tx1"/>
                          </a:solidFill>
                        </a:rPr>
                        <a:t>Fm</a:t>
                      </a:r>
                      <a:r>
                        <a:rPr lang="en-US" sz="2000" dirty="0">
                          <a:solidFill>
                            <a:schemeClr val="tx1"/>
                          </a:solidFill>
                        </a:rPr>
                        <a:t> isotopes</a:t>
                      </a:r>
                      <a:r>
                        <a:rPr lang="en-US" sz="2000" dirty="0">
                          <a:solidFill>
                            <a:srgbClr val="00B050"/>
                          </a:solidFill>
                        </a:rPr>
                        <a:t> were performed at the upgraded SHELS-GABRIELA setup. </a:t>
                      </a:r>
                      <a:endParaRPr lang="en-US" sz="2000" b="1" dirty="0">
                        <a:solidFill>
                          <a:srgbClr val="00B050"/>
                        </a:solidFill>
                      </a:endParaRPr>
                    </a:p>
                  </a:txBody>
                  <a:tcPr/>
                </a:tc>
                <a:extLst>
                  <a:ext uri="{0D108BD9-81ED-4DB2-BD59-A6C34878D82A}">
                    <a16:rowId xmlns:a16="http://schemas.microsoft.com/office/drawing/2014/main" val="182689468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solidFill>
                            <a:srgbClr val="00B050"/>
                          </a:solidFill>
                        </a:rPr>
                        <a:t>The SC recognizes </a:t>
                      </a:r>
                      <a:r>
                        <a:rPr lang="en-US" sz="2000" dirty="0">
                          <a:solidFill>
                            <a:schemeClr val="tx1"/>
                          </a:solidFill>
                        </a:rPr>
                        <a:t>that one of the essential tasks of FLNR in 2024–2030 is</a:t>
                      </a:r>
                      <a:r>
                        <a:rPr lang="en-US" sz="2000" dirty="0">
                          <a:solidFill>
                            <a:srgbClr val="00B050"/>
                          </a:solidFill>
                        </a:rPr>
                        <a:t> the synthesis of new elements 119 and 120 </a:t>
                      </a:r>
                      <a:r>
                        <a:rPr lang="en-US" sz="2000" dirty="0"/>
                        <a:t>in such reactions as </a:t>
                      </a:r>
                      <a:r>
                        <a:rPr lang="en-US" sz="2000" baseline="30000" dirty="0"/>
                        <a:t>54</a:t>
                      </a:r>
                      <a:r>
                        <a:rPr lang="en-US" sz="2000" dirty="0"/>
                        <a:t>Cr+</a:t>
                      </a:r>
                      <a:r>
                        <a:rPr lang="en-US" sz="2000" baseline="30000" dirty="0"/>
                        <a:t>248</a:t>
                      </a:r>
                      <a:r>
                        <a:rPr lang="en-US" sz="2000" dirty="0"/>
                        <a:t>Cm and </a:t>
                      </a:r>
                      <a:r>
                        <a:rPr lang="en-US" sz="2000" baseline="30000" dirty="0"/>
                        <a:t>50</a:t>
                      </a:r>
                      <a:r>
                        <a:rPr lang="en-US" sz="2000" dirty="0"/>
                        <a:t>Ti+</a:t>
                      </a:r>
                      <a:r>
                        <a:rPr lang="en-US" sz="2000" baseline="30000" dirty="0"/>
                        <a:t>249</a:t>
                      </a:r>
                      <a:r>
                        <a:rPr lang="en-US" sz="2000" dirty="0"/>
                        <a:t>Bk. </a:t>
                      </a:r>
                      <a:r>
                        <a:rPr lang="en-US" sz="2000" dirty="0">
                          <a:solidFill>
                            <a:srgbClr val="00B050"/>
                          </a:solidFill>
                        </a:rPr>
                        <a:t>The further experimental studies of the structure and mechanisms of production of nuclei near and beyond the limits of nucleon stability are planned in </a:t>
                      </a:r>
                      <a:r>
                        <a:rPr lang="en-US" sz="2000" dirty="0" smtClean="0">
                          <a:solidFill>
                            <a:srgbClr val="00B050"/>
                          </a:solidFill>
                        </a:rPr>
                        <a:t>the FLNR </a:t>
                      </a:r>
                      <a:r>
                        <a:rPr lang="en-US" sz="2000" dirty="0">
                          <a:solidFill>
                            <a:srgbClr val="00B050"/>
                          </a:solidFill>
                        </a:rPr>
                        <a:t>at the ACCULINNA-1, ACCULINNA-2, and MAVR setups. A project for upgrading the U-400 → U-400R accelerator and the new 1500 m2 experimental hall has been prepared. </a:t>
                      </a:r>
                      <a:endParaRPr lang="en-US" sz="2000" b="1" dirty="0">
                        <a:solidFill>
                          <a:srgbClr val="00B050"/>
                        </a:solidFill>
                      </a:endParaRPr>
                    </a:p>
                  </a:txBody>
                  <a:tcPr/>
                </a:tc>
                <a:extLst>
                  <a:ext uri="{0D108BD9-81ED-4DB2-BD59-A6C34878D82A}">
                    <a16:rowId xmlns:a16="http://schemas.microsoft.com/office/drawing/2014/main" val="1734634956"/>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t>The SC supports the proposed strategy for the development of heavy-ion physics research in FLNR for 2024–2030.</a:t>
                      </a:r>
                      <a:endParaRPr lang="en-US" sz="2000" b="1" dirty="0">
                        <a:solidFill>
                          <a:srgbClr val="C00000"/>
                        </a:solidFill>
                      </a:endParaRPr>
                    </a:p>
                  </a:txBody>
                  <a:tcPr/>
                </a:tc>
                <a:extLst>
                  <a:ext uri="{0D108BD9-81ED-4DB2-BD59-A6C34878D82A}">
                    <a16:rowId xmlns:a16="http://schemas.microsoft.com/office/drawing/2014/main" val="3372945066"/>
                  </a:ext>
                </a:extLst>
              </a:tr>
            </a:tbl>
          </a:graphicData>
        </a:graphic>
      </p:graphicFrame>
    </p:spTree>
    <p:extLst>
      <p:ext uri="{BB962C8B-B14F-4D97-AF65-F5344CB8AC3E}">
        <p14:creationId xmlns:p14="http://schemas.microsoft.com/office/powerpoint/2010/main" val="28378818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1081</TotalTime>
  <Words>4140</Words>
  <Application>Microsoft Office PowerPoint</Application>
  <PresentationFormat>Widescreen</PresentationFormat>
  <Paragraphs>348</Paragraphs>
  <Slides>29</Slides>
  <Notes>15</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29</vt:i4>
      </vt:variant>
    </vt:vector>
  </HeadingPairs>
  <TitlesOfParts>
    <vt:vector size="46" baseType="lpstr">
      <vt:lpstr>맑은 고딕</vt:lpstr>
      <vt:lpstr>Microsoft YaHei</vt:lpstr>
      <vt:lpstr>ＭＳ Ｐゴシック</vt:lpstr>
      <vt:lpstr>ＭＳ Ｐゴシック</vt:lpstr>
      <vt:lpstr>SimSun</vt:lpstr>
      <vt:lpstr>Arial</vt:lpstr>
      <vt:lpstr>Arial Rounded MT Bold</vt:lpstr>
      <vt:lpstr>Calibri</vt:lpstr>
      <vt:lpstr>Cambria Math</vt:lpstr>
      <vt:lpstr>Gungsuh</vt:lpstr>
      <vt:lpstr>MS Mincho</vt:lpstr>
      <vt:lpstr>Segoe Print</vt:lpstr>
      <vt:lpstr>Symbol</vt:lpstr>
      <vt:lpstr>Times</vt:lpstr>
      <vt:lpstr>Times New Roman</vt:lpstr>
      <vt:lpstr>Wingdings</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Concept of Theme «Theory of Nuclear Systems»    Development of theoretical             Applications for experiments methods           Multidisciplinar nature   Attraction of young researchers in nuclear theory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Rachkov</dc:creator>
  <cp:lastModifiedBy>Valery Nesvizhevsky</cp:lastModifiedBy>
  <cp:revision>89</cp:revision>
  <dcterms:created xsi:type="dcterms:W3CDTF">2023-02-09T09:36:03Z</dcterms:created>
  <dcterms:modified xsi:type="dcterms:W3CDTF">2023-06-28T17:26:44Z</dcterms:modified>
</cp:coreProperties>
</file>