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700" r:id="rId4"/>
  </p:sldMasterIdLst>
  <p:notesMasterIdLst>
    <p:notesMasterId r:id="rId16"/>
  </p:notesMasterIdLst>
  <p:sldIdLst>
    <p:sldId id="270" r:id="rId5"/>
    <p:sldId id="258" r:id="rId6"/>
    <p:sldId id="259" r:id="rId7"/>
    <p:sldId id="261" r:id="rId8"/>
    <p:sldId id="260" r:id="rId9"/>
    <p:sldId id="262" r:id="rId10"/>
    <p:sldId id="263" r:id="rId11"/>
    <p:sldId id="267" r:id="rId12"/>
    <p:sldId id="265" r:id="rId13"/>
    <p:sldId id="264" r:id="rId14"/>
    <p:sldId id="269" r:id="rId15"/>
  </p:sldIdLst>
  <p:sldSz cx="12168188" cy="7110413"/>
  <p:notesSz cx="7772400" cy="10058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5"/>
  </p:normalViewPr>
  <p:slideViewPr>
    <p:cSldViewPr snapToGrid="0">
      <p:cViewPr varScale="1">
        <p:scale>
          <a:sx n="97" d="100"/>
          <a:sy n="97" d="100"/>
        </p:scale>
        <p:origin x="9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19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&lt;header&gt;</a:t>
            </a:r>
          </a:p>
        </p:txBody>
      </p:sp>
      <p:sp>
        <p:nvSpPr>
          <p:cNvPr id="199" name="PlaceHolder 4"/>
          <p:cNvSpPr>
            <a:spLocks noGrp="1"/>
          </p:cNvSpPr>
          <p:nvPr>
            <p:ph type="dt" idx="7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200" name="PlaceHolder 5"/>
          <p:cNvSpPr>
            <a:spLocks noGrp="1"/>
          </p:cNvSpPr>
          <p:nvPr>
            <p:ph type="ftr" idx="8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201" name="PlaceHolder 6"/>
          <p:cNvSpPr>
            <a:spLocks noGrp="1"/>
          </p:cNvSpPr>
          <p:nvPr>
            <p:ph type="sldNum" idx="9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9C9E5CC3-6AAA-409F-A768-6B8C85D1D1A3}" type="slidenum"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8400" y="1663560"/>
            <a:ext cx="10950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08400" y="3817440"/>
            <a:ext cx="10950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8400" y="1663560"/>
            <a:ext cx="5343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219720" y="1663560"/>
            <a:ext cx="5343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608400" y="3817440"/>
            <a:ext cx="5343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6219720" y="3817440"/>
            <a:ext cx="5343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08400" y="1663560"/>
            <a:ext cx="3525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311000" y="1663560"/>
            <a:ext cx="3525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8013600" y="1663560"/>
            <a:ext cx="3525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608400" y="3817440"/>
            <a:ext cx="3525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4311000" y="3817440"/>
            <a:ext cx="3525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8013600" y="3817440"/>
            <a:ext cx="3525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5B86CC5-69A6-492D-BCA5-0EC841B1E649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608400" y="1663560"/>
            <a:ext cx="10950840" cy="4123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F6BF128-D0BF-4B46-9F3D-89D7E42F3835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608400" y="1663560"/>
            <a:ext cx="10950840" cy="4123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4587D9C-18C4-4202-B5D5-6D3F2850171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608400" y="1663560"/>
            <a:ext cx="5343840" cy="4123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/>
          </p:nvPr>
        </p:nvSpPr>
        <p:spPr>
          <a:xfrm>
            <a:off x="6219720" y="1663560"/>
            <a:ext cx="5343840" cy="4123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14F170A-828C-46BD-907E-4C6520E2AFF3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F4052E3-6548-452A-A2AC-D3635E772E0D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608400" y="283680"/>
            <a:ext cx="10950840" cy="5503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44B3567-59D2-4908-91C0-B923C11CEE96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608400" y="1663560"/>
            <a:ext cx="5343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6219720" y="1663560"/>
            <a:ext cx="5343840" cy="4123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/>
          </p:nvPr>
        </p:nvSpPr>
        <p:spPr>
          <a:xfrm>
            <a:off x="608400" y="3817440"/>
            <a:ext cx="5343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96C188D-C9E2-4094-AB5F-DE24DF6C394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8400" y="1663560"/>
            <a:ext cx="10950840" cy="4123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608400" y="1663560"/>
            <a:ext cx="5343840" cy="4123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6219720" y="1663560"/>
            <a:ext cx="5343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/>
          </p:nvPr>
        </p:nvSpPr>
        <p:spPr>
          <a:xfrm>
            <a:off x="6219720" y="3817440"/>
            <a:ext cx="5343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80EDC55-1949-4820-9B76-6CC8CC56DC4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608400" y="1663560"/>
            <a:ext cx="5343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6219720" y="1663560"/>
            <a:ext cx="5343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608400" y="3817440"/>
            <a:ext cx="10950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70ECCA1-A699-473A-8A22-450C9DD0DBF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608400" y="1663560"/>
            <a:ext cx="10950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608400" y="3817440"/>
            <a:ext cx="10950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02E3169-E911-4629-B83B-E5991151F50D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8400" y="1663560"/>
            <a:ext cx="5343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219720" y="1663560"/>
            <a:ext cx="5343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608400" y="3817440"/>
            <a:ext cx="5343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/>
          </p:nvPr>
        </p:nvSpPr>
        <p:spPr>
          <a:xfrm>
            <a:off x="6219720" y="3817440"/>
            <a:ext cx="5343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79D9AE2-3B50-4ABF-AEFE-44C816CEA7AA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608400" y="1663560"/>
            <a:ext cx="3525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4311000" y="1663560"/>
            <a:ext cx="3525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8013600" y="1663560"/>
            <a:ext cx="3525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608400" y="3817440"/>
            <a:ext cx="3525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/>
          </p:nvPr>
        </p:nvSpPr>
        <p:spPr>
          <a:xfrm>
            <a:off x="4311000" y="3817440"/>
            <a:ext cx="3525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/>
          </p:nvPr>
        </p:nvSpPr>
        <p:spPr>
          <a:xfrm>
            <a:off x="8013600" y="3817440"/>
            <a:ext cx="3525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D592870-5CD9-435A-92F4-3B887C0E8589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subTitle"/>
          </p:nvPr>
        </p:nvSpPr>
        <p:spPr>
          <a:xfrm>
            <a:off x="608400" y="1663560"/>
            <a:ext cx="10950840" cy="4123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608400" y="1663560"/>
            <a:ext cx="10950840" cy="4123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/>
          </p:nvPr>
        </p:nvSpPr>
        <p:spPr>
          <a:xfrm>
            <a:off x="608400" y="1663560"/>
            <a:ext cx="5343840" cy="4123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/>
          </p:nvPr>
        </p:nvSpPr>
        <p:spPr>
          <a:xfrm>
            <a:off x="6219720" y="1663560"/>
            <a:ext cx="5343840" cy="4123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608400" y="1663560"/>
            <a:ext cx="10950840" cy="4123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subTitle"/>
          </p:nvPr>
        </p:nvSpPr>
        <p:spPr>
          <a:xfrm>
            <a:off x="608400" y="283680"/>
            <a:ext cx="10950840" cy="5503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608400" y="1663560"/>
            <a:ext cx="5343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/>
          </p:nvPr>
        </p:nvSpPr>
        <p:spPr>
          <a:xfrm>
            <a:off x="6219720" y="1663560"/>
            <a:ext cx="5343840" cy="4123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/>
          </p:nvPr>
        </p:nvSpPr>
        <p:spPr>
          <a:xfrm>
            <a:off x="608400" y="3817440"/>
            <a:ext cx="5343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608400" y="1663560"/>
            <a:ext cx="5343840" cy="4123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/>
          </p:nvPr>
        </p:nvSpPr>
        <p:spPr>
          <a:xfrm>
            <a:off x="6219720" y="1663560"/>
            <a:ext cx="5343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/>
          </p:nvPr>
        </p:nvSpPr>
        <p:spPr>
          <a:xfrm>
            <a:off x="6219720" y="3817440"/>
            <a:ext cx="5343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608400" y="1663560"/>
            <a:ext cx="5343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/>
          </p:nvPr>
        </p:nvSpPr>
        <p:spPr>
          <a:xfrm>
            <a:off x="6219720" y="1663560"/>
            <a:ext cx="5343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/>
          </p:nvPr>
        </p:nvSpPr>
        <p:spPr>
          <a:xfrm>
            <a:off x="608400" y="3817440"/>
            <a:ext cx="10950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608400" y="1663560"/>
            <a:ext cx="10950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608400" y="3817440"/>
            <a:ext cx="10950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608400" y="1663560"/>
            <a:ext cx="5343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6219720" y="1663560"/>
            <a:ext cx="5343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608400" y="3817440"/>
            <a:ext cx="5343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/>
          </p:nvPr>
        </p:nvSpPr>
        <p:spPr>
          <a:xfrm>
            <a:off x="6219720" y="3817440"/>
            <a:ext cx="5343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608400" y="1663560"/>
            <a:ext cx="3525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4311000" y="1663560"/>
            <a:ext cx="3525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/>
          </p:nvPr>
        </p:nvSpPr>
        <p:spPr>
          <a:xfrm>
            <a:off x="8013600" y="1663560"/>
            <a:ext cx="3525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/>
          </p:nvPr>
        </p:nvSpPr>
        <p:spPr>
          <a:xfrm>
            <a:off x="608400" y="3817440"/>
            <a:ext cx="3525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6"/>
          <p:cNvSpPr>
            <a:spLocks noGrp="1"/>
          </p:cNvSpPr>
          <p:nvPr>
            <p:ph/>
          </p:nvPr>
        </p:nvSpPr>
        <p:spPr>
          <a:xfrm>
            <a:off x="4311000" y="3817440"/>
            <a:ext cx="3525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7"/>
          <p:cNvSpPr>
            <a:spLocks noGrp="1"/>
          </p:cNvSpPr>
          <p:nvPr>
            <p:ph/>
          </p:nvPr>
        </p:nvSpPr>
        <p:spPr>
          <a:xfrm>
            <a:off x="8013600" y="3817440"/>
            <a:ext cx="3525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subTitle"/>
          </p:nvPr>
        </p:nvSpPr>
        <p:spPr>
          <a:xfrm>
            <a:off x="608400" y="1663560"/>
            <a:ext cx="10950840" cy="4123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/>
          </p:nvPr>
        </p:nvSpPr>
        <p:spPr>
          <a:xfrm>
            <a:off x="608400" y="1663560"/>
            <a:ext cx="10950840" cy="4123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608400" y="1663560"/>
            <a:ext cx="5343840" cy="4123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6219720" y="1663560"/>
            <a:ext cx="5343840" cy="4123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/>
          </p:nvPr>
        </p:nvSpPr>
        <p:spPr>
          <a:xfrm>
            <a:off x="608400" y="1663560"/>
            <a:ext cx="5343840" cy="4123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/>
          </p:nvPr>
        </p:nvSpPr>
        <p:spPr>
          <a:xfrm>
            <a:off x="6219720" y="1663560"/>
            <a:ext cx="5343840" cy="4123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subTitle"/>
          </p:nvPr>
        </p:nvSpPr>
        <p:spPr>
          <a:xfrm>
            <a:off x="608400" y="283680"/>
            <a:ext cx="10950840" cy="5503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/>
          </p:nvPr>
        </p:nvSpPr>
        <p:spPr>
          <a:xfrm>
            <a:off x="608400" y="1663560"/>
            <a:ext cx="5343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/>
          </p:nvPr>
        </p:nvSpPr>
        <p:spPr>
          <a:xfrm>
            <a:off x="6219720" y="1663560"/>
            <a:ext cx="5343840" cy="4123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4"/>
          <p:cNvSpPr>
            <a:spLocks noGrp="1"/>
          </p:cNvSpPr>
          <p:nvPr>
            <p:ph/>
          </p:nvPr>
        </p:nvSpPr>
        <p:spPr>
          <a:xfrm>
            <a:off x="608400" y="3817440"/>
            <a:ext cx="5343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608400" y="1663560"/>
            <a:ext cx="5343840" cy="4123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/>
          </p:nvPr>
        </p:nvSpPr>
        <p:spPr>
          <a:xfrm>
            <a:off x="6219720" y="1663560"/>
            <a:ext cx="5343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/>
          </p:nvPr>
        </p:nvSpPr>
        <p:spPr>
          <a:xfrm>
            <a:off x="6219720" y="3817440"/>
            <a:ext cx="5343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/>
          </p:nvPr>
        </p:nvSpPr>
        <p:spPr>
          <a:xfrm>
            <a:off x="608400" y="1663560"/>
            <a:ext cx="5343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/>
          </p:nvPr>
        </p:nvSpPr>
        <p:spPr>
          <a:xfrm>
            <a:off x="6219720" y="1663560"/>
            <a:ext cx="5343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/>
          </p:nvPr>
        </p:nvSpPr>
        <p:spPr>
          <a:xfrm>
            <a:off x="608400" y="3817440"/>
            <a:ext cx="10950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/>
          </p:nvPr>
        </p:nvSpPr>
        <p:spPr>
          <a:xfrm>
            <a:off x="608400" y="1663560"/>
            <a:ext cx="10950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/>
          </p:nvPr>
        </p:nvSpPr>
        <p:spPr>
          <a:xfrm>
            <a:off x="608400" y="3817440"/>
            <a:ext cx="10950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/>
          </p:nvPr>
        </p:nvSpPr>
        <p:spPr>
          <a:xfrm>
            <a:off x="608400" y="1663560"/>
            <a:ext cx="5343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/>
          </p:nvPr>
        </p:nvSpPr>
        <p:spPr>
          <a:xfrm>
            <a:off x="6219720" y="1663560"/>
            <a:ext cx="5343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/>
          </p:nvPr>
        </p:nvSpPr>
        <p:spPr>
          <a:xfrm>
            <a:off x="608400" y="3817440"/>
            <a:ext cx="5343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5"/>
          <p:cNvSpPr>
            <a:spLocks noGrp="1"/>
          </p:cNvSpPr>
          <p:nvPr>
            <p:ph/>
          </p:nvPr>
        </p:nvSpPr>
        <p:spPr>
          <a:xfrm>
            <a:off x="6219720" y="3817440"/>
            <a:ext cx="5343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/>
          </p:nvPr>
        </p:nvSpPr>
        <p:spPr>
          <a:xfrm>
            <a:off x="608400" y="1663560"/>
            <a:ext cx="3525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/>
          </p:nvPr>
        </p:nvSpPr>
        <p:spPr>
          <a:xfrm>
            <a:off x="4311000" y="1663560"/>
            <a:ext cx="3525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4"/>
          <p:cNvSpPr>
            <a:spLocks noGrp="1"/>
          </p:cNvSpPr>
          <p:nvPr>
            <p:ph/>
          </p:nvPr>
        </p:nvSpPr>
        <p:spPr>
          <a:xfrm>
            <a:off x="8013600" y="1663560"/>
            <a:ext cx="3525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5"/>
          <p:cNvSpPr>
            <a:spLocks noGrp="1"/>
          </p:cNvSpPr>
          <p:nvPr>
            <p:ph/>
          </p:nvPr>
        </p:nvSpPr>
        <p:spPr>
          <a:xfrm>
            <a:off x="608400" y="3817440"/>
            <a:ext cx="3525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6"/>
          <p:cNvSpPr>
            <a:spLocks noGrp="1"/>
          </p:cNvSpPr>
          <p:nvPr>
            <p:ph/>
          </p:nvPr>
        </p:nvSpPr>
        <p:spPr>
          <a:xfrm>
            <a:off x="4311000" y="3817440"/>
            <a:ext cx="3525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7"/>
          <p:cNvSpPr>
            <a:spLocks noGrp="1"/>
          </p:cNvSpPr>
          <p:nvPr>
            <p:ph/>
          </p:nvPr>
        </p:nvSpPr>
        <p:spPr>
          <a:xfrm>
            <a:off x="8013600" y="3817440"/>
            <a:ext cx="3525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8400" y="283680"/>
            <a:ext cx="10950840" cy="5503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8400" y="1663560"/>
            <a:ext cx="5343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6219720" y="1663560"/>
            <a:ext cx="5343840" cy="4123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608400" y="3817440"/>
            <a:ext cx="5343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8400" y="1663560"/>
            <a:ext cx="5343840" cy="4123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19720" y="1663560"/>
            <a:ext cx="5343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219720" y="3817440"/>
            <a:ext cx="5343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8400" y="1663560"/>
            <a:ext cx="5343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19720" y="1663560"/>
            <a:ext cx="5343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08400" y="3817440"/>
            <a:ext cx="10950840" cy="196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8400" y="1663560"/>
            <a:ext cx="10950840" cy="4123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ftr" idx="1"/>
          </p:nvPr>
        </p:nvSpPr>
        <p:spPr>
          <a:xfrm>
            <a:off x="4030560" y="6590160"/>
            <a:ext cx="4101120" cy="372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ldNum" idx="2"/>
          </p:nvPr>
        </p:nvSpPr>
        <p:spPr>
          <a:xfrm>
            <a:off x="8593920" y="6590160"/>
            <a:ext cx="2732040" cy="372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50B8FEC9-20F3-4503-A57C-33E554800691}" type="slidenum"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dt" idx="3"/>
          </p:nvPr>
        </p:nvSpPr>
        <p:spPr>
          <a:xfrm>
            <a:off x="836640" y="6590160"/>
            <a:ext cx="2732040" cy="372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41" name="PlaceHolder 4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608400" y="1663560"/>
            <a:ext cx="10950840" cy="4123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840" cy="11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608400" y="1663560"/>
            <a:ext cx="10950840" cy="4123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608400" y="283680"/>
            <a:ext cx="10950480" cy="118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608400" y="1663560"/>
            <a:ext cx="10950840" cy="4123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3" Type="http://schemas.openxmlformats.org/officeDocument/2006/relationships/image" Target="../media/image2.jpeg"/><Relationship Id="rId21" Type="http://schemas.openxmlformats.org/officeDocument/2006/relationships/image" Target="../media/image20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24" Type="http://schemas.openxmlformats.org/officeDocument/2006/relationships/image" Target="../media/image23.tif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23" Type="http://schemas.openxmlformats.org/officeDocument/2006/relationships/image" Target="../media/image22.jpe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png"/><Relationship Id="rId1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3" name="Рисунок 488"/>
          <p:cNvPicPr/>
          <p:nvPr/>
        </p:nvPicPr>
        <p:blipFill>
          <a:blip r:embed="rId2"/>
          <a:stretch/>
        </p:blipFill>
        <p:spPr>
          <a:xfrm>
            <a:off x="7677360" y="1175760"/>
            <a:ext cx="3974040" cy="3167640"/>
          </a:xfrm>
          <a:prstGeom prst="rect">
            <a:avLst/>
          </a:prstGeom>
          <a:ln w="0">
            <a:noFill/>
          </a:ln>
        </p:spPr>
      </p:pic>
      <p:pic>
        <p:nvPicPr>
          <p:cNvPr id="894" name="Рисунок 5"/>
          <p:cNvPicPr/>
          <p:nvPr/>
        </p:nvPicPr>
        <p:blipFill>
          <a:blip r:embed="rId3"/>
          <a:stretch/>
        </p:blipFill>
        <p:spPr>
          <a:xfrm>
            <a:off x="10565640" y="2514600"/>
            <a:ext cx="635760" cy="406800"/>
          </a:xfrm>
          <a:prstGeom prst="rect">
            <a:avLst/>
          </a:prstGeom>
          <a:ln w="0">
            <a:noFill/>
          </a:ln>
        </p:spPr>
      </p:pic>
      <p:pic>
        <p:nvPicPr>
          <p:cNvPr id="895" name="Рисунок 6"/>
          <p:cNvPicPr/>
          <p:nvPr/>
        </p:nvPicPr>
        <p:blipFill>
          <a:blip r:embed="rId4"/>
          <a:stretch/>
        </p:blipFill>
        <p:spPr>
          <a:xfrm>
            <a:off x="10515600" y="2057400"/>
            <a:ext cx="612360" cy="413280"/>
          </a:xfrm>
          <a:prstGeom prst="rect">
            <a:avLst/>
          </a:prstGeom>
          <a:ln w="0">
            <a:noFill/>
          </a:ln>
        </p:spPr>
      </p:pic>
      <p:pic>
        <p:nvPicPr>
          <p:cNvPr id="896" name="Рисунок 7"/>
          <p:cNvPicPr/>
          <p:nvPr/>
        </p:nvPicPr>
        <p:blipFill>
          <a:blip r:embed="rId5"/>
          <a:stretch/>
        </p:blipFill>
        <p:spPr>
          <a:xfrm>
            <a:off x="10287000" y="1478520"/>
            <a:ext cx="634680" cy="396000"/>
          </a:xfrm>
          <a:prstGeom prst="rect">
            <a:avLst/>
          </a:prstGeom>
          <a:ln w="0">
            <a:noFill/>
          </a:ln>
        </p:spPr>
      </p:pic>
      <p:pic>
        <p:nvPicPr>
          <p:cNvPr id="897" name="Рисунок 8"/>
          <p:cNvPicPr/>
          <p:nvPr/>
        </p:nvPicPr>
        <p:blipFill>
          <a:blip r:embed="rId6"/>
          <a:stretch/>
        </p:blipFill>
        <p:spPr>
          <a:xfrm>
            <a:off x="9875160" y="1081800"/>
            <a:ext cx="619200" cy="396720"/>
          </a:xfrm>
          <a:prstGeom prst="rect">
            <a:avLst/>
          </a:prstGeom>
          <a:ln w="0">
            <a:noFill/>
          </a:ln>
        </p:spPr>
      </p:pic>
      <p:pic>
        <p:nvPicPr>
          <p:cNvPr id="898" name="Рисунок 10"/>
          <p:cNvPicPr/>
          <p:nvPr/>
        </p:nvPicPr>
        <p:blipFill>
          <a:blip r:embed="rId7"/>
          <a:stretch/>
        </p:blipFill>
        <p:spPr>
          <a:xfrm>
            <a:off x="9144000" y="969480"/>
            <a:ext cx="634320" cy="402120"/>
          </a:xfrm>
          <a:prstGeom prst="rect">
            <a:avLst/>
          </a:prstGeom>
          <a:ln w="0">
            <a:noFill/>
          </a:ln>
        </p:spPr>
      </p:pic>
      <p:pic>
        <p:nvPicPr>
          <p:cNvPr id="899" name="Рисунок 11"/>
          <p:cNvPicPr/>
          <p:nvPr/>
        </p:nvPicPr>
        <p:blipFill>
          <a:blip r:embed="rId8"/>
          <a:stretch/>
        </p:blipFill>
        <p:spPr>
          <a:xfrm>
            <a:off x="8458200" y="1143000"/>
            <a:ext cx="643320" cy="391320"/>
          </a:xfrm>
          <a:prstGeom prst="rect">
            <a:avLst/>
          </a:prstGeom>
          <a:ln w="0">
            <a:noFill/>
          </a:ln>
        </p:spPr>
      </p:pic>
      <p:pic>
        <p:nvPicPr>
          <p:cNvPr id="900" name="Рисунок 12"/>
          <p:cNvPicPr/>
          <p:nvPr/>
        </p:nvPicPr>
        <p:blipFill>
          <a:blip r:embed="rId9"/>
          <a:stretch/>
        </p:blipFill>
        <p:spPr>
          <a:xfrm>
            <a:off x="7833600" y="1534320"/>
            <a:ext cx="624600" cy="429840"/>
          </a:xfrm>
          <a:prstGeom prst="rect">
            <a:avLst/>
          </a:prstGeom>
          <a:ln w="0">
            <a:noFill/>
          </a:ln>
        </p:spPr>
      </p:pic>
      <p:pic>
        <p:nvPicPr>
          <p:cNvPr id="901" name="Рисунок 13"/>
          <p:cNvPicPr/>
          <p:nvPr/>
        </p:nvPicPr>
        <p:blipFill>
          <a:blip r:embed="rId10"/>
          <a:stretch/>
        </p:blipFill>
        <p:spPr>
          <a:xfrm>
            <a:off x="7543800" y="2016000"/>
            <a:ext cx="662040" cy="426600"/>
          </a:xfrm>
          <a:prstGeom prst="rect">
            <a:avLst/>
          </a:prstGeom>
          <a:ln w="0">
            <a:noFill/>
          </a:ln>
        </p:spPr>
      </p:pic>
      <p:pic>
        <p:nvPicPr>
          <p:cNvPr id="902" name="Рисунок 14"/>
          <p:cNvPicPr/>
          <p:nvPr/>
        </p:nvPicPr>
        <p:blipFill>
          <a:blip r:embed="rId11"/>
          <a:stretch/>
        </p:blipFill>
        <p:spPr>
          <a:xfrm>
            <a:off x="7543800" y="3025800"/>
            <a:ext cx="608760" cy="403200"/>
          </a:xfrm>
          <a:prstGeom prst="rect">
            <a:avLst/>
          </a:prstGeom>
          <a:ln w="0">
            <a:noFill/>
          </a:ln>
        </p:spPr>
      </p:pic>
      <p:pic>
        <p:nvPicPr>
          <p:cNvPr id="903" name="Рисунок 15"/>
          <p:cNvPicPr/>
          <p:nvPr/>
        </p:nvPicPr>
        <p:blipFill>
          <a:blip r:embed="rId12"/>
          <a:stretch/>
        </p:blipFill>
        <p:spPr>
          <a:xfrm>
            <a:off x="7677360" y="3489120"/>
            <a:ext cx="592200" cy="397080"/>
          </a:xfrm>
          <a:prstGeom prst="rect">
            <a:avLst/>
          </a:prstGeom>
          <a:ln w="0">
            <a:noFill/>
          </a:ln>
        </p:spPr>
      </p:pic>
      <p:pic>
        <p:nvPicPr>
          <p:cNvPr id="904" name="Рисунок 16"/>
          <p:cNvPicPr/>
          <p:nvPr/>
        </p:nvPicPr>
        <p:blipFill>
          <a:blip r:embed="rId13"/>
          <a:stretch/>
        </p:blipFill>
        <p:spPr>
          <a:xfrm>
            <a:off x="8229600" y="3947760"/>
            <a:ext cx="593640" cy="395640"/>
          </a:xfrm>
          <a:prstGeom prst="rect">
            <a:avLst/>
          </a:prstGeom>
          <a:ln w="0">
            <a:noFill/>
          </a:ln>
        </p:spPr>
      </p:pic>
      <p:pic>
        <p:nvPicPr>
          <p:cNvPr id="905" name="Рисунок 18"/>
          <p:cNvPicPr/>
          <p:nvPr/>
        </p:nvPicPr>
        <p:blipFill>
          <a:blip r:embed="rId14"/>
          <a:stretch/>
        </p:blipFill>
        <p:spPr>
          <a:xfrm>
            <a:off x="9144000" y="4114800"/>
            <a:ext cx="647640" cy="366120"/>
          </a:xfrm>
          <a:prstGeom prst="rect">
            <a:avLst/>
          </a:prstGeom>
          <a:ln w="0">
            <a:noFill/>
          </a:ln>
        </p:spPr>
      </p:pic>
      <p:pic>
        <p:nvPicPr>
          <p:cNvPr id="906" name="Рисунок 19"/>
          <p:cNvPicPr/>
          <p:nvPr/>
        </p:nvPicPr>
        <p:blipFill>
          <a:blip r:embed="rId15"/>
          <a:stretch/>
        </p:blipFill>
        <p:spPr>
          <a:xfrm>
            <a:off x="9829800" y="3960360"/>
            <a:ext cx="608400" cy="383040"/>
          </a:xfrm>
          <a:prstGeom prst="rect">
            <a:avLst/>
          </a:prstGeom>
          <a:ln w="0">
            <a:noFill/>
          </a:ln>
        </p:spPr>
      </p:pic>
      <p:pic>
        <p:nvPicPr>
          <p:cNvPr id="907" name="Рисунок 20"/>
          <p:cNvPicPr/>
          <p:nvPr/>
        </p:nvPicPr>
        <p:blipFill>
          <a:blip r:embed="rId16"/>
          <a:stretch/>
        </p:blipFill>
        <p:spPr>
          <a:xfrm>
            <a:off x="10371240" y="3480840"/>
            <a:ext cx="601560" cy="405360"/>
          </a:xfrm>
          <a:prstGeom prst="rect">
            <a:avLst/>
          </a:prstGeom>
          <a:ln w="0">
            <a:noFill/>
          </a:ln>
        </p:spPr>
      </p:pic>
      <p:pic>
        <p:nvPicPr>
          <p:cNvPr id="908" name="Рисунок 21"/>
          <p:cNvPicPr/>
          <p:nvPr/>
        </p:nvPicPr>
        <p:blipFill>
          <a:blip r:embed="rId17"/>
          <a:stretch/>
        </p:blipFill>
        <p:spPr>
          <a:xfrm>
            <a:off x="10564200" y="3016440"/>
            <a:ext cx="637200" cy="412560"/>
          </a:xfrm>
          <a:prstGeom prst="rect">
            <a:avLst/>
          </a:prstGeom>
          <a:ln w="0">
            <a:noFill/>
          </a:ln>
        </p:spPr>
      </p:pic>
      <p:pic>
        <p:nvPicPr>
          <p:cNvPr id="909" name="Рисунок 24"/>
          <p:cNvPicPr/>
          <p:nvPr/>
        </p:nvPicPr>
        <p:blipFill>
          <a:blip r:embed="rId18"/>
          <a:stretch/>
        </p:blipFill>
        <p:spPr>
          <a:xfrm>
            <a:off x="8278920" y="4970160"/>
            <a:ext cx="520920" cy="380880"/>
          </a:xfrm>
          <a:prstGeom prst="rect">
            <a:avLst/>
          </a:prstGeom>
          <a:ln w="0">
            <a:noFill/>
          </a:ln>
        </p:spPr>
      </p:pic>
      <p:pic>
        <p:nvPicPr>
          <p:cNvPr id="910" name="Рисунок 25"/>
          <p:cNvPicPr/>
          <p:nvPr/>
        </p:nvPicPr>
        <p:blipFill>
          <a:blip r:embed="rId19"/>
          <a:stretch/>
        </p:blipFill>
        <p:spPr>
          <a:xfrm>
            <a:off x="8836200" y="4970160"/>
            <a:ext cx="520560" cy="380880"/>
          </a:xfrm>
          <a:prstGeom prst="rect">
            <a:avLst/>
          </a:prstGeom>
          <a:ln w="0">
            <a:noFill/>
          </a:ln>
        </p:spPr>
      </p:pic>
      <p:pic>
        <p:nvPicPr>
          <p:cNvPr id="911" name="Рисунок 26"/>
          <p:cNvPicPr/>
          <p:nvPr/>
        </p:nvPicPr>
        <p:blipFill>
          <a:blip r:embed="rId20"/>
          <a:stretch/>
        </p:blipFill>
        <p:spPr>
          <a:xfrm>
            <a:off x="9414360" y="4970160"/>
            <a:ext cx="518400" cy="378720"/>
          </a:xfrm>
          <a:prstGeom prst="rect">
            <a:avLst/>
          </a:prstGeom>
          <a:ln w="0">
            <a:noFill/>
          </a:ln>
        </p:spPr>
      </p:pic>
      <p:pic>
        <p:nvPicPr>
          <p:cNvPr id="912" name="Рисунок 27"/>
          <p:cNvPicPr/>
          <p:nvPr/>
        </p:nvPicPr>
        <p:blipFill>
          <a:blip r:embed="rId21"/>
          <a:stretch/>
        </p:blipFill>
        <p:spPr>
          <a:xfrm>
            <a:off x="10010880" y="4970160"/>
            <a:ext cx="549720" cy="401760"/>
          </a:xfrm>
          <a:prstGeom prst="rect">
            <a:avLst/>
          </a:prstGeom>
          <a:ln w="0">
            <a:noFill/>
          </a:ln>
        </p:spPr>
      </p:pic>
      <p:pic>
        <p:nvPicPr>
          <p:cNvPr id="913" name="Рисунок 28"/>
          <p:cNvPicPr/>
          <p:nvPr/>
        </p:nvPicPr>
        <p:blipFill>
          <a:blip r:embed="rId22"/>
          <a:stretch/>
        </p:blipFill>
        <p:spPr>
          <a:xfrm>
            <a:off x="10600920" y="4970160"/>
            <a:ext cx="564840" cy="387720"/>
          </a:xfrm>
          <a:prstGeom prst="rect">
            <a:avLst/>
          </a:prstGeom>
          <a:ln w="0">
            <a:noFill/>
          </a:ln>
        </p:spPr>
      </p:pic>
      <p:pic>
        <p:nvPicPr>
          <p:cNvPr id="914" name="Рисунок 29"/>
          <p:cNvPicPr/>
          <p:nvPr/>
        </p:nvPicPr>
        <p:blipFill>
          <a:blip r:embed="rId23"/>
          <a:stretch/>
        </p:blipFill>
        <p:spPr>
          <a:xfrm>
            <a:off x="7543800" y="2514600"/>
            <a:ext cx="605520" cy="409680"/>
          </a:xfrm>
          <a:prstGeom prst="rect">
            <a:avLst/>
          </a:prstGeom>
          <a:ln w="0">
            <a:noFill/>
          </a:ln>
        </p:spPr>
      </p:pic>
      <p:pic>
        <p:nvPicPr>
          <p:cNvPr id="915" name="Рисунок 3"/>
          <p:cNvPicPr/>
          <p:nvPr/>
        </p:nvPicPr>
        <p:blipFill>
          <a:blip r:embed="rId24"/>
          <a:stretch/>
        </p:blipFill>
        <p:spPr>
          <a:xfrm>
            <a:off x="8807040" y="2320560"/>
            <a:ext cx="918720" cy="903240"/>
          </a:xfrm>
          <a:prstGeom prst="rect">
            <a:avLst/>
          </a:prstGeom>
          <a:ln w="0">
            <a:noFill/>
          </a:ln>
        </p:spPr>
      </p:pic>
      <p:sp>
        <p:nvSpPr>
          <p:cNvPr id="916" name="CustomShape 29"/>
          <p:cNvSpPr/>
          <p:nvPr/>
        </p:nvSpPr>
        <p:spPr>
          <a:xfrm>
            <a:off x="244440" y="1127880"/>
            <a:ext cx="7229880" cy="4679640"/>
          </a:xfrm>
          <a:prstGeom prst="round2DiagRect">
            <a:avLst>
              <a:gd name="adj1" fmla="val 17314"/>
              <a:gd name="adj2" fmla="val 0"/>
            </a:avLst>
          </a:prstGeom>
          <a:solidFill>
            <a:srgbClr val="00246B"/>
          </a:solidFill>
          <a:ln w="25560">
            <a:solidFill>
              <a:srgbClr val="3A5F8B"/>
            </a:solidFill>
            <a:miter/>
          </a:ln>
          <a:effectLst>
            <a:outerShdw blurRad="50760" dist="37674" dir="18900000" rotWithShape="0">
              <a:srgbClr val="00B0F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917" name="TextBox 9"/>
          <p:cNvSpPr/>
          <p:nvPr/>
        </p:nvSpPr>
        <p:spPr>
          <a:xfrm>
            <a:off x="1254068" y="1778400"/>
            <a:ext cx="5299184" cy="32917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dirty="0"/>
              <a:t> </a:t>
            </a:r>
            <a:r>
              <a:rPr lang="en-US" sz="2400" b="1" dirty="0">
                <a:solidFill>
                  <a:schemeClr val="bg1"/>
                </a:solidFill>
              </a:rPr>
              <a:t>57-th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b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Session of the 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JINR Program Advisory Committee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400" b="1" spc="-1" dirty="0">
                <a:solidFill>
                  <a:schemeClr val="bg1"/>
                </a:solidFill>
                <a:latin typeface="Arial"/>
              </a:rPr>
              <a:t>o</a:t>
            </a:r>
            <a:r>
              <a:rPr lang="en-US" sz="2400" b="1" strike="noStrike" spc="-1" dirty="0">
                <a:solidFill>
                  <a:schemeClr val="bg1"/>
                </a:solidFill>
                <a:latin typeface="Arial"/>
              </a:rPr>
              <a:t>f Nuclear Physics</a:t>
            </a:r>
          </a:p>
          <a:p>
            <a:pPr algn="ctr"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                                </a:t>
            </a:r>
            <a:r>
              <a:rPr lang="en-US" sz="2400" b="0" strike="noStrike" spc="-1" dirty="0">
                <a:solidFill>
                  <a:schemeClr val="bg1"/>
                </a:solidFill>
                <a:latin typeface="Arial"/>
              </a:rPr>
              <a:t>Sergey </a:t>
            </a:r>
            <a:r>
              <a:rPr lang="en-US" sz="2400" b="0" strike="noStrike" spc="-1" dirty="0" err="1">
                <a:solidFill>
                  <a:schemeClr val="bg1"/>
                </a:solidFill>
                <a:latin typeface="Arial"/>
              </a:rPr>
              <a:t>Dmitriev</a:t>
            </a:r>
            <a:endParaRPr lang="en-US" sz="2400" b="0" strike="noStrike" spc="-1" dirty="0">
              <a:solidFill>
                <a:schemeClr val="bg1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000" spc="-1" dirty="0">
                <a:solidFill>
                  <a:srgbClr val="FFFFFF"/>
                </a:solidFill>
                <a:latin typeface="Arial"/>
                <a:ea typeface="DejaVu Sans"/>
              </a:rPr>
              <a:t>29.06.</a:t>
            </a:r>
            <a:r>
              <a:rPr lang="en-US" sz="20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2023, </a:t>
            </a:r>
            <a:r>
              <a:rPr lang="en-US" sz="2000" b="0" strike="noStrike" spc="-1" dirty="0" err="1">
                <a:solidFill>
                  <a:srgbClr val="FFFFFF"/>
                </a:solidFill>
                <a:latin typeface="Arial"/>
                <a:ea typeface="DejaVu Sans"/>
              </a:rPr>
              <a:t>Dubna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CustomShape 35"/>
          <p:cNvSpPr/>
          <p:nvPr/>
        </p:nvSpPr>
        <p:spPr>
          <a:xfrm>
            <a:off x="366784" y="246925"/>
            <a:ext cx="11434619" cy="60014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1320" indent="-215280"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To endorse the measures taken by the Directorate to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increase the efficiency 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of the Institute’s supplementary divisions aimed at improving the financial indicators of their activities 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&amp;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 achieving a balance in the calculations between the supplementary divisions 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&amp;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 the JINR budget.</a:t>
            </a:r>
          </a:p>
          <a:p>
            <a:pPr marL="31320" indent="-215280"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To take note of the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SC </a:t>
            </a:r>
            <a:r>
              <a:rPr lang="en-US" sz="2000" i="1" spc="-1" dirty="0">
                <a:solidFill>
                  <a:srgbClr val="002060"/>
                </a:solidFill>
              </a:rPr>
              <a:t>opinion that 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the revision of the draft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7-Year Plan 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for the Development of JINR for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2024–2030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, which took into account the recommendations of the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133</a:t>
            </a:r>
            <a:r>
              <a:rPr lang="en-US" sz="2000" b="0" i="1" strike="noStrike" spc="-1" baseline="30000" dirty="0">
                <a:solidFill>
                  <a:srgbClr val="002060"/>
                </a:solidFill>
                <a:latin typeface="Arial"/>
                <a:ea typeface="DejaVu Sans"/>
              </a:rPr>
              <a:t>rd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 session of the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SC, 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contains an ambitious international scientific program, which fully complies with the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Long-Term Development Strategy 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up to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2030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 &amp;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beyond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, is optimally balanced in terms of the required staff &amp; financial resources &amp; supported by the necessary scientific &amp; organizational, administrative, &amp; socio-economic measures.</a:t>
            </a:r>
            <a:endParaRPr lang="ru-RU" sz="2000" b="0" i="1" strike="noStrike" spc="-1" dirty="0">
              <a:solidFill>
                <a:srgbClr val="002060"/>
              </a:solid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endParaRPr lang="ru-RU" sz="2000" b="0" i="1" strike="noStrike" spc="-1" dirty="0">
              <a:solidFill>
                <a:srgbClr val="002060"/>
              </a:solidFill>
              <a:latin typeface="Arial"/>
            </a:endParaRPr>
          </a:p>
          <a:p>
            <a:pPr marL="31320" indent="-215280"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To support the recommendation of the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SC 133</a:t>
            </a:r>
            <a:r>
              <a:rPr lang="en-US" sz="2000" b="0" i="1" strike="noStrike" spc="-1" baseline="30000" dirty="0">
                <a:solidFill>
                  <a:srgbClr val="002060"/>
                </a:solidFill>
                <a:latin typeface="Arial"/>
                <a:ea typeface="DejaVu Sans"/>
              </a:rPr>
              <a:t>rd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 session to organize of a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joint working group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, which will include representatives of all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three JINR PAC’s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, for the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final examination 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of the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scientific program 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of the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Plan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, &amp;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instruct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 the Directorate to take into account the comments of this working group when preparing the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final version of the Plan 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for approval in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Nov. 2023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.</a:t>
            </a:r>
            <a:endParaRPr lang="ru-RU" sz="2000" b="0" i="1" strike="noStrike" spc="-1" dirty="0">
              <a:solidFill>
                <a:srgbClr val="002060"/>
              </a:solid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endParaRPr lang="ru-RU" sz="2000" b="0" i="1" strike="noStrike" spc="-1" dirty="0">
              <a:solidFill>
                <a:srgbClr val="002060"/>
              </a:solidFill>
              <a:latin typeface="Arial"/>
            </a:endParaRPr>
          </a:p>
          <a:p>
            <a:pPr marL="31320" indent="-215280"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To agree with an annual, at least </a:t>
            </a:r>
            <a:r>
              <a:rPr lang="en-US" sz="2000" b="1" i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5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%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, increase in the amount of contributions of the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Member States 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to financially support the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7-Year Plan 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for the Development of JINR for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2024–2030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.</a:t>
            </a:r>
            <a:endParaRPr lang="ru-RU" sz="2000" b="0" i="1" strike="noStrike" spc="-1" dirty="0">
              <a:solidFill>
                <a:srgbClr val="002060"/>
              </a:solidFill>
              <a:latin typeface="Arial"/>
              <a:ea typeface="DejaVu Sans"/>
            </a:endParaRPr>
          </a:p>
          <a:p>
            <a:pPr marL="31320" indent="-215280"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To approve the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budget of JINR for 2023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.</a:t>
            </a:r>
            <a:endParaRPr lang="ru-RU" sz="2000" b="0" i="1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458" name="CustomShape 13"/>
          <p:cNvSpPr/>
          <p:nvPr/>
        </p:nvSpPr>
        <p:spPr>
          <a:xfrm>
            <a:off x="2802240" y="379080"/>
            <a:ext cx="7023600" cy="34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5C674C-6B3A-3C42-B0BF-A541FA044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-1"/>
            <a:ext cx="11747499" cy="71104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55E644-ECFA-4C46-8976-314A1E6EFEB6}"/>
              </a:ext>
            </a:extLst>
          </p:cNvPr>
          <p:cNvSpPr txBox="1"/>
          <p:nvPr/>
        </p:nvSpPr>
        <p:spPr>
          <a:xfrm>
            <a:off x="3594100" y="342900"/>
            <a:ext cx="28889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Thank you 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292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CustomShape 4"/>
          <p:cNvSpPr/>
          <p:nvPr/>
        </p:nvSpPr>
        <p:spPr>
          <a:xfrm>
            <a:off x="1238760" y="186799"/>
            <a:ext cx="9332280" cy="423278"/>
          </a:xfrm>
          <a:prstGeom prst="rect">
            <a:avLst/>
          </a:prstGeom>
          <a:solidFill>
            <a:srgbClr val="CE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400" b="1" spc="-1" dirty="0" err="1">
                <a:solidFill>
                  <a:srgbClr val="002060"/>
                </a:solidFill>
                <a:latin typeface="Arial"/>
                <a:cs typeface="+mj-cs"/>
              </a:rPr>
              <a:t>Information</a:t>
            </a:r>
            <a:r>
              <a:rPr lang="ru-RU" sz="2400" b="1" spc="-1" dirty="0">
                <a:solidFill>
                  <a:srgbClr val="002060"/>
                </a:solidFill>
                <a:latin typeface="Arial"/>
                <a:cs typeface="+mj-cs"/>
              </a:rPr>
              <a:t> </a:t>
            </a:r>
            <a:r>
              <a:rPr lang="ru-RU" sz="2400" b="1" spc="-1" dirty="0" err="1">
                <a:solidFill>
                  <a:srgbClr val="002060"/>
                </a:solidFill>
                <a:latin typeface="Arial"/>
                <a:cs typeface="+mj-cs"/>
              </a:rPr>
              <a:t>on</a:t>
            </a:r>
            <a:r>
              <a:rPr lang="ru-RU" sz="2400" b="1" spc="-1" dirty="0">
                <a:solidFill>
                  <a:srgbClr val="002060"/>
                </a:solidFill>
                <a:latin typeface="Arial"/>
                <a:cs typeface="+mj-cs"/>
              </a:rPr>
              <a:t> </a:t>
            </a:r>
            <a:r>
              <a:rPr lang="ru-RU" sz="2400" b="1" spc="-1" dirty="0" err="1">
                <a:solidFill>
                  <a:srgbClr val="002060"/>
                </a:solidFill>
                <a:latin typeface="Arial"/>
                <a:cs typeface="+mj-cs"/>
              </a:rPr>
              <a:t>the</a:t>
            </a:r>
            <a:r>
              <a:rPr lang="ru-RU" sz="2400" b="1" spc="-1" dirty="0">
                <a:solidFill>
                  <a:srgbClr val="002060"/>
                </a:solidFill>
                <a:latin typeface="Arial"/>
                <a:cs typeface="+mj-cs"/>
              </a:rPr>
              <a:t> </a:t>
            </a:r>
            <a:r>
              <a:rPr lang="en-US" sz="2400" b="1" spc="-1" dirty="0">
                <a:solidFill>
                  <a:srgbClr val="002060"/>
                </a:solidFill>
                <a:latin typeface="Arial"/>
                <a:cs typeface="+mj-cs"/>
              </a:rPr>
              <a:t>R</a:t>
            </a:r>
            <a:r>
              <a:rPr lang="ru-RU" sz="2400" b="1" spc="-1" dirty="0" err="1">
                <a:solidFill>
                  <a:srgbClr val="002060"/>
                </a:solidFill>
                <a:latin typeface="Arial"/>
                <a:cs typeface="+mj-cs"/>
              </a:rPr>
              <a:t>esolution</a:t>
            </a:r>
            <a:r>
              <a:rPr lang="ru-RU" sz="2400" b="1" spc="-1" dirty="0">
                <a:solidFill>
                  <a:srgbClr val="002060"/>
                </a:solidFill>
                <a:latin typeface="Arial"/>
                <a:cs typeface="+mj-cs"/>
              </a:rPr>
              <a:t> </a:t>
            </a:r>
            <a:r>
              <a:rPr lang="ru-RU" sz="2400" b="1" spc="-1" dirty="0" err="1">
                <a:solidFill>
                  <a:srgbClr val="002060"/>
                </a:solidFill>
                <a:latin typeface="Arial"/>
                <a:cs typeface="+mj-cs"/>
              </a:rPr>
              <a:t>of</a:t>
            </a:r>
            <a:r>
              <a:rPr lang="ru-RU" sz="2400" b="1" spc="-1" dirty="0">
                <a:solidFill>
                  <a:srgbClr val="002060"/>
                </a:solidFill>
                <a:latin typeface="Arial"/>
                <a:cs typeface="+mj-cs"/>
              </a:rPr>
              <a:t> </a:t>
            </a:r>
            <a:r>
              <a:rPr lang="ru-RU" sz="2400" b="1" spc="-1" dirty="0" err="1">
                <a:solidFill>
                  <a:srgbClr val="002060"/>
                </a:solidFill>
                <a:latin typeface="Arial"/>
                <a:cs typeface="+mj-cs"/>
              </a:rPr>
              <a:t>the</a:t>
            </a:r>
            <a:r>
              <a:rPr lang="ru-RU" sz="2400" b="1" spc="-1" dirty="0">
                <a:solidFill>
                  <a:srgbClr val="002060"/>
                </a:solidFill>
                <a:latin typeface="Arial"/>
                <a:cs typeface="+mj-cs"/>
              </a:rPr>
              <a:t> JINR </a:t>
            </a:r>
            <a:r>
              <a:rPr lang="en-US" sz="2400" b="1" spc="-1" dirty="0">
                <a:solidFill>
                  <a:srgbClr val="002060"/>
                </a:solidFill>
                <a:latin typeface="Arial"/>
                <a:cs typeface="+mj-cs"/>
              </a:rPr>
              <a:t>S</a:t>
            </a:r>
            <a:r>
              <a:rPr lang="ru-RU" sz="2400" b="1" spc="-1" dirty="0" err="1">
                <a:solidFill>
                  <a:srgbClr val="002060"/>
                </a:solidFill>
                <a:latin typeface="Arial"/>
                <a:cs typeface="+mj-cs"/>
              </a:rPr>
              <a:t>cientific</a:t>
            </a:r>
            <a:r>
              <a:rPr lang="ru-RU" sz="2400" b="1" spc="-1" dirty="0">
                <a:solidFill>
                  <a:srgbClr val="002060"/>
                </a:solidFill>
                <a:latin typeface="Arial"/>
                <a:cs typeface="+mj-cs"/>
              </a:rPr>
              <a:t> </a:t>
            </a:r>
            <a:r>
              <a:rPr lang="en-US" sz="2400" b="1" spc="-1" dirty="0">
                <a:solidFill>
                  <a:srgbClr val="002060"/>
                </a:solidFill>
                <a:latin typeface="Arial"/>
                <a:cs typeface="+mj-cs"/>
              </a:rPr>
              <a:t>C</a:t>
            </a:r>
            <a:r>
              <a:rPr lang="ru-RU" sz="2400" b="1" spc="-1" dirty="0" err="1">
                <a:solidFill>
                  <a:srgbClr val="002060"/>
                </a:solidFill>
                <a:latin typeface="Arial"/>
                <a:cs typeface="+mj-cs"/>
              </a:rPr>
              <a:t>ouncil</a:t>
            </a:r>
            <a:r>
              <a:rPr lang="ru-RU" sz="2400" b="1" spc="-1" dirty="0">
                <a:solidFill>
                  <a:srgbClr val="002060"/>
                </a:solidFill>
                <a:latin typeface="Arial"/>
                <a:cs typeface="+mj-cs"/>
              </a:rPr>
              <a:t> </a:t>
            </a:r>
          </a:p>
        </p:txBody>
      </p:sp>
      <p:sp>
        <p:nvSpPr>
          <p:cNvPr id="439" name="CustomShape 8"/>
          <p:cNvSpPr/>
          <p:nvPr/>
        </p:nvSpPr>
        <p:spPr>
          <a:xfrm>
            <a:off x="1921680" y="622440"/>
            <a:ext cx="796644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1" strike="noStrike" spc="-1" dirty="0">
                <a:solidFill>
                  <a:srgbClr val="3A3A6D"/>
                </a:solidFill>
                <a:latin typeface="Arial"/>
                <a:ea typeface="DejaVu Sans"/>
              </a:rPr>
              <a:t>133</a:t>
            </a:r>
            <a:r>
              <a:rPr lang="en-US" sz="2000" b="1" strike="noStrike" spc="-1" baseline="30000" dirty="0">
                <a:solidFill>
                  <a:srgbClr val="3A3A6D"/>
                </a:solidFill>
                <a:latin typeface="Arial"/>
                <a:ea typeface="DejaVu Sans"/>
              </a:rPr>
              <a:t>rd</a:t>
            </a:r>
            <a:r>
              <a:rPr lang="en-US" sz="2000" b="1" strike="noStrike" spc="-1" dirty="0">
                <a:solidFill>
                  <a:srgbClr val="3A3A6D"/>
                </a:solidFill>
                <a:latin typeface="Arial"/>
                <a:ea typeface="DejaVu Sans"/>
              </a:rPr>
              <a:t> session, 16-17 February 2023, hybrid mode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0" name="CustomShape 9"/>
          <p:cNvSpPr/>
          <p:nvPr/>
        </p:nvSpPr>
        <p:spPr>
          <a:xfrm>
            <a:off x="2378490" y="1039894"/>
            <a:ext cx="705282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C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o-chaired by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Sergei 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Kilin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and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Grigory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Trubnikov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41" name="Рисунок 2"/>
          <p:cNvPicPr/>
          <p:nvPr/>
        </p:nvPicPr>
        <p:blipFill>
          <a:blip r:embed="rId2"/>
          <a:stretch/>
        </p:blipFill>
        <p:spPr>
          <a:xfrm>
            <a:off x="157792" y="1438549"/>
            <a:ext cx="11852604" cy="5653065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CustomShape 11"/>
          <p:cNvSpPr/>
          <p:nvPr/>
        </p:nvSpPr>
        <p:spPr>
          <a:xfrm>
            <a:off x="104160" y="266280"/>
            <a:ext cx="11808440" cy="62464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85840" indent="-193680" algn="just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The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Council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highly appreciated the efforts of the JINR Directorate </a:t>
            </a:r>
            <a:r>
              <a:rPr lang="en-US" sz="2000" spc="-1" dirty="0">
                <a:solidFill>
                  <a:srgbClr val="000000"/>
                </a:solidFill>
                <a:latin typeface="Arial"/>
                <a:ea typeface="DejaVu Sans"/>
              </a:rPr>
              <a:t>&amp;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Lab staff to realize the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current 7-year plan (2017–2023) 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&amp; congratulated JINR on the achievements in the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NICA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project, experiments at the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SHE Factory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the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Baikal-GVD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project,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condensed matter </a:t>
            </a:r>
            <a:r>
              <a:rPr lang="en-US" sz="2000" spc="-1" dirty="0">
                <a:solidFill>
                  <a:srgbClr val="000000"/>
                </a:solidFill>
                <a:latin typeface="Arial"/>
                <a:ea typeface="DejaVu Sans"/>
              </a:rPr>
              <a:t>&amp;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material science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research at FLNP, operation of Multifunctional Information and Computing Complex (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MICC)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at MLIT,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theoretical physics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life sciences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applied research &amp; innovations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as well as in realization of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educational programs &amp; outreach </a:t>
            </a:r>
            <a:r>
              <a:rPr lang="en-US" sz="2000" strike="noStrike" spc="-1" dirty="0">
                <a:solidFill>
                  <a:srgbClr val="000000"/>
                </a:solidFill>
                <a:latin typeface="Arial"/>
                <a:ea typeface="DejaVu Sans"/>
              </a:rPr>
              <a:t>activities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</a:p>
          <a:p>
            <a:pPr marL="285840" indent="-193680" algn="just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</a:pP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85840" indent="-193680" algn="just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The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Council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noted</a:t>
            </a:r>
            <a:r>
              <a:rPr lang="en-GB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with regret 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the withdrawal of the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Czech Republic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, the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Republic of Poland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, &amp;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Ukraine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from JINR from </a:t>
            </a:r>
            <a:r>
              <a:rPr lang="en-US" sz="2000" b="1" i="1" strike="noStrike" spc="-1" dirty="0">
                <a:solidFill>
                  <a:srgbClr val="000000"/>
                </a:solidFill>
                <a:latin typeface="Arial"/>
                <a:ea typeface="Arial"/>
              </a:rPr>
              <a:t>1 Jan. 2023 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&amp; had  strong hopes that the geopolitical crisis in Eastern Europe will soon find a peaceful solution, which will allow to recover the lost members of JINR. </a:t>
            </a:r>
          </a:p>
          <a:p>
            <a:pPr marL="285840" indent="-193680" algn="just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</a:pP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85840" indent="-193680" algn="just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The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Council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welcomed the signing of the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Joint Declaration of Intent 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Concerning Cooperative Activities in the Area of Fundamental, Frontier and Applied Scientific Research between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CONACYT 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(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Mexico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) </a:t>
            </a:r>
            <a:r>
              <a:rPr lang="en-US" sz="2000" spc="-1" dirty="0">
                <a:solidFill>
                  <a:srgbClr val="000000"/>
                </a:solidFill>
                <a:latin typeface="Arial"/>
                <a:ea typeface="Arial"/>
              </a:rPr>
              <a:t>&amp;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JINR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,  noted with satisfaction the practical measures taken by the JINR Directorate to strengthen cooperation with scientific organizations </a:t>
            </a:r>
            <a:r>
              <a:rPr lang="en-US" sz="2000" spc="-1" dirty="0">
                <a:solidFill>
                  <a:srgbClr val="000000"/>
                </a:solidFill>
                <a:latin typeface="Arial"/>
                <a:ea typeface="Arial"/>
              </a:rPr>
              <a:t>&amp;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universities in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China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on the basis of partnership coordinated at the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governmental level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, &amp;  expressed its interest in maintaining a high level of cooperation with the research organizations of all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European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countries, which have always played a very important role in the JINR research program.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2048400" y="229208"/>
            <a:ext cx="6511400" cy="481992"/>
          </a:xfrm>
          <a:prstGeom prst="rect">
            <a:avLst/>
          </a:prstGeom>
          <a:solidFill>
            <a:srgbClr val="CEFFFF"/>
          </a:soli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en-US" sz="2400" b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JINR Scientific Council, 16-17 February 2023</a:t>
            </a:r>
            <a:endParaRPr lang="ru-RU" sz="2400" b="1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445" name="Рисунок 4"/>
          <p:cNvPicPr/>
          <p:nvPr/>
        </p:nvPicPr>
        <p:blipFill>
          <a:blip r:embed="rId2"/>
          <a:stretch/>
        </p:blipFill>
        <p:spPr>
          <a:xfrm>
            <a:off x="272880" y="1085714"/>
            <a:ext cx="5746320" cy="2953080"/>
          </a:xfrm>
          <a:prstGeom prst="rect">
            <a:avLst/>
          </a:prstGeom>
          <a:ln w="0">
            <a:noFill/>
          </a:ln>
        </p:spPr>
      </p:pic>
      <p:pic>
        <p:nvPicPr>
          <p:cNvPr id="446" name="Рисунок 22"/>
          <p:cNvPicPr/>
          <p:nvPr/>
        </p:nvPicPr>
        <p:blipFill>
          <a:blip r:embed="rId3"/>
          <a:stretch/>
        </p:blipFill>
        <p:spPr>
          <a:xfrm>
            <a:off x="175491" y="4214329"/>
            <a:ext cx="5908603" cy="2528336"/>
          </a:xfrm>
          <a:prstGeom prst="rect">
            <a:avLst/>
          </a:prstGeom>
          <a:ln w="0">
            <a:noFill/>
          </a:ln>
        </p:spPr>
      </p:pic>
      <p:pic>
        <p:nvPicPr>
          <p:cNvPr id="447" name="Рисунок 23"/>
          <p:cNvPicPr/>
          <p:nvPr/>
        </p:nvPicPr>
        <p:blipFill>
          <a:blip r:embed="rId4"/>
          <a:stretch/>
        </p:blipFill>
        <p:spPr>
          <a:xfrm>
            <a:off x="6280200" y="2427480"/>
            <a:ext cx="5501520" cy="3327480"/>
          </a:xfrm>
          <a:prstGeom prst="rect">
            <a:avLst/>
          </a:prstGeom>
          <a:ln w="0">
            <a:noFill/>
          </a:ln>
        </p:spPr>
      </p:pic>
      <p:sp>
        <p:nvSpPr>
          <p:cNvPr id="448" name="Прямоугольник 3"/>
          <p:cNvSpPr/>
          <p:nvPr/>
        </p:nvSpPr>
        <p:spPr>
          <a:xfrm>
            <a:off x="6826880" y="1508149"/>
            <a:ext cx="4408160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Mexico and JINR signed </a:t>
            </a:r>
          </a:p>
          <a:p>
            <a:pPr algn="ctr">
              <a:lnSpc>
                <a:spcPct val="100000"/>
              </a:lnSpc>
            </a:pP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an intergovernmental agreement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CustomShape 12"/>
          <p:cNvSpPr/>
          <p:nvPr/>
        </p:nvSpPr>
        <p:spPr>
          <a:xfrm>
            <a:off x="107174" y="1285260"/>
            <a:ext cx="11953840" cy="570780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435240" indent="-343080" algn="just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000" spc="-1" dirty="0">
                <a:solidFill>
                  <a:srgbClr val="000000"/>
                </a:solidFill>
                <a:ea typeface="Arial"/>
              </a:rPr>
              <a:t>The </a:t>
            </a:r>
            <a:r>
              <a:rPr lang="en-GB" sz="2000" b="1" spc="-1" dirty="0">
                <a:solidFill>
                  <a:srgbClr val="000000"/>
                </a:solidFill>
                <a:ea typeface="Arial"/>
              </a:rPr>
              <a:t>SC</a:t>
            </a:r>
            <a:r>
              <a:rPr lang="en-GB" sz="2000" spc="-1" dirty="0">
                <a:solidFill>
                  <a:srgbClr val="000000"/>
                </a:solidFill>
                <a:ea typeface="Arial"/>
              </a:rPr>
              <a:t> noted with satisfaction that the revised </a:t>
            </a:r>
            <a:r>
              <a:rPr lang="en-GB" sz="2000" b="1" spc="-1" dirty="0">
                <a:solidFill>
                  <a:srgbClr val="000000"/>
                </a:solidFill>
                <a:ea typeface="Arial"/>
              </a:rPr>
              <a:t>Draft 7-year Plan</a:t>
            </a:r>
            <a:r>
              <a:rPr lang="en-GB" sz="2000" spc="-1" dirty="0">
                <a:solidFill>
                  <a:srgbClr val="000000"/>
                </a:solidFill>
                <a:ea typeface="Arial"/>
              </a:rPr>
              <a:t> for </a:t>
            </a:r>
            <a:r>
              <a:rPr lang="en-GB" sz="2000" b="1" spc="-1" dirty="0">
                <a:solidFill>
                  <a:srgbClr val="000000"/>
                </a:solidFill>
                <a:ea typeface="Arial"/>
              </a:rPr>
              <a:t>2024–2030 </a:t>
            </a:r>
            <a:r>
              <a:rPr lang="en-GB" sz="2000" spc="-1" dirty="0">
                <a:solidFill>
                  <a:srgbClr val="000000"/>
                </a:solidFill>
                <a:ea typeface="Arial"/>
              </a:rPr>
              <a:t>has been significantly improved taking into account the recommendations of the </a:t>
            </a:r>
            <a:r>
              <a:rPr lang="en-GB" sz="2000" b="1" spc="-1" dirty="0">
                <a:solidFill>
                  <a:srgbClr val="000000"/>
                </a:solidFill>
                <a:ea typeface="Arial"/>
              </a:rPr>
              <a:t>SC</a:t>
            </a:r>
            <a:r>
              <a:rPr lang="en-GB" sz="2000" spc="-1" dirty="0">
                <a:solidFill>
                  <a:srgbClr val="000000"/>
                </a:solidFill>
                <a:ea typeface="Arial"/>
              </a:rPr>
              <a:t> </a:t>
            </a:r>
            <a:r>
              <a:rPr lang="en-GB" sz="2000" b="1" spc="-1" dirty="0">
                <a:solidFill>
                  <a:srgbClr val="000000"/>
                </a:solidFill>
                <a:ea typeface="Arial"/>
              </a:rPr>
              <a:t>132</a:t>
            </a:r>
            <a:r>
              <a:rPr lang="en-GB" sz="2000" spc="-1" dirty="0">
                <a:solidFill>
                  <a:srgbClr val="000000"/>
                </a:solidFill>
                <a:ea typeface="Arial"/>
              </a:rPr>
              <a:t>nd session.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GB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The </a:t>
            </a:r>
            <a:r>
              <a:rPr lang="en-GB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SC</a:t>
            </a:r>
            <a:r>
              <a:rPr lang="en-GB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appreciated</a:t>
            </a:r>
            <a:r>
              <a:rPr lang="en-GB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the inclusion of a </a:t>
            </a:r>
            <a:r>
              <a:rPr lang="en-GB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risk </a:t>
            </a:r>
            <a:r>
              <a:rPr lang="en-GB" sz="2000" b="1" spc="-1" dirty="0">
                <a:solidFill>
                  <a:srgbClr val="000000"/>
                </a:solidFill>
                <a:ea typeface="Arial"/>
              </a:rPr>
              <a:t>assessmen</a:t>
            </a:r>
            <a:r>
              <a:rPr lang="en-GB" sz="2000" spc="-1" dirty="0">
                <a:solidFill>
                  <a:srgbClr val="000000"/>
                </a:solidFill>
                <a:ea typeface="Arial"/>
              </a:rPr>
              <a:t>t section </a:t>
            </a:r>
            <a:r>
              <a:rPr lang="en-GB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in this Plan. </a:t>
            </a:r>
            <a:r>
              <a:rPr lang="en-GB" sz="2000" b="1" spc="-1" dirty="0">
                <a:solidFill>
                  <a:srgbClr val="000000"/>
                </a:solidFill>
                <a:ea typeface="Arial"/>
              </a:rPr>
              <a:t>SC</a:t>
            </a:r>
            <a:r>
              <a:rPr lang="en-GB" sz="2000" spc="-1" dirty="0">
                <a:solidFill>
                  <a:srgbClr val="000000"/>
                </a:solidFill>
                <a:ea typeface="Arial"/>
              </a:rPr>
              <a:t> has recommended to organize a </a:t>
            </a:r>
            <a:r>
              <a:rPr lang="en-GB" sz="2000" b="1" spc="-1" dirty="0">
                <a:solidFill>
                  <a:srgbClr val="000000"/>
                </a:solidFill>
                <a:ea typeface="Arial"/>
              </a:rPr>
              <a:t>joint WG </a:t>
            </a:r>
            <a:r>
              <a:rPr lang="en-GB" sz="2000" spc="-1" dirty="0">
                <a:solidFill>
                  <a:srgbClr val="000000"/>
                </a:solidFill>
                <a:ea typeface="Arial"/>
              </a:rPr>
              <a:t>including representatives of </a:t>
            </a:r>
            <a:r>
              <a:rPr lang="en-GB" sz="2000" b="1" spc="-1" dirty="0">
                <a:solidFill>
                  <a:srgbClr val="000000"/>
                </a:solidFill>
                <a:ea typeface="Arial"/>
              </a:rPr>
              <a:t>all 3 PACs </a:t>
            </a:r>
            <a:r>
              <a:rPr lang="en-GB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to complete the evaluation of the </a:t>
            </a:r>
            <a:r>
              <a:rPr lang="en-GB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7-Year Plan </a:t>
            </a:r>
            <a:r>
              <a:rPr lang="en-GB" sz="2000" spc="-1" dirty="0">
                <a:solidFill>
                  <a:srgbClr val="000000"/>
                </a:solidFill>
                <a:latin typeface="Arial"/>
                <a:ea typeface="Arial"/>
              </a:rPr>
              <a:t>&amp;</a:t>
            </a:r>
            <a:r>
              <a:rPr lang="en-GB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optimize the </a:t>
            </a:r>
            <a:r>
              <a:rPr lang="en-GB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implementation of its </a:t>
            </a:r>
            <a:r>
              <a:rPr lang="en-GB" sz="2000" b="1" spc="-1" dirty="0">
                <a:solidFill>
                  <a:srgbClr val="000000"/>
                </a:solidFill>
                <a:latin typeface="Arial"/>
                <a:ea typeface="Arial"/>
              </a:rPr>
              <a:t>1-st</a:t>
            </a:r>
            <a:r>
              <a:rPr lang="en-GB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 stage</a:t>
            </a:r>
            <a:r>
              <a:rPr lang="en-GB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in the current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T</a:t>
            </a:r>
            <a:r>
              <a:rPr lang="en-GB" sz="2000" b="1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opical</a:t>
            </a:r>
            <a:r>
              <a:rPr lang="en-GB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 Plan</a:t>
            </a:r>
            <a:r>
              <a:rPr lang="en-GB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. 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435240" indent="-343080" algn="just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SC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welcomes the efforts of the Directorate to update the approach to the formation of the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Topical Plan 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by implementing the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Regulations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on structuring </a:t>
            </a:r>
            <a:r>
              <a:rPr lang="en-US" sz="2000" spc="-1" dirty="0">
                <a:solidFill>
                  <a:srgbClr val="000000"/>
                </a:solidFill>
                <a:latin typeface="Arial"/>
                <a:ea typeface="DejaVu Sans"/>
              </a:rPr>
              <a:t>&amp;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planning scientific research at JINR.   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435240" indent="-343080" algn="just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The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SC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congratulated Prof.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P. 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Apel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(FLNR) on the award of the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V. 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Dzhelepov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 Prize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for 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the development of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а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new generation of track membranes &amp; their applications in medicine and ecology.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435240" indent="-343080" algn="just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The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SC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approved the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Jury’s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recommendations on awarding the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JINR annual prizes 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for the best scientific, methodological, technological, &amp; applied research papers. 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435240" indent="-343080" algn="just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The </a:t>
            </a:r>
            <a:r>
              <a:rPr lang="en-GB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SC</a:t>
            </a:r>
            <a:r>
              <a:rPr lang="en-GB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elected </a:t>
            </a:r>
            <a:r>
              <a:rPr lang="en-GB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E. </a:t>
            </a:r>
            <a:r>
              <a:rPr lang="en-GB" sz="20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Lychagin</a:t>
            </a:r>
            <a:r>
              <a:rPr lang="en-GB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as Director of the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FLNF </a:t>
            </a:r>
            <a:r>
              <a:rPr lang="en-GB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for a term of </a:t>
            </a:r>
            <a:r>
              <a:rPr lang="en-GB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5 </a:t>
            </a:r>
            <a:r>
              <a:rPr lang="en-GB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years, </a:t>
            </a:r>
            <a:r>
              <a:rPr lang="en-GB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S. </a:t>
            </a:r>
            <a:r>
              <a:rPr lang="en-GB" sz="20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Sh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ma</a:t>
            </a:r>
            <a:r>
              <a:rPr lang="en-GB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tov </a:t>
            </a:r>
            <a:r>
              <a:rPr lang="en-GB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as Director of the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MLIT </a:t>
            </a:r>
            <a:r>
              <a:rPr lang="en-GB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for a term of </a:t>
            </a:r>
            <a:r>
              <a:rPr lang="en-GB" sz="2000" b="1" spc="-1" dirty="0">
                <a:solidFill>
                  <a:srgbClr val="000000"/>
                </a:solidFill>
                <a:latin typeface="Arial"/>
                <a:ea typeface="DejaVu Sans"/>
              </a:rPr>
              <a:t>5</a:t>
            </a:r>
            <a:r>
              <a:rPr lang="en-GB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years. The </a:t>
            </a:r>
            <a:r>
              <a:rPr lang="en-GB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SC</a:t>
            </a:r>
            <a:r>
              <a:rPr lang="en-GB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endorsed the appointments of </a:t>
            </a:r>
            <a:r>
              <a:rPr lang="en-GB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E. M. </a:t>
            </a:r>
            <a:r>
              <a:rPr lang="en-GB" sz="20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Anitas</a:t>
            </a:r>
            <a:r>
              <a:rPr lang="en-GB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en-GB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N. </a:t>
            </a:r>
            <a:r>
              <a:rPr lang="en-GB" sz="20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Antonenko</a:t>
            </a:r>
            <a:r>
              <a:rPr lang="en-GB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&amp; </a:t>
            </a:r>
            <a:r>
              <a:rPr lang="en-GB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O. </a:t>
            </a:r>
            <a:r>
              <a:rPr lang="en-GB" sz="20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Teryaev</a:t>
            </a:r>
            <a:r>
              <a:rPr lang="en-GB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as </a:t>
            </a:r>
            <a:r>
              <a:rPr lang="en-GB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Deputy Directors </a:t>
            </a:r>
            <a:r>
              <a:rPr lang="en-GB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of the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BLTP 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until the completion of the term of service of the current </a:t>
            </a:r>
            <a:r>
              <a:rPr lang="en-US" sz="2000" strike="noStrike" spc="-1" dirty="0">
                <a:solidFill>
                  <a:srgbClr val="000000"/>
                </a:solidFill>
                <a:latin typeface="Arial"/>
                <a:ea typeface="DejaVu Sans"/>
              </a:rPr>
              <a:t>Director,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D. 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Kazakov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435240" indent="-343080" algn="just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The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SC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announces the vacancies 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of the positions of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FLNP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and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MLIT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Deputy Directors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 The endorsement of appointments will take place at the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134</a:t>
            </a:r>
            <a:r>
              <a:rPr lang="en-US" sz="2000" b="0" strike="noStrike" spc="-1" baseline="30000" dirty="0">
                <a:solidFill>
                  <a:srgbClr val="000000"/>
                </a:solidFill>
                <a:latin typeface="Arial"/>
                <a:ea typeface="DejaVu Sans"/>
              </a:rPr>
              <a:t>th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session of the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SC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in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Sept. 2023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CustomShape 11">
            <a:extLst>
              <a:ext uri="{FF2B5EF4-FFF2-40B4-BE49-F238E27FC236}">
                <a16:creationId xmlns:a16="http://schemas.microsoft.com/office/drawing/2014/main" id="{6B482C4C-D707-E841-915E-4E42D1E9D8D7}"/>
              </a:ext>
            </a:extLst>
          </p:cNvPr>
          <p:cNvSpPr/>
          <p:nvPr/>
        </p:nvSpPr>
        <p:spPr>
          <a:xfrm>
            <a:off x="180360" y="151980"/>
            <a:ext cx="11808440" cy="10142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85840" indent="-193680" algn="just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</a:pPr>
            <a:r>
              <a:rPr lang="en-GB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The </a:t>
            </a:r>
            <a:r>
              <a:rPr lang="en-GB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SC</a:t>
            </a:r>
            <a:r>
              <a:rPr lang="en-GB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took note of the </a:t>
            </a:r>
            <a:r>
              <a:rPr lang="en-GB" sz="2000" b="1" spc="-1" dirty="0">
                <a:solidFill>
                  <a:srgbClr val="000000"/>
                </a:solidFill>
                <a:ea typeface="Arial"/>
              </a:rPr>
              <a:t>PAC</a:t>
            </a:r>
            <a:r>
              <a:rPr lang="en-GB" sz="2000" spc="-1" dirty="0">
                <a:solidFill>
                  <a:srgbClr val="000000"/>
                </a:solidFill>
                <a:ea typeface="Arial"/>
              </a:rPr>
              <a:t>s recommendations </a:t>
            </a:r>
            <a:r>
              <a:rPr lang="en-GB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in </a:t>
            </a:r>
            <a:r>
              <a:rPr lang="en-GB" sz="2000" b="1" i="1" strike="noStrike" spc="-1" dirty="0">
                <a:solidFill>
                  <a:srgbClr val="000000"/>
                </a:solidFill>
                <a:latin typeface="Arial"/>
                <a:ea typeface="Arial"/>
              </a:rPr>
              <a:t>Jan. ‘ 23</a:t>
            </a:r>
            <a:r>
              <a:rPr lang="en-GB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, as reported by </a:t>
            </a:r>
            <a:r>
              <a:rPr lang="en-GB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I. </a:t>
            </a:r>
            <a:r>
              <a:rPr lang="en-GB" sz="2000" b="1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Tserruya</a:t>
            </a:r>
            <a:r>
              <a:rPr lang="en-GB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, Chair of the PP PAC, </a:t>
            </a:r>
            <a:r>
              <a:rPr lang="en-GB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V. </a:t>
            </a:r>
            <a:r>
              <a:rPr lang="en-GB" sz="2000" b="1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Nesvizhevsky</a:t>
            </a:r>
            <a:r>
              <a:rPr lang="en-GB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, Chair of the NP PAC, &amp; </a:t>
            </a:r>
            <a:r>
              <a:rPr lang="en-GB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D</a:t>
            </a:r>
            <a:r>
              <a:rPr lang="en-GB" sz="2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. </a:t>
            </a:r>
            <a:r>
              <a:rPr lang="en-GB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L. Nagy</a:t>
            </a:r>
            <a:r>
              <a:rPr lang="en-GB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, Chair of the CMP PAC. The </a:t>
            </a:r>
            <a:r>
              <a:rPr lang="en-GB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SC</a:t>
            </a:r>
            <a:r>
              <a:rPr lang="en-GB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asks the Directorate to consider these recommendations while </a:t>
            </a:r>
            <a:r>
              <a:rPr lang="en-GB" sz="2000" b="0" strike="noStrike" spc="-12" dirty="0" err="1">
                <a:solidFill>
                  <a:srgbClr val="000000"/>
                </a:solidFill>
                <a:latin typeface="Arial"/>
                <a:ea typeface="Arial"/>
              </a:rPr>
              <a:t>prepa</a:t>
            </a:r>
            <a:r>
              <a:rPr lang="en-US" sz="2000" b="0" strike="noStrike" spc="-12" dirty="0">
                <a:solidFill>
                  <a:srgbClr val="000000"/>
                </a:solidFill>
                <a:latin typeface="Arial"/>
                <a:ea typeface="Arial"/>
              </a:rPr>
              <a:t>r</a:t>
            </a:r>
            <a:r>
              <a:rPr lang="en-GB" sz="2000" b="0" strike="noStrike" spc="-12" dirty="0" err="1">
                <a:solidFill>
                  <a:srgbClr val="000000"/>
                </a:solidFill>
                <a:latin typeface="Arial"/>
                <a:ea typeface="Arial"/>
              </a:rPr>
              <a:t>ing</a:t>
            </a:r>
            <a:r>
              <a:rPr lang="en-GB" sz="2000" b="0" strike="noStrike" spc="-12" dirty="0">
                <a:solidFill>
                  <a:srgbClr val="000000"/>
                </a:solidFill>
                <a:latin typeface="Arial"/>
                <a:ea typeface="Arial"/>
              </a:rPr>
              <a:t> the </a:t>
            </a:r>
            <a:r>
              <a:rPr lang="en-GB" sz="2000" b="1" strike="noStrike" spc="-12" dirty="0">
                <a:solidFill>
                  <a:srgbClr val="000000"/>
                </a:solidFill>
                <a:latin typeface="Arial"/>
                <a:ea typeface="Arial"/>
              </a:rPr>
              <a:t>Topical Plan</a:t>
            </a:r>
            <a:r>
              <a:rPr lang="en-GB" sz="2000" b="0" strike="noStrike" spc="-12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000" b="0" strike="noStrike" spc="-12" dirty="0">
                <a:solidFill>
                  <a:srgbClr val="000000"/>
                </a:solidFill>
                <a:latin typeface="Arial"/>
                <a:ea typeface="Arial"/>
              </a:rPr>
              <a:t>for </a:t>
            </a:r>
            <a:r>
              <a:rPr lang="en-GB" sz="2000" b="1" strike="noStrike" spc="-12" dirty="0">
                <a:solidFill>
                  <a:srgbClr val="000000"/>
                </a:solidFill>
                <a:latin typeface="Arial"/>
                <a:ea typeface="Arial"/>
              </a:rPr>
              <a:t>2024</a:t>
            </a:r>
            <a:r>
              <a:rPr lang="en-GB" sz="2000" b="0" strike="noStrike" spc="-12" dirty="0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CustomShape 27"/>
          <p:cNvSpPr/>
          <p:nvPr/>
        </p:nvSpPr>
        <p:spPr>
          <a:xfrm>
            <a:off x="241300" y="129384"/>
            <a:ext cx="11785600" cy="460211"/>
          </a:xfrm>
          <a:prstGeom prst="rect">
            <a:avLst/>
          </a:prstGeom>
          <a:solidFill>
            <a:srgbClr val="CE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Session of </a:t>
            </a:r>
            <a:r>
              <a:rPr lang="en-US" sz="2400" b="1" spc="-1" dirty="0">
                <a:solidFill>
                  <a:srgbClr val="002060"/>
                </a:solidFill>
                <a:latin typeface="Arial"/>
                <a:ea typeface="DejaVu Sans"/>
              </a:rPr>
              <a:t>t</a:t>
            </a:r>
            <a:r>
              <a:rPr lang="en-US" sz="2400" b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he JINR Committee of Plenipotentiaries</a:t>
            </a:r>
            <a:r>
              <a:rPr lang="en-US" sz="2400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ru-RU" sz="2400" b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2</a:t>
            </a:r>
            <a:r>
              <a:rPr lang="en-US" sz="2400" b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4</a:t>
            </a:r>
            <a:r>
              <a:rPr lang="ru-RU" sz="2400" b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 </a:t>
            </a:r>
            <a:r>
              <a:rPr lang="en-US" sz="2400" b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March</a:t>
            </a:r>
            <a:r>
              <a:rPr lang="ru-RU" sz="2400" b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 202</a:t>
            </a:r>
            <a:r>
              <a:rPr lang="en-US" sz="2400" b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3, </a:t>
            </a:r>
            <a:r>
              <a:rPr lang="en-US" sz="2400" b="1" strike="noStrike" spc="-1" dirty="0" err="1">
                <a:solidFill>
                  <a:srgbClr val="002060"/>
                </a:solidFill>
                <a:latin typeface="Arial"/>
                <a:ea typeface="DejaVu Sans"/>
              </a:rPr>
              <a:t>Dubna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0" name="CustomShape 5"/>
          <p:cNvSpPr/>
          <p:nvPr/>
        </p:nvSpPr>
        <p:spPr>
          <a:xfrm>
            <a:off x="6929438" y="1830060"/>
            <a:ext cx="5097462" cy="44109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4340" indent="-342900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2400" b="0" strike="noStrike" spc="-1" dirty="0">
                <a:solidFill>
                  <a:srgbClr val="002060"/>
                </a:solidFill>
                <a:ea typeface="DejaVu Sans"/>
              </a:rPr>
              <a:t> </a:t>
            </a:r>
            <a:r>
              <a:rPr lang="en-US" sz="2400" b="0" strike="noStrike" spc="-1" dirty="0">
                <a:solidFill>
                  <a:srgbClr val="002060"/>
                </a:solidFill>
                <a:ea typeface="DejaVu Sans"/>
              </a:rPr>
              <a:t>Director’s report (</a:t>
            </a:r>
            <a:r>
              <a:rPr lang="en-US" sz="2400" b="1" strike="noStrike" spc="-1" dirty="0">
                <a:solidFill>
                  <a:srgbClr val="002060"/>
                </a:solidFill>
                <a:ea typeface="DejaVu Sans"/>
              </a:rPr>
              <a:t>G. </a:t>
            </a:r>
            <a:r>
              <a:rPr lang="en-US" sz="2400" b="1" strike="noStrike" spc="-1" dirty="0" err="1">
                <a:solidFill>
                  <a:srgbClr val="002060"/>
                </a:solidFill>
                <a:ea typeface="DejaVu Sans"/>
              </a:rPr>
              <a:t>Trubnikov</a:t>
            </a:r>
            <a:r>
              <a:rPr lang="en-US" sz="2400" b="0" strike="noStrike" spc="-1" dirty="0">
                <a:solidFill>
                  <a:srgbClr val="002060"/>
                </a:solidFill>
                <a:ea typeface="DejaVu Sans"/>
              </a:rPr>
              <a:t>)</a:t>
            </a:r>
            <a:endParaRPr lang="ru-RU" sz="2400" b="0" strike="noStrike" spc="-1" dirty="0">
              <a:solidFill>
                <a:srgbClr val="002060"/>
              </a:solidFill>
            </a:endParaRPr>
          </a:p>
          <a:p>
            <a:pPr marL="344340" indent="-342900" algn="just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2400" b="0" strike="noStrike" spc="-1" dirty="0">
                <a:solidFill>
                  <a:srgbClr val="002060"/>
                </a:solidFill>
                <a:ea typeface="DejaVu Sans"/>
              </a:rPr>
              <a:t> </a:t>
            </a:r>
            <a:r>
              <a:rPr lang="en-US" sz="2400" b="0" strike="noStrike" spc="-1" dirty="0">
                <a:solidFill>
                  <a:srgbClr val="002060"/>
                </a:solidFill>
                <a:ea typeface="DejaVu Sans"/>
              </a:rPr>
              <a:t>Execution of the JINR </a:t>
            </a:r>
            <a:r>
              <a:rPr lang="en-US" sz="2400" b="1" strike="noStrike" spc="-1" dirty="0">
                <a:solidFill>
                  <a:srgbClr val="002060"/>
                </a:solidFill>
                <a:ea typeface="DejaVu Sans"/>
              </a:rPr>
              <a:t>budget for 2022 </a:t>
            </a:r>
            <a:r>
              <a:rPr lang="en-US" sz="2400" b="0" strike="noStrike" spc="-1" dirty="0">
                <a:solidFill>
                  <a:srgbClr val="002060"/>
                </a:solidFill>
                <a:ea typeface="DejaVu Sans"/>
              </a:rPr>
              <a:t>&amp; draft of the revised budget  for </a:t>
            </a:r>
            <a:r>
              <a:rPr lang="en-US" sz="2400" b="1" strike="noStrike" spc="-1" dirty="0">
                <a:solidFill>
                  <a:srgbClr val="002060"/>
                </a:solidFill>
                <a:ea typeface="DejaVu Sans"/>
              </a:rPr>
              <a:t>2023</a:t>
            </a:r>
            <a:r>
              <a:rPr lang="en-US" sz="2400" b="0" strike="noStrike" spc="-1" dirty="0">
                <a:solidFill>
                  <a:srgbClr val="002060"/>
                </a:solidFill>
                <a:ea typeface="DejaVu Sans"/>
              </a:rPr>
              <a:t> (</a:t>
            </a:r>
            <a:r>
              <a:rPr lang="en-US" sz="2400" b="1" strike="noStrike" spc="-1" dirty="0">
                <a:solidFill>
                  <a:srgbClr val="002060"/>
                </a:solidFill>
                <a:ea typeface="DejaVu Sans"/>
              </a:rPr>
              <a:t>N. Kalinin</a:t>
            </a:r>
            <a:r>
              <a:rPr lang="en-US" sz="2400" b="0" strike="noStrike" spc="-1" dirty="0">
                <a:solidFill>
                  <a:srgbClr val="002060"/>
                </a:solidFill>
                <a:ea typeface="DejaVu Sans"/>
              </a:rPr>
              <a:t>)</a:t>
            </a:r>
            <a:endParaRPr lang="ru-RU" sz="2400" b="0" strike="noStrike" spc="-1" dirty="0">
              <a:solidFill>
                <a:srgbClr val="002060"/>
              </a:solidFill>
            </a:endParaRPr>
          </a:p>
          <a:p>
            <a:pPr marL="344340" indent="-342900" algn="just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2400" b="0" strike="noStrike" spc="-1" dirty="0">
                <a:solidFill>
                  <a:srgbClr val="002060"/>
                </a:solidFill>
                <a:ea typeface="DejaVu Sans"/>
              </a:rPr>
              <a:t> </a:t>
            </a:r>
            <a:r>
              <a:rPr lang="en-US" sz="2400" b="0" strike="noStrike" spc="-1" dirty="0">
                <a:solidFill>
                  <a:srgbClr val="002060"/>
                </a:solidFill>
                <a:ea typeface="DejaVu Sans"/>
              </a:rPr>
              <a:t>Results of the JINR Finance Committee </a:t>
            </a:r>
            <a:r>
              <a:rPr lang="en-US" sz="2400" spc="-1" dirty="0">
                <a:solidFill>
                  <a:srgbClr val="002060"/>
                </a:solidFill>
              </a:rPr>
              <a:t>meeting held </a:t>
            </a:r>
            <a:r>
              <a:rPr lang="en-US" sz="2400" b="0" strike="noStrike" spc="-1" dirty="0">
                <a:solidFill>
                  <a:srgbClr val="002060"/>
                </a:solidFill>
                <a:ea typeface="DejaVu Sans"/>
              </a:rPr>
              <a:t>on </a:t>
            </a:r>
            <a:r>
              <a:rPr lang="en-US" sz="2400" b="0" i="1" strike="noStrike" spc="-1" dirty="0">
                <a:solidFill>
                  <a:srgbClr val="002060"/>
                </a:solidFill>
                <a:ea typeface="DejaVu Sans"/>
              </a:rPr>
              <a:t>22 March 2023</a:t>
            </a:r>
            <a:r>
              <a:rPr lang="en-US" sz="2400" b="0" strike="noStrike" spc="-1" dirty="0">
                <a:solidFill>
                  <a:srgbClr val="002060"/>
                </a:solidFill>
                <a:ea typeface="DejaVu Sans"/>
              </a:rPr>
              <a:t> (</a:t>
            </a:r>
            <a:r>
              <a:rPr lang="en-US" sz="2400" b="1" strike="noStrike" spc="-1" dirty="0">
                <a:solidFill>
                  <a:srgbClr val="002060"/>
                </a:solidFill>
                <a:ea typeface="DejaVu Sans"/>
              </a:rPr>
              <a:t>A. </a:t>
            </a:r>
            <a:r>
              <a:rPr lang="en-US" sz="2400" b="1" strike="noStrike" spc="-1" dirty="0" err="1">
                <a:solidFill>
                  <a:srgbClr val="002060"/>
                </a:solidFill>
                <a:ea typeface="DejaVu Sans"/>
              </a:rPr>
              <a:t>Omelchuk</a:t>
            </a:r>
            <a:r>
              <a:rPr lang="en-US" sz="2400" b="0" strike="noStrike" spc="-1" dirty="0">
                <a:solidFill>
                  <a:srgbClr val="002060"/>
                </a:solidFill>
                <a:ea typeface="DejaVu Sans"/>
              </a:rPr>
              <a:t>)</a:t>
            </a:r>
            <a:endParaRPr lang="ru-RU" sz="2400" b="0" strike="noStrike" spc="-1" dirty="0">
              <a:solidFill>
                <a:srgbClr val="002060"/>
              </a:solidFill>
            </a:endParaRPr>
          </a:p>
          <a:p>
            <a:pPr marL="344340" indent="-342900" algn="just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2400" b="0" strike="noStrike" spc="-1" dirty="0">
                <a:solidFill>
                  <a:srgbClr val="002060"/>
                </a:solidFill>
                <a:ea typeface="DejaVu Sans"/>
              </a:rPr>
              <a:t> </a:t>
            </a:r>
            <a:r>
              <a:rPr lang="en-US" sz="2400" b="0" strike="noStrike" spc="-1" dirty="0">
                <a:solidFill>
                  <a:srgbClr val="002060"/>
                </a:solidFill>
                <a:ea typeface="DejaVu Sans"/>
              </a:rPr>
              <a:t>Draft of the </a:t>
            </a:r>
            <a:r>
              <a:rPr lang="en-US" sz="2400" b="1" spc="-1" dirty="0">
                <a:solidFill>
                  <a:srgbClr val="002060"/>
                </a:solidFill>
                <a:ea typeface="DejaVu Sans"/>
              </a:rPr>
              <a:t>7</a:t>
            </a:r>
            <a:r>
              <a:rPr lang="en-US" sz="2400" b="1" strike="noStrike" spc="-1" dirty="0">
                <a:solidFill>
                  <a:srgbClr val="002060"/>
                </a:solidFill>
                <a:ea typeface="DejaVu Sans"/>
              </a:rPr>
              <a:t>-year</a:t>
            </a:r>
            <a:r>
              <a:rPr lang="en-US" sz="2400" b="0" strike="noStrike" spc="-1" dirty="0">
                <a:solidFill>
                  <a:srgbClr val="002060"/>
                </a:solidFill>
                <a:ea typeface="DejaVu Sans"/>
              </a:rPr>
              <a:t> plan for the development of JINR for </a:t>
            </a:r>
            <a:r>
              <a:rPr lang="en-US" sz="2400" b="1" strike="noStrike" spc="-1" dirty="0">
                <a:solidFill>
                  <a:srgbClr val="002060"/>
                </a:solidFill>
                <a:ea typeface="DejaVu Sans"/>
              </a:rPr>
              <a:t>2024–2030 </a:t>
            </a:r>
            <a:r>
              <a:rPr lang="en-US" sz="2400" b="0" strike="noStrike" spc="-1" dirty="0">
                <a:solidFill>
                  <a:srgbClr val="002060"/>
                </a:solidFill>
                <a:ea typeface="DejaVu Sans"/>
              </a:rPr>
              <a:t>(</a:t>
            </a:r>
            <a:r>
              <a:rPr lang="en-US" sz="2400" b="1" strike="noStrike" spc="-1" dirty="0">
                <a:solidFill>
                  <a:srgbClr val="002060"/>
                </a:solidFill>
                <a:ea typeface="DejaVu Sans"/>
              </a:rPr>
              <a:t>G. </a:t>
            </a:r>
            <a:r>
              <a:rPr lang="en-US" sz="2400" b="1" strike="noStrike" spc="-1" dirty="0" err="1">
                <a:solidFill>
                  <a:srgbClr val="002060"/>
                </a:solidFill>
                <a:ea typeface="DejaVu Sans"/>
              </a:rPr>
              <a:t>Trubnikov</a:t>
            </a:r>
            <a:r>
              <a:rPr lang="en-US" sz="2400" b="0" strike="noStrike" spc="-1" dirty="0">
                <a:solidFill>
                  <a:srgbClr val="002060"/>
                </a:solidFill>
                <a:ea typeface="DejaVu Sans"/>
              </a:rPr>
              <a:t>)	</a:t>
            </a:r>
            <a:endParaRPr lang="ru-RU" sz="2400" b="0" strike="noStrike" spc="-1" dirty="0">
              <a:solidFill>
                <a:srgbClr val="002060"/>
              </a:solidFill>
            </a:endParaRPr>
          </a:p>
        </p:txBody>
      </p:sp>
      <p:sp>
        <p:nvSpPr>
          <p:cNvPr id="451" name="CustomShape 6"/>
          <p:cNvSpPr/>
          <p:nvPr/>
        </p:nvSpPr>
        <p:spPr>
          <a:xfrm>
            <a:off x="8858307" y="1165682"/>
            <a:ext cx="144324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1" u="sng" strike="noStrike" spc="-1" dirty="0">
                <a:solidFill>
                  <a:srgbClr val="002060"/>
                </a:solidFill>
                <a:uFillTx/>
                <a:latin typeface="Arial"/>
                <a:ea typeface="DejaVu Sans"/>
              </a:rPr>
              <a:t>AGENDA</a:t>
            </a:r>
            <a:endParaRPr lang="ru-RU" sz="20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452" name="CustomShape 7"/>
          <p:cNvSpPr/>
          <p:nvPr/>
        </p:nvSpPr>
        <p:spPr>
          <a:xfrm>
            <a:off x="480874" y="917460"/>
            <a:ext cx="665208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0" anchor="t">
            <a:noAutofit/>
          </a:bodyPr>
          <a:lstStyle/>
          <a:p>
            <a:pPr algn="just">
              <a:tabLst>
                <a:tab pos="0" algn="l"/>
              </a:tabLst>
            </a:pP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A regular session of the Committee of Plenipotentiaries </a:t>
            </a:r>
          </a:p>
          <a:p>
            <a:pPr algn="just">
              <a:tabLst>
                <a:tab pos="0" algn="l"/>
              </a:tabLst>
            </a:pP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of the Governments of the JINR Member States </a:t>
            </a:r>
          </a:p>
          <a:p>
            <a:pPr algn="just">
              <a:tabLst>
                <a:tab pos="0" algn="l"/>
              </a:tabLst>
            </a:pP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was held in </a:t>
            </a:r>
            <a:r>
              <a:rPr lang="en-US" sz="2000" b="0" i="1" strike="noStrike" spc="-1" dirty="0" err="1">
                <a:solidFill>
                  <a:srgbClr val="002060"/>
                </a:solidFill>
                <a:latin typeface="Arial"/>
                <a:ea typeface="DejaVu Sans"/>
              </a:rPr>
              <a:t>Dubna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 on 24 March 2023 in a hybrid form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at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 </a:t>
            </a:r>
            <a:endParaRPr lang="ru-RU" sz="2000" b="0" i="1" strike="noStrike" spc="-1" dirty="0">
              <a:solidFill>
                <a:srgbClr val="002060"/>
              </a:solidFill>
              <a:latin typeface="Arial"/>
            </a:endParaRPr>
          </a:p>
          <a:p>
            <a:pPr>
              <a:spcBef>
                <a:spcPts val="1001"/>
              </a:spcBef>
              <a:tabLst>
                <a:tab pos="0" algn="l"/>
              </a:tabLst>
            </a:pPr>
            <a:endParaRPr lang="ru-RU" sz="2000" b="0" i="1" strike="noStrike" spc="-1" dirty="0">
              <a:solidFill>
                <a:srgbClr val="002060"/>
              </a:solidFill>
              <a:latin typeface="Arial"/>
            </a:endParaRPr>
          </a:p>
          <a:p>
            <a:pPr>
              <a:spcBef>
                <a:spcPts val="1001"/>
              </a:spcBef>
              <a:tabLst>
                <a:tab pos="0" algn="l"/>
              </a:tabLst>
            </a:pPr>
            <a:endParaRPr lang="ru-RU" sz="2000" b="0" i="1" strike="noStrike" spc="-1" dirty="0">
              <a:solidFill>
                <a:srgbClr val="002060"/>
              </a:solidFill>
              <a:latin typeface="Arial"/>
            </a:endParaRPr>
          </a:p>
          <a:p>
            <a:pPr>
              <a:spcBef>
                <a:spcPts val="1001"/>
              </a:spcBef>
              <a:tabLst>
                <a:tab pos="0" algn="l"/>
              </a:tabLst>
            </a:pPr>
            <a:endParaRPr lang="ru-RU" sz="2000" b="0" i="1" strike="noStrike" spc="-1" dirty="0">
              <a:solidFill>
                <a:srgbClr val="002060"/>
              </a:solidFill>
              <a:latin typeface="Arial"/>
            </a:endParaRPr>
          </a:p>
          <a:p>
            <a:pPr>
              <a:spcBef>
                <a:spcPts val="1001"/>
              </a:spcBef>
              <a:tabLst>
                <a:tab pos="0" algn="l"/>
              </a:tabLst>
            </a:pPr>
            <a:endParaRPr lang="ru-RU" sz="2000" b="0" i="1" strike="noStrike" spc="-1" dirty="0">
              <a:solidFill>
                <a:srgbClr val="002060"/>
              </a:solidFill>
              <a:latin typeface="Arial"/>
            </a:endParaRPr>
          </a:p>
          <a:p>
            <a:pPr>
              <a:spcBef>
                <a:spcPts val="1001"/>
              </a:spcBef>
              <a:tabLst>
                <a:tab pos="0" algn="l"/>
              </a:tabLst>
            </a:pPr>
            <a:endParaRPr lang="ru-RU" sz="2000" b="0" i="1" strike="noStrike" spc="-1" dirty="0">
              <a:solidFill>
                <a:srgbClr val="002060"/>
              </a:solidFill>
              <a:latin typeface="Arial"/>
            </a:endParaRPr>
          </a:p>
          <a:p>
            <a:pPr>
              <a:spcBef>
                <a:spcPts val="1001"/>
              </a:spcBef>
              <a:tabLst>
                <a:tab pos="0" algn="l"/>
              </a:tabLst>
            </a:pPr>
            <a:endParaRPr lang="ru-RU" sz="2000" b="0" i="1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453" name="CustomShape 10"/>
          <p:cNvSpPr/>
          <p:nvPr/>
        </p:nvSpPr>
        <p:spPr>
          <a:xfrm>
            <a:off x="161200" y="5645454"/>
            <a:ext cx="6491880" cy="13219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roid Sans Fallback"/>
              </a:rPr>
              <a:t>It was chaired by the representative of Georgia </a:t>
            </a:r>
            <a:r>
              <a:rPr lang="ru-RU" sz="2000" b="0" i="1" strike="noStrike" spc="-1" dirty="0">
                <a:solidFill>
                  <a:srgbClr val="002060"/>
                </a:solidFill>
                <a:latin typeface="Arial"/>
                <a:ea typeface="Times New Roman"/>
              </a:rPr>
              <a:t>–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roid Sans Fallback"/>
              </a:rPr>
              <a:t> 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Prof. </a:t>
            </a:r>
            <a:r>
              <a:rPr lang="en-US" sz="2000" b="1" i="1" strike="noStrike" spc="-1" dirty="0" err="1">
                <a:solidFill>
                  <a:srgbClr val="002060"/>
                </a:solidFill>
                <a:latin typeface="Arial"/>
                <a:ea typeface="DejaVu Sans"/>
              </a:rPr>
              <a:t>Arsen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 </a:t>
            </a:r>
            <a:r>
              <a:rPr lang="en-US" sz="2000" b="1" i="1" strike="noStrike" spc="-1" dirty="0" err="1">
                <a:solidFill>
                  <a:srgbClr val="002060"/>
                </a:solidFill>
                <a:latin typeface="Arial"/>
                <a:ea typeface="DejaVu Sans"/>
              </a:rPr>
              <a:t>Khvedelidze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, Director, Institute of Quantum Physics and Engineering Technology of the Georgian Technical University.</a:t>
            </a:r>
            <a:endParaRPr lang="ru-RU" sz="2000" b="0" i="1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454" name="Рисунок 2"/>
          <p:cNvPicPr/>
          <p:nvPr/>
        </p:nvPicPr>
        <p:blipFill>
          <a:blip r:embed="rId2"/>
          <a:stretch/>
        </p:blipFill>
        <p:spPr>
          <a:xfrm>
            <a:off x="241300" y="1966917"/>
            <a:ext cx="6491880" cy="3541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CustomShape 33"/>
          <p:cNvSpPr/>
          <p:nvPr/>
        </p:nvSpPr>
        <p:spPr>
          <a:xfrm>
            <a:off x="163440" y="670023"/>
            <a:ext cx="11841308" cy="64396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1320" indent="-215280"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To take note of the JINR Directorate </a:t>
            </a:r>
            <a:r>
              <a:rPr lang="en-US" sz="2000" i="1" spc="-1" dirty="0">
                <a:solidFill>
                  <a:srgbClr val="002060"/>
                </a:solidFill>
              </a:rPr>
              <a:t>information about 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the recommendations of the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133</a:t>
            </a:r>
            <a:r>
              <a:rPr lang="en-US" sz="2000" b="0" i="1" strike="noStrike" spc="-1" baseline="30000" dirty="0">
                <a:solidFill>
                  <a:srgbClr val="002060"/>
                </a:solidFill>
                <a:latin typeface="Arial"/>
                <a:ea typeface="DejaVu Sans"/>
              </a:rPr>
              <a:t>rd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 session of the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SC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, the implementation of the current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7-Year Plan 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for the JINR Development, the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Member States </a:t>
            </a:r>
            <a:r>
              <a:rPr lang="en-US" sz="2000" i="1" spc="-1" dirty="0">
                <a:solidFill>
                  <a:srgbClr val="002060"/>
                </a:solidFill>
              </a:rPr>
              <a:t>efforts towards 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realization of JINR’s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large projects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, the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new results 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obtained, &amp; about the most important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events of JINR’s research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 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&amp;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educational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 activities 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&amp;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international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 cooperation.</a:t>
            </a:r>
            <a:r>
              <a:rPr lang="en-GB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 </a:t>
            </a:r>
          </a:p>
          <a:p>
            <a:pPr marL="31320" indent="-215280"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endParaRPr lang="en-GB" sz="2000" i="1" spc="-1" dirty="0">
              <a:solidFill>
                <a:srgbClr val="002060"/>
              </a:solidFill>
              <a:latin typeface="Arial"/>
            </a:endParaRPr>
          </a:p>
          <a:p>
            <a:pPr marL="31320" indent="-215280"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2000" b="0" i="1" strike="noStrike" spc="-1" dirty="0">
                <a:solidFill>
                  <a:srgbClr val="002060"/>
                </a:solidFill>
                <a:latin typeface="Arial"/>
              </a:rPr>
              <a:t>To note with satisfaction the successful completion of the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</a:rPr>
              <a:t>4-th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</a:rPr>
              <a:t>technological cycle 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</a:rPr>
              <a:t>of the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</a:rPr>
              <a:t>NICA accelerator complex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</a:rPr>
              <a:t>, which has become the longest run in the history of VBLHEP (&gt;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</a:rPr>
              <a:t>3400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</a:rPr>
              <a:t> hours), the successful commissioning of the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</a:rPr>
              <a:t>injection chain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</a:rPr>
              <a:t>, including the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</a:rPr>
              <a:t>joint operation of all its elements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</a:rPr>
              <a:t>, the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</a:rPr>
              <a:t>optimization of the beam dynamics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</a:rPr>
              <a:t>, the operation of the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</a:rPr>
              <a:t>electron cooling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</a:rPr>
              <a:t>, the testing of the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</a:rPr>
              <a:t>SOCHI 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</a:rPr>
              <a:t>station with heavy ions, the calibration of the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</a:rPr>
              <a:t>new diagnostic system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</a:rPr>
              <a:t>, </a:t>
            </a:r>
            <a:r>
              <a:rPr lang="en-US" sz="2000" i="1" spc="-1" dirty="0">
                <a:solidFill>
                  <a:srgbClr val="002060"/>
                </a:solidFill>
                <a:latin typeface="Arial"/>
              </a:rPr>
              <a:t>&amp;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</a:rPr>
              <a:t> the modernization of the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</a:rPr>
              <a:t>vacuum system 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</a:rPr>
              <a:t>in the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</a:rPr>
              <a:t>extracted beam line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</a:rPr>
              <a:t>.</a:t>
            </a:r>
          </a:p>
          <a:p>
            <a:pPr marL="31320" indent="-215280"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endParaRPr lang="en-US" sz="2000" b="0" i="1" strike="noStrike" spc="-1" dirty="0">
              <a:solidFill>
                <a:srgbClr val="002060"/>
              </a:solidFill>
              <a:latin typeface="Arial"/>
            </a:endParaRPr>
          </a:p>
          <a:p>
            <a:pPr marL="31320" indent="-215280"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2000" b="0" i="1" strike="noStrike" spc="-1" dirty="0">
                <a:solidFill>
                  <a:srgbClr val="002060"/>
                </a:solidFill>
                <a:latin typeface="Arial"/>
              </a:rPr>
              <a:t>To note the success of the Institute in ensuring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</a:rPr>
              <a:t>long-term stable operation 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</a:rPr>
              <a:t>of the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</a:rPr>
              <a:t>BM@N experiment 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</a:rPr>
              <a:t>for the first time in full configuration, registration of more than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</a:rPr>
              <a:t>550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</a:rPr>
              <a:t> million events with the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</a:rPr>
              <a:t>Xe beam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</a:rPr>
              <a:t>, which made it possible to begin the study of heavy ion collision physics.</a:t>
            </a:r>
            <a:endParaRPr lang="ru-RU" sz="2000" b="0" i="1" strike="noStrike" spc="-1" dirty="0">
              <a:solidFill>
                <a:srgbClr val="002060"/>
              </a:solidFill>
              <a:latin typeface="Arial"/>
            </a:endParaRPr>
          </a:p>
          <a:p>
            <a:pPr marL="31320" indent="-215280"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endParaRPr lang="ru-RU" sz="2000" b="0" i="1" strike="noStrike" spc="-1" dirty="0">
              <a:solidFill>
                <a:srgbClr val="002060"/>
              </a:solidFill>
              <a:latin typeface="Arial"/>
            </a:endParaRPr>
          </a:p>
          <a:p>
            <a:pPr marL="31320" indent="-215280"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2000" b="0" i="1" strike="noStrike" spc="-1" dirty="0">
                <a:solidFill>
                  <a:srgbClr val="002060"/>
                </a:solidFill>
                <a:latin typeface="Arial"/>
              </a:rPr>
              <a:t>To note the progress in developing the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</a:rPr>
              <a:t>Baikal-GVD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</a:rPr>
              <a:t> deep-water neutrino telescope for observing natural neutrino fluxes </a:t>
            </a:r>
            <a:r>
              <a:rPr lang="en-US" sz="2000" i="1" spc="-1" dirty="0">
                <a:solidFill>
                  <a:srgbClr val="002060"/>
                </a:solidFill>
                <a:latin typeface="Arial"/>
              </a:rPr>
              <a:t>&amp;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</a:rPr>
              <a:t> the registration of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</a:rPr>
              <a:t>24 events 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</a:rPr>
              <a:t>indicating the presence of an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</a:rPr>
              <a:t>isotropic neutrino flux 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</a:rPr>
              <a:t>of an astrophysical nature.</a:t>
            </a:r>
            <a:endParaRPr lang="ru-RU" sz="2000" b="0" i="1" strike="noStrike" spc="-1" dirty="0">
              <a:solidFill>
                <a:srgbClr val="002060"/>
              </a:solid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endParaRPr lang="ru-RU" sz="2000" b="0" i="1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456" name="CustomShape 3"/>
          <p:cNvSpPr/>
          <p:nvPr/>
        </p:nvSpPr>
        <p:spPr>
          <a:xfrm>
            <a:off x="2000972" y="157329"/>
            <a:ext cx="8488218" cy="51343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CA" sz="2400" b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Committee of Plenipotentiaries decided, in particular: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CustomShape 33"/>
          <p:cNvSpPr/>
          <p:nvPr/>
        </p:nvSpPr>
        <p:spPr>
          <a:xfrm>
            <a:off x="223910" y="280963"/>
            <a:ext cx="11434618" cy="68294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1320" indent="-215280"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2000" b="0" i="1" strike="noStrike" spc="-1" dirty="0">
                <a:solidFill>
                  <a:srgbClr val="002060"/>
                </a:solidFill>
                <a:latin typeface="Arial"/>
              </a:rPr>
              <a:t>To note the successful continuation of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</a:rPr>
              <a:t>experiments at the Factory of Superheavy Elements 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</a:rPr>
              <a:t>using the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</a:rPr>
              <a:t>DGFRS-2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</a:rPr>
              <a:t> separator, in particular, on the synthesis of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</a:rPr>
              <a:t>new isotopes 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</a:rPr>
              <a:t>of </a:t>
            </a:r>
            <a:r>
              <a:rPr lang="en-US" sz="2000" b="1" i="1" strike="noStrike" spc="-1" dirty="0" err="1">
                <a:solidFill>
                  <a:srgbClr val="002060"/>
                </a:solidFill>
                <a:latin typeface="Arial"/>
              </a:rPr>
              <a:t>darmstadtium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</a:rPr>
              <a:t> and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</a:rPr>
              <a:t>seaborgium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</a:rPr>
              <a:t> as well as the continuation of the preparation of experiments to study the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</a:rPr>
              <a:t>chemical properties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</a:rPr>
              <a:t> of elements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</a:rPr>
              <a:t>114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</a:rPr>
              <a:t> (Fl) and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</a:rPr>
              <a:t>112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</a:rPr>
              <a:t> (Cn) at the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</a:rPr>
              <a:t>DGFRS-3 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</a:rPr>
              <a:t>(GRAND) separator scheduled for the second half of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</a:rPr>
              <a:t>2023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</a:rPr>
              <a:t>.</a:t>
            </a:r>
          </a:p>
          <a:p>
            <a:pPr marL="31320" indent="-215280"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endParaRPr lang="en-US" sz="2000" i="1" spc="-1" dirty="0">
              <a:solidFill>
                <a:srgbClr val="002060"/>
              </a:solidFill>
              <a:latin typeface="Arial"/>
            </a:endParaRPr>
          </a:p>
          <a:p>
            <a:pPr marL="31320" indent="-215280"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2000" b="0" i="1" strike="noStrike" spc="-1" dirty="0">
                <a:solidFill>
                  <a:srgbClr val="002060"/>
                </a:solidFill>
                <a:latin typeface="Arial"/>
              </a:rPr>
              <a:t>To take note of the information on the progress in the implementation of the work plan for the preparation of the continuation of the normal operation of the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</a:rPr>
              <a:t>IBR-2 reactor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</a:rPr>
              <a:t>. </a:t>
            </a:r>
          </a:p>
          <a:p>
            <a:pPr marL="31320" indent="-215280"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endParaRPr lang="ru-RU" sz="2000" i="1" spc="-1" dirty="0">
              <a:solidFill>
                <a:srgbClr val="002060"/>
              </a:solidFill>
              <a:latin typeface="Arial"/>
              <a:ea typeface="DejaVu Sans"/>
            </a:endParaRPr>
          </a:p>
          <a:p>
            <a:pPr marL="31320" indent="-215280"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To note the successful development of the JINR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MICC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, including the modernization of the </a:t>
            </a:r>
            <a:r>
              <a:rPr lang="en-US" sz="2000" b="1" i="1" strike="noStrike" spc="-1" dirty="0" err="1">
                <a:solidFill>
                  <a:srgbClr val="002060"/>
                </a:solidFill>
                <a:latin typeface="Arial"/>
                <a:ea typeface="DejaVu Sans"/>
              </a:rPr>
              <a:t>Govorun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 supercomputer 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carried out in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2022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, as a result of which its performance reached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1.1 </a:t>
            </a:r>
            <a:r>
              <a:rPr lang="en-US" sz="2000" b="1" i="1" strike="noStrike" spc="-1" dirty="0" err="1">
                <a:solidFill>
                  <a:srgbClr val="002060"/>
                </a:solidFill>
                <a:latin typeface="Arial"/>
                <a:ea typeface="DejaVu Sans"/>
              </a:rPr>
              <a:t>petaFLOPS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, and the total capacity of the hierarchical data storage increased to </a:t>
            </a:r>
            <a:r>
              <a:rPr lang="en-US" sz="2000" b="1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8.6 PB</a:t>
            </a:r>
            <a:r>
              <a:rPr lang="en-US" sz="20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.</a:t>
            </a:r>
          </a:p>
          <a:p>
            <a:pPr marL="31320" indent="-215280"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endParaRPr lang="en-US" sz="2000" b="0" i="1" strike="noStrike" spc="-1" dirty="0">
              <a:solidFill>
                <a:srgbClr val="002060"/>
              </a:solidFill>
              <a:latin typeface="Arial"/>
              <a:ea typeface="DejaVu Sans"/>
            </a:endParaRPr>
          </a:p>
          <a:p>
            <a:pPr marL="31320" indent="-215280"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To welcome the signing of the 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  <a:ea typeface="DejaVu Sans"/>
              </a:rPr>
              <a:t>Joint Declaration of Intent 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Concerning Cooperative Activities in the Area of Fundamental, Frontier and Applied Scientific Research between the National Council of Science and Technology –– 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  <a:ea typeface="DejaVu Sans"/>
              </a:rPr>
              <a:t>CONACYT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 (Mexico) &amp; the 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  <a:ea typeface="DejaVu Sans"/>
              </a:rPr>
              <a:t>JINR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 in 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  <a:ea typeface="DejaVu Sans"/>
              </a:rPr>
              <a:t>Feb. 2023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, &amp; the Protocol between the Ministry of Science and Technology of the People’s Republic of 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  <a:ea typeface="DejaVu Sans"/>
              </a:rPr>
              <a:t>China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, the 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  <a:ea typeface="DejaVu Sans"/>
              </a:rPr>
              <a:t>Ministry of Science and Higher Education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 of the 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  <a:ea typeface="DejaVu Sans"/>
              </a:rPr>
              <a:t>RF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, the 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  <a:ea typeface="DejaVu Sans"/>
              </a:rPr>
              <a:t>Chinese Academy of Sciences 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and the JINR on 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  <a:ea typeface="DejaVu Sans"/>
              </a:rPr>
              <a:t>Strengthening Cooperation 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in the Field of 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  <a:ea typeface="DejaVu Sans"/>
              </a:rPr>
              <a:t>Basic Scientific Research 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at the 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  <a:ea typeface="DejaVu Sans"/>
              </a:rPr>
              <a:t>governmental level 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in 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  <a:ea typeface="DejaVu Sans"/>
              </a:rPr>
              <a:t>March 2023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.</a:t>
            </a:r>
          </a:p>
          <a:p>
            <a:pPr marL="31320" indent="-215280"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endParaRPr lang="en-US" sz="2000" b="0" i="1" strike="noStrike" spc="-1" dirty="0">
              <a:solidFill>
                <a:srgbClr val="002060"/>
              </a:solidFill>
              <a:latin typeface="Arial"/>
              <a:ea typeface="DejaVu Sans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tabLst>
                <a:tab pos="0" algn="l"/>
              </a:tabLst>
            </a:pPr>
            <a:endParaRPr lang="ru-RU" sz="2000" b="0" i="1" strike="noStrike" spc="-1" dirty="0">
              <a:solidFill>
                <a:srgbClr val="00206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2942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Рисунок 32"/>
          <p:cNvPicPr/>
          <p:nvPr/>
        </p:nvPicPr>
        <p:blipFill>
          <a:blip r:embed="rId2"/>
          <a:stretch/>
        </p:blipFill>
        <p:spPr>
          <a:xfrm>
            <a:off x="7490118" y="3881237"/>
            <a:ext cx="4589820" cy="1995840"/>
          </a:xfrm>
          <a:prstGeom prst="rect">
            <a:avLst/>
          </a:prstGeom>
          <a:ln w="0">
            <a:noFill/>
          </a:ln>
        </p:spPr>
      </p:pic>
      <p:pic>
        <p:nvPicPr>
          <p:cNvPr id="461" name="Picture 6" descr="Путин и Си встретились в первом корпусе Кремля"/>
          <p:cNvPicPr/>
          <p:nvPr/>
        </p:nvPicPr>
        <p:blipFill>
          <a:blip r:embed="rId3"/>
          <a:stretch/>
        </p:blipFill>
        <p:spPr>
          <a:xfrm>
            <a:off x="73240" y="1001140"/>
            <a:ext cx="2010240" cy="2069280"/>
          </a:xfrm>
          <a:prstGeom prst="rect">
            <a:avLst/>
          </a:prstGeom>
          <a:ln w="0">
            <a:noFill/>
          </a:ln>
        </p:spPr>
      </p:pic>
      <p:pic>
        <p:nvPicPr>
          <p:cNvPr id="462" name="Picture 8" descr="Фальков Валерий Николаевич"/>
          <p:cNvPicPr/>
          <p:nvPr/>
        </p:nvPicPr>
        <p:blipFill>
          <a:blip r:embed="rId4"/>
          <a:stretch/>
        </p:blipFill>
        <p:spPr>
          <a:xfrm>
            <a:off x="2174920" y="1002220"/>
            <a:ext cx="804600" cy="975960"/>
          </a:xfrm>
          <a:prstGeom prst="rect">
            <a:avLst/>
          </a:prstGeom>
          <a:ln w="0">
            <a:noFill/>
          </a:ln>
        </p:spPr>
      </p:pic>
      <p:pic>
        <p:nvPicPr>
          <p:cNvPr id="463" name="Picture 10"/>
          <p:cNvPicPr/>
          <p:nvPr/>
        </p:nvPicPr>
        <p:blipFill>
          <a:blip r:embed="rId5"/>
          <a:stretch/>
        </p:blipFill>
        <p:spPr>
          <a:xfrm>
            <a:off x="3057640" y="1002220"/>
            <a:ext cx="749160" cy="975960"/>
          </a:xfrm>
          <a:prstGeom prst="rect">
            <a:avLst/>
          </a:prstGeom>
          <a:ln w="0">
            <a:noFill/>
          </a:ln>
        </p:spPr>
      </p:pic>
      <p:pic>
        <p:nvPicPr>
          <p:cNvPr id="464" name="Picture 12"/>
          <p:cNvPicPr/>
          <p:nvPr/>
        </p:nvPicPr>
        <p:blipFill>
          <a:blip r:embed="rId6"/>
          <a:stretch/>
        </p:blipFill>
        <p:spPr>
          <a:xfrm>
            <a:off x="3065200" y="2088249"/>
            <a:ext cx="749160" cy="975960"/>
          </a:xfrm>
          <a:prstGeom prst="rect">
            <a:avLst/>
          </a:prstGeom>
          <a:ln w="0">
            <a:noFill/>
          </a:ln>
        </p:spPr>
      </p:pic>
      <p:pic>
        <p:nvPicPr>
          <p:cNvPr id="465" name="Picture 14" descr="Трубников Григорий Владимирович"/>
          <p:cNvPicPr/>
          <p:nvPr/>
        </p:nvPicPr>
        <p:blipFill>
          <a:blip r:embed="rId7"/>
          <a:stretch/>
        </p:blipFill>
        <p:spPr>
          <a:xfrm>
            <a:off x="2174920" y="2094460"/>
            <a:ext cx="804600" cy="975960"/>
          </a:xfrm>
          <a:prstGeom prst="rect">
            <a:avLst/>
          </a:prstGeom>
          <a:ln w="0">
            <a:noFill/>
          </a:ln>
        </p:spPr>
      </p:pic>
      <p:pic>
        <p:nvPicPr>
          <p:cNvPr id="466" name="Рисунок 9"/>
          <p:cNvPicPr/>
          <p:nvPr/>
        </p:nvPicPr>
        <p:blipFill>
          <a:blip r:embed="rId8"/>
          <a:stretch/>
        </p:blipFill>
        <p:spPr>
          <a:xfrm>
            <a:off x="45566" y="3134188"/>
            <a:ext cx="3798360" cy="1131120"/>
          </a:xfrm>
          <a:prstGeom prst="rect">
            <a:avLst/>
          </a:prstGeom>
          <a:ln w="0">
            <a:noFill/>
          </a:ln>
        </p:spPr>
      </p:pic>
      <p:pic>
        <p:nvPicPr>
          <p:cNvPr id="467" name="Рисунок 17"/>
          <p:cNvPicPr/>
          <p:nvPr/>
        </p:nvPicPr>
        <p:blipFill>
          <a:blip r:embed="rId9"/>
          <a:stretch/>
        </p:blipFill>
        <p:spPr>
          <a:xfrm>
            <a:off x="1980" y="4409720"/>
            <a:ext cx="3738960" cy="1905480"/>
          </a:xfrm>
          <a:prstGeom prst="rect">
            <a:avLst/>
          </a:prstGeom>
          <a:ln w="0">
            <a:noFill/>
          </a:ln>
        </p:spPr>
      </p:pic>
      <p:pic>
        <p:nvPicPr>
          <p:cNvPr id="469" name="Picture 16"/>
          <p:cNvPicPr/>
          <p:nvPr/>
        </p:nvPicPr>
        <p:blipFill>
          <a:blip r:embed="rId10"/>
          <a:stretch/>
        </p:blipFill>
        <p:spPr>
          <a:xfrm>
            <a:off x="8105660" y="471307"/>
            <a:ext cx="3836880" cy="1995840"/>
          </a:xfrm>
          <a:prstGeom prst="rect">
            <a:avLst/>
          </a:prstGeom>
          <a:ln w="0">
            <a:noFill/>
          </a:ln>
        </p:spPr>
      </p:pic>
      <p:pic>
        <p:nvPicPr>
          <p:cNvPr id="470" name="Picture 18"/>
          <p:cNvPicPr/>
          <p:nvPr/>
        </p:nvPicPr>
        <p:blipFill>
          <a:blip r:embed="rId11"/>
          <a:stretch/>
        </p:blipFill>
        <p:spPr>
          <a:xfrm>
            <a:off x="3900040" y="1010949"/>
            <a:ext cx="1565280" cy="1565280"/>
          </a:xfrm>
          <a:prstGeom prst="rect">
            <a:avLst/>
          </a:prstGeom>
          <a:ln w="0">
            <a:noFill/>
          </a:ln>
        </p:spPr>
      </p:pic>
      <p:sp>
        <p:nvSpPr>
          <p:cNvPr id="472" name="TextBox 12"/>
          <p:cNvSpPr/>
          <p:nvPr/>
        </p:nvSpPr>
        <p:spPr>
          <a:xfrm>
            <a:off x="7406104" y="2542427"/>
            <a:ext cx="4716518" cy="1752872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b="0" strike="noStrike" spc="-1" dirty="0">
                <a:solidFill>
                  <a:srgbClr val="002060"/>
                </a:solidFill>
                <a:latin typeface="Arial"/>
                <a:ea typeface="DejaVu Sans"/>
              </a:rPr>
              <a:t>26.08.2020</a:t>
            </a:r>
            <a:r>
              <a:rPr lang="ru-RU" b="0" strike="noStrike" spc="-1" dirty="0">
                <a:solidFill>
                  <a:srgbClr val="002060"/>
                </a:solidFill>
                <a:latin typeface="Arial"/>
                <a:ea typeface="DejaVu Sans"/>
              </a:rPr>
              <a:t>, </a:t>
            </a:r>
            <a:r>
              <a:rPr lang="en-US" b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Agreement</a:t>
            </a:r>
            <a:r>
              <a:rPr lang="en-US" b="0" strike="noStrike" spc="-1" dirty="0">
                <a:solidFill>
                  <a:srgbClr val="002060"/>
                </a:solidFill>
                <a:latin typeface="Arial"/>
                <a:ea typeface="DejaVu Sans"/>
              </a:rPr>
              <a:t> between the</a:t>
            </a:r>
          </a:p>
          <a:p>
            <a:pPr>
              <a:lnSpc>
                <a:spcPct val="100000"/>
              </a:lnSpc>
            </a:pPr>
            <a:r>
              <a:rPr lang="en-US" b="0" strike="noStrike" spc="-1" dirty="0">
                <a:solidFill>
                  <a:srgbClr val="002060"/>
                </a:solidFill>
                <a:latin typeface="Arial"/>
                <a:ea typeface="DejaVu Sans"/>
              </a:rPr>
              <a:t> Ministry of Science </a:t>
            </a:r>
            <a:r>
              <a:rPr lang="en-US" spc="-1" dirty="0">
                <a:solidFill>
                  <a:srgbClr val="002060"/>
                </a:solidFill>
                <a:latin typeface="Arial"/>
                <a:ea typeface="DejaVu Sans"/>
              </a:rPr>
              <a:t>&amp;</a:t>
            </a:r>
            <a:r>
              <a:rPr lang="en-US" b="0" strike="noStrike" spc="-1" dirty="0">
                <a:solidFill>
                  <a:srgbClr val="002060"/>
                </a:solidFill>
                <a:latin typeface="Arial"/>
                <a:ea typeface="DejaVu Sans"/>
              </a:rPr>
              <a:t> Technology of China &amp; JINR on Participation in the Construction &amp; Operation of the Complex of </a:t>
            </a:r>
            <a:r>
              <a:rPr lang="en-US" b="0" strike="noStrike" spc="-1" dirty="0" err="1">
                <a:solidFill>
                  <a:srgbClr val="002060"/>
                </a:solidFill>
                <a:latin typeface="Arial"/>
                <a:ea typeface="DejaVu Sans"/>
              </a:rPr>
              <a:t>Supercon</a:t>
            </a:r>
            <a:r>
              <a:rPr lang="en-US" b="0" strike="noStrike" spc="-1" dirty="0">
                <a:solidFill>
                  <a:srgbClr val="002060"/>
                </a:solidFill>
                <a:latin typeface="Arial"/>
                <a:ea typeface="DejaVu Sans"/>
              </a:rPr>
              <a:t>-ducting Rings for Heavy Ions Colliding Beams </a:t>
            </a:r>
            <a:r>
              <a:rPr lang="en-US" b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NICA.</a:t>
            </a:r>
            <a:endParaRPr lang="ru-RU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3" name="TextBox 13"/>
          <p:cNvSpPr/>
          <p:nvPr/>
        </p:nvSpPr>
        <p:spPr>
          <a:xfrm>
            <a:off x="3706560" y="4578714"/>
            <a:ext cx="3906000" cy="1198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b="0" strike="noStrike" spc="-1" dirty="0">
                <a:solidFill>
                  <a:srgbClr val="002060"/>
                </a:solidFill>
                <a:latin typeface="Arial"/>
                <a:ea typeface="DejaVu Sans"/>
              </a:rPr>
              <a:t>In Jan/Mar ‘23, JINR held 7 </a:t>
            </a:r>
            <a:r>
              <a:rPr lang="en-US" b="0" strike="noStrike" spc="-1" dirty="0" err="1">
                <a:solidFill>
                  <a:srgbClr val="002060"/>
                </a:solidFill>
                <a:latin typeface="Arial"/>
                <a:ea typeface="DejaVu Sans"/>
              </a:rPr>
              <a:t>wksh</a:t>
            </a:r>
            <a:r>
              <a:rPr lang="en-US" b="0" strike="noStrike" spc="-1" dirty="0">
                <a:solidFill>
                  <a:srgbClr val="002060"/>
                </a:solidFill>
                <a:latin typeface="Arial"/>
                <a:ea typeface="DejaVu Sans"/>
              </a:rPr>
              <a:t>-s w/ </a:t>
            </a:r>
            <a:r>
              <a:rPr lang="en-US" b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24 China partner organizations </a:t>
            </a:r>
            <a:r>
              <a:rPr lang="en-US" b="0" strike="noStrike" spc="-1" dirty="0">
                <a:solidFill>
                  <a:srgbClr val="002060"/>
                </a:solidFill>
                <a:latin typeface="Arial"/>
                <a:ea typeface="DejaVu Sans"/>
              </a:rPr>
              <a:t>-the common wish is to </a:t>
            </a:r>
            <a:r>
              <a:rPr lang="en-US" b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enhance the level of cooperation</a:t>
            </a:r>
            <a:endParaRPr lang="ru-RU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474" name="Picture 19" descr="Logo New&quot; Изображения: просматривайте стоковые фотографии, векторные  изображения и видео в количестве 157 | Adobe Stock"/>
          <p:cNvPicPr/>
          <p:nvPr/>
        </p:nvPicPr>
        <p:blipFill>
          <a:blip r:embed="rId12">
            <a:alphaModFix amt="41000"/>
          </a:blip>
          <a:stretch/>
        </p:blipFill>
        <p:spPr>
          <a:xfrm>
            <a:off x="-41760" y="3296160"/>
            <a:ext cx="1029600" cy="947880"/>
          </a:xfrm>
          <a:prstGeom prst="rect">
            <a:avLst/>
          </a:prstGeom>
          <a:ln w="0">
            <a:noFill/>
          </a:ln>
        </p:spPr>
      </p:pic>
      <p:sp>
        <p:nvSpPr>
          <p:cNvPr id="475" name="Прямоугольник 2"/>
          <p:cNvSpPr/>
          <p:nvPr/>
        </p:nvSpPr>
        <p:spPr>
          <a:xfrm>
            <a:off x="340630" y="6315200"/>
            <a:ext cx="178452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FFFFFF"/>
                </a:solidFill>
                <a:highlight>
                  <a:srgbClr val="FF0000"/>
                </a:highlight>
                <a:latin typeface="Arial"/>
                <a:ea typeface="DejaVu Sans"/>
              </a:rPr>
              <a:t>21.03.2023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6" name="Google Shape;65;p 2"/>
          <p:cNvSpPr/>
          <p:nvPr/>
        </p:nvSpPr>
        <p:spPr>
          <a:xfrm>
            <a:off x="1424903" y="46327"/>
            <a:ext cx="7040880" cy="478800"/>
          </a:xfrm>
          <a:prstGeom prst="rect">
            <a:avLst/>
          </a:prstGeom>
          <a:solidFill>
            <a:srgbClr val="CE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strike="noStrike" cap="small" spc="-1" dirty="0">
                <a:solidFill>
                  <a:srgbClr val="1F3864"/>
                </a:solidFill>
                <a:latin typeface="Arial"/>
                <a:ea typeface="Arial"/>
              </a:rPr>
              <a:t>JINR‒</a:t>
            </a:r>
            <a:r>
              <a:rPr lang="en-US" sz="2400" b="1" spc="-1" dirty="0">
                <a:solidFill>
                  <a:srgbClr val="002060"/>
                </a:solidFill>
                <a:latin typeface="Arial"/>
              </a:rPr>
              <a:t>China: New Horizons of Cooperation</a:t>
            </a:r>
            <a:endParaRPr lang="ru-RU" sz="2400" b="1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478" name="Рисунок 33"/>
          <p:cNvPicPr/>
          <p:nvPr/>
        </p:nvPicPr>
        <p:blipFill>
          <a:blip r:embed="rId13"/>
          <a:stretch/>
        </p:blipFill>
        <p:spPr>
          <a:xfrm>
            <a:off x="3981580" y="2693206"/>
            <a:ext cx="3038040" cy="1853640"/>
          </a:xfrm>
          <a:prstGeom prst="rect">
            <a:avLst/>
          </a:prstGeom>
          <a:ln w="0">
            <a:noFill/>
          </a:ln>
        </p:spPr>
      </p:pic>
      <p:pic>
        <p:nvPicPr>
          <p:cNvPr id="479" name="Рисунок 34"/>
          <p:cNvPicPr/>
          <p:nvPr/>
        </p:nvPicPr>
        <p:blipFill>
          <a:blip r:embed="rId14"/>
          <a:stretch/>
        </p:blipFill>
        <p:spPr>
          <a:xfrm>
            <a:off x="5538240" y="3016427"/>
            <a:ext cx="1792080" cy="1446480"/>
          </a:xfrm>
          <a:prstGeom prst="rect">
            <a:avLst/>
          </a:prstGeom>
          <a:ln w="0">
            <a:noFill/>
          </a:ln>
        </p:spPr>
      </p:pic>
      <p:sp>
        <p:nvSpPr>
          <p:cNvPr id="480" name="TextBox 14"/>
          <p:cNvSpPr/>
          <p:nvPr/>
        </p:nvSpPr>
        <p:spPr>
          <a:xfrm>
            <a:off x="3175000" y="5838053"/>
            <a:ext cx="8767540" cy="1198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85840" indent="-285840" algn="just">
              <a:lnSpc>
                <a:spcPct val="100000"/>
              </a:lnSpc>
              <a:buClr>
                <a:srgbClr val="0432FF"/>
              </a:buClr>
              <a:buFont typeface="Arial"/>
              <a:buChar char="•"/>
              <a:tabLst>
                <a:tab pos="183600" algn="l"/>
              </a:tabLst>
            </a:pPr>
            <a:r>
              <a:rPr lang="en-US" b="1" i="1" strike="noStrike" spc="-1" dirty="0">
                <a:solidFill>
                  <a:srgbClr val="0432FF"/>
                </a:solidFill>
                <a:latin typeface="Arial"/>
                <a:ea typeface="Arial"/>
              </a:rPr>
              <a:t>Acknowledging that JINR is recognized as one of </a:t>
            </a:r>
            <a:r>
              <a:rPr lang="en-US" b="1" i="1" spc="-1" dirty="0">
                <a:solidFill>
                  <a:srgbClr val="0432FF"/>
                </a:solidFill>
                <a:ea typeface="Arial"/>
              </a:rPr>
              <a:t>the world science </a:t>
            </a:r>
            <a:r>
              <a:rPr lang="en-US" b="1" i="1" strike="noStrike" spc="-1" dirty="0">
                <a:solidFill>
                  <a:srgbClr val="0432FF"/>
                </a:solidFill>
                <a:latin typeface="Arial"/>
                <a:ea typeface="Arial"/>
              </a:rPr>
              <a:t>leaders,</a:t>
            </a:r>
          </a:p>
          <a:p>
            <a:pPr algn="r">
              <a:lnSpc>
                <a:spcPct val="100000"/>
              </a:lnSpc>
              <a:buClr>
                <a:srgbClr val="0432FF"/>
              </a:buClr>
              <a:tabLst>
                <a:tab pos="183600" algn="l"/>
              </a:tabLst>
            </a:pPr>
            <a:r>
              <a:rPr lang="en-US" b="1" i="1" strike="noStrike" spc="-1" dirty="0">
                <a:solidFill>
                  <a:srgbClr val="0432FF"/>
                </a:solidFill>
                <a:latin typeface="Arial"/>
                <a:ea typeface="Arial"/>
              </a:rPr>
              <a:t> successfully implementing international integration in scientific research;</a:t>
            </a:r>
            <a:endParaRPr lang="ru-RU" b="0" i="1" strike="noStrike" spc="-1" dirty="0">
              <a:solidFill>
                <a:srgbClr val="000000"/>
              </a:solidFill>
              <a:latin typeface="Arial"/>
            </a:endParaRPr>
          </a:p>
          <a:p>
            <a:pPr marL="285840" indent="-285840" algn="just">
              <a:lnSpc>
                <a:spcPct val="100000"/>
              </a:lnSpc>
              <a:buClr>
                <a:srgbClr val="0432FF"/>
              </a:buClr>
              <a:buFont typeface="Arial"/>
              <a:buChar char="•"/>
              <a:tabLst>
                <a:tab pos="157320" algn="l"/>
              </a:tabLst>
            </a:pPr>
            <a:r>
              <a:rPr lang="en-US" b="1" i="1" strike="noStrike" spc="-1" dirty="0">
                <a:solidFill>
                  <a:srgbClr val="0432FF"/>
                </a:solidFill>
                <a:latin typeface="Arial"/>
                <a:ea typeface="Arial"/>
              </a:rPr>
              <a:t>Intending to enhance the level of China’s participation in JINR;</a:t>
            </a:r>
            <a:endParaRPr lang="ru-RU" b="0" i="1" strike="noStrike" spc="-1" dirty="0">
              <a:solidFill>
                <a:srgbClr val="000000"/>
              </a:solidFill>
              <a:latin typeface="Arial"/>
            </a:endParaRPr>
          </a:p>
          <a:p>
            <a:pPr marL="285840" indent="-285840" algn="just">
              <a:lnSpc>
                <a:spcPct val="100000"/>
              </a:lnSpc>
              <a:buClr>
                <a:srgbClr val="0432FF"/>
              </a:buClr>
              <a:buFont typeface="Arial"/>
              <a:buChar char="•"/>
              <a:tabLst>
                <a:tab pos="157320" algn="l"/>
              </a:tabLst>
            </a:pPr>
            <a:r>
              <a:rPr lang="en-US" b="1" i="1" strike="noStrike" spc="-1" dirty="0">
                <a:solidFill>
                  <a:srgbClr val="0432FF"/>
                </a:solidFill>
                <a:latin typeface="Arial"/>
                <a:ea typeface="Arial"/>
              </a:rPr>
              <a:t>Reaffirming commitment to the peaceful use of research results</a:t>
            </a:r>
            <a:r>
              <a:rPr lang="ru-RU" b="1" i="1" strike="noStrike" spc="-1" dirty="0">
                <a:solidFill>
                  <a:srgbClr val="0432FF"/>
                </a:solidFill>
                <a:latin typeface="Arial"/>
                <a:ea typeface="Arial"/>
              </a:rPr>
              <a:t>.</a:t>
            </a:r>
            <a:endParaRPr lang="ru-RU" b="0" i="1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1" name="Стрелка вправо 1"/>
          <p:cNvSpPr/>
          <p:nvPr/>
        </p:nvSpPr>
        <p:spPr>
          <a:xfrm>
            <a:off x="2270860" y="6507078"/>
            <a:ext cx="612720" cy="2296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3A5F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15200" rIns="90000" bIns="11520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8" name="TextBox 8"/>
          <p:cNvSpPr/>
          <p:nvPr/>
        </p:nvSpPr>
        <p:spPr>
          <a:xfrm>
            <a:off x="22016" y="488495"/>
            <a:ext cx="9079122" cy="398655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 dirty="0" err="1">
                <a:solidFill>
                  <a:srgbClr val="002060"/>
                </a:solidFill>
                <a:latin typeface="Arial"/>
                <a:ea typeface="DejaVu Sans"/>
              </a:rPr>
              <a:t>The</a:t>
            </a:r>
            <a:r>
              <a:rPr lang="ru-RU" sz="2000" b="0" strike="noStrike" spc="-1" dirty="0">
                <a:solidFill>
                  <a:srgbClr val="002060"/>
                </a:solidFill>
                <a:latin typeface="Arial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2060"/>
                </a:solidFill>
                <a:latin typeface="Arial"/>
                <a:ea typeface="DejaVu Sans"/>
              </a:rPr>
              <a:t>People's</a:t>
            </a:r>
            <a:r>
              <a:rPr lang="ru-RU" sz="2000" b="0" strike="noStrike" spc="-1" dirty="0">
                <a:solidFill>
                  <a:srgbClr val="002060"/>
                </a:solidFill>
                <a:latin typeface="Arial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2060"/>
                </a:solidFill>
                <a:latin typeface="Arial"/>
                <a:ea typeface="DejaVu Sans"/>
              </a:rPr>
              <a:t>Republic</a:t>
            </a:r>
            <a:r>
              <a:rPr lang="ru-RU" sz="2000" b="0" strike="noStrike" spc="-1" dirty="0">
                <a:solidFill>
                  <a:srgbClr val="002060"/>
                </a:solidFill>
                <a:latin typeface="Arial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2060"/>
                </a:solidFill>
                <a:latin typeface="Arial"/>
                <a:ea typeface="DejaVu Sans"/>
              </a:rPr>
              <a:t>of</a:t>
            </a:r>
            <a:r>
              <a:rPr lang="ru-RU" sz="2000" b="0" strike="noStrike" spc="-1" dirty="0">
                <a:solidFill>
                  <a:srgbClr val="002060"/>
                </a:solidFill>
                <a:latin typeface="Arial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2060"/>
                </a:solidFill>
                <a:latin typeface="Arial"/>
                <a:ea typeface="DejaVu Sans"/>
              </a:rPr>
              <a:t>China</a:t>
            </a:r>
            <a:r>
              <a:rPr lang="ru-RU" sz="2000" b="0" strike="noStrike" spc="-1" dirty="0">
                <a:solidFill>
                  <a:srgbClr val="002060"/>
                </a:solidFill>
                <a:latin typeface="Arial"/>
                <a:ea typeface="DejaVu Sans"/>
              </a:rPr>
              <a:t> </a:t>
            </a:r>
            <a:r>
              <a:rPr lang="en-US" sz="2000" b="0" strike="noStrike" spc="-1" dirty="0">
                <a:solidFill>
                  <a:srgbClr val="002060"/>
                </a:solidFill>
                <a:latin typeface="Arial"/>
                <a:ea typeface="DejaVu Sans"/>
              </a:rPr>
              <a:t>-</a:t>
            </a:r>
            <a:r>
              <a:rPr lang="ru-RU" sz="2000" b="0" strike="noStrike" spc="-1" dirty="0">
                <a:solidFill>
                  <a:srgbClr val="002060"/>
                </a:solidFill>
                <a:latin typeface="Arial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2060"/>
                </a:solidFill>
                <a:latin typeface="Arial"/>
                <a:ea typeface="DejaVu Sans"/>
              </a:rPr>
              <a:t>one</a:t>
            </a:r>
            <a:r>
              <a:rPr lang="ru-RU" sz="2000" b="0" strike="noStrike" spc="-1" dirty="0">
                <a:solidFill>
                  <a:srgbClr val="002060"/>
                </a:solidFill>
                <a:latin typeface="Arial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2060"/>
                </a:solidFill>
                <a:latin typeface="Arial"/>
                <a:ea typeface="DejaVu Sans"/>
              </a:rPr>
              <a:t>of</a:t>
            </a:r>
            <a:r>
              <a:rPr lang="ru-RU" sz="2000" b="0" strike="noStrike" spc="-1" dirty="0">
                <a:solidFill>
                  <a:srgbClr val="002060"/>
                </a:solidFill>
                <a:latin typeface="Arial"/>
                <a:ea typeface="DejaVu Sans"/>
              </a:rPr>
              <a:t> </a:t>
            </a:r>
            <a:r>
              <a:rPr lang="ru-RU" sz="2000" strike="noStrike" spc="-1" dirty="0" err="1">
                <a:solidFill>
                  <a:srgbClr val="002060"/>
                </a:solidFill>
                <a:latin typeface="Arial"/>
                <a:ea typeface="DejaVu Sans"/>
              </a:rPr>
              <a:t>the</a:t>
            </a:r>
            <a:r>
              <a:rPr lang="ru-RU" sz="2000" strike="noStrike" spc="-1" dirty="0">
                <a:solidFill>
                  <a:srgbClr val="002060"/>
                </a:solidFill>
                <a:latin typeface="Arial"/>
                <a:ea typeface="DejaVu Sans"/>
              </a:rPr>
              <a:t> </a:t>
            </a:r>
            <a:r>
              <a:rPr lang="en-US" sz="2000" b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JINR </a:t>
            </a:r>
            <a:r>
              <a:rPr lang="ru-RU" sz="2000" b="1" strike="noStrike" spc="-1" dirty="0" err="1">
                <a:solidFill>
                  <a:srgbClr val="002060"/>
                </a:solidFill>
                <a:latin typeface="Arial"/>
                <a:ea typeface="DejaVu Sans"/>
              </a:rPr>
              <a:t>founding</a:t>
            </a:r>
            <a:r>
              <a:rPr lang="ru-RU" sz="2000" b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 </a:t>
            </a:r>
            <a:r>
              <a:rPr lang="ru-RU" sz="2000" strike="noStrike" spc="-1" dirty="0" err="1">
                <a:solidFill>
                  <a:srgbClr val="002060"/>
                </a:solidFill>
                <a:latin typeface="Arial"/>
                <a:ea typeface="DejaVu Sans"/>
              </a:rPr>
              <a:t>states</a:t>
            </a:r>
            <a:r>
              <a:rPr lang="ru-RU" sz="2000" strike="noStrike" spc="-1" dirty="0">
                <a:solidFill>
                  <a:srgbClr val="002060"/>
                </a:solidFill>
                <a:latin typeface="Arial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2060"/>
                </a:solidFill>
                <a:latin typeface="Arial"/>
                <a:ea typeface="DejaVu Sans"/>
              </a:rPr>
              <a:t>in</a:t>
            </a:r>
            <a:r>
              <a:rPr lang="ru-RU" sz="2000" b="0" strike="noStrike" spc="-1" dirty="0">
                <a:solidFill>
                  <a:srgbClr val="002060"/>
                </a:solidFill>
                <a:latin typeface="Arial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1956.</a:t>
            </a:r>
            <a:endParaRPr lang="ru-RU" sz="2000" b="1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1" name="TextBox 10"/>
          <p:cNvSpPr/>
          <p:nvPr/>
        </p:nvSpPr>
        <p:spPr>
          <a:xfrm>
            <a:off x="5407080" y="824945"/>
            <a:ext cx="2669310" cy="2029871"/>
          </a:xfrm>
          <a:prstGeom prst="rect">
            <a:avLst/>
          </a:prstGeom>
          <a:solidFill>
            <a:schemeClr val="bg1"/>
          </a:solidFill>
          <a:ln w="0"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Wang </a:t>
            </a:r>
            <a:r>
              <a:rPr lang="en-US" b="1" i="1" strike="noStrike" spc="-1" dirty="0" err="1">
                <a:solidFill>
                  <a:srgbClr val="002060"/>
                </a:solidFill>
                <a:latin typeface="Arial"/>
                <a:ea typeface="DejaVu Sans"/>
              </a:rPr>
              <a:t>Ganchang</a:t>
            </a:r>
            <a:r>
              <a:rPr lang="ru-RU" b="1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,</a:t>
            </a:r>
            <a:r>
              <a:rPr lang="en-US" b="1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 </a:t>
            </a:r>
            <a:r>
              <a:rPr lang="en-US" b="0" i="1" strike="noStrike" spc="-1" dirty="0" err="1">
                <a:solidFill>
                  <a:srgbClr val="002060"/>
                </a:solidFill>
                <a:latin typeface="Arial"/>
                <a:ea typeface="DejaVu Sans"/>
              </a:rPr>
              <a:t>promi-nent</a:t>
            </a:r>
            <a:r>
              <a:rPr lang="en-US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 Chinese scientist, Academician of the CAS, JINR Vice-Director  in 1958-1960;</a:t>
            </a:r>
            <a:r>
              <a:rPr lang="en-US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was fruitfully involved into JINR </a:t>
            </a:r>
            <a:r>
              <a:rPr lang="en-US" i="1" spc="-1" dirty="0">
                <a:solidFill>
                  <a:srgbClr val="002060"/>
                </a:solidFill>
                <a:latin typeface="Arial"/>
                <a:ea typeface="DejaVu Sans"/>
              </a:rPr>
              <a:t>in</a:t>
            </a:r>
            <a:r>
              <a:rPr lang="en-US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 1956-1965.</a:t>
            </a:r>
            <a:endParaRPr lang="ru-RU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9" name="Google Shape;60;p1"/>
          <p:cNvPicPr/>
          <p:nvPr/>
        </p:nvPicPr>
        <p:blipFill>
          <a:blip r:embed="rId15"/>
          <a:stretch/>
        </p:blipFill>
        <p:spPr>
          <a:xfrm>
            <a:off x="9980280" y="91800"/>
            <a:ext cx="955080" cy="583560"/>
          </a:xfrm>
          <a:prstGeom prst="rect">
            <a:avLst/>
          </a:prstGeom>
          <a:ln w="0">
            <a:noFill/>
          </a:ln>
        </p:spPr>
      </p:pic>
      <p:pic>
        <p:nvPicPr>
          <p:cNvPr id="460" name="Picture 4" descr="Флаг Китая — Википедия"/>
          <p:cNvPicPr/>
          <p:nvPr/>
        </p:nvPicPr>
        <p:blipFill>
          <a:blip r:embed="rId16"/>
          <a:stretch/>
        </p:blipFill>
        <p:spPr>
          <a:xfrm>
            <a:off x="11068560" y="91800"/>
            <a:ext cx="874440" cy="583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20943</TotalTime>
  <Words>1695</Words>
  <Application>Microsoft Office PowerPoint</Application>
  <PresentationFormat>Произвольный</PresentationFormat>
  <Paragraphs>75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Arial</vt:lpstr>
      <vt:lpstr>Calibri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JINR Scientific Council, 16-17 February 2023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home</dc:creator>
  <dc:description/>
  <cp:lastModifiedBy>user</cp:lastModifiedBy>
  <cp:revision>1262</cp:revision>
  <cp:lastPrinted>2022-05-20T08:56:36Z</cp:lastPrinted>
  <dcterms:created xsi:type="dcterms:W3CDTF">2021-09-05T13:29:23Z</dcterms:created>
  <dcterms:modified xsi:type="dcterms:W3CDTF">2023-06-28T11:16:25Z</dcterms:modified>
  <dc:language>en-CA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r8>0</vt:r8>
  </property>
  <property fmtid="{D5CDD505-2E9C-101B-9397-08002B2CF9AE}" pid="3" name="HyperlinksChanged">
    <vt:bool>false</vt:bool>
  </property>
  <property fmtid="{D5CDD505-2E9C-101B-9397-08002B2CF9AE}" pid="4" name="LinksUpToDate">
    <vt:bool>false</vt:bool>
  </property>
  <property fmtid="{D5CDD505-2E9C-101B-9397-08002B2CF9AE}" pid="5" name="MMClips">
    <vt:r8>0</vt:r8>
  </property>
  <property fmtid="{D5CDD505-2E9C-101B-9397-08002B2CF9AE}" pid="6" name="Notes">
    <vt:i4>2</vt:i4>
  </property>
  <property fmtid="{D5CDD505-2E9C-101B-9397-08002B2CF9AE}" pid="7" name="PresentationFormat">
    <vt:lpwstr>Произвольный</vt:lpwstr>
  </property>
  <property fmtid="{D5CDD505-2E9C-101B-9397-08002B2CF9AE}" pid="8" name="ScaleCrop">
    <vt:bool>false</vt:bool>
  </property>
  <property fmtid="{D5CDD505-2E9C-101B-9397-08002B2CF9AE}" pid="9" name="ShareDoc">
    <vt:bool>false</vt:bool>
  </property>
  <property fmtid="{D5CDD505-2E9C-101B-9397-08002B2CF9AE}" pid="10" name="Slides">
    <vt:i4>10</vt:i4>
  </property>
</Properties>
</file>