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7" r:id="rId2"/>
    <p:sldId id="320" r:id="rId3"/>
    <p:sldId id="315" r:id="rId4"/>
    <p:sldId id="317" r:id="rId5"/>
    <p:sldId id="322" r:id="rId6"/>
    <p:sldId id="323" r:id="rId7"/>
    <p:sldId id="324" r:id="rId8"/>
    <p:sldId id="318" r:id="rId9"/>
    <p:sldId id="258" r:id="rId10"/>
    <p:sldId id="325" r:id="rId11"/>
    <p:sldId id="326" r:id="rId12"/>
  </p:sldIdLst>
  <p:sldSz cx="9144000" cy="6858000" type="screen4x3"/>
  <p:notesSz cx="6742113" cy="9799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963" autoAdjust="0"/>
    <p:restoredTop sz="94660"/>
  </p:normalViewPr>
  <p:slideViewPr>
    <p:cSldViewPr>
      <p:cViewPr varScale="1">
        <p:scale>
          <a:sx n="100" d="100"/>
          <a:sy n="100" d="100"/>
        </p:scale>
        <p:origin x="-1458"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21582" cy="489982"/>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18971" y="0"/>
            <a:ext cx="2921582" cy="489982"/>
          </a:xfrm>
          <a:prstGeom prst="rect">
            <a:avLst/>
          </a:prstGeom>
        </p:spPr>
        <p:txBody>
          <a:bodyPr vert="horz" lIns="91440" tIns="45720" rIns="91440" bIns="45720" rtlCol="0"/>
          <a:lstStyle>
            <a:lvl1pPr algn="r">
              <a:defRPr sz="1200"/>
            </a:lvl1pPr>
          </a:lstStyle>
          <a:p>
            <a:fld id="{D7A33C9A-AC6C-4249-97BC-A42009969829}" type="datetimeFigureOut">
              <a:rPr lang="ru-RU" smtClean="0"/>
              <a:t>28.06.2023</a:t>
            </a:fld>
            <a:endParaRPr lang="ru-RU"/>
          </a:p>
        </p:txBody>
      </p:sp>
      <p:sp>
        <p:nvSpPr>
          <p:cNvPr id="4" name="Образ слайда 3"/>
          <p:cNvSpPr>
            <a:spLocks noGrp="1" noRot="1" noChangeAspect="1"/>
          </p:cNvSpPr>
          <p:nvPr>
            <p:ph type="sldImg" idx="2"/>
          </p:nvPr>
        </p:nvSpPr>
        <p:spPr>
          <a:xfrm>
            <a:off x="922338" y="735013"/>
            <a:ext cx="4897437" cy="3675062"/>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4212" y="4654828"/>
            <a:ext cx="5393690" cy="4409837"/>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307955"/>
            <a:ext cx="2921582" cy="489982"/>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18971" y="9307955"/>
            <a:ext cx="2921582" cy="489982"/>
          </a:xfrm>
          <a:prstGeom prst="rect">
            <a:avLst/>
          </a:prstGeom>
        </p:spPr>
        <p:txBody>
          <a:bodyPr vert="horz" lIns="91440" tIns="45720" rIns="91440" bIns="45720" rtlCol="0" anchor="b"/>
          <a:lstStyle>
            <a:lvl1pPr algn="r">
              <a:defRPr sz="1200"/>
            </a:lvl1pPr>
          </a:lstStyle>
          <a:p>
            <a:fld id="{F54AEF8D-1160-4B68-BA4F-D74AF7C16CD2}" type="slidenum">
              <a:rPr lang="ru-RU" smtClean="0"/>
              <a:t>‹#›</a:t>
            </a:fld>
            <a:endParaRPr lang="ru-RU"/>
          </a:p>
        </p:txBody>
      </p:sp>
    </p:spTree>
    <p:extLst>
      <p:ext uri="{BB962C8B-B14F-4D97-AF65-F5344CB8AC3E}">
        <p14:creationId xmlns:p14="http://schemas.microsoft.com/office/powerpoint/2010/main" val="1669966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54AEF8D-1160-4B68-BA4F-D74AF7C16CD2}" type="slidenum">
              <a:rPr lang="ru-RU" smtClean="0"/>
              <a:t>5</a:t>
            </a:fld>
            <a:endParaRPr lang="ru-RU"/>
          </a:p>
        </p:txBody>
      </p:sp>
    </p:spTree>
    <p:extLst>
      <p:ext uri="{BB962C8B-B14F-4D97-AF65-F5344CB8AC3E}">
        <p14:creationId xmlns:p14="http://schemas.microsoft.com/office/powerpoint/2010/main" val="3528783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DA6D4A4-D7CB-4469-9B99-7A7082B675E7}" type="datetimeFigureOut">
              <a:rPr lang="ru-RU" smtClean="0"/>
              <a:t>28.06.2023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05EB7EC-EADD-4040-ADF4-B5B7F456A64B}" type="slidenum">
              <a:rPr lang="ru-RU" smtClean="0"/>
              <a:t>‹#›</a:t>
            </a:fld>
            <a:endParaRPr lang="ru-RU"/>
          </a:p>
        </p:txBody>
      </p:sp>
    </p:spTree>
    <p:extLst>
      <p:ext uri="{BB962C8B-B14F-4D97-AF65-F5344CB8AC3E}">
        <p14:creationId xmlns:p14="http://schemas.microsoft.com/office/powerpoint/2010/main" val="3676801145"/>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DA6D4A4-D7CB-4469-9B99-7A7082B675E7}" type="datetimeFigureOut">
              <a:rPr lang="ru-RU" smtClean="0"/>
              <a:t>28.06.2023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05EB7EC-EADD-4040-ADF4-B5B7F456A64B}" type="slidenum">
              <a:rPr lang="ru-RU" smtClean="0"/>
              <a:t>‹#›</a:t>
            </a:fld>
            <a:endParaRPr lang="ru-RU"/>
          </a:p>
        </p:txBody>
      </p:sp>
    </p:spTree>
    <p:extLst>
      <p:ext uri="{BB962C8B-B14F-4D97-AF65-F5344CB8AC3E}">
        <p14:creationId xmlns:p14="http://schemas.microsoft.com/office/powerpoint/2010/main" val="1046862221"/>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DA6D4A4-D7CB-4469-9B99-7A7082B675E7}" type="datetimeFigureOut">
              <a:rPr lang="ru-RU" smtClean="0"/>
              <a:t>28.06.2023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05EB7EC-EADD-4040-ADF4-B5B7F456A64B}" type="slidenum">
              <a:rPr lang="ru-RU" smtClean="0"/>
              <a:t>‹#›</a:t>
            </a:fld>
            <a:endParaRPr lang="ru-RU"/>
          </a:p>
        </p:txBody>
      </p:sp>
    </p:spTree>
    <p:extLst>
      <p:ext uri="{BB962C8B-B14F-4D97-AF65-F5344CB8AC3E}">
        <p14:creationId xmlns:p14="http://schemas.microsoft.com/office/powerpoint/2010/main" val="2704418905"/>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DA6D4A4-D7CB-4469-9B99-7A7082B675E7}" type="datetimeFigureOut">
              <a:rPr lang="ru-RU" smtClean="0"/>
              <a:t>28.06.2023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05EB7EC-EADD-4040-ADF4-B5B7F456A64B}" type="slidenum">
              <a:rPr lang="ru-RU" smtClean="0"/>
              <a:t>‹#›</a:t>
            </a:fld>
            <a:endParaRPr lang="ru-RU"/>
          </a:p>
        </p:txBody>
      </p:sp>
    </p:spTree>
    <p:extLst>
      <p:ext uri="{BB962C8B-B14F-4D97-AF65-F5344CB8AC3E}">
        <p14:creationId xmlns:p14="http://schemas.microsoft.com/office/powerpoint/2010/main" val="2057789957"/>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DA6D4A4-D7CB-4469-9B99-7A7082B675E7}" type="datetimeFigureOut">
              <a:rPr lang="ru-RU" smtClean="0"/>
              <a:t>28.06.2023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05EB7EC-EADD-4040-ADF4-B5B7F456A64B}" type="slidenum">
              <a:rPr lang="ru-RU" smtClean="0"/>
              <a:t>‹#›</a:t>
            </a:fld>
            <a:endParaRPr lang="ru-RU"/>
          </a:p>
        </p:txBody>
      </p:sp>
    </p:spTree>
    <p:extLst>
      <p:ext uri="{BB962C8B-B14F-4D97-AF65-F5344CB8AC3E}">
        <p14:creationId xmlns:p14="http://schemas.microsoft.com/office/powerpoint/2010/main" val="1071387081"/>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DA6D4A4-D7CB-4469-9B99-7A7082B675E7}" type="datetimeFigureOut">
              <a:rPr lang="ru-RU" smtClean="0"/>
              <a:t>28.06.2023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05EB7EC-EADD-4040-ADF4-B5B7F456A64B}" type="slidenum">
              <a:rPr lang="ru-RU" smtClean="0"/>
              <a:t>‹#›</a:t>
            </a:fld>
            <a:endParaRPr lang="ru-RU"/>
          </a:p>
        </p:txBody>
      </p:sp>
    </p:spTree>
    <p:extLst>
      <p:ext uri="{BB962C8B-B14F-4D97-AF65-F5344CB8AC3E}">
        <p14:creationId xmlns:p14="http://schemas.microsoft.com/office/powerpoint/2010/main" val="273301683"/>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DA6D4A4-D7CB-4469-9B99-7A7082B675E7}" type="datetimeFigureOut">
              <a:rPr lang="ru-RU" smtClean="0"/>
              <a:t>28.06.2023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05EB7EC-EADD-4040-ADF4-B5B7F456A64B}" type="slidenum">
              <a:rPr lang="ru-RU" smtClean="0"/>
              <a:t>‹#›</a:t>
            </a:fld>
            <a:endParaRPr lang="ru-RU"/>
          </a:p>
        </p:txBody>
      </p:sp>
    </p:spTree>
    <p:extLst>
      <p:ext uri="{BB962C8B-B14F-4D97-AF65-F5344CB8AC3E}">
        <p14:creationId xmlns:p14="http://schemas.microsoft.com/office/powerpoint/2010/main" val="1946921575"/>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DA6D4A4-D7CB-4469-9B99-7A7082B675E7}" type="datetimeFigureOut">
              <a:rPr lang="ru-RU" smtClean="0"/>
              <a:t>28.06.2023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05EB7EC-EADD-4040-ADF4-B5B7F456A64B}" type="slidenum">
              <a:rPr lang="ru-RU" smtClean="0"/>
              <a:t>‹#›</a:t>
            </a:fld>
            <a:endParaRPr lang="ru-RU"/>
          </a:p>
        </p:txBody>
      </p:sp>
    </p:spTree>
    <p:extLst>
      <p:ext uri="{BB962C8B-B14F-4D97-AF65-F5344CB8AC3E}">
        <p14:creationId xmlns:p14="http://schemas.microsoft.com/office/powerpoint/2010/main" val="3303340830"/>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DA6D4A4-D7CB-4469-9B99-7A7082B675E7}" type="datetimeFigureOut">
              <a:rPr lang="ru-RU" smtClean="0"/>
              <a:t>28.06.2023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05EB7EC-EADD-4040-ADF4-B5B7F456A64B}" type="slidenum">
              <a:rPr lang="ru-RU" smtClean="0"/>
              <a:t>‹#›</a:t>
            </a:fld>
            <a:endParaRPr lang="ru-RU"/>
          </a:p>
        </p:txBody>
      </p:sp>
    </p:spTree>
    <p:extLst>
      <p:ext uri="{BB962C8B-B14F-4D97-AF65-F5344CB8AC3E}">
        <p14:creationId xmlns:p14="http://schemas.microsoft.com/office/powerpoint/2010/main" val="591012619"/>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DA6D4A4-D7CB-4469-9B99-7A7082B675E7}" type="datetimeFigureOut">
              <a:rPr lang="ru-RU" smtClean="0"/>
              <a:t>28.06.2023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05EB7EC-EADD-4040-ADF4-B5B7F456A64B}" type="slidenum">
              <a:rPr lang="ru-RU" smtClean="0"/>
              <a:t>‹#›</a:t>
            </a:fld>
            <a:endParaRPr lang="ru-RU"/>
          </a:p>
        </p:txBody>
      </p:sp>
    </p:spTree>
    <p:extLst>
      <p:ext uri="{BB962C8B-B14F-4D97-AF65-F5344CB8AC3E}">
        <p14:creationId xmlns:p14="http://schemas.microsoft.com/office/powerpoint/2010/main" val="76368671"/>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DA6D4A4-D7CB-4469-9B99-7A7082B675E7}" type="datetimeFigureOut">
              <a:rPr lang="ru-RU" smtClean="0"/>
              <a:t>28.06.2023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05EB7EC-EADD-4040-ADF4-B5B7F456A64B}" type="slidenum">
              <a:rPr lang="ru-RU" smtClean="0"/>
              <a:t>‹#›</a:t>
            </a:fld>
            <a:endParaRPr lang="ru-RU"/>
          </a:p>
        </p:txBody>
      </p:sp>
    </p:spTree>
    <p:extLst>
      <p:ext uri="{BB962C8B-B14F-4D97-AF65-F5344CB8AC3E}">
        <p14:creationId xmlns:p14="http://schemas.microsoft.com/office/powerpoint/2010/main" val="4246965766"/>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A6D4A4-D7CB-4469-9B99-7A7082B675E7}" type="datetimeFigureOut">
              <a:rPr lang="ru-RU" smtClean="0"/>
              <a:t>28.06.2023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5EB7EC-EADD-4040-ADF4-B5B7F456A64B}" type="slidenum">
              <a:rPr lang="ru-RU" smtClean="0"/>
              <a:t>‹#›</a:t>
            </a:fld>
            <a:endParaRPr lang="ru-RU"/>
          </a:p>
        </p:txBody>
      </p:sp>
    </p:spTree>
    <p:extLst>
      <p:ext uri="{BB962C8B-B14F-4D97-AF65-F5344CB8AC3E}">
        <p14:creationId xmlns:p14="http://schemas.microsoft.com/office/powerpoint/2010/main" val="10618922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1100" y="260648"/>
            <a:ext cx="7272808" cy="2000548"/>
          </a:xfrm>
          <a:prstGeom prst="rect">
            <a:avLst/>
          </a:prstGeom>
          <a:noFill/>
        </p:spPr>
        <p:txBody>
          <a:bodyPr wrap="square" rtlCol="0">
            <a:spAutoFit/>
          </a:bodyPr>
          <a:lstStyle/>
          <a:p>
            <a:pPr algn="ctr"/>
            <a:r>
              <a:rPr lang="en-US" sz="2000" i="1" dirty="0" err="1" smtClean="0">
                <a:latin typeface="Times New Roman" panose="02020603050405020304" pitchFamily="18" charset="0"/>
                <a:cs typeface="Times New Roman" panose="02020603050405020304" pitchFamily="18" charset="0"/>
              </a:rPr>
              <a:t>Flerov</a:t>
            </a:r>
            <a:r>
              <a:rPr lang="en-US" sz="2000" i="1" dirty="0" smtClean="0">
                <a:latin typeface="Times New Roman" panose="02020603050405020304" pitchFamily="18" charset="0"/>
                <a:cs typeface="Times New Roman" panose="02020603050405020304" pitchFamily="18" charset="0"/>
              </a:rPr>
              <a:t> Laboratory of Nuclear Reactions</a:t>
            </a:r>
            <a:endParaRPr lang="ru-RU" sz="2000" i="1" dirty="0" smtClean="0">
              <a:latin typeface="Times New Roman" panose="02020603050405020304" pitchFamily="18" charset="0"/>
              <a:cs typeface="Times New Roman" panose="02020603050405020304" pitchFamily="18" charset="0"/>
            </a:endParaRPr>
          </a:p>
          <a:p>
            <a:pPr algn="ctr"/>
            <a:endParaRPr lang="en-US" sz="2000" i="1" dirty="0" smtClean="0">
              <a:latin typeface="Times New Roman" panose="02020603050405020304" pitchFamily="18" charset="0"/>
              <a:cs typeface="Times New Roman" panose="02020603050405020304" pitchFamily="18" charset="0"/>
            </a:endParaRPr>
          </a:p>
          <a:p>
            <a:pPr algn="ctr"/>
            <a:endParaRPr lang="ru-RU" sz="2000" i="1" dirty="0" smtClean="0">
              <a:latin typeface="Times New Roman" panose="02020603050405020304" pitchFamily="18" charset="0"/>
              <a:cs typeface="Times New Roman" panose="02020603050405020304" pitchFamily="18" charset="0"/>
            </a:endParaRPr>
          </a:p>
          <a:p>
            <a:pPr algn="ctr"/>
            <a:endParaRPr lang="en-US" sz="2000" i="1" dirty="0" smtClean="0">
              <a:latin typeface="Times New Roman" panose="02020603050405020304" pitchFamily="18" charset="0"/>
              <a:cs typeface="Times New Roman" panose="02020603050405020304" pitchFamily="18" charset="0"/>
            </a:endParaRPr>
          </a:p>
          <a:p>
            <a:pPr algn="ctr"/>
            <a:r>
              <a:rPr lang="en-US" sz="4400" dirty="0" smtClean="0">
                <a:latin typeface="Times New Roman" panose="02020603050405020304" pitchFamily="18" charset="0"/>
                <a:cs typeface="Times New Roman" panose="02020603050405020304" pitchFamily="18" charset="0"/>
              </a:rPr>
              <a:t>Proposal to extend the theme</a:t>
            </a:r>
          </a:p>
        </p:txBody>
      </p:sp>
      <p:sp>
        <p:nvSpPr>
          <p:cNvPr id="5" name="TextBox 4"/>
          <p:cNvSpPr txBox="1"/>
          <p:nvPr/>
        </p:nvSpPr>
        <p:spPr>
          <a:xfrm>
            <a:off x="2086372" y="4854208"/>
            <a:ext cx="5434048" cy="461665"/>
          </a:xfrm>
          <a:prstGeom prst="rect">
            <a:avLst/>
          </a:prstGeom>
          <a:noFill/>
        </p:spPr>
        <p:txBody>
          <a:bodyPr wrap="square" rtlCol="0">
            <a:spAutoFit/>
          </a:bodyPr>
          <a:lstStyle/>
          <a:p>
            <a:pPr algn="ctr"/>
            <a:r>
              <a:rPr lang="en-US" sz="2400" dirty="0" smtClean="0">
                <a:latin typeface="Segoe Print" panose="02000600000000000000" pitchFamily="2" charset="0"/>
              </a:rPr>
              <a:t>Sergey </a:t>
            </a:r>
            <a:r>
              <a:rPr lang="en-US" sz="2400" dirty="0" err="1" smtClean="0">
                <a:latin typeface="Segoe Print" panose="02000600000000000000" pitchFamily="2" charset="0"/>
              </a:rPr>
              <a:t>Sidorchuk</a:t>
            </a:r>
            <a:endParaRPr lang="en-US" sz="2400" dirty="0" smtClean="0">
              <a:latin typeface="Segoe Print" panose="02000600000000000000" pitchFamily="2" charset="0"/>
            </a:endParaRPr>
          </a:p>
        </p:txBody>
      </p:sp>
      <p:sp>
        <p:nvSpPr>
          <p:cNvPr id="6" name="TextBox 5"/>
          <p:cNvSpPr txBox="1"/>
          <p:nvPr/>
        </p:nvSpPr>
        <p:spPr>
          <a:xfrm>
            <a:off x="2428537" y="6165304"/>
            <a:ext cx="4348883" cy="584775"/>
          </a:xfrm>
          <a:prstGeom prst="rect">
            <a:avLst/>
          </a:prstGeom>
          <a:noFill/>
        </p:spPr>
        <p:txBody>
          <a:bodyPr wrap="square" rtlCol="0">
            <a:spAutoFit/>
          </a:bodyPr>
          <a:lstStyle/>
          <a:p>
            <a:pPr algn="ctr"/>
            <a:r>
              <a:rPr lang="en-US" sz="1600" dirty="0" smtClean="0">
                <a:latin typeface="Times New Roman" panose="02020603050405020304" pitchFamily="18" charset="0"/>
                <a:cs typeface="Times New Roman" panose="02020603050405020304" pitchFamily="18" charset="0"/>
              </a:rPr>
              <a:t>57</a:t>
            </a:r>
            <a:r>
              <a:rPr lang="en-US" sz="1600" baseline="30000" dirty="0" smtClean="0">
                <a:latin typeface="Times New Roman" panose="02020603050405020304" pitchFamily="18" charset="0"/>
                <a:cs typeface="Times New Roman" panose="02020603050405020304" pitchFamily="18" charset="0"/>
              </a:rPr>
              <a:t>th</a:t>
            </a:r>
            <a:r>
              <a:rPr lang="en-US" sz="1600" dirty="0" smtClean="0">
                <a:latin typeface="Times New Roman" panose="02020603050405020304" pitchFamily="18" charset="0"/>
                <a:cs typeface="Times New Roman" panose="02020603050405020304" pitchFamily="18" charset="0"/>
              </a:rPr>
              <a:t> meeting of the PAC on Nuclear Physics</a:t>
            </a:r>
          </a:p>
          <a:p>
            <a:pPr algn="ctr"/>
            <a:r>
              <a:rPr lang="en-US" sz="1600" dirty="0" smtClean="0">
                <a:latin typeface="Times New Roman" panose="02020603050405020304" pitchFamily="18" charset="0"/>
                <a:cs typeface="Times New Roman" panose="02020603050405020304" pitchFamily="18" charset="0"/>
              </a:rPr>
              <a:t>June 29, 2023</a:t>
            </a:r>
          </a:p>
        </p:txBody>
      </p:sp>
      <p:sp>
        <p:nvSpPr>
          <p:cNvPr id="7" name="Прямоугольник 6"/>
          <p:cNvSpPr/>
          <p:nvPr/>
        </p:nvSpPr>
        <p:spPr>
          <a:xfrm>
            <a:off x="1204348" y="2636912"/>
            <a:ext cx="7128792" cy="1569660"/>
          </a:xfrm>
          <a:prstGeom prst="rect">
            <a:avLst/>
          </a:prstGeom>
        </p:spPr>
        <p:txBody>
          <a:bodyPr wrap="square">
            <a:spAutoFit/>
          </a:bodyPr>
          <a:lstStyle/>
          <a:p>
            <a:pPr algn="ctr"/>
            <a:r>
              <a:rPr lang="en-US" sz="2400" dirty="0">
                <a:solidFill>
                  <a:schemeClr val="accent2">
                    <a:lumMod val="50000"/>
                  </a:schemeClr>
                </a:solidFill>
                <a:latin typeface="Times New Roman" panose="02020603050405020304" pitchFamily="18" charset="0"/>
                <a:cs typeface="Times New Roman" panose="02020603050405020304" pitchFamily="18" charset="0"/>
              </a:rPr>
              <a:t>Synthesis and Properties of </a:t>
            </a:r>
            <a:r>
              <a:rPr lang="en-US" sz="2400" dirty="0" err="1">
                <a:solidFill>
                  <a:schemeClr val="accent2">
                    <a:lumMod val="50000"/>
                  </a:schemeClr>
                </a:solidFill>
                <a:latin typeface="Times New Roman" panose="02020603050405020304" pitchFamily="18" charset="0"/>
                <a:cs typeface="Times New Roman" panose="02020603050405020304" pitchFamily="18" charset="0"/>
              </a:rPr>
              <a:t>Superheavy</a:t>
            </a:r>
            <a:r>
              <a:rPr lang="en-US" sz="2400" dirty="0">
                <a:solidFill>
                  <a:schemeClr val="accent2">
                    <a:lumMod val="50000"/>
                  </a:schemeClr>
                </a:solidFill>
                <a:latin typeface="Times New Roman" panose="02020603050405020304" pitchFamily="18" charset="0"/>
                <a:cs typeface="Times New Roman" panose="02020603050405020304" pitchFamily="18" charset="0"/>
              </a:rPr>
              <a:t> Elements, Structure of Nuclei at the Limits of Nucleon </a:t>
            </a:r>
            <a:r>
              <a:rPr lang="en-US" sz="2400" dirty="0" smtClean="0">
                <a:solidFill>
                  <a:schemeClr val="accent2">
                    <a:lumMod val="50000"/>
                  </a:schemeClr>
                </a:solidFill>
                <a:latin typeface="Times New Roman" panose="02020603050405020304" pitchFamily="18" charset="0"/>
                <a:cs typeface="Times New Roman" panose="02020603050405020304" pitchFamily="18" charset="0"/>
              </a:rPr>
              <a:t>Stability</a:t>
            </a:r>
          </a:p>
          <a:p>
            <a:pPr algn="ctr"/>
            <a:endParaRPr lang="en-US" sz="2400" dirty="0" smtClean="0">
              <a:solidFill>
                <a:schemeClr val="accent2">
                  <a:lumMod val="50000"/>
                </a:schemeClr>
              </a:solidFill>
              <a:latin typeface="Times New Roman" panose="02020603050405020304" pitchFamily="18" charset="0"/>
              <a:cs typeface="Times New Roman" panose="02020603050405020304" pitchFamily="18" charset="0"/>
            </a:endParaRPr>
          </a:p>
          <a:p>
            <a:pPr algn="ctr"/>
            <a:r>
              <a:rPr lang="en-US" sz="2400" dirty="0" smtClean="0">
                <a:latin typeface="Times New Roman" panose="02020603050405020304" pitchFamily="18" charset="0"/>
                <a:cs typeface="Times New Roman" panose="02020603050405020304" pitchFamily="18" charset="0"/>
              </a:rPr>
              <a:t>for 2024 - 2030</a:t>
            </a:r>
          </a:p>
        </p:txBody>
      </p:sp>
    </p:spTree>
    <p:extLst>
      <p:ext uri="{BB962C8B-B14F-4D97-AF65-F5344CB8AC3E}">
        <p14:creationId xmlns:p14="http://schemas.microsoft.com/office/powerpoint/2010/main" val="187506858"/>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7438" y="1590333"/>
            <a:ext cx="3959360" cy="3331471"/>
          </a:xfrm>
          <a:prstGeom prst="rect">
            <a:avLst/>
          </a:prstGeom>
        </p:spPr>
      </p:pic>
      <p:sp>
        <p:nvSpPr>
          <p:cNvPr id="8" name="TextBox 7"/>
          <p:cNvSpPr txBox="1"/>
          <p:nvPr/>
        </p:nvSpPr>
        <p:spPr>
          <a:xfrm>
            <a:off x="5653701" y="3291695"/>
            <a:ext cx="2911025" cy="1600438"/>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solidFill>
                  <a:srgbClr val="00B050"/>
                </a:solidFill>
              </a:rPr>
              <a:t>SHE Factory;</a:t>
            </a:r>
          </a:p>
          <a:p>
            <a:pPr marL="285750" indent="-285750">
              <a:buFont typeface="Arial" panose="020B0604020202020204" pitchFamily="34" charset="0"/>
              <a:buChar char="•"/>
            </a:pPr>
            <a:r>
              <a:rPr lang="en-US" sz="1400" dirty="0" smtClean="0">
                <a:solidFill>
                  <a:srgbClr val="00B050"/>
                </a:solidFill>
              </a:rPr>
              <a:t>DGFRS II;</a:t>
            </a:r>
          </a:p>
          <a:p>
            <a:pPr marL="285750" indent="-285750">
              <a:buFont typeface="Arial" panose="020B0604020202020204" pitchFamily="34" charset="0"/>
              <a:buChar char="•"/>
            </a:pPr>
            <a:r>
              <a:rPr lang="en-US" sz="1400" dirty="0" smtClean="0">
                <a:solidFill>
                  <a:srgbClr val="00B050"/>
                </a:solidFill>
              </a:rPr>
              <a:t>GRAND;</a:t>
            </a:r>
          </a:p>
          <a:p>
            <a:pPr marL="285750" indent="-285750">
              <a:buFont typeface="Arial" panose="020B0604020202020204" pitchFamily="34" charset="0"/>
              <a:buChar char="•"/>
            </a:pPr>
            <a:r>
              <a:rPr lang="en-US" sz="1400" dirty="0" smtClean="0">
                <a:solidFill>
                  <a:srgbClr val="00B050"/>
                </a:solidFill>
              </a:rPr>
              <a:t>ACCULINNA II + RF-kicker</a:t>
            </a:r>
            <a:r>
              <a:rPr lang="en-US" sz="1400" dirty="0">
                <a:solidFill>
                  <a:srgbClr val="00B050"/>
                </a:solidFill>
              </a:rPr>
              <a:t> </a:t>
            </a:r>
            <a:endParaRPr lang="en-US" sz="1400" dirty="0" smtClean="0">
              <a:solidFill>
                <a:srgbClr val="00B050"/>
              </a:solidFill>
            </a:endParaRPr>
          </a:p>
          <a:p>
            <a:pPr marL="285750" indent="-285750">
              <a:buFont typeface="Arial" panose="020B0604020202020204" pitchFamily="34" charset="0"/>
              <a:buChar char="•"/>
            </a:pPr>
            <a:r>
              <a:rPr lang="en-US" sz="1400" dirty="0" smtClean="0">
                <a:solidFill>
                  <a:srgbClr val="00B050"/>
                </a:solidFill>
              </a:rPr>
              <a:t>+ zero degree spectrometer;</a:t>
            </a:r>
          </a:p>
          <a:p>
            <a:pPr marL="285750" indent="-285750">
              <a:buFont typeface="Arial" panose="020B0604020202020204" pitchFamily="34" charset="0"/>
              <a:buChar char="•"/>
            </a:pPr>
            <a:r>
              <a:rPr lang="en-US" sz="1400" dirty="0" smtClean="0">
                <a:solidFill>
                  <a:srgbClr val="00B050"/>
                </a:solidFill>
              </a:rPr>
              <a:t>U400M;</a:t>
            </a:r>
          </a:p>
          <a:p>
            <a:pPr marL="285750" indent="-285750">
              <a:buFont typeface="Arial" panose="020B0604020202020204" pitchFamily="34" charset="0"/>
              <a:buChar char="•"/>
            </a:pPr>
            <a:r>
              <a:rPr lang="en-US" sz="1400" dirty="0" smtClean="0">
                <a:solidFill>
                  <a:srgbClr val="00B050"/>
                </a:solidFill>
              </a:rPr>
              <a:t>DC 140.</a:t>
            </a:r>
          </a:p>
        </p:txBody>
      </p:sp>
      <p:sp>
        <p:nvSpPr>
          <p:cNvPr id="9" name="TextBox 8"/>
          <p:cNvSpPr txBox="1"/>
          <p:nvPr/>
        </p:nvSpPr>
        <p:spPr>
          <a:xfrm>
            <a:off x="5658869" y="1772816"/>
            <a:ext cx="2584648" cy="1600438"/>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solidFill>
                  <a:srgbClr val="FF0000"/>
                </a:solidFill>
              </a:rPr>
              <a:t>New facilities at the DC 280 cyclotron: GASSOL, MR-TOF spectrometer;</a:t>
            </a:r>
          </a:p>
          <a:p>
            <a:pPr marL="285750" indent="-285750">
              <a:buFont typeface="Arial" panose="020B0604020202020204" pitchFamily="34" charset="0"/>
              <a:buChar char="•"/>
            </a:pPr>
            <a:r>
              <a:rPr lang="en-US" sz="1400" dirty="0" smtClean="0">
                <a:solidFill>
                  <a:srgbClr val="FF0000"/>
                </a:solidFill>
              </a:rPr>
              <a:t>Reconstruction of U400;</a:t>
            </a:r>
          </a:p>
          <a:p>
            <a:pPr marL="285750" indent="-285750">
              <a:buFont typeface="Arial" panose="020B0604020202020204" pitchFamily="34" charset="0"/>
              <a:buChar char="•"/>
            </a:pPr>
            <a:r>
              <a:rPr lang="en-US" sz="1400" dirty="0" smtClean="0">
                <a:solidFill>
                  <a:srgbClr val="FF0000"/>
                </a:solidFill>
              </a:rPr>
              <a:t>New experimental hall;</a:t>
            </a:r>
          </a:p>
          <a:p>
            <a:pPr marL="285750" indent="-285750">
              <a:buFont typeface="Arial" panose="020B0604020202020204" pitchFamily="34" charset="0"/>
              <a:buChar char="•"/>
            </a:pPr>
            <a:r>
              <a:rPr lang="en-US" sz="1400" dirty="0" smtClean="0">
                <a:solidFill>
                  <a:srgbClr val="FF0000"/>
                </a:solidFill>
              </a:rPr>
              <a:t>New facilities at the U400R cyclotron;</a:t>
            </a:r>
          </a:p>
        </p:txBody>
      </p:sp>
      <p:sp>
        <p:nvSpPr>
          <p:cNvPr id="3" name="TextBox 2"/>
          <p:cNvSpPr txBox="1"/>
          <p:nvPr/>
        </p:nvSpPr>
        <p:spPr>
          <a:xfrm>
            <a:off x="4376798" y="1689557"/>
            <a:ext cx="1224136" cy="338554"/>
          </a:xfrm>
          <a:prstGeom prst="rect">
            <a:avLst/>
          </a:prstGeom>
          <a:noFill/>
        </p:spPr>
        <p:txBody>
          <a:bodyPr wrap="square" rtlCol="0">
            <a:spAutoFit/>
          </a:bodyPr>
          <a:lstStyle/>
          <a:p>
            <a:r>
              <a:rPr lang="en-US" sz="1600" b="1" dirty="0" smtClean="0">
                <a:solidFill>
                  <a:srgbClr val="FF0000"/>
                </a:solidFill>
              </a:rPr>
              <a:t>2024 - 2030</a:t>
            </a:r>
            <a:endParaRPr lang="ru-RU" b="1" dirty="0">
              <a:solidFill>
                <a:srgbClr val="FF0000"/>
              </a:solidFill>
            </a:endParaRPr>
          </a:p>
        </p:txBody>
      </p:sp>
      <p:sp>
        <p:nvSpPr>
          <p:cNvPr id="10" name="TextBox 9"/>
          <p:cNvSpPr txBox="1"/>
          <p:nvPr/>
        </p:nvSpPr>
        <p:spPr>
          <a:xfrm>
            <a:off x="4429565" y="4301116"/>
            <a:ext cx="1224136" cy="338554"/>
          </a:xfrm>
          <a:prstGeom prst="rect">
            <a:avLst/>
          </a:prstGeom>
          <a:noFill/>
        </p:spPr>
        <p:txBody>
          <a:bodyPr wrap="square" rtlCol="0">
            <a:spAutoFit/>
          </a:bodyPr>
          <a:lstStyle/>
          <a:p>
            <a:r>
              <a:rPr lang="en-US" sz="1600" b="1" dirty="0" smtClean="0">
                <a:solidFill>
                  <a:srgbClr val="00B050"/>
                </a:solidFill>
              </a:rPr>
              <a:t>2017 - 2023</a:t>
            </a:r>
            <a:endParaRPr lang="ru-RU" b="1" dirty="0">
              <a:solidFill>
                <a:srgbClr val="00B050"/>
              </a:solidFill>
            </a:endParaRPr>
          </a:p>
        </p:txBody>
      </p:sp>
      <p:cxnSp>
        <p:nvCxnSpPr>
          <p:cNvPr id="11" name="Прямая соединительная линия 10"/>
          <p:cNvCxnSpPr/>
          <p:nvPr/>
        </p:nvCxnSpPr>
        <p:spPr>
          <a:xfrm flipV="1">
            <a:off x="4361903" y="3324960"/>
            <a:ext cx="3745238" cy="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2941006"/>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1536768"/>
              </p:ext>
            </p:extLst>
          </p:nvPr>
        </p:nvGraphicFramePr>
        <p:xfrm>
          <a:off x="2371581" y="1437974"/>
          <a:ext cx="6160859" cy="455676"/>
        </p:xfrm>
        <a:graphic>
          <a:graphicData uri="http://schemas.openxmlformats.org/drawingml/2006/table">
            <a:tbl>
              <a:tblPr firstRow="1" firstCol="1" bandRow="1">
                <a:tableStyleId>{5C22544A-7EE6-4342-B048-85BDC9FD1C3A}</a:tableStyleId>
              </a:tblPr>
              <a:tblGrid>
                <a:gridCol w="1093132"/>
                <a:gridCol w="603231"/>
                <a:gridCol w="590331"/>
                <a:gridCol w="705813"/>
                <a:gridCol w="720080"/>
                <a:gridCol w="576064"/>
                <a:gridCol w="648072"/>
                <a:gridCol w="576064"/>
                <a:gridCol w="648072"/>
              </a:tblGrid>
              <a:tr h="53977">
                <a:tc>
                  <a:txBody>
                    <a:bodyPr/>
                    <a:lstStyle/>
                    <a:p>
                      <a:pPr algn="ctr">
                        <a:lnSpc>
                          <a:spcPct val="115000"/>
                        </a:lnSpc>
                        <a:spcAft>
                          <a:spcPts val="0"/>
                        </a:spcAft>
                      </a:pPr>
                      <a:r>
                        <a:rPr lang="ru-RU" sz="1200" dirty="0">
                          <a:effectLst/>
                        </a:rPr>
                        <a:t> </a:t>
                      </a:r>
                      <a:endParaRPr lang="ru-RU"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200" dirty="0" smtClean="0">
                          <a:effectLst/>
                        </a:rPr>
                        <a:t>2024</a:t>
                      </a:r>
                      <a:endParaRPr lang="ru-RU"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200" dirty="0" smtClean="0">
                          <a:effectLst/>
                        </a:rPr>
                        <a:t>2025</a:t>
                      </a:r>
                      <a:endParaRPr lang="ru-RU"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200" dirty="0" smtClean="0">
                          <a:effectLst/>
                        </a:rPr>
                        <a:t>2026</a:t>
                      </a:r>
                      <a:endParaRPr lang="ru-RU"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200" dirty="0" smtClean="0">
                          <a:effectLst/>
                        </a:rPr>
                        <a:t>2027</a:t>
                      </a:r>
                      <a:endParaRPr lang="ru-RU"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200" dirty="0" smtClean="0">
                          <a:effectLst/>
                        </a:rPr>
                        <a:t>2028</a:t>
                      </a:r>
                      <a:endParaRPr lang="ru-RU"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200" dirty="0" smtClean="0">
                          <a:effectLst/>
                        </a:rPr>
                        <a:t>2029</a:t>
                      </a:r>
                      <a:endParaRPr lang="ru-RU"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200" dirty="0" smtClean="0">
                          <a:effectLst/>
                        </a:rPr>
                        <a:t>2030</a:t>
                      </a:r>
                      <a:endParaRPr lang="ru-RU"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200" dirty="0" smtClean="0">
                          <a:effectLst/>
                        </a:rPr>
                        <a:t>Total</a:t>
                      </a:r>
                      <a:endParaRPr lang="ru-RU" sz="1100" dirty="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n-US" sz="1200" dirty="0" smtClean="0">
                          <a:effectLst/>
                        </a:rPr>
                        <a:t>New</a:t>
                      </a:r>
                      <a:r>
                        <a:rPr lang="en-US" sz="1200" baseline="0" dirty="0" smtClean="0">
                          <a:effectLst/>
                        </a:rPr>
                        <a:t> facilities</a:t>
                      </a:r>
                      <a:endParaRPr lang="ru-RU"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dirty="0">
                          <a:solidFill>
                            <a:schemeClr val="tx1"/>
                          </a:solidFill>
                          <a:effectLst/>
                        </a:rPr>
                        <a:t> </a:t>
                      </a:r>
                      <a:r>
                        <a:rPr lang="en-US" sz="1200" dirty="0" smtClean="0">
                          <a:solidFill>
                            <a:schemeClr val="tx1"/>
                          </a:solidFill>
                          <a:effectLst/>
                        </a:rPr>
                        <a:t>2500</a:t>
                      </a:r>
                      <a:endParaRPr lang="ru-RU" sz="1100" dirty="0">
                        <a:solidFill>
                          <a:schemeClr val="tx1"/>
                        </a:solidFill>
                        <a:effectLst/>
                        <a:latin typeface="Calibri"/>
                        <a:ea typeface="Calibri"/>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en-US" sz="1200" dirty="0" smtClean="0">
                          <a:solidFill>
                            <a:schemeClr val="tx1"/>
                          </a:solidFill>
                          <a:effectLst/>
                        </a:rPr>
                        <a:t>2500 </a:t>
                      </a:r>
                      <a:endParaRPr lang="ru-RU" sz="1100" dirty="0">
                        <a:solidFill>
                          <a:schemeClr val="tx1"/>
                        </a:solidFill>
                        <a:effectLst/>
                        <a:latin typeface="Calibri"/>
                        <a:ea typeface="Calibri"/>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en-US" sz="1200" dirty="0" smtClean="0">
                          <a:solidFill>
                            <a:schemeClr val="tx1"/>
                          </a:solidFill>
                          <a:effectLst/>
                        </a:rPr>
                        <a:t>2500 </a:t>
                      </a:r>
                      <a:endParaRPr lang="ru-RU" sz="1100" dirty="0">
                        <a:solidFill>
                          <a:schemeClr val="tx1"/>
                        </a:solidFill>
                        <a:effectLst/>
                        <a:latin typeface="Calibri"/>
                        <a:ea typeface="Calibri"/>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ru-RU" sz="1200" dirty="0" smtClean="0">
                          <a:solidFill>
                            <a:schemeClr val="tx1"/>
                          </a:solidFill>
                          <a:effectLst/>
                        </a:rPr>
                        <a:t>2</a:t>
                      </a:r>
                      <a:r>
                        <a:rPr lang="en-US" sz="1200" dirty="0" smtClean="0">
                          <a:solidFill>
                            <a:schemeClr val="tx1"/>
                          </a:solidFill>
                          <a:effectLst/>
                        </a:rPr>
                        <a:t>50</a:t>
                      </a:r>
                      <a:r>
                        <a:rPr lang="ru-RU" sz="1200" dirty="0" smtClean="0">
                          <a:solidFill>
                            <a:schemeClr val="tx1"/>
                          </a:solidFill>
                          <a:effectLst/>
                        </a:rPr>
                        <a:t>0</a:t>
                      </a:r>
                      <a:endParaRPr lang="ru-RU" sz="1100" dirty="0">
                        <a:solidFill>
                          <a:schemeClr val="tx1"/>
                        </a:solidFill>
                        <a:effectLst/>
                        <a:latin typeface="Calibri"/>
                        <a:ea typeface="Calibri"/>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ru-RU" sz="1200" dirty="0" smtClean="0">
                          <a:solidFill>
                            <a:schemeClr val="tx1"/>
                          </a:solidFill>
                          <a:effectLst/>
                        </a:rPr>
                        <a:t>2</a:t>
                      </a:r>
                      <a:r>
                        <a:rPr lang="en-US" sz="1200" dirty="0" smtClean="0">
                          <a:solidFill>
                            <a:schemeClr val="tx1"/>
                          </a:solidFill>
                          <a:effectLst/>
                        </a:rPr>
                        <a:t>50</a:t>
                      </a:r>
                      <a:r>
                        <a:rPr lang="ru-RU" sz="1200" dirty="0" smtClean="0">
                          <a:solidFill>
                            <a:schemeClr val="tx1"/>
                          </a:solidFill>
                          <a:effectLst/>
                        </a:rPr>
                        <a:t>0</a:t>
                      </a:r>
                      <a:endParaRPr lang="ru-RU" sz="1100" dirty="0">
                        <a:solidFill>
                          <a:schemeClr val="tx1"/>
                        </a:solidFill>
                        <a:effectLst/>
                        <a:latin typeface="Calibri"/>
                        <a:ea typeface="Calibri"/>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ru-RU" sz="1200" dirty="0" smtClean="0">
                          <a:solidFill>
                            <a:schemeClr val="tx1"/>
                          </a:solidFill>
                          <a:effectLst/>
                        </a:rPr>
                        <a:t>2</a:t>
                      </a:r>
                      <a:r>
                        <a:rPr lang="en-US" sz="1200" dirty="0" smtClean="0">
                          <a:solidFill>
                            <a:schemeClr val="tx1"/>
                          </a:solidFill>
                          <a:effectLst/>
                        </a:rPr>
                        <a:t>5</a:t>
                      </a:r>
                      <a:r>
                        <a:rPr lang="ru-RU" sz="1200" dirty="0" smtClean="0">
                          <a:solidFill>
                            <a:schemeClr val="tx1"/>
                          </a:solidFill>
                          <a:effectLst/>
                        </a:rPr>
                        <a:t>00</a:t>
                      </a:r>
                      <a:endParaRPr lang="ru-RU" sz="1100" dirty="0">
                        <a:solidFill>
                          <a:schemeClr val="tx1"/>
                        </a:solidFill>
                        <a:effectLst/>
                        <a:latin typeface="Calibri"/>
                        <a:ea typeface="Calibri"/>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en-US" sz="1200" dirty="0" smtClean="0">
                          <a:solidFill>
                            <a:schemeClr val="tx1"/>
                          </a:solidFill>
                          <a:effectLst/>
                        </a:rPr>
                        <a:t>20</a:t>
                      </a:r>
                      <a:r>
                        <a:rPr lang="ru-RU" sz="1200" dirty="0" smtClean="0">
                          <a:solidFill>
                            <a:schemeClr val="tx1"/>
                          </a:solidFill>
                          <a:effectLst/>
                        </a:rPr>
                        <a:t>00</a:t>
                      </a:r>
                      <a:endParaRPr lang="ru-RU" sz="1100" dirty="0">
                        <a:solidFill>
                          <a:schemeClr val="tx1"/>
                        </a:solidFill>
                        <a:effectLst/>
                        <a:latin typeface="Calibri"/>
                        <a:ea typeface="Calibri"/>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en-US" sz="1200" b="1" dirty="0">
                          <a:solidFill>
                            <a:schemeClr val="tx1"/>
                          </a:solidFill>
                          <a:effectLst/>
                        </a:rPr>
                        <a:t> </a:t>
                      </a:r>
                      <a:r>
                        <a:rPr lang="en-US" sz="1400" b="1" dirty="0" smtClean="0">
                          <a:solidFill>
                            <a:schemeClr val="tx1"/>
                          </a:solidFill>
                          <a:effectLst/>
                        </a:rPr>
                        <a:t>17000</a:t>
                      </a:r>
                      <a:endParaRPr lang="ru-RU" sz="1200" b="1" dirty="0">
                        <a:solidFill>
                          <a:schemeClr val="tx1"/>
                        </a:solidFill>
                        <a:effectLst/>
                        <a:latin typeface="Calibri"/>
                        <a:ea typeface="Calibri"/>
                        <a:cs typeface="Times New Roman"/>
                      </a:endParaRPr>
                    </a:p>
                  </a:txBody>
                  <a:tcPr marL="68580" marR="68580" marT="0" marB="0" anchor="ctr">
                    <a:solidFill>
                      <a:schemeClr val="accent1">
                        <a:lumMod val="20000"/>
                        <a:lumOff val="80000"/>
                      </a:schemeClr>
                    </a:solidFill>
                  </a:tcPr>
                </a:tc>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3564601452"/>
              </p:ext>
            </p:extLst>
          </p:nvPr>
        </p:nvGraphicFramePr>
        <p:xfrm>
          <a:off x="2360287" y="2100991"/>
          <a:ext cx="6172154" cy="699138"/>
        </p:xfrm>
        <a:graphic>
          <a:graphicData uri="http://schemas.openxmlformats.org/drawingml/2006/table">
            <a:tbl>
              <a:tblPr firstRow="1" firstCol="1" bandRow="1">
                <a:tableStyleId>{5C22544A-7EE6-4342-B048-85BDC9FD1C3A}</a:tableStyleId>
              </a:tblPr>
              <a:tblGrid>
                <a:gridCol w="1201714"/>
                <a:gridCol w="514346"/>
                <a:gridCol w="617315"/>
                <a:gridCol w="677432"/>
                <a:gridCol w="677432"/>
                <a:gridCol w="602161"/>
                <a:gridCol w="677432"/>
                <a:gridCol w="602161"/>
                <a:gridCol w="602161"/>
              </a:tblGrid>
              <a:tr h="0">
                <a:tc>
                  <a:txBody>
                    <a:bodyPr/>
                    <a:lstStyle/>
                    <a:p>
                      <a:pPr algn="ctr">
                        <a:lnSpc>
                          <a:spcPct val="115000"/>
                        </a:lnSpc>
                        <a:spcAft>
                          <a:spcPts val="0"/>
                        </a:spcAft>
                      </a:pPr>
                      <a:r>
                        <a:rPr lang="en-US" sz="1200" dirty="0" smtClean="0">
                          <a:effectLst/>
                        </a:rPr>
                        <a:t>New U400R exp.</a:t>
                      </a:r>
                      <a:r>
                        <a:rPr lang="en-US" sz="1200" baseline="0" dirty="0" smtClean="0">
                          <a:effectLst/>
                        </a:rPr>
                        <a:t> caves</a:t>
                      </a:r>
                      <a:endParaRPr lang="ru-RU"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200" b="0" dirty="0" smtClean="0">
                          <a:solidFill>
                            <a:schemeClr val="tx1"/>
                          </a:solidFill>
                          <a:effectLst/>
                        </a:rPr>
                        <a:t>9000</a:t>
                      </a:r>
                      <a:endParaRPr lang="ru-RU" sz="1100" b="0" dirty="0">
                        <a:solidFill>
                          <a:schemeClr val="tx1"/>
                        </a:solidFill>
                        <a:effectLst/>
                        <a:latin typeface="Calibri"/>
                        <a:ea typeface="Calibri"/>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ru-RU" sz="1200" b="0" dirty="0" smtClean="0">
                          <a:solidFill>
                            <a:schemeClr val="tx1"/>
                          </a:solidFill>
                          <a:effectLst/>
                        </a:rPr>
                        <a:t>8</a:t>
                      </a:r>
                      <a:r>
                        <a:rPr lang="en-US" sz="1200" b="0" dirty="0" smtClean="0">
                          <a:solidFill>
                            <a:schemeClr val="tx1"/>
                          </a:solidFill>
                          <a:effectLst/>
                        </a:rPr>
                        <a:t>000</a:t>
                      </a:r>
                      <a:endParaRPr lang="ru-RU" sz="1100" b="0" dirty="0">
                        <a:solidFill>
                          <a:schemeClr val="tx1"/>
                        </a:solidFill>
                        <a:effectLst/>
                        <a:latin typeface="Calibri"/>
                        <a:ea typeface="Calibri"/>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ru-RU" sz="1200" b="0" dirty="0" smtClean="0">
                          <a:solidFill>
                            <a:schemeClr val="tx1"/>
                          </a:solidFill>
                          <a:effectLst/>
                        </a:rPr>
                        <a:t>100</a:t>
                      </a:r>
                      <a:r>
                        <a:rPr lang="en-US" sz="1200" b="0" dirty="0" smtClean="0">
                          <a:solidFill>
                            <a:schemeClr val="tx1"/>
                          </a:solidFill>
                          <a:effectLst/>
                        </a:rPr>
                        <a:t>0</a:t>
                      </a:r>
                      <a:endParaRPr lang="ru-RU" sz="1100" b="0" dirty="0">
                        <a:solidFill>
                          <a:schemeClr val="tx1"/>
                        </a:solidFill>
                        <a:effectLst/>
                        <a:latin typeface="Calibri"/>
                        <a:ea typeface="Calibri"/>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ru-RU" sz="1200" b="0" dirty="0" smtClean="0">
                          <a:solidFill>
                            <a:schemeClr val="tx1"/>
                          </a:solidFill>
                          <a:effectLst/>
                        </a:rPr>
                        <a:t>0</a:t>
                      </a:r>
                      <a:endParaRPr lang="ru-RU" sz="1100" b="0" dirty="0">
                        <a:solidFill>
                          <a:schemeClr val="tx1"/>
                        </a:solidFill>
                        <a:effectLst/>
                        <a:latin typeface="Calibri"/>
                        <a:ea typeface="Calibri"/>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ru-RU" sz="1200" b="0" dirty="0" smtClean="0">
                          <a:solidFill>
                            <a:schemeClr val="tx1"/>
                          </a:solidFill>
                          <a:effectLst/>
                        </a:rPr>
                        <a:t>0</a:t>
                      </a:r>
                      <a:endParaRPr lang="ru-RU" sz="1100" b="0" dirty="0">
                        <a:solidFill>
                          <a:schemeClr val="tx1"/>
                        </a:solidFill>
                        <a:effectLst/>
                        <a:latin typeface="Calibri"/>
                        <a:ea typeface="Calibri"/>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ru-RU" sz="1200" b="0" dirty="0" smtClean="0">
                          <a:solidFill>
                            <a:schemeClr val="tx1"/>
                          </a:solidFill>
                          <a:effectLst/>
                        </a:rPr>
                        <a:t>0</a:t>
                      </a:r>
                      <a:endParaRPr lang="ru-RU" sz="1100" b="0" dirty="0">
                        <a:solidFill>
                          <a:schemeClr val="tx1"/>
                        </a:solidFill>
                        <a:effectLst/>
                        <a:latin typeface="Calibri"/>
                        <a:ea typeface="Calibri"/>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ru-RU" sz="1200" b="0" dirty="0" smtClean="0">
                          <a:solidFill>
                            <a:schemeClr val="tx1"/>
                          </a:solidFill>
                          <a:effectLst/>
                        </a:rPr>
                        <a:t>0</a:t>
                      </a:r>
                      <a:endParaRPr lang="ru-RU" sz="1100" b="0" dirty="0">
                        <a:solidFill>
                          <a:schemeClr val="tx1"/>
                        </a:solidFill>
                        <a:effectLst/>
                        <a:latin typeface="Calibri"/>
                        <a:ea typeface="Calibri"/>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en-US" sz="1400" b="1" dirty="0" smtClean="0">
                          <a:solidFill>
                            <a:schemeClr val="tx1"/>
                          </a:solidFill>
                          <a:effectLst/>
                        </a:rPr>
                        <a:t>1</a:t>
                      </a:r>
                      <a:r>
                        <a:rPr lang="ru-RU" sz="1400" b="1" dirty="0" smtClean="0">
                          <a:solidFill>
                            <a:schemeClr val="tx1"/>
                          </a:solidFill>
                          <a:effectLst/>
                        </a:rPr>
                        <a:t>8</a:t>
                      </a:r>
                      <a:r>
                        <a:rPr lang="en-US" sz="1400" b="1" dirty="0" smtClean="0">
                          <a:solidFill>
                            <a:schemeClr val="tx1"/>
                          </a:solidFill>
                          <a:effectLst/>
                        </a:rPr>
                        <a:t>000</a:t>
                      </a:r>
                      <a:endParaRPr lang="ru-RU" sz="1200" b="1" dirty="0">
                        <a:solidFill>
                          <a:schemeClr val="tx1"/>
                        </a:solidFill>
                        <a:effectLst/>
                        <a:latin typeface="Calibri"/>
                        <a:ea typeface="Calibri"/>
                        <a:cs typeface="Times New Roman"/>
                      </a:endParaRPr>
                    </a:p>
                  </a:txBody>
                  <a:tcPr marL="68580" marR="68580" marT="0" marB="0" anchor="ctr">
                    <a:solidFill>
                      <a:schemeClr val="accent1">
                        <a:lumMod val="20000"/>
                        <a:lumOff val="80000"/>
                      </a:schemeClr>
                    </a:solidFill>
                  </a:tcPr>
                </a:tc>
              </a:tr>
              <a:tr h="278514">
                <a:tc>
                  <a:txBody>
                    <a:bodyPr/>
                    <a:lstStyle/>
                    <a:p>
                      <a:pPr algn="ctr">
                        <a:lnSpc>
                          <a:spcPct val="115000"/>
                        </a:lnSpc>
                        <a:spcAft>
                          <a:spcPts val="0"/>
                        </a:spcAft>
                      </a:pPr>
                      <a:r>
                        <a:rPr lang="en-US" sz="1200" dirty="0" smtClean="0">
                          <a:effectLst/>
                        </a:rPr>
                        <a:t>U</a:t>
                      </a:r>
                      <a:r>
                        <a:rPr lang="ru-RU" sz="1200" dirty="0" smtClean="0">
                          <a:effectLst/>
                        </a:rPr>
                        <a:t>400</a:t>
                      </a:r>
                      <a:r>
                        <a:rPr lang="en-US" sz="1200" dirty="0" smtClean="0">
                          <a:effectLst/>
                        </a:rPr>
                        <a:t> → U400R</a:t>
                      </a:r>
                      <a:endParaRPr lang="ru-RU"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200" dirty="0" smtClean="0">
                          <a:effectLst/>
                        </a:rPr>
                        <a:t>80</a:t>
                      </a:r>
                      <a:r>
                        <a:rPr lang="ru-RU" sz="1200" dirty="0" smtClean="0">
                          <a:effectLst/>
                        </a:rPr>
                        <a:t>0</a:t>
                      </a:r>
                      <a:endParaRPr lang="ru-RU" sz="1100" dirty="0">
                        <a:effectLst/>
                        <a:latin typeface="Calibri"/>
                        <a:ea typeface="Calibri"/>
                        <a:cs typeface="Times New Roman"/>
                      </a:endParaRPr>
                    </a:p>
                  </a:txBody>
                  <a:tcPr marL="68580" marR="68580" marT="0" marB="0">
                    <a:solidFill>
                      <a:schemeClr val="accent1">
                        <a:lumMod val="20000"/>
                        <a:lumOff val="80000"/>
                      </a:schemeClr>
                    </a:solidFill>
                  </a:tcPr>
                </a:tc>
                <a:tc>
                  <a:txBody>
                    <a:bodyPr/>
                    <a:lstStyle/>
                    <a:p>
                      <a:pPr algn="ctr">
                        <a:lnSpc>
                          <a:spcPct val="115000"/>
                        </a:lnSpc>
                        <a:spcAft>
                          <a:spcPts val="0"/>
                        </a:spcAft>
                      </a:pPr>
                      <a:r>
                        <a:rPr lang="en-US" sz="1200" dirty="0" smtClean="0">
                          <a:effectLst/>
                        </a:rPr>
                        <a:t>100</a:t>
                      </a:r>
                      <a:r>
                        <a:rPr lang="ru-RU" sz="1200" dirty="0" smtClean="0">
                          <a:effectLst/>
                        </a:rPr>
                        <a:t>0</a:t>
                      </a:r>
                      <a:endParaRPr lang="ru-RU" sz="1100" dirty="0">
                        <a:effectLst/>
                        <a:latin typeface="Calibri"/>
                        <a:ea typeface="Calibri"/>
                        <a:cs typeface="Times New Roman"/>
                      </a:endParaRPr>
                    </a:p>
                  </a:txBody>
                  <a:tcPr marL="68580" marR="68580" marT="0" marB="0">
                    <a:solidFill>
                      <a:schemeClr val="accent1">
                        <a:lumMod val="20000"/>
                        <a:lumOff val="80000"/>
                      </a:schemeClr>
                    </a:solidFill>
                  </a:tcPr>
                </a:tc>
                <a:tc>
                  <a:txBody>
                    <a:bodyPr/>
                    <a:lstStyle/>
                    <a:p>
                      <a:pPr algn="ctr">
                        <a:lnSpc>
                          <a:spcPct val="115000"/>
                        </a:lnSpc>
                        <a:spcAft>
                          <a:spcPts val="0"/>
                        </a:spcAft>
                      </a:pPr>
                      <a:r>
                        <a:rPr lang="en-US" sz="1200" dirty="0" smtClean="0">
                          <a:effectLst/>
                        </a:rPr>
                        <a:t>20</a:t>
                      </a:r>
                      <a:r>
                        <a:rPr lang="ru-RU" sz="1200" dirty="0" smtClean="0">
                          <a:effectLst/>
                        </a:rPr>
                        <a:t>0</a:t>
                      </a:r>
                      <a:endParaRPr lang="ru-RU" sz="1100" dirty="0">
                        <a:effectLst/>
                        <a:latin typeface="Calibri"/>
                        <a:ea typeface="Calibri"/>
                        <a:cs typeface="Times New Roman"/>
                      </a:endParaRPr>
                    </a:p>
                  </a:txBody>
                  <a:tcPr marL="68580" marR="68580" marT="0" marB="0">
                    <a:solidFill>
                      <a:schemeClr val="accent1">
                        <a:lumMod val="20000"/>
                        <a:lumOff val="80000"/>
                      </a:schemeClr>
                    </a:solidFill>
                  </a:tcPr>
                </a:tc>
                <a:tc>
                  <a:txBody>
                    <a:bodyPr/>
                    <a:lstStyle/>
                    <a:p>
                      <a:pPr algn="ctr">
                        <a:lnSpc>
                          <a:spcPct val="115000"/>
                        </a:lnSpc>
                        <a:spcAft>
                          <a:spcPts val="0"/>
                        </a:spcAft>
                      </a:pPr>
                      <a:r>
                        <a:rPr lang="ru-RU" sz="1200" dirty="0" smtClean="0">
                          <a:solidFill>
                            <a:schemeClr val="accent1">
                              <a:lumMod val="20000"/>
                              <a:lumOff val="80000"/>
                            </a:schemeClr>
                          </a:solidFill>
                          <a:effectLst/>
                        </a:rPr>
                        <a:t>410</a:t>
                      </a:r>
                      <a:r>
                        <a:rPr lang="en-US" sz="1200" dirty="0">
                          <a:solidFill>
                            <a:schemeClr val="accent1">
                              <a:lumMod val="20000"/>
                              <a:lumOff val="80000"/>
                            </a:schemeClr>
                          </a:solidFill>
                          <a:effectLst/>
                        </a:rPr>
                        <a:t> </a:t>
                      </a:r>
                      <a:endParaRPr lang="ru-RU" sz="1100" dirty="0">
                        <a:solidFill>
                          <a:schemeClr val="accent1">
                            <a:lumMod val="20000"/>
                            <a:lumOff val="80000"/>
                          </a:schemeClr>
                        </a:solidFill>
                        <a:effectLst/>
                        <a:latin typeface="Calibri"/>
                        <a:ea typeface="Calibri"/>
                        <a:cs typeface="Times New Roman"/>
                      </a:endParaRPr>
                    </a:p>
                  </a:txBody>
                  <a:tcPr marL="68580" marR="68580" marT="0" marB="0" anchor="b">
                    <a:solidFill>
                      <a:schemeClr val="accent1">
                        <a:lumMod val="20000"/>
                        <a:lumOff val="80000"/>
                      </a:schemeClr>
                    </a:solidFill>
                  </a:tcPr>
                </a:tc>
                <a:tc>
                  <a:txBody>
                    <a:bodyPr/>
                    <a:lstStyle/>
                    <a:p>
                      <a:pPr algn="ctr">
                        <a:lnSpc>
                          <a:spcPct val="115000"/>
                        </a:lnSpc>
                        <a:spcAft>
                          <a:spcPts val="0"/>
                        </a:spcAft>
                      </a:pPr>
                      <a:r>
                        <a:rPr lang="en-US" sz="1200" dirty="0">
                          <a:solidFill>
                            <a:schemeClr val="accent1">
                              <a:lumMod val="20000"/>
                              <a:lumOff val="80000"/>
                            </a:schemeClr>
                          </a:solidFill>
                          <a:effectLst/>
                        </a:rPr>
                        <a:t>1</a:t>
                      </a:r>
                      <a:r>
                        <a:rPr lang="ru-RU" sz="1200" dirty="0">
                          <a:solidFill>
                            <a:schemeClr val="accent1">
                              <a:lumMod val="20000"/>
                              <a:lumOff val="80000"/>
                            </a:schemeClr>
                          </a:solidFill>
                          <a:effectLst/>
                        </a:rPr>
                        <a:t>40</a:t>
                      </a:r>
                      <a:endParaRPr lang="ru-RU" sz="1100" dirty="0">
                        <a:solidFill>
                          <a:schemeClr val="accent1">
                            <a:lumMod val="20000"/>
                            <a:lumOff val="80000"/>
                          </a:schemeClr>
                        </a:solidFill>
                        <a:effectLst/>
                        <a:latin typeface="Calibri"/>
                        <a:ea typeface="Calibri"/>
                        <a:cs typeface="Times New Roman"/>
                      </a:endParaRPr>
                    </a:p>
                  </a:txBody>
                  <a:tcPr marL="68580" marR="68580" marT="0" marB="0" anchor="b">
                    <a:solidFill>
                      <a:schemeClr val="accent1">
                        <a:lumMod val="20000"/>
                        <a:lumOff val="80000"/>
                      </a:schemeClr>
                    </a:solidFill>
                  </a:tcPr>
                </a:tc>
                <a:tc>
                  <a:txBody>
                    <a:bodyPr/>
                    <a:lstStyle/>
                    <a:p>
                      <a:pPr algn="ctr">
                        <a:lnSpc>
                          <a:spcPct val="115000"/>
                        </a:lnSpc>
                        <a:spcAft>
                          <a:spcPts val="0"/>
                        </a:spcAft>
                      </a:pPr>
                      <a:r>
                        <a:rPr lang="ru-RU" sz="1200" dirty="0">
                          <a:solidFill>
                            <a:schemeClr val="accent1">
                              <a:lumMod val="20000"/>
                              <a:lumOff val="80000"/>
                            </a:schemeClr>
                          </a:solidFill>
                          <a:effectLst/>
                        </a:rPr>
                        <a:t>2200</a:t>
                      </a:r>
                      <a:endParaRPr lang="ru-RU" sz="1100" dirty="0">
                        <a:solidFill>
                          <a:schemeClr val="accent1">
                            <a:lumMod val="20000"/>
                            <a:lumOff val="80000"/>
                          </a:schemeClr>
                        </a:solidFill>
                        <a:effectLst/>
                        <a:latin typeface="Calibri"/>
                        <a:ea typeface="Calibri"/>
                        <a:cs typeface="Times New Roman"/>
                      </a:endParaRPr>
                    </a:p>
                  </a:txBody>
                  <a:tcPr marL="68580" marR="68580" marT="0" marB="0" anchor="b">
                    <a:solidFill>
                      <a:schemeClr val="accent1">
                        <a:lumMod val="20000"/>
                        <a:lumOff val="80000"/>
                      </a:schemeClr>
                    </a:solidFill>
                  </a:tcPr>
                </a:tc>
                <a:tc>
                  <a:txBody>
                    <a:bodyPr/>
                    <a:lstStyle/>
                    <a:p>
                      <a:pPr algn="ctr">
                        <a:lnSpc>
                          <a:spcPct val="115000"/>
                        </a:lnSpc>
                        <a:spcAft>
                          <a:spcPts val="0"/>
                        </a:spcAft>
                      </a:pPr>
                      <a:r>
                        <a:rPr lang="ru-RU" sz="1200" dirty="0" smtClean="0">
                          <a:solidFill>
                            <a:schemeClr val="accent1">
                              <a:lumMod val="20000"/>
                              <a:lumOff val="80000"/>
                            </a:schemeClr>
                          </a:solidFill>
                          <a:effectLst/>
                        </a:rPr>
                        <a:t>2000</a:t>
                      </a:r>
                    </a:p>
                  </a:txBody>
                  <a:tcPr marL="68580" marR="68580" marT="0" marB="0" anchor="b">
                    <a:solidFill>
                      <a:schemeClr val="accent1">
                        <a:lumMod val="20000"/>
                        <a:lumOff val="80000"/>
                      </a:schemeClr>
                    </a:solidFill>
                  </a:tcPr>
                </a:tc>
                <a:tc>
                  <a:txBody>
                    <a:bodyPr/>
                    <a:lstStyle/>
                    <a:p>
                      <a:pPr algn="ctr">
                        <a:lnSpc>
                          <a:spcPct val="115000"/>
                        </a:lnSpc>
                        <a:spcAft>
                          <a:spcPts val="0"/>
                        </a:spcAft>
                      </a:pPr>
                      <a:r>
                        <a:rPr lang="en-US" sz="1400" b="1" dirty="0" smtClean="0">
                          <a:effectLst/>
                        </a:rPr>
                        <a:t>2000 </a:t>
                      </a:r>
                      <a:endParaRPr lang="ru-RU" sz="1200" b="1" dirty="0">
                        <a:effectLst/>
                        <a:latin typeface="Calibri"/>
                        <a:ea typeface="Calibri"/>
                        <a:cs typeface="Times New Roman"/>
                      </a:endParaRPr>
                    </a:p>
                  </a:txBody>
                  <a:tcPr marL="68580" marR="68580" marT="0" marB="0">
                    <a:solidFill>
                      <a:schemeClr val="accent1">
                        <a:lumMod val="20000"/>
                        <a:lumOff val="80000"/>
                      </a:schemeClr>
                    </a:solidFill>
                  </a:tcPr>
                </a:tc>
              </a:tr>
            </a:tbl>
          </a:graphicData>
        </a:graphic>
      </p:graphicFrame>
      <p:graphicFrame>
        <p:nvGraphicFramePr>
          <p:cNvPr id="6" name="Таблица 5"/>
          <p:cNvGraphicFramePr>
            <a:graphicFrameLocks noGrp="1"/>
          </p:cNvGraphicFramePr>
          <p:nvPr>
            <p:extLst>
              <p:ext uri="{D42A27DB-BD31-4B8C-83A1-F6EECF244321}">
                <p14:modId xmlns:p14="http://schemas.microsoft.com/office/powerpoint/2010/main" val="2065389330"/>
              </p:ext>
            </p:extLst>
          </p:nvPr>
        </p:nvGraphicFramePr>
        <p:xfrm>
          <a:off x="2361043" y="3277369"/>
          <a:ext cx="6171398" cy="420624"/>
        </p:xfrm>
        <a:graphic>
          <a:graphicData uri="http://schemas.openxmlformats.org/drawingml/2006/table">
            <a:tbl>
              <a:tblPr firstRow="1" firstCol="1" bandRow="1">
                <a:tableStyleId>{5C22544A-7EE6-4342-B048-85BDC9FD1C3A}</a:tableStyleId>
              </a:tblPr>
              <a:tblGrid>
                <a:gridCol w="1115314"/>
                <a:gridCol w="594834"/>
                <a:gridCol w="669187"/>
                <a:gridCol w="669187"/>
                <a:gridCol w="669187"/>
                <a:gridCol w="594834"/>
                <a:gridCol w="669187"/>
                <a:gridCol w="594834"/>
                <a:gridCol w="594834"/>
              </a:tblGrid>
              <a:tr h="0">
                <a:tc>
                  <a:txBody>
                    <a:bodyPr/>
                    <a:lstStyle/>
                    <a:p>
                      <a:pPr algn="ctr">
                        <a:lnSpc>
                          <a:spcPct val="115000"/>
                        </a:lnSpc>
                        <a:spcAft>
                          <a:spcPts val="0"/>
                        </a:spcAft>
                      </a:pPr>
                      <a:r>
                        <a:rPr lang="en-US" sz="1200" dirty="0" smtClean="0">
                          <a:effectLst/>
                        </a:rPr>
                        <a:t>Replacement of resonators</a:t>
                      </a:r>
                      <a:endParaRPr lang="ru-RU" sz="1100" dirty="0" smtClean="0">
                        <a:effectLst/>
                      </a:endParaRPr>
                    </a:p>
                  </a:txBody>
                  <a:tcPr marL="68580" marR="68580" marT="0" marB="0"/>
                </a:tc>
                <a:tc>
                  <a:txBody>
                    <a:bodyPr/>
                    <a:lstStyle/>
                    <a:p>
                      <a:pPr algn="ctr">
                        <a:lnSpc>
                          <a:spcPct val="115000"/>
                        </a:lnSpc>
                        <a:spcAft>
                          <a:spcPts val="0"/>
                        </a:spcAft>
                      </a:pPr>
                      <a:r>
                        <a:rPr lang="en-US" sz="1200" b="0" dirty="0" smtClean="0">
                          <a:solidFill>
                            <a:schemeClr val="tx1"/>
                          </a:solidFill>
                          <a:effectLst/>
                        </a:rPr>
                        <a:t>0 </a:t>
                      </a:r>
                      <a:endParaRPr lang="ru-RU" sz="1100" b="0" dirty="0">
                        <a:solidFill>
                          <a:schemeClr val="tx1"/>
                        </a:solidFill>
                        <a:effectLst/>
                        <a:latin typeface="Calibri"/>
                        <a:ea typeface="Calibri"/>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en-US" sz="1200" b="0" dirty="0" smtClean="0">
                          <a:solidFill>
                            <a:schemeClr val="tx1"/>
                          </a:solidFill>
                          <a:effectLst/>
                        </a:rPr>
                        <a:t>0</a:t>
                      </a:r>
                      <a:endParaRPr lang="ru-RU" sz="1100" b="0" dirty="0">
                        <a:solidFill>
                          <a:schemeClr val="tx1"/>
                        </a:solidFill>
                        <a:effectLst/>
                        <a:latin typeface="Calibri"/>
                        <a:ea typeface="Calibri"/>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en-US" sz="1200" b="0" dirty="0">
                          <a:solidFill>
                            <a:schemeClr val="tx1"/>
                          </a:solidFill>
                          <a:effectLst/>
                        </a:rPr>
                        <a:t> </a:t>
                      </a:r>
                      <a:r>
                        <a:rPr lang="en-US" sz="1200" b="0" dirty="0" smtClean="0">
                          <a:solidFill>
                            <a:schemeClr val="tx1"/>
                          </a:solidFill>
                          <a:effectLst/>
                        </a:rPr>
                        <a:t>1000</a:t>
                      </a:r>
                      <a:endParaRPr lang="ru-RU" sz="1100" b="0" dirty="0">
                        <a:solidFill>
                          <a:schemeClr val="tx1"/>
                        </a:solidFill>
                        <a:effectLst/>
                        <a:latin typeface="Calibri"/>
                        <a:ea typeface="Calibri"/>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ru-RU" sz="1200" b="0" dirty="0" smtClean="0">
                          <a:solidFill>
                            <a:schemeClr val="tx1"/>
                          </a:solidFill>
                          <a:effectLst/>
                        </a:rPr>
                        <a:t>1</a:t>
                      </a:r>
                      <a:r>
                        <a:rPr lang="en-US" sz="1200" b="0" dirty="0" smtClean="0">
                          <a:solidFill>
                            <a:schemeClr val="tx1"/>
                          </a:solidFill>
                          <a:effectLst/>
                        </a:rPr>
                        <a:t>0</a:t>
                      </a:r>
                      <a:r>
                        <a:rPr lang="ru-RU" sz="1200" b="0" dirty="0" smtClean="0">
                          <a:solidFill>
                            <a:schemeClr val="tx1"/>
                          </a:solidFill>
                          <a:effectLst/>
                        </a:rPr>
                        <a:t>00</a:t>
                      </a:r>
                      <a:endParaRPr lang="ru-RU" sz="1100" b="0" dirty="0">
                        <a:solidFill>
                          <a:schemeClr val="tx1"/>
                        </a:solidFill>
                        <a:effectLst/>
                        <a:latin typeface="Calibri"/>
                        <a:ea typeface="Calibri"/>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en-US" sz="1200" b="0" dirty="0" smtClean="0">
                          <a:solidFill>
                            <a:schemeClr val="tx1"/>
                          </a:solidFill>
                          <a:effectLst/>
                        </a:rPr>
                        <a:t>800</a:t>
                      </a:r>
                      <a:endParaRPr lang="ru-RU" sz="1100" b="0" dirty="0">
                        <a:solidFill>
                          <a:schemeClr val="tx1"/>
                        </a:solidFill>
                        <a:effectLst/>
                        <a:latin typeface="Calibri"/>
                        <a:ea typeface="Calibri"/>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ru-RU" sz="1200" b="0" dirty="0" smtClean="0">
                          <a:solidFill>
                            <a:schemeClr val="tx1"/>
                          </a:solidFill>
                          <a:effectLst/>
                        </a:rPr>
                        <a:t>0</a:t>
                      </a:r>
                      <a:endParaRPr lang="ru-RU" sz="1100" b="0" dirty="0">
                        <a:solidFill>
                          <a:schemeClr val="tx1"/>
                        </a:solidFill>
                        <a:effectLst/>
                        <a:latin typeface="Calibri"/>
                        <a:ea typeface="Calibri"/>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ru-RU" sz="1200" b="0" dirty="0">
                          <a:solidFill>
                            <a:schemeClr val="tx1"/>
                          </a:solidFill>
                          <a:effectLst/>
                        </a:rPr>
                        <a:t>0</a:t>
                      </a:r>
                      <a:endParaRPr lang="ru-RU" sz="1100" b="0" dirty="0">
                        <a:solidFill>
                          <a:schemeClr val="tx1"/>
                        </a:solidFill>
                        <a:effectLst/>
                        <a:latin typeface="Calibri"/>
                        <a:ea typeface="Calibri"/>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ru-RU" sz="1400" b="1" dirty="0">
                          <a:solidFill>
                            <a:schemeClr val="tx1"/>
                          </a:solidFill>
                          <a:effectLst/>
                        </a:rPr>
                        <a:t> </a:t>
                      </a:r>
                      <a:r>
                        <a:rPr lang="en-US" sz="1400" b="1" dirty="0" smtClean="0">
                          <a:solidFill>
                            <a:schemeClr val="tx1"/>
                          </a:solidFill>
                          <a:effectLst/>
                        </a:rPr>
                        <a:t>2800</a:t>
                      </a:r>
                      <a:endParaRPr lang="ru-RU" sz="1200" b="1" dirty="0">
                        <a:solidFill>
                          <a:schemeClr val="tx1"/>
                        </a:solidFill>
                        <a:effectLst/>
                        <a:latin typeface="Calibri"/>
                        <a:ea typeface="Calibri"/>
                        <a:cs typeface="Times New Roman"/>
                      </a:endParaRPr>
                    </a:p>
                  </a:txBody>
                  <a:tcPr marL="68580" marR="68580" marT="0" marB="0" anchor="ctr">
                    <a:solidFill>
                      <a:schemeClr val="accent1">
                        <a:lumMod val="20000"/>
                        <a:lumOff val="80000"/>
                      </a:schemeClr>
                    </a:solidFill>
                  </a:tcPr>
                </a:tc>
              </a:tr>
            </a:tbl>
          </a:graphicData>
        </a:graphic>
      </p:graphicFrame>
      <p:graphicFrame>
        <p:nvGraphicFramePr>
          <p:cNvPr id="7" name="Таблица 6"/>
          <p:cNvGraphicFramePr>
            <a:graphicFrameLocks noGrp="1"/>
          </p:cNvGraphicFramePr>
          <p:nvPr>
            <p:extLst>
              <p:ext uri="{D42A27DB-BD31-4B8C-83A1-F6EECF244321}">
                <p14:modId xmlns:p14="http://schemas.microsoft.com/office/powerpoint/2010/main" val="3007589667"/>
              </p:ext>
            </p:extLst>
          </p:nvPr>
        </p:nvGraphicFramePr>
        <p:xfrm>
          <a:off x="2343341" y="3923316"/>
          <a:ext cx="6189101" cy="245364"/>
        </p:xfrm>
        <a:graphic>
          <a:graphicData uri="http://schemas.openxmlformats.org/drawingml/2006/table">
            <a:tbl>
              <a:tblPr firstRow="1" firstCol="1" bandRow="1">
                <a:tableStyleId>{5C22544A-7EE6-4342-B048-85BDC9FD1C3A}</a:tableStyleId>
              </a:tblPr>
              <a:tblGrid>
                <a:gridCol w="1118511"/>
                <a:gridCol w="596540"/>
                <a:gridCol w="671107"/>
                <a:gridCol w="671107"/>
                <a:gridCol w="671107"/>
                <a:gridCol w="596540"/>
                <a:gridCol w="671107"/>
                <a:gridCol w="596540"/>
                <a:gridCol w="596542"/>
              </a:tblGrid>
              <a:tr h="0">
                <a:tc>
                  <a:txBody>
                    <a:bodyPr/>
                    <a:lstStyle/>
                    <a:p>
                      <a:pPr algn="ctr">
                        <a:lnSpc>
                          <a:spcPct val="115000"/>
                        </a:lnSpc>
                        <a:spcAft>
                          <a:spcPts val="0"/>
                        </a:spcAft>
                      </a:pPr>
                      <a:r>
                        <a:rPr lang="en-US" sz="1200" dirty="0" smtClean="0">
                          <a:effectLst/>
                        </a:rPr>
                        <a:t>DC140</a:t>
                      </a:r>
                      <a:endParaRPr lang="ru-RU"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b="0" dirty="0" smtClean="0">
                          <a:solidFill>
                            <a:schemeClr val="tx1"/>
                          </a:solidFill>
                          <a:effectLst/>
                          <a:latin typeface="+mn-lt"/>
                          <a:ea typeface="+mn-ea"/>
                          <a:cs typeface="+mn-cs"/>
                        </a:rPr>
                        <a:t>10</a:t>
                      </a:r>
                      <a:r>
                        <a:rPr lang="en-US" sz="1200" b="0" dirty="0" smtClean="0">
                          <a:solidFill>
                            <a:schemeClr val="tx1"/>
                          </a:solidFill>
                          <a:effectLst/>
                          <a:latin typeface="+mn-lt"/>
                          <a:ea typeface="+mn-ea"/>
                          <a:cs typeface="+mn-cs"/>
                        </a:rPr>
                        <a:t>00</a:t>
                      </a:r>
                      <a:endParaRPr lang="ru-RU" sz="1100" b="0" dirty="0">
                        <a:solidFill>
                          <a:schemeClr val="tx1"/>
                        </a:solidFill>
                        <a:effectLst/>
                        <a:latin typeface="Calibri"/>
                        <a:ea typeface="Calibri"/>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en-US" sz="1200" b="0" dirty="0" smtClean="0">
                          <a:solidFill>
                            <a:schemeClr val="tx1"/>
                          </a:solidFill>
                          <a:effectLst/>
                          <a:latin typeface="+mn-lt"/>
                          <a:ea typeface="+mn-ea"/>
                          <a:cs typeface="+mn-cs"/>
                        </a:rPr>
                        <a:t>200</a:t>
                      </a:r>
                      <a:endParaRPr lang="ru-RU" sz="1100" b="0" dirty="0">
                        <a:solidFill>
                          <a:schemeClr val="tx1"/>
                        </a:solidFill>
                        <a:effectLst/>
                        <a:latin typeface="Calibri"/>
                        <a:ea typeface="Calibri"/>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en-US" sz="1200" b="0" dirty="0" smtClean="0">
                          <a:solidFill>
                            <a:schemeClr val="tx1"/>
                          </a:solidFill>
                          <a:effectLst/>
                        </a:rPr>
                        <a:t>200</a:t>
                      </a:r>
                      <a:endParaRPr lang="ru-RU" sz="1100" b="0" dirty="0">
                        <a:solidFill>
                          <a:schemeClr val="tx1"/>
                        </a:solidFill>
                        <a:effectLst/>
                        <a:latin typeface="Calibri"/>
                        <a:ea typeface="Calibri"/>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ru-RU" sz="1200" b="0" dirty="0" smtClean="0">
                          <a:solidFill>
                            <a:schemeClr val="tx1"/>
                          </a:solidFill>
                          <a:effectLst/>
                        </a:rPr>
                        <a:t>0</a:t>
                      </a:r>
                      <a:endParaRPr lang="ru-RU" sz="1100" b="0" dirty="0">
                        <a:solidFill>
                          <a:schemeClr val="tx1"/>
                        </a:solidFill>
                        <a:effectLst/>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en-US" sz="1200" b="0" dirty="0" smtClean="0">
                          <a:solidFill>
                            <a:schemeClr val="tx1"/>
                          </a:solidFill>
                          <a:effectLst/>
                        </a:rPr>
                        <a:t>0</a:t>
                      </a:r>
                      <a:endParaRPr lang="ru-RU" sz="1100" b="0" dirty="0">
                        <a:solidFill>
                          <a:schemeClr val="tx1"/>
                        </a:solidFill>
                        <a:effectLst/>
                        <a:latin typeface="Calibri"/>
                        <a:ea typeface="Calibri"/>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en-US" sz="1200" b="0" dirty="0" smtClean="0">
                          <a:solidFill>
                            <a:schemeClr val="tx1"/>
                          </a:solidFill>
                          <a:effectLst/>
                        </a:rPr>
                        <a:t>0</a:t>
                      </a:r>
                      <a:endParaRPr lang="ru-RU" sz="1100" b="0" dirty="0">
                        <a:solidFill>
                          <a:schemeClr val="tx1"/>
                        </a:solidFill>
                        <a:effectLst/>
                        <a:latin typeface="Calibri"/>
                        <a:ea typeface="Calibri"/>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en-US" sz="1200" b="0" dirty="0" smtClean="0">
                          <a:solidFill>
                            <a:schemeClr val="tx1"/>
                          </a:solidFill>
                          <a:effectLst/>
                        </a:rPr>
                        <a:t>0</a:t>
                      </a:r>
                      <a:endParaRPr lang="ru-RU" sz="1100" b="0" dirty="0">
                        <a:solidFill>
                          <a:schemeClr val="tx1"/>
                        </a:solidFill>
                        <a:effectLst/>
                        <a:latin typeface="Calibri"/>
                        <a:ea typeface="Calibri"/>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en-US" sz="1400" b="1" dirty="0" smtClean="0">
                          <a:solidFill>
                            <a:schemeClr val="tx1"/>
                          </a:solidFill>
                          <a:effectLst/>
                        </a:rPr>
                        <a:t>1</a:t>
                      </a:r>
                      <a:r>
                        <a:rPr lang="ru-RU" sz="1400" b="1" dirty="0" smtClean="0">
                          <a:solidFill>
                            <a:schemeClr val="tx1"/>
                          </a:solidFill>
                          <a:effectLst/>
                        </a:rPr>
                        <a:t>4</a:t>
                      </a:r>
                      <a:r>
                        <a:rPr lang="en-US" sz="1400" b="1" dirty="0" smtClean="0">
                          <a:solidFill>
                            <a:schemeClr val="tx1"/>
                          </a:solidFill>
                          <a:effectLst/>
                        </a:rPr>
                        <a:t>00</a:t>
                      </a:r>
                      <a:endParaRPr lang="ru-RU" sz="1200" b="1" dirty="0">
                        <a:solidFill>
                          <a:schemeClr val="tx1"/>
                        </a:solidFill>
                        <a:effectLst/>
                        <a:latin typeface="Calibri"/>
                        <a:ea typeface="Calibri"/>
                        <a:cs typeface="Times New Roman"/>
                      </a:endParaRPr>
                    </a:p>
                  </a:txBody>
                  <a:tcPr marL="68580" marR="68580" marT="0" marB="0" anchor="ctr">
                    <a:solidFill>
                      <a:schemeClr val="accent1">
                        <a:lumMod val="20000"/>
                        <a:lumOff val="80000"/>
                      </a:schemeClr>
                    </a:solidFill>
                  </a:tcPr>
                </a:tc>
              </a:tr>
            </a:tbl>
          </a:graphicData>
        </a:graphic>
      </p:graphicFrame>
      <p:graphicFrame>
        <p:nvGraphicFramePr>
          <p:cNvPr id="8" name="Таблица 7"/>
          <p:cNvGraphicFramePr>
            <a:graphicFrameLocks noGrp="1"/>
          </p:cNvGraphicFramePr>
          <p:nvPr>
            <p:extLst>
              <p:ext uri="{D42A27DB-BD31-4B8C-83A1-F6EECF244321}">
                <p14:modId xmlns:p14="http://schemas.microsoft.com/office/powerpoint/2010/main" val="1476560308"/>
              </p:ext>
            </p:extLst>
          </p:nvPr>
        </p:nvGraphicFramePr>
        <p:xfrm>
          <a:off x="2339752" y="4863195"/>
          <a:ext cx="6192688" cy="245364"/>
        </p:xfrm>
        <a:graphic>
          <a:graphicData uri="http://schemas.openxmlformats.org/drawingml/2006/table">
            <a:tbl>
              <a:tblPr firstRow="1" firstCol="1" bandRow="1">
                <a:tableStyleId>{5C22544A-7EE6-4342-B048-85BDC9FD1C3A}</a:tableStyleId>
              </a:tblPr>
              <a:tblGrid>
                <a:gridCol w="1119159"/>
                <a:gridCol w="601930"/>
                <a:gridCol w="666452"/>
                <a:gridCol w="671496"/>
                <a:gridCol w="671496"/>
                <a:gridCol w="596887"/>
                <a:gridCol w="671496"/>
                <a:gridCol w="596887"/>
                <a:gridCol w="596885"/>
              </a:tblGrid>
              <a:tr h="0">
                <a:tc>
                  <a:txBody>
                    <a:bodyPr/>
                    <a:lstStyle/>
                    <a:p>
                      <a:pPr algn="ctr">
                        <a:lnSpc>
                          <a:spcPct val="115000"/>
                        </a:lnSpc>
                        <a:spcAft>
                          <a:spcPts val="0"/>
                        </a:spcAft>
                      </a:pPr>
                      <a:r>
                        <a:rPr lang="en-US" sz="1200" dirty="0" smtClean="0">
                          <a:effectLst/>
                        </a:rPr>
                        <a:t>RCC</a:t>
                      </a:r>
                      <a:endParaRPr lang="ru-RU"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b="0" dirty="0">
                          <a:solidFill>
                            <a:schemeClr val="tx1"/>
                          </a:solidFill>
                          <a:effectLst/>
                        </a:rPr>
                        <a:t>0</a:t>
                      </a:r>
                      <a:endParaRPr lang="ru-RU" sz="1100" b="0" dirty="0">
                        <a:solidFill>
                          <a:schemeClr val="tx1"/>
                        </a:solidFill>
                        <a:effectLst/>
                        <a:latin typeface="Calibri"/>
                        <a:ea typeface="Calibri"/>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ru-RU" sz="1200" b="0" dirty="0">
                          <a:solidFill>
                            <a:schemeClr val="tx1"/>
                          </a:solidFill>
                          <a:effectLst/>
                        </a:rPr>
                        <a:t>0</a:t>
                      </a:r>
                      <a:endParaRPr lang="ru-RU" sz="1100" b="0" dirty="0">
                        <a:solidFill>
                          <a:schemeClr val="tx1"/>
                        </a:solidFill>
                        <a:effectLst/>
                        <a:latin typeface="Calibri"/>
                        <a:ea typeface="Calibri"/>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ru-RU" sz="1200" b="0" dirty="0">
                          <a:solidFill>
                            <a:schemeClr val="tx1"/>
                          </a:solidFill>
                          <a:effectLst/>
                        </a:rPr>
                        <a:t>0</a:t>
                      </a:r>
                      <a:endParaRPr lang="ru-RU" sz="1100" b="0" dirty="0">
                        <a:solidFill>
                          <a:schemeClr val="tx1"/>
                        </a:solidFill>
                        <a:effectLst/>
                        <a:latin typeface="Calibri"/>
                        <a:ea typeface="Calibri"/>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en-US" sz="1200" b="0" dirty="0" smtClean="0">
                          <a:solidFill>
                            <a:schemeClr val="tx1"/>
                          </a:solidFill>
                          <a:effectLst/>
                        </a:rPr>
                        <a:t>0</a:t>
                      </a:r>
                      <a:endParaRPr lang="ru-RU" sz="1100" b="0" dirty="0">
                        <a:solidFill>
                          <a:schemeClr val="tx1"/>
                        </a:solidFill>
                        <a:effectLst/>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en-US" sz="1200" b="0" dirty="0" smtClean="0">
                          <a:solidFill>
                            <a:schemeClr val="tx1"/>
                          </a:solidFill>
                          <a:effectLst/>
                        </a:rPr>
                        <a:t>5</a:t>
                      </a:r>
                      <a:r>
                        <a:rPr lang="ru-RU" sz="1200" b="0" dirty="0" smtClean="0">
                          <a:solidFill>
                            <a:schemeClr val="tx1"/>
                          </a:solidFill>
                          <a:effectLst/>
                        </a:rPr>
                        <a:t>0</a:t>
                      </a:r>
                      <a:r>
                        <a:rPr lang="en-US" sz="1200" b="0" dirty="0" smtClean="0">
                          <a:solidFill>
                            <a:schemeClr val="tx1"/>
                          </a:solidFill>
                          <a:effectLst/>
                        </a:rPr>
                        <a:t>0</a:t>
                      </a:r>
                      <a:endParaRPr lang="ru-RU" sz="1100" b="0" dirty="0">
                        <a:solidFill>
                          <a:schemeClr val="tx1"/>
                        </a:solidFill>
                        <a:effectLst/>
                        <a:latin typeface="Calibri"/>
                        <a:ea typeface="Calibri"/>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en-US" sz="1200" b="0" dirty="0" smtClean="0">
                          <a:solidFill>
                            <a:schemeClr val="tx1"/>
                          </a:solidFill>
                          <a:effectLst/>
                        </a:rPr>
                        <a:t>3000</a:t>
                      </a:r>
                      <a:endParaRPr lang="ru-RU" sz="1100" b="0" dirty="0">
                        <a:solidFill>
                          <a:schemeClr val="tx1"/>
                        </a:solidFill>
                        <a:effectLst/>
                        <a:latin typeface="Calibri"/>
                        <a:ea typeface="Calibri"/>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en-US" sz="1200" b="0" dirty="0" smtClean="0">
                          <a:solidFill>
                            <a:schemeClr val="tx1"/>
                          </a:solidFill>
                          <a:effectLst/>
                        </a:rPr>
                        <a:t>3000</a:t>
                      </a:r>
                      <a:endParaRPr lang="ru-RU" sz="1100" b="0" dirty="0">
                        <a:solidFill>
                          <a:schemeClr val="tx1"/>
                        </a:solidFill>
                        <a:effectLst/>
                        <a:latin typeface="Calibri"/>
                        <a:ea typeface="Calibri"/>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en-US" sz="1400" b="1" dirty="0" smtClean="0">
                          <a:solidFill>
                            <a:schemeClr val="tx1"/>
                          </a:solidFill>
                          <a:effectLst/>
                        </a:rPr>
                        <a:t>6500</a:t>
                      </a:r>
                      <a:endParaRPr lang="ru-RU" sz="1200" b="1" dirty="0">
                        <a:solidFill>
                          <a:schemeClr val="tx1"/>
                        </a:solidFill>
                        <a:effectLst/>
                        <a:latin typeface="Calibri"/>
                        <a:ea typeface="Calibri"/>
                        <a:cs typeface="Times New Roman"/>
                      </a:endParaRPr>
                    </a:p>
                  </a:txBody>
                  <a:tcPr marL="68580" marR="68580" marT="0" marB="0" anchor="ctr">
                    <a:solidFill>
                      <a:schemeClr val="accent1">
                        <a:lumMod val="20000"/>
                        <a:lumOff val="80000"/>
                      </a:schemeClr>
                    </a:solidFill>
                  </a:tcPr>
                </a:tc>
              </a:tr>
            </a:tbl>
          </a:graphicData>
        </a:graphic>
      </p:graphicFrame>
      <p:sp>
        <p:nvSpPr>
          <p:cNvPr id="11" name="Rectangle 1"/>
          <p:cNvSpPr>
            <a:spLocks noChangeArrowheads="1"/>
          </p:cNvSpPr>
          <p:nvPr/>
        </p:nvSpPr>
        <p:spPr bwMode="auto">
          <a:xfrm>
            <a:off x="1196625" y="323655"/>
            <a:ext cx="725891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2000" b="1" i="0" u="none" strike="noStrike" cap="none" normalizeH="0" baseline="0" dirty="0" smtClean="0">
                <a:ln>
                  <a:noFill/>
                </a:ln>
                <a:solidFill>
                  <a:schemeClr val="tx1"/>
                </a:solidFill>
                <a:effectLst/>
                <a:latin typeface="+mj-lt"/>
                <a:ea typeface="Calibri" pitchFamily="34" charset="0"/>
                <a:cs typeface="Times New Roman" pitchFamily="18" charset="0"/>
              </a:rPr>
              <a:t>Funding </a:t>
            </a:r>
            <a:r>
              <a:rPr kumimoji="0" lang="en-US" altLang="ru-RU" sz="2000" b="1" i="0" u="none" strike="noStrike" cap="none" normalizeH="0" dirty="0" smtClean="0">
                <a:ln>
                  <a:noFill/>
                </a:ln>
                <a:solidFill>
                  <a:schemeClr val="tx1"/>
                </a:solidFill>
                <a:effectLst/>
                <a:latin typeface="+mj-lt"/>
                <a:ea typeface="Calibri" pitchFamily="34" charset="0"/>
                <a:cs typeface="Times New Roman" pitchFamily="18" charset="0"/>
              </a:rPr>
              <a:t>for the 7-year period 2024 – 2030 (k$)</a:t>
            </a:r>
          </a:p>
          <a:p>
            <a:pPr marL="0" marR="0" lvl="0" indent="0" algn="ctr" defTabSz="914400" rtl="0" eaLnBrk="1" fontAlgn="base" latinLnBrk="0" hangingPunct="1">
              <a:lnSpc>
                <a:spcPct val="100000"/>
              </a:lnSpc>
              <a:spcBef>
                <a:spcPct val="0"/>
              </a:spcBef>
              <a:spcAft>
                <a:spcPct val="0"/>
              </a:spcAft>
              <a:buClrTx/>
              <a:buSzTx/>
              <a:buFontTx/>
              <a:buNone/>
              <a:tabLst/>
            </a:pPr>
            <a:r>
              <a:rPr lang="en-US" altLang="ru-RU" sz="2000" b="1" dirty="0" smtClean="0">
                <a:latin typeface="+mj-lt"/>
                <a:ea typeface="Calibri" pitchFamily="34" charset="0"/>
                <a:cs typeface="Times New Roman" pitchFamily="18" charset="0"/>
              </a:rPr>
              <a:t>(Draft)</a:t>
            </a:r>
            <a:endParaRPr kumimoji="0" lang="en-US" altLang="ru-RU" sz="2000" b="1" i="0" u="none" strike="noStrike" cap="none" normalizeH="0" dirty="0" smtClean="0">
              <a:ln>
                <a:noFill/>
              </a:ln>
              <a:solidFill>
                <a:schemeClr val="tx1"/>
              </a:solidFill>
              <a:effectLst/>
              <a:latin typeface="+mj-lt"/>
              <a:ea typeface="Calibri" pitchFamily="34" charset="0"/>
              <a:cs typeface="Times New Roman" pitchFamily="18" charset="0"/>
            </a:endParaRPr>
          </a:p>
        </p:txBody>
      </p:sp>
      <p:sp>
        <p:nvSpPr>
          <p:cNvPr id="12" name="TextBox 11"/>
          <p:cNvSpPr txBox="1"/>
          <p:nvPr/>
        </p:nvSpPr>
        <p:spPr>
          <a:xfrm>
            <a:off x="427365" y="1365966"/>
            <a:ext cx="1152128" cy="369332"/>
          </a:xfrm>
          <a:prstGeom prst="rect">
            <a:avLst/>
          </a:prstGeom>
          <a:noFill/>
        </p:spPr>
        <p:txBody>
          <a:bodyPr wrap="square" rtlCol="0">
            <a:spAutoFit/>
          </a:bodyPr>
          <a:lstStyle/>
          <a:p>
            <a:r>
              <a:rPr lang="en-US" b="1" dirty="0" smtClean="0">
                <a:latin typeface="Agency FB" panose="020B0503020202020204" pitchFamily="34" charset="0"/>
              </a:rPr>
              <a:t>SHE Factory</a:t>
            </a:r>
            <a:endParaRPr lang="ru-RU" b="1" dirty="0"/>
          </a:p>
        </p:txBody>
      </p:sp>
      <p:sp>
        <p:nvSpPr>
          <p:cNvPr id="13" name="TextBox 12"/>
          <p:cNvSpPr txBox="1"/>
          <p:nvPr/>
        </p:nvSpPr>
        <p:spPr>
          <a:xfrm>
            <a:off x="441999" y="2153798"/>
            <a:ext cx="1688349" cy="646331"/>
          </a:xfrm>
          <a:prstGeom prst="rect">
            <a:avLst/>
          </a:prstGeom>
          <a:noFill/>
        </p:spPr>
        <p:txBody>
          <a:bodyPr wrap="square" rtlCol="0">
            <a:spAutoFit/>
          </a:bodyPr>
          <a:lstStyle/>
          <a:p>
            <a:r>
              <a:rPr lang="en-US" b="1" dirty="0" smtClean="0">
                <a:latin typeface="Agency FB" panose="020B0503020202020204" pitchFamily="34" charset="0"/>
              </a:rPr>
              <a:t>U400R accelerator complex</a:t>
            </a:r>
            <a:endParaRPr lang="ru-RU" b="1" dirty="0"/>
          </a:p>
        </p:txBody>
      </p:sp>
      <p:sp>
        <p:nvSpPr>
          <p:cNvPr id="14" name="TextBox 13"/>
          <p:cNvSpPr txBox="1"/>
          <p:nvPr/>
        </p:nvSpPr>
        <p:spPr>
          <a:xfrm>
            <a:off x="467721" y="3326005"/>
            <a:ext cx="1688349" cy="369332"/>
          </a:xfrm>
          <a:prstGeom prst="rect">
            <a:avLst/>
          </a:prstGeom>
          <a:noFill/>
        </p:spPr>
        <p:txBody>
          <a:bodyPr wrap="square" rtlCol="0">
            <a:spAutoFit/>
          </a:bodyPr>
          <a:lstStyle/>
          <a:p>
            <a:r>
              <a:rPr lang="en-US" b="1" dirty="0" smtClean="0">
                <a:latin typeface="Agency FB" panose="020B0503020202020204" pitchFamily="34" charset="0"/>
              </a:rPr>
              <a:t>U400M</a:t>
            </a:r>
            <a:endParaRPr lang="ru-RU" b="1" dirty="0"/>
          </a:p>
        </p:txBody>
      </p:sp>
      <p:sp>
        <p:nvSpPr>
          <p:cNvPr id="15" name="TextBox 14"/>
          <p:cNvSpPr txBox="1"/>
          <p:nvPr/>
        </p:nvSpPr>
        <p:spPr>
          <a:xfrm>
            <a:off x="492811" y="3764296"/>
            <a:ext cx="1688349" cy="369332"/>
          </a:xfrm>
          <a:prstGeom prst="rect">
            <a:avLst/>
          </a:prstGeom>
          <a:noFill/>
        </p:spPr>
        <p:txBody>
          <a:bodyPr wrap="square" rtlCol="0">
            <a:spAutoFit/>
          </a:bodyPr>
          <a:lstStyle/>
          <a:p>
            <a:r>
              <a:rPr lang="en-US" b="1" dirty="0" smtClean="0">
                <a:latin typeface="Agency FB" panose="020B0503020202020204" pitchFamily="34" charset="0"/>
              </a:rPr>
              <a:t>DC140</a:t>
            </a:r>
            <a:endParaRPr lang="ru-RU" b="1" dirty="0"/>
          </a:p>
        </p:txBody>
      </p:sp>
      <p:sp>
        <p:nvSpPr>
          <p:cNvPr id="16" name="TextBox 15"/>
          <p:cNvSpPr txBox="1"/>
          <p:nvPr/>
        </p:nvSpPr>
        <p:spPr>
          <a:xfrm>
            <a:off x="433282" y="4750341"/>
            <a:ext cx="1834462" cy="369332"/>
          </a:xfrm>
          <a:prstGeom prst="rect">
            <a:avLst/>
          </a:prstGeom>
          <a:noFill/>
        </p:spPr>
        <p:txBody>
          <a:bodyPr wrap="square" rtlCol="0">
            <a:spAutoFit/>
          </a:bodyPr>
          <a:lstStyle/>
          <a:p>
            <a:r>
              <a:rPr lang="en-US" b="1" dirty="0" smtClean="0">
                <a:latin typeface="Agency FB" panose="020B0503020202020204" pitchFamily="34" charset="0"/>
              </a:rPr>
              <a:t>1</a:t>
            </a:r>
            <a:r>
              <a:rPr lang="en-US" b="1" baseline="30000" dirty="0" smtClean="0">
                <a:latin typeface="Agency FB" panose="020B0503020202020204" pitchFamily="34" charset="0"/>
              </a:rPr>
              <a:t>st</a:t>
            </a:r>
            <a:r>
              <a:rPr lang="en-US" b="1" dirty="0" smtClean="0">
                <a:latin typeface="Agency FB" panose="020B0503020202020204" pitchFamily="34" charset="0"/>
              </a:rPr>
              <a:t> class RCC project</a:t>
            </a:r>
            <a:endParaRPr lang="ru-RU" b="1" dirty="0"/>
          </a:p>
        </p:txBody>
      </p:sp>
      <p:graphicFrame>
        <p:nvGraphicFramePr>
          <p:cNvPr id="26" name="Таблица 25"/>
          <p:cNvGraphicFramePr>
            <a:graphicFrameLocks noGrp="1"/>
          </p:cNvGraphicFramePr>
          <p:nvPr>
            <p:extLst>
              <p:ext uri="{D42A27DB-BD31-4B8C-83A1-F6EECF244321}">
                <p14:modId xmlns:p14="http://schemas.microsoft.com/office/powerpoint/2010/main" val="2051710092"/>
              </p:ext>
            </p:extLst>
          </p:nvPr>
        </p:nvGraphicFramePr>
        <p:xfrm>
          <a:off x="2360287" y="2828585"/>
          <a:ext cx="6172154" cy="245364"/>
        </p:xfrm>
        <a:graphic>
          <a:graphicData uri="http://schemas.openxmlformats.org/drawingml/2006/table">
            <a:tbl>
              <a:tblPr firstRow="1" firstCol="1" bandRow="1">
                <a:tableStyleId>{5C22544A-7EE6-4342-B048-85BDC9FD1C3A}</a:tableStyleId>
              </a:tblPr>
              <a:tblGrid>
                <a:gridCol w="1201714"/>
                <a:gridCol w="502002"/>
                <a:gridCol w="629659"/>
                <a:gridCol w="677432"/>
                <a:gridCol w="677432"/>
                <a:gridCol w="602161"/>
                <a:gridCol w="677432"/>
                <a:gridCol w="602161"/>
                <a:gridCol w="602161"/>
              </a:tblGrid>
              <a:tr h="177019">
                <a:tc>
                  <a:txBody>
                    <a:bodyPr/>
                    <a:lstStyle/>
                    <a:p>
                      <a:pPr algn="ctr">
                        <a:lnSpc>
                          <a:spcPct val="115000"/>
                        </a:lnSpc>
                        <a:spcAft>
                          <a:spcPts val="0"/>
                        </a:spcAft>
                      </a:pPr>
                      <a:r>
                        <a:rPr lang="en-US" sz="1200" dirty="0" smtClean="0">
                          <a:effectLst/>
                        </a:rPr>
                        <a:t>New facilities</a:t>
                      </a:r>
                      <a:endParaRPr lang="ru-RU"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200" b="0" dirty="0" smtClean="0">
                          <a:solidFill>
                            <a:schemeClr val="tx1"/>
                          </a:solidFill>
                          <a:effectLst/>
                        </a:rPr>
                        <a:t>200</a:t>
                      </a:r>
                      <a:r>
                        <a:rPr lang="ru-RU" sz="1200" b="0" dirty="0" smtClean="0">
                          <a:solidFill>
                            <a:schemeClr val="tx1"/>
                          </a:solidFill>
                          <a:effectLst/>
                        </a:rPr>
                        <a:t>0</a:t>
                      </a:r>
                      <a:endParaRPr lang="ru-RU" sz="1100" b="0" dirty="0">
                        <a:solidFill>
                          <a:schemeClr val="tx1"/>
                        </a:solidFill>
                        <a:effectLst/>
                        <a:latin typeface="Calibri"/>
                        <a:ea typeface="Calibri"/>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en-US" sz="1200" b="0" dirty="0" smtClean="0">
                          <a:solidFill>
                            <a:schemeClr val="tx1"/>
                          </a:solidFill>
                          <a:effectLst/>
                        </a:rPr>
                        <a:t>2</a:t>
                      </a:r>
                      <a:r>
                        <a:rPr lang="ru-RU" sz="1200" b="0" dirty="0" smtClean="0">
                          <a:solidFill>
                            <a:schemeClr val="tx1"/>
                          </a:solidFill>
                          <a:effectLst/>
                        </a:rPr>
                        <a:t>0</a:t>
                      </a:r>
                      <a:r>
                        <a:rPr lang="en-US" sz="1200" b="0" dirty="0" smtClean="0">
                          <a:solidFill>
                            <a:schemeClr val="tx1"/>
                          </a:solidFill>
                          <a:effectLst/>
                        </a:rPr>
                        <a:t>0</a:t>
                      </a:r>
                      <a:r>
                        <a:rPr lang="ru-RU" sz="1200" b="0" dirty="0" smtClean="0">
                          <a:solidFill>
                            <a:schemeClr val="tx1"/>
                          </a:solidFill>
                          <a:effectLst/>
                        </a:rPr>
                        <a:t>0</a:t>
                      </a:r>
                      <a:endParaRPr lang="ru-RU" sz="1100" b="0" dirty="0">
                        <a:solidFill>
                          <a:schemeClr val="tx1"/>
                        </a:solidFill>
                        <a:effectLst/>
                        <a:latin typeface="Calibri"/>
                        <a:ea typeface="Calibri"/>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en-US" sz="1200" b="0" dirty="0" smtClean="0">
                          <a:solidFill>
                            <a:schemeClr val="tx1"/>
                          </a:solidFill>
                          <a:effectLst/>
                        </a:rPr>
                        <a:t>20</a:t>
                      </a:r>
                      <a:r>
                        <a:rPr lang="ru-RU" sz="1200" b="0" dirty="0" smtClean="0">
                          <a:solidFill>
                            <a:schemeClr val="tx1"/>
                          </a:solidFill>
                          <a:effectLst/>
                        </a:rPr>
                        <a:t>0</a:t>
                      </a:r>
                      <a:r>
                        <a:rPr lang="en-US" sz="1200" b="0" dirty="0" smtClean="0">
                          <a:solidFill>
                            <a:schemeClr val="tx1"/>
                          </a:solidFill>
                          <a:effectLst/>
                        </a:rPr>
                        <a:t>0</a:t>
                      </a:r>
                      <a:endParaRPr lang="ru-RU" sz="1100" b="0" dirty="0">
                        <a:solidFill>
                          <a:schemeClr val="tx1"/>
                        </a:solidFill>
                        <a:effectLst/>
                        <a:latin typeface="Calibri"/>
                        <a:ea typeface="Calibri"/>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en-US" sz="1200" b="0" dirty="0" smtClean="0">
                          <a:solidFill>
                            <a:schemeClr val="tx1"/>
                          </a:solidFill>
                          <a:effectLst/>
                        </a:rPr>
                        <a:t>200</a:t>
                      </a:r>
                      <a:r>
                        <a:rPr lang="ru-RU" sz="1200" b="0" dirty="0" smtClean="0">
                          <a:solidFill>
                            <a:schemeClr val="tx1"/>
                          </a:solidFill>
                          <a:effectLst/>
                        </a:rPr>
                        <a:t>0</a:t>
                      </a:r>
                      <a:r>
                        <a:rPr lang="en-US" sz="1200" b="0" dirty="0">
                          <a:solidFill>
                            <a:schemeClr val="tx1"/>
                          </a:solidFill>
                          <a:effectLst/>
                        </a:rPr>
                        <a:t> </a:t>
                      </a:r>
                      <a:endParaRPr lang="ru-RU" sz="1100" b="0" dirty="0">
                        <a:solidFill>
                          <a:schemeClr val="tx1"/>
                        </a:solidFill>
                        <a:effectLst/>
                        <a:latin typeface="Calibri"/>
                        <a:ea typeface="Calibri"/>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en-US" sz="1200" b="0" dirty="0" smtClean="0">
                          <a:solidFill>
                            <a:schemeClr val="tx1"/>
                          </a:solidFill>
                          <a:effectLst/>
                        </a:rPr>
                        <a:t>200</a:t>
                      </a:r>
                      <a:r>
                        <a:rPr lang="ru-RU" sz="1200" b="0" dirty="0" smtClean="0">
                          <a:solidFill>
                            <a:schemeClr val="tx1"/>
                          </a:solidFill>
                          <a:effectLst/>
                        </a:rPr>
                        <a:t>0</a:t>
                      </a:r>
                      <a:endParaRPr lang="ru-RU" sz="1100" b="0" dirty="0">
                        <a:solidFill>
                          <a:schemeClr val="tx1"/>
                        </a:solidFill>
                        <a:effectLst/>
                        <a:latin typeface="Calibri"/>
                        <a:ea typeface="Calibri"/>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ru-RU" sz="1200" b="0" dirty="0" smtClean="0">
                          <a:solidFill>
                            <a:schemeClr val="tx1"/>
                          </a:solidFill>
                          <a:effectLst/>
                        </a:rPr>
                        <a:t>2</a:t>
                      </a:r>
                      <a:r>
                        <a:rPr lang="en-US" sz="1200" b="0" dirty="0" smtClean="0">
                          <a:solidFill>
                            <a:schemeClr val="tx1"/>
                          </a:solidFill>
                          <a:effectLst/>
                        </a:rPr>
                        <a:t>0</a:t>
                      </a:r>
                      <a:r>
                        <a:rPr lang="ru-RU" sz="1200" b="0" dirty="0" smtClean="0">
                          <a:solidFill>
                            <a:schemeClr val="tx1"/>
                          </a:solidFill>
                          <a:effectLst/>
                        </a:rPr>
                        <a:t>00</a:t>
                      </a:r>
                      <a:endParaRPr lang="ru-RU" sz="1100" b="0" dirty="0">
                        <a:solidFill>
                          <a:schemeClr val="tx1"/>
                        </a:solidFill>
                        <a:effectLst/>
                        <a:latin typeface="Calibri"/>
                        <a:ea typeface="Calibri"/>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ru-RU" sz="1200" b="0" dirty="0" smtClean="0">
                          <a:solidFill>
                            <a:schemeClr val="tx1"/>
                          </a:solidFill>
                          <a:effectLst/>
                        </a:rPr>
                        <a:t>2000</a:t>
                      </a: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en-US" sz="1400" b="1" dirty="0" smtClean="0">
                          <a:solidFill>
                            <a:schemeClr val="tx1"/>
                          </a:solidFill>
                          <a:effectLst/>
                        </a:rPr>
                        <a:t>14</a:t>
                      </a:r>
                      <a:r>
                        <a:rPr lang="ru-RU" sz="1400" b="1" dirty="0" smtClean="0">
                          <a:solidFill>
                            <a:schemeClr val="tx1"/>
                          </a:solidFill>
                          <a:effectLst/>
                        </a:rPr>
                        <a:t>0</a:t>
                      </a:r>
                      <a:r>
                        <a:rPr lang="en-US" sz="1400" b="1" dirty="0" smtClean="0">
                          <a:solidFill>
                            <a:schemeClr val="tx1"/>
                          </a:solidFill>
                          <a:effectLst/>
                        </a:rPr>
                        <a:t>00 </a:t>
                      </a:r>
                      <a:endParaRPr lang="ru-RU" sz="1200" b="1" dirty="0">
                        <a:solidFill>
                          <a:schemeClr val="tx1"/>
                        </a:solidFill>
                        <a:effectLst/>
                        <a:latin typeface="Calibri"/>
                        <a:ea typeface="Calibri"/>
                        <a:cs typeface="Times New Roman"/>
                      </a:endParaRPr>
                    </a:p>
                  </a:txBody>
                  <a:tcPr marL="68580" marR="68580" marT="0" marB="0" anchor="ctr">
                    <a:solidFill>
                      <a:schemeClr val="accent1">
                        <a:lumMod val="20000"/>
                        <a:lumOff val="80000"/>
                      </a:schemeClr>
                    </a:solidFill>
                  </a:tcPr>
                </a:tc>
              </a:tr>
            </a:tbl>
          </a:graphicData>
        </a:graphic>
      </p:graphicFrame>
      <p:graphicFrame>
        <p:nvGraphicFramePr>
          <p:cNvPr id="24" name="Таблица 23"/>
          <p:cNvGraphicFramePr>
            <a:graphicFrameLocks noGrp="1"/>
          </p:cNvGraphicFramePr>
          <p:nvPr>
            <p:extLst>
              <p:ext uri="{D42A27DB-BD31-4B8C-83A1-F6EECF244321}">
                <p14:modId xmlns:p14="http://schemas.microsoft.com/office/powerpoint/2010/main" val="757662988"/>
              </p:ext>
            </p:extLst>
          </p:nvPr>
        </p:nvGraphicFramePr>
        <p:xfrm>
          <a:off x="2339752" y="4293096"/>
          <a:ext cx="6192689" cy="420624"/>
        </p:xfrm>
        <a:graphic>
          <a:graphicData uri="http://schemas.openxmlformats.org/drawingml/2006/table">
            <a:tbl>
              <a:tblPr firstRow="1" firstCol="1" bandRow="1">
                <a:tableStyleId>{5C22544A-7EE6-4342-B048-85BDC9FD1C3A}</a:tableStyleId>
              </a:tblPr>
              <a:tblGrid>
                <a:gridCol w="1119159"/>
                <a:gridCol w="596886"/>
                <a:gridCol w="671496"/>
                <a:gridCol w="671496"/>
                <a:gridCol w="671496"/>
                <a:gridCol w="596886"/>
                <a:gridCol w="671496"/>
                <a:gridCol w="596886"/>
                <a:gridCol w="596888"/>
              </a:tblGrid>
              <a:tr h="0">
                <a:tc>
                  <a:txBody>
                    <a:bodyPr/>
                    <a:lstStyle/>
                    <a:p>
                      <a:pPr algn="ctr">
                        <a:lnSpc>
                          <a:spcPct val="115000"/>
                        </a:lnSpc>
                        <a:spcAft>
                          <a:spcPts val="0"/>
                        </a:spcAft>
                      </a:pPr>
                      <a:r>
                        <a:rPr lang="en-US" sz="1200" dirty="0" smtClean="0">
                          <a:effectLst/>
                        </a:rPr>
                        <a:t>Exp.</a:t>
                      </a:r>
                      <a:r>
                        <a:rPr lang="en-US" sz="1200" baseline="0" dirty="0" smtClean="0">
                          <a:effectLst/>
                        </a:rPr>
                        <a:t> Support</a:t>
                      </a:r>
                      <a:r>
                        <a:rPr lang="en-US" sz="1200" baseline="0" dirty="0" smtClean="0">
                          <a:effectLst/>
                          <a:latin typeface="Calibri"/>
                          <a:ea typeface="Calibri"/>
                          <a:cs typeface="Times New Roman"/>
                        </a:rPr>
                        <a:t>&amp; development</a:t>
                      </a:r>
                      <a:endParaRPr lang="ru-RU"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200" b="0" dirty="0" smtClean="0">
                          <a:solidFill>
                            <a:schemeClr val="tx1"/>
                          </a:solidFill>
                          <a:effectLst/>
                          <a:latin typeface="+mn-lt"/>
                          <a:ea typeface="+mn-ea"/>
                          <a:cs typeface="+mn-cs"/>
                        </a:rPr>
                        <a:t>3</a:t>
                      </a:r>
                      <a:r>
                        <a:rPr lang="ru-RU" sz="1200" b="0" dirty="0" smtClean="0">
                          <a:solidFill>
                            <a:schemeClr val="tx1"/>
                          </a:solidFill>
                          <a:effectLst/>
                          <a:latin typeface="+mn-lt"/>
                          <a:ea typeface="+mn-ea"/>
                          <a:cs typeface="+mn-cs"/>
                        </a:rPr>
                        <a:t>0</a:t>
                      </a:r>
                      <a:r>
                        <a:rPr lang="en-US" sz="1200" b="0" dirty="0" smtClean="0">
                          <a:solidFill>
                            <a:schemeClr val="tx1"/>
                          </a:solidFill>
                          <a:effectLst/>
                          <a:latin typeface="+mn-lt"/>
                          <a:ea typeface="+mn-ea"/>
                          <a:cs typeface="+mn-cs"/>
                        </a:rPr>
                        <a:t>00</a:t>
                      </a:r>
                      <a:endParaRPr lang="ru-RU" sz="1100" b="0" dirty="0">
                        <a:solidFill>
                          <a:schemeClr val="tx1"/>
                        </a:solidFill>
                        <a:effectLst/>
                        <a:latin typeface="Calibri"/>
                        <a:ea typeface="Calibri"/>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en-US" sz="1200" b="0" dirty="0" smtClean="0">
                          <a:solidFill>
                            <a:schemeClr val="tx1"/>
                          </a:solidFill>
                          <a:effectLst/>
                          <a:latin typeface="+mn-lt"/>
                          <a:ea typeface="+mn-ea"/>
                          <a:cs typeface="+mn-cs"/>
                        </a:rPr>
                        <a:t>3</a:t>
                      </a:r>
                      <a:r>
                        <a:rPr lang="ru-RU" sz="1200" b="0" dirty="0" smtClean="0">
                          <a:solidFill>
                            <a:schemeClr val="tx1"/>
                          </a:solidFill>
                          <a:effectLst/>
                          <a:latin typeface="+mn-lt"/>
                          <a:ea typeface="+mn-ea"/>
                          <a:cs typeface="+mn-cs"/>
                        </a:rPr>
                        <a:t>0</a:t>
                      </a:r>
                      <a:r>
                        <a:rPr lang="en-US" sz="1200" b="0" dirty="0" smtClean="0">
                          <a:solidFill>
                            <a:schemeClr val="tx1"/>
                          </a:solidFill>
                          <a:effectLst/>
                          <a:latin typeface="+mn-lt"/>
                          <a:ea typeface="+mn-ea"/>
                          <a:cs typeface="+mn-cs"/>
                        </a:rPr>
                        <a:t>00</a:t>
                      </a:r>
                      <a:endParaRPr lang="ru-RU" sz="1100" b="0" dirty="0">
                        <a:solidFill>
                          <a:schemeClr val="tx1"/>
                        </a:solidFill>
                        <a:effectLst/>
                        <a:latin typeface="Calibri"/>
                        <a:ea typeface="Calibri"/>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en-US" sz="1200" b="0" dirty="0" smtClean="0">
                          <a:solidFill>
                            <a:schemeClr val="tx1"/>
                          </a:solidFill>
                          <a:effectLst/>
                        </a:rPr>
                        <a:t>3</a:t>
                      </a:r>
                      <a:r>
                        <a:rPr lang="ru-RU" sz="1200" b="0" dirty="0" smtClean="0">
                          <a:solidFill>
                            <a:schemeClr val="tx1"/>
                          </a:solidFill>
                          <a:effectLst/>
                        </a:rPr>
                        <a:t>0</a:t>
                      </a:r>
                      <a:r>
                        <a:rPr lang="en-US" sz="1200" b="0" dirty="0" smtClean="0">
                          <a:solidFill>
                            <a:schemeClr val="tx1"/>
                          </a:solidFill>
                          <a:effectLst/>
                        </a:rPr>
                        <a:t>00</a:t>
                      </a:r>
                      <a:endParaRPr lang="ru-RU" sz="1100" b="0" dirty="0">
                        <a:solidFill>
                          <a:schemeClr val="tx1"/>
                        </a:solidFill>
                        <a:effectLst/>
                        <a:latin typeface="Calibri"/>
                        <a:ea typeface="Calibri"/>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en-US" sz="1200" b="0" dirty="0" smtClean="0">
                          <a:solidFill>
                            <a:schemeClr val="tx1"/>
                          </a:solidFill>
                          <a:effectLst/>
                        </a:rPr>
                        <a:t>350</a:t>
                      </a:r>
                      <a:r>
                        <a:rPr lang="ru-RU" sz="1200" b="0" dirty="0" smtClean="0">
                          <a:solidFill>
                            <a:schemeClr val="tx1"/>
                          </a:solidFill>
                          <a:effectLst/>
                        </a:rPr>
                        <a:t>0</a:t>
                      </a:r>
                      <a:endParaRPr lang="ru-RU" sz="1100" b="0" dirty="0">
                        <a:solidFill>
                          <a:schemeClr val="tx1"/>
                        </a:solidFill>
                        <a:effectLst/>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en-US" sz="1200" b="0" dirty="0" smtClean="0">
                          <a:solidFill>
                            <a:schemeClr val="tx1"/>
                          </a:solidFill>
                          <a:effectLst/>
                        </a:rPr>
                        <a:t>3</a:t>
                      </a:r>
                      <a:r>
                        <a:rPr lang="ru-RU" sz="1200" b="0" dirty="0" smtClean="0">
                          <a:solidFill>
                            <a:schemeClr val="tx1"/>
                          </a:solidFill>
                          <a:effectLst/>
                        </a:rPr>
                        <a:t>1</a:t>
                      </a:r>
                      <a:r>
                        <a:rPr lang="en-US" sz="1200" b="0" dirty="0" smtClean="0">
                          <a:solidFill>
                            <a:schemeClr val="tx1"/>
                          </a:solidFill>
                          <a:effectLst/>
                        </a:rPr>
                        <a:t>00</a:t>
                      </a:r>
                      <a:endParaRPr lang="ru-RU" sz="1100" b="0" dirty="0">
                        <a:solidFill>
                          <a:schemeClr val="tx1"/>
                        </a:solidFill>
                        <a:effectLst/>
                        <a:latin typeface="Calibri"/>
                        <a:ea typeface="Calibri"/>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en-US" sz="1200" b="0" dirty="0" smtClean="0">
                          <a:solidFill>
                            <a:schemeClr val="tx1"/>
                          </a:solidFill>
                          <a:effectLst/>
                        </a:rPr>
                        <a:t>3</a:t>
                      </a:r>
                      <a:r>
                        <a:rPr lang="ru-RU" sz="1200" b="0" dirty="0" smtClean="0">
                          <a:solidFill>
                            <a:schemeClr val="tx1"/>
                          </a:solidFill>
                          <a:effectLst/>
                        </a:rPr>
                        <a:t>0</a:t>
                      </a:r>
                      <a:r>
                        <a:rPr lang="en-US" sz="1200" b="0" dirty="0" smtClean="0">
                          <a:solidFill>
                            <a:schemeClr val="tx1"/>
                          </a:solidFill>
                          <a:effectLst/>
                        </a:rPr>
                        <a:t>00</a:t>
                      </a:r>
                      <a:endParaRPr lang="ru-RU" sz="1100" b="0" dirty="0">
                        <a:solidFill>
                          <a:schemeClr val="tx1"/>
                        </a:solidFill>
                        <a:effectLst/>
                        <a:latin typeface="Calibri"/>
                        <a:ea typeface="Calibri"/>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en-US" sz="1200" b="0" dirty="0" smtClean="0">
                          <a:solidFill>
                            <a:schemeClr val="tx1"/>
                          </a:solidFill>
                          <a:effectLst/>
                        </a:rPr>
                        <a:t>3000</a:t>
                      </a:r>
                      <a:endParaRPr lang="ru-RU" sz="1100" b="0" dirty="0">
                        <a:solidFill>
                          <a:schemeClr val="tx1"/>
                        </a:solidFill>
                        <a:effectLst/>
                        <a:latin typeface="Calibri"/>
                        <a:ea typeface="Calibri"/>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en-US" sz="1400" b="1" dirty="0" smtClean="0">
                          <a:solidFill>
                            <a:schemeClr val="tx1"/>
                          </a:solidFill>
                          <a:effectLst/>
                        </a:rPr>
                        <a:t>2</a:t>
                      </a:r>
                      <a:r>
                        <a:rPr lang="ru-RU" sz="1400" b="1" dirty="0" smtClean="0">
                          <a:solidFill>
                            <a:schemeClr val="tx1"/>
                          </a:solidFill>
                          <a:effectLst/>
                        </a:rPr>
                        <a:t>16</a:t>
                      </a:r>
                      <a:r>
                        <a:rPr lang="en-US" sz="1400" b="1" dirty="0" smtClean="0">
                          <a:solidFill>
                            <a:schemeClr val="tx1"/>
                          </a:solidFill>
                          <a:effectLst/>
                        </a:rPr>
                        <a:t>00</a:t>
                      </a:r>
                      <a:endParaRPr lang="ru-RU" sz="1200" b="1" dirty="0">
                        <a:solidFill>
                          <a:schemeClr val="tx1"/>
                        </a:solidFill>
                        <a:effectLst/>
                        <a:latin typeface="Calibri"/>
                        <a:ea typeface="Calibri"/>
                        <a:cs typeface="Times New Roman"/>
                      </a:endParaRPr>
                    </a:p>
                  </a:txBody>
                  <a:tcPr marL="68580" marR="68580" marT="0" marB="0" anchor="ctr">
                    <a:solidFill>
                      <a:schemeClr val="accent1">
                        <a:lumMod val="20000"/>
                        <a:lumOff val="80000"/>
                      </a:schemeClr>
                    </a:solidFill>
                  </a:tcPr>
                </a:tc>
              </a:tr>
            </a:tbl>
          </a:graphicData>
        </a:graphic>
      </p:graphicFrame>
      <p:graphicFrame>
        <p:nvGraphicFramePr>
          <p:cNvPr id="25" name="Таблица 24"/>
          <p:cNvGraphicFramePr>
            <a:graphicFrameLocks noGrp="1"/>
          </p:cNvGraphicFramePr>
          <p:nvPr>
            <p:extLst>
              <p:ext uri="{D42A27DB-BD31-4B8C-83A1-F6EECF244321}">
                <p14:modId xmlns:p14="http://schemas.microsoft.com/office/powerpoint/2010/main" val="2758630798"/>
              </p:ext>
            </p:extLst>
          </p:nvPr>
        </p:nvGraphicFramePr>
        <p:xfrm>
          <a:off x="2332856" y="5332298"/>
          <a:ext cx="6199585" cy="245364"/>
        </p:xfrm>
        <a:graphic>
          <a:graphicData uri="http://schemas.openxmlformats.org/drawingml/2006/table">
            <a:tbl>
              <a:tblPr firstRow="1" firstCol="1" bandRow="1">
                <a:tableStyleId>{5C22544A-7EE6-4342-B048-85BDC9FD1C3A}</a:tableStyleId>
              </a:tblPr>
              <a:tblGrid>
                <a:gridCol w="1120406"/>
                <a:gridCol w="602601"/>
                <a:gridCol w="667195"/>
                <a:gridCol w="672244"/>
                <a:gridCol w="672244"/>
                <a:gridCol w="597551"/>
                <a:gridCol w="672244"/>
                <a:gridCol w="597551"/>
                <a:gridCol w="597549"/>
              </a:tblGrid>
              <a:tr h="0">
                <a:tc>
                  <a:txBody>
                    <a:bodyPr/>
                    <a:lstStyle/>
                    <a:p>
                      <a:pPr algn="ctr">
                        <a:lnSpc>
                          <a:spcPct val="115000"/>
                        </a:lnSpc>
                        <a:spcAft>
                          <a:spcPts val="0"/>
                        </a:spcAft>
                      </a:pPr>
                      <a:r>
                        <a:rPr lang="en-US" sz="1200" dirty="0" smtClean="0">
                          <a:effectLst/>
                        </a:rPr>
                        <a:t>RIB</a:t>
                      </a:r>
                      <a:endParaRPr lang="ru-RU"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b="0" dirty="0">
                          <a:solidFill>
                            <a:schemeClr val="tx1"/>
                          </a:solidFill>
                          <a:effectLst/>
                        </a:rPr>
                        <a:t>0</a:t>
                      </a:r>
                      <a:endParaRPr lang="ru-RU" sz="1100" b="0" dirty="0">
                        <a:solidFill>
                          <a:schemeClr val="tx1"/>
                        </a:solidFill>
                        <a:effectLst/>
                        <a:latin typeface="Calibri"/>
                        <a:ea typeface="Calibri"/>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ru-RU" sz="1200" b="0" dirty="0">
                          <a:solidFill>
                            <a:schemeClr val="tx1"/>
                          </a:solidFill>
                          <a:effectLst/>
                        </a:rPr>
                        <a:t>0</a:t>
                      </a:r>
                      <a:endParaRPr lang="ru-RU" sz="1100" b="0" dirty="0">
                        <a:solidFill>
                          <a:schemeClr val="tx1"/>
                        </a:solidFill>
                        <a:effectLst/>
                        <a:latin typeface="Calibri"/>
                        <a:ea typeface="Calibri"/>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ru-RU" sz="1200" b="0" dirty="0">
                          <a:solidFill>
                            <a:schemeClr val="tx1"/>
                          </a:solidFill>
                          <a:effectLst/>
                        </a:rPr>
                        <a:t>0</a:t>
                      </a:r>
                      <a:endParaRPr lang="ru-RU" sz="1100" b="0" dirty="0">
                        <a:solidFill>
                          <a:schemeClr val="tx1"/>
                        </a:solidFill>
                        <a:effectLst/>
                        <a:latin typeface="Calibri"/>
                        <a:ea typeface="Calibri"/>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en-US" sz="1200" b="0" dirty="0" smtClean="0">
                          <a:solidFill>
                            <a:schemeClr val="tx1"/>
                          </a:solidFill>
                          <a:effectLst/>
                        </a:rPr>
                        <a:t>0</a:t>
                      </a:r>
                      <a:endParaRPr lang="ru-RU" sz="1100" b="0" dirty="0">
                        <a:solidFill>
                          <a:schemeClr val="tx1"/>
                        </a:solidFill>
                        <a:effectLst/>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en-US" sz="1200" b="0" dirty="0" smtClean="0">
                          <a:solidFill>
                            <a:schemeClr val="tx1"/>
                          </a:solidFill>
                          <a:effectLst/>
                        </a:rPr>
                        <a:t>500</a:t>
                      </a:r>
                      <a:endParaRPr lang="ru-RU" sz="1100" b="0" dirty="0">
                        <a:solidFill>
                          <a:schemeClr val="tx1"/>
                        </a:solidFill>
                        <a:effectLst/>
                        <a:latin typeface="Calibri"/>
                        <a:ea typeface="Calibri"/>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en-US" sz="1200" b="0" dirty="0" smtClean="0">
                          <a:solidFill>
                            <a:schemeClr val="tx1"/>
                          </a:solidFill>
                          <a:effectLst/>
                        </a:rPr>
                        <a:t>2000</a:t>
                      </a:r>
                      <a:endParaRPr lang="ru-RU" sz="1100" b="0" dirty="0">
                        <a:solidFill>
                          <a:schemeClr val="tx1"/>
                        </a:solidFill>
                        <a:effectLst/>
                        <a:latin typeface="Calibri"/>
                        <a:ea typeface="Calibri"/>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en-US" sz="1200" b="0" dirty="0" smtClean="0">
                          <a:solidFill>
                            <a:schemeClr val="tx1"/>
                          </a:solidFill>
                          <a:effectLst/>
                        </a:rPr>
                        <a:t>3000</a:t>
                      </a:r>
                      <a:endParaRPr lang="ru-RU" sz="1100" b="0" dirty="0">
                        <a:solidFill>
                          <a:schemeClr val="tx1"/>
                        </a:solidFill>
                        <a:effectLst/>
                        <a:latin typeface="Calibri"/>
                        <a:ea typeface="Calibri"/>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en-US" sz="1400" b="1" dirty="0" smtClean="0">
                          <a:solidFill>
                            <a:schemeClr val="tx1"/>
                          </a:solidFill>
                          <a:effectLst/>
                        </a:rPr>
                        <a:t>5500</a:t>
                      </a:r>
                      <a:endParaRPr lang="ru-RU" sz="1200" b="1" dirty="0">
                        <a:solidFill>
                          <a:schemeClr val="tx1"/>
                        </a:solidFill>
                        <a:effectLst/>
                        <a:latin typeface="Calibri"/>
                        <a:ea typeface="Calibri"/>
                        <a:cs typeface="Times New Roman"/>
                      </a:endParaRPr>
                    </a:p>
                  </a:txBody>
                  <a:tcPr marL="68580" marR="68580" marT="0" marB="0" anchor="ctr">
                    <a:solidFill>
                      <a:schemeClr val="accent1">
                        <a:lumMod val="20000"/>
                        <a:lumOff val="80000"/>
                      </a:schemeClr>
                    </a:solidFill>
                  </a:tcPr>
                </a:tc>
              </a:tr>
            </a:tbl>
          </a:graphicData>
        </a:graphic>
      </p:graphicFrame>
      <p:sp>
        <p:nvSpPr>
          <p:cNvPr id="27" name="TextBox 26"/>
          <p:cNvSpPr txBox="1"/>
          <p:nvPr/>
        </p:nvSpPr>
        <p:spPr>
          <a:xfrm>
            <a:off x="426387" y="5219444"/>
            <a:ext cx="1834462" cy="369332"/>
          </a:xfrm>
          <a:prstGeom prst="rect">
            <a:avLst/>
          </a:prstGeom>
          <a:noFill/>
        </p:spPr>
        <p:txBody>
          <a:bodyPr wrap="square" rtlCol="0">
            <a:spAutoFit/>
          </a:bodyPr>
          <a:lstStyle/>
          <a:p>
            <a:r>
              <a:rPr lang="en-US" b="1" dirty="0" smtClean="0">
                <a:latin typeface="Agency FB" panose="020B0503020202020204" pitchFamily="34" charset="0"/>
              </a:rPr>
              <a:t>RIB development</a:t>
            </a:r>
            <a:endParaRPr lang="ru-RU" b="1" dirty="0"/>
          </a:p>
        </p:txBody>
      </p:sp>
      <p:graphicFrame>
        <p:nvGraphicFramePr>
          <p:cNvPr id="28" name="Таблица 27"/>
          <p:cNvGraphicFramePr>
            <a:graphicFrameLocks noGrp="1"/>
          </p:cNvGraphicFramePr>
          <p:nvPr>
            <p:extLst>
              <p:ext uri="{D42A27DB-BD31-4B8C-83A1-F6EECF244321}">
                <p14:modId xmlns:p14="http://schemas.microsoft.com/office/powerpoint/2010/main" val="4080715204"/>
              </p:ext>
            </p:extLst>
          </p:nvPr>
        </p:nvGraphicFramePr>
        <p:xfrm>
          <a:off x="2339752" y="5830160"/>
          <a:ext cx="6192686" cy="245364"/>
        </p:xfrm>
        <a:graphic>
          <a:graphicData uri="http://schemas.openxmlformats.org/drawingml/2006/table">
            <a:tbl>
              <a:tblPr firstRow="1" firstCol="1" bandRow="1">
                <a:tableStyleId>{5C22544A-7EE6-4342-B048-85BDC9FD1C3A}</a:tableStyleId>
              </a:tblPr>
              <a:tblGrid>
                <a:gridCol w="1119159"/>
                <a:gridCol w="601931"/>
                <a:gridCol w="666452"/>
                <a:gridCol w="671496"/>
                <a:gridCol w="671496"/>
                <a:gridCol w="596886"/>
                <a:gridCol w="671496"/>
                <a:gridCol w="596886"/>
                <a:gridCol w="596884"/>
              </a:tblGrid>
              <a:tr h="0">
                <a:tc>
                  <a:txBody>
                    <a:bodyPr/>
                    <a:lstStyle/>
                    <a:p>
                      <a:pPr algn="ctr">
                        <a:lnSpc>
                          <a:spcPct val="115000"/>
                        </a:lnSpc>
                        <a:spcAft>
                          <a:spcPts val="0"/>
                        </a:spcAft>
                      </a:pPr>
                      <a:r>
                        <a:rPr lang="en-US" sz="1200" dirty="0" smtClean="0">
                          <a:effectLst/>
                        </a:rPr>
                        <a:t>Total</a:t>
                      </a:r>
                      <a:endParaRPr lang="ru-RU"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400" b="1" dirty="0" smtClean="0">
                          <a:solidFill>
                            <a:schemeClr val="tx1"/>
                          </a:solidFill>
                          <a:effectLst/>
                        </a:rPr>
                        <a:t>18</a:t>
                      </a:r>
                      <a:r>
                        <a:rPr lang="ru-RU" sz="1400" b="1" dirty="0" smtClean="0">
                          <a:solidFill>
                            <a:schemeClr val="tx1"/>
                          </a:solidFill>
                          <a:effectLst/>
                        </a:rPr>
                        <a:t>3</a:t>
                      </a:r>
                      <a:r>
                        <a:rPr lang="en-US" sz="1400" b="1" dirty="0" smtClean="0">
                          <a:solidFill>
                            <a:schemeClr val="tx1"/>
                          </a:solidFill>
                          <a:effectLst/>
                        </a:rPr>
                        <a:t>00</a:t>
                      </a:r>
                      <a:endParaRPr lang="ru-RU" sz="1200" b="1" dirty="0">
                        <a:solidFill>
                          <a:schemeClr val="tx1"/>
                        </a:solidFill>
                        <a:effectLst/>
                        <a:latin typeface="Calibri"/>
                        <a:ea typeface="Calibri"/>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ru-RU" sz="1400" b="1" dirty="0" smtClean="0">
                          <a:solidFill>
                            <a:schemeClr val="tx1"/>
                          </a:solidFill>
                          <a:effectLst/>
                        </a:rPr>
                        <a:t>167</a:t>
                      </a:r>
                      <a:r>
                        <a:rPr lang="en-US" sz="1400" b="1" dirty="0" smtClean="0">
                          <a:solidFill>
                            <a:schemeClr val="tx1"/>
                          </a:solidFill>
                          <a:effectLst/>
                        </a:rPr>
                        <a:t>0</a:t>
                      </a:r>
                      <a:r>
                        <a:rPr lang="ru-RU" sz="1400" b="1" dirty="0" smtClean="0">
                          <a:solidFill>
                            <a:schemeClr val="tx1"/>
                          </a:solidFill>
                          <a:effectLst/>
                        </a:rPr>
                        <a:t>0</a:t>
                      </a:r>
                      <a:endParaRPr lang="ru-RU" sz="1200" b="1" dirty="0">
                        <a:solidFill>
                          <a:schemeClr val="tx1"/>
                        </a:solidFill>
                        <a:effectLst/>
                        <a:latin typeface="Calibri"/>
                        <a:ea typeface="Calibri"/>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ru-RU" sz="1400" b="1" dirty="0" smtClean="0">
                          <a:solidFill>
                            <a:schemeClr val="tx1"/>
                          </a:solidFill>
                          <a:effectLst/>
                        </a:rPr>
                        <a:t>99</a:t>
                      </a:r>
                      <a:r>
                        <a:rPr lang="en-US" sz="1400" b="1" dirty="0" smtClean="0">
                          <a:solidFill>
                            <a:schemeClr val="tx1"/>
                          </a:solidFill>
                          <a:effectLst/>
                        </a:rPr>
                        <a:t>0</a:t>
                      </a:r>
                      <a:r>
                        <a:rPr lang="ru-RU" sz="1400" b="1" dirty="0" smtClean="0">
                          <a:solidFill>
                            <a:schemeClr val="tx1"/>
                          </a:solidFill>
                          <a:effectLst/>
                        </a:rPr>
                        <a:t>0</a:t>
                      </a:r>
                      <a:endParaRPr lang="ru-RU" sz="1200" b="1" dirty="0">
                        <a:solidFill>
                          <a:schemeClr val="tx1"/>
                        </a:solidFill>
                        <a:effectLst/>
                        <a:latin typeface="Calibri"/>
                        <a:ea typeface="Calibri"/>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en-US" sz="1400" b="1" dirty="0" smtClean="0">
                          <a:solidFill>
                            <a:schemeClr val="tx1"/>
                          </a:solidFill>
                          <a:effectLst/>
                        </a:rPr>
                        <a:t>9000</a:t>
                      </a:r>
                      <a:endParaRPr lang="ru-RU" sz="1200" b="1" dirty="0">
                        <a:solidFill>
                          <a:schemeClr val="tx1"/>
                        </a:solidFill>
                        <a:effectLst/>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en-US" sz="1400" b="1" dirty="0" smtClean="0">
                          <a:solidFill>
                            <a:schemeClr val="tx1"/>
                          </a:solidFill>
                          <a:effectLst/>
                        </a:rPr>
                        <a:t>9</a:t>
                      </a:r>
                      <a:r>
                        <a:rPr lang="ru-RU" sz="1400" b="1" dirty="0" smtClean="0">
                          <a:solidFill>
                            <a:schemeClr val="tx1"/>
                          </a:solidFill>
                          <a:effectLst/>
                        </a:rPr>
                        <a:t>4</a:t>
                      </a:r>
                      <a:r>
                        <a:rPr lang="en-US" sz="1400" b="1" dirty="0" smtClean="0">
                          <a:solidFill>
                            <a:schemeClr val="tx1"/>
                          </a:solidFill>
                          <a:effectLst/>
                        </a:rPr>
                        <a:t>00</a:t>
                      </a:r>
                      <a:endParaRPr lang="ru-RU" sz="1200" b="1" dirty="0">
                        <a:solidFill>
                          <a:schemeClr val="tx1"/>
                        </a:solidFill>
                        <a:effectLst/>
                        <a:latin typeface="Calibri"/>
                        <a:ea typeface="Calibri"/>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en-US" sz="1400" b="1" dirty="0" smtClean="0">
                          <a:solidFill>
                            <a:schemeClr val="tx1"/>
                          </a:solidFill>
                          <a:effectLst/>
                        </a:rPr>
                        <a:t>1</a:t>
                      </a:r>
                      <a:r>
                        <a:rPr lang="ru-RU" sz="1400" b="1" dirty="0" smtClean="0">
                          <a:solidFill>
                            <a:schemeClr val="tx1"/>
                          </a:solidFill>
                          <a:effectLst/>
                        </a:rPr>
                        <a:t>25</a:t>
                      </a:r>
                      <a:r>
                        <a:rPr lang="en-US" sz="1400" b="1" dirty="0" smtClean="0">
                          <a:solidFill>
                            <a:schemeClr val="tx1"/>
                          </a:solidFill>
                          <a:effectLst/>
                        </a:rPr>
                        <a:t>00</a:t>
                      </a:r>
                      <a:endParaRPr lang="ru-RU" sz="1200" b="1" dirty="0">
                        <a:solidFill>
                          <a:schemeClr val="tx1"/>
                        </a:solidFill>
                        <a:effectLst/>
                        <a:latin typeface="Calibri"/>
                        <a:ea typeface="Calibri"/>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en-US" sz="1400" b="1" dirty="0" smtClean="0">
                          <a:solidFill>
                            <a:schemeClr val="tx1"/>
                          </a:solidFill>
                          <a:effectLst/>
                        </a:rPr>
                        <a:t>13000</a:t>
                      </a:r>
                      <a:endParaRPr lang="ru-RU" sz="1200" b="1" dirty="0">
                        <a:solidFill>
                          <a:schemeClr val="tx1"/>
                        </a:solidFill>
                        <a:effectLst/>
                        <a:latin typeface="Calibri"/>
                        <a:ea typeface="Calibri"/>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ru-RU" sz="1400" b="1" dirty="0" smtClean="0">
                          <a:solidFill>
                            <a:srgbClr val="C00000"/>
                          </a:solidFill>
                          <a:effectLst/>
                        </a:rPr>
                        <a:t>888</a:t>
                      </a:r>
                      <a:r>
                        <a:rPr lang="en-US" sz="1400" b="1" dirty="0" smtClean="0">
                          <a:solidFill>
                            <a:srgbClr val="C00000"/>
                          </a:solidFill>
                          <a:effectLst/>
                        </a:rPr>
                        <a:t>00</a:t>
                      </a:r>
                      <a:endParaRPr lang="ru-RU" sz="1200" b="1" dirty="0">
                        <a:solidFill>
                          <a:srgbClr val="C00000"/>
                        </a:solidFill>
                        <a:effectLst/>
                        <a:latin typeface="Calibri"/>
                        <a:ea typeface="Calibri"/>
                        <a:cs typeface="Times New Roman"/>
                      </a:endParaRPr>
                    </a:p>
                  </a:txBody>
                  <a:tcPr marL="68580" marR="68580" marT="0" marB="0" anchor="ctr">
                    <a:solidFill>
                      <a:schemeClr val="accent1">
                        <a:lumMod val="20000"/>
                        <a:lumOff val="80000"/>
                      </a:schemeClr>
                    </a:solidFill>
                  </a:tcPr>
                </a:tc>
              </a:tr>
            </a:tbl>
          </a:graphicData>
        </a:graphic>
      </p:graphicFrame>
    </p:spTree>
    <p:extLst>
      <p:ext uri="{BB962C8B-B14F-4D97-AF65-F5344CB8AC3E}">
        <p14:creationId xmlns:p14="http://schemas.microsoft.com/office/powerpoint/2010/main" val="16339344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1508" y="908720"/>
            <a:ext cx="7776864" cy="1077218"/>
          </a:xfrm>
          <a:prstGeom prst="rect">
            <a:avLst/>
          </a:prstGeom>
          <a:noFill/>
        </p:spPr>
        <p:txBody>
          <a:bodyPr wrap="square" rtlCol="0">
            <a:spAutoFit/>
          </a:bodyPr>
          <a:lstStyle/>
          <a:p>
            <a:pPr algn="ctr"/>
            <a:r>
              <a:rPr lang="en-US" sz="3200" dirty="0" smtClean="0">
                <a:latin typeface="Times New Roman" panose="02020603050405020304" pitchFamily="18" charset="0"/>
                <a:cs typeface="Times New Roman" panose="02020603050405020304" pitchFamily="18" charset="0"/>
              </a:rPr>
              <a:t>56</a:t>
            </a:r>
            <a:r>
              <a:rPr lang="en-US" sz="3200" baseline="30000" dirty="0" smtClean="0">
                <a:latin typeface="Times New Roman" panose="02020603050405020304" pitchFamily="18" charset="0"/>
                <a:cs typeface="Times New Roman" panose="02020603050405020304" pitchFamily="18" charset="0"/>
              </a:rPr>
              <a:t>th</a:t>
            </a:r>
            <a:r>
              <a:rPr lang="en-US" sz="3200" dirty="0" smtClean="0">
                <a:latin typeface="Times New Roman" panose="02020603050405020304" pitchFamily="18" charset="0"/>
                <a:cs typeface="Times New Roman" panose="02020603050405020304" pitchFamily="18" charset="0"/>
              </a:rPr>
              <a:t> session of the PAC on Nuclear Physics</a:t>
            </a:r>
          </a:p>
          <a:p>
            <a:pPr algn="ctr"/>
            <a:r>
              <a:rPr lang="en-US" sz="3200" dirty="0" smtClean="0">
                <a:latin typeface="Times New Roman" panose="02020603050405020304" pitchFamily="18" charset="0"/>
                <a:cs typeface="Times New Roman" panose="02020603050405020304" pitchFamily="18" charset="0"/>
              </a:rPr>
              <a:t>January 26 2023</a:t>
            </a:r>
            <a:endParaRPr lang="ru-RU" sz="2400" dirty="0"/>
          </a:p>
        </p:txBody>
      </p:sp>
      <p:sp>
        <p:nvSpPr>
          <p:cNvPr id="5" name="TextBox 4"/>
          <p:cNvSpPr txBox="1"/>
          <p:nvPr/>
        </p:nvSpPr>
        <p:spPr>
          <a:xfrm>
            <a:off x="899592" y="2492896"/>
            <a:ext cx="7344816" cy="1754326"/>
          </a:xfrm>
          <a:prstGeom prst="rect">
            <a:avLst/>
          </a:prstGeom>
          <a:noFill/>
        </p:spPr>
        <p:txBody>
          <a:bodyPr wrap="square" rtlCol="0">
            <a:spAutoFit/>
          </a:bodyPr>
          <a:lstStyle/>
          <a:p>
            <a:r>
              <a:rPr lang="en-US" b="1" dirty="0" smtClean="0"/>
              <a:t>Recommendation: </a:t>
            </a:r>
          </a:p>
          <a:p>
            <a:endParaRPr lang="en-US" dirty="0" smtClean="0"/>
          </a:p>
          <a:p>
            <a:r>
              <a:rPr lang="en-US" dirty="0" smtClean="0"/>
              <a:t>The </a:t>
            </a:r>
            <a:r>
              <a:rPr lang="en-US" dirty="0"/>
              <a:t>PAC supports the proposed strategy for the development of heavy-ion physics research in FLNR for 2024–2030. The PAC expects that its research areas will be represented in the form of themes and projects at the next meeting of the PAC for Nuclear Physics in June 2023.</a:t>
            </a:r>
            <a:endParaRPr lang="ru-RU" dirty="0"/>
          </a:p>
        </p:txBody>
      </p:sp>
    </p:spTree>
    <p:extLst>
      <p:ext uri="{BB962C8B-B14F-4D97-AF65-F5344CB8AC3E}">
        <p14:creationId xmlns:p14="http://schemas.microsoft.com/office/powerpoint/2010/main" val="2072006318"/>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19537" y="1742642"/>
            <a:ext cx="3248330" cy="1448177"/>
          </a:xfrm>
          <a:prstGeom prst="rect">
            <a:avLst/>
          </a:prstGeom>
          <a:solidFill>
            <a:schemeClr val="accent4">
              <a:lumMod val="20000"/>
              <a:lumOff val="80000"/>
            </a:schemeClr>
          </a:solidFill>
          <a:ln cmpd="dbl">
            <a:solidFill>
              <a:schemeClr val="accent4">
                <a:lumMod val="50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727177" y="5148840"/>
            <a:ext cx="3270649" cy="1415254"/>
          </a:xfrm>
          <a:prstGeom prst="rect">
            <a:avLst/>
          </a:prstGeom>
          <a:solidFill>
            <a:schemeClr val="accent4">
              <a:lumMod val="20000"/>
              <a:lumOff val="80000"/>
            </a:schemeClr>
          </a:solidFill>
          <a:ln cmpd="dbl">
            <a:solidFill>
              <a:schemeClr val="accent4">
                <a:lumMod val="50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719537" y="3442381"/>
            <a:ext cx="3270649" cy="1415254"/>
          </a:xfrm>
          <a:prstGeom prst="rect">
            <a:avLst/>
          </a:prstGeom>
          <a:solidFill>
            <a:schemeClr val="accent4">
              <a:lumMod val="20000"/>
              <a:lumOff val="80000"/>
            </a:schemeClr>
          </a:solidFill>
          <a:ln cmpd="dbl">
            <a:solidFill>
              <a:schemeClr val="accent4">
                <a:lumMod val="50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 name="Рисунок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1899" y="5253128"/>
            <a:ext cx="1677331" cy="1206677"/>
          </a:xfrm>
          <a:prstGeom prst="rect">
            <a:avLst/>
          </a:prstGeom>
          <a:noFill/>
          <a:extLst>
            <a:ext uri="{909E8E84-426E-40DD-AFC4-6F175D3DCCD1}">
              <a14:hiddenFill xmlns:a14="http://schemas.microsoft.com/office/drawing/2010/main">
                <a:solidFill>
                  <a:srgbClr val="FFFFFF"/>
                </a:solidFill>
              </a14:hiddenFill>
            </a:ext>
          </a:extLst>
        </p:spPr>
      </p:pic>
      <p:pic>
        <p:nvPicPr>
          <p:cNvPr id="10" name="Рисунок 9"/>
          <p:cNvPicPr>
            <a:picLocks noChangeAspect="1"/>
          </p:cNvPicPr>
          <p:nvPr/>
        </p:nvPicPr>
        <p:blipFill rotWithShape="1">
          <a:blip r:embed="rId3" cstate="print">
            <a:extLst>
              <a:ext uri="{28A0092B-C50C-407E-A947-70E740481C1C}">
                <a14:useLocalDpi xmlns:a14="http://schemas.microsoft.com/office/drawing/2010/main" val="0"/>
              </a:ext>
            </a:extLst>
          </a:blip>
          <a:srcRect l="15890" t="2999"/>
          <a:stretch/>
        </p:blipFill>
        <p:spPr>
          <a:xfrm flipH="1">
            <a:off x="2095659" y="1893850"/>
            <a:ext cx="1683355" cy="1145760"/>
          </a:xfrm>
          <a:prstGeom prst="rect">
            <a:avLst/>
          </a:prstGeom>
        </p:spPr>
      </p:pic>
      <p:pic>
        <p:nvPicPr>
          <p:cNvPr id="20" name="Picture 3" descr="u400"/>
          <p:cNvPicPr>
            <a:picLocks noGrp="1" noChangeAspect="1" noChangeArrowheads="1"/>
          </p:cNvPicPr>
          <p:nvPr>
            <p:ph idx="1"/>
          </p:nvPr>
        </p:nvPicPr>
        <p:blipFill>
          <a:blip r:embed="rId4" cstate="print">
            <a:lum contrast="12000"/>
            <a:extLst>
              <a:ext uri="{28A0092B-C50C-407E-A947-70E740481C1C}">
                <a14:useLocalDpi xmlns:a14="http://schemas.microsoft.com/office/drawing/2010/main" val="0"/>
              </a:ext>
            </a:extLst>
          </a:blip>
          <a:srcRect/>
          <a:stretch>
            <a:fillRect/>
          </a:stretch>
        </p:blipFill>
        <p:spPr>
          <a:xfrm>
            <a:off x="2134873" y="3556474"/>
            <a:ext cx="1657115" cy="1187068"/>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 name="TextBox 40"/>
          <p:cNvSpPr txBox="1"/>
          <p:nvPr/>
        </p:nvSpPr>
        <p:spPr>
          <a:xfrm>
            <a:off x="798163" y="2093351"/>
            <a:ext cx="1410313" cy="646331"/>
          </a:xfrm>
          <a:prstGeom prst="rect">
            <a:avLst/>
          </a:prstGeom>
          <a:noFill/>
        </p:spPr>
        <p:txBody>
          <a:bodyPr wrap="square" rtlCol="0">
            <a:spAutoFit/>
          </a:bodyPr>
          <a:lstStyle/>
          <a:p>
            <a:r>
              <a:rPr lang="en-US" dirty="0" smtClean="0"/>
              <a:t>DC280</a:t>
            </a:r>
          </a:p>
          <a:p>
            <a:r>
              <a:rPr lang="en-US" dirty="0" smtClean="0"/>
              <a:t>SHE Factory</a:t>
            </a:r>
            <a:endParaRPr lang="ru-RU" dirty="0"/>
          </a:p>
        </p:txBody>
      </p:sp>
      <p:sp>
        <p:nvSpPr>
          <p:cNvPr id="44" name="TextBox 43"/>
          <p:cNvSpPr txBox="1"/>
          <p:nvPr/>
        </p:nvSpPr>
        <p:spPr>
          <a:xfrm>
            <a:off x="798163" y="5698729"/>
            <a:ext cx="982125" cy="369332"/>
          </a:xfrm>
          <a:prstGeom prst="rect">
            <a:avLst/>
          </a:prstGeom>
          <a:noFill/>
        </p:spPr>
        <p:txBody>
          <a:bodyPr wrap="square" rtlCol="0">
            <a:spAutoFit/>
          </a:bodyPr>
          <a:lstStyle/>
          <a:p>
            <a:r>
              <a:rPr lang="en-US" dirty="0" smtClean="0"/>
              <a:t>U400M</a:t>
            </a:r>
            <a:endParaRPr lang="ru-RU" dirty="0"/>
          </a:p>
        </p:txBody>
      </p:sp>
      <p:sp>
        <p:nvSpPr>
          <p:cNvPr id="47" name="TextBox 46"/>
          <p:cNvSpPr txBox="1"/>
          <p:nvPr/>
        </p:nvSpPr>
        <p:spPr>
          <a:xfrm>
            <a:off x="790524" y="3965342"/>
            <a:ext cx="927220" cy="369332"/>
          </a:xfrm>
          <a:prstGeom prst="rect">
            <a:avLst/>
          </a:prstGeom>
          <a:noFill/>
        </p:spPr>
        <p:txBody>
          <a:bodyPr wrap="square" rtlCol="0">
            <a:spAutoFit/>
          </a:bodyPr>
          <a:lstStyle/>
          <a:p>
            <a:r>
              <a:rPr lang="en-US" dirty="0" smtClean="0"/>
              <a:t>U400R</a:t>
            </a:r>
          </a:p>
        </p:txBody>
      </p:sp>
      <p:sp>
        <p:nvSpPr>
          <p:cNvPr id="50" name="Прямоугольник 49"/>
          <p:cNvSpPr/>
          <p:nvPr/>
        </p:nvSpPr>
        <p:spPr>
          <a:xfrm>
            <a:off x="5280266" y="5253128"/>
            <a:ext cx="3240360" cy="1200329"/>
          </a:xfrm>
          <a:prstGeom prst="rect">
            <a:avLst/>
          </a:prstGeom>
        </p:spPr>
        <p:txBody>
          <a:bodyPr wrap="square">
            <a:spAutoFit/>
          </a:bodyPr>
          <a:lstStyle/>
          <a:p>
            <a:pPr marL="285750" indent="-285750">
              <a:buFont typeface="Arial" panose="020B0604020202020204" pitchFamily="34" charset="0"/>
              <a:buChar char="•"/>
            </a:pPr>
            <a:r>
              <a:rPr lang="en-US" sz="1200" dirty="0">
                <a:solidFill>
                  <a:srgbClr val="002060"/>
                </a:solidFill>
                <a:latin typeface="Arial" panose="020B0604020202020204" pitchFamily="34" charset="0"/>
                <a:cs typeface="Arial" panose="020B0604020202020204" pitchFamily="34" charset="0"/>
              </a:rPr>
              <a:t>Nucleon halo, neutron skin;</a:t>
            </a:r>
          </a:p>
          <a:p>
            <a:pPr marL="285750" indent="-285750">
              <a:buFont typeface="Arial" panose="020B0604020202020204" pitchFamily="34" charset="0"/>
              <a:buChar char="•"/>
            </a:pPr>
            <a:r>
              <a:rPr lang="en-US" sz="1200" dirty="0">
                <a:solidFill>
                  <a:srgbClr val="002060"/>
                </a:solidFill>
                <a:latin typeface="Arial" panose="020B0604020202020204" pitchFamily="34" charset="0"/>
                <a:cs typeface="Arial" panose="020B0604020202020204" pitchFamily="34" charset="0"/>
              </a:rPr>
              <a:t>Exotic decays;</a:t>
            </a:r>
          </a:p>
          <a:p>
            <a:pPr marL="285750" indent="-285750">
              <a:buFont typeface="Arial" panose="020B0604020202020204" pitchFamily="34" charset="0"/>
              <a:buChar char="•"/>
            </a:pPr>
            <a:r>
              <a:rPr lang="en-US" sz="1200" dirty="0">
                <a:solidFill>
                  <a:srgbClr val="002060"/>
                </a:solidFill>
                <a:latin typeface="Arial" panose="020B0604020202020204" pitchFamily="34" charset="0"/>
                <a:cs typeface="Arial" panose="020B0604020202020204" pitchFamily="34" charset="0"/>
              </a:rPr>
              <a:t>New magic numbers;</a:t>
            </a:r>
          </a:p>
          <a:p>
            <a:pPr marL="285750" indent="-285750">
              <a:buFont typeface="Arial" panose="020B0604020202020204" pitchFamily="34" charset="0"/>
              <a:buChar char="•"/>
            </a:pPr>
            <a:r>
              <a:rPr lang="en-US" sz="1200" dirty="0">
                <a:solidFill>
                  <a:srgbClr val="002060"/>
                </a:solidFill>
                <a:latin typeface="Arial" panose="020B0604020202020204" pitchFamily="34" charset="0"/>
                <a:cs typeface="Arial" panose="020B0604020202020204" pitchFamily="34" charset="0"/>
              </a:rPr>
              <a:t>Spectroscopy of exotic nuclei;</a:t>
            </a:r>
          </a:p>
          <a:p>
            <a:pPr marL="285750" indent="-285750">
              <a:buFont typeface="Arial" panose="020B0604020202020204" pitchFamily="34" charset="0"/>
              <a:buChar char="•"/>
            </a:pPr>
            <a:r>
              <a:rPr lang="en-US" sz="1200" dirty="0">
                <a:solidFill>
                  <a:srgbClr val="002060"/>
                </a:solidFill>
                <a:latin typeface="Arial" panose="020B0604020202020204" pitchFamily="34" charset="0"/>
                <a:cs typeface="Arial" panose="020B0604020202020204" pitchFamily="34" charset="0"/>
              </a:rPr>
              <a:t>Cluster states;</a:t>
            </a:r>
          </a:p>
          <a:p>
            <a:pPr marL="285750" indent="-285750">
              <a:buFont typeface="Arial" panose="020B0604020202020204" pitchFamily="34" charset="0"/>
              <a:buChar char="•"/>
            </a:pPr>
            <a:r>
              <a:rPr lang="en-US" sz="1200" dirty="0">
                <a:solidFill>
                  <a:srgbClr val="002060"/>
                </a:solidFill>
                <a:latin typeface="Arial" panose="020B0604020202020204" pitchFamily="34" charset="0"/>
                <a:cs typeface="Arial" panose="020B0604020202020204" pitchFamily="34" charset="0"/>
              </a:rPr>
              <a:t>Reactions with RIBs</a:t>
            </a:r>
            <a:r>
              <a:rPr lang="en-US" sz="1200" dirty="0" smtClean="0">
                <a:solidFill>
                  <a:srgbClr val="002060"/>
                </a:solidFill>
                <a:latin typeface="Arial" panose="020B0604020202020204" pitchFamily="34" charset="0"/>
                <a:cs typeface="Arial" panose="020B0604020202020204" pitchFamily="34" charset="0"/>
              </a:rPr>
              <a:t>;.</a:t>
            </a:r>
            <a:endParaRPr lang="en-US" sz="1200" dirty="0">
              <a:solidFill>
                <a:srgbClr val="002060"/>
              </a:solidFill>
              <a:latin typeface="Arial" panose="020B0604020202020204" pitchFamily="34" charset="0"/>
              <a:cs typeface="Arial" panose="020B0604020202020204" pitchFamily="34" charset="0"/>
            </a:endParaRPr>
          </a:p>
        </p:txBody>
      </p:sp>
      <p:sp>
        <p:nvSpPr>
          <p:cNvPr id="51" name="Прямоугольник 50"/>
          <p:cNvSpPr/>
          <p:nvPr/>
        </p:nvSpPr>
        <p:spPr>
          <a:xfrm>
            <a:off x="5262729" y="1681900"/>
            <a:ext cx="3178832" cy="1569660"/>
          </a:xfrm>
          <a:prstGeom prst="rect">
            <a:avLst/>
          </a:prstGeom>
        </p:spPr>
        <p:txBody>
          <a:bodyPr wrap="square">
            <a:spAutoFit/>
          </a:bodyPr>
          <a:lstStyle/>
          <a:p>
            <a:pPr marL="285750" indent="-285750">
              <a:buFont typeface="Arial" panose="020B0604020202020204" pitchFamily="34" charset="0"/>
              <a:buChar char="•"/>
            </a:pPr>
            <a:r>
              <a:rPr lang="en-US" altLang="ru-RU" sz="1200" dirty="0">
                <a:solidFill>
                  <a:srgbClr val="002060"/>
                </a:solidFill>
                <a:latin typeface="Arial" panose="020B0604020202020204" pitchFamily="34" charset="0"/>
                <a:cs typeface="Arial" panose="020B0604020202020204" pitchFamily="34" charset="0"/>
              </a:rPr>
              <a:t>Synthesis of new isotopes of SHE</a:t>
            </a:r>
            <a:r>
              <a:rPr lang="en-US" sz="1200" dirty="0" smtClean="0">
                <a:solidFill>
                  <a:srgbClr val="002060"/>
                </a:solidFill>
                <a:latin typeface="Arial" panose="020B0604020202020204" pitchFamily="34" charset="0"/>
                <a:cs typeface="Arial" panose="020B0604020202020204" pitchFamily="34" charset="0"/>
              </a:rPr>
              <a:t>;</a:t>
            </a:r>
            <a:endParaRPr lang="en-US" sz="1200" dirty="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tLang="ru-RU" sz="1200" dirty="0">
                <a:solidFill>
                  <a:srgbClr val="002060"/>
                </a:solidFill>
                <a:latin typeface="Arial" panose="020B0604020202020204" pitchFamily="34" charset="0"/>
                <a:cs typeface="Arial" panose="020B0604020202020204" pitchFamily="34" charset="0"/>
              </a:rPr>
              <a:t>Study of decay properties of </a:t>
            </a:r>
            <a:r>
              <a:rPr lang="en-US" altLang="ru-RU" sz="1200" dirty="0" smtClean="0">
                <a:solidFill>
                  <a:srgbClr val="002060"/>
                </a:solidFill>
                <a:latin typeface="Arial" panose="020B0604020202020204" pitchFamily="34" charset="0"/>
                <a:cs typeface="Arial" panose="020B0604020202020204" pitchFamily="34" charset="0"/>
              </a:rPr>
              <a:t>SH nuclei</a:t>
            </a:r>
            <a:r>
              <a:rPr lang="en-US" sz="1200" dirty="0" smtClean="0">
                <a:solidFill>
                  <a:srgbClr val="002060"/>
                </a:solidFill>
                <a:latin typeface="Arial" panose="020B0604020202020204" pitchFamily="34" charset="0"/>
                <a:cs typeface="Arial" panose="020B0604020202020204" pitchFamily="34" charset="0"/>
              </a:rPr>
              <a:t>;</a:t>
            </a:r>
            <a:endParaRPr lang="en-US" sz="1200" dirty="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tLang="ru-RU" sz="1200" dirty="0">
                <a:solidFill>
                  <a:srgbClr val="002060"/>
                </a:solidFill>
                <a:latin typeface="Arial" panose="020B0604020202020204" pitchFamily="34" charset="0"/>
                <a:cs typeface="Arial" panose="020B0604020202020204" pitchFamily="34" charset="0"/>
              </a:rPr>
              <a:t>Exploring limits the Island of Stability</a:t>
            </a:r>
            <a:r>
              <a:rPr lang="en-US" sz="1200" dirty="0" smtClean="0">
                <a:solidFill>
                  <a:srgbClr val="002060"/>
                </a:solidFill>
                <a:latin typeface="Arial" panose="020B0604020202020204" pitchFamily="34" charset="0"/>
                <a:cs typeface="Arial" panose="020B0604020202020204" pitchFamily="34" charset="0"/>
              </a:rPr>
              <a:t>;</a:t>
            </a:r>
            <a:endParaRPr lang="en-US" sz="1200" dirty="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tLang="ru-RU" sz="1200" dirty="0">
                <a:solidFill>
                  <a:srgbClr val="002060"/>
                </a:solidFill>
                <a:latin typeface="Arial" panose="020B0604020202020204" pitchFamily="34" charset="0"/>
                <a:cs typeface="Arial" panose="020B0604020202020204" pitchFamily="34" charset="0"/>
              </a:rPr>
              <a:t>Study of excitation functions</a:t>
            </a:r>
            <a:r>
              <a:rPr lang="en-US" sz="1200" dirty="0" smtClean="0">
                <a:solidFill>
                  <a:srgbClr val="002060"/>
                </a:solidFill>
                <a:latin typeface="Arial" panose="020B0604020202020204" pitchFamily="34" charset="0"/>
                <a:cs typeface="Arial" panose="020B0604020202020204" pitchFamily="34" charset="0"/>
              </a:rPr>
              <a:t>;</a:t>
            </a:r>
          </a:p>
          <a:p>
            <a:pPr marL="285750" indent="-285750">
              <a:buFont typeface="Arial" panose="020B0604020202020204" pitchFamily="34" charset="0"/>
              <a:buChar char="•"/>
            </a:pPr>
            <a:endParaRPr lang="en-US" sz="1200" dirty="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tLang="ru-RU" sz="1200" dirty="0">
                <a:solidFill>
                  <a:srgbClr val="002060"/>
                </a:solidFill>
                <a:latin typeface="Arial" panose="020B0604020202020204" pitchFamily="34" charset="0"/>
                <a:cs typeface="Arial" panose="020B0604020202020204" pitchFamily="34" charset="0"/>
              </a:rPr>
              <a:t>Nuclear spectroscopy of </a:t>
            </a:r>
            <a:r>
              <a:rPr lang="en-US" altLang="ru-RU" sz="1200" dirty="0" smtClean="0">
                <a:solidFill>
                  <a:srgbClr val="002060"/>
                </a:solidFill>
                <a:latin typeface="Arial" panose="020B0604020202020204" pitchFamily="34" charset="0"/>
                <a:cs typeface="Arial" panose="020B0604020202020204" pitchFamily="34" charset="0"/>
              </a:rPr>
              <a:t>SH nuclei</a:t>
            </a:r>
            <a:r>
              <a:rPr lang="en-US" sz="1200" dirty="0" smtClean="0">
                <a:solidFill>
                  <a:srgbClr val="002060"/>
                </a:solidFill>
                <a:latin typeface="Arial" panose="020B0604020202020204" pitchFamily="34" charset="0"/>
                <a:cs typeface="Arial" panose="020B0604020202020204" pitchFamily="34" charset="0"/>
              </a:rPr>
              <a:t>;</a:t>
            </a:r>
            <a:endParaRPr lang="en-US" sz="1200" dirty="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tLang="ru-RU" sz="1200" dirty="0">
                <a:solidFill>
                  <a:srgbClr val="002060"/>
                </a:solidFill>
                <a:latin typeface="Arial" panose="020B0604020202020204" pitchFamily="34" charset="0"/>
                <a:cs typeface="Arial" panose="020B0604020202020204" pitchFamily="34" charset="0"/>
              </a:rPr>
              <a:t>Precise mass measurements</a:t>
            </a:r>
            <a:r>
              <a:rPr lang="en-US" sz="1200" dirty="0" smtClean="0">
                <a:solidFill>
                  <a:srgbClr val="002060"/>
                </a:solidFill>
                <a:latin typeface="Arial" panose="020B0604020202020204" pitchFamily="34" charset="0"/>
                <a:cs typeface="Arial" panose="020B0604020202020204" pitchFamily="34" charset="0"/>
              </a:rPr>
              <a:t>;</a:t>
            </a:r>
            <a:endParaRPr lang="en-US" sz="1200" dirty="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tLang="ru-RU" sz="1200" dirty="0">
                <a:solidFill>
                  <a:srgbClr val="002060"/>
                </a:solidFill>
                <a:latin typeface="Arial" panose="020B0604020202020204" pitchFamily="34" charset="0"/>
                <a:cs typeface="Arial" panose="020B0604020202020204" pitchFamily="34" charset="0"/>
              </a:rPr>
              <a:t>Study of chemical properties of SHE</a:t>
            </a:r>
            <a:r>
              <a:rPr lang="en-US" sz="1200" dirty="0" smtClean="0">
                <a:solidFill>
                  <a:srgbClr val="002060"/>
                </a:solidFill>
                <a:latin typeface="Arial" panose="020B0604020202020204" pitchFamily="34" charset="0"/>
                <a:cs typeface="Arial" panose="020B0604020202020204" pitchFamily="34" charset="0"/>
              </a:rPr>
              <a:t>.</a:t>
            </a:r>
            <a:endParaRPr lang="en-US" sz="1200" dirty="0">
              <a:solidFill>
                <a:srgbClr val="002060"/>
              </a:solidFill>
              <a:latin typeface="Arial" panose="020B0604020202020204" pitchFamily="34" charset="0"/>
              <a:cs typeface="Arial" panose="020B0604020202020204" pitchFamily="34" charset="0"/>
            </a:endParaRPr>
          </a:p>
        </p:txBody>
      </p:sp>
      <p:sp>
        <p:nvSpPr>
          <p:cNvPr id="31" name="Прямоугольник 30"/>
          <p:cNvSpPr/>
          <p:nvPr/>
        </p:nvSpPr>
        <p:spPr>
          <a:xfrm>
            <a:off x="961556" y="116632"/>
            <a:ext cx="7128792" cy="707886"/>
          </a:xfrm>
          <a:prstGeom prst="rect">
            <a:avLst/>
          </a:prstGeom>
        </p:spPr>
        <p:txBody>
          <a:bodyPr wrap="square">
            <a:spAutoFit/>
          </a:bodyPr>
          <a:lstStyle/>
          <a:p>
            <a:pPr algn="ctr"/>
            <a:r>
              <a:rPr lang="en-US" sz="2000" dirty="0">
                <a:solidFill>
                  <a:schemeClr val="accent2">
                    <a:lumMod val="50000"/>
                  </a:schemeClr>
                </a:solidFill>
                <a:latin typeface="Times New Roman" panose="02020603050405020304" pitchFamily="18" charset="0"/>
                <a:cs typeface="Times New Roman" panose="02020603050405020304" pitchFamily="18" charset="0"/>
              </a:rPr>
              <a:t>Synthesis and Properties of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Superheavy</a:t>
            </a:r>
            <a:r>
              <a:rPr lang="en-US" sz="2000" dirty="0">
                <a:solidFill>
                  <a:schemeClr val="accent2">
                    <a:lumMod val="50000"/>
                  </a:schemeClr>
                </a:solidFill>
                <a:latin typeface="Times New Roman" panose="02020603050405020304" pitchFamily="18" charset="0"/>
                <a:cs typeface="Times New Roman" panose="02020603050405020304" pitchFamily="18" charset="0"/>
              </a:rPr>
              <a:t> Elements, Structure of Nuclei at the Limits of Nucleon </a:t>
            </a:r>
            <a:r>
              <a:rPr lang="en-US" sz="2000" dirty="0" smtClean="0">
                <a:solidFill>
                  <a:schemeClr val="accent2">
                    <a:lumMod val="50000"/>
                  </a:schemeClr>
                </a:solidFill>
                <a:latin typeface="Times New Roman" panose="02020603050405020304" pitchFamily="18" charset="0"/>
                <a:cs typeface="Times New Roman" panose="02020603050405020304" pitchFamily="18" charset="0"/>
              </a:rPr>
              <a:t>Stability</a:t>
            </a:r>
          </a:p>
        </p:txBody>
      </p:sp>
      <p:sp>
        <p:nvSpPr>
          <p:cNvPr id="43" name="Прямоугольник 42"/>
          <p:cNvSpPr/>
          <p:nvPr/>
        </p:nvSpPr>
        <p:spPr>
          <a:xfrm>
            <a:off x="5276471" y="3693429"/>
            <a:ext cx="3122694" cy="1015663"/>
          </a:xfrm>
          <a:prstGeom prst="rect">
            <a:avLst/>
          </a:prstGeom>
        </p:spPr>
        <p:txBody>
          <a:bodyPr wrap="square">
            <a:spAutoFit/>
          </a:bodyPr>
          <a:lstStyle/>
          <a:p>
            <a:pPr marL="285750" indent="-285750">
              <a:buFont typeface="Arial" panose="020B0604020202020204" pitchFamily="34" charset="0"/>
              <a:buChar char="•"/>
            </a:pPr>
            <a:r>
              <a:rPr lang="en-US" sz="1200" dirty="0" smtClean="0">
                <a:solidFill>
                  <a:srgbClr val="002060"/>
                </a:solidFill>
                <a:latin typeface="Arial" panose="020B0604020202020204" pitchFamily="34" charset="0"/>
                <a:cs typeface="Arial" panose="020B0604020202020204" pitchFamily="34" charset="0"/>
              </a:rPr>
              <a:t>Reaction mechanisms;</a:t>
            </a:r>
            <a:endParaRPr lang="en-US" sz="1200" dirty="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l-GR" sz="1200" dirty="0" smtClean="0">
                <a:solidFill>
                  <a:srgbClr val="002060"/>
                </a:solidFill>
                <a:latin typeface="Arial" panose="020B0604020202020204" pitchFamily="34" charset="0"/>
                <a:cs typeface="Arial" panose="020B0604020202020204" pitchFamily="34" charset="0"/>
              </a:rPr>
              <a:t>α</a:t>
            </a:r>
            <a:r>
              <a:rPr lang="en-US" sz="1200" dirty="0" smtClean="0">
                <a:solidFill>
                  <a:srgbClr val="002060"/>
                </a:solidFill>
                <a:latin typeface="Arial" panose="020B0604020202020204" pitchFamily="34" charset="0"/>
                <a:cs typeface="Arial" panose="020B0604020202020204" pitchFamily="34" charset="0"/>
              </a:rPr>
              <a:t>-, </a:t>
            </a:r>
            <a:r>
              <a:rPr lang="el-GR" sz="1200" dirty="0" smtClean="0">
                <a:solidFill>
                  <a:srgbClr val="002060"/>
                </a:solidFill>
                <a:latin typeface="Times New Roman"/>
                <a:cs typeface="Times New Roman"/>
              </a:rPr>
              <a:t>β</a:t>
            </a:r>
            <a:r>
              <a:rPr lang="en-US" sz="1200" dirty="0" smtClean="0">
                <a:solidFill>
                  <a:srgbClr val="002060"/>
                </a:solidFill>
                <a:latin typeface="Times New Roman"/>
                <a:cs typeface="Times New Roman"/>
              </a:rPr>
              <a:t>-, </a:t>
            </a:r>
            <a:r>
              <a:rPr lang="el-GR" sz="1200" dirty="0" smtClean="0">
                <a:solidFill>
                  <a:srgbClr val="002060"/>
                </a:solidFill>
                <a:latin typeface="Times New Roman"/>
                <a:cs typeface="Times New Roman"/>
              </a:rPr>
              <a:t>γ</a:t>
            </a:r>
            <a:r>
              <a:rPr lang="en-US" sz="1200" dirty="0" smtClean="0">
                <a:solidFill>
                  <a:srgbClr val="002060"/>
                </a:solidFill>
                <a:latin typeface="Times New Roman"/>
                <a:cs typeface="Times New Roman"/>
              </a:rPr>
              <a:t>-</a:t>
            </a:r>
            <a:r>
              <a:rPr lang="en-US" sz="1200" dirty="0" smtClean="0">
                <a:solidFill>
                  <a:srgbClr val="002060"/>
                </a:solidFill>
                <a:latin typeface="Arial" panose="020B0604020202020204" pitchFamily="34" charset="0"/>
                <a:cs typeface="Arial" panose="020B0604020202020204" pitchFamily="34" charset="0"/>
              </a:rPr>
              <a:t>spectroscopy of heavy nuclei;</a:t>
            </a:r>
            <a:endParaRPr lang="en-US" sz="1200" dirty="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dirty="0" smtClean="0">
                <a:solidFill>
                  <a:srgbClr val="002060"/>
                </a:solidFill>
                <a:latin typeface="Arial" panose="020B0604020202020204" pitchFamily="34" charset="0"/>
                <a:cs typeface="Arial" panose="020B0604020202020204" pitchFamily="34" charset="0"/>
              </a:rPr>
              <a:t>Study of MNT-reactions;</a:t>
            </a:r>
            <a:endParaRPr lang="en-US" sz="1200" dirty="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dirty="0" smtClean="0">
                <a:solidFill>
                  <a:srgbClr val="002060"/>
                </a:solidFill>
                <a:latin typeface="Arial" panose="020B0604020202020204" pitchFamily="34" charset="0"/>
                <a:cs typeface="Arial" panose="020B0604020202020204" pitchFamily="34" charset="0"/>
              </a:rPr>
              <a:t>Production and study of properties of new neutron-rich isotopes;</a:t>
            </a:r>
            <a:endParaRPr lang="en-US" sz="1200" dirty="0">
              <a:solidFill>
                <a:srgbClr val="002060"/>
              </a:solidFill>
              <a:latin typeface="Arial" panose="020B0604020202020204" pitchFamily="34" charset="0"/>
              <a:cs typeface="Arial" panose="020B0604020202020204" pitchFamily="34" charset="0"/>
            </a:endParaRPr>
          </a:p>
        </p:txBody>
      </p:sp>
      <p:sp>
        <p:nvSpPr>
          <p:cNvPr id="2" name="TextBox 1"/>
          <p:cNvSpPr txBox="1"/>
          <p:nvPr/>
        </p:nvSpPr>
        <p:spPr>
          <a:xfrm>
            <a:off x="661710" y="1095028"/>
            <a:ext cx="7858916" cy="307777"/>
          </a:xfrm>
          <a:prstGeom prst="rect">
            <a:avLst/>
          </a:prstGeom>
          <a:solidFill>
            <a:schemeClr val="accent1">
              <a:lumMod val="20000"/>
              <a:lumOff val="80000"/>
            </a:schemeClr>
          </a:solidFill>
        </p:spPr>
        <p:txBody>
          <a:bodyPr wrap="square" rtlCol="0">
            <a:spAutoFit/>
          </a:bodyPr>
          <a:lstStyle/>
          <a:p>
            <a:r>
              <a:rPr lang="en-US" sz="1400" dirty="0" smtClean="0"/>
              <a:t>Scientific program of the </a:t>
            </a:r>
            <a:r>
              <a:rPr lang="en-US" sz="1400" dirty="0" err="1" smtClean="0"/>
              <a:t>Flerov</a:t>
            </a:r>
            <a:r>
              <a:rPr lang="en-US" sz="1400" dirty="0" smtClean="0"/>
              <a:t> Lab is carried out at three dedicated cyclotrons providing heavy ion beams</a:t>
            </a:r>
            <a:endParaRPr lang="ru-RU" sz="1400" dirty="0"/>
          </a:p>
        </p:txBody>
      </p:sp>
    </p:spTree>
    <p:extLst>
      <p:ext uri="{BB962C8B-B14F-4D97-AF65-F5344CB8AC3E}">
        <p14:creationId xmlns:p14="http://schemas.microsoft.com/office/powerpoint/2010/main" val="856131634"/>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4604103" y="14858"/>
            <a:ext cx="4312198" cy="4560048"/>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Скругленный прямоугольник 3"/>
          <p:cNvSpPr/>
          <p:nvPr/>
        </p:nvSpPr>
        <p:spPr>
          <a:xfrm>
            <a:off x="247619" y="4639000"/>
            <a:ext cx="8712968" cy="216024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Скругленный прямоугольник 2"/>
          <p:cNvSpPr/>
          <p:nvPr/>
        </p:nvSpPr>
        <p:spPr>
          <a:xfrm>
            <a:off x="247619" y="14858"/>
            <a:ext cx="4032448" cy="5056190"/>
          </a:xfrm>
          <a:prstGeom prst="roundRect">
            <a:avLst/>
          </a:prstGeom>
          <a:solidFill>
            <a:schemeClr val="accent6">
              <a:lumMod val="20000"/>
              <a:lumOff val="80000"/>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3" name="Рисунок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3617" y="5218762"/>
            <a:ext cx="4320480" cy="1358266"/>
          </a:xfrm>
          <a:prstGeom prst="rect">
            <a:avLst/>
          </a:prstGeom>
        </p:spPr>
      </p:pic>
      <p:sp>
        <p:nvSpPr>
          <p:cNvPr id="36" name="TextBox 35"/>
          <p:cNvSpPr txBox="1"/>
          <p:nvPr/>
        </p:nvSpPr>
        <p:spPr>
          <a:xfrm>
            <a:off x="680459" y="3713132"/>
            <a:ext cx="2983603" cy="1384995"/>
          </a:xfrm>
          <a:prstGeom prst="rect">
            <a:avLst/>
          </a:prstGeom>
          <a:noFill/>
        </p:spPr>
        <p:txBody>
          <a:bodyPr wrap="square" rtlCol="0">
            <a:spAutoFit/>
          </a:bodyPr>
          <a:lstStyle/>
          <a:p>
            <a:r>
              <a:rPr lang="en-US" sz="1400" dirty="0" smtClean="0"/>
              <a:t>First successful experiments on the synthesis of SH nuclei:</a:t>
            </a:r>
          </a:p>
          <a:p>
            <a:r>
              <a:rPr lang="en-US" sz="1400" dirty="0" smtClean="0"/>
              <a:t>238 new events; 33 isotopes obtained, 5 for the first time (</a:t>
            </a:r>
            <a:r>
              <a:rPr lang="en-US" sz="1400" baseline="30000" dirty="0"/>
              <a:t>291</a:t>
            </a:r>
            <a:r>
              <a:rPr lang="en-US" sz="1400" dirty="0"/>
              <a:t>Mc, </a:t>
            </a:r>
            <a:r>
              <a:rPr lang="en-US" sz="1400" baseline="30000" dirty="0"/>
              <a:t>290</a:t>
            </a:r>
            <a:r>
              <a:rPr lang="en-US" sz="1400" dirty="0"/>
              <a:t>Fl, </a:t>
            </a:r>
            <a:r>
              <a:rPr lang="en-US" sz="1400" baseline="30000" dirty="0" smtClean="0"/>
              <a:t>286</a:t>
            </a:r>
            <a:r>
              <a:rPr lang="en-US" sz="1400" dirty="0" smtClean="0"/>
              <a:t>Cn,</a:t>
            </a:r>
            <a:r>
              <a:rPr lang="en-US" sz="1400" baseline="30000" dirty="0" smtClean="0"/>
              <a:t>280</a:t>
            </a:r>
            <a:r>
              <a:rPr lang="en-US" sz="1400" dirty="0" smtClean="0"/>
              <a:t>Ds).</a:t>
            </a:r>
          </a:p>
          <a:p>
            <a:r>
              <a:rPr lang="en-US" sz="1400" dirty="0" smtClean="0"/>
              <a:t>New decay modes are observed.</a:t>
            </a:r>
            <a:endParaRPr lang="ru-RU" sz="1400" dirty="0"/>
          </a:p>
        </p:txBody>
      </p:sp>
      <p:sp>
        <p:nvSpPr>
          <p:cNvPr id="41" name="TextBox 40"/>
          <p:cNvSpPr txBox="1"/>
          <p:nvPr/>
        </p:nvSpPr>
        <p:spPr>
          <a:xfrm>
            <a:off x="356671" y="149612"/>
            <a:ext cx="3349100" cy="400110"/>
          </a:xfrm>
          <a:prstGeom prst="rect">
            <a:avLst/>
          </a:prstGeom>
          <a:noFill/>
        </p:spPr>
        <p:txBody>
          <a:bodyPr wrap="square" rtlCol="0">
            <a:spAutoFit/>
          </a:bodyPr>
          <a:lstStyle/>
          <a:p>
            <a:r>
              <a:rPr lang="en-US" sz="2000" b="1" dirty="0" smtClean="0"/>
              <a:t>SHE Factory</a:t>
            </a:r>
            <a:r>
              <a:rPr lang="ru-RU" sz="2000" b="1" dirty="0" smtClean="0"/>
              <a:t> </a:t>
            </a:r>
            <a:r>
              <a:rPr lang="ru-RU" sz="1600" dirty="0" smtClean="0"/>
              <a:t>(</a:t>
            </a:r>
            <a:r>
              <a:rPr lang="en-US" sz="1600" dirty="0" smtClean="0"/>
              <a:t>operates since 2020)</a:t>
            </a:r>
            <a:endParaRPr lang="ru-RU" sz="1600" dirty="0"/>
          </a:p>
        </p:txBody>
      </p:sp>
      <p:sp>
        <p:nvSpPr>
          <p:cNvPr id="49" name="TextBox 48"/>
          <p:cNvSpPr txBox="1"/>
          <p:nvPr/>
        </p:nvSpPr>
        <p:spPr>
          <a:xfrm>
            <a:off x="5275584" y="6093412"/>
            <a:ext cx="3610976" cy="523220"/>
          </a:xfrm>
          <a:prstGeom prst="rect">
            <a:avLst/>
          </a:prstGeom>
          <a:noFill/>
        </p:spPr>
        <p:txBody>
          <a:bodyPr wrap="square" rtlCol="0">
            <a:spAutoFit/>
          </a:bodyPr>
          <a:lstStyle/>
          <a:p>
            <a:r>
              <a:rPr lang="en-US" sz="1400" dirty="0" smtClean="0"/>
              <a:t>First experiments on the study of exotic nuclear systems </a:t>
            </a:r>
            <a:r>
              <a:rPr lang="en-US" sz="1400" baseline="30000" dirty="0" smtClean="0"/>
              <a:t>7,9</a:t>
            </a:r>
            <a:r>
              <a:rPr lang="en-US" sz="1400" dirty="0" smtClean="0"/>
              <a:t>He, </a:t>
            </a:r>
            <a:r>
              <a:rPr lang="en-US" sz="1400" baseline="30000" dirty="0" smtClean="0"/>
              <a:t>10</a:t>
            </a:r>
            <a:r>
              <a:rPr lang="en-US" sz="1400" dirty="0" smtClean="0"/>
              <a:t>Li, </a:t>
            </a:r>
            <a:r>
              <a:rPr lang="en-US" sz="1400" baseline="30000" dirty="0" smtClean="0"/>
              <a:t>6,7</a:t>
            </a:r>
            <a:r>
              <a:rPr lang="en-US" sz="1400" dirty="0" smtClean="0"/>
              <a:t>H with RIB’s.</a:t>
            </a:r>
            <a:endParaRPr lang="ru-RU" sz="1400" dirty="0"/>
          </a:p>
        </p:txBody>
      </p:sp>
      <p:sp>
        <p:nvSpPr>
          <p:cNvPr id="50" name="TextBox 49"/>
          <p:cNvSpPr txBox="1"/>
          <p:nvPr/>
        </p:nvSpPr>
        <p:spPr>
          <a:xfrm>
            <a:off x="419649" y="2625826"/>
            <a:ext cx="2967645" cy="1169551"/>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t>High current heavy ion cyclotron </a:t>
            </a:r>
            <a:r>
              <a:rPr lang="en-US" sz="1400" b="1" dirty="0" smtClean="0"/>
              <a:t>DC 280 </a:t>
            </a:r>
            <a:r>
              <a:rPr lang="en-US" sz="1400" dirty="0" smtClean="0"/>
              <a:t>(7 p</a:t>
            </a:r>
            <a:r>
              <a:rPr lang="el-GR" sz="1400" dirty="0" smtClean="0"/>
              <a:t>μ</a:t>
            </a:r>
            <a:r>
              <a:rPr lang="en-US" sz="1400" dirty="0" smtClean="0"/>
              <a:t>A of </a:t>
            </a:r>
            <a:r>
              <a:rPr lang="en-US" sz="1400" baseline="30000" dirty="0" smtClean="0"/>
              <a:t>48</a:t>
            </a:r>
            <a:r>
              <a:rPr lang="en-US" sz="1400" dirty="0" smtClean="0"/>
              <a:t>Ca);</a:t>
            </a:r>
            <a:endParaRPr lang="en-US" sz="1400" dirty="0"/>
          </a:p>
          <a:p>
            <a:pPr marL="285750" indent="-285750">
              <a:buFont typeface="Arial" panose="020B0604020202020204" pitchFamily="34" charset="0"/>
              <a:buChar char="•"/>
            </a:pPr>
            <a:r>
              <a:rPr lang="en-US" sz="1400" dirty="0" err="1" smtClean="0"/>
              <a:t>Dubna</a:t>
            </a:r>
            <a:r>
              <a:rPr lang="en-US" sz="1400" dirty="0" smtClean="0"/>
              <a:t> Gas Filled Recoil Separator </a:t>
            </a:r>
            <a:r>
              <a:rPr lang="en-US" sz="1400" b="1" dirty="0" smtClean="0"/>
              <a:t>DGFRS II</a:t>
            </a:r>
            <a:r>
              <a:rPr lang="en-US" sz="1400" dirty="0" smtClean="0"/>
              <a:t>;</a:t>
            </a:r>
            <a:endParaRPr lang="en-US" sz="1400" dirty="0"/>
          </a:p>
          <a:p>
            <a:pPr marL="285750" indent="-285750">
              <a:buFont typeface="Arial" panose="020B0604020202020204" pitchFamily="34" charset="0"/>
              <a:buChar char="•"/>
            </a:pPr>
            <a:r>
              <a:rPr lang="en-US" sz="1400" dirty="0" smtClean="0"/>
              <a:t>Gas filled separator </a:t>
            </a:r>
            <a:r>
              <a:rPr lang="en-US" sz="1400" b="1" dirty="0" smtClean="0"/>
              <a:t>GRAND</a:t>
            </a:r>
            <a:r>
              <a:rPr lang="en-US" sz="1400" dirty="0" smtClean="0"/>
              <a:t>.</a:t>
            </a:r>
          </a:p>
        </p:txBody>
      </p:sp>
      <p:sp>
        <p:nvSpPr>
          <p:cNvPr id="38" name="TextBox 37"/>
          <p:cNvSpPr txBox="1"/>
          <p:nvPr/>
        </p:nvSpPr>
        <p:spPr>
          <a:xfrm>
            <a:off x="3747313" y="4574906"/>
            <a:ext cx="5363107" cy="584775"/>
          </a:xfrm>
          <a:prstGeom prst="rect">
            <a:avLst/>
          </a:prstGeom>
          <a:noFill/>
        </p:spPr>
        <p:txBody>
          <a:bodyPr wrap="square" rtlCol="0">
            <a:spAutoFit/>
          </a:bodyPr>
          <a:lstStyle/>
          <a:p>
            <a:pPr algn="ctr"/>
            <a:r>
              <a:rPr lang="en-US" b="1" dirty="0" smtClean="0"/>
              <a:t>RIB’s at the U400M cyclotron.</a:t>
            </a:r>
            <a:r>
              <a:rPr lang="en-US" sz="1600" b="1" dirty="0" smtClean="0"/>
              <a:t> </a:t>
            </a:r>
          </a:p>
          <a:p>
            <a:pPr algn="ctr"/>
            <a:r>
              <a:rPr lang="en-US" sz="1400" dirty="0" smtClean="0"/>
              <a:t>Under modernization. Scheduled to be back in operation in 2024</a:t>
            </a:r>
            <a:endParaRPr lang="ru-RU" sz="1400" dirty="0"/>
          </a:p>
        </p:txBody>
      </p:sp>
      <p:sp>
        <p:nvSpPr>
          <p:cNvPr id="39" name="TextBox 38"/>
          <p:cNvSpPr txBox="1"/>
          <p:nvPr/>
        </p:nvSpPr>
        <p:spPr>
          <a:xfrm>
            <a:off x="4978218" y="5143056"/>
            <a:ext cx="3312368" cy="954107"/>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t>Fragment-separator </a:t>
            </a:r>
            <a:r>
              <a:rPr lang="en-US" sz="1400" b="1" dirty="0" smtClean="0"/>
              <a:t>ACCULINNA II</a:t>
            </a:r>
            <a:r>
              <a:rPr lang="en-US" sz="1400" dirty="0" smtClean="0"/>
              <a:t>, RF-kicker, zero-degree spectrometer, cryogenic gas target complex;</a:t>
            </a:r>
            <a:endParaRPr lang="en-US" sz="1400" dirty="0"/>
          </a:p>
          <a:p>
            <a:pPr marL="285750" indent="-285750">
              <a:buFont typeface="Arial" panose="020B0604020202020204" pitchFamily="34" charset="0"/>
              <a:buChar char="•"/>
            </a:pPr>
            <a:r>
              <a:rPr lang="en-US" sz="1400" dirty="0"/>
              <a:t>Fragment-separator </a:t>
            </a:r>
            <a:r>
              <a:rPr lang="en-US" sz="1400" b="1" dirty="0"/>
              <a:t>ACCULINNA </a:t>
            </a:r>
            <a:r>
              <a:rPr lang="en-US" sz="1400" b="1" dirty="0" smtClean="0"/>
              <a:t>I</a:t>
            </a:r>
            <a:r>
              <a:rPr lang="en-US" sz="1400" dirty="0" smtClean="0"/>
              <a:t>.</a:t>
            </a:r>
            <a:endParaRPr lang="en-US" sz="1400" dirty="0"/>
          </a:p>
        </p:txBody>
      </p:sp>
      <p:sp>
        <p:nvSpPr>
          <p:cNvPr id="40" name="TextBox 39"/>
          <p:cNvSpPr txBox="1"/>
          <p:nvPr/>
        </p:nvSpPr>
        <p:spPr>
          <a:xfrm>
            <a:off x="5176303" y="3225990"/>
            <a:ext cx="3208220" cy="1323439"/>
          </a:xfrm>
          <a:prstGeom prst="rect">
            <a:avLst/>
          </a:prstGeom>
          <a:noFill/>
        </p:spPr>
        <p:txBody>
          <a:bodyPr wrap="square" rtlCol="0">
            <a:spAutoFit/>
          </a:bodyPr>
          <a:lstStyle/>
          <a:p>
            <a:r>
              <a:rPr lang="en-US" sz="1400" dirty="0" smtClean="0"/>
              <a:t>Separators </a:t>
            </a:r>
            <a:r>
              <a:rPr lang="en-US" sz="1400" b="1" dirty="0" smtClean="0"/>
              <a:t>SHELS + GABRIELA </a:t>
            </a:r>
            <a:r>
              <a:rPr lang="en-US" sz="1400" dirty="0" smtClean="0"/>
              <a:t>and</a:t>
            </a:r>
            <a:r>
              <a:rPr lang="en-US" sz="1400" b="1" dirty="0" smtClean="0"/>
              <a:t> MAVR</a:t>
            </a:r>
          </a:p>
          <a:p>
            <a:pPr marL="180975" indent="-180975">
              <a:buFont typeface="Arial" panose="020B0604020202020204" pitchFamily="34" charset="0"/>
              <a:buChar char="•"/>
              <a:tabLst>
                <a:tab pos="182563" algn="l"/>
              </a:tabLst>
            </a:pPr>
            <a:r>
              <a:rPr lang="en-US" sz="1400" dirty="0" smtClean="0"/>
              <a:t>Observation of the new isotope</a:t>
            </a:r>
            <a:r>
              <a:rPr lang="ru-RU" sz="1400" dirty="0" smtClean="0"/>
              <a:t> </a:t>
            </a:r>
            <a:r>
              <a:rPr lang="ru-RU" sz="1400" baseline="30000" dirty="0" smtClean="0"/>
              <a:t>249</a:t>
            </a:r>
            <a:r>
              <a:rPr lang="en-US" sz="1400" dirty="0" smtClean="0"/>
              <a:t>No;</a:t>
            </a:r>
          </a:p>
          <a:p>
            <a:pPr marL="180975" indent="-180975">
              <a:buFont typeface="Arial" panose="020B0604020202020204" pitchFamily="34" charset="0"/>
              <a:buChar char="•"/>
              <a:tabLst>
                <a:tab pos="182563" algn="l"/>
              </a:tabLst>
            </a:pPr>
            <a:r>
              <a:rPr lang="en-US" sz="1400" dirty="0" smtClean="0"/>
              <a:t>Structure of isotopes</a:t>
            </a:r>
            <a:r>
              <a:rPr lang="ru-RU" sz="1400" dirty="0" smtClean="0"/>
              <a:t> </a:t>
            </a:r>
            <a:r>
              <a:rPr lang="ru-RU" sz="1400" baseline="30000" dirty="0" smtClean="0"/>
              <a:t>253</a:t>
            </a:r>
            <a:r>
              <a:rPr lang="en-US" sz="1400" dirty="0" err="1" smtClean="0"/>
              <a:t>Rf</a:t>
            </a:r>
            <a:r>
              <a:rPr lang="en-US" sz="1400" dirty="0" smtClean="0"/>
              <a:t>, </a:t>
            </a:r>
            <a:r>
              <a:rPr lang="en-US" sz="1400" baseline="30000" dirty="0" smtClean="0"/>
              <a:t>250</a:t>
            </a:r>
            <a:r>
              <a:rPr lang="en-US" sz="1400" dirty="0" smtClean="0"/>
              <a:t>No, </a:t>
            </a:r>
            <a:r>
              <a:rPr lang="en-US" sz="1400" baseline="30000" dirty="0" smtClean="0"/>
              <a:t>251</a:t>
            </a:r>
            <a:r>
              <a:rPr lang="en-US" sz="1400" dirty="0" smtClean="0"/>
              <a:t>No, </a:t>
            </a:r>
            <a:r>
              <a:rPr lang="en-US" sz="1400" baseline="30000" dirty="0" smtClean="0"/>
              <a:t>245</a:t>
            </a:r>
            <a:r>
              <a:rPr lang="en-US" sz="1400" dirty="0" smtClean="0"/>
              <a:t>Fm;</a:t>
            </a:r>
          </a:p>
          <a:p>
            <a:pPr marL="180975" indent="-180975">
              <a:buFont typeface="Arial" panose="020B0604020202020204" pitchFamily="34" charset="0"/>
              <a:buChar char="•"/>
              <a:tabLst>
                <a:tab pos="182563" algn="l"/>
              </a:tabLst>
            </a:pPr>
            <a:r>
              <a:rPr lang="en-US" sz="1200" dirty="0" smtClean="0">
                <a:latin typeface="Arial" panose="020B0604020202020204" pitchFamily="34" charset="0"/>
                <a:cs typeface="Arial" panose="020B0604020202020204" pitchFamily="34" charset="0"/>
              </a:rPr>
              <a:t>Excited states of Ra </a:t>
            </a:r>
            <a:r>
              <a:rPr lang="en-US" sz="1200" dirty="0">
                <a:latin typeface="Arial" panose="020B0604020202020204" pitchFamily="34" charset="0"/>
                <a:cs typeface="Arial" panose="020B0604020202020204" pitchFamily="34" charset="0"/>
              </a:rPr>
              <a:t>(</a:t>
            </a:r>
            <a:r>
              <a:rPr lang="en-US" sz="1200" dirty="0" err="1">
                <a:latin typeface="Arial" panose="020B0604020202020204" pitchFamily="34" charset="0"/>
                <a:cs typeface="Arial" panose="020B0604020202020204" pitchFamily="34" charset="0"/>
              </a:rPr>
              <a:t>xn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pxn</a:t>
            </a:r>
            <a:r>
              <a:rPr lang="en-US" sz="1200" dirty="0">
                <a:latin typeface="Arial" panose="020B0604020202020204" pitchFamily="34" charset="0"/>
                <a:cs typeface="Arial" panose="020B0604020202020204" pitchFamily="34" charset="0"/>
              </a:rPr>
              <a:t>, α</a:t>
            </a:r>
            <a:r>
              <a:rPr lang="en-US" sz="1200" dirty="0" err="1">
                <a:latin typeface="Arial" panose="020B0604020202020204" pitchFamily="34" charset="0"/>
                <a:cs typeface="Arial" panose="020B0604020202020204" pitchFamily="34" charset="0"/>
              </a:rPr>
              <a:t>xn</a:t>
            </a:r>
            <a:r>
              <a:rPr lang="en-US" sz="1200" dirty="0" smtClean="0">
                <a:latin typeface="Arial" panose="020B0604020202020204" pitchFamily="34" charset="0"/>
                <a:cs typeface="Arial" panose="020B0604020202020204" pitchFamily="34" charset="0"/>
              </a:rPr>
              <a:t>);</a:t>
            </a:r>
          </a:p>
          <a:p>
            <a:pPr marL="180975" indent="-180975">
              <a:buFont typeface="Arial" panose="020B0604020202020204" pitchFamily="34" charset="0"/>
              <a:buChar char="•"/>
              <a:tabLst>
                <a:tab pos="182563" algn="l"/>
              </a:tabLst>
            </a:pPr>
            <a:r>
              <a:rPr lang="en-US" sz="1200" dirty="0" smtClean="0">
                <a:latin typeface="Arial" panose="020B0604020202020204" pitchFamily="34" charset="0"/>
                <a:cs typeface="Arial" panose="020B0604020202020204" pitchFamily="34" charset="0"/>
              </a:rPr>
              <a:t>Production mechanisms of exotic nuclei.</a:t>
            </a:r>
            <a:endParaRPr lang="en-US" sz="1200" dirty="0">
              <a:latin typeface="Arial" panose="020B0604020202020204" pitchFamily="34" charset="0"/>
              <a:cs typeface="Arial" panose="020B0604020202020204" pitchFamily="34" charset="0"/>
            </a:endParaRPr>
          </a:p>
        </p:txBody>
      </p:sp>
      <p:sp>
        <p:nvSpPr>
          <p:cNvPr id="11" name="TextBox 10"/>
          <p:cNvSpPr txBox="1"/>
          <p:nvPr/>
        </p:nvSpPr>
        <p:spPr>
          <a:xfrm>
            <a:off x="4327065" y="14858"/>
            <a:ext cx="4905514" cy="584775"/>
          </a:xfrm>
          <a:prstGeom prst="rect">
            <a:avLst/>
          </a:prstGeom>
          <a:noFill/>
        </p:spPr>
        <p:txBody>
          <a:bodyPr wrap="square" rtlCol="0">
            <a:spAutoFit/>
          </a:bodyPr>
          <a:lstStyle/>
          <a:p>
            <a:pPr algn="ctr"/>
            <a:r>
              <a:rPr lang="en-US" b="1" dirty="0" smtClean="0"/>
              <a:t>U400 accelerator complex</a:t>
            </a:r>
            <a:r>
              <a:rPr lang="en-US" sz="1600" b="1" dirty="0" smtClean="0"/>
              <a:t> </a:t>
            </a:r>
          </a:p>
          <a:p>
            <a:pPr algn="ctr"/>
            <a:r>
              <a:rPr lang="en-US" sz="1400" dirty="0" smtClean="0"/>
              <a:t>Should be stopped in 2024 after the launch of U400M</a:t>
            </a:r>
            <a:endParaRPr lang="ru-RU" sz="1400" dirty="0"/>
          </a:p>
        </p:txBody>
      </p:sp>
      <p:pic>
        <p:nvPicPr>
          <p:cNvPr id="12" name="Picture 4" descr="u400"/>
          <p:cNvPicPr>
            <a:picLocks noChangeAspect="1" noChangeArrowheads="1"/>
          </p:cNvPicPr>
          <p:nvPr/>
        </p:nvPicPr>
        <p:blipFill>
          <a:blip r:embed="rId3" cstate="print">
            <a:lum contrast="12000"/>
            <a:extLst>
              <a:ext uri="{28A0092B-C50C-407E-A947-70E740481C1C}">
                <a14:useLocalDpi xmlns:a14="http://schemas.microsoft.com/office/drawing/2010/main" val="0"/>
              </a:ext>
            </a:extLst>
          </a:blip>
          <a:srcRect/>
          <a:stretch>
            <a:fillRect/>
          </a:stretch>
        </p:blipFill>
        <p:spPr bwMode="auto">
          <a:xfrm>
            <a:off x="5077771" y="720414"/>
            <a:ext cx="3404103"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Группа 12"/>
          <p:cNvGrpSpPr/>
          <p:nvPr/>
        </p:nvGrpSpPr>
        <p:grpSpPr>
          <a:xfrm>
            <a:off x="419649" y="710515"/>
            <a:ext cx="3576810" cy="1876049"/>
            <a:chOff x="358460" y="764704"/>
            <a:chExt cx="4055665" cy="3240360"/>
          </a:xfrm>
        </p:grpSpPr>
        <p:pic>
          <p:nvPicPr>
            <p:cNvPr id="14" name="Рисунок 13" descr="z2.bmp"/>
            <p:cNvPicPr>
              <a:picLocks noChangeAspect="1"/>
            </p:cNvPicPr>
            <p:nvPr/>
          </p:nvPicPr>
          <p:blipFill rotWithShape="1">
            <a:blip r:embed="rId4" cstate="print"/>
            <a:srcRect r="17179" b="11771"/>
            <a:stretch/>
          </p:blipFill>
          <p:spPr>
            <a:xfrm>
              <a:off x="358460" y="764704"/>
              <a:ext cx="4055665" cy="3240360"/>
            </a:xfrm>
            <a:prstGeom prst="rect">
              <a:avLst/>
            </a:prstGeom>
          </p:spPr>
        </p:pic>
        <p:sp>
          <p:nvSpPr>
            <p:cNvPr id="15" name="Прямоугольник 14"/>
            <p:cNvSpPr/>
            <p:nvPr/>
          </p:nvSpPr>
          <p:spPr>
            <a:xfrm>
              <a:off x="3039836" y="3419691"/>
              <a:ext cx="1300356" cy="584775"/>
            </a:xfrm>
            <a:prstGeom prst="rect">
              <a:avLst/>
            </a:prstGeom>
            <a:solidFill>
              <a:srgbClr val="BEBCB3"/>
            </a:solidFill>
          </p:spPr>
          <p:txBody>
            <a:bodyPr wrap="none">
              <a:spAutoFit/>
            </a:bodyPr>
            <a:lstStyle/>
            <a:p>
              <a:r>
                <a:rPr lang="en-US" sz="1600" b="1" dirty="0">
                  <a:solidFill>
                    <a:schemeClr val="bg1"/>
                  </a:solidFill>
                  <a:latin typeface="Arial" panose="020B0604020202020204" pitchFamily="34" charset="0"/>
                  <a:cs typeface="Arial" panose="020B0604020202020204" pitchFamily="34" charset="0"/>
                </a:rPr>
                <a:t>DGFRS-2:</a:t>
              </a:r>
            </a:p>
            <a:p>
              <a:r>
                <a:rPr lang="en-US" sz="1600" i="1" dirty="0">
                  <a:solidFill>
                    <a:schemeClr val="bg1"/>
                  </a:solidFill>
                  <a:latin typeface="Arial" panose="020B0604020202020204" pitchFamily="34" charset="0"/>
                  <a:cs typeface="Arial" panose="020B0604020202020204" pitchFamily="34" charset="0"/>
                </a:rPr>
                <a:t>l</a:t>
              </a:r>
              <a:r>
                <a:rPr lang="en-US" sz="1600" i="1" dirty="0" smtClean="0">
                  <a:solidFill>
                    <a:schemeClr val="bg1"/>
                  </a:solidFill>
                  <a:latin typeface="Arial" panose="020B0604020202020204" pitchFamily="34" charset="0"/>
                  <a:cs typeface="Arial" panose="020B0604020202020204" pitchFamily="34" charset="0"/>
                </a:rPr>
                <a:t>aunch </a:t>
              </a:r>
              <a:r>
                <a:rPr lang="en-US" sz="1600" i="1" dirty="0">
                  <a:solidFill>
                    <a:schemeClr val="bg1"/>
                  </a:solidFill>
                  <a:latin typeface="Arial" panose="020B0604020202020204" pitchFamily="34" charset="0"/>
                  <a:cs typeface="Arial" panose="020B0604020202020204" pitchFamily="34" charset="0"/>
                </a:rPr>
                <a:t>2020</a:t>
              </a:r>
              <a:endParaRPr lang="ru-RU" sz="1600" i="1"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440788988"/>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27584" y="1052736"/>
            <a:ext cx="3024336" cy="4320481"/>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3779912" y="4099042"/>
            <a:ext cx="3096344" cy="127417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Прямоугольник 33"/>
          <p:cNvSpPr/>
          <p:nvPr/>
        </p:nvSpPr>
        <p:spPr>
          <a:xfrm rot="10800000">
            <a:off x="7023799" y="1052731"/>
            <a:ext cx="1877129" cy="4320481"/>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Прямоугольник 34"/>
          <p:cNvSpPr/>
          <p:nvPr/>
        </p:nvSpPr>
        <p:spPr>
          <a:xfrm rot="10800000">
            <a:off x="3995935" y="1052734"/>
            <a:ext cx="3027861" cy="295233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1989250" y="229374"/>
            <a:ext cx="5832648" cy="646331"/>
          </a:xfrm>
          <a:prstGeom prst="rect">
            <a:avLst/>
          </a:prstGeom>
        </p:spPr>
        <p:txBody>
          <a:bodyPr wrap="square">
            <a:spAutoFit/>
          </a:bodyPr>
          <a:lstStyle/>
          <a:p>
            <a:pPr algn="ctr"/>
            <a:r>
              <a:rPr lang="en-US" b="1" dirty="0" err="1" smtClean="0">
                <a:solidFill>
                  <a:schemeClr val="accent4">
                    <a:lumMod val="50000"/>
                  </a:schemeClr>
                </a:solidFill>
                <a:latin typeface="Times New Roman" panose="02020603050405020304" pitchFamily="18" charset="0"/>
                <a:cs typeface="Times New Roman" panose="02020603050405020304" pitchFamily="18" charset="0"/>
              </a:rPr>
              <a:t>Flerov</a:t>
            </a:r>
            <a:r>
              <a:rPr lang="en-US" b="1" dirty="0" smtClean="0">
                <a:solidFill>
                  <a:schemeClr val="accent4">
                    <a:lumMod val="50000"/>
                  </a:schemeClr>
                </a:solidFill>
                <a:latin typeface="Times New Roman" panose="02020603050405020304" pitchFamily="18" charset="0"/>
                <a:cs typeface="Times New Roman" panose="02020603050405020304" pitchFamily="18" charset="0"/>
              </a:rPr>
              <a:t> Laboratory: Scientific Theme</a:t>
            </a:r>
            <a:r>
              <a:rPr lang="en-US" b="1" dirty="0" smtClean="0">
                <a:latin typeface="Times New Roman" panose="02020603050405020304" pitchFamily="18" charset="0"/>
                <a:cs typeface="Times New Roman" panose="02020603050405020304" pitchFamily="18" charset="0"/>
              </a:rPr>
              <a:t>s</a:t>
            </a:r>
          </a:p>
          <a:p>
            <a:pPr algn="ctr"/>
            <a:r>
              <a:rPr lang="en-US" b="1" dirty="0">
                <a:latin typeface="Times New Roman" panose="02020603050405020304" pitchFamily="18" charset="0"/>
                <a:cs typeface="Times New Roman" panose="02020603050405020304" pitchFamily="18" charset="0"/>
              </a:rPr>
              <a:t>f</a:t>
            </a:r>
            <a:r>
              <a:rPr lang="en-US" b="1" dirty="0" smtClean="0">
                <a:latin typeface="Times New Roman" panose="02020603050405020304" pitchFamily="18" charset="0"/>
                <a:cs typeface="Times New Roman" panose="02020603050405020304" pitchFamily="18" charset="0"/>
              </a:rPr>
              <a:t>or 2024 - 2030</a:t>
            </a:r>
          </a:p>
        </p:txBody>
      </p:sp>
      <p:sp>
        <p:nvSpPr>
          <p:cNvPr id="9" name="Прямоугольник 8"/>
          <p:cNvSpPr/>
          <p:nvPr/>
        </p:nvSpPr>
        <p:spPr>
          <a:xfrm>
            <a:off x="827584" y="995560"/>
            <a:ext cx="3024336" cy="738664"/>
          </a:xfrm>
          <a:prstGeom prst="rect">
            <a:avLst/>
          </a:prstGeom>
        </p:spPr>
        <p:txBody>
          <a:bodyPr wrap="square">
            <a:spAutoFit/>
          </a:bodyPr>
          <a:lstStyle/>
          <a:p>
            <a:r>
              <a:rPr lang="en-US" sz="1400" b="1" dirty="0" smtClean="0">
                <a:latin typeface="Times New Roman" panose="02020603050405020304" pitchFamily="18" charset="0"/>
                <a:cs typeface="Times New Roman" panose="02020603050405020304" pitchFamily="18" charset="0"/>
              </a:rPr>
              <a:t>Synthesis </a:t>
            </a:r>
            <a:r>
              <a:rPr lang="en-US" sz="1400" b="1" dirty="0">
                <a:latin typeface="Times New Roman" panose="02020603050405020304" pitchFamily="18" charset="0"/>
                <a:cs typeface="Times New Roman" panose="02020603050405020304" pitchFamily="18" charset="0"/>
              </a:rPr>
              <a:t>and Properties of </a:t>
            </a:r>
            <a:r>
              <a:rPr lang="en-US" sz="1400" b="1" dirty="0" smtClean="0">
                <a:latin typeface="Times New Roman" panose="02020603050405020304" pitchFamily="18" charset="0"/>
                <a:cs typeface="Times New Roman" panose="02020603050405020304" pitchFamily="18" charset="0"/>
              </a:rPr>
              <a:t>SHE, </a:t>
            </a:r>
            <a:r>
              <a:rPr lang="en-US" sz="1400" b="1" dirty="0">
                <a:latin typeface="Times New Roman" panose="02020603050405020304" pitchFamily="18" charset="0"/>
                <a:cs typeface="Times New Roman" panose="02020603050405020304" pitchFamily="18" charset="0"/>
              </a:rPr>
              <a:t>Structure </a:t>
            </a:r>
            <a:r>
              <a:rPr lang="en-US" sz="1400" b="1" dirty="0" smtClean="0">
                <a:latin typeface="Times New Roman" panose="02020603050405020304" pitchFamily="18" charset="0"/>
                <a:cs typeface="Times New Roman" panose="02020603050405020304" pitchFamily="18" charset="0"/>
              </a:rPr>
              <a:t>of </a:t>
            </a:r>
            <a:r>
              <a:rPr lang="en-US" sz="1400" b="1" dirty="0">
                <a:latin typeface="Times New Roman" panose="02020603050405020304" pitchFamily="18" charset="0"/>
                <a:cs typeface="Times New Roman" panose="02020603050405020304" pitchFamily="18" charset="0"/>
              </a:rPr>
              <a:t>Nuclei at the Limits of Nucleon </a:t>
            </a:r>
            <a:r>
              <a:rPr lang="en-US" sz="1400" b="1" dirty="0" smtClean="0">
                <a:latin typeface="Times New Roman" panose="02020603050405020304" pitchFamily="18" charset="0"/>
                <a:cs typeface="Times New Roman" panose="02020603050405020304" pitchFamily="18" charset="0"/>
              </a:rPr>
              <a:t>Stability</a:t>
            </a:r>
          </a:p>
        </p:txBody>
      </p:sp>
      <p:sp>
        <p:nvSpPr>
          <p:cNvPr id="2" name="Прямоугольник 1"/>
          <p:cNvSpPr/>
          <p:nvPr/>
        </p:nvSpPr>
        <p:spPr>
          <a:xfrm>
            <a:off x="847597" y="1628800"/>
            <a:ext cx="2915816" cy="461665"/>
          </a:xfrm>
          <a:prstGeom prst="rect">
            <a:avLst/>
          </a:prstGeom>
        </p:spPr>
        <p:txBody>
          <a:bodyPr wrap="square">
            <a:spAutoFit/>
          </a:bodyPr>
          <a:lstStyle/>
          <a:p>
            <a:r>
              <a:rPr lang="en-US" sz="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Scientific leader</a:t>
            </a:r>
            <a:r>
              <a:rPr lang="en-US" sz="1200" dirty="0">
                <a:latin typeface="Times New Roman" panose="02020603050405020304" pitchFamily="18" charset="0"/>
                <a:cs typeface="Times New Roman" panose="02020603050405020304" pitchFamily="18" charset="0"/>
              </a:rPr>
              <a:t>: </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Yu.Ts</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Oganessian</a:t>
            </a:r>
            <a:endParaRPr lang="en-US" sz="1200" dirty="0">
              <a:latin typeface="Times New Roman" panose="02020603050405020304" pitchFamily="18" charset="0"/>
              <a:cs typeface="Times New Roman" panose="02020603050405020304" pitchFamily="18" charset="0"/>
            </a:endParaRPr>
          </a:p>
          <a:p>
            <a:r>
              <a:rPr lang="en-US" sz="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Leader</a:t>
            </a:r>
            <a:r>
              <a:rPr lang="en-US" sz="1200" dirty="0">
                <a:latin typeface="Times New Roman" panose="02020603050405020304" pitchFamily="18" charset="0"/>
                <a:cs typeface="Times New Roman" panose="02020603050405020304" pitchFamily="18" charset="0"/>
              </a:rPr>
              <a:t>: 	 </a:t>
            </a:r>
            <a:r>
              <a:rPr lang="en-US" sz="1200" dirty="0" smtClean="0">
                <a:latin typeface="Times New Roman" panose="02020603050405020304" pitchFamily="18" charset="0"/>
                <a:cs typeface="Times New Roman" panose="02020603050405020304" pitchFamily="18" charset="0"/>
              </a:rPr>
              <a:t>        S.I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Sidorchuk</a:t>
            </a:r>
            <a:endParaRPr lang="ru-RU" sz="1200" dirty="0"/>
          </a:p>
        </p:txBody>
      </p:sp>
      <p:sp>
        <p:nvSpPr>
          <p:cNvPr id="11" name="Прямоугольник 10"/>
          <p:cNvSpPr/>
          <p:nvPr/>
        </p:nvSpPr>
        <p:spPr>
          <a:xfrm>
            <a:off x="5076056" y="979990"/>
            <a:ext cx="3024336" cy="738664"/>
          </a:xfrm>
          <a:prstGeom prst="rect">
            <a:avLst/>
          </a:prstGeom>
        </p:spPr>
        <p:txBody>
          <a:bodyPr wrap="square">
            <a:spAutoFit/>
          </a:bodyPr>
          <a:lstStyle/>
          <a:p>
            <a:r>
              <a:rPr lang="en-US" sz="1400" b="1" dirty="0">
                <a:latin typeface="Times New Roman" panose="02020603050405020304" pitchFamily="18" charset="0"/>
                <a:cs typeface="Times New Roman" panose="02020603050405020304" pitchFamily="18" charset="0"/>
              </a:rPr>
              <a:t>Development of the FLNR Accelerator Complex and Experimental Setups (DRIBS-III)</a:t>
            </a:r>
            <a:endParaRPr lang="en-US" sz="1400" b="1" dirty="0" smtClean="0">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5185113" y="1625738"/>
            <a:ext cx="3528392" cy="461665"/>
          </a:xfrm>
          <a:prstGeom prst="rect">
            <a:avLst/>
          </a:prstGeom>
        </p:spPr>
        <p:txBody>
          <a:bodyPr wrap="square">
            <a:spAutoFit/>
          </a:bodyPr>
          <a:lstStyle/>
          <a:p>
            <a:r>
              <a:rPr lang="en-US" sz="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Scientific leader</a:t>
            </a:r>
            <a:r>
              <a:rPr lang="en-US" sz="1200" dirty="0">
                <a:latin typeface="Times New Roman" panose="02020603050405020304" pitchFamily="18" charset="0"/>
                <a:cs typeface="Times New Roman" panose="02020603050405020304" pitchFamily="18" charset="0"/>
              </a:rPr>
              <a:t>: </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Yu.Ts</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Oganessian</a:t>
            </a:r>
            <a:endParaRPr lang="en-US" sz="1200" dirty="0">
              <a:latin typeface="Times New Roman" panose="02020603050405020304" pitchFamily="18" charset="0"/>
              <a:cs typeface="Times New Roman" panose="02020603050405020304" pitchFamily="18" charset="0"/>
            </a:endParaRPr>
          </a:p>
          <a:p>
            <a:r>
              <a:rPr lang="en-US" sz="1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Leaders</a:t>
            </a:r>
            <a:r>
              <a:rPr lang="en-US" sz="1200" dirty="0" smtClean="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	 </a:t>
            </a:r>
            <a:r>
              <a:rPr lang="en-US" sz="1200" dirty="0" smtClean="0">
                <a:latin typeface="Times New Roman" panose="02020603050405020304" pitchFamily="18" charset="0"/>
                <a:cs typeface="Times New Roman" panose="02020603050405020304" pitchFamily="18" charset="0"/>
              </a:rPr>
              <a:t>        I.V. </a:t>
            </a:r>
            <a:r>
              <a:rPr lang="en-US" sz="1200" dirty="0" err="1" smtClean="0">
                <a:latin typeface="Times New Roman" panose="02020603050405020304" pitchFamily="18" charset="0"/>
                <a:cs typeface="Times New Roman" panose="02020603050405020304" pitchFamily="18" charset="0"/>
              </a:rPr>
              <a:t>Kalagin</a:t>
            </a:r>
            <a:r>
              <a:rPr lang="en-US" sz="1200" dirty="0" smtClean="0">
                <a:latin typeface="Times New Roman" panose="02020603050405020304" pitchFamily="18" charset="0"/>
                <a:cs typeface="Times New Roman" panose="02020603050405020304" pitchFamily="18" charset="0"/>
              </a:rPr>
              <a:t>, S.I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Sidorchuk</a:t>
            </a:r>
            <a:endParaRPr lang="ru-RU" sz="1200" dirty="0"/>
          </a:p>
        </p:txBody>
      </p:sp>
      <p:sp>
        <p:nvSpPr>
          <p:cNvPr id="3" name="Скругленный прямоугольник 2"/>
          <p:cNvSpPr/>
          <p:nvPr/>
        </p:nvSpPr>
        <p:spPr>
          <a:xfrm>
            <a:off x="845332" y="2240867"/>
            <a:ext cx="1440160" cy="1188134"/>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кругленный прямоугольник 13"/>
          <p:cNvSpPr/>
          <p:nvPr/>
        </p:nvSpPr>
        <p:spPr>
          <a:xfrm>
            <a:off x="2411760" y="2226563"/>
            <a:ext cx="1440160" cy="1188134"/>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Скругленный прямоугольник 14"/>
          <p:cNvSpPr/>
          <p:nvPr/>
        </p:nvSpPr>
        <p:spPr>
          <a:xfrm>
            <a:off x="3995936" y="2200776"/>
            <a:ext cx="1440160" cy="1188134"/>
          </a:xfrm>
          <a:prstGeom prst="roundRect">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Скругленный прямоугольник 15"/>
          <p:cNvSpPr/>
          <p:nvPr/>
        </p:nvSpPr>
        <p:spPr>
          <a:xfrm>
            <a:off x="5616116" y="2226563"/>
            <a:ext cx="1764196" cy="1188134"/>
          </a:xfrm>
          <a:prstGeom prst="roundRect">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Скругленный прямоугольник 16"/>
          <p:cNvSpPr/>
          <p:nvPr/>
        </p:nvSpPr>
        <p:spPr>
          <a:xfrm>
            <a:off x="7174494" y="4215002"/>
            <a:ext cx="1573970" cy="1818450"/>
          </a:xfrm>
          <a:prstGeom prst="roundRect">
            <a:avLst/>
          </a:prstGeom>
          <a:solidFill>
            <a:schemeClr val="accent3">
              <a:lumMod val="60000"/>
              <a:lumOff val="40000"/>
              <a:alpha val="72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Скругленный прямоугольник 17"/>
          <p:cNvSpPr/>
          <p:nvPr/>
        </p:nvSpPr>
        <p:spPr>
          <a:xfrm>
            <a:off x="1043608" y="4215002"/>
            <a:ext cx="5621727" cy="1878294"/>
          </a:xfrm>
          <a:prstGeom prst="roundRect">
            <a:avLst/>
          </a:prstGeom>
          <a:solidFill>
            <a:schemeClr val="tx2">
              <a:lumMod val="40000"/>
              <a:lumOff val="60000"/>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трелка вниз 5"/>
          <p:cNvSpPr/>
          <p:nvPr/>
        </p:nvSpPr>
        <p:spPr>
          <a:xfrm>
            <a:off x="612097" y="476672"/>
            <a:ext cx="72008" cy="56166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Прямоугольник 19"/>
          <p:cNvSpPr/>
          <p:nvPr/>
        </p:nvSpPr>
        <p:spPr>
          <a:xfrm>
            <a:off x="16456" y="884927"/>
            <a:ext cx="648072" cy="369332"/>
          </a:xfrm>
          <a:prstGeom prst="rect">
            <a:avLst/>
          </a:prstGeom>
        </p:spPr>
        <p:txBody>
          <a:bodyPr wrap="square">
            <a:spAutoFit/>
          </a:bodyPr>
          <a:lstStyle/>
          <a:p>
            <a:r>
              <a:rPr lang="en-US" b="1" dirty="0" smtClean="0">
                <a:solidFill>
                  <a:schemeClr val="accent4">
                    <a:lumMod val="50000"/>
                  </a:schemeClr>
                </a:solidFill>
                <a:latin typeface="Times New Roman" panose="02020603050405020304" pitchFamily="18" charset="0"/>
                <a:cs typeface="Times New Roman" panose="02020603050405020304" pitchFamily="18" charset="0"/>
              </a:rPr>
              <a:t>2024</a:t>
            </a:r>
            <a:endParaRPr lang="en-US" dirty="0" smtClean="0">
              <a:latin typeface="Times New Roman" panose="02020603050405020304" pitchFamily="18" charset="0"/>
              <a:cs typeface="Times New Roman" panose="02020603050405020304" pitchFamily="18" charset="0"/>
            </a:endParaRPr>
          </a:p>
        </p:txBody>
      </p:sp>
      <p:sp>
        <p:nvSpPr>
          <p:cNvPr id="21" name="Прямоугольник 20"/>
          <p:cNvSpPr/>
          <p:nvPr/>
        </p:nvSpPr>
        <p:spPr>
          <a:xfrm>
            <a:off x="-13690" y="3647398"/>
            <a:ext cx="648072" cy="369332"/>
          </a:xfrm>
          <a:prstGeom prst="rect">
            <a:avLst/>
          </a:prstGeom>
        </p:spPr>
        <p:txBody>
          <a:bodyPr wrap="square">
            <a:spAutoFit/>
          </a:bodyPr>
          <a:lstStyle/>
          <a:p>
            <a:r>
              <a:rPr lang="en-US" b="1" dirty="0" smtClean="0">
                <a:solidFill>
                  <a:schemeClr val="accent4">
                    <a:lumMod val="50000"/>
                  </a:schemeClr>
                </a:solidFill>
                <a:latin typeface="Times New Roman" panose="02020603050405020304" pitchFamily="18" charset="0"/>
                <a:cs typeface="Times New Roman" panose="02020603050405020304" pitchFamily="18" charset="0"/>
              </a:rPr>
              <a:t>2028</a:t>
            </a:r>
            <a:endParaRPr lang="en-US" dirty="0" smtClean="0">
              <a:latin typeface="Times New Roman" panose="02020603050405020304" pitchFamily="18" charset="0"/>
              <a:cs typeface="Times New Roman" panose="02020603050405020304" pitchFamily="18" charset="0"/>
            </a:endParaRPr>
          </a:p>
        </p:txBody>
      </p:sp>
      <p:sp>
        <p:nvSpPr>
          <p:cNvPr id="22" name="Прямоугольник 21"/>
          <p:cNvSpPr/>
          <p:nvPr/>
        </p:nvSpPr>
        <p:spPr>
          <a:xfrm>
            <a:off x="7869" y="5037879"/>
            <a:ext cx="648072" cy="369332"/>
          </a:xfrm>
          <a:prstGeom prst="rect">
            <a:avLst/>
          </a:prstGeom>
        </p:spPr>
        <p:txBody>
          <a:bodyPr wrap="square">
            <a:spAutoFit/>
          </a:bodyPr>
          <a:lstStyle/>
          <a:p>
            <a:r>
              <a:rPr lang="en-US" b="1" dirty="0" smtClean="0">
                <a:solidFill>
                  <a:schemeClr val="accent4">
                    <a:lumMod val="50000"/>
                  </a:schemeClr>
                </a:solidFill>
                <a:latin typeface="Times New Roman" panose="02020603050405020304" pitchFamily="18" charset="0"/>
                <a:cs typeface="Times New Roman" panose="02020603050405020304" pitchFamily="18" charset="0"/>
              </a:rPr>
              <a:t>2030</a:t>
            </a:r>
            <a:endParaRPr lang="en-US" dirty="0" smtClean="0">
              <a:latin typeface="Times New Roman" panose="02020603050405020304" pitchFamily="18" charset="0"/>
              <a:cs typeface="Times New Roman" panose="02020603050405020304" pitchFamily="18" charset="0"/>
            </a:endParaRPr>
          </a:p>
        </p:txBody>
      </p:sp>
      <p:sp>
        <p:nvSpPr>
          <p:cNvPr id="23" name="Прямоугольник 22"/>
          <p:cNvSpPr/>
          <p:nvPr/>
        </p:nvSpPr>
        <p:spPr>
          <a:xfrm>
            <a:off x="179512" y="5908630"/>
            <a:ext cx="648072" cy="369332"/>
          </a:xfrm>
          <a:prstGeom prst="rect">
            <a:avLst/>
          </a:prstGeom>
        </p:spPr>
        <p:txBody>
          <a:bodyPr wrap="square">
            <a:spAutoFit/>
          </a:bodyPr>
          <a:lstStyle/>
          <a:p>
            <a:r>
              <a:rPr lang="en-US" b="1" dirty="0" smtClean="0">
                <a:solidFill>
                  <a:schemeClr val="accent4">
                    <a:lumMod val="50000"/>
                  </a:schemeClr>
                </a:solidFill>
                <a:latin typeface="Times New Roman" panose="02020603050405020304" pitchFamily="18" charset="0"/>
                <a:cs typeface="Times New Roman" panose="02020603050405020304" pitchFamily="18" charset="0"/>
              </a:rPr>
              <a:t>T</a:t>
            </a:r>
            <a:endParaRPr lang="en-US" dirty="0" smtClean="0">
              <a:latin typeface="Times New Roman" panose="02020603050405020304" pitchFamily="18" charset="0"/>
              <a:cs typeface="Times New Roman" panose="02020603050405020304" pitchFamily="18" charset="0"/>
            </a:endParaRPr>
          </a:p>
        </p:txBody>
      </p:sp>
      <p:sp>
        <p:nvSpPr>
          <p:cNvPr id="24" name="Прямоугольник 23"/>
          <p:cNvSpPr/>
          <p:nvPr/>
        </p:nvSpPr>
        <p:spPr>
          <a:xfrm>
            <a:off x="941084" y="2290807"/>
            <a:ext cx="1470676" cy="1815882"/>
          </a:xfrm>
          <a:prstGeom prst="rect">
            <a:avLst/>
          </a:prstGeom>
        </p:spPr>
        <p:txBody>
          <a:bodyPr wrap="square">
            <a:spAutoFit/>
          </a:bodyPr>
          <a:lstStyle/>
          <a:p>
            <a:r>
              <a:rPr lang="en-US" sz="1400" dirty="0">
                <a:latin typeface="Times New Roman" panose="02020603050405020304" pitchFamily="18" charset="0"/>
                <a:cs typeface="Times New Roman" panose="02020603050405020304" pitchFamily="18" charset="0"/>
              </a:rPr>
              <a:t>Investigation of </a:t>
            </a:r>
            <a:endParaRPr lang="en-US" sz="1400" dirty="0" smtClean="0">
              <a:latin typeface="Times New Roman" panose="02020603050405020304" pitchFamily="18" charset="0"/>
              <a:cs typeface="Times New Roman" panose="02020603050405020304" pitchFamily="18" charset="0"/>
            </a:endParaRPr>
          </a:p>
          <a:p>
            <a:r>
              <a:rPr lang="en-US" sz="1400" dirty="0" smtClean="0">
                <a:latin typeface="Times New Roman" panose="02020603050405020304" pitchFamily="18" charset="0"/>
                <a:cs typeface="Times New Roman" panose="02020603050405020304" pitchFamily="18" charset="0"/>
              </a:rPr>
              <a:t>H&amp;SH nuclei</a:t>
            </a:r>
            <a:endParaRPr lang="en-US" sz="1400" dirty="0">
              <a:latin typeface="Times New Roman" panose="02020603050405020304" pitchFamily="18" charset="0"/>
              <a:cs typeface="Times New Roman" panose="02020603050405020304" pitchFamily="18" charset="0"/>
            </a:endParaRPr>
          </a:p>
          <a:p>
            <a:endParaRPr lang="en-US" sz="1200" b="1" dirty="0" smtClean="0">
              <a:latin typeface="Times New Roman" panose="02020603050405020304" pitchFamily="18" charset="0"/>
              <a:cs typeface="Times New Roman" panose="02020603050405020304" pitchFamily="18" charset="0"/>
            </a:endParaRPr>
          </a:p>
          <a:p>
            <a:endParaRPr lang="en-US" sz="1200" b="1" dirty="0">
              <a:latin typeface="Times New Roman" panose="02020603050405020304" pitchFamily="18" charset="0"/>
              <a:cs typeface="Times New Roman" panose="02020603050405020304" pitchFamily="18" charset="0"/>
            </a:endParaRPr>
          </a:p>
          <a:p>
            <a:r>
              <a:rPr lang="en-US" sz="1200" b="1" dirty="0" smtClean="0">
                <a:latin typeface="Times New Roman" panose="02020603050405020304" pitchFamily="18" charset="0"/>
                <a:cs typeface="Times New Roman" panose="02020603050405020304" pitchFamily="18" charset="0"/>
              </a:rPr>
              <a:t>2024 - 2028</a:t>
            </a:r>
          </a:p>
          <a:p>
            <a:endParaRPr lang="en-US" sz="1200" b="1" dirty="0">
              <a:latin typeface="Times New Roman" panose="02020603050405020304" pitchFamily="18" charset="0"/>
              <a:cs typeface="Times New Roman" panose="02020603050405020304" pitchFamily="18" charset="0"/>
            </a:endParaRPr>
          </a:p>
          <a:p>
            <a:r>
              <a:rPr lang="en-US" sz="1200" b="1" dirty="0" smtClean="0">
                <a:latin typeface="Times New Roman" panose="02020603050405020304" pitchFamily="18" charset="0"/>
                <a:cs typeface="Times New Roman" panose="02020603050405020304" pitchFamily="18" charset="0"/>
              </a:rPr>
              <a:t>Leaders: </a:t>
            </a:r>
          </a:p>
          <a:p>
            <a:r>
              <a:rPr lang="en-US" sz="1200" dirty="0" smtClean="0">
                <a:latin typeface="Times New Roman" panose="02020603050405020304" pitchFamily="18" charset="0"/>
                <a:cs typeface="Times New Roman" panose="02020603050405020304" pitchFamily="18" charset="0"/>
              </a:rPr>
              <a:t>M.G. </a:t>
            </a:r>
            <a:r>
              <a:rPr lang="en-US" sz="1200" dirty="0" err="1" smtClean="0">
                <a:latin typeface="Times New Roman" panose="02020603050405020304" pitchFamily="18" charset="0"/>
                <a:cs typeface="Times New Roman" panose="02020603050405020304" pitchFamily="18" charset="0"/>
              </a:rPr>
              <a:t>Itkis</a:t>
            </a:r>
            <a:r>
              <a:rPr lang="en-US" sz="1200" dirty="0" smtClean="0">
                <a:latin typeface="Times New Roman" panose="02020603050405020304" pitchFamily="18" charset="0"/>
                <a:cs typeface="Times New Roman" panose="02020603050405020304" pitchFamily="18" charset="0"/>
              </a:rPr>
              <a:t>, </a:t>
            </a:r>
          </a:p>
          <a:p>
            <a:r>
              <a:rPr lang="en-US" sz="1200" dirty="0" smtClean="0">
                <a:latin typeface="Times New Roman" panose="02020603050405020304" pitchFamily="18" charset="0"/>
                <a:cs typeface="Times New Roman" panose="02020603050405020304" pitchFamily="18" charset="0"/>
              </a:rPr>
              <a:t>A.V. </a:t>
            </a:r>
            <a:r>
              <a:rPr lang="en-US" sz="1200" dirty="0" err="1" smtClean="0">
                <a:latin typeface="Times New Roman" panose="02020603050405020304" pitchFamily="18" charset="0"/>
                <a:cs typeface="Times New Roman" panose="02020603050405020304" pitchFamily="18" charset="0"/>
              </a:rPr>
              <a:t>Karpov</a:t>
            </a:r>
            <a:endParaRPr lang="ru-RU" sz="1200" dirty="0">
              <a:latin typeface="Times New Roman" panose="02020603050405020304" pitchFamily="18" charset="0"/>
              <a:cs typeface="Times New Roman" panose="02020603050405020304" pitchFamily="18" charset="0"/>
            </a:endParaRPr>
          </a:p>
        </p:txBody>
      </p:sp>
      <p:sp>
        <p:nvSpPr>
          <p:cNvPr id="25" name="Прямоугольник 24"/>
          <p:cNvSpPr/>
          <p:nvPr/>
        </p:nvSpPr>
        <p:spPr>
          <a:xfrm>
            <a:off x="2493408" y="2221611"/>
            <a:ext cx="2517232" cy="1877437"/>
          </a:xfrm>
          <a:prstGeom prst="rect">
            <a:avLst/>
          </a:prstGeom>
        </p:spPr>
        <p:txBody>
          <a:bodyPr wrap="square">
            <a:spAutoFit/>
          </a:bodyPr>
          <a:lstStyle/>
          <a:p>
            <a:r>
              <a:rPr lang="en-US" sz="1400" dirty="0">
                <a:latin typeface="Times New Roman" panose="02020603050405020304" pitchFamily="18" charset="0"/>
                <a:cs typeface="Times New Roman" panose="02020603050405020304" pitchFamily="18" charset="0"/>
              </a:rPr>
              <a:t>Structure of the </a:t>
            </a:r>
            <a:endParaRPr lang="en-US" sz="1400" dirty="0" smtClean="0">
              <a:latin typeface="Times New Roman" panose="02020603050405020304" pitchFamily="18" charset="0"/>
              <a:cs typeface="Times New Roman" panose="02020603050405020304" pitchFamily="18" charset="0"/>
            </a:endParaRPr>
          </a:p>
          <a:p>
            <a:r>
              <a:rPr lang="en-US" sz="1400" dirty="0" smtClean="0">
                <a:latin typeface="Times New Roman" panose="02020603050405020304" pitchFamily="18" charset="0"/>
                <a:cs typeface="Times New Roman" panose="02020603050405020304" pitchFamily="18" charset="0"/>
              </a:rPr>
              <a:t>lightest </a:t>
            </a:r>
            <a:r>
              <a:rPr lang="en-US" sz="1400" dirty="0">
                <a:latin typeface="Times New Roman" panose="02020603050405020304" pitchFamily="18" charset="0"/>
                <a:cs typeface="Times New Roman" panose="02020603050405020304" pitchFamily="18" charset="0"/>
              </a:rPr>
              <a:t>nuclei </a:t>
            </a:r>
            <a:endParaRPr lang="en-US" sz="1400" dirty="0" smtClean="0">
              <a:latin typeface="Times New Roman" panose="02020603050405020304" pitchFamily="18" charset="0"/>
              <a:cs typeface="Times New Roman" panose="02020603050405020304" pitchFamily="18" charset="0"/>
            </a:endParaRPr>
          </a:p>
          <a:p>
            <a:r>
              <a:rPr lang="en-US" sz="1400" dirty="0" smtClean="0">
                <a:latin typeface="Times New Roman" panose="02020603050405020304" pitchFamily="18" charset="0"/>
                <a:cs typeface="Times New Roman" panose="02020603050405020304" pitchFamily="18" charset="0"/>
              </a:rPr>
              <a:t>at </a:t>
            </a:r>
            <a:r>
              <a:rPr lang="en-US" sz="1400" dirty="0">
                <a:latin typeface="Times New Roman" panose="02020603050405020304" pitchFamily="18" charset="0"/>
                <a:cs typeface="Times New Roman" panose="02020603050405020304" pitchFamily="18" charset="0"/>
              </a:rPr>
              <a:t>the borders of </a:t>
            </a:r>
            <a:endParaRPr lang="en-US" sz="1400" dirty="0" smtClean="0">
              <a:latin typeface="Times New Roman" panose="02020603050405020304" pitchFamily="18" charset="0"/>
              <a:cs typeface="Times New Roman" panose="02020603050405020304" pitchFamily="18" charset="0"/>
            </a:endParaRPr>
          </a:p>
          <a:p>
            <a:r>
              <a:rPr lang="en-US" sz="1400" dirty="0" smtClean="0">
                <a:latin typeface="Times New Roman" panose="02020603050405020304" pitchFamily="18" charset="0"/>
                <a:cs typeface="Times New Roman" panose="02020603050405020304" pitchFamily="18" charset="0"/>
              </a:rPr>
              <a:t>nucleon stability</a:t>
            </a:r>
            <a:endParaRPr lang="en-US" sz="1100" dirty="0">
              <a:latin typeface="Times New Roman" panose="02020603050405020304" pitchFamily="18" charset="0"/>
              <a:cs typeface="Times New Roman" panose="02020603050405020304" pitchFamily="18" charset="0"/>
            </a:endParaRPr>
          </a:p>
          <a:p>
            <a:r>
              <a:rPr lang="en-US" sz="1200" b="1" dirty="0">
                <a:latin typeface="Times New Roman" panose="02020603050405020304" pitchFamily="18" charset="0"/>
                <a:cs typeface="Times New Roman" panose="02020603050405020304" pitchFamily="18" charset="0"/>
              </a:rPr>
              <a:t>2024 - 2028</a:t>
            </a:r>
            <a:endParaRPr lang="en-US" sz="1200" b="1" dirty="0" smtClean="0">
              <a:latin typeface="Times New Roman" panose="02020603050405020304" pitchFamily="18" charset="0"/>
              <a:cs typeface="Times New Roman" panose="02020603050405020304" pitchFamily="18" charset="0"/>
            </a:endParaRPr>
          </a:p>
          <a:p>
            <a:endParaRPr lang="en-US" sz="1200" b="1" dirty="0">
              <a:latin typeface="Times New Roman" panose="02020603050405020304" pitchFamily="18" charset="0"/>
              <a:cs typeface="Times New Roman" panose="02020603050405020304" pitchFamily="18" charset="0"/>
            </a:endParaRPr>
          </a:p>
          <a:p>
            <a:r>
              <a:rPr lang="en-US" sz="1200" b="1" dirty="0" smtClean="0">
                <a:latin typeface="Times New Roman" panose="02020603050405020304" pitchFamily="18" charset="0"/>
                <a:cs typeface="Times New Roman" panose="02020603050405020304" pitchFamily="18" charset="0"/>
              </a:rPr>
              <a:t>Leaders:</a:t>
            </a:r>
            <a:endParaRPr lang="en-US" sz="1200" dirty="0">
              <a:latin typeface="Times New Roman" panose="02020603050405020304" pitchFamily="18" charset="0"/>
              <a:cs typeface="Times New Roman" panose="02020603050405020304" pitchFamily="18" charset="0"/>
            </a:endParaRPr>
          </a:p>
          <a:p>
            <a:r>
              <a:rPr lang="en-US" sz="1200" dirty="0" smtClean="0">
                <a:latin typeface="Times New Roman" panose="02020603050405020304" pitchFamily="18" charset="0"/>
                <a:cs typeface="Times New Roman" panose="02020603050405020304" pitchFamily="18" charset="0"/>
              </a:rPr>
              <a:t>G</a:t>
            </a:r>
            <a:r>
              <a:rPr lang="en-US" sz="1200" dirty="0">
                <a:latin typeface="Times New Roman" panose="02020603050405020304" pitchFamily="18" charset="0"/>
                <a:cs typeface="Times New Roman" panose="02020603050405020304" pitchFamily="18" charset="0"/>
              </a:rPr>
              <a:t>. </a:t>
            </a:r>
            <a:r>
              <a:rPr lang="en-US" sz="1200" dirty="0" smtClean="0">
                <a:latin typeface="Times New Roman" panose="02020603050405020304" pitchFamily="18" charset="0"/>
                <a:cs typeface="Times New Roman" panose="02020603050405020304" pitchFamily="18" charset="0"/>
              </a:rPr>
              <a:t>Kaminski, </a:t>
            </a:r>
          </a:p>
          <a:p>
            <a:r>
              <a:rPr lang="en-US" sz="1200" dirty="0" smtClean="0">
                <a:latin typeface="Times New Roman" panose="02020603050405020304" pitchFamily="18" charset="0"/>
                <a:cs typeface="Times New Roman" panose="02020603050405020304" pitchFamily="18" charset="0"/>
              </a:rPr>
              <a:t>S.I. </a:t>
            </a:r>
            <a:r>
              <a:rPr lang="en-US" sz="1200" dirty="0" err="1" smtClean="0">
                <a:latin typeface="Times New Roman" panose="02020603050405020304" pitchFamily="18" charset="0"/>
                <a:cs typeface="Times New Roman" panose="02020603050405020304" pitchFamily="18" charset="0"/>
              </a:rPr>
              <a:t>Sidorchuk</a:t>
            </a:r>
            <a:endParaRPr lang="ru-RU" sz="1200" dirty="0">
              <a:latin typeface="Times New Roman" panose="02020603050405020304" pitchFamily="18" charset="0"/>
              <a:cs typeface="Times New Roman" panose="02020603050405020304" pitchFamily="18" charset="0"/>
            </a:endParaRPr>
          </a:p>
        </p:txBody>
      </p:sp>
      <p:sp>
        <p:nvSpPr>
          <p:cNvPr id="27" name="Прямоугольник 26"/>
          <p:cNvSpPr/>
          <p:nvPr/>
        </p:nvSpPr>
        <p:spPr>
          <a:xfrm>
            <a:off x="3995936" y="2235343"/>
            <a:ext cx="1558378" cy="1815882"/>
          </a:xfrm>
          <a:prstGeom prst="rect">
            <a:avLst/>
          </a:prstGeom>
        </p:spPr>
        <p:txBody>
          <a:bodyPr wrap="square">
            <a:spAutoFit/>
          </a:bodyPr>
          <a:lstStyle/>
          <a:p>
            <a:r>
              <a:rPr lang="en-US" sz="1400" dirty="0" smtClean="0">
                <a:latin typeface="Times New Roman" panose="02020603050405020304" pitchFamily="18" charset="0"/>
                <a:cs typeface="Times New Roman" panose="02020603050405020304" pitchFamily="18" charset="0"/>
              </a:rPr>
              <a:t>U400R accelerator complex</a:t>
            </a:r>
            <a:endParaRPr lang="en-US" sz="1200" b="1" dirty="0">
              <a:latin typeface="Times New Roman" panose="02020603050405020304" pitchFamily="18" charset="0"/>
              <a:cs typeface="Times New Roman" panose="02020603050405020304" pitchFamily="18" charset="0"/>
            </a:endParaRPr>
          </a:p>
          <a:p>
            <a:endParaRPr lang="en-US" sz="1200" b="1" dirty="0" smtClean="0">
              <a:latin typeface="Times New Roman" panose="02020603050405020304" pitchFamily="18" charset="0"/>
              <a:cs typeface="Times New Roman" panose="02020603050405020304" pitchFamily="18" charset="0"/>
            </a:endParaRPr>
          </a:p>
          <a:p>
            <a:endParaRPr lang="en-US" sz="1200" b="1" dirty="0">
              <a:latin typeface="Times New Roman" panose="02020603050405020304" pitchFamily="18" charset="0"/>
              <a:cs typeface="Times New Roman" panose="02020603050405020304" pitchFamily="18" charset="0"/>
            </a:endParaRPr>
          </a:p>
          <a:p>
            <a:r>
              <a:rPr lang="en-US" sz="1200" b="1" dirty="0">
                <a:latin typeface="Times New Roman" panose="02020603050405020304" pitchFamily="18" charset="0"/>
                <a:cs typeface="Times New Roman" panose="02020603050405020304" pitchFamily="18" charset="0"/>
              </a:rPr>
              <a:t>2024 - 2028</a:t>
            </a:r>
            <a:endParaRPr lang="en-US" sz="1200" b="1" dirty="0" smtClean="0">
              <a:latin typeface="Times New Roman" panose="02020603050405020304" pitchFamily="18" charset="0"/>
              <a:cs typeface="Times New Roman" panose="02020603050405020304" pitchFamily="18" charset="0"/>
            </a:endParaRPr>
          </a:p>
          <a:p>
            <a:endParaRPr lang="en-US" sz="1200" b="1" dirty="0">
              <a:latin typeface="Times New Roman" panose="02020603050405020304" pitchFamily="18" charset="0"/>
              <a:cs typeface="Times New Roman" panose="02020603050405020304" pitchFamily="18" charset="0"/>
            </a:endParaRPr>
          </a:p>
          <a:p>
            <a:r>
              <a:rPr lang="en-US" sz="1200" b="1" dirty="0" smtClean="0">
                <a:latin typeface="Times New Roman" panose="02020603050405020304" pitchFamily="18" charset="0"/>
                <a:cs typeface="Times New Roman" panose="02020603050405020304" pitchFamily="18" charset="0"/>
              </a:rPr>
              <a:t>Leaders: </a:t>
            </a:r>
          </a:p>
          <a:p>
            <a:r>
              <a:rPr lang="en-US" sz="1200" dirty="0" smtClean="0">
                <a:latin typeface="Times New Roman" panose="02020603050405020304" pitchFamily="18" charset="0"/>
                <a:cs typeface="Times New Roman" panose="02020603050405020304" pitchFamily="18" charset="0"/>
              </a:rPr>
              <a:t>I.V. </a:t>
            </a:r>
            <a:r>
              <a:rPr lang="en-US" sz="1200" dirty="0" err="1" smtClean="0">
                <a:latin typeface="Times New Roman" panose="02020603050405020304" pitchFamily="18" charset="0"/>
                <a:cs typeface="Times New Roman" panose="02020603050405020304" pitchFamily="18" charset="0"/>
              </a:rPr>
              <a:t>Kalagin</a:t>
            </a:r>
            <a:r>
              <a:rPr lang="en-US" sz="1200" dirty="0" smtClean="0">
                <a:latin typeface="Times New Roman" panose="02020603050405020304" pitchFamily="18" charset="0"/>
                <a:cs typeface="Times New Roman" panose="02020603050405020304" pitchFamily="18" charset="0"/>
              </a:rPr>
              <a:t>, </a:t>
            </a:r>
          </a:p>
          <a:p>
            <a:r>
              <a:rPr lang="en-US" sz="1200" dirty="0" smtClean="0">
                <a:latin typeface="Times New Roman" panose="02020603050405020304" pitchFamily="18" charset="0"/>
                <a:cs typeface="Times New Roman" panose="02020603050405020304" pitchFamily="18" charset="0"/>
              </a:rPr>
              <a:t>A.G. </a:t>
            </a:r>
            <a:r>
              <a:rPr lang="en-US" sz="1200" dirty="0" err="1" smtClean="0">
                <a:latin typeface="Times New Roman" panose="02020603050405020304" pitchFamily="18" charset="0"/>
                <a:cs typeface="Times New Roman" panose="02020603050405020304" pitchFamily="18" charset="0"/>
              </a:rPr>
              <a:t>Popeko</a:t>
            </a:r>
            <a:endParaRPr lang="ru-RU" sz="1200" dirty="0">
              <a:latin typeface="Times New Roman" panose="02020603050405020304" pitchFamily="18" charset="0"/>
              <a:cs typeface="Times New Roman" panose="02020603050405020304" pitchFamily="18" charset="0"/>
            </a:endParaRPr>
          </a:p>
        </p:txBody>
      </p:sp>
      <p:sp>
        <p:nvSpPr>
          <p:cNvPr id="29" name="Прямоугольник 28"/>
          <p:cNvSpPr/>
          <p:nvPr/>
        </p:nvSpPr>
        <p:spPr>
          <a:xfrm>
            <a:off x="5616116" y="2198951"/>
            <a:ext cx="1764196" cy="1692771"/>
          </a:xfrm>
          <a:prstGeom prst="rect">
            <a:avLst/>
          </a:prstGeom>
        </p:spPr>
        <p:txBody>
          <a:bodyPr wrap="square">
            <a:spAutoFit/>
          </a:bodyPr>
          <a:lstStyle/>
          <a:p>
            <a:r>
              <a:rPr lang="en-US" sz="1400" dirty="0">
                <a:latin typeface="Times New Roman" panose="02020603050405020304" pitchFamily="18" charset="0"/>
                <a:cs typeface="Times New Roman" panose="02020603050405020304" pitchFamily="18" charset="0"/>
              </a:rPr>
              <a:t>Development of the </a:t>
            </a:r>
            <a:r>
              <a:rPr lang="en-US" sz="1400" dirty="0" smtClean="0">
                <a:latin typeface="Times New Roman" panose="02020603050405020304" pitchFamily="18" charset="0"/>
                <a:cs typeface="Times New Roman" panose="02020603050405020304" pitchFamily="18" charset="0"/>
              </a:rPr>
              <a:t>setups </a:t>
            </a:r>
            <a:r>
              <a:rPr lang="en-US" sz="1400" dirty="0">
                <a:latin typeface="Times New Roman" panose="02020603050405020304" pitchFamily="18" charset="0"/>
                <a:cs typeface="Times New Roman" panose="02020603050405020304" pitchFamily="18" charset="0"/>
              </a:rPr>
              <a:t>for the study of </a:t>
            </a:r>
            <a:r>
              <a:rPr lang="en-US" sz="1400" dirty="0" smtClean="0">
                <a:latin typeface="Times New Roman" panose="02020603050405020304" pitchFamily="18" charset="0"/>
                <a:cs typeface="Times New Roman" panose="02020603050405020304" pitchFamily="18" charset="0"/>
              </a:rPr>
              <a:t>properties </a:t>
            </a:r>
            <a:r>
              <a:rPr lang="en-US" sz="1400" dirty="0">
                <a:latin typeface="Times New Roman" panose="02020603050405020304" pitchFamily="18" charset="0"/>
                <a:cs typeface="Times New Roman" panose="02020603050405020304" pitchFamily="18" charset="0"/>
              </a:rPr>
              <a:t>of </a:t>
            </a:r>
            <a:r>
              <a:rPr lang="en-US" sz="1400" dirty="0" err="1">
                <a:latin typeface="Times New Roman" panose="02020603050405020304" pitchFamily="18" charset="0"/>
                <a:cs typeface="Times New Roman" panose="02020603050405020304" pitchFamily="18" charset="0"/>
              </a:rPr>
              <a:t>superheavy</a:t>
            </a:r>
            <a:r>
              <a:rPr lang="en-US" sz="1400" dirty="0">
                <a:latin typeface="Times New Roman" panose="02020603050405020304" pitchFamily="18" charset="0"/>
                <a:cs typeface="Times New Roman" panose="02020603050405020304" pitchFamily="18" charset="0"/>
              </a:rPr>
              <a:t> nuclei</a:t>
            </a:r>
            <a:endParaRPr lang="en-US" sz="1200" b="1" dirty="0" smtClean="0">
              <a:latin typeface="Times New Roman" panose="02020603050405020304" pitchFamily="18" charset="0"/>
              <a:cs typeface="Times New Roman" panose="02020603050405020304" pitchFamily="18" charset="0"/>
            </a:endParaRPr>
          </a:p>
          <a:p>
            <a:r>
              <a:rPr lang="en-US" sz="1200" b="1" dirty="0">
                <a:latin typeface="Times New Roman" panose="02020603050405020304" pitchFamily="18" charset="0"/>
                <a:cs typeface="Times New Roman" panose="02020603050405020304" pitchFamily="18" charset="0"/>
              </a:rPr>
              <a:t>2024 </a:t>
            </a:r>
            <a:r>
              <a:rPr lang="en-US" sz="1200" b="1" dirty="0" smtClean="0">
                <a:latin typeface="Times New Roman" panose="02020603050405020304" pitchFamily="18" charset="0"/>
                <a:cs typeface="Times New Roman" panose="02020603050405020304" pitchFamily="18" charset="0"/>
              </a:rPr>
              <a:t>– 2028</a:t>
            </a:r>
          </a:p>
          <a:p>
            <a:endParaRPr lang="en-US" sz="1200" b="1" dirty="0">
              <a:latin typeface="Times New Roman" panose="02020603050405020304" pitchFamily="18" charset="0"/>
              <a:cs typeface="Times New Roman" panose="02020603050405020304" pitchFamily="18" charset="0"/>
            </a:endParaRPr>
          </a:p>
          <a:p>
            <a:r>
              <a:rPr lang="en-US" sz="1200" b="1" dirty="0" smtClean="0">
                <a:latin typeface="Times New Roman" panose="02020603050405020304" pitchFamily="18" charset="0"/>
                <a:cs typeface="Times New Roman" panose="02020603050405020304" pitchFamily="18" charset="0"/>
              </a:rPr>
              <a:t>Leader: </a:t>
            </a:r>
          </a:p>
          <a:p>
            <a:r>
              <a:rPr lang="en-US" sz="1200" dirty="0" smtClean="0">
                <a:latin typeface="Times New Roman" panose="02020603050405020304" pitchFamily="18" charset="0"/>
                <a:cs typeface="Times New Roman" panose="02020603050405020304" pitchFamily="18" charset="0"/>
              </a:rPr>
              <a:t>A.V. </a:t>
            </a:r>
            <a:r>
              <a:rPr lang="en-US" sz="1200" dirty="0" err="1" smtClean="0">
                <a:latin typeface="Times New Roman" panose="02020603050405020304" pitchFamily="18" charset="0"/>
                <a:cs typeface="Times New Roman" panose="02020603050405020304" pitchFamily="18" charset="0"/>
              </a:rPr>
              <a:t>Yeremin</a:t>
            </a:r>
            <a:r>
              <a:rPr lang="en-US" sz="1200" dirty="0" smtClean="0">
                <a:latin typeface="Times New Roman" panose="02020603050405020304" pitchFamily="18" charset="0"/>
                <a:cs typeface="Times New Roman" panose="02020603050405020304" pitchFamily="18" charset="0"/>
              </a:rPr>
              <a:t>, </a:t>
            </a:r>
          </a:p>
        </p:txBody>
      </p:sp>
      <p:sp>
        <p:nvSpPr>
          <p:cNvPr id="10" name="Стрелка вниз 9"/>
          <p:cNvSpPr/>
          <p:nvPr/>
        </p:nvSpPr>
        <p:spPr>
          <a:xfrm>
            <a:off x="4572000" y="3375641"/>
            <a:ext cx="342292" cy="839361"/>
          </a:xfrm>
          <a:prstGeom prst="downArrow">
            <a:avLst/>
          </a:prstGeom>
          <a:solidFill>
            <a:schemeClr val="accent3">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Стрелка вниз 35"/>
          <p:cNvSpPr/>
          <p:nvPr/>
        </p:nvSpPr>
        <p:spPr>
          <a:xfrm>
            <a:off x="6097017" y="3412384"/>
            <a:ext cx="342292" cy="839361"/>
          </a:xfrm>
          <a:prstGeom prst="downArrow">
            <a:avLst/>
          </a:prstGeom>
          <a:solidFill>
            <a:schemeClr val="accent3">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38" name="Прямая соединительная линия 37"/>
          <p:cNvCxnSpPr/>
          <p:nvPr/>
        </p:nvCxnSpPr>
        <p:spPr>
          <a:xfrm flipV="1">
            <a:off x="830135" y="2101873"/>
            <a:ext cx="3024336" cy="1771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9" name="Прямая соединительная линия 38"/>
          <p:cNvCxnSpPr/>
          <p:nvPr/>
        </p:nvCxnSpPr>
        <p:spPr>
          <a:xfrm flipV="1">
            <a:off x="3995934" y="2072754"/>
            <a:ext cx="4904994" cy="26567"/>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416728" y="4282274"/>
            <a:ext cx="4693369" cy="1815882"/>
          </a:xfrm>
          <a:prstGeom prst="rect">
            <a:avLst/>
          </a:prstGeom>
          <a:noFill/>
        </p:spPr>
        <p:txBody>
          <a:bodyPr wrap="square" rtlCol="0">
            <a:spAutoFit/>
          </a:bodyPr>
          <a:lstStyle/>
          <a:p>
            <a:r>
              <a:rPr lang="en-US" sz="1400" dirty="0" smtClean="0">
                <a:latin typeface="Times New Roman" panose="02020603050405020304" pitchFamily="18" charset="0"/>
                <a:cs typeface="Times New Roman" panose="02020603050405020304" pitchFamily="18" charset="0"/>
              </a:rPr>
              <a:t>New projects: </a:t>
            </a:r>
          </a:p>
          <a:p>
            <a:pPr marL="285750" indent="-285750">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Mass measurements of SH nuclei;</a:t>
            </a:r>
          </a:p>
          <a:p>
            <a:pPr marL="285750" indent="-285750">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Chemistry of short-lived SHE;</a:t>
            </a:r>
          </a:p>
          <a:p>
            <a:pPr marL="285750" indent="-285750">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Mechanisms of MNT reactions;</a:t>
            </a:r>
          </a:p>
          <a:p>
            <a:pPr marL="285750" indent="-285750">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Reaction mechanisms competing with fusion; </a:t>
            </a:r>
          </a:p>
          <a:p>
            <a:pPr marL="285750" indent="-285750">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Production of new neutron-rich isotopes in MNT reactions and study of their properties;</a:t>
            </a:r>
          </a:p>
          <a:p>
            <a:pPr marL="285750" indent="-285750">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 …</a:t>
            </a:r>
            <a:endParaRPr lang="ru-RU" sz="1400" dirty="0">
              <a:latin typeface="Times New Roman" panose="02020603050405020304" pitchFamily="18" charset="0"/>
              <a:cs typeface="Times New Roman" panose="02020603050405020304" pitchFamily="18" charset="0"/>
            </a:endParaRPr>
          </a:p>
        </p:txBody>
      </p:sp>
      <p:sp>
        <p:nvSpPr>
          <p:cNvPr id="31" name="TextBox 30"/>
          <p:cNvSpPr txBox="1"/>
          <p:nvPr/>
        </p:nvSpPr>
        <p:spPr>
          <a:xfrm>
            <a:off x="7186123" y="4428350"/>
            <a:ext cx="1527382" cy="1384995"/>
          </a:xfrm>
          <a:prstGeom prst="rect">
            <a:avLst/>
          </a:prstGeom>
          <a:noFill/>
        </p:spPr>
        <p:txBody>
          <a:bodyPr wrap="square" rtlCol="0">
            <a:spAutoFit/>
          </a:bodyPr>
          <a:lstStyle/>
          <a:p>
            <a:r>
              <a:rPr lang="en-US" sz="1400" dirty="0" smtClean="0">
                <a:latin typeface="Times New Roman" panose="02020603050405020304" pitchFamily="18" charset="0"/>
                <a:cs typeface="Times New Roman" panose="02020603050405020304" pitchFamily="18" charset="0"/>
              </a:rPr>
              <a:t>New projects:</a:t>
            </a:r>
          </a:p>
          <a:p>
            <a:pPr marL="285750" indent="-285750">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I class RCL;</a:t>
            </a:r>
          </a:p>
          <a:p>
            <a:pPr marL="285750" indent="-285750">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Development of RIB technique;</a:t>
            </a:r>
          </a:p>
          <a:p>
            <a:pPr marL="285750" indent="-285750">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175923251"/>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77493" y="1622410"/>
            <a:ext cx="3096344" cy="1446550"/>
          </a:xfrm>
          <a:prstGeom prst="rect">
            <a:avLst/>
          </a:prstGeom>
          <a:noFill/>
        </p:spPr>
        <p:txBody>
          <a:bodyPr wrap="square" rtlCol="0">
            <a:spAutoFit/>
          </a:bodyPr>
          <a:lstStyle/>
          <a:p>
            <a:r>
              <a:rPr lang="en-GB" b="1" dirty="0"/>
              <a:t>Synthesis of new </a:t>
            </a:r>
            <a:r>
              <a:rPr lang="en-GB" b="1" dirty="0" smtClean="0"/>
              <a:t>elements</a:t>
            </a:r>
          </a:p>
          <a:p>
            <a:r>
              <a:rPr lang="en-GB" sz="1400" i="1" dirty="0">
                <a:effectLst>
                  <a:outerShdw blurRad="38100" dist="38100" dir="2700000" algn="tl">
                    <a:srgbClr val="000000">
                      <a:alpha val="43137"/>
                    </a:srgbClr>
                  </a:outerShdw>
                </a:effectLst>
              </a:rPr>
              <a:t>SHE Factory – </a:t>
            </a:r>
            <a:r>
              <a:rPr lang="en-GB" sz="1400" i="1" dirty="0" smtClean="0">
                <a:effectLst>
                  <a:outerShdw blurRad="38100" dist="38100" dir="2700000" algn="tl">
                    <a:srgbClr val="000000">
                      <a:alpha val="43137"/>
                    </a:srgbClr>
                  </a:outerShdw>
                </a:effectLst>
              </a:rPr>
              <a:t>DGFRS II</a:t>
            </a:r>
            <a:endParaRPr lang="en-GB" sz="1400" i="1" dirty="0">
              <a:effectLst>
                <a:outerShdw blurRad="38100" dist="38100" dir="2700000" algn="tl">
                  <a:srgbClr val="000000">
                    <a:alpha val="43137"/>
                  </a:srgbClr>
                </a:outerShdw>
              </a:effectLst>
            </a:endParaRPr>
          </a:p>
          <a:p>
            <a:r>
              <a:rPr lang="en-GB" sz="1400" dirty="0" smtClean="0"/>
              <a:t>119 </a:t>
            </a:r>
            <a:r>
              <a:rPr lang="en-GB" sz="1400" dirty="0"/>
              <a:t>and 120 is a task of the highest </a:t>
            </a:r>
            <a:r>
              <a:rPr lang="en-GB" sz="1400" dirty="0" smtClean="0"/>
              <a:t>importance. </a:t>
            </a:r>
            <a:r>
              <a:rPr lang="en-GB" sz="1400" baseline="30000" dirty="0" smtClean="0"/>
              <a:t>249</a:t>
            </a:r>
            <a:r>
              <a:rPr lang="en-GB" sz="1400" dirty="0" smtClean="0"/>
              <a:t>Bk+</a:t>
            </a:r>
            <a:r>
              <a:rPr lang="en-GB" sz="1400" baseline="30000" dirty="0" smtClean="0"/>
              <a:t>50</a:t>
            </a:r>
            <a:r>
              <a:rPr lang="en-GB" sz="1400" dirty="0" smtClean="0"/>
              <a:t>Ti</a:t>
            </a:r>
            <a:r>
              <a:rPr lang="en-GB" sz="1400" dirty="0">
                <a:sym typeface="Symbol"/>
              </a:rPr>
              <a:t></a:t>
            </a:r>
            <a:r>
              <a:rPr lang="en-GB" sz="1400" baseline="30000" dirty="0"/>
              <a:t>299</a:t>
            </a:r>
            <a:r>
              <a:rPr lang="en-GB" sz="1400" dirty="0"/>
              <a:t>119*, </a:t>
            </a:r>
            <a:endParaRPr lang="en-GB" sz="1400" dirty="0" smtClean="0"/>
          </a:p>
          <a:p>
            <a:r>
              <a:rPr lang="en-GB" sz="1400" baseline="30000" dirty="0" smtClean="0"/>
              <a:t>249-251</a:t>
            </a:r>
            <a:r>
              <a:rPr lang="en-GB" sz="1400" dirty="0" smtClean="0"/>
              <a:t>Cf+</a:t>
            </a:r>
            <a:r>
              <a:rPr lang="en-GB" sz="1400" baseline="30000" dirty="0" smtClean="0"/>
              <a:t>50</a:t>
            </a:r>
            <a:r>
              <a:rPr lang="en-GB" sz="1400" dirty="0" smtClean="0"/>
              <a:t>Ti</a:t>
            </a:r>
            <a:r>
              <a:rPr lang="en-GB" sz="1400" dirty="0">
                <a:sym typeface="Symbol"/>
              </a:rPr>
              <a:t></a:t>
            </a:r>
            <a:r>
              <a:rPr lang="en-GB" sz="1400" baseline="30000" dirty="0" smtClean="0"/>
              <a:t>299-301</a:t>
            </a:r>
            <a:r>
              <a:rPr lang="en-GB" sz="1400" dirty="0" smtClean="0"/>
              <a:t>120* </a:t>
            </a:r>
            <a:r>
              <a:rPr lang="en-GB" sz="1400" baseline="30000" dirty="0" smtClean="0"/>
              <a:t>248</a:t>
            </a:r>
            <a:r>
              <a:rPr lang="en-GB" sz="1400" dirty="0" smtClean="0"/>
              <a:t>Cm+</a:t>
            </a:r>
            <a:r>
              <a:rPr lang="en-GB" sz="1400" baseline="30000" dirty="0" smtClean="0"/>
              <a:t>54</a:t>
            </a:r>
            <a:r>
              <a:rPr lang="en-GB" sz="1400" dirty="0" smtClean="0"/>
              <a:t>Cr</a:t>
            </a:r>
            <a:r>
              <a:rPr lang="en-GB" sz="1400" dirty="0">
                <a:sym typeface="Symbol"/>
              </a:rPr>
              <a:t></a:t>
            </a:r>
            <a:r>
              <a:rPr lang="en-GB" sz="1400" baseline="30000" dirty="0"/>
              <a:t>302</a:t>
            </a:r>
            <a:r>
              <a:rPr lang="en-GB" sz="1400" dirty="0"/>
              <a:t>120</a:t>
            </a:r>
            <a:r>
              <a:rPr lang="en-GB" sz="1400" dirty="0" smtClean="0"/>
              <a:t>*</a:t>
            </a:r>
            <a:endParaRPr lang="ru-RU" sz="1400" dirty="0"/>
          </a:p>
        </p:txBody>
      </p:sp>
      <p:sp>
        <p:nvSpPr>
          <p:cNvPr id="7" name="TextBox 6"/>
          <p:cNvSpPr txBox="1"/>
          <p:nvPr/>
        </p:nvSpPr>
        <p:spPr>
          <a:xfrm>
            <a:off x="777493" y="3183534"/>
            <a:ext cx="3096344" cy="1661993"/>
          </a:xfrm>
          <a:prstGeom prst="rect">
            <a:avLst/>
          </a:prstGeom>
          <a:noFill/>
        </p:spPr>
        <p:txBody>
          <a:bodyPr wrap="square" rtlCol="0">
            <a:spAutoFit/>
          </a:bodyPr>
          <a:lstStyle/>
          <a:p>
            <a:r>
              <a:rPr lang="en-GB" b="1" dirty="0"/>
              <a:t>Synthesis of </a:t>
            </a:r>
            <a:r>
              <a:rPr lang="en-GB" b="1" dirty="0" smtClean="0"/>
              <a:t>new SHE isotopes</a:t>
            </a:r>
          </a:p>
          <a:p>
            <a:r>
              <a:rPr lang="en-GB" sz="1400" i="1" dirty="0">
                <a:effectLst>
                  <a:outerShdw blurRad="38100" dist="38100" dir="2700000" algn="tl">
                    <a:srgbClr val="000000">
                      <a:alpha val="43137"/>
                    </a:srgbClr>
                  </a:outerShdw>
                </a:effectLst>
              </a:rPr>
              <a:t>SHE Factory – DGFRS II</a:t>
            </a:r>
          </a:p>
          <a:p>
            <a:pPr marL="285750" indent="-285750">
              <a:buFont typeface="Arial" panose="020B0604020202020204" pitchFamily="34" charset="0"/>
              <a:buChar char="•"/>
            </a:pPr>
            <a:r>
              <a:rPr lang="en-GB" sz="1400" dirty="0"/>
              <a:t>2n </a:t>
            </a:r>
            <a:r>
              <a:rPr lang="en-GB" sz="1400" dirty="0" smtClean="0"/>
              <a:t>channels </a:t>
            </a:r>
            <a:r>
              <a:rPr lang="en-GB" sz="1400" dirty="0"/>
              <a:t>of </a:t>
            </a:r>
            <a:r>
              <a:rPr lang="en-GB" sz="1400" dirty="0" smtClean="0"/>
              <a:t>fusion reactions;</a:t>
            </a:r>
          </a:p>
          <a:p>
            <a:pPr marL="285750" indent="-285750">
              <a:buFont typeface="Arial" panose="020B0604020202020204" pitchFamily="34" charset="0"/>
              <a:buChar char="•"/>
            </a:pPr>
            <a:r>
              <a:rPr lang="en-GB" sz="1400" dirty="0"/>
              <a:t>p1n- p3n </a:t>
            </a:r>
            <a:r>
              <a:rPr lang="en-GB" sz="1400" dirty="0" smtClean="0"/>
              <a:t>channels, EC;</a:t>
            </a:r>
          </a:p>
          <a:p>
            <a:pPr marL="285750" indent="-285750">
              <a:buFont typeface="Arial" panose="020B0604020202020204" pitchFamily="34" charset="0"/>
              <a:buChar char="•"/>
            </a:pPr>
            <a:r>
              <a:rPr lang="en-GB" sz="1400" dirty="0" err="1"/>
              <a:t>Multinucleon</a:t>
            </a:r>
            <a:r>
              <a:rPr lang="en-GB" sz="1400" dirty="0"/>
              <a:t> transfer </a:t>
            </a:r>
            <a:r>
              <a:rPr lang="en-GB" sz="1400" dirty="0" smtClean="0"/>
              <a:t>reactions U+U, </a:t>
            </a:r>
            <a:r>
              <a:rPr lang="en-GB" sz="1400" dirty="0" err="1" smtClean="0"/>
              <a:t>U+Cm</a:t>
            </a:r>
            <a:r>
              <a:rPr lang="en-GB" sz="1400" dirty="0" smtClean="0"/>
              <a:t>;</a:t>
            </a:r>
          </a:p>
          <a:p>
            <a:pPr marL="285750" indent="-285750">
              <a:buFont typeface="Arial" panose="020B0604020202020204" pitchFamily="34" charset="0"/>
              <a:buChar char="•"/>
            </a:pPr>
            <a:r>
              <a:rPr lang="en-GB" sz="1400" dirty="0" smtClean="0"/>
              <a:t>More </a:t>
            </a:r>
            <a:r>
              <a:rPr lang="en-GB" sz="1400" dirty="0"/>
              <a:t>neutron-rich </a:t>
            </a:r>
            <a:r>
              <a:rPr lang="en-GB" sz="1400" dirty="0" smtClean="0"/>
              <a:t>targets.</a:t>
            </a:r>
            <a:endParaRPr lang="ru-RU" sz="1400" dirty="0"/>
          </a:p>
        </p:txBody>
      </p:sp>
      <p:sp>
        <p:nvSpPr>
          <p:cNvPr id="8" name="TextBox 7"/>
          <p:cNvSpPr txBox="1"/>
          <p:nvPr/>
        </p:nvSpPr>
        <p:spPr>
          <a:xfrm>
            <a:off x="777493" y="4947995"/>
            <a:ext cx="3096344" cy="1877437"/>
          </a:xfrm>
          <a:prstGeom prst="rect">
            <a:avLst/>
          </a:prstGeom>
          <a:noFill/>
        </p:spPr>
        <p:txBody>
          <a:bodyPr wrap="square" rtlCol="0">
            <a:spAutoFit/>
          </a:bodyPr>
          <a:lstStyle/>
          <a:p>
            <a:r>
              <a:rPr lang="en-GB" b="1" dirty="0"/>
              <a:t>Nuclear SHE </a:t>
            </a:r>
            <a:r>
              <a:rPr lang="en-GB" b="1" dirty="0" smtClean="0"/>
              <a:t>spectroscopy</a:t>
            </a:r>
          </a:p>
          <a:p>
            <a:r>
              <a:rPr lang="en-GB" sz="1400" i="1" dirty="0">
                <a:effectLst>
                  <a:outerShdw blurRad="38100" dist="38100" dir="2700000" algn="tl">
                    <a:srgbClr val="000000">
                      <a:alpha val="43137"/>
                    </a:srgbClr>
                  </a:outerShdw>
                </a:effectLst>
              </a:rPr>
              <a:t>SHE Factory – </a:t>
            </a:r>
            <a:r>
              <a:rPr lang="en-GB" sz="1400" i="1" dirty="0" smtClean="0">
                <a:effectLst>
                  <a:outerShdw blurRad="38100" dist="38100" dir="2700000" algn="tl">
                    <a:srgbClr val="000000">
                      <a:alpha val="43137"/>
                    </a:srgbClr>
                  </a:outerShdw>
                </a:effectLst>
              </a:rPr>
              <a:t>GRAND</a:t>
            </a:r>
          </a:p>
          <a:p>
            <a:r>
              <a:rPr lang="en-GB" sz="1400" i="1" dirty="0" smtClean="0">
                <a:effectLst>
                  <a:outerShdw blurRad="38100" dist="38100" dir="2700000" algn="tl">
                    <a:srgbClr val="000000">
                      <a:alpha val="43137"/>
                    </a:srgbClr>
                  </a:outerShdw>
                </a:effectLst>
              </a:rPr>
              <a:t>U400R – SHELS</a:t>
            </a:r>
            <a:endParaRPr lang="en-GB" sz="1400" i="1" dirty="0">
              <a:effectLst>
                <a:outerShdw blurRad="38100" dist="38100" dir="2700000" algn="tl">
                  <a:srgbClr val="000000">
                    <a:alpha val="43137"/>
                  </a:srgbClr>
                </a:outerShdw>
              </a:effectLst>
            </a:endParaRPr>
          </a:p>
          <a:p>
            <a:r>
              <a:rPr lang="en-GB" sz="1400" dirty="0" smtClean="0"/>
              <a:t>Radioactive </a:t>
            </a:r>
            <a:r>
              <a:rPr lang="en-GB" sz="1400" dirty="0"/>
              <a:t>decay and the structure of isotopes of heavy and </a:t>
            </a:r>
            <a:r>
              <a:rPr lang="en-GB" sz="1400" dirty="0" err="1"/>
              <a:t>superheavy</a:t>
            </a:r>
            <a:r>
              <a:rPr lang="en-GB" sz="1400" dirty="0"/>
              <a:t> </a:t>
            </a:r>
            <a:r>
              <a:rPr lang="en-GB" sz="1400" dirty="0" smtClean="0"/>
              <a:t>elements. </a:t>
            </a:r>
            <a:r>
              <a:rPr lang="en-GB" sz="1400" dirty="0"/>
              <a:t>The first experiments </a:t>
            </a:r>
            <a:r>
              <a:rPr lang="en-GB" sz="1400" dirty="0" smtClean="0"/>
              <a:t>on </a:t>
            </a:r>
            <a:r>
              <a:rPr lang="en-GB" sz="1400" dirty="0"/>
              <a:t>the </a:t>
            </a:r>
            <a:r>
              <a:rPr lang="en-GB" sz="1400" dirty="0" smtClean="0"/>
              <a:t>study </a:t>
            </a:r>
            <a:r>
              <a:rPr lang="en-GB" sz="1400" dirty="0"/>
              <a:t>of </a:t>
            </a:r>
            <a:r>
              <a:rPr lang="en-GB" sz="1400" dirty="0" err="1" smtClean="0"/>
              <a:t>Fl</a:t>
            </a:r>
            <a:r>
              <a:rPr lang="en-GB" sz="1400" dirty="0" smtClean="0"/>
              <a:t> </a:t>
            </a:r>
            <a:r>
              <a:rPr lang="en-GB" sz="1400" dirty="0"/>
              <a:t>and </a:t>
            </a:r>
            <a:r>
              <a:rPr lang="en-GB" sz="1400" dirty="0" smtClean="0"/>
              <a:t>Mc </a:t>
            </a:r>
            <a:r>
              <a:rPr lang="en-GB" sz="1400" dirty="0"/>
              <a:t>isotopes </a:t>
            </a:r>
            <a:r>
              <a:rPr lang="en-GB" sz="1400" dirty="0" smtClean="0"/>
              <a:t>in </a:t>
            </a:r>
            <a:r>
              <a:rPr lang="en-GB" sz="1400" dirty="0"/>
              <a:t>the </a:t>
            </a:r>
            <a:r>
              <a:rPr lang="en-GB" sz="1400" baseline="30000" dirty="0"/>
              <a:t>48</a:t>
            </a:r>
            <a:r>
              <a:rPr lang="en-GB" sz="1400" dirty="0"/>
              <a:t>Ca+</a:t>
            </a:r>
            <a:r>
              <a:rPr lang="en-GB" sz="1400" baseline="30000" dirty="0"/>
              <a:t>242</a:t>
            </a:r>
            <a:r>
              <a:rPr lang="en-GB" sz="1400" dirty="0"/>
              <a:t>Pu,</a:t>
            </a:r>
            <a:r>
              <a:rPr lang="en-GB" sz="1400" baseline="30000" dirty="0"/>
              <a:t>243</a:t>
            </a:r>
            <a:r>
              <a:rPr lang="en-GB" sz="1400" dirty="0"/>
              <a:t>Am reactions</a:t>
            </a:r>
            <a:r>
              <a:rPr lang="en-GB" sz="1400" dirty="0" smtClean="0"/>
              <a:t>.</a:t>
            </a:r>
            <a:endParaRPr lang="ru-RU" sz="1400" dirty="0"/>
          </a:p>
        </p:txBody>
      </p:sp>
      <p:sp>
        <p:nvSpPr>
          <p:cNvPr id="9" name="TextBox 8"/>
          <p:cNvSpPr txBox="1"/>
          <p:nvPr/>
        </p:nvSpPr>
        <p:spPr>
          <a:xfrm>
            <a:off x="5197918" y="3398977"/>
            <a:ext cx="3096344" cy="1446550"/>
          </a:xfrm>
          <a:prstGeom prst="rect">
            <a:avLst/>
          </a:prstGeom>
          <a:noFill/>
        </p:spPr>
        <p:txBody>
          <a:bodyPr wrap="square" rtlCol="0">
            <a:spAutoFit/>
          </a:bodyPr>
          <a:lstStyle/>
          <a:p>
            <a:r>
              <a:rPr lang="en-GB" b="1" dirty="0" smtClean="0"/>
              <a:t>Chemistry </a:t>
            </a:r>
            <a:r>
              <a:rPr lang="en-GB" b="1" dirty="0"/>
              <a:t>of </a:t>
            </a:r>
            <a:r>
              <a:rPr lang="en-GB" b="1" dirty="0" smtClean="0"/>
              <a:t>SHE</a:t>
            </a:r>
          </a:p>
          <a:p>
            <a:r>
              <a:rPr lang="en-GB" sz="1400" i="1" dirty="0" smtClean="0">
                <a:effectLst>
                  <a:outerShdw blurRad="38100" dist="38100" dir="2700000" algn="tl">
                    <a:srgbClr val="000000">
                      <a:alpha val="43137"/>
                    </a:srgbClr>
                  </a:outerShdw>
                </a:effectLst>
              </a:rPr>
              <a:t>SHE Factory – GRAND, GASSOL</a:t>
            </a:r>
          </a:p>
          <a:p>
            <a:r>
              <a:rPr lang="en-GB" sz="1400" dirty="0"/>
              <a:t>Chemical </a:t>
            </a:r>
            <a:r>
              <a:rPr lang="en-GB" sz="1400" dirty="0" smtClean="0"/>
              <a:t>properties </a:t>
            </a:r>
            <a:r>
              <a:rPr lang="en-GB" sz="1400" dirty="0"/>
              <a:t>of SHE with Z = 112 – 114 </a:t>
            </a:r>
            <a:r>
              <a:rPr lang="en-GB" sz="1400" dirty="0" smtClean="0"/>
              <a:t>(T</a:t>
            </a:r>
            <a:r>
              <a:rPr lang="en-GB" sz="1400" baseline="-25000" dirty="0" smtClean="0"/>
              <a:t>1/2</a:t>
            </a:r>
            <a:r>
              <a:rPr lang="en-GB" sz="1400" dirty="0" smtClean="0"/>
              <a:t>&gt;0.5 </a:t>
            </a:r>
            <a:r>
              <a:rPr lang="en-GB" sz="1400" dirty="0"/>
              <a:t>sec) </a:t>
            </a:r>
            <a:r>
              <a:rPr lang="en-GB" sz="1400" dirty="0" smtClean="0"/>
              <a:t>at </a:t>
            </a:r>
            <a:r>
              <a:rPr lang="en-GB" sz="1400" dirty="0"/>
              <a:t>the GRAND separator</a:t>
            </a:r>
            <a:r>
              <a:rPr lang="en-GB" sz="1400" dirty="0" smtClean="0"/>
              <a:t>. New </a:t>
            </a:r>
            <a:r>
              <a:rPr lang="en-GB" sz="1400" dirty="0"/>
              <a:t>experimental setups </a:t>
            </a:r>
            <a:r>
              <a:rPr lang="en-GB" sz="1400" dirty="0" smtClean="0"/>
              <a:t>for the study of heavier elements</a:t>
            </a:r>
            <a:endParaRPr lang="ru-RU" sz="1400" b="1" dirty="0"/>
          </a:p>
        </p:txBody>
      </p:sp>
      <p:sp>
        <p:nvSpPr>
          <p:cNvPr id="10" name="TextBox 9"/>
          <p:cNvSpPr txBox="1"/>
          <p:nvPr/>
        </p:nvSpPr>
        <p:spPr>
          <a:xfrm>
            <a:off x="5216571" y="4941168"/>
            <a:ext cx="3096344" cy="1785104"/>
          </a:xfrm>
          <a:prstGeom prst="rect">
            <a:avLst/>
          </a:prstGeom>
          <a:noFill/>
        </p:spPr>
        <p:txBody>
          <a:bodyPr wrap="square" rtlCol="0">
            <a:spAutoFit/>
          </a:bodyPr>
          <a:lstStyle/>
          <a:p>
            <a:r>
              <a:rPr lang="en-GB" b="1" dirty="0"/>
              <a:t>Measurement of masses of </a:t>
            </a:r>
            <a:r>
              <a:rPr lang="en-GB" b="1" dirty="0" smtClean="0"/>
              <a:t>Super-Heavy isotopes </a:t>
            </a:r>
          </a:p>
          <a:p>
            <a:r>
              <a:rPr lang="en-GB" sz="1400" i="1" dirty="0" smtClean="0">
                <a:effectLst>
                  <a:outerShdw blurRad="38100" dist="38100" dir="2700000" algn="tl">
                    <a:srgbClr val="000000">
                      <a:alpha val="43137"/>
                    </a:srgbClr>
                  </a:outerShdw>
                </a:effectLst>
              </a:rPr>
              <a:t>SHE Factory – MR TOF</a:t>
            </a:r>
          </a:p>
          <a:p>
            <a:r>
              <a:rPr lang="en-GB" sz="1400" dirty="0" smtClean="0"/>
              <a:t>Mass </a:t>
            </a:r>
            <a:r>
              <a:rPr lang="en-GB" sz="1400" dirty="0"/>
              <a:t>measurement of any of the nuclei in the alpha-decay chain with a precision of about 30 </a:t>
            </a:r>
            <a:r>
              <a:rPr lang="en-GB" sz="1400" dirty="0" err="1"/>
              <a:t>keV</a:t>
            </a:r>
            <a:r>
              <a:rPr lang="en-GB" sz="1400" dirty="0"/>
              <a:t> will give the masses of all the nuclei in the chain</a:t>
            </a:r>
            <a:endParaRPr lang="ru-RU" sz="1400" b="1" dirty="0"/>
          </a:p>
        </p:txBody>
      </p:sp>
      <p:sp>
        <p:nvSpPr>
          <p:cNvPr id="32" name="Прямоугольник 31"/>
          <p:cNvSpPr/>
          <p:nvPr/>
        </p:nvSpPr>
        <p:spPr>
          <a:xfrm>
            <a:off x="233850" y="637525"/>
            <a:ext cx="4582523" cy="984885"/>
          </a:xfrm>
          <a:prstGeom prst="rect">
            <a:avLst/>
          </a:prstGeom>
        </p:spPr>
        <p:txBody>
          <a:bodyPr wrap="square">
            <a:spAutoFit/>
          </a:bodyPr>
          <a:lstStyle/>
          <a:p>
            <a:pPr algn="ctr"/>
            <a:r>
              <a:rPr lang="en-US" sz="2400" b="1" dirty="0" smtClean="0">
                <a:solidFill>
                  <a:srgbClr val="C00000"/>
                </a:solidFill>
                <a:latin typeface="Times New Roman" panose="02020603050405020304" pitchFamily="18" charset="0"/>
                <a:cs typeface="Times New Roman" panose="02020603050405020304" pitchFamily="18" charset="0"/>
              </a:rPr>
              <a:t>Project:</a:t>
            </a:r>
            <a:r>
              <a:rPr lang="en-US" sz="2400" b="1" dirty="0" smtClean="0">
                <a:latin typeface="Times New Roman" panose="02020603050405020304" pitchFamily="18" charset="0"/>
                <a:cs typeface="Times New Roman" panose="02020603050405020304" pitchFamily="18" charset="0"/>
              </a:rPr>
              <a:t> </a:t>
            </a:r>
            <a:r>
              <a:rPr lang="en-US"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Investigation of Heavy and       Super-Heavy nuclei</a:t>
            </a:r>
            <a:endParaRPr lang="en-US"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en-US" sz="1400" dirty="0" smtClean="0">
                <a:latin typeface="Times New Roman" panose="02020603050405020304" pitchFamily="18" charset="0"/>
                <a:cs typeface="Times New Roman" panose="02020603050405020304" pitchFamily="18" charset="0"/>
              </a:rPr>
              <a:t>(Talk by A.V. </a:t>
            </a:r>
            <a:r>
              <a:rPr lang="en-US" sz="1400" dirty="0" err="1" smtClean="0">
                <a:latin typeface="Times New Roman" panose="02020603050405020304" pitchFamily="18" charset="0"/>
                <a:cs typeface="Times New Roman" panose="02020603050405020304" pitchFamily="18" charset="0"/>
              </a:rPr>
              <a:t>Karpov</a:t>
            </a:r>
            <a:r>
              <a:rPr lang="en-US" sz="1400" dirty="0" smtClean="0">
                <a:latin typeface="Times New Roman" panose="02020603050405020304" pitchFamily="18" charset="0"/>
                <a:cs typeface="Times New Roman" panose="02020603050405020304" pitchFamily="18" charset="0"/>
              </a:rPr>
              <a:t>)</a:t>
            </a:r>
            <a:endParaRPr lang="en-US" sz="1200" dirty="0">
              <a:latin typeface="Times New Roman" panose="02020603050405020304" pitchFamily="18" charset="0"/>
              <a:cs typeface="Times New Roman" panose="02020603050405020304" pitchFamily="18" charset="0"/>
            </a:endParaRPr>
          </a:p>
        </p:txBody>
      </p:sp>
      <p:sp>
        <p:nvSpPr>
          <p:cNvPr id="34" name="Text Box 3"/>
          <p:cNvSpPr txBox="1">
            <a:spLocks noChangeArrowheads="1"/>
          </p:cNvSpPr>
          <p:nvPr/>
        </p:nvSpPr>
        <p:spPr bwMode="auto">
          <a:xfrm>
            <a:off x="7315200" y="1111250"/>
            <a:ext cx="6000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ru-RU" sz="1600">
                <a:solidFill>
                  <a:schemeClr val="bg1"/>
                </a:solidFill>
                <a:latin typeface="Arial" charset="0"/>
              </a:rPr>
              <a:t>SHE</a:t>
            </a:r>
            <a:endParaRPr lang="ru-RU" altLang="ru-RU" sz="1600">
              <a:solidFill>
                <a:schemeClr val="bg1"/>
              </a:solidFill>
              <a:latin typeface="Arial" charset="0"/>
            </a:endParaRPr>
          </a:p>
        </p:txBody>
      </p:sp>
      <p:pic>
        <p:nvPicPr>
          <p:cNvPr id="75" name="Рисунок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15334" y="889398"/>
            <a:ext cx="3698817" cy="2448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Прямоугольник 10"/>
          <p:cNvSpPr/>
          <p:nvPr/>
        </p:nvSpPr>
        <p:spPr>
          <a:xfrm>
            <a:off x="323528" y="-7193"/>
            <a:ext cx="7856498" cy="769441"/>
          </a:xfrm>
          <a:prstGeom prst="rect">
            <a:avLst/>
          </a:prstGeom>
        </p:spPr>
        <p:txBody>
          <a:bodyPr wrap="square">
            <a:spAutoFit/>
          </a:bodyPr>
          <a:lstStyle/>
          <a:p>
            <a:pPr algn="ctr"/>
            <a:r>
              <a:rPr lang="en-US" sz="2400" b="1" dirty="0" smtClean="0">
                <a:solidFill>
                  <a:srgbClr val="C00000"/>
                </a:solidFill>
                <a:latin typeface="Times New Roman" panose="02020603050405020304" pitchFamily="18" charset="0"/>
                <a:cs typeface="Times New Roman" panose="02020603050405020304" pitchFamily="18" charset="0"/>
              </a:rPr>
              <a:t>Theme:</a:t>
            </a:r>
            <a:r>
              <a:rPr lang="en-US" sz="2000" dirty="0" smtClea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Synthesis </a:t>
            </a:r>
            <a:r>
              <a:rPr lang="en-US" sz="2000"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Properties of </a:t>
            </a:r>
            <a:r>
              <a:rPr lang="en-US" sz="2000" dirty="0" err="1">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Superheavy</a:t>
            </a:r>
            <a:r>
              <a:rPr lang="en-US" sz="2000"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Elements, Structure of Nuclei at the Limits of Nucleon </a:t>
            </a:r>
            <a:r>
              <a:rPr lang="en-US" sz="2000" dirty="0" smtClea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Stability</a:t>
            </a:r>
          </a:p>
        </p:txBody>
      </p:sp>
    </p:spTree>
    <p:extLst>
      <p:ext uri="{BB962C8B-B14F-4D97-AF65-F5344CB8AC3E}">
        <p14:creationId xmlns:p14="http://schemas.microsoft.com/office/powerpoint/2010/main" val="3745894925"/>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46398" y="915523"/>
            <a:ext cx="7848872" cy="677108"/>
          </a:xfrm>
          <a:prstGeom prst="rect">
            <a:avLst/>
          </a:prstGeom>
        </p:spPr>
        <p:txBody>
          <a:bodyPr wrap="square">
            <a:spAutoFit/>
          </a:bodyPr>
          <a:lstStyle/>
          <a:p>
            <a:pPr algn="ctr"/>
            <a:r>
              <a:rPr lang="en-US" sz="2400" b="1" dirty="0" smtClean="0">
                <a:solidFill>
                  <a:srgbClr val="C00000"/>
                </a:solidFill>
                <a:latin typeface="Times New Roman" panose="02020603050405020304" pitchFamily="18" charset="0"/>
                <a:cs typeface="Times New Roman" panose="02020603050405020304" pitchFamily="18" charset="0"/>
              </a:rPr>
              <a:t>Project:</a:t>
            </a:r>
            <a:r>
              <a:rPr lang="en-US" sz="2400" b="1" dirty="0" smtClean="0">
                <a:latin typeface="Times New Roman" panose="02020603050405020304" pitchFamily="18" charset="0"/>
                <a:cs typeface="Times New Roman" panose="02020603050405020304" pitchFamily="18" charset="0"/>
              </a:rPr>
              <a:t> </a:t>
            </a:r>
            <a:r>
              <a:rPr lang="en-US"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Structure </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of the </a:t>
            </a:r>
            <a:r>
              <a:rPr lang="en-US"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lightest </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nuclei </a:t>
            </a:r>
            <a:r>
              <a:rPr lang="en-US"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borders </a:t>
            </a:r>
            <a:r>
              <a:rPr lang="en-US"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of nucleon stability</a:t>
            </a:r>
            <a:endParaRPr lang="ru-RU"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en-US" sz="1400" dirty="0" smtClean="0">
                <a:latin typeface="Times New Roman" panose="02020603050405020304" pitchFamily="18" charset="0"/>
                <a:cs typeface="Times New Roman" panose="02020603050405020304" pitchFamily="18" charset="0"/>
              </a:rPr>
              <a:t>(Talk by G. Kaminski)</a:t>
            </a:r>
            <a:endParaRPr lang="en-US" sz="1200" dirty="0">
              <a:latin typeface="Times New Roman" panose="02020603050405020304" pitchFamily="18" charset="0"/>
              <a:cs typeface="Times New Roman" panose="02020603050405020304" pitchFamily="18" charset="0"/>
            </a:endParaRPr>
          </a:p>
        </p:txBody>
      </p:sp>
      <p:sp>
        <p:nvSpPr>
          <p:cNvPr id="8" name="TextBox 12"/>
          <p:cNvSpPr txBox="1"/>
          <p:nvPr/>
        </p:nvSpPr>
        <p:spPr>
          <a:xfrm rot="16200000">
            <a:off x="3714728" y="2522161"/>
            <a:ext cx="1573657" cy="338554"/>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1600" dirty="0"/>
              <a:t>Primary beams</a:t>
            </a:r>
            <a:endParaRPr lang="ru-RU" sz="1600" dirty="0"/>
          </a:p>
        </p:txBody>
      </p:sp>
      <p:sp>
        <p:nvSpPr>
          <p:cNvPr id="9" name="TextBox 14"/>
          <p:cNvSpPr txBox="1"/>
          <p:nvPr/>
        </p:nvSpPr>
        <p:spPr>
          <a:xfrm rot="16200000">
            <a:off x="5289547" y="4868950"/>
            <a:ext cx="1935536" cy="338554"/>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1600" dirty="0"/>
              <a:t>Secondary beams</a:t>
            </a:r>
            <a:endParaRPr lang="ru-RU" sz="1600" dirty="0"/>
          </a:p>
        </p:txBody>
      </p:sp>
      <p:graphicFrame>
        <p:nvGraphicFramePr>
          <p:cNvPr id="14" name="Таблица 13"/>
          <p:cNvGraphicFramePr>
            <a:graphicFrameLocks noGrp="1"/>
          </p:cNvGraphicFramePr>
          <p:nvPr>
            <p:extLst>
              <p:ext uri="{D42A27DB-BD31-4B8C-83A1-F6EECF244321}">
                <p14:modId xmlns:p14="http://schemas.microsoft.com/office/powerpoint/2010/main" val="2984949224"/>
              </p:ext>
            </p:extLst>
          </p:nvPr>
        </p:nvGraphicFramePr>
        <p:xfrm>
          <a:off x="4836336" y="1986467"/>
          <a:ext cx="4159587" cy="2207419"/>
        </p:xfrm>
        <a:graphic>
          <a:graphicData uri="http://schemas.openxmlformats.org/drawingml/2006/table">
            <a:tbl>
              <a:tblPr firstRow="1" bandRow="1">
                <a:tableStyleId>{5C22544A-7EE6-4342-B048-85BDC9FD1C3A}</a:tableStyleId>
              </a:tblPr>
              <a:tblGrid>
                <a:gridCol w="775212"/>
                <a:gridCol w="936104"/>
                <a:gridCol w="720080"/>
                <a:gridCol w="936104"/>
                <a:gridCol w="792087"/>
              </a:tblGrid>
              <a:tr h="262375">
                <a:tc>
                  <a:txBody>
                    <a:bodyPr/>
                    <a:lstStyle/>
                    <a:p>
                      <a:pPr algn="ctr"/>
                      <a:r>
                        <a:rPr lang="en-US" sz="1200" b="1" dirty="0" smtClean="0">
                          <a:solidFill>
                            <a:schemeClr val="tx1"/>
                          </a:solidFill>
                          <a:latin typeface="Times New Roman" panose="02020603050405020304" pitchFamily="18" charset="0"/>
                          <a:cs typeface="Times New Roman" panose="02020603050405020304" pitchFamily="18" charset="0"/>
                        </a:rPr>
                        <a:t>HI</a:t>
                      </a:r>
                      <a:endParaRPr lang="ru-RU" sz="12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en-US" sz="1200" dirty="0" smtClean="0">
                          <a:latin typeface="Times New Roman" panose="02020603050405020304" pitchFamily="18" charset="0"/>
                          <a:cs typeface="Times New Roman" panose="02020603050405020304" pitchFamily="18" charset="0"/>
                        </a:rPr>
                        <a:t>2020</a:t>
                      </a:r>
                      <a:r>
                        <a:rPr lang="en-US" sz="1200" dirty="0" smtClean="0">
                          <a:solidFill>
                            <a:schemeClr val="tx1"/>
                          </a:solidFill>
                          <a:latin typeface="Times New Roman" panose="02020603050405020304" pitchFamily="18" charset="0"/>
                          <a:cs typeface="Times New Roman" panose="02020603050405020304" pitchFamily="18" charset="0"/>
                        </a:rPr>
                        <a:t>2020</a:t>
                      </a:r>
                      <a:endParaRPr lang="ru-RU" sz="12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tc gridSpan="2">
                  <a:txBody>
                    <a:bodyPr/>
                    <a:lstStyle/>
                    <a:p>
                      <a:pPr algn="ctr"/>
                      <a:r>
                        <a:rPr lang="en-US" sz="1200" dirty="0" smtClean="0">
                          <a:solidFill>
                            <a:schemeClr val="tx1"/>
                          </a:solidFill>
                          <a:latin typeface="Times New Roman" panose="02020603050405020304" pitchFamily="18" charset="0"/>
                          <a:cs typeface="Times New Roman" panose="02020603050405020304" pitchFamily="18" charset="0"/>
                        </a:rPr>
                        <a:t>2024</a:t>
                      </a:r>
                      <a:endParaRPr lang="ru-RU" sz="12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tr>
              <a:tr h="262375">
                <a:tc>
                  <a:txBody>
                    <a:bodyPr/>
                    <a:lstStyle/>
                    <a:p>
                      <a:pPr algn="ctr"/>
                      <a:endParaRPr lang="ru-RU" sz="1200" b="1"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smtClean="0">
                          <a:latin typeface="Times New Roman" panose="02020603050405020304" pitchFamily="18" charset="0"/>
                          <a:cs typeface="Times New Roman" panose="02020603050405020304" pitchFamily="18" charset="0"/>
                        </a:rPr>
                        <a:t>E, MeV/n</a:t>
                      </a:r>
                      <a:endParaRPr lang="ru-RU" sz="12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smtClean="0">
                          <a:latin typeface="Times New Roman" panose="02020603050405020304" pitchFamily="18" charset="0"/>
                          <a:cs typeface="Times New Roman" panose="02020603050405020304" pitchFamily="18" charset="0"/>
                        </a:rPr>
                        <a:t>I, p</a:t>
                      </a:r>
                      <a:r>
                        <a:rPr lang="el-GR" sz="1200" dirty="0" smtClean="0">
                          <a:latin typeface="Times New Roman" panose="02020603050405020304" pitchFamily="18" charset="0"/>
                          <a:cs typeface="Times New Roman" panose="02020603050405020304" pitchFamily="18" charset="0"/>
                        </a:rPr>
                        <a:t>μ</a:t>
                      </a:r>
                      <a:r>
                        <a:rPr lang="en-US" sz="1200" dirty="0" smtClean="0">
                          <a:latin typeface="Times New Roman" panose="02020603050405020304" pitchFamily="18" charset="0"/>
                          <a:cs typeface="Times New Roman" panose="02020603050405020304" pitchFamily="18" charset="0"/>
                        </a:rPr>
                        <a:t>A</a:t>
                      </a:r>
                      <a:endParaRPr lang="ru-RU" sz="12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anose="02020603050405020304" pitchFamily="18" charset="0"/>
                          <a:cs typeface="Times New Roman" panose="02020603050405020304" pitchFamily="18" charset="0"/>
                        </a:rPr>
                        <a:t>E, MeV/n</a:t>
                      </a:r>
                      <a:endParaRPr lang="ru-RU" sz="1200" dirty="0" smtClean="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anose="02020603050405020304" pitchFamily="18" charset="0"/>
                          <a:cs typeface="Times New Roman" panose="02020603050405020304" pitchFamily="18" charset="0"/>
                        </a:rPr>
                        <a:t>I, p</a:t>
                      </a:r>
                      <a:r>
                        <a:rPr lang="el-GR" sz="1200" dirty="0" smtClean="0">
                          <a:latin typeface="Times New Roman" panose="02020603050405020304" pitchFamily="18" charset="0"/>
                          <a:cs typeface="Times New Roman" panose="02020603050405020304" pitchFamily="18" charset="0"/>
                        </a:rPr>
                        <a:t>μ</a:t>
                      </a:r>
                      <a:r>
                        <a:rPr lang="en-US" sz="1200" dirty="0" smtClean="0">
                          <a:latin typeface="Times New Roman" panose="02020603050405020304" pitchFamily="18" charset="0"/>
                          <a:cs typeface="Times New Roman" panose="02020603050405020304" pitchFamily="18" charset="0"/>
                        </a:rPr>
                        <a:t>A</a:t>
                      </a:r>
                      <a:endParaRPr lang="ru-RU" sz="1200" dirty="0" smtClean="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62375">
                <a:tc>
                  <a:txBody>
                    <a:bodyPr/>
                    <a:lstStyle/>
                    <a:p>
                      <a:pPr algn="ctr"/>
                      <a:r>
                        <a:rPr lang="en-US" sz="1200" b="1" baseline="30000" dirty="0" smtClean="0">
                          <a:latin typeface="Times New Roman" panose="02020603050405020304" pitchFamily="18" charset="0"/>
                          <a:cs typeface="Times New Roman" panose="02020603050405020304" pitchFamily="18" charset="0"/>
                        </a:rPr>
                        <a:t>7</a:t>
                      </a:r>
                      <a:r>
                        <a:rPr lang="en-US" sz="1200" b="1" dirty="0" smtClean="0">
                          <a:latin typeface="Times New Roman" panose="02020603050405020304" pitchFamily="18" charset="0"/>
                          <a:cs typeface="Times New Roman" panose="02020603050405020304" pitchFamily="18" charset="0"/>
                        </a:rPr>
                        <a:t>Li</a:t>
                      </a:r>
                      <a:endParaRPr lang="ru-RU" sz="1200" b="1"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smtClean="0">
                          <a:latin typeface="Times New Roman" panose="02020603050405020304" pitchFamily="18" charset="0"/>
                          <a:cs typeface="Times New Roman" panose="02020603050405020304" pitchFamily="18" charset="0"/>
                        </a:rPr>
                        <a:t>35</a:t>
                      </a:r>
                      <a:endParaRPr lang="ru-RU" sz="12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smtClean="0">
                          <a:latin typeface="Times New Roman" panose="02020603050405020304" pitchFamily="18" charset="0"/>
                          <a:cs typeface="Times New Roman" panose="02020603050405020304" pitchFamily="18" charset="0"/>
                        </a:rPr>
                        <a:t>5</a:t>
                      </a:r>
                      <a:endParaRPr lang="ru-RU" sz="12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smtClean="0">
                          <a:latin typeface="Times New Roman" panose="02020603050405020304" pitchFamily="18" charset="0"/>
                          <a:cs typeface="Times New Roman" panose="02020603050405020304" pitchFamily="18" charset="0"/>
                        </a:rPr>
                        <a:t>39</a:t>
                      </a:r>
                      <a:endParaRPr lang="ru-RU" sz="12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smtClean="0">
                          <a:latin typeface="Times New Roman" panose="02020603050405020304" pitchFamily="18" charset="0"/>
                          <a:cs typeface="Times New Roman" panose="02020603050405020304" pitchFamily="18" charset="0"/>
                        </a:rPr>
                        <a:t>10</a:t>
                      </a:r>
                      <a:endParaRPr lang="ru-RU" sz="12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62375">
                <a:tc>
                  <a:txBody>
                    <a:bodyPr/>
                    <a:lstStyle/>
                    <a:p>
                      <a:pPr algn="ctr"/>
                      <a:r>
                        <a:rPr lang="en-US" sz="1200" b="1" baseline="30000" dirty="0" smtClean="0">
                          <a:latin typeface="Times New Roman" panose="02020603050405020304" pitchFamily="18" charset="0"/>
                          <a:cs typeface="Times New Roman" panose="02020603050405020304" pitchFamily="18" charset="0"/>
                        </a:rPr>
                        <a:t>11</a:t>
                      </a:r>
                      <a:r>
                        <a:rPr lang="en-US" sz="1200" b="1" dirty="0" smtClean="0">
                          <a:latin typeface="Times New Roman" panose="02020603050405020304" pitchFamily="18" charset="0"/>
                          <a:cs typeface="Times New Roman" panose="02020603050405020304" pitchFamily="18" charset="0"/>
                        </a:rPr>
                        <a:t>B</a:t>
                      </a:r>
                      <a:endParaRPr lang="ru-RU" sz="1200" b="1"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smtClean="0">
                          <a:latin typeface="Times New Roman" panose="02020603050405020304" pitchFamily="18" charset="0"/>
                          <a:cs typeface="Times New Roman" panose="02020603050405020304" pitchFamily="18" charset="0"/>
                        </a:rPr>
                        <a:t>33</a:t>
                      </a:r>
                      <a:endParaRPr lang="ru-RU" sz="12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smtClean="0">
                          <a:latin typeface="Times New Roman" panose="02020603050405020304" pitchFamily="18" charset="0"/>
                          <a:cs typeface="Times New Roman" panose="02020603050405020304" pitchFamily="18" charset="0"/>
                        </a:rPr>
                        <a:t>3</a:t>
                      </a:r>
                      <a:endParaRPr lang="ru-RU" sz="12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smtClean="0">
                          <a:latin typeface="Times New Roman" panose="02020603050405020304" pitchFamily="18" charset="0"/>
                          <a:cs typeface="Times New Roman" panose="02020603050405020304" pitchFamily="18" charset="0"/>
                        </a:rPr>
                        <a:t>34</a:t>
                      </a:r>
                      <a:endParaRPr lang="ru-RU" sz="12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smtClean="0">
                          <a:latin typeface="Times New Roman" panose="02020603050405020304" pitchFamily="18" charset="0"/>
                          <a:cs typeface="Times New Roman" panose="02020603050405020304" pitchFamily="18" charset="0"/>
                        </a:rPr>
                        <a:t>6</a:t>
                      </a:r>
                      <a:endParaRPr lang="ru-RU" sz="12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62375">
                <a:tc>
                  <a:txBody>
                    <a:bodyPr/>
                    <a:lstStyle/>
                    <a:p>
                      <a:pPr algn="ctr"/>
                      <a:r>
                        <a:rPr lang="en-US" sz="1200" b="1" baseline="30000" dirty="0" smtClean="0">
                          <a:latin typeface="Times New Roman" panose="02020603050405020304" pitchFamily="18" charset="0"/>
                          <a:cs typeface="Times New Roman" panose="02020603050405020304" pitchFamily="18" charset="0"/>
                        </a:rPr>
                        <a:t>15</a:t>
                      </a:r>
                      <a:r>
                        <a:rPr lang="en-US" sz="1200" b="1" dirty="0" smtClean="0">
                          <a:latin typeface="Times New Roman" panose="02020603050405020304" pitchFamily="18" charset="0"/>
                          <a:cs typeface="Times New Roman" panose="02020603050405020304" pitchFamily="18" charset="0"/>
                        </a:rPr>
                        <a:t>N</a:t>
                      </a:r>
                      <a:endParaRPr lang="ru-RU" sz="1200" b="1"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smtClean="0">
                          <a:latin typeface="Times New Roman" panose="02020603050405020304" pitchFamily="18" charset="0"/>
                          <a:cs typeface="Times New Roman" panose="02020603050405020304" pitchFamily="18" charset="0"/>
                        </a:rPr>
                        <a:t>47</a:t>
                      </a:r>
                      <a:endParaRPr lang="ru-RU" sz="12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smtClean="0">
                          <a:latin typeface="Times New Roman" panose="02020603050405020304" pitchFamily="18" charset="0"/>
                          <a:cs typeface="Times New Roman" panose="02020603050405020304" pitchFamily="18" charset="0"/>
                        </a:rPr>
                        <a:t>0.5</a:t>
                      </a:r>
                      <a:endParaRPr lang="ru-RU" sz="12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smtClean="0">
                          <a:latin typeface="Times New Roman" panose="02020603050405020304" pitchFamily="18" charset="0"/>
                          <a:cs typeface="Times New Roman" panose="02020603050405020304" pitchFamily="18" charset="0"/>
                        </a:rPr>
                        <a:t>51</a:t>
                      </a:r>
                      <a:endParaRPr lang="ru-RU" sz="12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smtClean="0">
                          <a:latin typeface="Times New Roman" panose="02020603050405020304" pitchFamily="18" charset="0"/>
                          <a:cs typeface="Times New Roman" panose="02020603050405020304" pitchFamily="18" charset="0"/>
                        </a:rPr>
                        <a:t>2</a:t>
                      </a:r>
                      <a:endParaRPr lang="ru-RU" sz="12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62375">
                <a:tc>
                  <a:txBody>
                    <a:bodyPr/>
                    <a:lstStyle/>
                    <a:p>
                      <a:pPr algn="ctr"/>
                      <a:r>
                        <a:rPr lang="en-US" sz="1200" b="1" baseline="30000" dirty="0" smtClean="0">
                          <a:latin typeface="Times New Roman" panose="02020603050405020304" pitchFamily="18" charset="0"/>
                          <a:cs typeface="Times New Roman" panose="02020603050405020304" pitchFamily="18" charset="0"/>
                        </a:rPr>
                        <a:t>18</a:t>
                      </a:r>
                      <a:r>
                        <a:rPr lang="en-US" sz="1200" b="1" dirty="0" smtClean="0">
                          <a:latin typeface="Times New Roman" panose="02020603050405020304" pitchFamily="18" charset="0"/>
                          <a:cs typeface="Times New Roman" panose="02020603050405020304" pitchFamily="18" charset="0"/>
                        </a:rPr>
                        <a:t>O</a:t>
                      </a:r>
                      <a:endParaRPr lang="ru-RU" sz="1200" b="1"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smtClean="0">
                          <a:latin typeface="Times New Roman" panose="02020603050405020304" pitchFamily="18" charset="0"/>
                          <a:cs typeface="Times New Roman" panose="02020603050405020304" pitchFamily="18" charset="0"/>
                        </a:rPr>
                        <a:t>36</a:t>
                      </a:r>
                      <a:endParaRPr lang="ru-RU" sz="12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smtClean="0">
                          <a:latin typeface="Times New Roman" panose="02020603050405020304" pitchFamily="18" charset="0"/>
                          <a:cs typeface="Times New Roman" panose="02020603050405020304" pitchFamily="18" charset="0"/>
                        </a:rPr>
                        <a:t>0.5</a:t>
                      </a:r>
                      <a:endParaRPr lang="ru-RU" sz="12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smtClean="0">
                          <a:latin typeface="Times New Roman" panose="02020603050405020304" pitchFamily="18" charset="0"/>
                          <a:cs typeface="Times New Roman" panose="02020603050405020304" pitchFamily="18" charset="0"/>
                        </a:rPr>
                        <a:t>40</a:t>
                      </a:r>
                      <a:endParaRPr lang="ru-RU" sz="12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smtClean="0">
                          <a:latin typeface="Times New Roman" panose="02020603050405020304" pitchFamily="18" charset="0"/>
                          <a:cs typeface="Times New Roman" panose="02020603050405020304" pitchFamily="18" charset="0"/>
                        </a:rPr>
                        <a:t>1.5</a:t>
                      </a:r>
                      <a:endParaRPr lang="ru-RU" sz="12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62375">
                <a:tc>
                  <a:txBody>
                    <a:bodyPr/>
                    <a:lstStyle/>
                    <a:p>
                      <a:pPr algn="ctr"/>
                      <a:r>
                        <a:rPr lang="en-US" sz="1200" b="1" baseline="30000" dirty="0" smtClean="0">
                          <a:latin typeface="Times New Roman" panose="02020603050405020304" pitchFamily="18" charset="0"/>
                          <a:cs typeface="Times New Roman" panose="02020603050405020304" pitchFamily="18" charset="0"/>
                        </a:rPr>
                        <a:t>20,22</a:t>
                      </a:r>
                      <a:r>
                        <a:rPr lang="en-US" sz="1200" b="1" dirty="0" smtClean="0">
                          <a:latin typeface="Times New Roman" panose="02020603050405020304" pitchFamily="18" charset="0"/>
                          <a:cs typeface="Times New Roman" panose="02020603050405020304" pitchFamily="18" charset="0"/>
                        </a:rPr>
                        <a:t>Ne</a:t>
                      </a:r>
                      <a:endParaRPr lang="ru-RU" sz="1200" b="1"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smtClean="0">
                          <a:latin typeface="Times New Roman" panose="02020603050405020304" pitchFamily="18" charset="0"/>
                          <a:cs typeface="Times New Roman" panose="02020603050405020304" pitchFamily="18" charset="0"/>
                        </a:rPr>
                        <a:t>53/45</a:t>
                      </a:r>
                      <a:endParaRPr lang="ru-RU" sz="12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smtClean="0">
                          <a:latin typeface="Times New Roman" panose="02020603050405020304" pitchFamily="18" charset="0"/>
                          <a:cs typeface="Times New Roman" panose="02020603050405020304" pitchFamily="18" charset="0"/>
                        </a:rPr>
                        <a:t>0.3</a:t>
                      </a:r>
                      <a:endParaRPr lang="ru-RU" sz="12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smtClean="0">
                          <a:latin typeface="Times New Roman" panose="02020603050405020304" pitchFamily="18" charset="0"/>
                          <a:cs typeface="Times New Roman" panose="02020603050405020304" pitchFamily="18" charset="0"/>
                        </a:rPr>
                        <a:t>54/50</a:t>
                      </a:r>
                      <a:endParaRPr lang="ru-RU" sz="12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smtClean="0">
                          <a:latin typeface="Times New Roman" panose="02020603050405020304" pitchFamily="18" charset="0"/>
                          <a:cs typeface="Times New Roman" panose="02020603050405020304" pitchFamily="18" charset="0"/>
                        </a:rPr>
                        <a:t>1</a:t>
                      </a:r>
                      <a:endParaRPr lang="ru-RU" sz="12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7179">
                <a:tc>
                  <a:txBody>
                    <a:bodyPr/>
                    <a:lstStyle/>
                    <a:p>
                      <a:pPr algn="ctr"/>
                      <a:r>
                        <a:rPr lang="en-US" sz="1200" b="1" baseline="30000" dirty="0" smtClean="0">
                          <a:latin typeface="Times New Roman" panose="02020603050405020304" pitchFamily="18" charset="0"/>
                          <a:cs typeface="Times New Roman" panose="02020603050405020304" pitchFamily="18" charset="0"/>
                        </a:rPr>
                        <a:t>32,36</a:t>
                      </a:r>
                      <a:r>
                        <a:rPr lang="en-US" sz="1200" b="1" dirty="0" smtClean="0">
                          <a:latin typeface="Times New Roman" panose="02020603050405020304" pitchFamily="18" charset="0"/>
                          <a:cs typeface="Times New Roman" panose="02020603050405020304" pitchFamily="18" charset="0"/>
                        </a:rPr>
                        <a:t>S</a:t>
                      </a:r>
                      <a:endParaRPr lang="ru-RU" sz="1200" b="1"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smtClean="0">
                          <a:latin typeface="Times New Roman" panose="02020603050405020304" pitchFamily="18" charset="0"/>
                          <a:cs typeface="Times New Roman" panose="02020603050405020304" pitchFamily="18" charset="0"/>
                        </a:rPr>
                        <a:t>51/40</a:t>
                      </a:r>
                      <a:endParaRPr lang="ru-RU" sz="12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smtClean="0">
                          <a:latin typeface="Times New Roman" panose="02020603050405020304" pitchFamily="18" charset="0"/>
                          <a:cs typeface="Times New Roman" panose="02020603050405020304" pitchFamily="18" charset="0"/>
                        </a:rPr>
                        <a:t>0.2</a:t>
                      </a:r>
                      <a:endParaRPr lang="ru-RU" sz="12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smtClean="0">
                          <a:latin typeface="Times New Roman" panose="02020603050405020304" pitchFamily="18" charset="0"/>
                          <a:cs typeface="Times New Roman" panose="02020603050405020304" pitchFamily="18" charset="0"/>
                        </a:rPr>
                        <a:t>52/44</a:t>
                      </a:r>
                      <a:endParaRPr lang="ru-RU" sz="12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smtClean="0">
                          <a:latin typeface="Times New Roman" panose="02020603050405020304" pitchFamily="18" charset="0"/>
                          <a:cs typeface="Times New Roman" panose="02020603050405020304" pitchFamily="18" charset="0"/>
                        </a:rPr>
                        <a:t>0.4</a:t>
                      </a:r>
                      <a:endParaRPr lang="ru-RU" sz="12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5" name="Таблица 14"/>
          <p:cNvGraphicFramePr>
            <a:graphicFrameLocks noGrp="1"/>
          </p:cNvGraphicFramePr>
          <p:nvPr>
            <p:extLst>
              <p:ext uri="{D42A27DB-BD31-4B8C-83A1-F6EECF244321}">
                <p14:modId xmlns:p14="http://schemas.microsoft.com/office/powerpoint/2010/main" val="739472010"/>
              </p:ext>
            </p:extLst>
          </p:nvPr>
        </p:nvGraphicFramePr>
        <p:xfrm>
          <a:off x="6636536" y="4284110"/>
          <a:ext cx="2327920" cy="2524824"/>
        </p:xfrm>
        <a:graphic>
          <a:graphicData uri="http://schemas.openxmlformats.org/drawingml/2006/table">
            <a:tbl>
              <a:tblPr firstRow="1" bandRow="1">
                <a:tableStyleId>{5C22544A-7EE6-4342-B048-85BDC9FD1C3A}</a:tableStyleId>
              </a:tblPr>
              <a:tblGrid>
                <a:gridCol w="887760"/>
                <a:gridCol w="648072"/>
                <a:gridCol w="792088"/>
              </a:tblGrid>
              <a:tr h="315603">
                <a:tc>
                  <a:txBody>
                    <a:bodyPr/>
                    <a:lstStyle/>
                    <a:p>
                      <a:pPr algn="ctr"/>
                      <a:r>
                        <a:rPr lang="en-US" sz="1200" b="1" dirty="0" smtClean="0">
                          <a:solidFill>
                            <a:schemeClr val="tx1"/>
                          </a:solidFill>
                          <a:latin typeface="Times New Roman" panose="02020603050405020304" pitchFamily="18" charset="0"/>
                          <a:cs typeface="Times New Roman" panose="02020603050405020304" pitchFamily="18" charset="0"/>
                        </a:rPr>
                        <a:t>RI</a:t>
                      </a:r>
                      <a:endParaRPr lang="ru-RU" sz="12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en-US" sz="1200" dirty="0" smtClean="0">
                          <a:solidFill>
                            <a:schemeClr val="tx1"/>
                          </a:solidFill>
                          <a:latin typeface="Times New Roman" panose="02020603050405020304" pitchFamily="18" charset="0"/>
                          <a:cs typeface="Times New Roman" panose="02020603050405020304" pitchFamily="18" charset="0"/>
                        </a:rPr>
                        <a:t>2024</a:t>
                      </a:r>
                      <a:endParaRPr lang="ru-RU" sz="12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tr>
              <a:tr h="315603">
                <a:tc>
                  <a:txBody>
                    <a:bodyPr/>
                    <a:lstStyle/>
                    <a:p>
                      <a:pPr algn="ctr"/>
                      <a:endParaRPr lang="ru-RU" sz="1200" b="1"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smtClean="0">
                          <a:latin typeface="Times New Roman" panose="02020603050405020304" pitchFamily="18" charset="0"/>
                          <a:cs typeface="Times New Roman" panose="02020603050405020304" pitchFamily="18" charset="0"/>
                        </a:rPr>
                        <a:t>Y, </a:t>
                      </a:r>
                      <a:r>
                        <a:rPr lang="en-US" sz="1200" dirty="0" err="1" smtClean="0">
                          <a:latin typeface="Times New Roman" panose="02020603050405020304" pitchFamily="18" charset="0"/>
                          <a:cs typeface="Times New Roman" panose="02020603050405020304" pitchFamily="18" charset="0"/>
                        </a:rPr>
                        <a:t>pps</a:t>
                      </a:r>
                      <a:endParaRPr lang="ru-RU" sz="12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smtClean="0">
                          <a:latin typeface="Times New Roman" panose="02020603050405020304" pitchFamily="18" charset="0"/>
                          <a:cs typeface="Times New Roman" panose="02020603050405020304" pitchFamily="18" charset="0"/>
                        </a:rPr>
                        <a:t>P, %</a:t>
                      </a:r>
                      <a:endParaRPr lang="ru-RU" sz="12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15603">
                <a:tc>
                  <a:txBody>
                    <a:bodyPr/>
                    <a:lstStyle/>
                    <a:p>
                      <a:pPr algn="ctr"/>
                      <a:r>
                        <a:rPr lang="en-US" sz="1200" b="1" baseline="30000" dirty="0" smtClean="0">
                          <a:latin typeface="Times New Roman" panose="02020603050405020304" pitchFamily="18" charset="0"/>
                          <a:cs typeface="Times New Roman" panose="02020603050405020304" pitchFamily="18" charset="0"/>
                        </a:rPr>
                        <a:t>8</a:t>
                      </a:r>
                      <a:r>
                        <a:rPr lang="en-US" sz="1200" b="1" dirty="0" smtClean="0">
                          <a:latin typeface="Times New Roman" panose="02020603050405020304" pitchFamily="18" charset="0"/>
                          <a:cs typeface="Times New Roman" panose="02020603050405020304" pitchFamily="18" charset="0"/>
                        </a:rPr>
                        <a:t>He</a:t>
                      </a:r>
                      <a:endParaRPr lang="ru-RU" sz="1200" b="1"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smtClean="0">
                          <a:latin typeface="Times New Roman" panose="02020603050405020304" pitchFamily="18" charset="0"/>
                          <a:cs typeface="Times New Roman" panose="02020603050405020304" pitchFamily="18" charset="0"/>
                        </a:rPr>
                        <a:t>6</a:t>
                      </a:r>
                      <a:r>
                        <a:rPr lang="en-US" sz="1200" dirty="0" smtClean="0">
                          <a:latin typeface="Cambria Math"/>
                          <a:ea typeface="Cambria Math"/>
                          <a:cs typeface="Times New Roman" panose="02020603050405020304" pitchFamily="18" charset="0"/>
                        </a:rPr>
                        <a:t>⋅10</a:t>
                      </a:r>
                      <a:r>
                        <a:rPr lang="en-US" sz="1200" baseline="30000" dirty="0" smtClean="0">
                          <a:latin typeface="Cambria Math"/>
                          <a:ea typeface="Cambria Math"/>
                          <a:cs typeface="Times New Roman" panose="02020603050405020304" pitchFamily="18" charset="0"/>
                        </a:rPr>
                        <a:t>5</a:t>
                      </a:r>
                      <a:endParaRPr lang="ru-RU" sz="1200" baseline="300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smtClean="0">
                          <a:latin typeface="Times New Roman" panose="02020603050405020304" pitchFamily="18" charset="0"/>
                          <a:cs typeface="Times New Roman" panose="02020603050405020304" pitchFamily="18" charset="0"/>
                        </a:rPr>
                        <a:t>90</a:t>
                      </a:r>
                      <a:endParaRPr lang="ru-RU" sz="12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15603">
                <a:tc>
                  <a:txBody>
                    <a:bodyPr/>
                    <a:lstStyle/>
                    <a:p>
                      <a:pPr algn="ctr"/>
                      <a:r>
                        <a:rPr lang="en-US" sz="1200" b="1" baseline="30000" dirty="0" smtClean="0">
                          <a:latin typeface="Times New Roman" panose="02020603050405020304" pitchFamily="18" charset="0"/>
                          <a:cs typeface="Times New Roman" panose="02020603050405020304" pitchFamily="18" charset="0"/>
                        </a:rPr>
                        <a:t>11</a:t>
                      </a:r>
                      <a:r>
                        <a:rPr lang="en-US" sz="1200" b="1" dirty="0" smtClean="0">
                          <a:latin typeface="Times New Roman" panose="02020603050405020304" pitchFamily="18" charset="0"/>
                          <a:cs typeface="Times New Roman" panose="02020603050405020304" pitchFamily="18" charset="0"/>
                        </a:rPr>
                        <a:t>Li</a:t>
                      </a:r>
                      <a:endParaRPr lang="ru-RU" sz="1200" b="1"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anose="02020603050405020304" pitchFamily="18" charset="0"/>
                          <a:cs typeface="Times New Roman" panose="02020603050405020304" pitchFamily="18" charset="0"/>
                        </a:rPr>
                        <a:t>3</a:t>
                      </a:r>
                      <a:r>
                        <a:rPr lang="en-US" sz="1200" dirty="0" smtClean="0">
                          <a:latin typeface="Cambria Math"/>
                          <a:ea typeface="Cambria Math"/>
                          <a:cs typeface="Times New Roman" panose="02020603050405020304" pitchFamily="18" charset="0"/>
                        </a:rPr>
                        <a:t>⋅10</a:t>
                      </a:r>
                      <a:r>
                        <a:rPr lang="en-US" sz="1200" baseline="30000" dirty="0" smtClean="0">
                          <a:latin typeface="Cambria Math"/>
                          <a:ea typeface="Cambria Math"/>
                          <a:cs typeface="Times New Roman" panose="02020603050405020304" pitchFamily="18" charset="0"/>
                        </a:rPr>
                        <a:t>4</a:t>
                      </a:r>
                      <a:endParaRPr lang="ru-RU" sz="1200" baseline="30000" dirty="0" smtClean="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smtClean="0">
                          <a:latin typeface="Times New Roman" panose="02020603050405020304" pitchFamily="18" charset="0"/>
                          <a:cs typeface="Times New Roman" panose="02020603050405020304" pitchFamily="18" charset="0"/>
                        </a:rPr>
                        <a:t>80</a:t>
                      </a:r>
                      <a:endParaRPr lang="ru-RU" sz="12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15603">
                <a:tc>
                  <a:txBody>
                    <a:bodyPr/>
                    <a:lstStyle/>
                    <a:p>
                      <a:pPr algn="ctr"/>
                      <a:r>
                        <a:rPr lang="en-US" sz="1200" b="1" baseline="30000" dirty="0" smtClean="0">
                          <a:latin typeface="Times New Roman" panose="02020603050405020304" pitchFamily="18" charset="0"/>
                          <a:cs typeface="Times New Roman" panose="02020603050405020304" pitchFamily="18" charset="0"/>
                        </a:rPr>
                        <a:t>14</a:t>
                      </a:r>
                      <a:r>
                        <a:rPr lang="en-US" sz="1200" b="1" dirty="0" smtClean="0">
                          <a:latin typeface="Times New Roman" panose="02020603050405020304" pitchFamily="18" charset="0"/>
                          <a:cs typeface="Times New Roman" panose="02020603050405020304" pitchFamily="18" charset="0"/>
                        </a:rPr>
                        <a:t>Be</a:t>
                      </a:r>
                      <a:endParaRPr lang="ru-RU" sz="1200" b="1"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anose="02020603050405020304" pitchFamily="18" charset="0"/>
                          <a:cs typeface="Times New Roman" panose="02020603050405020304" pitchFamily="18" charset="0"/>
                        </a:rPr>
                        <a:t>2</a:t>
                      </a:r>
                      <a:r>
                        <a:rPr lang="en-US" sz="1200" dirty="0" smtClean="0">
                          <a:latin typeface="Cambria Math"/>
                          <a:ea typeface="Cambria Math"/>
                          <a:cs typeface="Times New Roman" panose="02020603050405020304" pitchFamily="18" charset="0"/>
                        </a:rPr>
                        <a:t>⋅10</a:t>
                      </a:r>
                      <a:r>
                        <a:rPr lang="en-US" sz="1200" baseline="30000" dirty="0" smtClean="0">
                          <a:latin typeface="Cambria Math"/>
                          <a:ea typeface="Cambria Math"/>
                          <a:cs typeface="Times New Roman" panose="02020603050405020304" pitchFamily="18" charset="0"/>
                        </a:rPr>
                        <a:t>3</a:t>
                      </a:r>
                      <a:endParaRPr lang="ru-RU" sz="1200" baseline="30000" dirty="0" smtClean="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smtClean="0">
                          <a:latin typeface="Times New Roman" panose="02020603050405020304" pitchFamily="18" charset="0"/>
                          <a:cs typeface="Times New Roman" panose="02020603050405020304" pitchFamily="18" charset="0"/>
                        </a:rPr>
                        <a:t>85</a:t>
                      </a:r>
                      <a:endParaRPr lang="ru-RU" sz="12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15603">
                <a:tc>
                  <a:txBody>
                    <a:bodyPr/>
                    <a:lstStyle/>
                    <a:p>
                      <a:pPr algn="ctr"/>
                      <a:r>
                        <a:rPr lang="en-US" sz="1200" b="1" baseline="30000" dirty="0" smtClean="0">
                          <a:latin typeface="Times New Roman" panose="02020603050405020304" pitchFamily="18" charset="0"/>
                          <a:cs typeface="Times New Roman" panose="02020603050405020304" pitchFamily="18" charset="0"/>
                        </a:rPr>
                        <a:t>13</a:t>
                      </a:r>
                      <a:r>
                        <a:rPr lang="en-US" sz="1200" b="1" dirty="0" smtClean="0">
                          <a:latin typeface="Times New Roman" panose="02020603050405020304" pitchFamily="18" charset="0"/>
                          <a:cs typeface="Times New Roman" panose="02020603050405020304" pitchFamily="18" charset="0"/>
                        </a:rPr>
                        <a:t>O</a:t>
                      </a:r>
                      <a:endParaRPr lang="ru-RU" sz="1200" b="1"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anose="02020603050405020304" pitchFamily="18" charset="0"/>
                          <a:cs typeface="Times New Roman" panose="02020603050405020304" pitchFamily="18" charset="0"/>
                        </a:rPr>
                        <a:t>2</a:t>
                      </a:r>
                      <a:r>
                        <a:rPr lang="en-US" sz="1200" dirty="0" smtClean="0">
                          <a:latin typeface="Cambria Math"/>
                          <a:ea typeface="Cambria Math"/>
                          <a:cs typeface="Times New Roman" panose="02020603050405020304" pitchFamily="18" charset="0"/>
                        </a:rPr>
                        <a:t>⋅10</a:t>
                      </a:r>
                      <a:r>
                        <a:rPr lang="en-US" sz="1200" baseline="30000" dirty="0" smtClean="0">
                          <a:latin typeface="Cambria Math"/>
                          <a:ea typeface="Cambria Math"/>
                          <a:cs typeface="Times New Roman" panose="02020603050405020304" pitchFamily="18" charset="0"/>
                        </a:rPr>
                        <a:t>5</a:t>
                      </a:r>
                      <a:endParaRPr lang="ru-RU" sz="1200" baseline="30000" dirty="0" smtClean="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smtClean="0">
                          <a:latin typeface="Times New Roman" panose="02020603050405020304" pitchFamily="18" charset="0"/>
                          <a:cs typeface="Times New Roman" panose="02020603050405020304" pitchFamily="18" charset="0"/>
                        </a:rPr>
                        <a:t>55</a:t>
                      </a:r>
                      <a:endParaRPr lang="ru-RU" sz="12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15603">
                <a:tc>
                  <a:txBody>
                    <a:bodyPr/>
                    <a:lstStyle/>
                    <a:p>
                      <a:pPr algn="ctr"/>
                      <a:r>
                        <a:rPr lang="en-US" sz="1200" b="1" baseline="30000" dirty="0" smtClean="0">
                          <a:latin typeface="Times New Roman" panose="02020603050405020304" pitchFamily="18" charset="0"/>
                          <a:cs typeface="Times New Roman" panose="02020603050405020304" pitchFamily="18" charset="0"/>
                        </a:rPr>
                        <a:t>24</a:t>
                      </a:r>
                      <a:r>
                        <a:rPr lang="en-US" sz="1200" b="1" dirty="0" smtClean="0">
                          <a:latin typeface="Times New Roman" panose="02020603050405020304" pitchFamily="18" charset="0"/>
                          <a:cs typeface="Times New Roman" panose="02020603050405020304" pitchFamily="18" charset="0"/>
                        </a:rPr>
                        <a:t>O</a:t>
                      </a:r>
                      <a:endParaRPr lang="ru-RU" sz="1200" b="1"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anose="02020603050405020304" pitchFamily="18" charset="0"/>
                          <a:cs typeface="Times New Roman" panose="02020603050405020304" pitchFamily="18" charset="0"/>
                        </a:rPr>
                        <a:t>5</a:t>
                      </a:r>
                      <a:r>
                        <a:rPr lang="en-US" sz="1200" dirty="0" smtClean="0">
                          <a:latin typeface="Cambria Math"/>
                          <a:ea typeface="Cambria Math"/>
                          <a:cs typeface="Times New Roman" panose="02020603050405020304" pitchFamily="18" charset="0"/>
                        </a:rPr>
                        <a:t>⋅10</a:t>
                      </a:r>
                      <a:r>
                        <a:rPr lang="en-US" sz="1200" baseline="30000" dirty="0" smtClean="0">
                          <a:latin typeface="Cambria Math"/>
                          <a:ea typeface="Cambria Math"/>
                          <a:cs typeface="Times New Roman" panose="02020603050405020304" pitchFamily="18" charset="0"/>
                        </a:rPr>
                        <a:t>2</a:t>
                      </a:r>
                      <a:endParaRPr lang="ru-RU" sz="1200" baseline="30000" dirty="0" smtClean="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smtClean="0">
                          <a:latin typeface="Times New Roman" panose="02020603050405020304" pitchFamily="18" charset="0"/>
                          <a:cs typeface="Times New Roman" panose="02020603050405020304" pitchFamily="18" charset="0"/>
                        </a:rPr>
                        <a:t>50</a:t>
                      </a:r>
                      <a:endParaRPr lang="ru-RU" sz="12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15603">
                <a:tc>
                  <a:txBody>
                    <a:bodyPr/>
                    <a:lstStyle/>
                    <a:p>
                      <a:pPr algn="ctr"/>
                      <a:r>
                        <a:rPr lang="en-US" sz="1200" b="1" baseline="30000" dirty="0" smtClean="0">
                          <a:latin typeface="Times New Roman" panose="02020603050405020304" pitchFamily="18" charset="0"/>
                          <a:cs typeface="Times New Roman" panose="02020603050405020304" pitchFamily="18" charset="0"/>
                        </a:rPr>
                        <a:t>28</a:t>
                      </a:r>
                      <a:r>
                        <a:rPr lang="en-US" sz="1200" b="1" dirty="0" smtClean="0">
                          <a:latin typeface="Times New Roman" panose="02020603050405020304" pitchFamily="18" charset="0"/>
                          <a:cs typeface="Times New Roman" panose="02020603050405020304" pitchFamily="18" charset="0"/>
                        </a:rPr>
                        <a:t>S</a:t>
                      </a:r>
                      <a:endParaRPr lang="ru-RU" sz="1200" b="1"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anose="02020603050405020304" pitchFamily="18" charset="0"/>
                          <a:cs typeface="Times New Roman" panose="02020603050405020304" pitchFamily="18" charset="0"/>
                        </a:rPr>
                        <a:t>1</a:t>
                      </a:r>
                      <a:r>
                        <a:rPr lang="en-US" sz="1200" dirty="0" smtClean="0">
                          <a:latin typeface="Cambria Math"/>
                          <a:ea typeface="Cambria Math"/>
                          <a:cs typeface="Times New Roman" panose="02020603050405020304" pitchFamily="18" charset="0"/>
                        </a:rPr>
                        <a:t>⋅10</a:t>
                      </a:r>
                      <a:r>
                        <a:rPr lang="en-US" sz="1200" baseline="30000" dirty="0" smtClean="0">
                          <a:latin typeface="Cambria Math"/>
                          <a:ea typeface="Cambria Math"/>
                          <a:cs typeface="Times New Roman" panose="02020603050405020304" pitchFamily="18" charset="0"/>
                        </a:rPr>
                        <a:t>4</a:t>
                      </a:r>
                      <a:endParaRPr lang="ru-RU" sz="1200" baseline="30000" dirty="0" smtClean="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smtClean="0">
                          <a:latin typeface="Times New Roman" panose="02020603050405020304" pitchFamily="18" charset="0"/>
                          <a:cs typeface="Times New Roman" panose="02020603050405020304" pitchFamily="18" charset="0"/>
                        </a:rPr>
                        <a:t>70</a:t>
                      </a:r>
                      <a:endParaRPr lang="ru-RU" sz="12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2" name="TextBox 1"/>
          <p:cNvSpPr txBox="1"/>
          <p:nvPr/>
        </p:nvSpPr>
        <p:spPr>
          <a:xfrm>
            <a:off x="400589" y="1596832"/>
            <a:ext cx="3960440" cy="3323987"/>
          </a:xfrm>
          <a:prstGeom prst="rect">
            <a:avLst/>
          </a:prstGeom>
          <a:noFill/>
        </p:spPr>
        <p:txBody>
          <a:bodyPr wrap="square" rtlCol="0">
            <a:spAutoFit/>
          </a:bodyPr>
          <a:lstStyle/>
          <a:p>
            <a:pPr algn="ctr"/>
            <a:r>
              <a:rPr lang="en-US" sz="1400" b="1" dirty="0" smtClean="0">
                <a:latin typeface="Times New Roman" panose="02020603050405020304" pitchFamily="18" charset="0"/>
                <a:cs typeface="Times New Roman" panose="02020603050405020304" pitchFamily="18" charset="0"/>
              </a:rPr>
              <a:t>Fragment-separator ACCULINNA II</a:t>
            </a:r>
          </a:p>
          <a:p>
            <a:pPr algn="ctr"/>
            <a:endParaRPr lang="en-US" sz="14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First experiments with beams of the upgraded U400M </a:t>
            </a:r>
            <a:r>
              <a:rPr lang="en-US" sz="1400" baseline="30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a:t>
            </a:r>
            <a:r>
              <a:rPr lang="en-US" sz="1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 + </a:t>
            </a:r>
            <a:r>
              <a:rPr lang="en-US" sz="1400" baseline="30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6,8</a:t>
            </a:r>
            <a:r>
              <a:rPr lang="en-US" sz="1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 (2n, 4n-transfer);</a:t>
            </a:r>
            <a:endParaRPr lang="en-US" sz="14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Multi nucleon (2n, 4n, 2p) correlations in loosely bound nuclei. Elastic/inelastic scattering, transfer reactions, QF reactions;</a:t>
            </a:r>
          </a:p>
          <a:p>
            <a:pPr marL="285750" indent="-285750">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Structure of exotic nuclei near and beyond the neutron drip-line in the transfer reactions (</a:t>
            </a:r>
            <a:r>
              <a:rPr lang="en-US" sz="1400" dirty="0" err="1" smtClean="0">
                <a:latin typeface="Times New Roman" panose="02020603050405020304" pitchFamily="18" charset="0"/>
                <a:cs typeface="Times New Roman" panose="02020603050405020304" pitchFamily="18" charset="0"/>
              </a:rPr>
              <a:t>d,p</a:t>
            </a:r>
            <a:r>
              <a:rPr lang="en-US" sz="1400" dirty="0" smtClean="0">
                <a:latin typeface="Times New Roman" panose="02020603050405020304" pitchFamily="18" charset="0"/>
                <a:cs typeface="Times New Roman" panose="02020603050405020304" pitchFamily="18" charset="0"/>
              </a:rPr>
              <a:t>), (d,</a:t>
            </a:r>
            <a:r>
              <a:rPr lang="en-US" sz="1400" baseline="30000" dirty="0" smtClean="0">
                <a:latin typeface="Times New Roman" panose="02020603050405020304" pitchFamily="18" charset="0"/>
                <a:cs typeface="Times New Roman" panose="02020603050405020304" pitchFamily="18" charset="0"/>
              </a:rPr>
              <a:t>3</a:t>
            </a:r>
            <a:r>
              <a:rPr lang="en-US" sz="1400" dirty="0" smtClean="0">
                <a:latin typeface="Times New Roman" panose="02020603050405020304" pitchFamily="18" charset="0"/>
                <a:cs typeface="Times New Roman" panose="02020603050405020304" pitchFamily="18" charset="0"/>
              </a:rPr>
              <a:t>He), (</a:t>
            </a:r>
            <a:r>
              <a:rPr lang="en-US" sz="1400" dirty="0" err="1" smtClean="0">
                <a:latin typeface="Times New Roman" panose="02020603050405020304" pitchFamily="18" charset="0"/>
                <a:cs typeface="Times New Roman" panose="02020603050405020304" pitchFamily="18" charset="0"/>
              </a:rPr>
              <a:t>t,p</a:t>
            </a:r>
            <a:r>
              <a:rPr lang="en-US" sz="1400" dirty="0" smtClean="0">
                <a:latin typeface="Times New Roman" panose="02020603050405020304" pitchFamily="18" charset="0"/>
                <a:cs typeface="Times New Roman" panose="02020603050405020304" pitchFamily="18" charset="0"/>
              </a:rPr>
              <a:t>) etc.</a:t>
            </a:r>
          </a:p>
          <a:p>
            <a:pPr marL="285750" indent="-285750">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Structure and exotic decays of nuclei at the proton drip-line in the transfer reactions (</a:t>
            </a:r>
            <a:r>
              <a:rPr lang="en-US" sz="1400" baseline="30000" dirty="0" smtClean="0">
                <a:latin typeface="Times New Roman" panose="02020603050405020304" pitchFamily="18" charset="0"/>
                <a:cs typeface="Times New Roman" panose="02020603050405020304" pitchFamily="18" charset="0"/>
              </a:rPr>
              <a:t>3</a:t>
            </a:r>
            <a:r>
              <a:rPr lang="en-US" sz="1400" dirty="0" smtClean="0">
                <a:latin typeface="Times New Roman" panose="02020603050405020304" pitchFamily="18" charset="0"/>
                <a:cs typeface="Times New Roman" panose="02020603050405020304" pitchFamily="18" charset="0"/>
              </a:rPr>
              <a:t>He,n), (</a:t>
            </a:r>
            <a:r>
              <a:rPr lang="en-US" sz="1400" dirty="0" err="1" smtClean="0">
                <a:latin typeface="Times New Roman" panose="02020603050405020304" pitchFamily="18" charset="0"/>
                <a:cs typeface="Times New Roman" panose="02020603050405020304" pitchFamily="18" charset="0"/>
              </a:rPr>
              <a:t>d,n</a:t>
            </a:r>
            <a:r>
              <a:rPr lang="en-US" sz="1400" dirty="0" smtClean="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Further study of super exotic nuclear systems like </a:t>
            </a:r>
            <a:r>
              <a:rPr lang="en-US" sz="1400" baseline="30000" dirty="0" smtClean="0">
                <a:latin typeface="Times New Roman" panose="02020603050405020304" pitchFamily="18" charset="0"/>
                <a:cs typeface="Times New Roman" panose="02020603050405020304" pitchFamily="18" charset="0"/>
              </a:rPr>
              <a:t>6,7</a:t>
            </a:r>
            <a:r>
              <a:rPr lang="en-US" sz="1400" dirty="0" smtClean="0">
                <a:latin typeface="Times New Roman" panose="02020603050405020304" pitchFamily="18" charset="0"/>
                <a:cs typeface="Times New Roman" panose="02020603050405020304" pitchFamily="18" charset="0"/>
              </a:rPr>
              <a:t>H, 4n.</a:t>
            </a:r>
            <a:endParaRPr lang="ru-RU" sz="14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400589" y="4874703"/>
            <a:ext cx="4563509" cy="1815882"/>
          </a:xfrm>
          <a:prstGeom prst="rect">
            <a:avLst/>
          </a:prstGeom>
          <a:noFill/>
        </p:spPr>
        <p:txBody>
          <a:bodyPr wrap="square" rtlCol="0">
            <a:spAutoFit/>
          </a:bodyPr>
          <a:lstStyle/>
          <a:p>
            <a:pPr algn="ctr"/>
            <a:r>
              <a:rPr lang="en-US" sz="1400" b="1" dirty="0" smtClean="0">
                <a:latin typeface="Times New Roman" panose="02020603050405020304" pitchFamily="18" charset="0"/>
                <a:cs typeface="Times New Roman" panose="02020603050405020304" pitchFamily="18" charset="0"/>
              </a:rPr>
              <a:t>Instrumental development</a:t>
            </a:r>
          </a:p>
          <a:p>
            <a:pPr marL="285750" indent="-285750">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In-beam detectors;</a:t>
            </a:r>
          </a:p>
          <a:p>
            <a:pPr marL="285750" indent="-285750">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Neutron and charged particles detector arrays, including </a:t>
            </a:r>
            <a:r>
              <a:rPr lang="en-US" sz="1400" dirty="0" err="1" smtClean="0">
                <a:latin typeface="Times New Roman" panose="02020603050405020304" pitchFamily="18" charset="0"/>
                <a:cs typeface="Times New Roman" panose="02020603050405020304" pitchFamily="18" charset="0"/>
              </a:rPr>
              <a:t>microstrip</a:t>
            </a:r>
            <a:r>
              <a:rPr lang="en-US" sz="1400" dirty="0" smtClean="0">
                <a:latin typeface="Times New Roman" panose="02020603050405020304" pitchFamily="18" charset="0"/>
                <a:cs typeface="Times New Roman" panose="02020603050405020304" pitchFamily="18" charset="0"/>
              </a:rPr>
              <a:t> Si detectors;</a:t>
            </a:r>
          </a:p>
          <a:p>
            <a:pPr marL="285750" indent="-285750">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Launch of the RF-kicker at the ACCULINNA II separator;</a:t>
            </a:r>
          </a:p>
          <a:p>
            <a:pPr marL="285750" indent="-285750">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Zero-angle spectrometer </a:t>
            </a:r>
            <a:r>
              <a:rPr lang="en-US" sz="1400" dirty="0" err="1" smtClean="0">
                <a:latin typeface="Times New Roman" panose="02020603050405020304" pitchFamily="18" charset="0"/>
                <a:cs typeface="Times New Roman" panose="02020603050405020304" pitchFamily="18" charset="0"/>
              </a:rPr>
              <a:t>hodoscope</a:t>
            </a:r>
            <a:r>
              <a:rPr lang="en-US" sz="1400" dirty="0" smtClean="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Cryogenic tritium target.</a:t>
            </a:r>
          </a:p>
        </p:txBody>
      </p:sp>
      <p:sp>
        <p:nvSpPr>
          <p:cNvPr id="3" name="TextBox 2"/>
          <p:cNvSpPr txBox="1"/>
          <p:nvPr/>
        </p:nvSpPr>
        <p:spPr>
          <a:xfrm>
            <a:off x="6208358" y="1596832"/>
            <a:ext cx="1656184" cy="307777"/>
          </a:xfrm>
          <a:prstGeom prst="rect">
            <a:avLst/>
          </a:prstGeom>
          <a:noFill/>
        </p:spPr>
        <p:txBody>
          <a:bodyPr wrap="square" rtlCol="0">
            <a:spAutoFit/>
          </a:bodyPr>
          <a:lstStyle/>
          <a:p>
            <a:r>
              <a:rPr lang="en-US" sz="1400" b="1" dirty="0">
                <a:latin typeface="Times New Roman" panose="02020603050405020304" pitchFamily="18" charset="0"/>
                <a:cs typeface="Times New Roman" panose="02020603050405020304" pitchFamily="18" charset="0"/>
              </a:rPr>
              <a:t>Upgraded </a:t>
            </a:r>
            <a:r>
              <a:rPr lang="en-US" sz="1400" b="1" dirty="0" smtClean="0">
                <a:latin typeface="Times New Roman" panose="02020603050405020304" pitchFamily="18" charset="0"/>
                <a:cs typeface="Times New Roman" panose="02020603050405020304" pitchFamily="18" charset="0"/>
              </a:rPr>
              <a:t>U400M</a:t>
            </a:r>
            <a:endParaRPr lang="en-US" sz="1400" b="1" dirty="0">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573307" y="146081"/>
            <a:ext cx="7856498" cy="769441"/>
          </a:xfrm>
          <a:prstGeom prst="rect">
            <a:avLst/>
          </a:prstGeom>
        </p:spPr>
        <p:txBody>
          <a:bodyPr wrap="square">
            <a:spAutoFit/>
          </a:bodyPr>
          <a:lstStyle/>
          <a:p>
            <a:pPr algn="ctr"/>
            <a:r>
              <a:rPr lang="en-US" sz="2400" b="1" dirty="0" smtClean="0">
                <a:solidFill>
                  <a:srgbClr val="C00000"/>
                </a:solidFill>
                <a:latin typeface="Times New Roman" panose="02020603050405020304" pitchFamily="18" charset="0"/>
                <a:cs typeface="Times New Roman" panose="02020603050405020304" pitchFamily="18" charset="0"/>
              </a:rPr>
              <a:t>Theme:</a:t>
            </a:r>
            <a:r>
              <a:rPr lang="en-US" sz="2000" dirty="0" smtClea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Synthesis </a:t>
            </a:r>
            <a:r>
              <a:rPr lang="en-US" sz="2000"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Properties of </a:t>
            </a:r>
            <a:r>
              <a:rPr lang="en-US" sz="2000" dirty="0" err="1">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Superheavy</a:t>
            </a:r>
            <a:r>
              <a:rPr lang="en-US" sz="2000"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Elements, Structure of Nuclei at the Limits of Nucleon </a:t>
            </a:r>
            <a:r>
              <a:rPr lang="en-US" sz="2000" dirty="0" smtClea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Stability</a:t>
            </a:r>
          </a:p>
        </p:txBody>
      </p:sp>
    </p:spTree>
    <p:extLst>
      <p:ext uri="{BB962C8B-B14F-4D97-AF65-F5344CB8AC3E}">
        <p14:creationId xmlns:p14="http://schemas.microsoft.com/office/powerpoint/2010/main" val="1090540162"/>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p14="http://schemas.microsoft.com/office/powerpoint/2010/main" val="3581168893"/>
              </p:ext>
            </p:extLst>
          </p:nvPr>
        </p:nvGraphicFramePr>
        <p:xfrm>
          <a:off x="1549227" y="1340768"/>
          <a:ext cx="5904657" cy="2952326"/>
        </p:xfrm>
        <a:graphic>
          <a:graphicData uri="http://schemas.openxmlformats.org/drawingml/2006/table">
            <a:tbl>
              <a:tblPr firstRow="1" bandRow="1">
                <a:tableStyleId>{5C22544A-7EE6-4342-B048-85BDC9FD1C3A}</a:tableStyleId>
              </a:tblPr>
              <a:tblGrid>
                <a:gridCol w="1356475"/>
                <a:gridCol w="1196890"/>
                <a:gridCol w="1436268"/>
                <a:gridCol w="1915024"/>
              </a:tblGrid>
              <a:tr h="526157">
                <a:tc>
                  <a:txBody>
                    <a:bodyPr/>
                    <a:lstStyle/>
                    <a:p>
                      <a:pPr algn="ctr"/>
                      <a:endParaRPr lang="ru-RU" sz="1400" dirty="0">
                        <a:solidFill>
                          <a:schemeClr val="tx1"/>
                        </a:solidFill>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200" dirty="0" smtClean="0">
                          <a:solidFill>
                            <a:schemeClr val="tx1"/>
                          </a:solidFill>
                        </a:rPr>
                        <a:t>Funding/year, k$</a:t>
                      </a:r>
                      <a:endParaRPr lang="ru-RU"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200" dirty="0" smtClean="0">
                          <a:solidFill>
                            <a:schemeClr val="tx1"/>
                          </a:solidFill>
                        </a:rPr>
                        <a:t>Total funding</a:t>
                      </a:r>
                      <a:r>
                        <a:rPr lang="en-US" sz="1200" baseline="0" dirty="0" smtClean="0">
                          <a:solidFill>
                            <a:schemeClr val="tx1"/>
                          </a:solidFill>
                        </a:rPr>
                        <a:t> 2024-2030, k$</a:t>
                      </a:r>
                      <a:endParaRPr lang="ru-RU"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200" dirty="0" smtClean="0">
                          <a:solidFill>
                            <a:schemeClr val="tx1"/>
                          </a:solidFill>
                        </a:rPr>
                        <a:t>Staff/researchers</a:t>
                      </a:r>
                      <a:endParaRPr lang="ru-RU" sz="1200" dirty="0">
                        <a:solidFill>
                          <a:schemeClr val="tx1"/>
                        </a:solidFill>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526157">
                <a:tc>
                  <a:txBody>
                    <a:bodyPr/>
                    <a:lstStyle/>
                    <a:p>
                      <a:pPr algn="ctr"/>
                      <a:r>
                        <a:rPr lang="en-US" sz="1200" dirty="0" err="1" smtClean="0">
                          <a:solidFill>
                            <a:schemeClr val="tx1"/>
                          </a:solidFill>
                        </a:rPr>
                        <a:t>Heavy&amp;SH</a:t>
                      </a:r>
                      <a:r>
                        <a:rPr lang="en-US" sz="1200" dirty="0" smtClean="0">
                          <a:solidFill>
                            <a:schemeClr val="tx1"/>
                          </a:solidFill>
                        </a:rPr>
                        <a:t> nuclei</a:t>
                      </a:r>
                      <a:endParaRPr lang="ru-RU" sz="1200" dirty="0">
                        <a:solidFill>
                          <a:schemeClr val="tx1"/>
                        </a:solidFill>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200" dirty="0" smtClean="0">
                          <a:solidFill>
                            <a:schemeClr val="tx1"/>
                          </a:solidFill>
                        </a:rPr>
                        <a:t>1800</a:t>
                      </a:r>
                      <a:endParaRPr lang="ru-RU"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200" dirty="0" smtClean="0">
                          <a:solidFill>
                            <a:schemeClr val="tx1"/>
                          </a:solidFill>
                        </a:rPr>
                        <a:t>12600</a:t>
                      </a:r>
                      <a:endParaRPr lang="ru-RU"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200" dirty="0" smtClean="0">
                          <a:solidFill>
                            <a:schemeClr val="tx1"/>
                          </a:solidFill>
                        </a:rPr>
                        <a:t>80/50</a:t>
                      </a:r>
                      <a:endParaRPr lang="ru-RU" sz="1200" dirty="0">
                        <a:solidFill>
                          <a:schemeClr val="tx1"/>
                        </a:solidFill>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426772">
                <a:tc>
                  <a:txBody>
                    <a:bodyPr/>
                    <a:lstStyle/>
                    <a:p>
                      <a:pPr algn="ctr"/>
                      <a:r>
                        <a:rPr lang="en-US" sz="1200" dirty="0" smtClean="0">
                          <a:solidFill>
                            <a:schemeClr val="tx1"/>
                          </a:solidFill>
                        </a:rPr>
                        <a:t>Light nuclei</a:t>
                      </a:r>
                      <a:endParaRPr lang="ru-RU" sz="1200" dirty="0">
                        <a:solidFill>
                          <a:schemeClr val="tx1"/>
                        </a:solidFill>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200" dirty="0" smtClean="0">
                          <a:solidFill>
                            <a:schemeClr val="tx1"/>
                          </a:solidFill>
                        </a:rPr>
                        <a:t>450</a:t>
                      </a:r>
                      <a:endParaRPr lang="ru-RU"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200" dirty="0" smtClean="0">
                          <a:solidFill>
                            <a:schemeClr val="tx1"/>
                          </a:solidFill>
                        </a:rPr>
                        <a:t>3150</a:t>
                      </a:r>
                      <a:endParaRPr lang="ru-RU"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200" dirty="0" smtClean="0">
                          <a:solidFill>
                            <a:schemeClr val="tx1"/>
                          </a:solidFill>
                        </a:rPr>
                        <a:t>47/31</a:t>
                      </a:r>
                      <a:endParaRPr lang="ru-RU" sz="1200" dirty="0">
                        <a:solidFill>
                          <a:schemeClr val="tx1"/>
                        </a:solidFill>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736620">
                <a:tc>
                  <a:txBody>
                    <a:bodyPr/>
                    <a:lstStyle/>
                    <a:p>
                      <a:pPr algn="ctr"/>
                      <a:r>
                        <a:rPr lang="en-US" sz="1200" dirty="0" smtClean="0">
                          <a:solidFill>
                            <a:schemeClr val="tx1"/>
                          </a:solidFill>
                        </a:rPr>
                        <a:t>Technical and engineering</a:t>
                      </a:r>
                      <a:r>
                        <a:rPr lang="en-US" sz="1200" baseline="0" dirty="0" smtClean="0">
                          <a:solidFill>
                            <a:schemeClr val="tx1"/>
                          </a:solidFill>
                        </a:rPr>
                        <a:t> support</a:t>
                      </a:r>
                      <a:endParaRPr lang="ru-RU" sz="1200" dirty="0">
                        <a:solidFill>
                          <a:schemeClr val="tx1"/>
                        </a:solidFill>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200" dirty="0" smtClean="0">
                          <a:solidFill>
                            <a:schemeClr val="tx1"/>
                          </a:solidFill>
                        </a:rPr>
                        <a:t>750</a:t>
                      </a:r>
                      <a:endParaRPr lang="ru-RU"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200" dirty="0" smtClean="0">
                          <a:solidFill>
                            <a:schemeClr val="tx1"/>
                          </a:solidFill>
                        </a:rPr>
                        <a:t>5250</a:t>
                      </a:r>
                      <a:endParaRPr lang="ru-RU"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ru-RU" sz="1200" dirty="0">
                        <a:solidFill>
                          <a:schemeClr val="tx1"/>
                        </a:solidFill>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736620">
                <a:tc>
                  <a:txBody>
                    <a:bodyPr/>
                    <a:lstStyle/>
                    <a:p>
                      <a:pPr algn="ctr"/>
                      <a:r>
                        <a:rPr lang="en-US" sz="1200" dirty="0" smtClean="0">
                          <a:solidFill>
                            <a:schemeClr val="tx1"/>
                          </a:solidFill>
                        </a:rPr>
                        <a:t>Total</a:t>
                      </a:r>
                      <a:endParaRPr lang="ru-RU" sz="1200" dirty="0">
                        <a:solidFill>
                          <a:schemeClr val="tx1"/>
                        </a:solidFill>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200" dirty="0" smtClean="0">
                          <a:solidFill>
                            <a:schemeClr val="tx1"/>
                          </a:solidFill>
                        </a:rPr>
                        <a:t>3000</a:t>
                      </a:r>
                      <a:endParaRPr lang="ru-RU"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200" dirty="0" smtClean="0">
                          <a:solidFill>
                            <a:schemeClr val="tx1"/>
                          </a:solidFill>
                        </a:rPr>
                        <a:t>21000</a:t>
                      </a:r>
                      <a:endParaRPr lang="ru-RU"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127/81 (DSc 12, PhD 45)</a:t>
                      </a:r>
                    </a:p>
                    <a:p>
                      <a:pPr algn="ctr"/>
                      <a:endParaRPr lang="en-US" sz="1200" dirty="0" smtClean="0">
                        <a:solidFill>
                          <a:schemeClr val="tx1"/>
                        </a:solidFill>
                      </a:endParaRPr>
                    </a:p>
                    <a:p>
                      <a:pPr algn="ctr"/>
                      <a:r>
                        <a:rPr lang="en-US" sz="1200" dirty="0" smtClean="0">
                          <a:solidFill>
                            <a:schemeClr val="tx1"/>
                          </a:solidFill>
                        </a:rPr>
                        <a:t>FTE 105  </a:t>
                      </a:r>
                      <a:endParaRPr lang="ru-RU" sz="1200" dirty="0">
                        <a:solidFill>
                          <a:schemeClr val="tx1"/>
                        </a:solidFill>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sp>
        <p:nvSpPr>
          <p:cNvPr id="6" name="TextBox 5"/>
          <p:cNvSpPr txBox="1"/>
          <p:nvPr/>
        </p:nvSpPr>
        <p:spPr>
          <a:xfrm>
            <a:off x="757140" y="4539332"/>
            <a:ext cx="2736304" cy="1446550"/>
          </a:xfrm>
          <a:prstGeom prst="rect">
            <a:avLst/>
          </a:prstGeom>
          <a:noFill/>
        </p:spPr>
        <p:txBody>
          <a:bodyPr wrap="square" rtlCol="0">
            <a:spAutoFit/>
          </a:bodyPr>
          <a:lstStyle/>
          <a:p>
            <a:r>
              <a:rPr lang="en-US" b="1" dirty="0" smtClean="0"/>
              <a:t>Risks:</a:t>
            </a:r>
          </a:p>
          <a:p>
            <a:r>
              <a:rPr lang="en-US" sz="1400" u="sng" dirty="0" smtClean="0"/>
              <a:t>SHE Factory</a:t>
            </a:r>
          </a:p>
          <a:p>
            <a:pPr marL="285750" indent="-285750">
              <a:buFont typeface="Arial" panose="020B0604020202020204" pitchFamily="34" charset="0"/>
              <a:buChar char="•"/>
            </a:pPr>
            <a:r>
              <a:rPr lang="en-US" sz="1400" dirty="0" smtClean="0"/>
              <a:t>No license to work with highly radioactive materials yet;</a:t>
            </a:r>
          </a:p>
          <a:p>
            <a:pPr marL="285750" indent="-285750">
              <a:buFont typeface="Arial" panose="020B0604020202020204" pitchFamily="34" charset="0"/>
              <a:buChar char="•"/>
            </a:pPr>
            <a:r>
              <a:rPr lang="en-US" sz="1400" dirty="0" smtClean="0"/>
              <a:t>Delay in delivery of Bk, </a:t>
            </a:r>
            <a:r>
              <a:rPr lang="en-US" sz="1400" dirty="0" err="1" smtClean="0"/>
              <a:t>Cf</a:t>
            </a:r>
            <a:r>
              <a:rPr lang="en-US" sz="1400" dirty="0" smtClean="0"/>
              <a:t> can not be fully excluded;</a:t>
            </a:r>
          </a:p>
        </p:txBody>
      </p:sp>
      <p:sp>
        <p:nvSpPr>
          <p:cNvPr id="4" name="TextBox 3"/>
          <p:cNvSpPr txBox="1"/>
          <p:nvPr/>
        </p:nvSpPr>
        <p:spPr>
          <a:xfrm>
            <a:off x="3565452" y="4797152"/>
            <a:ext cx="2376264" cy="1231106"/>
          </a:xfrm>
          <a:prstGeom prst="rect">
            <a:avLst/>
          </a:prstGeom>
          <a:noFill/>
        </p:spPr>
        <p:txBody>
          <a:bodyPr wrap="square" rtlCol="0">
            <a:spAutoFit/>
          </a:bodyPr>
          <a:lstStyle/>
          <a:p>
            <a:r>
              <a:rPr lang="en-US" sz="1400" u="sng" dirty="0"/>
              <a:t>U400R Complex</a:t>
            </a:r>
          </a:p>
          <a:p>
            <a:pPr marL="285750" indent="-285750">
              <a:buFont typeface="Arial" panose="020B0604020202020204" pitchFamily="34" charset="0"/>
              <a:buChar char="•"/>
            </a:pPr>
            <a:r>
              <a:rPr lang="en-US" sz="1400" dirty="0"/>
              <a:t>Unforeseen circumstances in the course of the building construction;</a:t>
            </a:r>
          </a:p>
          <a:p>
            <a:endParaRPr lang="ru-RU" dirty="0"/>
          </a:p>
        </p:txBody>
      </p:sp>
      <p:sp>
        <p:nvSpPr>
          <p:cNvPr id="12" name="TextBox 11"/>
          <p:cNvSpPr txBox="1"/>
          <p:nvPr/>
        </p:nvSpPr>
        <p:spPr>
          <a:xfrm>
            <a:off x="6301756" y="4797152"/>
            <a:ext cx="2304256" cy="1231106"/>
          </a:xfrm>
          <a:prstGeom prst="rect">
            <a:avLst/>
          </a:prstGeom>
          <a:noFill/>
        </p:spPr>
        <p:txBody>
          <a:bodyPr wrap="square" rtlCol="0">
            <a:spAutoFit/>
          </a:bodyPr>
          <a:lstStyle/>
          <a:p>
            <a:r>
              <a:rPr lang="en-US" sz="1400" u="sng" dirty="0"/>
              <a:t>RIB’s at U400M</a:t>
            </a:r>
          </a:p>
          <a:p>
            <a:pPr marL="285750" indent="-285750">
              <a:buFont typeface="Arial" panose="020B0604020202020204" pitchFamily="34" charset="0"/>
              <a:buChar char="•"/>
            </a:pPr>
            <a:r>
              <a:rPr lang="en-US" sz="1400" dirty="0"/>
              <a:t>No permission from FMBA for handling tritium.</a:t>
            </a:r>
            <a:endParaRPr lang="ru-RU" sz="1400" dirty="0"/>
          </a:p>
          <a:p>
            <a:endParaRPr lang="ru-RU" dirty="0"/>
          </a:p>
        </p:txBody>
      </p:sp>
      <p:sp>
        <p:nvSpPr>
          <p:cNvPr id="13" name="Прямоугольник 12"/>
          <p:cNvSpPr/>
          <p:nvPr/>
        </p:nvSpPr>
        <p:spPr>
          <a:xfrm>
            <a:off x="573307" y="146081"/>
            <a:ext cx="7856498" cy="707886"/>
          </a:xfrm>
          <a:prstGeom prst="rect">
            <a:avLst/>
          </a:prstGeom>
        </p:spPr>
        <p:txBody>
          <a:bodyPr wrap="square">
            <a:spAutoFit/>
          </a:bodyPr>
          <a:lstStyle/>
          <a:p>
            <a:pPr algn="ctr"/>
            <a:r>
              <a:rPr lang="en-US" sz="2000" dirty="0" smtClea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Synthesis </a:t>
            </a:r>
            <a:r>
              <a:rPr lang="en-US" sz="2000"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Properties of </a:t>
            </a:r>
            <a:r>
              <a:rPr lang="en-US" sz="2000" dirty="0" err="1">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Superheavy</a:t>
            </a:r>
            <a:r>
              <a:rPr lang="en-US" sz="2000"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Elements, Structure of Nuclei at the Limits of Nucleon </a:t>
            </a:r>
            <a:r>
              <a:rPr lang="en-US" sz="2000" dirty="0" smtClea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Stability</a:t>
            </a:r>
          </a:p>
        </p:txBody>
      </p:sp>
    </p:spTree>
    <p:extLst>
      <p:ext uri="{BB962C8B-B14F-4D97-AF65-F5344CB8AC3E}">
        <p14:creationId xmlns:p14="http://schemas.microsoft.com/office/powerpoint/2010/main" val="821063192"/>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87624" y="2708920"/>
            <a:ext cx="6984776" cy="1107996"/>
          </a:xfrm>
          <a:prstGeom prst="rect">
            <a:avLst/>
          </a:prstGeom>
          <a:noFill/>
        </p:spPr>
        <p:txBody>
          <a:bodyPr wrap="square" rtlCol="0">
            <a:spAutoFit/>
          </a:bodyPr>
          <a:lstStyle/>
          <a:p>
            <a:pPr algn="ctr"/>
            <a:r>
              <a:rPr lang="en-US" sz="6600" dirty="0" smtClean="0">
                <a:latin typeface="Segoe Print" panose="02000600000000000000" pitchFamily="2" charset="0"/>
              </a:rPr>
              <a:t>THANK YOU!</a:t>
            </a:r>
            <a:endParaRPr lang="ru-RU" sz="6600" dirty="0" smtClean="0">
              <a:latin typeface="Segoe Print" panose="02000600000000000000" pitchFamily="2" charset="0"/>
            </a:endParaRPr>
          </a:p>
        </p:txBody>
      </p:sp>
    </p:spTree>
    <p:extLst>
      <p:ext uri="{BB962C8B-B14F-4D97-AF65-F5344CB8AC3E}">
        <p14:creationId xmlns:p14="http://schemas.microsoft.com/office/powerpoint/2010/main" val="2323922149"/>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7804</TotalTime>
  <Words>1459</Words>
  <Application>Microsoft Office PowerPoint</Application>
  <PresentationFormat>Экран (4:3)</PresentationFormat>
  <Paragraphs>368</Paragraphs>
  <Slides>11</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Сергей</dc:creator>
  <cp:lastModifiedBy>Сергей</cp:lastModifiedBy>
  <cp:revision>220</cp:revision>
  <cp:lastPrinted>2023-06-28T09:29:47Z</cp:lastPrinted>
  <dcterms:created xsi:type="dcterms:W3CDTF">2021-05-05T09:37:27Z</dcterms:created>
  <dcterms:modified xsi:type="dcterms:W3CDTF">2023-06-28T15:24:49Z</dcterms:modified>
</cp:coreProperties>
</file>