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1" r:id="rId1"/>
  </p:sldMasterIdLst>
  <p:notesMasterIdLst>
    <p:notesMasterId r:id="rId46"/>
  </p:notesMasterIdLst>
  <p:sldIdLst>
    <p:sldId id="274" r:id="rId2"/>
    <p:sldId id="257" r:id="rId3"/>
    <p:sldId id="272" r:id="rId4"/>
    <p:sldId id="345" r:id="rId5"/>
    <p:sldId id="1370" r:id="rId6"/>
    <p:sldId id="1371" r:id="rId7"/>
    <p:sldId id="267" r:id="rId8"/>
    <p:sldId id="364" r:id="rId9"/>
    <p:sldId id="268" r:id="rId10"/>
    <p:sldId id="269" r:id="rId11"/>
    <p:sldId id="347" r:id="rId12"/>
    <p:sldId id="276" r:id="rId13"/>
    <p:sldId id="349" r:id="rId14"/>
    <p:sldId id="281" r:id="rId15"/>
    <p:sldId id="282" r:id="rId16"/>
    <p:sldId id="365" r:id="rId17"/>
    <p:sldId id="259" r:id="rId18"/>
    <p:sldId id="366" r:id="rId19"/>
    <p:sldId id="260" r:id="rId20"/>
    <p:sldId id="261" r:id="rId21"/>
    <p:sldId id="367" r:id="rId22"/>
    <p:sldId id="333" r:id="rId23"/>
    <p:sldId id="1372" r:id="rId24"/>
    <p:sldId id="362" r:id="rId25"/>
    <p:sldId id="361" r:id="rId26"/>
    <p:sldId id="363" r:id="rId27"/>
    <p:sldId id="258" r:id="rId28"/>
    <p:sldId id="359" r:id="rId29"/>
    <p:sldId id="352" r:id="rId30"/>
    <p:sldId id="350" r:id="rId31"/>
    <p:sldId id="351" r:id="rId32"/>
    <p:sldId id="353" r:id="rId33"/>
    <p:sldId id="285" r:id="rId34"/>
    <p:sldId id="356" r:id="rId35"/>
    <p:sldId id="354" r:id="rId36"/>
    <p:sldId id="355" r:id="rId37"/>
    <p:sldId id="358" r:id="rId38"/>
    <p:sldId id="360" r:id="rId39"/>
    <p:sldId id="264" r:id="rId40"/>
    <p:sldId id="348" r:id="rId41"/>
    <p:sldId id="357" r:id="rId42"/>
    <p:sldId id="1356" r:id="rId43"/>
    <p:sldId id="265" r:id="rId44"/>
    <p:sldId id="346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 autoAdjust="0"/>
    <p:restoredTop sz="78405" autoAdjust="0"/>
  </p:normalViewPr>
  <p:slideViewPr>
    <p:cSldViewPr snapToGrid="0" showGuides="1">
      <p:cViewPr varScale="1">
        <p:scale>
          <a:sx n="82" d="100"/>
          <a:sy n="82" d="100"/>
        </p:scale>
        <p:origin x="2370" y="10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050D0-9207-4ACD-9291-3EF7CD873815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9EA51-A539-4251-8FC6-73DE179CD9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9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presenting the Baikal-GVD </a:t>
            </a:r>
            <a:r>
              <a:rPr lang="en-US" dirty="0" err="1"/>
              <a:t>project,prolongation</a:t>
            </a:r>
            <a:r>
              <a:rPr lang="en-US" dirty="0"/>
              <a:t>.</a:t>
            </a:r>
          </a:p>
          <a:p>
            <a:r>
              <a:rPr lang="en-US" dirty="0"/>
              <a:t>The Baikal-GVD project is one of the leading …….</a:t>
            </a:r>
          </a:p>
          <a:p>
            <a:r>
              <a:rPr lang="en-US" dirty="0"/>
              <a:t>The picture presents selected upgoing muon before and after noise hits suppression.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89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 dirty="0">
                <a:latin typeface="Arial"/>
              </a:rPr>
              <a:t>Last year there was rather good progress for track reconstruction and neutrino selection, which improves efficiency for factor 2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It was due two factors: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strike="noStrike" spc="-1" dirty="0">
                <a:latin typeface="Arial"/>
              </a:rPr>
              <a:t>1. Improvement in noise suppression technique (As you saw in first slide there are a lot of background hits in detector response.)</a:t>
            </a:r>
          </a:p>
          <a:p>
            <a:r>
              <a:rPr lang="en-US" sz="2000" b="0" strike="noStrike" spc="-1" dirty="0">
                <a:latin typeface="Arial"/>
              </a:rPr>
              <a:t>2. More efficient neutrino selection on base of boosted decision tree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The figure shows experimental and MC comparison over BDT factor. Good agreement means that we understand summary parameters of the detector rather well.</a:t>
            </a:r>
          </a:p>
          <a:p>
            <a:r>
              <a:rPr lang="en-US" sz="2000" b="0" strike="noStrike" spc="-1" dirty="0">
                <a:latin typeface="Arial"/>
              </a:rPr>
              <a:t>As a result for 326 days single cluster </a:t>
            </a:r>
            <a:r>
              <a:rPr lang="en-US" sz="2000" b="0" strike="noStrike" spc="-1" dirty="0" err="1">
                <a:latin typeface="Arial"/>
              </a:rPr>
              <a:t>livetime</a:t>
            </a:r>
            <a:r>
              <a:rPr lang="en-US" sz="2000" b="0" strike="noStrike" spc="-1" dirty="0">
                <a:latin typeface="Arial"/>
              </a:rPr>
              <a:t> was selected 106 events at 81.2 events from atmospheric neutrino.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To increase efficiency of noise suppression, machine learning application developing with promising results.</a:t>
            </a:r>
          </a:p>
        </p:txBody>
      </p:sp>
      <p:sp>
        <p:nvSpPr>
          <p:cNvPr id="834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14C5DBE7-CC13-4713-92DE-6B23E67CF2F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4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43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7E53FE14-4B36-4D50-B5FF-66BB016AFAEC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46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51A5F51-041A-4AA7-A606-E1FB13352796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 dirty="0">
                <a:latin typeface="Arial"/>
              </a:rPr>
              <a:t>So, we can say, that we finally confirm </a:t>
            </a:r>
            <a:r>
              <a:rPr lang="en-US" sz="2000" b="0" strike="noStrike" spc="-1" dirty="0" err="1">
                <a:latin typeface="Arial"/>
              </a:rPr>
              <a:t>IceCube</a:t>
            </a:r>
            <a:r>
              <a:rPr lang="en-US" sz="2000" b="0" strike="noStrike" spc="-1" dirty="0">
                <a:latin typeface="Arial"/>
              </a:rPr>
              <a:t> result on the diffuse astrophysical neutrino flux </a:t>
            </a:r>
          </a:p>
        </p:txBody>
      </p:sp>
      <p:sp>
        <p:nvSpPr>
          <p:cNvPr id="858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F04130F7-CA24-4040-8723-BEF8C25B9FB1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 dirty="0">
                <a:latin typeface="Arial"/>
              </a:rPr>
              <a:t>This picture shows arrival directions of high-energy and under-horizon Baikal-GVD neutrino cascades and their uncertainty (90% regions) in the sky map (equatorial coordinates). Color represents energies of the events:. 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For sure, there are analysis on each event/bundle events on sources, coincidences with another detectors, </a:t>
            </a:r>
            <a:r>
              <a:rPr lang="en-US" sz="2000" b="0" strike="noStrike" spc="-1" dirty="0" err="1">
                <a:latin typeface="Arial"/>
              </a:rPr>
              <a:t>multimessenger</a:t>
            </a:r>
            <a:r>
              <a:rPr lang="en-US" sz="2000" b="0" strike="noStrike" spc="-1" dirty="0">
                <a:latin typeface="Arial"/>
              </a:rPr>
              <a:t> analysis. Due to lack of time I will not speak about all this staff.  Most bright events are highlighted. </a:t>
            </a:r>
          </a:p>
        </p:txBody>
      </p:sp>
      <p:sp>
        <p:nvSpPr>
          <p:cNvPr id="861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F75A5BE-1108-4A52-8499-D1052DF03FF7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YS Text"/>
              </a:rPr>
              <a:t>The Baikal project is developing in two directions</a:t>
            </a:r>
            <a:r>
              <a:rPr lang="ru-RU" b="1" i="0" dirty="0">
                <a:solidFill>
                  <a:srgbClr val="000000"/>
                </a:solidFill>
                <a:effectLst/>
                <a:latin typeface="YS Tex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YS Text"/>
              </a:rPr>
              <a:t>The main direction is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YS Text"/>
              </a:rPr>
              <a:t>i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ncreasing the effective volume of the Baikal-GVD telescope up to ~ 1 km</a:t>
            </a:r>
            <a:r>
              <a:rPr lang="en-US" sz="1200" b="0" i="0" baseline="30000" dirty="0">
                <a:solidFill>
                  <a:srgbClr val="000000"/>
                </a:solidFill>
                <a:effectLst/>
              </a:rPr>
              <a:t>3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YS Text"/>
              </a:rPr>
              <a:t>With the deployment of two clusters per year, the completion of the GVD is expected by 2027/28.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Probably at this time point GVD will be largest neutrino telescope in the world .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YS Text"/>
              </a:rPr>
              <a:t>In conditions of GVD further expansion, the production base of the project will be saved.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YS Text"/>
              </a:rPr>
              <a:t>Simultaneously with GVD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YS Text"/>
              </a:rPr>
              <a:t>expansion, work is underway to prepare a project for a next-generation neutrino telescope</a:t>
            </a: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YS Text"/>
              </a:rPr>
              <a:t>with volume about 10 km3. This telescope will be directed to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YS Text"/>
              </a:rPr>
              <a:t>r</a:t>
            </a:r>
            <a:r>
              <a:rPr lang="en-US" sz="1200" dirty="0">
                <a:solidFill>
                  <a:srgbClr val="000000"/>
                </a:solidFill>
              </a:rPr>
              <a:t>esearch of the sources of astrophysical neutrino</a:t>
            </a:r>
            <a:r>
              <a:rPr lang="ru-RU" sz="1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YS Text"/>
              </a:rPr>
              <a:t>Разработка к 2025 году проекта Байкальского телескопа следующего поколения, позволяющего проводить исследования источников нейтрино астрофизической природы: около 100 (???) нейтринный событий за три года эксплуатации.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705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Times New Roman" panose="02020603050405020304" pitchFamily="18" charset="0"/>
              </a:rPr>
              <a:t>The next-generation telescope is planned to be placed near Baikal-GVD</a:t>
            </a:r>
            <a:r>
              <a:rPr lang="ru-RU" sz="1200" dirty="0">
                <a:ea typeface="Times New Roman" panose="02020603050405020304" pitchFamily="18" charset="0"/>
              </a:rPr>
              <a:t> </a:t>
            </a:r>
            <a:r>
              <a:rPr lang="en-US" sz="1200" dirty="0">
                <a:ea typeface="Times New Roman" panose="02020603050405020304" pitchFamily="18" charset="0"/>
              </a:rPr>
              <a:t>telescope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ea typeface="Times New Roman" panose="02020603050405020304" pitchFamily="18" charset="0"/>
              </a:rPr>
              <a:t>An important advantage of the Baikal site is the flat bottom relief close the shore.</a:t>
            </a:r>
          </a:p>
          <a:p>
            <a:r>
              <a:rPr lang="en-US" dirty="0"/>
              <a:t>This picture shows the view of telescope and bottom relief obtained with sonar.</a:t>
            </a:r>
            <a:endParaRPr lang="ru-RU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There is a significant flat surface for  new telescope deployment at depth 1366 m.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development of the project is based on experimental research in the following directions: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</a:rPr>
              <a:t>Experiments on the implementation of a fiber-optic deep-sea data acquisition system.</a:t>
            </a:r>
            <a:endParaRPr lang="ru-RU" sz="1200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Experimental studies of the characteristics of a detection system with a reduced density of photodetectors</a:t>
            </a:r>
            <a:r>
              <a:rPr lang="ru-RU" sz="1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Studies of the possibility of increasing the sensitivity of photodetectors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0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FO string with 3 sections was installed in 2021. We have used d</a:t>
            </a:r>
            <a:r>
              <a:rPr lang="en-US" sz="1200" dirty="0"/>
              <a:t>eep-sea FO cables: “</a:t>
            </a:r>
            <a:r>
              <a:rPr lang="en-US" sz="1200" dirty="0" err="1"/>
              <a:t>Starlink</a:t>
            </a:r>
            <a:r>
              <a:rPr lang="en-US" sz="1200" dirty="0"/>
              <a:t>” (Russia), “DWTEK” (Taiwan) for the string.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Negative operational experience of FO cables.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At 2022 cables communication were changed on Teledyne cables.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As a result of the search of alternative solution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Chinese Hybrid Optical Cables were selected. </a:t>
            </a:r>
            <a:r>
              <a:rPr lang="en-US" sz="1200" dirty="0"/>
              <a:t>The second FO string with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Chinese Hybrid Optical Cables was installed in 2023. String shows 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reliable operation since April 2023 up to now.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the string will be successfully tested during 2023, installation of a fiber-optic cluster based on Chinese cable products will begin in 2024. The task of </a:t>
            </a:r>
            <a:r>
              <a:rPr lang="en-US" sz="800" dirty="0"/>
              <a:t>cross check conventional Baikal-GVD cluster and FO cluster is important for GVD.</a:t>
            </a:r>
            <a:endParaRPr lang="ru-RU" sz="3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10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first </a:t>
            </a:r>
            <a:r>
              <a:rPr lang="en-US" sz="1200" dirty="0" err="1"/>
              <a:t>intercluster</a:t>
            </a:r>
            <a:r>
              <a:rPr lang="en-US" sz="1200" dirty="0"/>
              <a:t> string was installed in the geometric center of clusters #5, #8, #9 in 2022.</a:t>
            </a:r>
          </a:p>
          <a:p>
            <a:r>
              <a:rPr lang="en-US" dirty="0"/>
              <a:t>From point of view GVD improvement, the </a:t>
            </a:r>
            <a:r>
              <a:rPr lang="en-US" dirty="0" err="1"/>
              <a:t>intercluster</a:t>
            </a:r>
            <a:r>
              <a:rPr lang="en-US" dirty="0"/>
              <a:t> string increases the detector efficiency in the cascade mode. This figure shows </a:t>
            </a:r>
            <a:r>
              <a:rPr lang="en-US" sz="1200" i="1" dirty="0">
                <a:effectLst/>
                <a:cs typeface="Times New Roman" panose="02020603050405020304" pitchFamily="18" charset="0"/>
              </a:rPr>
              <a:t>d</a:t>
            </a:r>
            <a:r>
              <a:rPr lang="en-US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istribution of cascades generated by neutrinos on distance from the </a:t>
            </a:r>
            <a:r>
              <a:rPr lang="en-US" sz="12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intercluster</a:t>
            </a:r>
            <a:r>
              <a:rPr lang="en-US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string, E &gt; 1 </a:t>
            </a:r>
            <a:r>
              <a:rPr lang="en-US" sz="12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US" sz="1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i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Intercluster</a:t>
            </a:r>
            <a:r>
              <a:rPr lang="en-US" sz="1200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string gives a gain of 10% at energies greater than 1 </a:t>
            </a:r>
            <a:r>
              <a:rPr lang="en-US" sz="1200" i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US" sz="1200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24% for energies greater than 100 </a:t>
            </a:r>
            <a:r>
              <a:rPr lang="en-US" sz="1200" i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US" sz="1200" i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 astrophysical flux.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 gives </a:t>
            </a:r>
            <a:r>
              <a:rPr lang="en-US" sz="1200" dirty="0">
                <a:ea typeface="Calibri" panose="020F0502020204030204" pitchFamily="34" charset="0"/>
              </a:rPr>
              <a:t>possibility of the study the detection system of in the range of distances between strings of 80 m - 200 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a typeface="Calibri" panose="020F0502020204030204" pitchFamily="34" charset="0"/>
              </a:rPr>
              <a:t>2 additional </a:t>
            </a:r>
            <a:r>
              <a:rPr lang="en-US" sz="1200" dirty="0" err="1">
                <a:ea typeface="Calibri" panose="020F0502020204030204" pitchFamily="34" charset="0"/>
              </a:rPr>
              <a:t>intercluster</a:t>
            </a:r>
            <a:r>
              <a:rPr lang="en-US" sz="1200" dirty="0">
                <a:ea typeface="Calibri" panose="020F0502020204030204" pitchFamily="34" charset="0"/>
              </a:rPr>
              <a:t> strings were installed in this year as parts of 2 new clusters.</a:t>
            </a:r>
            <a:endParaRPr lang="en-US" sz="1200" i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ea typeface="Calibri" panose="020F0502020204030204" pitchFamily="34" charset="0"/>
              </a:rPr>
              <a:t>It is planned to install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intercluster</a:t>
            </a:r>
            <a:r>
              <a:rPr lang="en-US" sz="1200" dirty="0">
                <a:effectLst/>
                <a:ea typeface="Calibri" panose="020F0502020204030204" pitchFamily="34" charset="0"/>
              </a:rPr>
              <a:t> strings between all clusters of Baikal-GVD.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9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main approaches to  increasing the sensitivity of the photodetector: i</a:t>
            </a:r>
            <a:r>
              <a:rPr lang="en-US" sz="1200" dirty="0">
                <a:solidFill>
                  <a:srgbClr val="000000"/>
                </a:solidFill>
              </a:rPr>
              <a:t>ncreasing the  photocathode area </a:t>
            </a:r>
            <a:r>
              <a:rPr lang="en-US" dirty="0"/>
              <a:t>or </a:t>
            </a:r>
            <a:r>
              <a:rPr lang="en-US" sz="1200" dirty="0">
                <a:solidFill>
                  <a:srgbClr val="000000"/>
                </a:solidFill>
              </a:rPr>
              <a:t>using m</a:t>
            </a:r>
            <a:r>
              <a:rPr lang="en-US" sz="1200" i="0" dirty="0">
                <a:solidFill>
                  <a:srgbClr val="000000"/>
                </a:solidFill>
                <a:effectLst/>
              </a:rPr>
              <a:t>ulti</a:t>
            </a:r>
            <a:r>
              <a:rPr lang="ru-RU" sz="1200" dirty="0">
                <a:solidFill>
                  <a:srgbClr val="000000"/>
                </a:solidFill>
              </a:rPr>
              <a:t>-</a:t>
            </a:r>
            <a:r>
              <a:rPr lang="en-US" sz="1200" i="0" dirty="0">
                <a:solidFill>
                  <a:srgbClr val="000000"/>
                </a:solidFill>
                <a:effectLst/>
              </a:rPr>
              <a:t>PMT OMs (like KM3NeT)</a:t>
            </a:r>
            <a:endParaRPr lang="en-US" dirty="0"/>
          </a:p>
          <a:p>
            <a:r>
              <a:rPr lang="en-US" dirty="0"/>
              <a:t>At the current stage of research, an experimental test of the first approach is planned – testing of an optical module with a 20-inch PMT.</a:t>
            </a:r>
          </a:p>
          <a:p>
            <a:r>
              <a:rPr lang="en-US" dirty="0"/>
              <a:t>The work is carried out in the frame of </a:t>
            </a:r>
            <a:r>
              <a:rPr lang="en-US" sz="1200" dirty="0">
                <a:solidFill>
                  <a:srgbClr val="000000"/>
                </a:solidFill>
              </a:rPr>
              <a:t>Joint Russian-Chinese project: </a:t>
            </a:r>
            <a:r>
              <a:rPr lang="en-US" sz="1200" b="1" dirty="0">
                <a:solidFill>
                  <a:srgbClr val="000000"/>
                </a:solidFill>
              </a:rPr>
              <a:t>Prototype string with 20-inches PMTs  in Baikal.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The PMTs, deep-sea housings and prototype electronics will be provided by the Chinese side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2024 we are planning to install in Baikal prototype string with 12 20-inches PMT.</a:t>
            </a:r>
          </a:p>
          <a:p>
            <a:r>
              <a:rPr lang="en-US" dirty="0"/>
              <a:t>DAQ of the prototype will be designed on the basis of FO.</a:t>
            </a:r>
          </a:p>
          <a:p>
            <a:r>
              <a:rPr lang="en-US" dirty="0"/>
              <a:t>Prototype will operate as a part of FO GVD cluster.</a:t>
            </a:r>
          </a:p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94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collaboration consists of 9 organizations from 4 countries. About 65 scientists and engineers.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69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218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6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32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98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7BA2A9C9-0F48-42A8-8CDB-8AB5D3754EE6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27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82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3463FD2C-BFEB-4C7C-BFC4-7442D9A7678C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28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5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55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CE28A4BB-EFDF-4ABA-A64E-EA571413C53F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49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61551D4-A4C2-4F9D-B986-EBF3277D10AD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30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5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52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9F02F436-2E76-4A46-B9DB-0262E96CBF95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31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64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A13F4B4-F1E7-4CAF-89E0-66C6455C7C8D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32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70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799E79A-C11E-486E-B3C8-1F1C05E8F3A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33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95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7D5B5A1-BBAD-4756-B308-AD5A8AE485CB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7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76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128D49D-57EE-4B3A-B81E-59CEAF582BA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34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67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2847F71-0CCA-4472-A6AD-6DCE2BAAA184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35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7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73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marL="216000" indent="-215640" algn="r">
              <a:lnSpc>
                <a:spcPct val="100000"/>
              </a:lnSpc>
            </a:pPr>
            <a:fld id="{EA71712B-C6CA-4DBD-ADDF-31608DAA6D42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8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85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1BA294F-7F8E-4AE6-B9BC-B39329A996D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37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88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7CD35A99-82C1-410A-BAAE-059BB3D59FDB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38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13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A3DB5D83-6037-4272-82A9-0FA9F8FB4DD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37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FEC33B94-F8CC-4846-A206-798A0EADDE24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40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79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E2D0614-CB33-4F0F-B52E-45DE36094A2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41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structure of a fiber-optic DAQ is similar to a conventional GVD DAQ. </a:t>
            </a:r>
            <a:r>
              <a:rPr lang="ru-RU" sz="1200" dirty="0"/>
              <a:t>The </a:t>
            </a:r>
            <a:r>
              <a:rPr lang="en-US" sz="1200" dirty="0"/>
              <a:t>basic</a:t>
            </a:r>
            <a:r>
              <a:rPr lang="ru-RU" sz="1200" dirty="0"/>
              <a:t> </a:t>
            </a:r>
            <a:r>
              <a:rPr lang="en-US" sz="1200" dirty="0"/>
              <a:t>structural units of </a:t>
            </a:r>
            <a:r>
              <a:rPr lang="ru-RU" sz="1200" dirty="0"/>
              <a:t>DAQ</a:t>
            </a:r>
            <a:r>
              <a:rPr lang="en-US" sz="1200" dirty="0"/>
              <a:t>: </a:t>
            </a:r>
            <a:r>
              <a:rPr lang="en-US" sz="1200" b="0" dirty="0"/>
              <a:t>Section and String</a:t>
            </a:r>
            <a:endParaRPr lang="ru-RU" sz="1200" b="0" dirty="0"/>
          </a:p>
          <a:p>
            <a:r>
              <a:rPr lang="en-US" dirty="0"/>
              <a:t>This figure illustrated the principle of system operation</a:t>
            </a:r>
            <a:r>
              <a:rPr lang="ru-RU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Analog signals from OM</a:t>
            </a:r>
            <a:r>
              <a:rPr lang="en-US" sz="1200" dirty="0">
                <a:solidFill>
                  <a:srgbClr val="000000"/>
                </a:solidFill>
              </a:rPr>
              <a:t>s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 are transmitted via coaxial cables to the control module of the section</a:t>
            </a:r>
            <a:r>
              <a:rPr lang="ru-RU" sz="1200" dirty="0">
                <a:solidFill>
                  <a:srgbClr val="000000"/>
                </a:solidFill>
              </a:rPr>
              <a:t>.</a:t>
            </a:r>
          </a:p>
          <a:p>
            <a:r>
              <a:rPr lang="en-US" sz="1200" dirty="0"/>
              <a:t>Data, Trigger and Sync are formed in the Master board of the section module and transmitted to the string control module via one optical fiber</a:t>
            </a:r>
            <a:r>
              <a:rPr lang="ru-RU" sz="1200" dirty="0"/>
              <a:t> </a:t>
            </a:r>
            <a:r>
              <a:rPr lang="en-US" sz="1200" dirty="0"/>
              <a:t>using CWDM (Coarse Wavelength Division Multiplexing) multiplexor. String electronics allows to connect up to 12 OMs to section module and up to 8 section to the string module.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05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16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92EA85EA-0320-42F8-8489-5CE4964C61C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43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GVD is located in the southern part of Lake Baikal.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Distance to the shore about 4 km. </a:t>
            </a:r>
            <a:r>
              <a:rPr lang="en-US" altLang="ru-RU" sz="1200" dirty="0">
                <a:cs typeface="Times New Roman" pitchFamily="18" charset="0"/>
              </a:rPr>
              <a:t>Depth of the lake in this place is 1366 m.</a:t>
            </a:r>
            <a:endParaRPr lang="ru-RU" altLang="ru-RU" sz="1200" dirty="0">
              <a:cs typeface="Times New Roman" pitchFamily="18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Baikal water characterized by light absorption length about 20 m and scattering length </a:t>
            </a:r>
            <a:r>
              <a:rPr lang="en-GB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60 – 80 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depends on season.  </a:t>
            </a:r>
          </a:p>
          <a:p>
            <a:r>
              <a:rPr lang="en-US" dirty="0"/>
              <a:t>The detector is deployed using the ice cover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principle of operation of the telescope is to register the Cherenkov radiation of charged neutrino interaction products (muons and cascades) using 3D array of photodetectors – optical modules.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6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1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19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C362B234-1A69-4D77-9366-14C57ED88EE4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44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detection unit of telescope is optical module.</a:t>
            </a:r>
          </a:p>
          <a:p>
            <a:r>
              <a:rPr lang="en-US" dirty="0"/>
              <a:t>OM comprises one PMT </a:t>
            </a:r>
            <a:r>
              <a:rPr lang="en-US" sz="1200" dirty="0"/>
              <a:t>Hamamatsu</a:t>
            </a:r>
            <a:r>
              <a:rPr lang="en-US" sz="1200" b="1" dirty="0"/>
              <a:t> </a:t>
            </a:r>
            <a:r>
              <a:rPr lang="en-US" sz="1200" dirty="0"/>
              <a:t>R7081-100, 10-inches photocathode, 35% </a:t>
            </a:r>
            <a:r>
              <a:rPr lang="en-US" sz="1200" dirty="0" err="1"/>
              <a:t>q.e.</a:t>
            </a:r>
            <a:r>
              <a:rPr lang="en-US" sz="1200" dirty="0"/>
              <a:t> (in max). We use analog output of PMT for time and charge measuring. </a:t>
            </a:r>
            <a:endParaRPr lang="en-US" dirty="0"/>
          </a:p>
          <a:p>
            <a:r>
              <a:rPr lang="en-US" dirty="0"/>
              <a:t>The design of GVD telescope has a modular structure.</a:t>
            </a:r>
          </a:p>
          <a:p>
            <a:r>
              <a:rPr lang="en-US" dirty="0"/>
              <a:t>Basic structural unit of telescope is the string. String consists of 3 sections, 12 OMs each. Vertical step 15 m.</a:t>
            </a:r>
          </a:p>
          <a:p>
            <a:r>
              <a:rPr lang="en-US" dirty="0"/>
              <a:t>8 strings form a cluster. Cluster diameter 120 m, height 525 m. distances between strings 60 meters. </a:t>
            </a:r>
          </a:p>
          <a:p>
            <a:endParaRPr lang="en-US" dirty="0"/>
          </a:p>
          <a:p>
            <a:r>
              <a:rPr lang="en-US" dirty="0"/>
              <a:t>Cluster is full-featured detector,</a:t>
            </a:r>
          </a:p>
          <a:p>
            <a:endParaRPr lang="en-US" dirty="0"/>
          </a:p>
          <a:p>
            <a:r>
              <a:rPr lang="en-US" dirty="0"/>
              <a:t>Cluster connected to shore station with about 7 km electro-optical cable.   </a:t>
            </a:r>
          </a:p>
          <a:p>
            <a:r>
              <a:rPr lang="en-US" dirty="0"/>
              <a:t>3 or 4 acoustic modems on each string forms positioning system of telescope that provide real time positioning with accuracy about 20 cm.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503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 dirty="0">
                <a:latin typeface="Arial"/>
              </a:rPr>
              <a:t> On the left picture the GVD shore center is shown. The central picture presents operator place.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The shore center functions are: </a:t>
            </a:r>
          </a:p>
          <a:p>
            <a:r>
              <a:rPr lang="en-US" sz="2000" b="0" strike="noStrike" spc="-1" dirty="0">
                <a:latin typeface="Arial"/>
              </a:rPr>
              <a:t>Power distribution</a:t>
            </a:r>
          </a:p>
          <a:p>
            <a:r>
              <a:rPr lang="en-US" sz="2000" b="0" strike="noStrike" spc="-1" dirty="0">
                <a:latin typeface="Arial"/>
              </a:rPr>
              <a:t>Data readout hardware </a:t>
            </a:r>
          </a:p>
          <a:p>
            <a:r>
              <a:rPr lang="en-US" sz="2000" b="0" strike="noStrike" spc="-1" dirty="0">
                <a:latin typeface="Arial"/>
              </a:rPr>
              <a:t>Data-taking management(shifters)</a:t>
            </a:r>
          </a:p>
          <a:p>
            <a:r>
              <a:rPr lang="en-US" sz="2000" b="0" strike="noStrike" spc="-1" dirty="0">
                <a:latin typeface="Arial"/>
              </a:rPr>
              <a:t>Data quality control</a:t>
            </a:r>
          </a:p>
          <a:p>
            <a:r>
              <a:rPr lang="en-US" sz="2000" b="0" strike="noStrike" spc="-1" dirty="0">
                <a:latin typeface="Arial"/>
              </a:rPr>
              <a:t>Fast reconstruction and alert production will be installed there in nearest future.</a:t>
            </a:r>
          </a:p>
          <a:p>
            <a:endParaRPr lang="en-US" sz="2000" b="0" strike="noStrike" spc="-1" dirty="0">
              <a:latin typeface="Arial"/>
            </a:endParaRP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822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BCB97C04-3129-40EF-85BD-AE58925E7231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ea typeface="Calibri" panose="020F0502020204030204" pitchFamily="34" charset="0"/>
              </a:rPr>
              <a:t>Currently, the deployment of the Baikal-GVD neutrino telescope is successfully underway in Lake Baikal.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view of the telescope in configuration 2023 is shown in the figure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ea typeface="Calibri" panose="020F0502020204030204" pitchFamily="34" charset="0"/>
              </a:rPr>
              <a:t>Telescope now comprises 12 clusters with about 3.5 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thousand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dirty="0">
                <a:effectLst/>
                <a:ea typeface="Calibri" panose="020F0502020204030204" pitchFamily="34" charset="0"/>
              </a:rPr>
              <a:t>optical modules.</a:t>
            </a:r>
            <a:endParaRPr lang="ru-RU" sz="1200" dirty="0"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year of installation of each cluster is shown in the right part of the figure.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present Baikal-GVD is </a:t>
            </a:r>
            <a:r>
              <a:rPr lang="en-US" sz="1200" dirty="0">
                <a:solidFill>
                  <a:srgbClr val="000000"/>
                </a:solidFill>
              </a:rPr>
              <a:t>the largest neutrino telescope in the Northern Hemisphere, allows to register ~10 neutrinos of astrophysical nature per year.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</a:rPr>
              <a:t>The production and technical base of the Baikal project ensures the deployment of two clusters each year.</a:t>
            </a:r>
            <a:endParaRPr lang="ru-RU" sz="1200" b="0" i="0" dirty="0"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GVD has developed shore infrastructure: control center, laboratories, workshops</a:t>
            </a:r>
            <a:r>
              <a:rPr lang="ru-RU" sz="1200" dirty="0">
                <a:solidFill>
                  <a:srgbClr val="000000"/>
                </a:solidFill>
              </a:rPr>
              <a:t>,</a:t>
            </a:r>
            <a:r>
              <a:rPr lang="en-US" sz="1200" dirty="0">
                <a:solidFill>
                  <a:srgbClr val="000000"/>
                </a:solidFill>
              </a:rPr>
              <a:t> comfortable living quarters for about 50 peoples </a:t>
            </a:r>
            <a:r>
              <a:rPr lang="en-GB" sz="1200" b="0" i="0" dirty="0">
                <a:solidFill>
                  <a:srgbClr val="000000"/>
                </a:solidFill>
                <a:effectLst/>
              </a:rPr>
              <a:t>with independent power supply</a:t>
            </a:r>
            <a:endParaRPr lang="ru-RU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GVD is testing ground for the development the systems for next-generation installation: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Currently, the telescope includes two strings with fiber-optic DAQ and three inter-cluster strings.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F484C-1284-4D5E-AD75-1C121642EF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2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825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6018E7D-2A46-4EAF-9A75-792F772A721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828" name="TextShape 3"/>
          <p:cNvSpPr txBox="1"/>
          <p:nvPr/>
        </p:nvSpPr>
        <p:spPr>
          <a:xfrm>
            <a:off x="0" y="9555480"/>
            <a:ext cx="3372480" cy="502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宋体"/>
                <a:ea typeface="宋体"/>
              </a:rPr>
              <a:t>Grigory Safronov, TAB meeting, 17/01/2022</a:t>
            </a:r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03A9-ADF5-4D74-82C7-6F1B796C523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71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45B2-DB7A-40BC-94CB-1379441D00A1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4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60B5-876D-406F-949D-E5858B31AA65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8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36B3-1A84-4019-91FE-9AA2D6DCD5E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1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A939-831A-4BFF-AA5C-E53209A10C5D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6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00DF9-A0B5-4A8F-B733-9D2430E83CFD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4B74-A623-4378-913A-975A644C855F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2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F87A-2E34-487A-BBFC-4D862CC0B44B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3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1CA5C-80B4-4D9E-BEB9-0A1B339A0C38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8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E0ED7-32B5-497A-9727-D5924A7E0884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2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5FAA2-E319-4277-AE6C-43698B4FF1B1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3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68BF5-F681-45B6-8B14-A00C74F70F00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7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os.sissa.it/395/1080/" TargetMode="External"/><Relationship Id="rId4" Type="http://schemas.openxmlformats.org/officeDocument/2006/relationships/hyperlink" Target="https://pos.sissa.it/395/1063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34/S1063773721020018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doi.org/10.1088/1748-0221/16/11/C1100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C419E6-879A-0A5D-D3D1-27365B2446A3}"/>
              </a:ext>
            </a:extLst>
          </p:cNvPr>
          <p:cNvGrpSpPr/>
          <p:nvPr/>
        </p:nvGrpSpPr>
        <p:grpSpPr>
          <a:xfrm>
            <a:off x="3663783" y="1319118"/>
            <a:ext cx="3144796" cy="4219764"/>
            <a:chOff x="289746" y="1136794"/>
            <a:chExt cx="3144796" cy="4219764"/>
          </a:xfrm>
        </p:grpSpPr>
        <p:pic>
          <p:nvPicPr>
            <p:cNvPr id="644" name="Picture 4"/>
            <p:cNvPicPr/>
            <p:nvPr/>
          </p:nvPicPr>
          <p:blipFill>
            <a:blip r:embed="rId3"/>
            <a:stretch/>
          </p:blipFill>
          <p:spPr>
            <a:xfrm>
              <a:off x="289746" y="1136794"/>
              <a:ext cx="3144796" cy="4219764"/>
            </a:xfrm>
            <a:prstGeom prst="rect">
              <a:avLst/>
            </a:prstGeom>
            <a:ln>
              <a:noFill/>
            </a:ln>
          </p:spPr>
        </p:pic>
        <p:sp>
          <p:nvSpPr>
            <p:cNvPr id="647" name="CustomShape 2"/>
            <p:cNvSpPr/>
            <p:nvPr/>
          </p:nvSpPr>
          <p:spPr>
            <a:xfrm>
              <a:off x="1224521" y="4723507"/>
              <a:ext cx="475006" cy="3872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2" b="1" spc="-1">
                  <a:solidFill>
                    <a:srgbClr val="000000"/>
                  </a:solidFill>
                  <a:latin typeface="Arial"/>
                </a:rPr>
                <a:t>4</a:t>
              </a:r>
              <a:endParaRPr lang="en-US" sz="1802" spc="-1">
                <a:latin typeface="Arial"/>
              </a:endParaRPr>
            </a:p>
          </p:txBody>
        </p:sp>
        <p:sp>
          <p:nvSpPr>
            <p:cNvPr id="648" name="CustomShape 3"/>
            <p:cNvSpPr/>
            <p:nvPr/>
          </p:nvSpPr>
          <p:spPr>
            <a:xfrm>
              <a:off x="2619934" y="4288121"/>
              <a:ext cx="353969" cy="3872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2" b="1" spc="-1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802" spc="-1">
                <a:latin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498D49D-C631-4E76-CFB8-1B6625E279C9}"/>
              </a:ext>
            </a:extLst>
          </p:cNvPr>
          <p:cNvGrpSpPr/>
          <p:nvPr/>
        </p:nvGrpSpPr>
        <p:grpSpPr>
          <a:xfrm>
            <a:off x="393640" y="1379419"/>
            <a:ext cx="2945824" cy="4099162"/>
            <a:chOff x="3805055" y="1257396"/>
            <a:chExt cx="2945824" cy="4099162"/>
          </a:xfrm>
        </p:grpSpPr>
        <p:pic>
          <p:nvPicPr>
            <p:cNvPr id="645" name="Picture 5"/>
            <p:cNvPicPr/>
            <p:nvPr/>
          </p:nvPicPr>
          <p:blipFill>
            <a:blip r:embed="rId4"/>
            <a:stretch/>
          </p:blipFill>
          <p:spPr>
            <a:xfrm>
              <a:off x="3805055" y="1257396"/>
              <a:ext cx="2945824" cy="4099162"/>
            </a:xfrm>
            <a:prstGeom prst="rect">
              <a:avLst/>
            </a:prstGeom>
            <a:ln>
              <a:noFill/>
            </a:ln>
          </p:spPr>
        </p:pic>
        <p:sp>
          <p:nvSpPr>
            <p:cNvPr id="649" name="CustomShape 4"/>
            <p:cNvSpPr/>
            <p:nvPr/>
          </p:nvSpPr>
          <p:spPr>
            <a:xfrm>
              <a:off x="4831696" y="4866749"/>
              <a:ext cx="475006" cy="3872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2" b="1" spc="-1">
                  <a:solidFill>
                    <a:srgbClr val="000000"/>
                  </a:solidFill>
                  <a:latin typeface="Arial"/>
                </a:rPr>
                <a:t>4</a:t>
              </a:r>
              <a:endParaRPr lang="en-US" sz="1802" spc="-1">
                <a:latin typeface="Arial"/>
              </a:endParaRPr>
            </a:p>
          </p:txBody>
        </p:sp>
        <p:sp>
          <p:nvSpPr>
            <p:cNvPr id="650" name="CustomShape 5"/>
            <p:cNvSpPr/>
            <p:nvPr/>
          </p:nvSpPr>
          <p:spPr>
            <a:xfrm>
              <a:off x="6156141" y="4355606"/>
              <a:ext cx="353969" cy="3872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2" b="1" spc="-1">
                  <a:solidFill>
                    <a:srgbClr val="000000"/>
                  </a:solidFill>
                  <a:latin typeface="Arial"/>
                </a:rPr>
                <a:t>1</a:t>
              </a:r>
              <a:endParaRPr lang="en-US" sz="1802" spc="-1">
                <a:latin typeface="Arial"/>
              </a:endParaRPr>
            </a:p>
          </p:txBody>
        </p:sp>
      </p:grpSp>
      <p:sp>
        <p:nvSpPr>
          <p:cNvPr id="652" name="TextShape 7"/>
          <p:cNvSpPr txBox="1"/>
          <p:nvPr/>
        </p:nvSpPr>
        <p:spPr>
          <a:xfrm>
            <a:off x="8610414" y="6356205"/>
            <a:ext cx="2742499" cy="36485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59E701A-451B-4879-8C2A-437B9BA0F4A5}" type="slidenum">
              <a:rPr lang="en-US" sz="1196" spc="-1">
                <a:solidFill>
                  <a:srgbClr val="8B8B8B"/>
                </a:solidFill>
                <a:latin typeface="Arial"/>
                <a:ea typeface="宋体"/>
              </a:rPr>
              <a:t>1</a:t>
            </a:fld>
            <a:endParaRPr lang="en-US" sz="1196" spc="-1" dirty="0">
              <a:latin typeface="Times New Roman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33D1DE2-A74A-5B44-EB93-5DF9F1EE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861F9DB6-5E39-716E-E335-7238515824AB}"/>
              </a:ext>
            </a:extLst>
          </p:cNvPr>
          <p:cNvSpPr txBox="1">
            <a:spLocks/>
          </p:cNvSpPr>
          <p:nvPr/>
        </p:nvSpPr>
        <p:spPr>
          <a:xfrm>
            <a:off x="339597" y="11324"/>
            <a:ext cx="5129517" cy="133279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Prolongation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Baikal-GVD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DA070-C200-63E1-C4CA-3AB0A5BB79F9}"/>
              </a:ext>
            </a:extLst>
          </p:cNvPr>
          <p:cNvSpPr txBox="1"/>
          <p:nvPr/>
        </p:nvSpPr>
        <p:spPr>
          <a:xfrm>
            <a:off x="1791101" y="5615302"/>
            <a:ext cx="449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Multicluster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upward going muon in data 2019: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Zenith angle 125.6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energy &lt;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001A0-9332-1B84-AF83-8DA679B6356E}"/>
              </a:ext>
            </a:extLst>
          </p:cNvPr>
          <p:cNvSpPr txBox="1"/>
          <p:nvPr/>
        </p:nvSpPr>
        <p:spPr>
          <a:xfrm>
            <a:off x="7149178" y="1319118"/>
            <a:ext cx="4961163" cy="2308324"/>
          </a:xfrm>
          <a:prstGeom prst="rect">
            <a:avLst/>
          </a:prstGeom>
          <a:gradFill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The Baikal-GVD project is one of the leading projects in JINR and the largest  detector</a:t>
            </a:r>
            <a:r>
              <a:rPr lang="ru-RU" dirty="0"/>
              <a:t> </a:t>
            </a:r>
            <a:r>
              <a:rPr lang="en-US" dirty="0"/>
              <a:t>of astrophysical high energy neutrino in the North hemisphere. The project is highlighted as a Large Infrastructure Project since 2024. Currently the activity is related with the theme 03-2-1100-2010/2024 (Non-accelerated neutrino physics and astrophysics).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D432AB2C-6588-8F30-9AE3-26DD2B8BB2AC}"/>
              </a:ext>
            </a:extLst>
          </p:cNvPr>
          <p:cNvSpPr txBox="1">
            <a:spLocks/>
          </p:cNvSpPr>
          <p:nvPr/>
        </p:nvSpPr>
        <p:spPr>
          <a:xfrm>
            <a:off x="9541058" y="5984390"/>
            <a:ext cx="2399525" cy="715431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I.Belolaptikov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75C67C3-6C6A-4E84-BBF7-E92F21CD0D79}"/>
              </a:ext>
            </a:extLst>
          </p:cNvPr>
          <p:cNvGrpSpPr/>
          <p:nvPr/>
        </p:nvGrpSpPr>
        <p:grpSpPr>
          <a:xfrm>
            <a:off x="-93019" y="1055376"/>
            <a:ext cx="1039703" cy="5026971"/>
            <a:chOff x="200056" y="1055376"/>
            <a:chExt cx="1039703" cy="5026971"/>
          </a:xfrm>
        </p:grpSpPr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FE61107D-889D-93F6-DE2B-40B0B8FD2EAA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 rot="10800000">
              <a:off x="865762" y="1497293"/>
              <a:ext cx="47022" cy="4144443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CustomShape 3">
              <a:extLst>
                <a:ext uri="{FF2B5EF4-FFF2-40B4-BE49-F238E27FC236}">
                  <a16:creationId xmlns:a16="http://schemas.microsoft.com/office/drawing/2014/main" id="{F339E1B0-020D-1EAA-854D-30F72B31EDE9}"/>
                </a:ext>
              </a:extLst>
            </p:cNvPr>
            <p:cNvSpPr/>
            <p:nvPr/>
          </p:nvSpPr>
          <p:spPr>
            <a:xfrm>
              <a:off x="203975" y="5641736"/>
              <a:ext cx="1031866" cy="4406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177" b="1" spc="-1">
                  <a:solidFill>
                    <a:srgbClr val="FF0000"/>
                  </a:solidFill>
                  <a:latin typeface="Calibri"/>
                  <a:ea typeface="DejaVu Sans"/>
                </a:rPr>
                <a:t>early</a:t>
              </a:r>
              <a:endParaRPr lang="en-US" sz="2177" spc="-1">
                <a:latin typeface="Arial"/>
              </a:endParaRPr>
            </a:p>
          </p:txBody>
        </p:sp>
        <p:sp>
          <p:nvSpPr>
            <p:cNvPr id="12" name="CustomShape 4">
              <a:extLst>
                <a:ext uri="{FF2B5EF4-FFF2-40B4-BE49-F238E27FC236}">
                  <a16:creationId xmlns:a16="http://schemas.microsoft.com/office/drawing/2014/main" id="{3878F133-77BA-B98E-773A-DB443B599665}"/>
                </a:ext>
              </a:extLst>
            </p:cNvPr>
            <p:cNvSpPr/>
            <p:nvPr/>
          </p:nvSpPr>
          <p:spPr>
            <a:xfrm>
              <a:off x="200056" y="1055376"/>
              <a:ext cx="1039703" cy="4406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177" b="1" spc="-1" dirty="0">
                  <a:solidFill>
                    <a:srgbClr val="0766D4"/>
                  </a:solidFill>
                  <a:latin typeface="Calibri"/>
                  <a:ea typeface="DejaVu Sans"/>
                </a:rPr>
                <a:t>late</a:t>
              </a:r>
              <a:endParaRPr lang="en-US" sz="2177" spc="-1" dirty="0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9"/>
          <p:cNvPicPr/>
          <p:nvPr/>
        </p:nvPicPr>
        <p:blipFill>
          <a:blip r:embed="rId3"/>
          <a:stretch/>
        </p:blipFill>
        <p:spPr>
          <a:xfrm>
            <a:off x="4540858" y="1207762"/>
            <a:ext cx="3426055" cy="3549705"/>
          </a:xfrm>
          <a:prstGeom prst="rect">
            <a:avLst/>
          </a:prstGeom>
          <a:ln>
            <a:noFill/>
          </a:ln>
        </p:spPr>
      </p:pic>
      <p:sp>
        <p:nvSpPr>
          <p:cNvPr id="596" name="CustomShape 1"/>
          <p:cNvSpPr/>
          <p:nvPr/>
        </p:nvSpPr>
        <p:spPr>
          <a:xfrm>
            <a:off x="4907453" y="3907158"/>
            <a:ext cx="2815208" cy="3872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96" b="1" spc="-1">
                <a:solidFill>
                  <a:srgbClr val="000000"/>
                </a:solidFill>
                <a:latin typeface="Arial"/>
              </a:rPr>
              <a:t>10 &lt; E</a:t>
            </a:r>
            <a:r>
              <a:rPr lang="en-US" sz="1194" b="1" spc="-1" baseline="-25000">
                <a:solidFill>
                  <a:srgbClr val="000000"/>
                </a:solidFill>
                <a:latin typeface="DejaVu Sans"/>
              </a:rPr>
              <a:t>μ</a:t>
            </a:r>
            <a:r>
              <a:rPr lang="en-US" sz="1196" b="1" spc="-1">
                <a:solidFill>
                  <a:srgbClr val="000000"/>
                </a:solidFill>
                <a:latin typeface="DejaVu Sans"/>
              </a:rPr>
              <a:t> &lt; 1000 (TeV)</a:t>
            </a:r>
            <a:r>
              <a:rPr lang="en-US" sz="1802" spc="-1">
                <a:solidFill>
                  <a:srgbClr val="000000"/>
                </a:solidFill>
                <a:latin typeface="DejaVu Sans"/>
              </a:rPr>
              <a:t> </a:t>
            </a:r>
            <a:endParaRPr lang="en-US" sz="1802" spc="-1">
              <a:latin typeface="Arial"/>
            </a:endParaRPr>
          </a:p>
        </p:txBody>
      </p:sp>
      <p:sp>
        <p:nvSpPr>
          <p:cNvPr id="597" name="CustomShape 2"/>
          <p:cNvSpPr/>
          <p:nvPr/>
        </p:nvSpPr>
        <p:spPr>
          <a:xfrm>
            <a:off x="5911019" y="855535"/>
            <a:ext cx="4567638" cy="3575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9" b="1" spc="-1">
                <a:solidFill>
                  <a:srgbClr val="808080"/>
                </a:solidFill>
                <a:latin typeface="Arial"/>
              </a:rPr>
              <a:t>Multi-cluster reconstruction</a:t>
            </a:r>
            <a:endParaRPr lang="en-US" sz="1609" spc="-1">
              <a:latin typeface="Arial"/>
            </a:endParaRPr>
          </a:p>
        </p:txBody>
      </p:sp>
      <p:pic>
        <p:nvPicPr>
          <p:cNvPr id="598" name="Picture 1"/>
          <p:cNvPicPr/>
          <p:nvPr/>
        </p:nvPicPr>
        <p:blipFill>
          <a:blip r:embed="rId4"/>
          <a:stretch/>
        </p:blipFill>
        <p:spPr>
          <a:xfrm>
            <a:off x="388143" y="1205149"/>
            <a:ext cx="3597162" cy="3562331"/>
          </a:xfrm>
          <a:prstGeom prst="rect">
            <a:avLst/>
          </a:prstGeom>
          <a:ln>
            <a:noFill/>
          </a:ln>
        </p:spPr>
      </p:pic>
      <p:sp>
        <p:nvSpPr>
          <p:cNvPr id="599" name="CustomShape 3"/>
          <p:cNvSpPr/>
          <p:nvPr/>
        </p:nvSpPr>
        <p:spPr>
          <a:xfrm>
            <a:off x="176110" y="880787"/>
            <a:ext cx="4090890" cy="3575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9" b="1" spc="-1">
                <a:solidFill>
                  <a:srgbClr val="808080"/>
                </a:solidFill>
                <a:latin typeface="Arial"/>
              </a:rPr>
              <a:t>Single-cluster reconstruction</a:t>
            </a:r>
            <a:endParaRPr lang="en-US" sz="1609" spc="-1">
              <a:latin typeface="Arial"/>
            </a:endParaRPr>
          </a:p>
        </p:txBody>
      </p:sp>
      <p:sp>
        <p:nvSpPr>
          <p:cNvPr id="600" name="CustomShape 4"/>
          <p:cNvSpPr/>
          <p:nvPr/>
        </p:nvSpPr>
        <p:spPr>
          <a:xfrm>
            <a:off x="679852" y="4922043"/>
            <a:ext cx="7113342" cy="1219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Better than 0.5</a:t>
            </a:r>
            <a:r>
              <a:rPr lang="en-US" sz="1802" spc="-1" dirty="0">
                <a:solidFill>
                  <a:srgbClr val="000000"/>
                </a:solidFill>
                <a:latin typeface="Abyssinica SIL"/>
              </a:rPr>
              <a:t>°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resolution for tacks with length &gt; ~500 m</a:t>
            </a:r>
            <a:endParaRPr lang="en-US" sz="1802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2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Multi-cluster event reconstruction allows to reach the best angular precision</a:t>
            </a:r>
            <a:endParaRPr lang="en-US" sz="1802" spc="-1" dirty="0">
              <a:latin typeface="Arial"/>
            </a:endParaRPr>
          </a:p>
        </p:txBody>
      </p:sp>
      <p:pic>
        <p:nvPicPr>
          <p:cNvPr id="601" name="Picture 3"/>
          <p:cNvPicPr/>
          <p:nvPr/>
        </p:nvPicPr>
        <p:blipFill>
          <a:blip r:embed="rId5"/>
          <a:stretch/>
        </p:blipFill>
        <p:spPr>
          <a:xfrm>
            <a:off x="8162837" y="1228660"/>
            <a:ext cx="3479172" cy="3528806"/>
          </a:xfrm>
          <a:prstGeom prst="rect">
            <a:avLst/>
          </a:prstGeom>
          <a:ln>
            <a:noFill/>
          </a:ln>
        </p:spPr>
      </p:pic>
      <p:sp>
        <p:nvSpPr>
          <p:cNvPr id="602" name="CustomShape 5"/>
          <p:cNvSpPr/>
          <p:nvPr/>
        </p:nvSpPr>
        <p:spPr>
          <a:xfrm>
            <a:off x="8787181" y="4922043"/>
            <a:ext cx="2654551" cy="941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Factor 3 - 3.5 energy resolution in </a:t>
            </a:r>
            <a:endParaRPr lang="en-US" sz="1802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~10 </a:t>
            </a:r>
            <a:r>
              <a:rPr lang="en-US" sz="1802" spc="-1" dirty="0" err="1">
                <a:solidFill>
                  <a:srgbClr val="000000"/>
                </a:solidFill>
                <a:latin typeface="Arial"/>
              </a:rPr>
              <a:t>TeV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- 1 </a:t>
            </a:r>
            <a:r>
              <a:rPr lang="en-US" sz="1802" spc="-1" dirty="0" err="1">
                <a:solidFill>
                  <a:srgbClr val="000000"/>
                </a:solidFill>
                <a:latin typeface="Arial"/>
              </a:rPr>
              <a:t>PeV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range</a:t>
            </a:r>
            <a:endParaRPr lang="en-US" sz="1802" spc="-1" dirty="0">
              <a:latin typeface="Arial"/>
            </a:endParaRPr>
          </a:p>
        </p:txBody>
      </p:sp>
      <p:sp>
        <p:nvSpPr>
          <p:cNvPr id="603" name="CustomShape 6"/>
          <p:cNvSpPr/>
          <p:nvPr/>
        </p:nvSpPr>
        <p:spPr>
          <a:xfrm>
            <a:off x="-9365" y="150644"/>
            <a:ext cx="12209539" cy="480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7" b="1" spc="-1">
                <a:solidFill>
                  <a:srgbClr val="000000"/>
                </a:solidFill>
                <a:latin typeface="Arial"/>
              </a:rPr>
              <a:t>Muon track reconstruction precision</a:t>
            </a:r>
            <a:endParaRPr lang="en-US" sz="2407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7B8FFA8-EDC5-FDE8-0BDB-0928FEBB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Picture 21"/>
          <p:cNvPicPr/>
          <p:nvPr/>
        </p:nvPicPr>
        <p:blipFill>
          <a:blip r:embed="rId3"/>
          <a:stretch/>
        </p:blipFill>
        <p:spPr>
          <a:xfrm>
            <a:off x="510052" y="1361018"/>
            <a:ext cx="4512779" cy="4559801"/>
          </a:xfrm>
          <a:prstGeom prst="rect">
            <a:avLst/>
          </a:prstGeom>
          <a:ln w="9360">
            <a:noFill/>
          </a:ln>
        </p:spPr>
      </p:pic>
      <p:sp>
        <p:nvSpPr>
          <p:cNvPr id="616" name="CustomShape 1"/>
          <p:cNvSpPr/>
          <p:nvPr/>
        </p:nvSpPr>
        <p:spPr>
          <a:xfrm>
            <a:off x="5553131" y="2126862"/>
            <a:ext cx="5991351" cy="1773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An improvement in sensitivity by a factor of 2 with recent developments </a:t>
            </a:r>
            <a:endParaRPr lang="en-US" sz="1802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9" b="1" spc="-1" dirty="0">
                <a:solidFill>
                  <a:srgbClr val="0070C0"/>
                </a:solidFill>
                <a:latin typeface="Arial"/>
              </a:rPr>
              <a:t>[</a:t>
            </a:r>
            <a:r>
              <a:rPr lang="en-US" sz="1609" b="1" u="sng" spc="-1" dirty="0" err="1">
                <a:solidFill>
                  <a:srgbClr val="0563C1"/>
                </a:solidFill>
                <a:latin typeface="Arial"/>
                <a:hlinkClick r:id="rId4"/>
              </a:rPr>
              <a:t>PoS</a:t>
            </a:r>
            <a:r>
              <a:rPr lang="en-US" sz="1609" b="1" u="sng" spc="-1" dirty="0">
                <a:solidFill>
                  <a:srgbClr val="0563C1"/>
                </a:solidFill>
                <a:latin typeface="Arial"/>
                <a:hlinkClick r:id="rId4"/>
              </a:rPr>
              <a:t>(ICRC2021)1063</a:t>
            </a:r>
            <a:r>
              <a:rPr lang="en-US" sz="1609" b="1" spc="-1" dirty="0">
                <a:solidFill>
                  <a:srgbClr val="0070C0"/>
                </a:solidFill>
                <a:latin typeface="Arial"/>
              </a:rPr>
              <a:t>, </a:t>
            </a:r>
            <a:r>
              <a:rPr lang="en-US" sz="1609" b="1" u="sng" spc="-1" dirty="0" err="1">
                <a:solidFill>
                  <a:srgbClr val="0563C1"/>
                </a:solidFill>
                <a:latin typeface="Arial"/>
                <a:hlinkClick r:id="rId5"/>
              </a:rPr>
              <a:t>PoS</a:t>
            </a:r>
            <a:r>
              <a:rPr lang="en-US" sz="1609" b="1" u="sng" spc="-1" dirty="0">
                <a:solidFill>
                  <a:srgbClr val="0563C1"/>
                </a:solidFill>
                <a:latin typeface="Arial"/>
                <a:hlinkClick r:id="rId5"/>
              </a:rPr>
              <a:t>(ICRC2021)1080</a:t>
            </a:r>
            <a:r>
              <a:rPr lang="en-US" sz="1609" b="1" spc="-1" dirty="0">
                <a:solidFill>
                  <a:srgbClr val="0070C0"/>
                </a:solidFill>
                <a:latin typeface="Arial"/>
              </a:rPr>
              <a:t>]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Improvement in noise suppression techniques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More efficient neutrino selection using boosted decision trees (BDT) </a:t>
            </a:r>
            <a:endParaRPr lang="en-US" sz="1802" spc="-1" dirty="0">
              <a:latin typeface="Arial"/>
            </a:endParaRPr>
          </a:p>
        </p:txBody>
      </p:sp>
      <p:sp>
        <p:nvSpPr>
          <p:cNvPr id="617" name="Line 2"/>
          <p:cNvSpPr/>
          <p:nvPr/>
        </p:nvSpPr>
        <p:spPr>
          <a:xfrm flipH="1">
            <a:off x="3468937" y="3801358"/>
            <a:ext cx="3918" cy="1778118"/>
          </a:xfrm>
          <a:prstGeom prst="line">
            <a:avLst/>
          </a:prstGeom>
          <a:ln w="2844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8" name="CustomShape 3"/>
          <p:cNvSpPr/>
          <p:nvPr/>
        </p:nvSpPr>
        <p:spPr>
          <a:xfrm>
            <a:off x="979398" y="992682"/>
            <a:ext cx="4043868" cy="3872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b="1" spc="-1">
                <a:solidFill>
                  <a:srgbClr val="808080"/>
                </a:solidFill>
                <a:latin typeface="Arial"/>
              </a:rPr>
              <a:t>Upgoing events: θ</a:t>
            </a:r>
            <a:r>
              <a:rPr lang="en-US" sz="1801" b="1" spc="-1" baseline="-25000">
                <a:solidFill>
                  <a:srgbClr val="808080"/>
                </a:solidFill>
                <a:latin typeface="Arial"/>
              </a:rPr>
              <a:t>zenith</a:t>
            </a:r>
            <a:r>
              <a:rPr lang="en-US" sz="1802" b="1" spc="-1">
                <a:solidFill>
                  <a:srgbClr val="808080"/>
                </a:solidFill>
                <a:latin typeface="Arial"/>
              </a:rPr>
              <a:t> &gt; 120</a:t>
            </a:r>
            <a:r>
              <a:rPr lang="en-US" sz="1802" b="1" spc="-1">
                <a:solidFill>
                  <a:srgbClr val="808080"/>
                </a:solidFill>
                <a:latin typeface="Abyssinica SIL"/>
              </a:rPr>
              <a:t>°</a:t>
            </a:r>
            <a:r>
              <a:rPr lang="en-US" sz="1802" spc="-1">
                <a:solidFill>
                  <a:srgbClr val="000000"/>
                </a:solidFill>
                <a:latin typeface="Arial"/>
              </a:rPr>
              <a:t> </a:t>
            </a:r>
            <a:endParaRPr lang="en-US" sz="1802" spc="-1">
              <a:latin typeface="Arial"/>
            </a:endParaRPr>
          </a:p>
        </p:txBody>
      </p:sp>
      <p:sp>
        <p:nvSpPr>
          <p:cNvPr id="619" name="CustomShape 4"/>
          <p:cNvSpPr/>
          <p:nvPr/>
        </p:nvSpPr>
        <p:spPr>
          <a:xfrm>
            <a:off x="3317423" y="3693818"/>
            <a:ext cx="1251300" cy="325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3" b="1" spc="-1">
                <a:solidFill>
                  <a:srgbClr val="00B050"/>
                </a:solidFill>
                <a:latin typeface="Arial"/>
              </a:rPr>
              <a:t>take</a:t>
            </a:r>
            <a:endParaRPr lang="en-US" sz="1403" spc="-1">
              <a:latin typeface="Arial"/>
            </a:endParaRPr>
          </a:p>
        </p:txBody>
      </p:sp>
      <p:sp>
        <p:nvSpPr>
          <p:cNvPr id="620" name="CustomShape 5"/>
          <p:cNvSpPr/>
          <p:nvPr/>
        </p:nvSpPr>
        <p:spPr>
          <a:xfrm>
            <a:off x="-9365" y="150644"/>
            <a:ext cx="12209539" cy="480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7" b="1" spc="-1">
                <a:solidFill>
                  <a:srgbClr val="000000"/>
                </a:solidFill>
                <a:latin typeface="Arial"/>
              </a:rPr>
              <a:t>Track-like events analysis progress</a:t>
            </a:r>
            <a:endParaRPr lang="en-US" sz="2407" spc="-1">
              <a:latin typeface="Arial"/>
            </a:endParaRPr>
          </a:p>
        </p:txBody>
      </p:sp>
      <p:sp>
        <p:nvSpPr>
          <p:cNvPr id="621" name="CustomShape 6"/>
          <p:cNvSpPr/>
          <p:nvPr/>
        </p:nvSpPr>
        <p:spPr>
          <a:xfrm>
            <a:off x="5553131" y="1179461"/>
            <a:ext cx="6495529" cy="664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Track-like reconstruction and neutrino selection techniques are being refined</a:t>
            </a:r>
            <a:endParaRPr lang="en-US" sz="1802" spc="-1" dirty="0">
              <a:latin typeface="Arial"/>
            </a:endParaRPr>
          </a:p>
        </p:txBody>
      </p:sp>
      <p:sp>
        <p:nvSpPr>
          <p:cNvPr id="622" name="CustomShape 7"/>
          <p:cNvSpPr/>
          <p:nvPr/>
        </p:nvSpPr>
        <p:spPr>
          <a:xfrm>
            <a:off x="5597105" y="5561190"/>
            <a:ext cx="5639995" cy="664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>
                <a:solidFill>
                  <a:srgbClr val="000000"/>
                </a:solidFill>
                <a:latin typeface="Arial"/>
              </a:rPr>
              <a:t>Machine learning application for Baikal water noise suppression:  </a:t>
            </a:r>
            <a:r>
              <a:rPr lang="en-US" sz="1802" b="1" spc="-1">
                <a:solidFill>
                  <a:srgbClr val="4472C4"/>
                </a:solidFill>
                <a:latin typeface="Arial"/>
              </a:rPr>
              <a:t>[arXiv:2210.04653]</a:t>
            </a:r>
            <a:endParaRPr lang="en-US" sz="1802" spc="-1">
              <a:latin typeface="Arial"/>
            </a:endParaRPr>
          </a:p>
        </p:txBody>
      </p:sp>
      <p:sp>
        <p:nvSpPr>
          <p:cNvPr id="623" name="CustomShape 8"/>
          <p:cNvSpPr/>
          <p:nvPr/>
        </p:nvSpPr>
        <p:spPr>
          <a:xfrm>
            <a:off x="6776567" y="4094373"/>
            <a:ext cx="2729002" cy="7723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b="1" spc="-1">
                <a:solidFill>
                  <a:srgbClr val="000000"/>
                </a:solidFill>
                <a:latin typeface="Calibri"/>
              </a:rPr>
              <a:t>MC expected: 81.2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b="1" spc="-1">
                <a:solidFill>
                  <a:srgbClr val="000000"/>
                </a:solidFill>
                <a:latin typeface="Calibri"/>
              </a:rPr>
              <a:t>Observed events: 106</a:t>
            </a:r>
            <a:endParaRPr lang="en-US" sz="2177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5B5575-CFEB-975D-7E64-2D3F9C7A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 dirty="0">
                <a:solidFill>
                  <a:srgbClr val="000000"/>
                </a:solidFill>
                <a:latin typeface="Arial"/>
                <a:ea typeface="DejaVu Sans"/>
              </a:rPr>
              <a:t>Cascade analysis performance</a:t>
            </a:r>
            <a:endParaRPr lang="en-US" sz="3386" spc="-1" dirty="0">
              <a:latin typeface="Arial"/>
            </a:endParaRPr>
          </a:p>
        </p:txBody>
      </p:sp>
      <p:pic>
        <p:nvPicPr>
          <p:cNvPr id="668" name="Рисунок 475"/>
          <p:cNvPicPr/>
          <p:nvPr/>
        </p:nvPicPr>
        <p:blipFill>
          <a:blip r:embed="rId3"/>
          <a:stretch/>
        </p:blipFill>
        <p:spPr>
          <a:xfrm>
            <a:off x="390755" y="1172931"/>
            <a:ext cx="5607776" cy="3379033"/>
          </a:xfrm>
          <a:prstGeom prst="rect">
            <a:avLst/>
          </a:prstGeom>
          <a:ln>
            <a:noFill/>
          </a:ln>
        </p:spPr>
      </p:pic>
      <p:sp>
        <p:nvSpPr>
          <p:cNvPr id="669" name="CustomShape 2"/>
          <p:cNvSpPr/>
          <p:nvPr/>
        </p:nvSpPr>
        <p:spPr>
          <a:xfrm>
            <a:off x="1001167" y="4790121"/>
            <a:ext cx="5255548" cy="728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Directional resolution for cascades: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median mismatch angle ~ 2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°</a:t>
            </a:r>
            <a:r>
              <a:rPr lang="en-US" sz="2177" spc="-1" dirty="0">
                <a:solidFill>
                  <a:srgbClr val="000000"/>
                </a:solidFill>
                <a:latin typeface="Symbol"/>
                <a:ea typeface="DejaVu Sans"/>
              </a:rPr>
              <a:t>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4</a:t>
            </a:r>
            <a:r>
              <a:rPr lang="en-US" sz="2177" spc="-1" dirty="0">
                <a:solidFill>
                  <a:srgbClr val="000000"/>
                </a:solidFill>
                <a:latin typeface="Symbol"/>
                <a:ea typeface="DejaVu Sans"/>
              </a:rPr>
              <a:t></a:t>
            </a:r>
            <a:endParaRPr lang="en-US" sz="2177" spc="-1" dirty="0">
              <a:latin typeface="Arial"/>
            </a:endParaRPr>
          </a:p>
        </p:txBody>
      </p:sp>
      <p:pic>
        <p:nvPicPr>
          <p:cNvPr id="670" name="Рисунок 477"/>
          <p:cNvPicPr/>
          <p:nvPr/>
        </p:nvPicPr>
        <p:blipFill>
          <a:blip r:embed="rId4"/>
          <a:stretch/>
        </p:blipFill>
        <p:spPr>
          <a:xfrm>
            <a:off x="6213177" y="1276117"/>
            <a:ext cx="5513297" cy="3317209"/>
          </a:xfrm>
          <a:prstGeom prst="rect">
            <a:avLst/>
          </a:prstGeom>
          <a:ln>
            <a:noFill/>
          </a:ln>
        </p:spPr>
      </p:pic>
      <p:sp>
        <p:nvSpPr>
          <p:cNvPr id="671" name="CustomShape 3"/>
          <p:cNvSpPr/>
          <p:nvPr/>
        </p:nvSpPr>
        <p:spPr>
          <a:xfrm>
            <a:off x="6767859" y="4881987"/>
            <a:ext cx="4706091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Energy resolution : δE/E ~ 10</a:t>
            </a:r>
            <a:r>
              <a:rPr lang="en-US" sz="2177" spc="-1">
                <a:solidFill>
                  <a:srgbClr val="000000"/>
                </a:solidFill>
                <a:latin typeface="Symbol"/>
                <a:ea typeface="DejaVu Sans"/>
              </a:rPr>
              <a:t>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30%</a:t>
            </a:r>
            <a:endParaRPr lang="en-US" sz="2177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11BF517-6FA2-ED77-8911-C7A7AD12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CustomShape 1"/>
          <p:cNvSpPr/>
          <p:nvPr/>
        </p:nvSpPr>
        <p:spPr>
          <a:xfrm>
            <a:off x="0" y="139725"/>
            <a:ext cx="12192000" cy="556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903" u="sng" spc="-1" dirty="0">
                <a:solidFill>
                  <a:srgbClr val="000000"/>
                </a:solidFill>
                <a:latin typeface="Arial"/>
                <a:ea typeface="DejaVu Sans"/>
              </a:rPr>
              <a:t>A search for astrophysical diffuse neutrino flux  with GVD</a:t>
            </a: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2903" spc="-1" dirty="0">
              <a:latin typeface="Arial"/>
            </a:endParaRPr>
          </a:p>
        </p:txBody>
      </p:sp>
      <p:sp>
        <p:nvSpPr>
          <p:cNvPr id="673" name="CustomShape 2"/>
          <p:cNvSpPr/>
          <p:nvPr/>
        </p:nvSpPr>
        <p:spPr>
          <a:xfrm>
            <a:off x="2378295" y="2029336"/>
            <a:ext cx="8597113" cy="14500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Data from 2018-2021, </a:t>
            </a:r>
            <a:r>
              <a:rPr lang="en-US" sz="2903" spc="-1" dirty="0" err="1">
                <a:solidFill>
                  <a:srgbClr val="000000"/>
                </a:solidFill>
                <a:latin typeface="Arial"/>
                <a:ea typeface="DejaVu Sans"/>
              </a:rPr>
              <a:t>livetime</a:t>
            </a: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: 4928 days (13.5 y) </a:t>
            </a: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single-cluster equivalent</a:t>
            </a: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903" spc="-1" dirty="0">
              <a:latin typeface="Arial"/>
            </a:endParaRPr>
          </a:p>
        </p:txBody>
      </p:sp>
      <p:sp>
        <p:nvSpPr>
          <p:cNvPr id="674" name="CustomShape 3"/>
          <p:cNvSpPr/>
          <p:nvPr/>
        </p:nvSpPr>
        <p:spPr>
          <a:xfrm>
            <a:off x="951534" y="3379034"/>
            <a:ext cx="10827019" cy="3460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 marL="345695" indent="-345260">
              <a:buClr>
                <a:srgbClr val="000000"/>
              </a:buClr>
              <a:buFont typeface="Wingdings" charset="2"/>
              <a:buChar char=""/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All-sky search for HE cascades:</a:t>
            </a: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threshold of E &gt; 100 </a:t>
            </a:r>
            <a:r>
              <a:rPr lang="en-US" sz="2419" spc="-1" dirty="0" err="1">
                <a:solidFill>
                  <a:srgbClr val="000000"/>
                </a:solidFill>
                <a:latin typeface="Arial"/>
                <a:ea typeface="DejaVu Sans"/>
              </a:rPr>
              <a:t>TeV</a:t>
            </a: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 allows to observe events from upper hemisphere</a:t>
            </a:r>
            <a:endParaRPr lang="en-US" sz="2419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US" sz="2400" spc="-1" dirty="0">
                <a:solidFill>
                  <a:srgbClr val="000000"/>
                </a:solidFill>
                <a:latin typeface="Arial"/>
                <a:ea typeface="DejaVu Sans"/>
              </a:rPr>
              <a:t>(main background – atm. muon bundles)</a:t>
            </a:r>
            <a:endParaRPr lang="en-US" sz="2400" spc="-1" dirty="0">
              <a:latin typeface="Arial"/>
            </a:endParaRPr>
          </a:p>
          <a:p>
            <a:pPr marL="345695" indent="-345260">
              <a:buClr>
                <a:srgbClr val="000000"/>
              </a:buClr>
              <a:buFont typeface="Wingdings" charset="2"/>
              <a:buChar char=""/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Search for upward moving events:</a:t>
            </a: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lower energy threshold (E&gt;15 </a:t>
            </a:r>
            <a:r>
              <a:rPr lang="en-US" sz="2419" spc="-1" dirty="0" err="1">
                <a:solidFill>
                  <a:srgbClr val="000000"/>
                </a:solidFill>
                <a:latin typeface="Arial"/>
                <a:ea typeface="DejaVu Sans"/>
              </a:rPr>
              <a:t>TeV</a:t>
            </a: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) due to low atmospheric</a:t>
            </a:r>
            <a:endParaRPr lang="en-US" sz="2419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     background for cascade detection channel</a:t>
            </a:r>
          </a:p>
          <a:p>
            <a:pPr>
              <a:lnSpc>
                <a:spcPct val="100000"/>
              </a:lnSpc>
            </a:pPr>
            <a:r>
              <a:rPr lang="en-US" sz="2419" spc="-1" dirty="0">
                <a:solidFill>
                  <a:srgbClr val="000000"/>
                </a:solidFill>
                <a:latin typeface="Arial"/>
              </a:rPr>
              <a:t>     (main background – atm. neutrinos)</a:t>
            </a:r>
            <a:endParaRPr lang="en-US" sz="2419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19" spc="-1" dirty="0">
              <a:latin typeface="Arial"/>
            </a:endParaRPr>
          </a:p>
        </p:txBody>
      </p:sp>
      <p:sp>
        <p:nvSpPr>
          <p:cNvPr id="675" name="CustomShape 4"/>
          <p:cNvSpPr/>
          <p:nvPr/>
        </p:nvSpPr>
        <p:spPr>
          <a:xfrm>
            <a:off x="331277" y="829362"/>
            <a:ext cx="11521568" cy="10033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903" spc="-1" dirty="0">
                <a:solidFill>
                  <a:srgbClr val="FF0000"/>
                </a:solidFill>
                <a:latin typeface="Arial"/>
                <a:ea typeface="DejaVu Sans"/>
              </a:rPr>
              <a:t>GNN: Confirmation of diffuse neutrino flux observation by </a:t>
            </a:r>
            <a:r>
              <a:rPr lang="en-US" sz="2903" spc="-1" dirty="0" err="1">
                <a:solidFill>
                  <a:srgbClr val="FF0000"/>
                </a:solidFill>
                <a:latin typeface="Arial"/>
                <a:ea typeface="DejaVu Sans"/>
              </a:rPr>
              <a:t>IceCube</a:t>
            </a:r>
            <a:r>
              <a:rPr lang="en-US" sz="2903" spc="-1" dirty="0">
                <a:solidFill>
                  <a:srgbClr val="FF0000"/>
                </a:solidFill>
                <a:latin typeface="Arial"/>
                <a:ea typeface="DejaVu Sans"/>
              </a:rPr>
              <a:t>  - </a:t>
            </a:r>
            <a:endParaRPr lang="en-US" sz="2903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903" spc="-1" dirty="0">
                <a:solidFill>
                  <a:srgbClr val="FF0000"/>
                </a:solidFill>
                <a:latin typeface="Arial"/>
                <a:ea typeface="DejaVu Sans"/>
              </a:rPr>
              <a:t>the first goal of upcoming Baikal-GVD and KM3NeT!!!</a:t>
            </a:r>
            <a:endParaRPr lang="en-US" sz="2903" spc="-1" dirty="0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F9330B-D256-FA5A-9EDE-F1023264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CustomShape 1"/>
          <p:cNvSpPr/>
          <p:nvPr/>
        </p:nvSpPr>
        <p:spPr>
          <a:xfrm>
            <a:off x="4356616" y="2520115"/>
            <a:ext cx="2729178" cy="444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Baikal-GVD best fit :</a:t>
            </a:r>
            <a:endParaRPr lang="en-US" sz="2177" spc="-1" dirty="0">
              <a:latin typeface="Arial"/>
            </a:endParaRPr>
          </a:p>
        </p:txBody>
      </p:sp>
      <p:pic>
        <p:nvPicPr>
          <p:cNvPr id="703" name="Рисунок 4"/>
          <p:cNvPicPr/>
          <p:nvPr/>
        </p:nvPicPr>
        <p:blipFill>
          <a:blip r:embed="rId3"/>
          <a:stretch/>
        </p:blipFill>
        <p:spPr>
          <a:xfrm>
            <a:off x="3991127" y="3199255"/>
            <a:ext cx="8409052" cy="3621108"/>
          </a:xfrm>
          <a:prstGeom prst="rect">
            <a:avLst/>
          </a:prstGeom>
          <a:ln>
            <a:noFill/>
          </a:ln>
        </p:spPr>
      </p:pic>
      <p:sp>
        <p:nvSpPr>
          <p:cNvPr id="705" name="CustomShape 3"/>
          <p:cNvSpPr/>
          <p:nvPr/>
        </p:nvSpPr>
        <p:spPr>
          <a:xfrm>
            <a:off x="1526730" y="116999"/>
            <a:ext cx="9127439" cy="1514709"/>
          </a:xfrm>
          <a:prstGeom prst="rect">
            <a:avLst/>
          </a:prstGeom>
          <a:blipFill rotWithShape="0">
            <a:blip r:embed="rId4"/>
            <a:stretch>
              <a:fillRect l="-1288" t="-3382" r="-482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latin typeface="Arial"/>
                <a:ea typeface="DejaVu Sans"/>
              </a:rPr>
              <a:t> </a:t>
            </a:r>
            <a:endParaRPr lang="en-US" sz="2177" spc="-1" dirty="0">
              <a:latin typeface="Arial"/>
            </a:endParaRPr>
          </a:p>
        </p:txBody>
      </p:sp>
      <p:sp>
        <p:nvSpPr>
          <p:cNvPr id="707" name="CustomShape 5"/>
          <p:cNvSpPr/>
          <p:nvPr/>
        </p:nvSpPr>
        <p:spPr>
          <a:xfrm>
            <a:off x="4134873" y="1529176"/>
            <a:ext cx="7992082" cy="869831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latin typeface="Arial"/>
                <a:ea typeface="DejaVu Sans"/>
              </a:rPr>
              <a:t> </a:t>
            </a:r>
            <a:endParaRPr lang="en-US" sz="2177" spc="-1">
              <a:latin typeface="Arial"/>
            </a:endParaRPr>
          </a:p>
        </p:txBody>
      </p:sp>
      <p:sp>
        <p:nvSpPr>
          <p:cNvPr id="709" name="CustomShape 7"/>
          <p:cNvSpPr/>
          <p:nvPr/>
        </p:nvSpPr>
        <p:spPr>
          <a:xfrm>
            <a:off x="6992010" y="2399007"/>
            <a:ext cx="2112336" cy="495174"/>
          </a:xfrm>
          <a:prstGeom prst="rect">
            <a:avLst/>
          </a:prstGeom>
          <a:blipFill rotWithShape="0">
            <a:blip r:embed="rId6"/>
            <a:stretch>
              <a:fillRect b="-10478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latin typeface="Arial"/>
                <a:ea typeface="DejaVu Sans"/>
              </a:rPr>
              <a:t> </a:t>
            </a:r>
            <a:endParaRPr lang="en-US" sz="2177" spc="-1" dirty="0">
              <a:latin typeface="Arial"/>
            </a:endParaRPr>
          </a:p>
        </p:txBody>
      </p:sp>
      <p:sp>
        <p:nvSpPr>
          <p:cNvPr id="711" name="CustomShape 9"/>
          <p:cNvSpPr/>
          <p:nvPr/>
        </p:nvSpPr>
        <p:spPr>
          <a:xfrm>
            <a:off x="9063883" y="2399007"/>
            <a:ext cx="2275895" cy="445126"/>
          </a:xfrm>
          <a:prstGeom prst="rect">
            <a:avLst/>
          </a:prstGeom>
          <a:blipFill rotWithShape="0">
            <a:blip r:embed="rId7"/>
            <a:stretch>
              <a:fillRect b="-13273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latin typeface="Arial"/>
                <a:ea typeface="DejaVu Sans"/>
              </a:rPr>
              <a:t> </a:t>
            </a:r>
            <a:endParaRPr lang="en-US" sz="2177" spc="-1">
              <a:latin typeface="Arial"/>
            </a:endParaRPr>
          </a:p>
        </p:txBody>
      </p:sp>
      <p:sp>
        <p:nvSpPr>
          <p:cNvPr id="712" name="CustomShape 10"/>
          <p:cNvSpPr/>
          <p:nvPr/>
        </p:nvSpPr>
        <p:spPr>
          <a:xfrm>
            <a:off x="5966016" y="3055625"/>
            <a:ext cx="2323986" cy="4176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68% C.L. contours</a:t>
            </a:r>
            <a:endParaRPr lang="en-US" sz="2000" spc="-1" dirty="0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1D014A-8EDC-4CED-9492-610510C1E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70808-27A5-2361-63E2-F95770F649B8}"/>
              </a:ext>
            </a:extLst>
          </p:cNvPr>
          <p:cNvSpPr txBox="1"/>
          <p:nvPr/>
        </p:nvSpPr>
        <p:spPr>
          <a:xfrm>
            <a:off x="1367082" y="55994"/>
            <a:ext cx="95308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power-low model of isotropic astrophysical flux: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1AEF3-4143-577C-F112-D9E9482084C8}"/>
              </a:ext>
            </a:extLst>
          </p:cNvPr>
          <p:cNvSpPr txBox="1"/>
          <p:nvPr/>
        </p:nvSpPr>
        <p:spPr>
          <a:xfrm>
            <a:off x="113302" y="1127639"/>
            <a:ext cx="3999540" cy="471853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events: E &gt; 70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xpected background (atm.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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)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8.2 events, signal for GVD best fit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5.8 events.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Probability for the background-only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stat.+sys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P-value = 0.026 (2.22 </a:t>
            </a: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</a:t>
            </a: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</a:pPr>
            <a:endParaRPr lang="en-US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up-going cascades  E &gt; 15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xpected background of 3.2 events,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 for GVD best fit 6.3 events.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Probability for the background-only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hypothesis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stat.+sys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P-value = 0.0024 (3.05</a:t>
            </a: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</a:t>
            </a:r>
            <a:r>
              <a:rPr lang="en-US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331978" y="-40926"/>
            <a:ext cx="11611318" cy="958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The</a:t>
            </a:r>
            <a:r>
              <a:rPr lang="en-US" sz="2903" spc="35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5">
                <a:solidFill>
                  <a:srgbClr val="000000"/>
                </a:solidFill>
                <a:latin typeface="Times New Roman"/>
                <a:ea typeface="Calibri"/>
              </a:rPr>
              <a:t>Baik</a:t>
            </a:r>
            <a:r>
              <a:rPr lang="en-US" sz="2903" spc="-18">
                <a:solidFill>
                  <a:srgbClr val="000000"/>
                </a:solidFill>
                <a:latin typeface="Times New Roman"/>
                <a:ea typeface="Calibri"/>
              </a:rPr>
              <a:t>al-GVD</a:t>
            </a:r>
            <a:r>
              <a:rPr lang="en-US" sz="2903" spc="29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high-energy</a:t>
            </a:r>
            <a:r>
              <a:rPr lang="en-US" sz="2903" spc="35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cascade</a:t>
            </a:r>
            <a:r>
              <a:rPr lang="en-US" sz="2903" spc="35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sky map</a:t>
            </a:r>
            <a:r>
              <a:rPr lang="en-US" sz="2903" spc="173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(in</a:t>
            </a:r>
            <a:r>
              <a:rPr lang="en-US" sz="2903" spc="108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equatorial</a:t>
            </a:r>
            <a:r>
              <a:rPr lang="en-US" sz="2903" spc="114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903" spc="-1">
                <a:solidFill>
                  <a:srgbClr val="000000"/>
                </a:solidFill>
                <a:latin typeface="Times New Roman"/>
                <a:ea typeface="Calibri"/>
              </a:rPr>
              <a:t>coordinates)</a:t>
            </a:r>
            <a:r>
              <a:rPr lang="en-US" sz="2903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2903" spc="-1">
              <a:latin typeface="Arial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189896" y="1018804"/>
            <a:ext cx="4051125" cy="41910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The</a:t>
            </a:r>
            <a:r>
              <a:rPr lang="en-US" sz="1935" spc="114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best-fit</a:t>
            </a:r>
            <a:r>
              <a:rPr lang="en-US" sz="1935" spc="114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positions</a:t>
            </a:r>
            <a:r>
              <a:rPr lang="en-US" sz="1935" spc="114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and</a:t>
            </a:r>
            <a:r>
              <a:rPr lang="en-US" sz="1935" spc="108" dirty="0">
                <a:solidFill>
                  <a:srgbClr val="000000"/>
                </a:solidFill>
                <a:latin typeface="Times New Roman"/>
                <a:ea typeface="Calibri"/>
              </a:rPr>
              <a:t> 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90%</a:t>
            </a:r>
            <a:r>
              <a:rPr lang="en-US" sz="1935" spc="166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angular</a:t>
            </a:r>
            <a:r>
              <a:rPr lang="en-US" sz="1935" spc="52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8" dirty="0">
                <a:solidFill>
                  <a:srgbClr val="000000"/>
                </a:solidFill>
                <a:latin typeface="Times New Roman"/>
                <a:ea typeface="Calibri"/>
              </a:rPr>
              <a:t>uncertaint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y</a:t>
            </a:r>
            <a:r>
              <a:rPr lang="en-US" sz="1935" spc="52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regions</a:t>
            </a:r>
            <a:r>
              <a:rPr lang="en-US" sz="1935" spc="59" dirty="0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9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dashed</a:t>
            </a:r>
            <a:r>
              <a:rPr lang="en-US" sz="1935" spc="52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circles -</a:t>
            </a:r>
            <a:r>
              <a:rPr lang="en-US" sz="1935" spc="59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under-horizon </a:t>
            </a:r>
            <a:r>
              <a:rPr lang="en-US" sz="1935" spc="-18" dirty="0">
                <a:solidFill>
                  <a:srgbClr val="000000"/>
                </a:solidFill>
                <a:latin typeface="Times New Roman"/>
                <a:ea typeface="Calibri"/>
              </a:rPr>
              <a:t>even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ts;</a:t>
            </a:r>
            <a:r>
              <a:rPr lang="en-US" sz="1935" spc="138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solid circles</a:t>
            </a:r>
            <a:r>
              <a:rPr lang="en-US" sz="1935" spc="14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8" dirty="0">
                <a:solidFill>
                  <a:srgbClr val="000000"/>
                </a:solidFill>
                <a:latin typeface="Times New Roman"/>
                <a:ea typeface="Calibri"/>
              </a:rPr>
              <a:t>- a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b</a:t>
            </a:r>
            <a:r>
              <a:rPr lang="en-US" sz="1935" spc="-18" dirty="0">
                <a:solidFill>
                  <a:srgbClr val="000000"/>
                </a:solidFill>
                <a:latin typeface="Times New Roman"/>
                <a:ea typeface="Calibri"/>
              </a:rPr>
              <a:t>ove</a:t>
            </a:r>
            <a:r>
              <a:rPr lang="en-US" sz="1935" spc="138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horizon</a:t>
            </a:r>
            <a:r>
              <a:rPr lang="en-US" sz="1935" spc="-31" dirty="0">
                <a:solidFill>
                  <a:srgbClr val="000000"/>
                </a:solidFill>
                <a:latin typeface="Times New Roman"/>
                <a:ea typeface="Calibri"/>
              </a:rPr>
              <a:t> events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lang="en-US" sz="1935" spc="149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8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 err="1">
                <a:solidFill>
                  <a:srgbClr val="000000"/>
                </a:solidFill>
                <a:latin typeface="Times New Roman"/>
                <a:ea typeface="Calibri"/>
              </a:rPr>
              <a:t>Colour</a:t>
            </a:r>
            <a:r>
              <a:rPr lang="en-US" sz="1935" spc="22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8" dirty="0">
                <a:solidFill>
                  <a:srgbClr val="000000"/>
                </a:solidFill>
                <a:latin typeface="Times New Roman"/>
                <a:ea typeface="Calibri"/>
              </a:rPr>
              <a:t>represents</a:t>
            </a:r>
            <a:r>
              <a:rPr lang="en-US" sz="1935" spc="29" dirty="0">
                <a:solidFill>
                  <a:srgbClr val="000000"/>
                </a:solidFill>
                <a:latin typeface="Times New Roman"/>
                <a:ea typeface="Calibri"/>
              </a:rPr>
              <a:t> event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energy:</a:t>
            </a:r>
            <a:r>
              <a:rPr lang="en-US" sz="1935" spc="149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8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B050"/>
                </a:solidFill>
                <a:latin typeface="Times New Roman"/>
                <a:ea typeface="Calibri"/>
              </a:rPr>
              <a:t>green</a:t>
            </a:r>
            <a:r>
              <a:rPr lang="en-US" sz="1935" spc="29" dirty="0">
                <a:solidFill>
                  <a:srgbClr val="000000"/>
                </a:solidFill>
                <a:latin typeface="Times New Roman"/>
                <a:ea typeface="Calibri"/>
              </a:rPr>
              <a:t> – E &lt;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100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25" dirty="0" err="1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1935" spc="-31" dirty="0" err="1">
                <a:solidFill>
                  <a:srgbClr val="000000"/>
                </a:solidFill>
                <a:latin typeface="Times New Roman"/>
                <a:ea typeface="Calibri"/>
              </a:rPr>
              <a:t>eV</a:t>
            </a:r>
            <a:r>
              <a:rPr lang="en-US" sz="1935" spc="-31" dirty="0">
                <a:solidFill>
                  <a:srgbClr val="000000"/>
                </a:solidFill>
                <a:latin typeface="Times New Roman"/>
                <a:ea typeface="Calibri"/>
              </a:rPr>
              <a:t>,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2060"/>
                </a:solidFill>
                <a:latin typeface="Times New Roman"/>
                <a:ea typeface="Calibri"/>
              </a:rPr>
              <a:t>blue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29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100</a:t>
            </a:r>
            <a:r>
              <a:rPr lang="en-US" sz="1935" spc="-39" dirty="0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1935" spc="-42" dirty="0">
                <a:solidFill>
                  <a:srgbClr val="000000"/>
                </a:solidFill>
                <a:latin typeface="Times New Roman"/>
                <a:ea typeface="Calibri"/>
              </a:rPr>
              <a:t>eV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&lt; E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&lt;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200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25" dirty="0" err="1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1935" spc="-31" dirty="0" err="1">
                <a:solidFill>
                  <a:srgbClr val="000000"/>
                </a:solidFill>
                <a:latin typeface="Times New Roman"/>
                <a:ea typeface="Calibri"/>
              </a:rPr>
              <a:t>eV</a:t>
            </a:r>
            <a:r>
              <a:rPr lang="en-US" sz="1935" spc="-31" dirty="0">
                <a:solidFill>
                  <a:srgbClr val="000000"/>
                </a:solidFill>
                <a:latin typeface="Times New Roman"/>
                <a:ea typeface="Calibri"/>
              </a:rPr>
              <a:t>,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FF0000"/>
                </a:solidFill>
                <a:latin typeface="Times New Roman"/>
                <a:ea typeface="Calibri"/>
              </a:rPr>
              <a:t>red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29" dirty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200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39" dirty="0" err="1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1935" spc="-42" dirty="0" err="1">
                <a:solidFill>
                  <a:srgbClr val="000000"/>
                </a:solidFill>
                <a:latin typeface="Times New Roman"/>
                <a:ea typeface="Calibri"/>
              </a:rPr>
              <a:t>eV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&lt; E &lt;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1000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25" dirty="0" err="1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1935" spc="-31" dirty="0" err="1">
                <a:solidFill>
                  <a:srgbClr val="000000"/>
                </a:solidFill>
                <a:latin typeface="Times New Roman"/>
                <a:ea typeface="Calibri"/>
              </a:rPr>
              <a:t>eV</a:t>
            </a:r>
            <a:r>
              <a:rPr lang="en-US" sz="1935" spc="-31" dirty="0">
                <a:solidFill>
                  <a:srgbClr val="000000"/>
                </a:solidFill>
                <a:latin typeface="Times New Roman"/>
                <a:ea typeface="Calibri"/>
              </a:rPr>
              <a:t>,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F79646"/>
                </a:solidFill>
                <a:latin typeface="Times New Roman"/>
                <a:ea typeface="Calibri"/>
              </a:rPr>
              <a:t>orange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– 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E &gt;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1</a:t>
            </a:r>
            <a:r>
              <a:rPr lang="en-US" sz="1935" spc="5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5" dirty="0" err="1">
                <a:solidFill>
                  <a:srgbClr val="000000"/>
                </a:solidFill>
                <a:latin typeface="Times New Roman"/>
                <a:ea typeface="Calibri"/>
              </a:rPr>
              <a:t>P</a:t>
            </a:r>
            <a:r>
              <a:rPr lang="en-US" sz="1935" spc="-18" dirty="0" err="1">
                <a:solidFill>
                  <a:srgbClr val="000000"/>
                </a:solidFill>
                <a:latin typeface="Times New Roman"/>
                <a:ea typeface="Calibri"/>
              </a:rPr>
              <a:t>eV</a:t>
            </a:r>
            <a:r>
              <a:rPr lang="en-US" sz="1935" spc="-18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r>
              <a:rPr lang="en-US" sz="1935" spc="17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8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The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Galactic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plane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is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indicated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as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a</a:t>
            </a:r>
            <a:r>
              <a:rPr lang="en-US" sz="1935" spc="7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1" dirty="0">
                <a:solidFill>
                  <a:srgbClr val="000000"/>
                </a:solidFill>
                <a:latin typeface="Times New Roman"/>
                <a:ea typeface="Calibri"/>
              </a:rPr>
              <a:t>grey</a:t>
            </a:r>
            <a:r>
              <a:rPr lang="en-US" sz="1935" spc="63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1935" spc="-8" dirty="0">
                <a:solidFill>
                  <a:srgbClr val="000000"/>
                </a:solidFill>
                <a:latin typeface="Times New Roman"/>
                <a:ea typeface="Calibri"/>
              </a:rPr>
              <a:t>curv</a:t>
            </a:r>
            <a:r>
              <a:rPr lang="en-US" sz="1935" spc="-15" dirty="0">
                <a:solidFill>
                  <a:srgbClr val="000000"/>
                </a:solidFill>
                <a:latin typeface="Times New Roman"/>
                <a:ea typeface="Calibri"/>
              </a:rPr>
              <a:t>e.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935" spc="-1" dirty="0">
              <a:latin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FFC1AD2-2666-B857-176D-61D144CF0F97}"/>
              </a:ext>
            </a:extLst>
          </p:cNvPr>
          <p:cNvGrpSpPr/>
          <p:nvPr/>
        </p:nvGrpSpPr>
        <p:grpSpPr>
          <a:xfrm>
            <a:off x="4163906" y="725355"/>
            <a:ext cx="7711569" cy="5264720"/>
            <a:chOff x="3882554" y="725354"/>
            <a:chExt cx="8308913" cy="5821087"/>
          </a:xfrm>
        </p:grpSpPr>
        <p:pic>
          <p:nvPicPr>
            <p:cNvPr id="714" name="Рисунок 4"/>
            <p:cNvPicPr/>
            <p:nvPr/>
          </p:nvPicPr>
          <p:blipFill>
            <a:blip r:embed="rId3"/>
            <a:stretch/>
          </p:blipFill>
          <p:spPr>
            <a:xfrm>
              <a:off x="3882554" y="1327928"/>
              <a:ext cx="8308913" cy="4816679"/>
            </a:xfrm>
            <a:prstGeom prst="rect">
              <a:avLst/>
            </a:prstGeom>
            <a:ln>
              <a:noFill/>
            </a:ln>
          </p:spPr>
        </p:pic>
        <p:sp>
          <p:nvSpPr>
            <p:cNvPr id="718" name="CustomShape 4"/>
            <p:cNvSpPr/>
            <p:nvPr/>
          </p:nvSpPr>
          <p:spPr>
            <a:xfrm flipH="1" flipV="1">
              <a:off x="5011075" y="1226919"/>
              <a:ext cx="1277859" cy="2322786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4A7EBB"/>
              </a:solidFill>
              <a:round/>
              <a:head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19" name="CustomShape 5"/>
            <p:cNvSpPr/>
            <p:nvPr/>
          </p:nvSpPr>
          <p:spPr>
            <a:xfrm>
              <a:off x="4492966" y="822010"/>
              <a:ext cx="1237663" cy="4449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177" spc="-1" dirty="0">
                  <a:solidFill>
                    <a:srgbClr val="FF0000"/>
                  </a:solidFill>
                  <a:latin typeface="Arial"/>
                  <a:ea typeface="DejaVu Sans"/>
                </a:rPr>
                <a:t>224 </a:t>
              </a:r>
              <a:r>
                <a:rPr lang="en-US" sz="2177" spc="-1" dirty="0" err="1">
                  <a:solidFill>
                    <a:srgbClr val="FF0000"/>
                  </a:solidFill>
                  <a:latin typeface="Arial"/>
                  <a:ea typeface="DejaVu Sans"/>
                </a:rPr>
                <a:t>TeV</a:t>
              </a:r>
              <a:endParaRPr lang="en-US" sz="2177" spc="-1" dirty="0">
                <a:latin typeface="Arial"/>
              </a:endParaRPr>
            </a:p>
          </p:txBody>
        </p:sp>
        <p:sp>
          <p:nvSpPr>
            <p:cNvPr id="720" name="CustomShape 6"/>
            <p:cNvSpPr/>
            <p:nvPr/>
          </p:nvSpPr>
          <p:spPr>
            <a:xfrm flipH="1">
              <a:off x="9989283" y="1227789"/>
              <a:ext cx="419277" cy="801111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1" name="CustomShape 7"/>
            <p:cNvSpPr/>
            <p:nvPr/>
          </p:nvSpPr>
          <p:spPr>
            <a:xfrm>
              <a:off x="9960112" y="852052"/>
              <a:ext cx="1211182" cy="4449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177" spc="-1">
                  <a:solidFill>
                    <a:srgbClr val="FF0000"/>
                  </a:solidFill>
                  <a:latin typeface="Arial"/>
                  <a:ea typeface="DejaVu Sans"/>
                </a:rPr>
                <a:t>1.2 PeV</a:t>
              </a:r>
              <a:endParaRPr lang="en-US" sz="2177" spc="-1">
                <a:latin typeface="Arial"/>
              </a:endParaRPr>
            </a:p>
          </p:txBody>
        </p:sp>
        <p:sp>
          <p:nvSpPr>
            <p:cNvPr id="722" name="CustomShape 8"/>
            <p:cNvSpPr/>
            <p:nvPr/>
          </p:nvSpPr>
          <p:spPr>
            <a:xfrm flipV="1">
              <a:off x="5730628" y="4139218"/>
              <a:ext cx="1432125" cy="203632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3" name="CustomShape 9"/>
            <p:cNvSpPr/>
            <p:nvPr/>
          </p:nvSpPr>
          <p:spPr>
            <a:xfrm>
              <a:off x="4978609" y="6101504"/>
              <a:ext cx="1082300" cy="4449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177" spc="-1" dirty="0">
                  <a:solidFill>
                    <a:srgbClr val="FF0000"/>
                  </a:solidFill>
                  <a:latin typeface="Arial"/>
                  <a:ea typeface="DejaVu Sans"/>
                </a:rPr>
                <a:t>91 </a:t>
              </a:r>
              <a:r>
                <a:rPr lang="en-US" sz="2177" spc="-1" dirty="0" err="1">
                  <a:solidFill>
                    <a:srgbClr val="FF0000"/>
                  </a:solidFill>
                  <a:latin typeface="Arial"/>
                  <a:ea typeface="DejaVu Sans"/>
                </a:rPr>
                <a:t>TeV</a:t>
              </a:r>
              <a:endParaRPr lang="en-US" sz="2177" spc="-1" dirty="0">
                <a:latin typeface="Arial"/>
              </a:endParaRPr>
            </a:p>
          </p:txBody>
        </p:sp>
        <p:sp>
          <p:nvSpPr>
            <p:cNvPr id="724" name="CustomShape 10"/>
            <p:cNvSpPr/>
            <p:nvPr/>
          </p:nvSpPr>
          <p:spPr>
            <a:xfrm>
              <a:off x="7690443" y="1115895"/>
              <a:ext cx="435" cy="841602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25" name="CustomShape 11"/>
            <p:cNvSpPr/>
            <p:nvPr/>
          </p:nvSpPr>
          <p:spPr>
            <a:xfrm>
              <a:off x="7503662" y="725354"/>
              <a:ext cx="901801" cy="4449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8847" tIns="54423" rIns="108847" bIns="54423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177" spc="-1">
                  <a:solidFill>
                    <a:srgbClr val="FF0000"/>
                  </a:solidFill>
                  <a:latin typeface="Arial"/>
                  <a:ea typeface="DejaVu Sans"/>
                </a:rPr>
                <a:t>triplet</a:t>
              </a:r>
              <a:endParaRPr lang="en-US" sz="2177" spc="-1">
                <a:latin typeface="Arial"/>
              </a:endParaRP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92F3610-741F-88C6-18EC-D2D37C13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155D5-0C45-5670-FCC3-A00885AABE1D}"/>
              </a:ext>
            </a:extLst>
          </p:cNvPr>
          <p:cNvSpPr txBox="1"/>
          <p:nvPr/>
        </p:nvSpPr>
        <p:spPr>
          <a:xfrm>
            <a:off x="6265978" y="565758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Arrival directions of high-energy and under-horizon Baikal-GVD neutrino cascades. </a:t>
            </a:r>
            <a:r>
              <a:rPr lang="en-US" sz="2000" i="1" dirty="0" err="1"/>
              <a:t>Phys.Rev</a:t>
            </a:r>
            <a:r>
              <a:rPr lang="en-US" sz="2000" i="1" dirty="0"/>
              <a:t>. D 107, 042005</a:t>
            </a:r>
            <a:endParaRPr lang="ru-RU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A0728-CBB3-FD6D-A6AB-122A04C5D74D}"/>
              </a:ext>
            </a:extLst>
          </p:cNvPr>
          <p:cNvSpPr txBox="1"/>
          <p:nvPr/>
        </p:nvSpPr>
        <p:spPr>
          <a:xfrm>
            <a:off x="368672" y="5333179"/>
            <a:ext cx="4692805" cy="1260345"/>
          </a:xfrm>
          <a:prstGeom prst="rect">
            <a:avLst/>
          </a:prstGeom>
          <a:solidFill>
            <a:srgbClr val="FF0000">
              <a:alpha val="22000"/>
            </a:srgbClr>
          </a:solidFill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estimation: ~1 event per year per cluster (cascade mode) from astrophysical neutrinos: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1AF460-D16B-F239-240A-6684FBD7B882}"/>
              </a:ext>
            </a:extLst>
          </p:cNvPr>
          <p:cNvSpPr/>
          <p:nvPr/>
        </p:nvSpPr>
        <p:spPr>
          <a:xfrm>
            <a:off x="3951052" y="184178"/>
            <a:ext cx="4084320" cy="1367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</a:rPr>
              <a:t>Prospects for the development of the Baikal project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C4F9E9-6056-DA45-E3B1-37C47DCC2753}"/>
              </a:ext>
            </a:extLst>
          </p:cNvPr>
          <p:cNvSpPr/>
          <p:nvPr/>
        </p:nvSpPr>
        <p:spPr>
          <a:xfrm>
            <a:off x="929440" y="1996845"/>
            <a:ext cx="4305992" cy="16825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</a:rPr>
              <a:t>2025</a:t>
            </a:r>
            <a:endParaRPr lang="ru-RU" sz="2400" b="1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</a:rPr>
              <a:t>The project of the Baikal telescope of the next generation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10 km</a:t>
            </a:r>
            <a:r>
              <a:rPr lang="en-US" sz="2400" b="0" i="0" baseline="30000" dirty="0">
                <a:solidFill>
                  <a:srgbClr val="000000"/>
                </a:solidFill>
                <a:effectLst/>
              </a:rPr>
              <a:t>3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</a:t>
            </a:r>
            <a:endParaRPr lang="ru-RU" sz="2400" baseline="30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59FD5E-E1A0-1DE8-BA88-7AD901F1F6BB}"/>
              </a:ext>
            </a:extLst>
          </p:cNvPr>
          <p:cNvSpPr/>
          <p:nvPr/>
        </p:nvSpPr>
        <p:spPr>
          <a:xfrm>
            <a:off x="6267795" y="2006341"/>
            <a:ext cx="4305992" cy="16730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rgbClr val="000000"/>
                </a:solidFill>
                <a:effectLst/>
              </a:rPr>
              <a:t>2027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/28</a:t>
            </a:r>
            <a:endParaRPr lang="ru-RU" sz="2400" b="1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</a:rPr>
              <a:t>Increasing the effective volume of the Baikal-GVD telescope: </a:t>
            </a:r>
          </a:p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</a:rPr>
              <a:t> ~ 1 km</a:t>
            </a:r>
            <a:r>
              <a:rPr lang="en-US" sz="2400" b="0" i="0" baseline="30000" dirty="0">
                <a:solidFill>
                  <a:srgbClr val="000000"/>
                </a:solidFill>
                <a:effectLst/>
              </a:rPr>
              <a:t>3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</a:t>
            </a:r>
            <a:endParaRPr lang="ru-RU" sz="2400" b="0" i="0" baseline="30000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Стрелка: изогнутая вверх 8">
            <a:extLst>
              <a:ext uri="{FF2B5EF4-FFF2-40B4-BE49-F238E27FC236}">
                <a16:creationId xmlns:a16="http://schemas.microsoft.com/office/drawing/2014/main" id="{5642684F-049E-DF71-B328-8A7F0D36F31D}"/>
              </a:ext>
            </a:extLst>
          </p:cNvPr>
          <p:cNvSpPr/>
          <p:nvPr/>
        </p:nvSpPr>
        <p:spPr>
          <a:xfrm flipH="1" flipV="1">
            <a:off x="2555503" y="769723"/>
            <a:ext cx="1178427" cy="1161799"/>
          </a:xfrm>
          <a:prstGeom prst="bentUpArrow">
            <a:avLst>
              <a:gd name="adj1" fmla="val 17845"/>
              <a:gd name="adj2" fmla="val 18356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изогнутая вверх 9">
            <a:extLst>
              <a:ext uri="{FF2B5EF4-FFF2-40B4-BE49-F238E27FC236}">
                <a16:creationId xmlns:a16="http://schemas.microsoft.com/office/drawing/2014/main" id="{2DAB8638-CAF1-C778-2668-900D9E63A07D}"/>
              </a:ext>
            </a:extLst>
          </p:cNvPr>
          <p:cNvSpPr/>
          <p:nvPr/>
        </p:nvSpPr>
        <p:spPr>
          <a:xfrm flipV="1">
            <a:off x="8217658" y="769724"/>
            <a:ext cx="1142406" cy="1161799"/>
          </a:xfrm>
          <a:prstGeom prst="bentUpArrow">
            <a:avLst>
              <a:gd name="adj1" fmla="val 17845"/>
              <a:gd name="adj2" fmla="val 18356"/>
              <a:gd name="adj3" fmla="val 474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44A0B1-D19E-028C-6CF0-3AB592B92DCE}"/>
              </a:ext>
            </a:extLst>
          </p:cNvPr>
          <p:cNvSpPr/>
          <p:nvPr/>
        </p:nvSpPr>
        <p:spPr>
          <a:xfrm>
            <a:off x="946064" y="4316691"/>
            <a:ext cx="4305992" cy="208193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Directed to research of the sources of astrophysical neutrinos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43F1F5-A5AA-C65E-D710-FE4EAF14D0B0}"/>
              </a:ext>
            </a:extLst>
          </p:cNvPr>
          <p:cNvSpPr/>
          <p:nvPr/>
        </p:nvSpPr>
        <p:spPr>
          <a:xfrm>
            <a:off x="5717766" y="4316691"/>
            <a:ext cx="2553396" cy="208193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The largest neutrino telescope in the world at this time point</a:t>
            </a:r>
            <a:endParaRPr lang="ru-RU" sz="2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CB6FCA-03E3-29F9-5F9B-775123B59973}"/>
              </a:ext>
            </a:extLst>
          </p:cNvPr>
          <p:cNvSpPr/>
          <p:nvPr/>
        </p:nvSpPr>
        <p:spPr>
          <a:xfrm>
            <a:off x="8588428" y="4316691"/>
            <a:ext cx="2553396" cy="208193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Preservation of the production and technical base of the project</a:t>
            </a:r>
            <a:endParaRPr lang="ru-RU" sz="2400" dirty="0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8C68AB55-5EE0-4B23-CC31-BD66C5F4230E}"/>
              </a:ext>
            </a:extLst>
          </p:cNvPr>
          <p:cNvSpPr/>
          <p:nvPr/>
        </p:nvSpPr>
        <p:spPr>
          <a:xfrm>
            <a:off x="2800987" y="3778928"/>
            <a:ext cx="366162" cy="509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76D74AE6-DFA2-A290-0E94-EE07E0BDAF6A}"/>
              </a:ext>
            </a:extLst>
          </p:cNvPr>
          <p:cNvSpPr/>
          <p:nvPr/>
        </p:nvSpPr>
        <p:spPr>
          <a:xfrm>
            <a:off x="6793859" y="3781694"/>
            <a:ext cx="366162" cy="509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F5E6DCBC-D8DC-A080-64D8-5A885DDE095E}"/>
              </a:ext>
            </a:extLst>
          </p:cNvPr>
          <p:cNvSpPr/>
          <p:nvPr/>
        </p:nvSpPr>
        <p:spPr>
          <a:xfrm>
            <a:off x="9664519" y="3792773"/>
            <a:ext cx="366162" cy="509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165A8A-EA2C-66C7-4519-129028B4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059" y="6398628"/>
            <a:ext cx="2743200" cy="365125"/>
          </a:xfrm>
        </p:spPr>
        <p:txBody>
          <a:bodyPr/>
          <a:lstStyle/>
          <a:p>
            <a:fld id="{1A1A4848-DC70-410A-B2C2-0C02183933E3}" type="slidenum">
              <a:rPr lang="ru-RU" sz="1400" b="1" smtClean="0">
                <a:solidFill>
                  <a:schemeClr val="tx1"/>
                </a:solidFill>
              </a:rPr>
              <a:t>16</a:t>
            </a:fld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DC164-1232-24F3-8F87-5FFAD67D81C8}"/>
              </a:ext>
            </a:extLst>
          </p:cNvPr>
          <p:cNvSpPr txBox="1"/>
          <p:nvPr/>
        </p:nvSpPr>
        <p:spPr>
          <a:xfrm>
            <a:off x="6385026" y="43166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Possibly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2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CE6F78-AD51-6DB8-0774-016EF1C44313}"/>
              </a:ext>
            </a:extLst>
          </p:cNvPr>
          <p:cNvSpPr txBox="1"/>
          <p:nvPr/>
        </p:nvSpPr>
        <p:spPr>
          <a:xfrm>
            <a:off x="358587" y="4834482"/>
            <a:ext cx="113242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Experiments on the implementation of a fiber-optic deep-sea data acquisition system.</a:t>
            </a:r>
            <a:endParaRPr lang="ru-RU" sz="2400" b="0" i="0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sz="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Experimental studies of the characteristics of a detection system with a reduced density of photodetectors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Studies of the possibility of increasing the sensitivity of photodetectors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. </a:t>
            </a: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ED25D-FD8F-2EE1-209D-2C23A1CAFC32}"/>
              </a:ext>
            </a:extLst>
          </p:cNvPr>
          <p:cNvSpPr txBox="1"/>
          <p:nvPr/>
        </p:nvSpPr>
        <p:spPr>
          <a:xfrm>
            <a:off x="671328" y="233813"/>
            <a:ext cx="10682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E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xperimental base for next generation telescope design</a:t>
            </a:r>
            <a:endParaRPr lang="ru-RU" sz="32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FD0B03-96DC-68B5-34AF-9427F5DB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4848-DC70-410A-B2C2-0C02183933E3}" type="slidenum">
              <a:rPr lang="ru-RU" sz="1600" b="1" smtClean="0">
                <a:solidFill>
                  <a:schemeClr val="tx1"/>
                </a:solidFill>
              </a:rPr>
              <a:t>17</a:t>
            </a:fld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F0818-D683-626A-B453-2E995DE0341E}"/>
              </a:ext>
            </a:extLst>
          </p:cNvPr>
          <p:cNvSpPr txBox="1"/>
          <p:nvPr/>
        </p:nvSpPr>
        <p:spPr>
          <a:xfrm>
            <a:off x="5794357" y="1394203"/>
            <a:ext cx="5060109" cy="203132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</a:rPr>
              <a:t>The next-generation telescope is planned to be placed near Baikal-GVD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en-US" sz="2400" dirty="0">
                <a:ea typeface="Times New Roman" panose="02020603050405020304" pitchFamily="18" charset="0"/>
              </a:rPr>
              <a:t>telescope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endParaRPr lang="ru-RU" sz="600" dirty="0"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The flat bottom relief allows to place </a:t>
            </a:r>
            <a:r>
              <a:rPr lang="en-US" sz="2400" dirty="0">
                <a:ea typeface="Times New Roman" panose="02020603050405020304" pitchFamily="18" charset="0"/>
              </a:rPr>
              <a:t>new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telescope </a:t>
            </a:r>
            <a:r>
              <a:rPr lang="en-US" sz="2400" dirty="0">
                <a:ea typeface="Times New Roman" panose="02020603050405020304" pitchFamily="18" charset="0"/>
              </a:rPr>
              <a:t>close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the shore.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C7F99-3DA2-09DD-4C62-EC15B39E4E59}"/>
              </a:ext>
            </a:extLst>
          </p:cNvPr>
          <p:cNvSpPr txBox="1"/>
          <p:nvPr/>
        </p:nvSpPr>
        <p:spPr>
          <a:xfrm>
            <a:off x="411479" y="4298978"/>
            <a:ext cx="9570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</a:rPr>
              <a:t>Research directions for the development of </a:t>
            </a:r>
            <a:r>
              <a:rPr lang="en-US" sz="2400" b="1" dirty="0">
                <a:solidFill>
                  <a:srgbClr val="000000"/>
                </a:solidFill>
              </a:rPr>
              <a:t>the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new telescope</a:t>
            </a:r>
            <a:endParaRPr lang="ru-RU" sz="240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76EE4E4-D679-3B02-2253-7A74C0F78A98}"/>
              </a:ext>
            </a:extLst>
          </p:cNvPr>
          <p:cNvGrpSpPr/>
          <p:nvPr/>
        </p:nvGrpSpPr>
        <p:grpSpPr>
          <a:xfrm>
            <a:off x="509195" y="1231964"/>
            <a:ext cx="4687644" cy="2654115"/>
            <a:chOff x="509195" y="1231964"/>
            <a:chExt cx="4687644" cy="2654115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1316E0C4-BBCA-4112-6A4E-69360F7E258A}"/>
                </a:ext>
              </a:extLst>
            </p:cNvPr>
            <p:cNvGrpSpPr/>
            <p:nvPr/>
          </p:nvGrpSpPr>
          <p:grpSpPr>
            <a:xfrm>
              <a:off x="561281" y="1231964"/>
              <a:ext cx="4635558" cy="2654115"/>
              <a:chOff x="5764680" y="3109320"/>
              <a:chExt cx="3832920" cy="2194560"/>
            </a:xfrm>
          </p:grpSpPr>
          <p:pic>
            <p:nvPicPr>
              <p:cNvPr id="7" name="Рисунок 245">
                <a:extLst>
                  <a:ext uri="{FF2B5EF4-FFF2-40B4-BE49-F238E27FC236}">
                    <a16:creationId xmlns:a16="http://schemas.microsoft.com/office/drawing/2014/main" id="{BD4D9554-C789-E139-CC6F-E8B079E0474F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5764680" y="3109320"/>
                <a:ext cx="3764160" cy="2179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CustomShape 8">
                <a:extLst>
                  <a:ext uri="{FF2B5EF4-FFF2-40B4-BE49-F238E27FC236}">
                    <a16:creationId xmlns:a16="http://schemas.microsoft.com/office/drawing/2014/main" id="{ECCFE1DC-CDA7-6A48-0760-C225B0C724B5}"/>
                  </a:ext>
                </a:extLst>
              </p:cNvPr>
              <p:cNvSpPr/>
              <p:nvPr/>
            </p:nvSpPr>
            <p:spPr>
              <a:xfrm>
                <a:off x="8484480" y="5029560"/>
                <a:ext cx="1113120" cy="274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08847" tIns="54423" rIns="108847" bIns="54423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572" spc="-1" dirty="0">
                    <a:solidFill>
                      <a:srgbClr val="FFFFFF"/>
                    </a:solidFill>
                    <a:latin typeface="Arial"/>
                    <a:ea typeface="DejaVu Sans"/>
                  </a:rPr>
                  <a:t>Sonar2020 image</a:t>
                </a:r>
                <a:endParaRPr lang="en-US" sz="1572" spc="-1" dirty="0">
                  <a:latin typeface="Arial"/>
                </a:endParaRP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AAD89FC-9208-FA60-5AC7-A4EDCD711AE8}"/>
                </a:ext>
              </a:extLst>
            </p:cNvPr>
            <p:cNvGrpSpPr/>
            <p:nvPr/>
          </p:nvGrpSpPr>
          <p:grpSpPr>
            <a:xfrm>
              <a:off x="509195" y="1602889"/>
              <a:ext cx="1109778" cy="2156844"/>
              <a:chOff x="509195" y="1631276"/>
              <a:chExt cx="1185481" cy="2326873"/>
            </a:xfrm>
          </p:grpSpPr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BF30CA68-E3AB-38C6-18B4-A5B31AC93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015" y="1631276"/>
                <a:ext cx="64661" cy="2326873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headEnd type="triangle" w="lg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5256E3-5744-7217-3A15-9D5B0969ED59}"/>
                  </a:ext>
                </a:extLst>
              </p:cNvPr>
              <p:cNvSpPr txBox="1"/>
              <p:nvPr/>
            </p:nvSpPr>
            <p:spPr>
              <a:xfrm>
                <a:off x="509195" y="2436399"/>
                <a:ext cx="11208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</a:rPr>
                  <a:t>1366 m</a:t>
                </a:r>
                <a:endParaRPr lang="ru-RU" sz="2400" b="1" i="1" dirty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749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97D0CB-6D2E-8C98-2705-6432D6D9948D}"/>
              </a:ext>
            </a:extLst>
          </p:cNvPr>
          <p:cNvSpPr txBox="1"/>
          <p:nvPr/>
        </p:nvSpPr>
        <p:spPr>
          <a:xfrm>
            <a:off x="2067642" y="409581"/>
            <a:ext cx="84131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</a:rPr>
              <a:t>Fiber optic(FO) DAQ: in-situ studies and plans</a:t>
            </a:r>
            <a:endParaRPr lang="ru-RU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29D29D-EE89-D7A1-0C70-93357D562805}"/>
              </a:ext>
            </a:extLst>
          </p:cNvPr>
          <p:cNvSpPr txBox="1"/>
          <p:nvPr/>
        </p:nvSpPr>
        <p:spPr>
          <a:xfrm>
            <a:off x="2733980" y="1339592"/>
            <a:ext cx="922651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800" b="1" dirty="0"/>
          </a:p>
          <a:p>
            <a:r>
              <a:rPr lang="ru-RU" sz="2400" b="1" dirty="0"/>
              <a:t>2021</a:t>
            </a:r>
            <a:r>
              <a:rPr lang="ru-RU" sz="2400" dirty="0"/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The first </a:t>
            </a:r>
            <a:r>
              <a:rPr lang="en-US" sz="2400" dirty="0">
                <a:solidFill>
                  <a:srgbClr val="000000"/>
                </a:solidFill>
              </a:rPr>
              <a:t>FO string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: three sections, 36 OMs.</a:t>
            </a:r>
          </a:p>
          <a:p>
            <a:r>
              <a:rPr lang="en-US" sz="2400" dirty="0"/>
              <a:t>Deep-sea FO cables: “</a:t>
            </a:r>
            <a:r>
              <a:rPr lang="en-US" sz="2400" dirty="0" err="1"/>
              <a:t>Starlink</a:t>
            </a:r>
            <a:r>
              <a:rPr lang="en-US" sz="2400" dirty="0"/>
              <a:t>” (Russia), “DWTEK” (Taiwan). </a:t>
            </a:r>
          </a:p>
          <a:p>
            <a:r>
              <a:rPr lang="en-US" sz="2400" dirty="0"/>
              <a:t>Negative FO cables operational experience. </a:t>
            </a:r>
            <a:endParaRPr lang="ru-RU" sz="2400" dirty="0"/>
          </a:p>
          <a:p>
            <a:endParaRPr lang="en-US" sz="600" b="1" dirty="0"/>
          </a:p>
          <a:p>
            <a:r>
              <a:rPr lang="en-US" sz="2400" b="1" dirty="0"/>
              <a:t>2022 </a:t>
            </a:r>
            <a:r>
              <a:rPr lang="en-US" sz="2400" dirty="0"/>
              <a:t>Deployment FO string on the basis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“Teledyne” FO cables.  Successful operation 2022 – 2023. But it was the last cable delivery from Europe</a:t>
            </a:r>
            <a:r>
              <a:rPr lang="ru-RU" sz="2400" b="0" i="0" dirty="0">
                <a:solidFill>
                  <a:srgbClr val="000000"/>
                </a:solidFill>
                <a:effectLst/>
              </a:rPr>
              <a:t>.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endParaRPr lang="en-US" sz="600" b="0" i="0" dirty="0">
              <a:solidFill>
                <a:srgbClr val="000000"/>
              </a:solidFill>
              <a:effectLst/>
            </a:endParaRPr>
          </a:p>
          <a:p>
            <a:endParaRPr lang="en-US" sz="600" dirty="0">
              <a:solidFill>
                <a:srgbClr val="000000"/>
              </a:solidFill>
            </a:endParaRPr>
          </a:p>
          <a:p>
            <a:r>
              <a:rPr lang="ru-RU" sz="2400" b="1" dirty="0"/>
              <a:t>2023</a:t>
            </a:r>
            <a:r>
              <a:rPr lang="en-US" sz="2400" b="1" dirty="0"/>
              <a:t> </a:t>
            </a:r>
            <a:r>
              <a:rPr lang="en-US" sz="2400" dirty="0"/>
              <a:t>Deployment the second FO string with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Chinese Hybrid Optical Cables</a:t>
            </a:r>
            <a:r>
              <a:rPr lang="ru-RU" sz="2400" dirty="0">
                <a:solidFill>
                  <a:srgbClr val="000000"/>
                </a:solidFill>
              </a:rPr>
              <a:t>. </a:t>
            </a:r>
            <a:r>
              <a:rPr lang="en-US" sz="2400" dirty="0">
                <a:solidFill>
                  <a:srgbClr val="000000"/>
                </a:solidFill>
              </a:rPr>
              <a:t>Reliable string operation from April 2023 to the present</a:t>
            </a:r>
            <a:r>
              <a:rPr lang="en-US" sz="600" b="1" dirty="0">
                <a:solidFill>
                  <a:srgbClr val="000000"/>
                </a:solidFill>
              </a:rPr>
              <a:t>.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38A01-45F9-2288-30F8-C943397DE2E1}"/>
              </a:ext>
            </a:extLst>
          </p:cNvPr>
          <p:cNvSpPr txBox="1"/>
          <p:nvPr/>
        </p:nvSpPr>
        <p:spPr>
          <a:xfrm rot="16200000">
            <a:off x="-682916" y="3864380"/>
            <a:ext cx="5252526" cy="461665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Experimental string with fiber-optic DAQ</a:t>
            </a:r>
            <a:endParaRPr lang="ru-RU" sz="2400" dirty="0">
              <a:latin typeface="+mj-lt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64E6503-F097-B1AA-A949-3D491B3F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6156" y="6356350"/>
            <a:ext cx="2743200" cy="365125"/>
          </a:xfrm>
        </p:spPr>
        <p:txBody>
          <a:bodyPr/>
          <a:lstStyle/>
          <a:p>
            <a:fld id="{1A1A4848-DC70-410A-B2C2-0C02183933E3}" type="slidenum">
              <a:rPr lang="ru-RU" sz="1600" b="1" smtClean="0">
                <a:solidFill>
                  <a:schemeClr val="tx1"/>
                </a:solidFill>
              </a:rPr>
              <a:t>18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6A8650-9334-EE91-BD70-141F9F088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21" y="555171"/>
            <a:ext cx="1245969" cy="6166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21592-4F8C-6A89-A1DC-B93AF9E486BF}"/>
              </a:ext>
            </a:extLst>
          </p:cNvPr>
          <p:cNvSpPr txBox="1"/>
          <p:nvPr/>
        </p:nvSpPr>
        <p:spPr>
          <a:xfrm>
            <a:off x="2733980" y="4971355"/>
            <a:ext cx="8666717" cy="1200329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If FO string will be successfully tested during 2023, installation of a fiber-optic strings will begin in 2024 and c</a:t>
            </a:r>
            <a:r>
              <a:rPr lang="en-US" sz="2400" dirty="0"/>
              <a:t>ross-check of the conventional cluster and the FO cluster will be possible by 2025.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176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4D48EF-C485-7BEC-D078-F3E5FA749A88}"/>
              </a:ext>
            </a:extLst>
          </p:cNvPr>
          <p:cNvSpPr txBox="1"/>
          <p:nvPr/>
        </p:nvSpPr>
        <p:spPr>
          <a:xfrm>
            <a:off x="720437" y="316304"/>
            <a:ext cx="10206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</a:rPr>
              <a:t>Baikal-GVD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intercluster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strings</a:t>
            </a:r>
            <a:endParaRPr lang="ru-RU" sz="32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6AA24-C452-7300-DF2C-55C77B3A6D31}"/>
              </a:ext>
            </a:extLst>
          </p:cNvPr>
          <p:cNvSpPr txBox="1"/>
          <p:nvPr/>
        </p:nvSpPr>
        <p:spPr>
          <a:xfrm>
            <a:off x="571651" y="835589"/>
            <a:ext cx="1089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202</a:t>
            </a:r>
            <a:r>
              <a:rPr lang="en-US" sz="2200" b="1" dirty="0"/>
              <a:t>2 </a:t>
            </a:r>
            <a:r>
              <a:rPr lang="en-US" sz="2200" dirty="0"/>
              <a:t>The first </a:t>
            </a:r>
            <a:r>
              <a:rPr lang="en-US" sz="2200" dirty="0" err="1"/>
              <a:t>intercluster</a:t>
            </a:r>
            <a:r>
              <a:rPr lang="en-US" sz="2200" dirty="0"/>
              <a:t> string was installed in the geometric center of clusters #5, #8, #9.</a:t>
            </a:r>
            <a:endParaRPr lang="ru-RU" sz="2200" dirty="0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5487D0B-2F93-93D2-5574-FF8A3CAF3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8072" y="6359133"/>
            <a:ext cx="2743200" cy="365125"/>
          </a:xfrm>
        </p:spPr>
        <p:txBody>
          <a:bodyPr/>
          <a:lstStyle/>
          <a:p>
            <a:fld id="{1A1A4848-DC70-410A-B2C2-0C02183933E3}" type="slidenum">
              <a:rPr lang="ru-RU" sz="1600" b="1" smtClean="0">
                <a:solidFill>
                  <a:schemeClr val="tx1"/>
                </a:solidFill>
              </a:rPr>
              <a:t>19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B1ECA-1DF0-EBFA-EDB1-0864E9A7BEED}"/>
              </a:ext>
            </a:extLst>
          </p:cNvPr>
          <p:cNvSpPr txBox="1"/>
          <p:nvPr/>
        </p:nvSpPr>
        <p:spPr>
          <a:xfrm>
            <a:off x="3964995" y="1315448"/>
            <a:ext cx="7932397" cy="2462213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ea typeface="Calibri" panose="020F0502020204030204" pitchFamily="34" charset="0"/>
              </a:rPr>
              <a:t>Increasing in the number of events in the cascade mode:</a:t>
            </a:r>
          </a:p>
          <a:p>
            <a:r>
              <a:rPr lang="en-US" sz="2200" dirty="0">
                <a:ea typeface="Calibri" panose="020F0502020204030204" pitchFamily="34" charset="0"/>
              </a:rPr>
              <a:t>      E &gt; 1 </a:t>
            </a:r>
            <a:r>
              <a:rPr lang="en-US" sz="2200" dirty="0" err="1">
                <a:ea typeface="Calibri" panose="020F0502020204030204" pitchFamily="34" charset="0"/>
              </a:rPr>
              <a:t>TeV</a:t>
            </a:r>
            <a:r>
              <a:rPr lang="en-US" sz="2200" dirty="0">
                <a:ea typeface="Calibri" panose="020F0502020204030204" pitchFamily="34" charset="0"/>
              </a:rPr>
              <a:t>: 10% E &gt; 100 </a:t>
            </a:r>
            <a:r>
              <a:rPr lang="en-US" sz="2200" dirty="0" err="1">
                <a:ea typeface="Calibri" panose="020F0502020204030204" pitchFamily="34" charset="0"/>
              </a:rPr>
              <a:t>TeV</a:t>
            </a:r>
            <a:r>
              <a:rPr lang="en-US" sz="2200" dirty="0">
                <a:ea typeface="Calibri" panose="020F0502020204030204" pitchFamily="34" charset="0"/>
              </a:rPr>
              <a:t>: 24%.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ea typeface="Calibri" panose="020F0502020204030204" pitchFamily="34" charset="0"/>
              </a:rPr>
              <a:t>The possibility to study the detection system with increased distance between the strings: from 80 m up to 200 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ea typeface="Calibri" panose="020F0502020204030204" pitchFamily="34" charset="0"/>
              </a:rPr>
              <a:t>2023</a:t>
            </a:r>
            <a:r>
              <a:rPr lang="en-US" sz="2200" dirty="0">
                <a:ea typeface="Calibri" panose="020F0502020204030204" pitchFamily="34" charset="0"/>
              </a:rPr>
              <a:t>.</a:t>
            </a:r>
            <a:r>
              <a:rPr lang="ru-RU" sz="2200" dirty="0">
                <a:ea typeface="Calibri" panose="020F0502020204030204" pitchFamily="34" charset="0"/>
              </a:rPr>
              <a:t> </a:t>
            </a:r>
            <a:r>
              <a:rPr lang="en-US" sz="2200" dirty="0">
                <a:ea typeface="Calibri" panose="020F0502020204030204" pitchFamily="34" charset="0"/>
              </a:rPr>
              <a:t>Two additional </a:t>
            </a:r>
            <a:r>
              <a:rPr lang="en-US" sz="2200" dirty="0" err="1">
                <a:ea typeface="Calibri" panose="020F0502020204030204" pitchFamily="34" charset="0"/>
              </a:rPr>
              <a:t>intercluster</a:t>
            </a:r>
            <a:r>
              <a:rPr lang="en-US" sz="2200" dirty="0">
                <a:ea typeface="Calibri" panose="020F0502020204030204" pitchFamily="34" charset="0"/>
              </a:rPr>
              <a:t> strings were installed.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effectLst/>
                <a:ea typeface="Calibri" panose="020F0502020204030204" pitchFamily="34" charset="0"/>
              </a:rPr>
              <a:t>It is planned to install </a:t>
            </a:r>
            <a:r>
              <a:rPr lang="en-US" sz="2200" dirty="0" err="1">
                <a:effectLst/>
                <a:ea typeface="Calibri" panose="020F0502020204030204" pitchFamily="34" charset="0"/>
              </a:rPr>
              <a:t>intercluster</a:t>
            </a:r>
            <a:r>
              <a:rPr lang="en-US" sz="2200" dirty="0">
                <a:effectLst/>
                <a:ea typeface="Calibri" panose="020F0502020204030204" pitchFamily="34" charset="0"/>
              </a:rPr>
              <a:t> strings between all clusters of Baikal-GVD.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99B52F4-2BB1-020D-452F-DA673B918F69}"/>
              </a:ext>
            </a:extLst>
          </p:cNvPr>
          <p:cNvGrpSpPr/>
          <p:nvPr/>
        </p:nvGrpSpPr>
        <p:grpSpPr>
          <a:xfrm>
            <a:off x="4743818" y="3863994"/>
            <a:ext cx="6165402" cy="2812537"/>
            <a:chOff x="6252918" y="1760178"/>
            <a:chExt cx="4303626" cy="218368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ACEDEF7-D904-57BC-1A77-C94393A87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2918" y="1760178"/>
              <a:ext cx="4303626" cy="21836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5EBC18-9290-974E-F6C3-77D6321B6A1A}"/>
                </a:ext>
              </a:extLst>
            </p:cNvPr>
            <p:cNvSpPr txBox="1"/>
            <p:nvPr/>
          </p:nvSpPr>
          <p:spPr>
            <a:xfrm>
              <a:off x="7458128" y="3059832"/>
              <a:ext cx="1708351" cy="286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Without string</a:t>
              </a:r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1D807C-A191-EFD7-23AD-72B9F5F00C62}"/>
                </a:ext>
              </a:extLst>
            </p:cNvPr>
            <p:cNvSpPr txBox="1"/>
            <p:nvPr/>
          </p:nvSpPr>
          <p:spPr>
            <a:xfrm>
              <a:off x="7448203" y="2657648"/>
              <a:ext cx="1845773" cy="286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With </a:t>
              </a:r>
              <a:r>
                <a:rPr lang="en-US" dirty="0" err="1"/>
                <a:t>intercluster</a:t>
              </a:r>
              <a:r>
                <a:rPr lang="en-US" dirty="0"/>
                <a:t> string</a:t>
              </a:r>
              <a:endParaRPr lang="ru-RU" dirty="0"/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20BEB2BF-24DC-F185-CE89-5ADB102A1222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 flipV="1">
              <a:off x="6849358" y="2789262"/>
              <a:ext cx="598845" cy="117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411EAA27-8463-60E1-6C06-DF5E83BEBD52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7051963" y="3203209"/>
              <a:ext cx="406165" cy="17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2C708F-8FC1-7971-E75A-9B4DEE49BC52}"/>
              </a:ext>
            </a:extLst>
          </p:cNvPr>
          <p:cNvSpPr txBox="1"/>
          <p:nvPr/>
        </p:nvSpPr>
        <p:spPr>
          <a:xfrm>
            <a:off x="390532" y="5126942"/>
            <a:ext cx="43532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Distribution of events (cascades generated by neutrinos) on distance from </a:t>
            </a:r>
            <a:r>
              <a:rPr lang="en-US" sz="2200" i="1" u="sng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intercluster</a:t>
            </a:r>
            <a:r>
              <a:rPr lang="en-US" sz="2200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center</a:t>
            </a:r>
            <a:r>
              <a:rPr lang="en-US" sz="2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 &gt; 1 </a:t>
            </a:r>
            <a:r>
              <a:rPr lang="en-US" sz="22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endParaRPr lang="ru-RU" sz="22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FD5C19F-4BD2-F0AE-A8DF-1A8163B5F84E}"/>
              </a:ext>
            </a:extLst>
          </p:cNvPr>
          <p:cNvGrpSpPr/>
          <p:nvPr/>
        </p:nvGrpSpPr>
        <p:grpSpPr>
          <a:xfrm>
            <a:off x="320335" y="1304308"/>
            <a:ext cx="3491008" cy="3567553"/>
            <a:chOff x="294608" y="1470685"/>
            <a:chExt cx="3491008" cy="3567553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D08CE93-23B8-A638-05B5-717ADAD153F6}"/>
                </a:ext>
              </a:extLst>
            </p:cNvPr>
            <p:cNvGrpSpPr/>
            <p:nvPr/>
          </p:nvGrpSpPr>
          <p:grpSpPr>
            <a:xfrm>
              <a:off x="294608" y="1470685"/>
              <a:ext cx="3491008" cy="3567553"/>
              <a:chOff x="2068286" y="1525221"/>
              <a:chExt cx="2999014" cy="3130023"/>
            </a:xfrm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38FA74C5-9176-836E-7BBB-91C9ECC9C78E}"/>
                  </a:ext>
                </a:extLst>
              </p:cNvPr>
              <p:cNvGrpSpPr/>
              <p:nvPr/>
            </p:nvGrpSpPr>
            <p:grpSpPr>
              <a:xfrm>
                <a:off x="2146349" y="1567834"/>
                <a:ext cx="2861621" cy="3044797"/>
                <a:chOff x="2146349" y="1567834"/>
                <a:chExt cx="2861621" cy="3044797"/>
              </a:xfrm>
            </p:grpSpPr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A314643B-6933-9CAD-8A82-149F9D8344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46349" y="1567834"/>
                  <a:ext cx="2861621" cy="3044797"/>
                </a:xfrm>
                <a:prstGeom prst="rect">
                  <a:avLst/>
                </a:prstGeom>
              </p:spPr>
            </p:pic>
            <p:grpSp>
              <p:nvGrpSpPr>
                <p:cNvPr id="12" name="Группа 11">
                  <a:extLst>
                    <a:ext uri="{FF2B5EF4-FFF2-40B4-BE49-F238E27FC236}">
                      <a16:creationId xmlns:a16="http://schemas.microsoft.com/office/drawing/2014/main" id="{F691B59E-BEE5-9B28-6EE5-1723971A4401}"/>
                    </a:ext>
                  </a:extLst>
                </p:cNvPr>
                <p:cNvGrpSpPr/>
                <p:nvPr/>
              </p:nvGrpSpPr>
              <p:grpSpPr>
                <a:xfrm>
                  <a:off x="2553321" y="3627255"/>
                  <a:ext cx="995409" cy="417481"/>
                  <a:chOff x="5037325" y="4407483"/>
                  <a:chExt cx="995409" cy="417481"/>
                </a:xfrm>
                <a:solidFill>
                  <a:schemeClr val="bg1">
                    <a:alpha val="57000"/>
                  </a:schemeClr>
                </a:solidFill>
              </p:grpSpPr>
              <p:cxnSp>
                <p:nvCxnSpPr>
                  <p:cNvPr id="3" name="Прямая со стрелкой 2">
                    <a:extLst>
                      <a:ext uri="{FF2B5EF4-FFF2-40B4-BE49-F238E27FC236}">
                        <a16:creationId xmlns:a16="http://schemas.microsoft.com/office/drawing/2014/main" id="{A381FCD3-6196-30CD-F0AD-BF40F6AA95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37325" y="4720832"/>
                    <a:ext cx="932401" cy="0"/>
                  </a:xfrm>
                  <a:prstGeom prst="straightConnector1">
                    <a:avLst/>
                  </a:prstGeom>
                  <a:grpFill/>
                  <a:ln w="12700"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7926ECC6-4B3B-7E66-0E3F-6EC12719D084}"/>
                      </a:ext>
                    </a:extLst>
                  </p:cNvPr>
                  <p:cNvSpPr txBox="1"/>
                  <p:nvPr/>
                </p:nvSpPr>
                <p:spPr>
                  <a:xfrm>
                    <a:off x="5204277" y="4407483"/>
                    <a:ext cx="828457" cy="417481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120 m</a:t>
                    </a:r>
                    <a:endParaRPr lang="ru-RU" b="1" dirty="0"/>
                  </a:p>
                </p:txBody>
              </p:sp>
            </p:grpSp>
            <p:grpSp>
              <p:nvGrpSpPr>
                <p:cNvPr id="13" name="Группа 12">
                  <a:extLst>
                    <a:ext uri="{FF2B5EF4-FFF2-40B4-BE49-F238E27FC236}">
                      <a16:creationId xmlns:a16="http://schemas.microsoft.com/office/drawing/2014/main" id="{FA542AE0-158F-4596-C670-8A8867213226}"/>
                    </a:ext>
                  </a:extLst>
                </p:cNvPr>
                <p:cNvGrpSpPr/>
                <p:nvPr/>
              </p:nvGrpSpPr>
              <p:grpSpPr>
                <a:xfrm rot="19899800">
                  <a:off x="3045797" y="3944379"/>
                  <a:ext cx="1602082" cy="417481"/>
                  <a:chOff x="5037325" y="4625375"/>
                  <a:chExt cx="932401" cy="417481"/>
                </a:xfrm>
                <a:noFill/>
              </p:grpSpPr>
              <p:cxnSp>
                <p:nvCxnSpPr>
                  <p:cNvPr id="15" name="Прямая со стрелкой 14">
                    <a:extLst>
                      <a:ext uri="{FF2B5EF4-FFF2-40B4-BE49-F238E27FC236}">
                        <a16:creationId xmlns:a16="http://schemas.microsoft.com/office/drawing/2014/main" id="{0859866A-C354-4830-A5CE-E19CDE8561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37325" y="4720832"/>
                    <a:ext cx="932401" cy="0"/>
                  </a:xfrm>
                  <a:prstGeom prst="straightConnector1">
                    <a:avLst/>
                  </a:prstGeom>
                  <a:grpFill/>
                  <a:ln w="12700">
                    <a:headEnd type="stealt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D006E52-A3BB-B582-0484-CC072C961D30}"/>
                      </a:ext>
                    </a:extLst>
                  </p:cNvPr>
                  <p:cNvSpPr txBox="1"/>
                  <p:nvPr/>
                </p:nvSpPr>
                <p:spPr>
                  <a:xfrm>
                    <a:off x="5322087" y="4625375"/>
                    <a:ext cx="482157" cy="417481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b="1" dirty="0"/>
                      <a:t>25</a:t>
                    </a:r>
                    <a:r>
                      <a:rPr lang="en-US" b="1" dirty="0"/>
                      <a:t>0 m</a:t>
                    </a:r>
                    <a:endParaRPr lang="ru-RU" b="1" dirty="0"/>
                  </a:p>
                </p:txBody>
              </p:sp>
            </p:grpSp>
          </p:grp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55792610-DA17-B712-78BF-285D19E4C5BB}"/>
                  </a:ext>
                </a:extLst>
              </p:cNvPr>
              <p:cNvSpPr/>
              <p:nvPr/>
            </p:nvSpPr>
            <p:spPr>
              <a:xfrm>
                <a:off x="2068286" y="1525221"/>
                <a:ext cx="2999014" cy="313002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EF94E1-8E19-F696-FF04-CA05397169BA}"/>
                </a:ext>
              </a:extLst>
            </p:cNvPr>
            <p:cNvSpPr txBox="1"/>
            <p:nvPr/>
          </p:nvSpPr>
          <p:spPr>
            <a:xfrm rot="16200000">
              <a:off x="1242377" y="2799976"/>
              <a:ext cx="20606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/>
                <a:t>Intercluster</a:t>
              </a:r>
              <a:r>
                <a:rPr lang="en-US" sz="2000" dirty="0"/>
                <a:t> string 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09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146" y="412112"/>
            <a:ext cx="4872210" cy="489465"/>
          </a:xfrm>
          <a:effectLst/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Baikal Collaboration</a:t>
            </a:r>
            <a:endParaRPr lang="ru-RU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03E42-FD8D-4F5D-ADFD-F889CB87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231" y="1360487"/>
            <a:ext cx="11701220" cy="53192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Joint Institute for Nuclear Research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Dubna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Russia)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for Nuclear Research, Russian Academy of Sciences (Moscow, Russia)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Irkutsk State University (Irkutsk, Russia)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Skobeltsyn Institute of Nuclear Physics, MSU (Moscow, Russia)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Comenius University (Bratislava, Slovakia)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Czech Technical University in Prague (Prague, Czech Republic)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Nuclear Physics ME RK  (Almaty, Kazakhstan)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Nizhni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Novgorod State Technical University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Nizhni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Novgorod, Russia)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St.Petersburg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State Marine Technical University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St.Petersburg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Russia)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6855" y="536027"/>
            <a:ext cx="1933904" cy="731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~ 65 physicists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engineers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BF2A3200-1518-4888-B060-86BF79AB6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1" y="0"/>
            <a:ext cx="1555161" cy="12322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C3404B-90F7-AA25-8D51-6602AC8E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8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0CAE71-289B-7508-7C17-02AFDDD0E6D2}"/>
              </a:ext>
            </a:extLst>
          </p:cNvPr>
          <p:cNvSpPr txBox="1"/>
          <p:nvPr/>
        </p:nvSpPr>
        <p:spPr>
          <a:xfrm>
            <a:off x="1850571" y="244700"/>
            <a:ext cx="8490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</a:rPr>
              <a:t>Increasing the sensitivity of photodetectors</a:t>
            </a:r>
            <a:endParaRPr lang="ru-RU" sz="32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0CF52B4-3548-F816-833D-AAFD6EA7FFF9}"/>
              </a:ext>
            </a:extLst>
          </p:cNvPr>
          <p:cNvGrpSpPr/>
          <p:nvPr/>
        </p:nvGrpSpPr>
        <p:grpSpPr>
          <a:xfrm>
            <a:off x="344989" y="1380729"/>
            <a:ext cx="3791582" cy="2590813"/>
            <a:chOff x="813132" y="1670308"/>
            <a:chExt cx="4979942" cy="319958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40EE70C-67CD-AC37-46B5-D792B555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132" y="1670308"/>
              <a:ext cx="4979942" cy="3199581"/>
            </a:xfrm>
            <a:prstGeom prst="rect">
              <a:avLst/>
            </a:prstGeom>
          </p:spPr>
        </p:pic>
        <p:sp>
          <p:nvSpPr>
            <p:cNvPr id="12" name="Стрелка: изогнутая вверх 11">
              <a:extLst>
                <a:ext uri="{FF2B5EF4-FFF2-40B4-BE49-F238E27FC236}">
                  <a16:creationId xmlns:a16="http://schemas.microsoft.com/office/drawing/2014/main" id="{F49B2B81-856E-AA72-CBA0-8B055FCB9501}"/>
                </a:ext>
              </a:extLst>
            </p:cNvPr>
            <p:cNvSpPr/>
            <p:nvPr/>
          </p:nvSpPr>
          <p:spPr>
            <a:xfrm rot="16200000" flipV="1">
              <a:off x="1923294" y="1713410"/>
              <a:ext cx="660977" cy="1919367"/>
            </a:xfrm>
            <a:prstGeom prst="bentUpArrow">
              <a:avLst>
                <a:gd name="adj1" fmla="val 25000"/>
                <a:gd name="adj2" fmla="val 25000"/>
                <a:gd name="adj3" fmla="val 4507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593FDC-56C3-9995-5E31-81E084F415D6}"/>
                </a:ext>
              </a:extLst>
            </p:cNvPr>
            <p:cNvSpPr txBox="1"/>
            <p:nvPr/>
          </p:nvSpPr>
          <p:spPr>
            <a:xfrm>
              <a:off x="1035849" y="2975830"/>
              <a:ext cx="924300" cy="58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dirty="0">
                  <a:solidFill>
                    <a:srgbClr val="FF0000"/>
                  </a:solidFill>
                </a:rPr>
                <a:t>0”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1E8687-78A2-151C-C7F0-B9A30B805B4A}"/>
                </a:ext>
              </a:extLst>
            </p:cNvPr>
            <p:cNvSpPr txBox="1"/>
            <p:nvPr/>
          </p:nvSpPr>
          <p:spPr>
            <a:xfrm>
              <a:off x="2619875" y="2725218"/>
              <a:ext cx="924300" cy="58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dirty="0">
                  <a:solidFill>
                    <a:srgbClr val="FF0000"/>
                  </a:solidFill>
                </a:rPr>
                <a:t>2”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7DED5A-FB3E-33E6-0965-14F227CC3092}"/>
                </a:ext>
              </a:extLst>
            </p:cNvPr>
            <p:cNvSpPr txBox="1"/>
            <p:nvPr/>
          </p:nvSpPr>
          <p:spPr>
            <a:xfrm>
              <a:off x="4185093" y="3003584"/>
              <a:ext cx="924300" cy="588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20”</a:t>
              </a:r>
              <a:endParaRPr 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8E0A39-A731-2E86-8774-D3DA2730C9E4}"/>
              </a:ext>
            </a:extLst>
          </p:cNvPr>
          <p:cNvSpPr txBox="1"/>
          <p:nvPr/>
        </p:nvSpPr>
        <p:spPr>
          <a:xfrm>
            <a:off x="4333195" y="1412808"/>
            <a:ext cx="5106896" cy="9491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       Increasing the  photocathode area</a:t>
            </a:r>
            <a:endParaRPr lang="en-US" sz="240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                   Using m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ulti</a:t>
            </a:r>
            <a:r>
              <a:rPr lang="ru-RU" sz="2400" dirty="0">
                <a:solidFill>
                  <a:srgbClr val="000000"/>
                </a:solidFill>
              </a:rPr>
              <a:t>-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PMT OMs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D00EE-6B3D-CFF2-748C-AEA9C3EFFD0F}"/>
              </a:ext>
            </a:extLst>
          </p:cNvPr>
          <p:cNvSpPr txBox="1"/>
          <p:nvPr/>
        </p:nvSpPr>
        <p:spPr>
          <a:xfrm>
            <a:off x="4306141" y="2676135"/>
            <a:ext cx="4928178" cy="2308324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Joint Russian-Chinese project: </a:t>
            </a:r>
            <a:r>
              <a:rPr lang="en-US" sz="2400" b="1" dirty="0">
                <a:solidFill>
                  <a:srgbClr val="000000"/>
                </a:solidFill>
              </a:rPr>
              <a:t>Prototype string with 20-inches PMTs  in Baikal.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The PMTs, deep-sea housings and prototype electronics will be provided by the Chinese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61090-CC6A-6F5A-597E-A6CCBE8E11CB}"/>
              </a:ext>
            </a:extLst>
          </p:cNvPr>
          <p:cNvSpPr txBox="1"/>
          <p:nvPr/>
        </p:nvSpPr>
        <p:spPr>
          <a:xfrm>
            <a:off x="866426" y="5217513"/>
            <a:ext cx="1117258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2024 </a:t>
            </a:r>
            <a:r>
              <a:rPr lang="ru-RU" sz="2400" dirty="0">
                <a:solidFill>
                  <a:srgbClr val="000000"/>
                </a:solidFill>
              </a:rPr>
              <a:t>– </a:t>
            </a:r>
            <a:r>
              <a:rPr lang="en-US" sz="2400" dirty="0">
                <a:solidFill>
                  <a:srgbClr val="000000"/>
                </a:solidFill>
              </a:rPr>
              <a:t>Deployment of a Prototype string in Lake Baikal as part of GVD: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12 Digital OMs with 20-inches PMT,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Fiber optic technology</a:t>
            </a:r>
            <a:r>
              <a:rPr lang="ru-RU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0A80A36-77D3-DCE0-A650-861CB1F6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371" y="6248175"/>
            <a:ext cx="2743200" cy="365125"/>
          </a:xfrm>
        </p:spPr>
        <p:txBody>
          <a:bodyPr/>
          <a:lstStyle/>
          <a:p>
            <a:fld id="{1A1A4848-DC70-410A-B2C2-0C02183933E3}" type="slidenum">
              <a:rPr lang="ru-RU" sz="1600" b="1" smtClean="0">
                <a:solidFill>
                  <a:schemeClr val="tx1"/>
                </a:solidFill>
              </a:rPr>
              <a:t>20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B45A1B-863F-F3D0-94CF-A8C2CE49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090" y="1433414"/>
            <a:ext cx="2598921" cy="2672042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E63E8A99-3508-5E50-F2C6-C2714FCC750E}"/>
              </a:ext>
            </a:extLst>
          </p:cNvPr>
          <p:cNvSpPr/>
          <p:nvPr/>
        </p:nvSpPr>
        <p:spPr>
          <a:xfrm>
            <a:off x="8632371" y="1936322"/>
            <a:ext cx="462148" cy="4024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</a:t>
            </a:r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AD6BC72-7652-2A9C-D6A6-9E88E6EC57C5}"/>
              </a:ext>
            </a:extLst>
          </p:cNvPr>
          <p:cNvSpPr/>
          <p:nvPr/>
        </p:nvSpPr>
        <p:spPr>
          <a:xfrm rot="10800000">
            <a:off x="4213763" y="1529005"/>
            <a:ext cx="462148" cy="4024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3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BB08E-BA99-A3FD-8EC2-7108353D7259}"/>
              </a:ext>
            </a:extLst>
          </p:cNvPr>
          <p:cNvSpPr txBox="1"/>
          <p:nvPr/>
        </p:nvSpPr>
        <p:spPr>
          <a:xfrm>
            <a:off x="920931" y="358329"/>
            <a:ext cx="24971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</a:rPr>
              <a:t>Conclusion</a:t>
            </a:r>
            <a:endParaRPr lang="ru-RU" sz="32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C330EE-AA62-00B7-7A53-C6F7624A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4848-DC70-410A-B2C2-0C02183933E3}" type="slidenum">
              <a:rPr lang="ru-RU" sz="1600" b="1" smtClean="0">
                <a:solidFill>
                  <a:schemeClr val="tx1"/>
                </a:solidFill>
              </a:rPr>
              <a:t>21</a:t>
            </a:fld>
            <a:endParaRPr lang="ru-RU" sz="1600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99652-7CBB-C8AB-4FC3-3E0C3BE4CBF3}"/>
              </a:ext>
            </a:extLst>
          </p:cNvPr>
          <p:cNvSpPr txBox="1"/>
          <p:nvPr/>
        </p:nvSpPr>
        <p:spPr>
          <a:xfrm>
            <a:off x="781200" y="1164326"/>
            <a:ext cx="1057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600" dirty="0"/>
              <a:t>Baikal-GVD is currently the largest neutrino telescope in the Northern Hemisphere and </a:t>
            </a:r>
            <a:r>
              <a:rPr lang="en-GB" sz="2600" b="0" i="0" dirty="0">
                <a:solidFill>
                  <a:srgbClr val="000000"/>
                </a:solidFill>
                <a:effectLst/>
              </a:rPr>
              <a:t>allows studying</a:t>
            </a:r>
            <a:r>
              <a:rPr lang="en-US" sz="2600" dirty="0"/>
              <a:t> the diffuse flux of astrophysical neutrinos (~10 events per year).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600" dirty="0"/>
              <a:t>The </a:t>
            </a:r>
            <a:r>
              <a:rPr lang="en-US" sz="2600" dirty="0" err="1"/>
              <a:t>IceCube’s</a:t>
            </a:r>
            <a:r>
              <a:rPr lang="en-US" sz="2600" dirty="0"/>
              <a:t> diffuse neutrino flux is confirmed </a:t>
            </a:r>
            <a:br>
              <a:rPr lang="en-US" sz="2600" dirty="0"/>
            </a:br>
            <a:r>
              <a:rPr lang="en-US" sz="2600" dirty="0"/>
              <a:t>by Baikal-GVD with significance 3σ.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600" dirty="0"/>
              <a:t>The completion of work on the creation of 1 km</a:t>
            </a:r>
            <a:r>
              <a:rPr lang="en-US" sz="2600" baseline="30000" dirty="0"/>
              <a:t>3</a:t>
            </a:r>
            <a:r>
              <a:rPr lang="en-US" sz="2600" dirty="0"/>
              <a:t> Baikal-GVD detector with ~6000 OM is planned in 2027/2028.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600" b="0" i="0" dirty="0">
                <a:solidFill>
                  <a:srgbClr val="000000"/>
                </a:solidFill>
                <a:effectLst/>
              </a:rPr>
              <a:t>In 2025, it is planned to prepare a project of a next-generation neutrino telescope aimed </a:t>
            </a:r>
            <a:r>
              <a:rPr lang="en-US" sz="2600" dirty="0">
                <a:solidFill>
                  <a:srgbClr val="000000"/>
                </a:solidFill>
              </a:rPr>
              <a:t>to</a:t>
            </a:r>
            <a:r>
              <a:rPr lang="en-US" sz="2600" b="0" i="0" dirty="0">
                <a:solidFill>
                  <a:srgbClr val="000000"/>
                </a:solidFill>
                <a:effectLst/>
              </a:rPr>
              <a:t> study the sources of astrophysical neutrinos</a:t>
            </a:r>
            <a:r>
              <a:rPr lang="ru-RU" sz="2600" b="0" i="0" dirty="0">
                <a:solidFill>
                  <a:srgbClr val="000000"/>
                </a:solidFill>
                <a:effectLst/>
              </a:rPr>
              <a:t>.</a:t>
            </a:r>
            <a:endParaRPr lang="en-US" sz="2600" dirty="0"/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600" dirty="0"/>
              <a:t>Currently, experimental studies is being carried out to develop a project for a next-generation detector.</a:t>
            </a:r>
          </a:p>
          <a:p>
            <a:pPr algn="just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80168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49923" y="0"/>
            <a:ext cx="11342077" cy="78215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JINR group participation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0789" y="1564300"/>
            <a:ext cx="10965943" cy="52937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tx1"/>
              </a:buClr>
              <a:buNone/>
            </a:pP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74636" y="782150"/>
            <a:ext cx="10414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32.4 FTE (24,5 scientists and engineers)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BEE82-B07A-486B-AD91-16D84FCF1548}"/>
              </a:ext>
            </a:extLst>
          </p:cNvPr>
          <p:cNvSpPr txBox="1"/>
          <p:nvPr/>
        </p:nvSpPr>
        <p:spPr>
          <a:xfrm>
            <a:off x="352909" y="1295781"/>
            <a:ext cx="1155920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Assembly and test of OMs and strings;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Development of the shore infrastructure;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Main driving force in winter deployment campaigns;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Access and security service;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archive processing and analysis;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Detector calibration and mass processing of data;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Remote control and monitoring systems of detector;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Simulation software and MK production;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On-line software;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Development of new methods of event selection and reconstruction;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analysis with respect to high-energy neutrinos and their sources;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Follow-up and alert program for neutrino events.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9DAB106-7DAB-652C-2775-34F3C336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84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EDF89A-B929-E99D-9E1A-96D3984D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38E1A3-84D7-FC9A-A2FA-C2F2545A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78149-A296-F0BF-8C8E-800E326356CD}"/>
              </a:ext>
            </a:extLst>
          </p:cNvPr>
          <p:cNvSpPr txBox="1"/>
          <p:nvPr/>
        </p:nvSpPr>
        <p:spPr>
          <a:xfrm>
            <a:off x="4220308" y="1992922"/>
            <a:ext cx="3499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Thank you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55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7020BD-F748-4A01-A4EB-15CDFFDD8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531460"/>
              </p:ext>
            </p:extLst>
          </p:nvPr>
        </p:nvGraphicFramePr>
        <p:xfrm>
          <a:off x="0" y="920293"/>
          <a:ext cx="12191998" cy="5943612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871869">
                  <a:extLst>
                    <a:ext uri="{9D8B030D-6E8A-4147-A177-3AD203B41FA5}">
                      <a16:colId xmlns:a16="http://schemas.microsoft.com/office/drawing/2014/main" val="3948398425"/>
                    </a:ext>
                  </a:extLst>
                </a:gridCol>
                <a:gridCol w="1148316">
                  <a:extLst>
                    <a:ext uri="{9D8B030D-6E8A-4147-A177-3AD203B41FA5}">
                      <a16:colId xmlns:a16="http://schemas.microsoft.com/office/drawing/2014/main" val="639290429"/>
                    </a:ext>
                  </a:extLst>
                </a:gridCol>
                <a:gridCol w="5082363">
                  <a:extLst>
                    <a:ext uri="{9D8B030D-6E8A-4147-A177-3AD203B41FA5}">
                      <a16:colId xmlns:a16="http://schemas.microsoft.com/office/drawing/2014/main" val="2472781947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3196490370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3203054257"/>
                    </a:ext>
                  </a:extLst>
                </a:gridCol>
                <a:gridCol w="850605">
                  <a:extLst>
                    <a:ext uri="{9D8B030D-6E8A-4147-A177-3AD203B41FA5}">
                      <a16:colId xmlns:a16="http://schemas.microsoft.com/office/drawing/2014/main" val="764162590"/>
                    </a:ext>
                  </a:extLst>
                </a:gridCol>
                <a:gridCol w="786809">
                  <a:extLst>
                    <a:ext uri="{9D8B030D-6E8A-4147-A177-3AD203B41FA5}">
                      <a16:colId xmlns:a16="http://schemas.microsoft.com/office/drawing/2014/main" val="297011452"/>
                    </a:ext>
                  </a:extLst>
                </a:gridCol>
                <a:gridCol w="765544">
                  <a:extLst>
                    <a:ext uri="{9D8B030D-6E8A-4147-A177-3AD203B41FA5}">
                      <a16:colId xmlns:a16="http://schemas.microsoft.com/office/drawing/2014/main" val="3472015888"/>
                    </a:ext>
                  </a:extLst>
                </a:gridCol>
                <a:gridCol w="740734">
                  <a:extLst>
                    <a:ext uri="{9D8B030D-6E8A-4147-A177-3AD203B41FA5}">
                      <a16:colId xmlns:a16="http://schemas.microsoft.com/office/drawing/2014/main" val="2954890874"/>
                    </a:ext>
                  </a:extLst>
                </a:gridCol>
              </a:tblGrid>
              <a:tr h="201648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</a:rPr>
                        <a:t>Resources required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2053" marR="12053" marT="0" marB="0" vert="vert270" anchor="ctr"/>
                </a:tc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</a:rPr>
                        <a:t>Normo-hours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2053" marR="12053" marT="0" marB="0" vert="vert270" anchor="ctr"/>
                </a:tc>
                <a:tc>
                  <a:txBody>
                    <a:bodyPr/>
                    <a:lstStyle/>
                    <a:p>
                      <a:pPr marL="111125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Resources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2593470223"/>
                  </a:ext>
                </a:extLst>
              </a:tr>
              <a:tr h="789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586740" algn="l"/>
                        </a:tabLst>
                      </a:pPr>
                      <a:r>
                        <a:rPr lang="ru-RU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the amount of </a:t>
                      </a:r>
                      <a:r>
                        <a:rPr lang="en-US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FTE,</a:t>
                      </a:r>
                      <a:endParaRPr lang="en-US" sz="2000" u="none" strike="noStrik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32.4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32.4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32.4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32.4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32.4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32.4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500960749"/>
                  </a:ext>
                </a:extLst>
              </a:tr>
              <a:tr h="789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586740" algn="l"/>
                        </a:tabLst>
                      </a:pPr>
                      <a:r>
                        <a:rPr lang="ru-RU" sz="2000" u="none" strike="noStrike">
                          <a:solidFill>
                            <a:srgbClr val="000000"/>
                          </a:solidFill>
                          <a:effectLst/>
                        </a:rPr>
                        <a:t>accelerator/installation,</a:t>
                      </a:r>
                      <a:endParaRPr lang="en-US" sz="2000" u="none" strike="noStrik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3073192519"/>
                  </a:ext>
                </a:extLst>
              </a:tr>
              <a:tr h="3883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586740" algn="l"/>
                        </a:tabLst>
                      </a:pPr>
                      <a:r>
                        <a:rPr lang="ru-RU" sz="20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reactor</a:t>
                      </a:r>
                      <a:r>
                        <a:rPr lang="ru-RU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,….</a:t>
                      </a:r>
                      <a:endParaRPr lang="en-US" sz="2000" u="none" strike="noStrike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Symbol" panose="05050102010706020507" pitchFamily="18" charset="2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3448957440"/>
                  </a:ext>
                </a:extLst>
              </a:tr>
              <a:tr h="1217177">
                <a:tc rowSpan="2">
                  <a:txBody>
                    <a:bodyPr/>
                    <a:lstStyle/>
                    <a:p>
                      <a:pPr marL="71755" marR="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</a:rPr>
                        <a:t>Sources of funding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2053" marR="12053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</a:rPr>
                        <a:t>Budgetary resources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2053" marR="12053" marT="0" marB="0" vert="vert270" anchor="ctr"/>
                </a:tc>
                <a:tc>
                  <a:txBody>
                    <a:bodyPr/>
                    <a:lstStyle/>
                    <a:p>
                      <a:pPr marL="111125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JINR budget (budget items)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31 750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6950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6950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59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50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595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</a:rPr>
                        <a:t>59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</a:rPr>
                        <a:t>50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4264369638"/>
                  </a:ext>
                </a:extLst>
              </a:tr>
              <a:tr h="2451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</a:rPr>
                        <a:t>Extrabudgetary (supplementary estimates)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2053" marR="12053" marT="0" marB="0" vert="vert270" anchor="ctr"/>
                </a:tc>
                <a:tc>
                  <a:txBody>
                    <a:bodyPr/>
                    <a:lstStyle/>
                    <a:p>
                      <a:pPr marL="11176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Contributions by </a:t>
                      </a:r>
                    </a:p>
                    <a:p>
                      <a:pPr marL="11176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</a:t>
                      </a:r>
                      <a:r>
                        <a:rPr lang="ru-RU" sz="2000" dirty="0">
                          <a:effectLst/>
                        </a:rPr>
                        <a:t>-</a:t>
                      </a:r>
                      <a:r>
                        <a:rPr lang="en-US" sz="2000" dirty="0">
                          <a:effectLst/>
                        </a:rPr>
                        <a:t>contractors </a:t>
                      </a:r>
                    </a:p>
                    <a:p>
                      <a:pPr marL="11176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11112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Funds under contracts </a:t>
                      </a:r>
                      <a:r>
                        <a:rPr lang="en-US" sz="2000" dirty="0">
                          <a:effectLst/>
                        </a:rPr>
                        <a:t>with customers</a:t>
                      </a:r>
                    </a:p>
                    <a:p>
                      <a:pPr marL="111125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Other sources of funding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2 500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37180648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D13B9DB-4009-49F7-8B03-ACC7AD3414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7" cy="9202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 for the Baikal-GVD project and proposed schedule of its allocation</a:t>
            </a:r>
            <a:endParaRPr lang="ru-RU" sz="2800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566BB6-068B-8E5D-5F47-5891FE82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9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278847-BB3D-4A92-A3E8-D39545959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570413"/>
              </p:ext>
            </p:extLst>
          </p:nvPr>
        </p:nvGraphicFramePr>
        <p:xfrm>
          <a:off x="0" y="952325"/>
          <a:ext cx="12192001" cy="5704093"/>
        </p:xfrm>
        <a:graphic>
          <a:graphicData uri="http://schemas.openxmlformats.org/drawingml/2006/table">
            <a:tbl>
              <a:tblPr firstRow="1" bandRow="1" bandCol="1">
                <a:tableStyleId>{5A111915-BE36-4E01-A7E5-04B1672EAD32}</a:tableStyleId>
              </a:tblPr>
              <a:tblGrid>
                <a:gridCol w="71074">
                  <a:extLst>
                    <a:ext uri="{9D8B030D-6E8A-4147-A177-3AD203B41FA5}">
                      <a16:colId xmlns:a16="http://schemas.microsoft.com/office/drawing/2014/main" val="3036501131"/>
                    </a:ext>
                  </a:extLst>
                </a:gridCol>
                <a:gridCol w="5620312">
                  <a:extLst>
                    <a:ext uri="{9D8B030D-6E8A-4147-A177-3AD203B41FA5}">
                      <a16:colId xmlns:a16="http://schemas.microsoft.com/office/drawing/2014/main" val="770322319"/>
                    </a:ext>
                  </a:extLst>
                </a:gridCol>
                <a:gridCol w="2336577">
                  <a:extLst>
                    <a:ext uri="{9D8B030D-6E8A-4147-A177-3AD203B41FA5}">
                      <a16:colId xmlns:a16="http://schemas.microsoft.com/office/drawing/2014/main" val="2408119616"/>
                    </a:ext>
                  </a:extLst>
                </a:gridCol>
                <a:gridCol w="828958">
                  <a:extLst>
                    <a:ext uri="{9D8B030D-6E8A-4147-A177-3AD203B41FA5}">
                      <a16:colId xmlns:a16="http://schemas.microsoft.com/office/drawing/2014/main" val="879900672"/>
                    </a:ext>
                  </a:extLst>
                </a:gridCol>
                <a:gridCol w="861237">
                  <a:extLst>
                    <a:ext uri="{9D8B030D-6E8A-4147-A177-3AD203B41FA5}">
                      <a16:colId xmlns:a16="http://schemas.microsoft.com/office/drawing/2014/main" val="1638351689"/>
                    </a:ext>
                  </a:extLst>
                </a:gridCol>
                <a:gridCol w="786809">
                  <a:extLst>
                    <a:ext uri="{9D8B030D-6E8A-4147-A177-3AD203B41FA5}">
                      <a16:colId xmlns:a16="http://schemas.microsoft.com/office/drawing/2014/main" val="2030793457"/>
                    </a:ext>
                  </a:extLst>
                </a:gridCol>
                <a:gridCol w="899242">
                  <a:extLst>
                    <a:ext uri="{9D8B030D-6E8A-4147-A177-3AD203B41FA5}">
                      <a16:colId xmlns:a16="http://schemas.microsoft.com/office/drawing/2014/main" val="2728228111"/>
                    </a:ext>
                  </a:extLst>
                </a:gridCol>
                <a:gridCol w="787792">
                  <a:extLst>
                    <a:ext uri="{9D8B030D-6E8A-4147-A177-3AD203B41FA5}">
                      <a16:colId xmlns:a16="http://schemas.microsoft.com/office/drawing/2014/main" val="1743150809"/>
                    </a:ext>
                  </a:extLst>
                </a:gridCol>
              </a:tblGrid>
              <a:tr h="766830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Names of costs, resources, 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sources of funding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Cost (k$)</a:t>
                      </a:r>
                    </a:p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resource requirements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2053" marR="12053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Cost,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distribution by year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73258"/>
                  </a:ext>
                </a:extLst>
              </a:tr>
              <a:tr h="64858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aseline="30000" dirty="0" err="1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year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800" baseline="30000" dirty="0" err="1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y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ear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800" baseline="30000" dirty="0" err="1">
                          <a:solidFill>
                            <a:schemeClr val="tx1"/>
                          </a:solidFill>
                          <a:effectLst/>
                        </a:rPr>
                        <a:t>rd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 y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ear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800" baseline="30000" dirty="0" err="1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 year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800" baseline="30000" dirty="0" err="1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y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ear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2913577420"/>
                  </a:ext>
                </a:extLst>
              </a:tr>
              <a:tr h="633708">
                <a:tc rowSpan="8"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International cooperation (IC)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750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3405269422"/>
                  </a:ext>
                </a:extLst>
              </a:tr>
              <a:tr h="538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Materials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11500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3792307550"/>
                  </a:ext>
                </a:extLst>
              </a:tr>
              <a:tr h="6698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Equipment and third-party services (commissioning)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15000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767332082"/>
                  </a:ext>
                </a:extLst>
              </a:tr>
              <a:tr h="4593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Commissioning work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2867666705"/>
                  </a:ext>
                </a:extLst>
              </a:tr>
              <a:tr h="679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Services of research organizations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1007654527"/>
                  </a:ext>
                </a:extLst>
              </a:tr>
              <a:tr h="330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Acquisition of software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805395301"/>
                  </a:ext>
                </a:extLst>
              </a:tr>
              <a:tr h="322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Design/construction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3129370789"/>
                  </a:ext>
                </a:extLst>
              </a:tr>
              <a:tr h="6551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Service costs (planned in case of direct project affiliation)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4000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2837" marR="22837" marT="0" marB="0" anchor="ctr"/>
                </a:tc>
                <a:extLst>
                  <a:ext uri="{0D108BD9-81ED-4DB2-BD59-A6C34878D82A}">
                    <a16:rowId xmlns:a16="http://schemas.microsoft.com/office/drawing/2014/main" val="195002482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A43837B-DDB2-4AC7-BED6-81EA6DCE80BE}"/>
              </a:ext>
            </a:extLst>
          </p:cNvPr>
          <p:cNvSpPr txBox="1">
            <a:spLocks/>
          </p:cNvSpPr>
          <p:nvPr/>
        </p:nvSpPr>
        <p:spPr>
          <a:xfrm>
            <a:off x="1042222" y="201582"/>
            <a:ext cx="10440941" cy="657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u="sng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Resourses</a:t>
            </a:r>
            <a:r>
              <a:rPr lang="en-US" sz="2800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needs for the project and proposed schedule of its allocation</a:t>
            </a:r>
            <a:endParaRPr lang="ru-RU" sz="2800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B491B5-968B-5C61-5908-3AFAA93B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33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lumMod val="90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9356B-9E37-4106-B583-832768D4D69D}"/>
              </a:ext>
            </a:extLst>
          </p:cNvPr>
          <p:cNvSpPr txBox="1"/>
          <p:nvPr/>
        </p:nvSpPr>
        <p:spPr>
          <a:xfrm>
            <a:off x="4968815" y="2838091"/>
            <a:ext cx="2429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effectLst>
                  <a:innerShdw blurRad="304800" dist="50800" dir="13500000">
                    <a:schemeClr val="bg1">
                      <a:lumMod val="75000"/>
                      <a:alpha val="50000"/>
                    </a:schemeClr>
                  </a:innerShdw>
                </a:effectLst>
              </a:rPr>
              <a:t>Back-ups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69C5E91-B1FE-A9C2-0BF8-4251DBAF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5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4"/>
          <p:cNvPicPr/>
          <p:nvPr/>
        </p:nvPicPr>
        <p:blipFill>
          <a:blip r:embed="rId3"/>
          <a:stretch/>
        </p:blipFill>
        <p:spPr>
          <a:xfrm>
            <a:off x="-4140" y="750170"/>
            <a:ext cx="12199525" cy="6130240"/>
          </a:xfrm>
          <a:prstGeom prst="rect">
            <a:avLst/>
          </a:prstGeom>
          <a:ln>
            <a:noFill/>
          </a:ln>
        </p:spPr>
      </p:pic>
      <p:sp>
        <p:nvSpPr>
          <p:cNvPr id="420" name="CustomShape 1"/>
          <p:cNvSpPr/>
          <p:nvPr/>
        </p:nvSpPr>
        <p:spPr>
          <a:xfrm>
            <a:off x="6273695" y="2118590"/>
            <a:ext cx="149338" cy="1502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1" name="CustomShape 2"/>
          <p:cNvSpPr/>
          <p:nvPr/>
        </p:nvSpPr>
        <p:spPr>
          <a:xfrm>
            <a:off x="9606142" y="1771152"/>
            <a:ext cx="149338" cy="1502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CustomShape 3"/>
          <p:cNvSpPr/>
          <p:nvPr/>
        </p:nvSpPr>
        <p:spPr>
          <a:xfrm>
            <a:off x="6123923" y="6649656"/>
            <a:ext cx="149338" cy="175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3" name="CustomShape 4"/>
          <p:cNvSpPr/>
          <p:nvPr/>
        </p:nvSpPr>
        <p:spPr>
          <a:xfrm>
            <a:off x="6123923" y="2118590"/>
            <a:ext cx="149338" cy="1502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CustomShape 5"/>
          <p:cNvSpPr/>
          <p:nvPr/>
        </p:nvSpPr>
        <p:spPr>
          <a:xfrm>
            <a:off x="3968325" y="4689546"/>
            <a:ext cx="3060766" cy="1219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b="1" spc="-1">
                <a:solidFill>
                  <a:srgbClr val="FFFFFF"/>
                </a:solidFill>
                <a:latin typeface="Arial"/>
              </a:rPr>
              <a:t>IceCube 1 km</a:t>
            </a:r>
            <a:r>
              <a:rPr lang="en-US" sz="1801" b="1" spc="-1" baseline="30000">
                <a:solidFill>
                  <a:srgbClr val="FFFFFF"/>
                </a:solidFill>
                <a:latin typeface="Arial"/>
              </a:rPr>
              <a:t>3</a:t>
            </a:r>
            <a:endParaRPr lang="en-US" sz="180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2" spc="-1">
                <a:solidFill>
                  <a:srgbClr val="FFFFFF"/>
                </a:solidFill>
                <a:latin typeface="Arial"/>
              </a:rPr>
              <a:t>Data taking since 2011</a:t>
            </a:r>
            <a:endParaRPr lang="en-US" sz="180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2" b="1" spc="-1">
                <a:solidFill>
                  <a:srgbClr val="FFFFFF"/>
                </a:solidFill>
                <a:latin typeface="Arial"/>
              </a:rPr>
              <a:t> IceCube-Gen2 10 km</a:t>
            </a:r>
            <a:r>
              <a:rPr lang="en-US" sz="1801" b="1" spc="-1" baseline="30000">
                <a:solidFill>
                  <a:srgbClr val="FFFFFF"/>
                </a:solidFill>
                <a:latin typeface="Arial"/>
              </a:rPr>
              <a:t>3</a:t>
            </a:r>
            <a:endParaRPr lang="en-US" sz="180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2" spc="-1">
                <a:solidFill>
                  <a:srgbClr val="FFFFFF"/>
                </a:solidFill>
                <a:latin typeface="Arial"/>
              </a:rPr>
              <a:t>start deployment in 2023</a:t>
            </a:r>
            <a:r>
              <a:rPr lang="en-US" sz="1802" spc="-1">
                <a:solidFill>
                  <a:srgbClr val="00B050"/>
                </a:solidFill>
                <a:latin typeface="Arial"/>
              </a:rPr>
              <a:t> </a:t>
            </a:r>
            <a:endParaRPr lang="en-US" sz="1802" spc="-1">
              <a:latin typeface="Arial"/>
            </a:endParaRPr>
          </a:p>
        </p:txBody>
      </p:sp>
      <p:sp>
        <p:nvSpPr>
          <p:cNvPr id="425" name="CustomShape 6"/>
          <p:cNvSpPr/>
          <p:nvPr/>
        </p:nvSpPr>
        <p:spPr>
          <a:xfrm>
            <a:off x="8496343" y="2000165"/>
            <a:ext cx="2971076" cy="1036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8" b="1" spc="-1">
                <a:solidFill>
                  <a:srgbClr val="FFFFFF"/>
                </a:solidFill>
                <a:latin typeface="Arial"/>
              </a:rPr>
              <a:t>Baikal-GVD, 1 km</a:t>
            </a:r>
            <a:r>
              <a:rPr lang="en-US" sz="2005" b="1" spc="-1" baseline="30000">
                <a:solidFill>
                  <a:srgbClr val="FFFFFF"/>
                </a:solidFill>
                <a:latin typeface="Arial"/>
              </a:rPr>
              <a:t>3</a:t>
            </a:r>
            <a:endParaRPr lang="en-US" sz="2008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8" spc="-1">
                <a:solidFill>
                  <a:srgbClr val="FFFFFF"/>
                </a:solidFill>
                <a:latin typeface="Arial"/>
              </a:rPr>
              <a:t>Being deployed since 2015</a:t>
            </a:r>
            <a:endParaRPr lang="en-US" sz="2008" spc="-1">
              <a:latin typeface="Arial"/>
            </a:endParaRPr>
          </a:p>
        </p:txBody>
      </p:sp>
      <p:sp>
        <p:nvSpPr>
          <p:cNvPr id="426" name="CustomShape 7"/>
          <p:cNvSpPr/>
          <p:nvPr/>
        </p:nvSpPr>
        <p:spPr>
          <a:xfrm>
            <a:off x="5028491" y="2539609"/>
            <a:ext cx="2462110" cy="1036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8" b="1" spc="-1">
                <a:solidFill>
                  <a:srgbClr val="FFFFFF"/>
                </a:solidFill>
                <a:latin typeface="Arial"/>
              </a:rPr>
              <a:t>KM3NET, 1 km</a:t>
            </a:r>
            <a:r>
              <a:rPr lang="en-US" sz="2005" b="1" spc="-1" baseline="30000">
                <a:solidFill>
                  <a:srgbClr val="FFFFFF"/>
                </a:solidFill>
                <a:latin typeface="Arial"/>
              </a:rPr>
              <a:t>3</a:t>
            </a:r>
            <a:endParaRPr lang="en-US" sz="2008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8" spc="-1">
                <a:solidFill>
                  <a:srgbClr val="FFFFFF"/>
                </a:solidFill>
                <a:latin typeface="Arial"/>
              </a:rPr>
              <a:t>Being deployed since 2016</a:t>
            </a:r>
            <a:endParaRPr lang="en-US" sz="2008" spc="-1">
              <a:latin typeface="Arial"/>
            </a:endParaRPr>
          </a:p>
        </p:txBody>
      </p:sp>
      <p:sp>
        <p:nvSpPr>
          <p:cNvPr id="427" name="CustomShape 8"/>
          <p:cNvSpPr/>
          <p:nvPr/>
        </p:nvSpPr>
        <p:spPr>
          <a:xfrm>
            <a:off x="-4140" y="172413"/>
            <a:ext cx="12199525" cy="541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6" b="1" spc="-1">
                <a:solidFill>
                  <a:srgbClr val="000000"/>
                </a:solidFill>
                <a:latin typeface="Arial"/>
              </a:rPr>
              <a:t>Global neutrino network</a:t>
            </a:r>
            <a:endParaRPr lang="en-US" sz="2806" spc="-1">
              <a:latin typeface="Arial"/>
            </a:endParaRPr>
          </a:p>
        </p:txBody>
      </p:sp>
      <p:sp>
        <p:nvSpPr>
          <p:cNvPr id="428" name="CustomShape 9"/>
          <p:cNvSpPr/>
          <p:nvPr/>
        </p:nvSpPr>
        <p:spPr>
          <a:xfrm>
            <a:off x="4028408" y="1451143"/>
            <a:ext cx="2244852" cy="1036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8" b="1" spc="-1">
                <a:solidFill>
                  <a:srgbClr val="FF6600"/>
                </a:solidFill>
                <a:latin typeface="Arial"/>
              </a:rPr>
              <a:t>ANTARES</a:t>
            </a:r>
            <a:endParaRPr lang="en-US" sz="2008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8" spc="-1">
                <a:solidFill>
                  <a:srgbClr val="FF6600"/>
                </a:solidFill>
                <a:latin typeface="Arial"/>
              </a:rPr>
              <a:t>Stopped on</a:t>
            </a:r>
            <a:endParaRPr lang="en-US" sz="2008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8" spc="-1">
                <a:solidFill>
                  <a:srgbClr val="FF6600"/>
                </a:solidFill>
                <a:latin typeface="Arial"/>
              </a:rPr>
              <a:t>16.02.2022</a:t>
            </a:r>
            <a:endParaRPr lang="en-US" sz="2008" spc="-1">
              <a:latin typeface="Arial"/>
            </a:endParaRPr>
          </a:p>
        </p:txBody>
      </p:sp>
      <p:sp>
        <p:nvSpPr>
          <p:cNvPr id="429" name="TextShape 10"/>
          <p:cNvSpPr txBox="1"/>
          <p:nvPr/>
        </p:nvSpPr>
        <p:spPr>
          <a:xfrm>
            <a:off x="8610414" y="6356205"/>
            <a:ext cx="2742499" cy="36485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D7EE758-705B-4499-9A8F-095CB369144A}" type="slidenum">
              <a:rPr lang="en-US" sz="1196" spc="-1">
                <a:solidFill>
                  <a:srgbClr val="8B8B8B"/>
                </a:solidFill>
                <a:latin typeface="Arial"/>
                <a:ea typeface="宋体"/>
              </a:rPr>
              <a:t>27</a:t>
            </a:fld>
            <a:endParaRPr lang="en-US" sz="1196" spc="-1">
              <a:latin typeface="Times New Roman"/>
            </a:endParaRPr>
          </a:p>
        </p:txBody>
      </p:sp>
      <p:sp>
        <p:nvSpPr>
          <p:cNvPr id="430" name="CustomShape 11"/>
          <p:cNvSpPr/>
          <p:nvPr/>
        </p:nvSpPr>
        <p:spPr>
          <a:xfrm>
            <a:off x="1699527" y="1869549"/>
            <a:ext cx="190264" cy="177202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CustomShape 12"/>
          <p:cNvSpPr/>
          <p:nvPr/>
        </p:nvSpPr>
        <p:spPr>
          <a:xfrm>
            <a:off x="180029" y="2185204"/>
            <a:ext cx="2725518" cy="664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b="1" spc="-1">
                <a:solidFill>
                  <a:srgbClr val="FFFF00"/>
                </a:solidFill>
                <a:latin typeface="Arial"/>
              </a:rPr>
              <a:t>P-One, &gt;1 km</a:t>
            </a:r>
            <a:r>
              <a:rPr lang="en-US" sz="1801" b="1" spc="-1" baseline="30000">
                <a:solidFill>
                  <a:srgbClr val="FFFF00"/>
                </a:solidFill>
                <a:latin typeface="Arial"/>
              </a:rPr>
              <a:t>3</a:t>
            </a:r>
            <a:r>
              <a:rPr lang="en-US" sz="1802" spc="-1">
                <a:solidFill>
                  <a:srgbClr val="FFFF00"/>
                </a:solidFill>
                <a:latin typeface="Arial"/>
              </a:rPr>
              <a:t> </a:t>
            </a:r>
            <a:endParaRPr lang="en-US" sz="1802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2" spc="-1">
                <a:solidFill>
                  <a:srgbClr val="FFFF00"/>
                </a:solidFill>
                <a:latin typeface="Arial"/>
              </a:rPr>
              <a:t>prototyping stage</a:t>
            </a:r>
            <a:endParaRPr lang="en-US" sz="1802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56B4CB5-F35B-77C6-3EE8-8127FD7C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CustomShape 1"/>
          <p:cNvSpPr/>
          <p:nvPr/>
        </p:nvSpPr>
        <p:spPr>
          <a:xfrm>
            <a:off x="1547142" y="929114"/>
            <a:ext cx="10160611" cy="6140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2010 – Technical Design Report “Baikal-GVD” – km</a:t>
            </a:r>
            <a:r>
              <a:rPr lang="en-US" sz="2177" spc="-1" baseline="30000" dirty="0">
                <a:solidFill>
                  <a:srgbClr val="000000"/>
                </a:solidFill>
                <a:latin typeface="Arial"/>
                <a:ea typeface="DejaVu Sans"/>
              </a:rPr>
              <a:t>3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scale NT in Lake Baikal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2011 – 2014 Preparatory Phase (cable to shore, pilot detectors, first strings)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2015 – Demonstration cluster </a:t>
            </a:r>
            <a:r>
              <a:rPr lang="en-US" sz="2177" spc="-1" dirty="0" err="1">
                <a:solidFill>
                  <a:srgbClr val="000000"/>
                </a:solidFill>
                <a:latin typeface="Arial"/>
                <a:ea typeface="DejaVu Sans"/>
              </a:rPr>
              <a:t>Dubna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– 192 OMs at 8 reduced strings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2016 – First baseline cluster (288 OMs), start data taking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2022 – 10 clusters in operation (2880 + 36 OMs) 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2017 – Start multi-messenger studies (GW170817)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2018-2021 – First astrophysical neutrino candidates (cascades), first    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atmospheric  muon neutrinos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2022 – confirmation of the IC diffuse astrophysical flux at 3</a:t>
            </a:r>
            <a:r>
              <a:rPr lang="en-US" sz="2177" spc="-1" dirty="0">
                <a:solidFill>
                  <a:srgbClr val="000000"/>
                </a:solidFill>
                <a:latin typeface="Symbol"/>
                <a:ea typeface="DejaVu Sans"/>
              </a:rPr>
              <a:t>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significance level,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            based on an analysis of 2018-2021 data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2177" spc="-1" dirty="0">
              <a:latin typeface="Arial"/>
            </a:endParaRPr>
          </a:p>
        </p:txBody>
      </p:sp>
      <p:sp>
        <p:nvSpPr>
          <p:cNvPr id="771" name="CustomShape 2"/>
          <p:cNvSpPr/>
          <p:nvPr/>
        </p:nvSpPr>
        <p:spPr>
          <a:xfrm>
            <a:off x="172627" y="1"/>
            <a:ext cx="12018840" cy="14500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354" b="1" spc="-1">
                <a:solidFill>
                  <a:srgbClr val="000000"/>
                </a:solidFill>
                <a:latin typeface="Times New Roman"/>
                <a:ea typeface="DejaVu Sans"/>
              </a:rPr>
              <a:t>A decade of neutrino searchers in Lake Baikal</a:t>
            </a:r>
            <a:endParaRPr lang="en-US" sz="4354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4354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0D7312-586F-DD42-C95E-5294C07B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Рисунок 4"/>
          <p:cNvPicPr/>
          <p:nvPr/>
        </p:nvPicPr>
        <p:blipFill>
          <a:blip r:embed="rId3"/>
          <a:stretch/>
        </p:blipFill>
        <p:spPr>
          <a:xfrm>
            <a:off x="5204822" y="3590631"/>
            <a:ext cx="6482903" cy="3223165"/>
          </a:xfrm>
          <a:prstGeom prst="rect">
            <a:avLst/>
          </a:prstGeom>
          <a:ln>
            <a:noFill/>
          </a:ln>
        </p:spPr>
      </p:pic>
      <p:sp>
        <p:nvSpPr>
          <p:cNvPr id="694" name="CustomShape 1"/>
          <p:cNvSpPr/>
          <p:nvPr/>
        </p:nvSpPr>
        <p:spPr>
          <a:xfrm>
            <a:off x="2166696" y="117119"/>
            <a:ext cx="6754148" cy="6247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2"/>
          <p:cNvSpPr/>
          <p:nvPr/>
        </p:nvSpPr>
        <p:spPr>
          <a:xfrm>
            <a:off x="294971" y="842473"/>
            <a:ext cx="4909416" cy="14811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Additional selection requirements: 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 E &gt; 15 TeV &amp; N</a:t>
            </a:r>
            <a:r>
              <a:rPr lang="en-US" sz="2177" spc="-1" baseline="-25000">
                <a:solidFill>
                  <a:srgbClr val="000000"/>
                </a:solidFill>
                <a:latin typeface="Arial"/>
                <a:ea typeface="DejaVu Sans"/>
              </a:rPr>
              <a:t>hit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 &gt;11 &amp; cos</a:t>
            </a:r>
            <a:r>
              <a:rPr lang="en-US" sz="2177" spc="-1">
                <a:solidFill>
                  <a:srgbClr val="000000"/>
                </a:solidFill>
                <a:latin typeface="Symbol"/>
                <a:ea typeface="DejaVu Sans"/>
              </a:rPr>
              <a:t></a:t>
            </a:r>
            <a:r>
              <a:rPr lang="en-US" sz="2177" spc="-1" baseline="-2500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&lt;  -0.25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</p:txBody>
      </p:sp>
      <p:sp>
        <p:nvSpPr>
          <p:cNvPr id="696" name="CustomShape 3"/>
          <p:cNvSpPr/>
          <p:nvPr/>
        </p:nvSpPr>
        <p:spPr>
          <a:xfrm>
            <a:off x="316304" y="1814690"/>
            <a:ext cx="5679615" cy="42733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Expected:</a:t>
            </a:r>
            <a:br>
              <a:rPr sz="2177" dirty="0"/>
            </a:b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0.5 events from atm. muons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2.7 events from atm. neutrinos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6.3 events for Baikal-GVD best fit E</a:t>
            </a:r>
            <a:r>
              <a:rPr lang="en-US" sz="2177" spc="-1" baseline="30000" dirty="0">
                <a:solidFill>
                  <a:srgbClr val="000000"/>
                </a:solidFill>
                <a:latin typeface="Arial"/>
                <a:ea typeface="Source Han Sans CN Regular"/>
              </a:rPr>
              <a:t>-2.58</a:t>
            </a:r>
            <a:br>
              <a:rPr sz="2177" dirty="0"/>
            </a:br>
            <a:r>
              <a:rPr lang="en-US" sz="2177" spc="-1" baseline="30000" dirty="0">
                <a:solidFill>
                  <a:srgbClr val="000000"/>
                </a:solidFill>
                <a:latin typeface="Arial"/>
                <a:ea typeface="Source Han Sans CN Regular"/>
              </a:rPr>
              <a:t>     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astrophysical flux </a:t>
            </a:r>
            <a:br>
              <a:rPr sz="2177" dirty="0"/>
            </a:b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Found in data: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11 events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Probability for the background-only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hypothesis (</a:t>
            </a:r>
            <a:r>
              <a:rPr lang="en-US" sz="2177" spc="-1" dirty="0" err="1">
                <a:solidFill>
                  <a:srgbClr val="000000"/>
                </a:solidFill>
                <a:latin typeface="Arial"/>
                <a:ea typeface="DejaVu Sans"/>
              </a:rPr>
              <a:t>stat.+sys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.)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sz="2177" dirty="0"/>
            </a:br>
            <a:r>
              <a:rPr lang="en-US" sz="2177" spc="-1" dirty="0">
                <a:solidFill>
                  <a:srgbClr val="FF0000"/>
                </a:solidFill>
                <a:latin typeface="Arial"/>
                <a:ea typeface="DejaVu Sans"/>
              </a:rPr>
              <a:t>  </a:t>
            </a:r>
            <a:r>
              <a:rPr lang="en-US" sz="3386" spc="-1" dirty="0">
                <a:solidFill>
                  <a:srgbClr val="FF0000"/>
                </a:solidFill>
                <a:latin typeface="Arial"/>
                <a:ea typeface="DejaVu Sans"/>
              </a:rPr>
              <a:t>P-value = 0.0024 (3.05</a:t>
            </a:r>
            <a:r>
              <a:rPr lang="en-US" sz="3386" spc="-1" dirty="0">
                <a:solidFill>
                  <a:srgbClr val="FF0000"/>
                </a:solidFill>
                <a:latin typeface="Symbol"/>
                <a:ea typeface="DejaVu Sans"/>
              </a:rPr>
              <a:t></a:t>
            </a:r>
            <a:r>
              <a:rPr lang="en-US" sz="3386" spc="-1" dirty="0">
                <a:solidFill>
                  <a:srgbClr val="FF0000"/>
                </a:solidFill>
                <a:latin typeface="Arial"/>
                <a:ea typeface="DejaVu Sans"/>
              </a:rPr>
              <a:t>)</a:t>
            </a:r>
            <a:endParaRPr lang="en-US" sz="3386" spc="-1" dirty="0">
              <a:latin typeface="Arial"/>
            </a:endParaRPr>
          </a:p>
        </p:txBody>
      </p:sp>
      <p:pic>
        <p:nvPicPr>
          <p:cNvPr id="697" name="Рисунок 2"/>
          <p:cNvPicPr/>
          <p:nvPr/>
        </p:nvPicPr>
        <p:blipFill>
          <a:blip r:embed="rId4"/>
          <a:stretch/>
        </p:blipFill>
        <p:spPr>
          <a:xfrm>
            <a:off x="5204822" y="575145"/>
            <a:ext cx="6482903" cy="3105611"/>
          </a:xfrm>
          <a:prstGeom prst="rect">
            <a:avLst/>
          </a:prstGeom>
          <a:ln>
            <a:noFill/>
          </a:ln>
        </p:spPr>
      </p:pic>
      <p:sp>
        <p:nvSpPr>
          <p:cNvPr id="698" name="CustomShape 4"/>
          <p:cNvSpPr/>
          <p:nvPr/>
        </p:nvSpPr>
        <p:spPr>
          <a:xfrm>
            <a:off x="-1585463" y="91431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Search for upward moving events </a:t>
            </a:r>
            <a:r>
              <a:rPr lang="en-US" sz="2419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2419" spc="-1">
              <a:latin typeface="Arial"/>
            </a:endParaRPr>
          </a:p>
        </p:txBody>
      </p:sp>
      <p:sp>
        <p:nvSpPr>
          <p:cNvPr id="699" name="CustomShape 5"/>
          <p:cNvSpPr/>
          <p:nvPr/>
        </p:nvSpPr>
        <p:spPr>
          <a:xfrm>
            <a:off x="7194103" y="596916"/>
            <a:ext cx="2269227" cy="407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Energy distribution</a:t>
            </a:r>
            <a:endParaRPr lang="en-US" sz="1935" spc="-1">
              <a:latin typeface="Arial"/>
            </a:endParaRPr>
          </a:p>
        </p:txBody>
      </p:sp>
      <p:sp>
        <p:nvSpPr>
          <p:cNvPr id="700" name="CustomShape 6"/>
          <p:cNvSpPr/>
          <p:nvPr/>
        </p:nvSpPr>
        <p:spPr>
          <a:xfrm>
            <a:off x="7457512" y="3591503"/>
            <a:ext cx="2173047" cy="407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Zenith distribution</a:t>
            </a:r>
            <a:endParaRPr lang="en-US" sz="1935" spc="-1">
              <a:latin typeface="Arial"/>
            </a:endParaRPr>
          </a:p>
        </p:txBody>
      </p:sp>
      <p:sp>
        <p:nvSpPr>
          <p:cNvPr id="701" name="CustomShape 7"/>
          <p:cNvSpPr/>
          <p:nvPr/>
        </p:nvSpPr>
        <p:spPr>
          <a:xfrm>
            <a:off x="7874176" y="150209"/>
            <a:ext cx="4260478" cy="444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7" i="1" spc="-1">
                <a:solidFill>
                  <a:srgbClr val="0070C0"/>
                </a:solidFill>
                <a:latin typeface="Arial"/>
                <a:ea typeface="DejaVu Sans"/>
              </a:rPr>
              <a:t>Phys.Rev. D 107, 042005 (2023)</a:t>
            </a:r>
            <a:endParaRPr lang="en-US" sz="2177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739927-4815-5059-03BD-773D3EA4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" y="184634"/>
            <a:ext cx="12192000" cy="64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3" tIns="45623" rIns="91243" bIns="45623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3600" b="1" dirty="0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Gigaton Volume Detector (GVD) in Lake Baikal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8453" y="1087659"/>
            <a:ext cx="10809767" cy="5509005"/>
          </a:xfrm>
          <a:prstGeom prst="rect">
            <a:avLst/>
          </a:prstGeom>
          <a:gradFill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wrap="square" lIns="91243" tIns="45623" rIns="91243" bIns="45623">
            <a:spAutoFit/>
          </a:bodyPr>
          <a:lstStyle/>
          <a:p>
            <a:r>
              <a:rPr lang="en-US" sz="3200" b="1" dirty="0"/>
              <a:t>Objectives: </a:t>
            </a:r>
          </a:p>
          <a:p>
            <a:pPr lvl="1"/>
            <a:r>
              <a:rPr lang="ru-RU" sz="2000" dirty="0"/>
              <a:t>	</a:t>
            </a:r>
            <a:r>
              <a:rPr lang="en-US" sz="2400" dirty="0"/>
              <a:t>- km3-scale 3D-array of photo sensors</a:t>
            </a:r>
          </a:p>
          <a:p>
            <a:pPr lvl="2"/>
            <a:r>
              <a:rPr lang="en-US" sz="2400" dirty="0"/>
              <a:t>- flexible structure allowing  an upgrade and/or </a:t>
            </a:r>
            <a:br>
              <a:rPr lang="en-US" sz="2400" dirty="0"/>
            </a:br>
            <a:r>
              <a:rPr lang="ru-RU" sz="2400" dirty="0"/>
              <a:t>  </a:t>
            </a:r>
            <a:r>
              <a:rPr lang="en-US" sz="2400" dirty="0"/>
              <a:t>a  rearrangement of the main building blocks (clusters)</a:t>
            </a:r>
          </a:p>
          <a:p>
            <a:r>
              <a:rPr lang="ru-RU" sz="2400" dirty="0"/>
              <a:t>		</a:t>
            </a:r>
            <a:r>
              <a:rPr lang="en-US" sz="2400" dirty="0"/>
              <a:t>- high sensitivity and resolution of neutrino energy, </a:t>
            </a:r>
            <a:br>
              <a:rPr lang="ru-RU" sz="2400" dirty="0"/>
            </a:br>
            <a:r>
              <a:rPr lang="ru-RU" sz="2400" dirty="0"/>
              <a:t>               </a:t>
            </a:r>
            <a:r>
              <a:rPr lang="en-US" sz="2400" dirty="0"/>
              <a:t>direction</a:t>
            </a:r>
            <a:r>
              <a:rPr lang="ru-RU" sz="2400" dirty="0"/>
              <a:t> </a:t>
            </a:r>
            <a:r>
              <a:rPr lang="en-US" sz="2400" dirty="0"/>
              <a:t>and flavor content </a:t>
            </a:r>
          </a:p>
          <a:p>
            <a:r>
              <a:rPr lang="en-US" sz="3200" b="1" dirty="0"/>
              <a:t>Central Physics Goals:</a:t>
            </a:r>
            <a:r>
              <a:rPr lang="en-US" sz="3200" dirty="0"/>
              <a:t> </a:t>
            </a:r>
            <a:endParaRPr lang="en-US" dirty="0"/>
          </a:p>
          <a:p>
            <a:r>
              <a:rPr lang="ru-RU" sz="2000" dirty="0"/>
              <a:t>		</a:t>
            </a:r>
            <a:r>
              <a:rPr lang="en-US" sz="2400" dirty="0"/>
              <a:t>- Investigate Galactic and extragalactic neutrino </a:t>
            </a:r>
            <a:br>
              <a:rPr lang="ru-RU" sz="2400" dirty="0"/>
            </a:br>
            <a:r>
              <a:rPr lang="ru-RU" sz="2400" dirty="0"/>
              <a:t>              </a:t>
            </a:r>
            <a:r>
              <a:rPr lang="en-US" sz="2400" dirty="0"/>
              <a:t>“point</a:t>
            </a:r>
            <a:r>
              <a:rPr lang="ru-RU" sz="2400" dirty="0"/>
              <a:t> </a:t>
            </a:r>
            <a:r>
              <a:rPr lang="en-US" sz="2400" dirty="0"/>
              <a:t>sources” in energy range &gt; </a:t>
            </a:r>
            <a:r>
              <a:rPr lang="en-US" sz="2400" dirty="0" err="1"/>
              <a:t>TeV</a:t>
            </a:r>
            <a:endParaRPr lang="en-US" sz="2400" dirty="0"/>
          </a:p>
          <a:p>
            <a:pPr lvl="2"/>
            <a:r>
              <a:rPr lang="en-US" sz="2400" dirty="0"/>
              <a:t>- Diffuse neutrino flux – energy spectrum, local and </a:t>
            </a:r>
            <a:br>
              <a:rPr lang="ru-RU" sz="2400" dirty="0"/>
            </a:br>
            <a:r>
              <a:rPr lang="ru-RU" sz="2400" dirty="0"/>
              <a:t>  </a:t>
            </a:r>
            <a:r>
              <a:rPr lang="en-US" sz="2400" dirty="0"/>
              <a:t>global anisotropy, flavor content</a:t>
            </a:r>
          </a:p>
          <a:p>
            <a:r>
              <a:rPr lang="ru-RU" sz="2400" dirty="0"/>
              <a:t>		</a:t>
            </a:r>
            <a:r>
              <a:rPr lang="en-US" sz="2400" dirty="0"/>
              <a:t>- Transient sources (GRB, …)</a:t>
            </a:r>
            <a:endParaRPr lang="ru-RU" sz="2400" dirty="0"/>
          </a:p>
          <a:p>
            <a:pPr lvl="1"/>
            <a:r>
              <a:rPr lang="ru-RU" sz="2400" dirty="0"/>
              <a:t>	-  </a:t>
            </a:r>
            <a:r>
              <a:rPr lang="en-US" sz="2400" dirty="0"/>
              <a:t>Dark matter – indirect search</a:t>
            </a:r>
          </a:p>
          <a:p>
            <a:r>
              <a:rPr lang="ru-RU" sz="2400" dirty="0"/>
              <a:t>		</a:t>
            </a:r>
            <a:r>
              <a:rPr lang="en-US" sz="2400" dirty="0"/>
              <a:t>-  Exotic particles – monopoles, Q-balls, </a:t>
            </a:r>
            <a:r>
              <a:rPr lang="en-US" sz="2400" dirty="0" err="1"/>
              <a:t>nuclearites</a:t>
            </a:r>
            <a:r>
              <a:rPr lang="en-US" sz="2400" dirty="0"/>
              <a:t>, …</a:t>
            </a:r>
            <a:endParaRPr lang="ru-RU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BB48D0-2ED1-2921-444B-BDF36E40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73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CustomShape 1"/>
          <p:cNvSpPr/>
          <p:nvPr/>
        </p:nvSpPr>
        <p:spPr>
          <a:xfrm>
            <a:off x="331978" y="773246"/>
            <a:ext cx="4387388" cy="2495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Additional selection requirements: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(N</a:t>
            </a:r>
            <a:r>
              <a:rPr lang="en-US" sz="1935" spc="-1" baseline="-25000">
                <a:solidFill>
                  <a:srgbClr val="000000"/>
                </a:solidFill>
                <a:latin typeface="Arial"/>
                <a:ea typeface="DejaVu Sans"/>
              </a:rPr>
              <a:t>hit_</a:t>
            </a:r>
            <a:r>
              <a:rPr lang="en-US" sz="1935" spc="-1" baseline="-25000">
                <a:solidFill>
                  <a:srgbClr val="000000"/>
                </a:solidFill>
                <a:latin typeface="Symbol"/>
                <a:ea typeface="DejaVu Sans"/>
              </a:rPr>
              <a:t>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 = 0, E</a:t>
            </a:r>
            <a:r>
              <a:rPr lang="en-US" sz="1935" spc="-1" baseline="-25000">
                <a:solidFill>
                  <a:srgbClr val="000000"/>
                </a:solidFill>
                <a:latin typeface="Arial"/>
                <a:ea typeface="DejaVu Sans"/>
              </a:rPr>
              <a:t>rec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 ≥ 70 TeV) or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Source Han Sans CN Regular"/>
              </a:rPr>
              <a:t>(N </a:t>
            </a:r>
            <a:r>
              <a:rPr lang="en-US" sz="1935" spc="-1" baseline="-25000">
                <a:solidFill>
                  <a:srgbClr val="000000"/>
                </a:solidFill>
                <a:latin typeface="Arial"/>
                <a:ea typeface="Source Han Sans CN Regular"/>
              </a:rPr>
              <a:t>hit_</a:t>
            </a:r>
            <a:r>
              <a:rPr lang="en-US" sz="1935" spc="-1" baseline="-25000">
                <a:solidFill>
                  <a:srgbClr val="000000"/>
                </a:solidFill>
                <a:latin typeface="Symbol"/>
                <a:ea typeface="Source Han Sans CN Regular"/>
              </a:rPr>
              <a:t></a:t>
            </a:r>
            <a:r>
              <a:rPr lang="en-US" sz="1935" spc="-1">
                <a:solidFill>
                  <a:srgbClr val="000000"/>
                </a:solidFill>
                <a:latin typeface="Arial"/>
                <a:ea typeface="Source Han Sans CN Regular"/>
              </a:rPr>
              <a:t> = 1, 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en-US" sz="1935" spc="-1" baseline="-25000">
                <a:solidFill>
                  <a:srgbClr val="000000"/>
                </a:solidFill>
                <a:latin typeface="Arial"/>
                <a:ea typeface="DejaVu Sans"/>
              </a:rPr>
              <a:t>rec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 ≥ 100 TeV) 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 N</a:t>
            </a:r>
            <a:r>
              <a:rPr lang="en-US" sz="1935" spc="-1" baseline="-25000">
                <a:solidFill>
                  <a:srgbClr val="000000"/>
                </a:solidFill>
                <a:latin typeface="Arial"/>
                <a:ea typeface="Source Han Sans CN Regular"/>
              </a:rPr>
              <a:t> hit_</a:t>
            </a:r>
            <a:r>
              <a:rPr lang="en-US" sz="1935" spc="-1" baseline="-25000">
                <a:solidFill>
                  <a:srgbClr val="000000"/>
                </a:solidFill>
                <a:latin typeface="Symbol"/>
                <a:ea typeface="Source Han Sans CN Regular"/>
              </a:rPr>
              <a:t>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 is number of hits in time interval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 where hits from muons are expected</a:t>
            </a:r>
            <a:endParaRPr lang="en-US" sz="1935" spc="-1">
              <a:latin typeface="Arial"/>
            </a:endParaRPr>
          </a:p>
        </p:txBody>
      </p:sp>
      <p:sp>
        <p:nvSpPr>
          <p:cNvPr id="677" name="CustomShape 2"/>
          <p:cNvSpPr/>
          <p:nvPr/>
        </p:nvSpPr>
        <p:spPr>
          <a:xfrm>
            <a:off x="902683" y="44845"/>
            <a:ext cx="7722310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 dirty="0">
                <a:solidFill>
                  <a:srgbClr val="000000"/>
                </a:solidFill>
                <a:latin typeface="Arial"/>
                <a:ea typeface="DejaVu Sans"/>
              </a:rPr>
              <a:t>All-sky search for HE cascades   </a:t>
            </a:r>
            <a:endParaRPr lang="en-US" sz="3386" spc="-1" dirty="0">
              <a:latin typeface="Arial"/>
            </a:endParaRPr>
          </a:p>
        </p:txBody>
      </p:sp>
      <p:sp>
        <p:nvSpPr>
          <p:cNvPr id="678" name="CustomShape 3"/>
          <p:cNvSpPr/>
          <p:nvPr/>
        </p:nvSpPr>
        <p:spPr>
          <a:xfrm>
            <a:off x="843993" y="3450001"/>
            <a:ext cx="450625" cy="4406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endParaRPr lang="en-US" sz="2177" spc="-1">
              <a:latin typeface="Arial"/>
            </a:endParaRPr>
          </a:p>
        </p:txBody>
      </p:sp>
      <p:sp>
        <p:nvSpPr>
          <p:cNvPr id="679" name="CustomShape 4"/>
          <p:cNvSpPr/>
          <p:nvPr/>
        </p:nvSpPr>
        <p:spPr>
          <a:xfrm>
            <a:off x="331978" y="2345862"/>
            <a:ext cx="4479690" cy="4126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Expected:</a:t>
            </a:r>
            <a:br>
              <a:rPr sz="2177" dirty="0"/>
            </a:b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7.4 events from atm. muons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0.8 events from atm. neutrinos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5.8 events for Baikal-GVD best fit 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      E</a:t>
            </a:r>
            <a:r>
              <a:rPr lang="en-US" sz="2177" spc="-1" baseline="30000" dirty="0">
                <a:solidFill>
                  <a:srgbClr val="000000"/>
                </a:solidFill>
                <a:latin typeface="Arial"/>
                <a:ea typeface="Source Han Sans CN Regular"/>
              </a:rPr>
              <a:t>-2.58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astrophysical flux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Found in real data: 16  events 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Probability for the background-only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hypothesis (</a:t>
            </a:r>
            <a:r>
              <a:rPr lang="en-US" sz="2177" spc="-1" dirty="0" err="1">
                <a:solidFill>
                  <a:srgbClr val="000000"/>
                </a:solidFill>
                <a:latin typeface="Arial"/>
                <a:ea typeface="DejaVu Sans"/>
              </a:rPr>
              <a:t>stat.+sys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.)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FF0000"/>
                </a:solidFill>
                <a:latin typeface="Arial"/>
                <a:ea typeface="Source Han Sans CN Regular"/>
              </a:rPr>
              <a:t>  P-value = 0.026 (2.22 </a:t>
            </a:r>
            <a:r>
              <a:rPr lang="en-US" sz="2419" spc="-1" dirty="0">
                <a:solidFill>
                  <a:srgbClr val="FF0000"/>
                </a:solidFill>
                <a:latin typeface="Symbol"/>
                <a:ea typeface="Source Han Sans CN Regular"/>
              </a:rPr>
              <a:t></a:t>
            </a:r>
            <a:r>
              <a:rPr lang="en-US" sz="2177" spc="-1" dirty="0">
                <a:solidFill>
                  <a:srgbClr val="FF0000"/>
                </a:solidFill>
                <a:latin typeface="Arial"/>
                <a:ea typeface="Source Han Sans CN Regular"/>
              </a:rPr>
              <a:t>)</a:t>
            </a:r>
            <a:endParaRPr lang="en-US" sz="2177" spc="-1" dirty="0">
              <a:latin typeface="Arial"/>
            </a:endParaRPr>
          </a:p>
        </p:txBody>
      </p:sp>
      <p:pic>
        <p:nvPicPr>
          <p:cNvPr id="680" name="Рисунок 2"/>
          <p:cNvPicPr/>
          <p:nvPr/>
        </p:nvPicPr>
        <p:blipFill>
          <a:blip r:embed="rId3"/>
          <a:stretch/>
        </p:blipFill>
        <p:spPr>
          <a:xfrm>
            <a:off x="5123840" y="659610"/>
            <a:ext cx="5713575" cy="3040738"/>
          </a:xfrm>
          <a:prstGeom prst="rect">
            <a:avLst/>
          </a:prstGeom>
          <a:ln>
            <a:noFill/>
          </a:ln>
        </p:spPr>
      </p:pic>
      <p:pic>
        <p:nvPicPr>
          <p:cNvPr id="681" name="Рисунок 4"/>
          <p:cNvPicPr/>
          <p:nvPr/>
        </p:nvPicPr>
        <p:blipFill>
          <a:blip r:embed="rId4"/>
          <a:stretch/>
        </p:blipFill>
        <p:spPr>
          <a:xfrm>
            <a:off x="5216142" y="3772187"/>
            <a:ext cx="5713575" cy="3040738"/>
          </a:xfrm>
          <a:prstGeom prst="rect">
            <a:avLst/>
          </a:prstGeom>
          <a:ln>
            <a:noFill/>
          </a:ln>
        </p:spPr>
      </p:pic>
      <p:sp>
        <p:nvSpPr>
          <p:cNvPr id="682" name="CustomShape 5"/>
          <p:cNvSpPr/>
          <p:nvPr/>
        </p:nvSpPr>
        <p:spPr>
          <a:xfrm>
            <a:off x="7462301" y="3794393"/>
            <a:ext cx="2173047" cy="407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Zenith distribution</a:t>
            </a:r>
            <a:endParaRPr lang="en-US" sz="1935" spc="-1">
              <a:latin typeface="Arial"/>
            </a:endParaRPr>
          </a:p>
        </p:txBody>
      </p:sp>
      <p:sp>
        <p:nvSpPr>
          <p:cNvPr id="683" name="CustomShape 6"/>
          <p:cNvSpPr/>
          <p:nvPr/>
        </p:nvSpPr>
        <p:spPr>
          <a:xfrm>
            <a:off x="6985118" y="649162"/>
            <a:ext cx="2269227" cy="407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Energy distribution</a:t>
            </a:r>
            <a:endParaRPr lang="en-US" sz="1935" spc="-1">
              <a:latin typeface="Arial"/>
            </a:endParaRPr>
          </a:p>
        </p:txBody>
      </p:sp>
      <p:sp>
        <p:nvSpPr>
          <p:cNvPr id="684" name="CustomShape 7"/>
          <p:cNvSpPr/>
          <p:nvPr/>
        </p:nvSpPr>
        <p:spPr>
          <a:xfrm>
            <a:off x="7952546" y="113636"/>
            <a:ext cx="4260478" cy="444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7" i="1" spc="-1" dirty="0" err="1">
                <a:solidFill>
                  <a:srgbClr val="0070C0"/>
                </a:solidFill>
                <a:latin typeface="Arial"/>
                <a:ea typeface="DejaVu Sans"/>
              </a:rPr>
              <a:t>Phys.Rev</a:t>
            </a:r>
            <a:r>
              <a:rPr lang="en-US" sz="2177" i="1" spc="-1" dirty="0">
                <a:solidFill>
                  <a:srgbClr val="0070C0"/>
                </a:solidFill>
                <a:latin typeface="Arial"/>
                <a:ea typeface="DejaVu Sans"/>
              </a:rPr>
              <a:t>. D 107, 042005 (2023)</a:t>
            </a:r>
            <a:endParaRPr lang="en-US" sz="2177" spc="-1" dirty="0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454C05-0712-CE00-4BB8-53B7D61D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ustomShape 1"/>
          <p:cNvSpPr/>
          <p:nvPr/>
        </p:nvSpPr>
        <p:spPr>
          <a:xfrm>
            <a:off x="923669" y="754089"/>
            <a:ext cx="5171954" cy="4308583"/>
          </a:xfrm>
          <a:prstGeom prst="rect">
            <a:avLst/>
          </a:prstGeom>
          <a:solidFill>
            <a:srgbClr val="00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2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A 1 PeV cascade event (downgoing) </a:t>
            </a:r>
            <a:r>
              <a:rPr lang="en-US" sz="3386" spc="-1">
                <a:solidFill>
                  <a:srgbClr val="FF0000"/>
                </a:solidFill>
                <a:latin typeface="Arial"/>
                <a:ea typeface="DejaVu Sans"/>
              </a:rPr>
              <a:t>GVD190517CA</a:t>
            </a:r>
            <a:endParaRPr lang="en-US" sz="3386" spc="-1">
              <a:latin typeface="Arial"/>
            </a:endParaRPr>
          </a:p>
        </p:txBody>
      </p:sp>
      <p:pic>
        <p:nvPicPr>
          <p:cNvPr id="687" name="Рисунок 546"/>
          <p:cNvPicPr/>
          <p:nvPr/>
        </p:nvPicPr>
        <p:blipFill>
          <a:blip r:embed="rId3"/>
          <a:srcRect l="34316" t="-254" r="32332" b="1396"/>
          <a:stretch/>
        </p:blipFill>
        <p:spPr>
          <a:xfrm>
            <a:off x="1617239" y="872514"/>
            <a:ext cx="3759126" cy="4190158"/>
          </a:xfrm>
          <a:prstGeom prst="rect">
            <a:avLst/>
          </a:prstGeom>
          <a:ln>
            <a:noFill/>
          </a:ln>
        </p:spPr>
      </p:pic>
      <p:sp>
        <p:nvSpPr>
          <p:cNvPr id="688" name="CustomShape 3"/>
          <p:cNvSpPr/>
          <p:nvPr/>
        </p:nvSpPr>
        <p:spPr>
          <a:xfrm>
            <a:off x="1184029" y="4056930"/>
            <a:ext cx="4754854" cy="10375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FFFFFF"/>
                </a:solidFill>
                <a:latin typeface="Arial"/>
                <a:ea typeface="DejaVu Sans"/>
              </a:rPr>
              <a:t>Energy E = 1200 TeV (±30%)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FFFFFF"/>
                </a:solidFill>
                <a:latin typeface="Arial"/>
                <a:ea typeface="DejaVu Sans"/>
              </a:rPr>
              <a:t>Distance from central string r = 91 m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FFFFFF"/>
                </a:solidFill>
                <a:latin typeface="Arial"/>
                <a:ea typeface="DejaVu Sans"/>
              </a:rPr>
              <a:t>Zenith angle = 61°</a:t>
            </a:r>
            <a:endParaRPr lang="en-US" sz="2177" spc="-1">
              <a:latin typeface="Arial"/>
            </a:endParaRPr>
          </a:p>
        </p:txBody>
      </p:sp>
      <p:sp>
        <p:nvSpPr>
          <p:cNvPr id="689" name="CustomShape 4"/>
          <p:cNvSpPr/>
          <p:nvPr/>
        </p:nvSpPr>
        <p:spPr>
          <a:xfrm>
            <a:off x="9802502" y="1216469"/>
            <a:ext cx="1596997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i="1" spc="-1">
                <a:solidFill>
                  <a:srgbClr val="FFFFFF"/>
                </a:solidFill>
                <a:latin typeface="Arial"/>
                <a:ea typeface="DejaVu Sans"/>
              </a:rPr>
              <a:t>Preliminary</a:t>
            </a:r>
            <a:endParaRPr lang="en-US" sz="2177" spc="-1">
              <a:latin typeface="Arial"/>
            </a:endParaRPr>
          </a:p>
        </p:txBody>
      </p:sp>
      <p:pic>
        <p:nvPicPr>
          <p:cNvPr id="690" name="Рисунок 550"/>
          <p:cNvPicPr/>
          <p:nvPr/>
        </p:nvPicPr>
        <p:blipFill>
          <a:blip r:embed="rId4"/>
          <a:stretch/>
        </p:blipFill>
        <p:spPr>
          <a:xfrm>
            <a:off x="7072194" y="1022287"/>
            <a:ext cx="4582877" cy="4040385"/>
          </a:xfrm>
          <a:prstGeom prst="rect">
            <a:avLst/>
          </a:prstGeom>
          <a:ln>
            <a:noFill/>
          </a:ln>
        </p:spPr>
      </p:pic>
      <p:sp>
        <p:nvSpPr>
          <p:cNvPr id="691" name="CustomShape 5"/>
          <p:cNvSpPr/>
          <p:nvPr/>
        </p:nvSpPr>
        <p:spPr>
          <a:xfrm>
            <a:off x="8003485" y="5176743"/>
            <a:ext cx="3959839" cy="13475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93" spc="-1">
                <a:solidFill>
                  <a:srgbClr val="000000"/>
                </a:solidFill>
                <a:latin typeface="Arial"/>
                <a:ea typeface="DejaVu Sans"/>
              </a:rPr>
              <a:t>Fermi sources in 5° circle:</a:t>
            </a:r>
            <a:endParaRPr lang="en-US" sz="169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14" spc="-1">
                <a:solidFill>
                  <a:srgbClr val="000000"/>
                </a:solidFill>
                <a:latin typeface="Arial"/>
                <a:ea typeface="DejaVu Sans"/>
              </a:rPr>
              <a:t>RBS 1409 BL Lac z=unknown</a:t>
            </a:r>
            <a:endParaRPr lang="en-US" sz="1814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14" spc="-1">
                <a:solidFill>
                  <a:srgbClr val="000000"/>
                </a:solidFill>
                <a:latin typeface="Arial"/>
                <a:ea typeface="DejaVu Sans"/>
              </a:rPr>
              <a:t>1ES 1421+582 z=unknown</a:t>
            </a:r>
            <a:endParaRPr lang="en-US" sz="1814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14" spc="-1">
                <a:solidFill>
                  <a:srgbClr val="000000"/>
                </a:solidFill>
                <a:latin typeface="Arial"/>
                <a:ea typeface="DejaVu Sans"/>
              </a:rPr>
              <a:t>both with hard spectrum</a:t>
            </a:r>
            <a:endParaRPr lang="en-US" sz="1814" spc="-1">
              <a:latin typeface="Arial"/>
            </a:endParaRPr>
          </a:p>
        </p:txBody>
      </p:sp>
      <p:sp>
        <p:nvSpPr>
          <p:cNvPr id="692" name="CustomShape 6"/>
          <p:cNvSpPr/>
          <p:nvPr/>
        </p:nvSpPr>
        <p:spPr>
          <a:xfrm>
            <a:off x="57249" y="5189370"/>
            <a:ext cx="7328423" cy="17851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Probability for the background-only hypothesis (stat.+sys.)</a:t>
            </a:r>
            <a:br>
              <a:rPr sz="2177"/>
            </a:br>
            <a:r>
              <a:rPr lang="en-US" sz="2177" spc="-1">
                <a:solidFill>
                  <a:srgbClr val="FF0000"/>
                </a:solidFill>
                <a:latin typeface="Arial"/>
                <a:ea typeface="DejaVu Sans"/>
              </a:rPr>
              <a:t>  </a:t>
            </a:r>
            <a:r>
              <a:rPr lang="en-US" sz="2903" spc="-1">
                <a:solidFill>
                  <a:srgbClr val="FF0000"/>
                </a:solidFill>
                <a:latin typeface="Arial"/>
                <a:ea typeface="DejaVu Sans"/>
              </a:rPr>
              <a:t>P-value = 0.0054 (2.78</a:t>
            </a:r>
            <a:r>
              <a:rPr lang="en-US" sz="2903" spc="-1">
                <a:solidFill>
                  <a:srgbClr val="FF0000"/>
                </a:solidFill>
                <a:latin typeface="Symbol"/>
                <a:ea typeface="DejaVu Sans"/>
              </a:rPr>
              <a:t></a:t>
            </a:r>
            <a:r>
              <a:rPr lang="en-US" sz="2903" spc="-1">
                <a:solidFill>
                  <a:srgbClr val="FF0000"/>
                </a:solidFill>
                <a:latin typeface="Arial"/>
                <a:ea typeface="DejaVu Sans"/>
              </a:rPr>
              <a:t>) </a:t>
            </a:r>
            <a:endParaRPr lang="en-US" sz="2903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>
                <a:solidFill>
                  <a:srgbClr val="FF0000"/>
                </a:solidFill>
                <a:latin typeface="Arial"/>
                <a:ea typeface="DejaVu Sans"/>
              </a:rPr>
              <a:t>  Signalness 96.6%</a:t>
            </a:r>
            <a:endParaRPr lang="en-US" sz="2903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903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305F9F-8CD5-91D6-6A6D-550D8277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Upward-going cascade </a:t>
            </a:r>
            <a:r>
              <a:rPr lang="en-US" sz="3386" spc="-1">
                <a:solidFill>
                  <a:srgbClr val="FF0000"/>
                </a:solidFill>
                <a:latin typeface="Times New Roman"/>
                <a:ea typeface="Calibri"/>
              </a:rPr>
              <a:t>GVD210418CA</a:t>
            </a:r>
            <a:endParaRPr lang="en-US" sz="3386" spc="-1">
              <a:latin typeface="Arial"/>
            </a:endParaRPr>
          </a:p>
        </p:txBody>
      </p:sp>
      <p:pic>
        <p:nvPicPr>
          <p:cNvPr id="727" name="Рисунок 528"/>
          <p:cNvPicPr/>
          <p:nvPr/>
        </p:nvPicPr>
        <p:blipFill>
          <a:blip r:embed="rId3"/>
          <a:stretch/>
        </p:blipFill>
        <p:spPr>
          <a:xfrm>
            <a:off x="5395086" y="1283083"/>
            <a:ext cx="6796381" cy="5371797"/>
          </a:xfrm>
          <a:prstGeom prst="rect">
            <a:avLst/>
          </a:prstGeom>
          <a:ln>
            <a:noFill/>
          </a:ln>
        </p:spPr>
      </p:pic>
      <p:sp>
        <p:nvSpPr>
          <p:cNvPr id="728" name="CustomShape 2"/>
          <p:cNvSpPr/>
          <p:nvPr/>
        </p:nvSpPr>
        <p:spPr>
          <a:xfrm>
            <a:off x="396851" y="1020545"/>
            <a:ext cx="4997800" cy="5371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MJD = 59322.94855324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Energy E = 224 </a:t>
            </a:r>
            <a:r>
              <a:rPr lang="en-US" sz="2177" spc="-1" dirty="0" err="1">
                <a:solidFill>
                  <a:srgbClr val="000000"/>
                </a:solidFill>
                <a:latin typeface="Arial"/>
                <a:ea typeface="DejaVu Sans"/>
              </a:rPr>
              <a:t>TeV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(±30%)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Distance from central string r = 70 m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Zenith angle = 115°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RA = 82.4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Arial"/>
              </a:rPr>
              <a:t>°, Dec =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7.1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Arial"/>
              </a:rPr>
              <a:t>°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Probability for the background-only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hypothesis (</a:t>
            </a:r>
            <a:r>
              <a:rPr lang="en-US" sz="2177" spc="-1" dirty="0" err="1">
                <a:solidFill>
                  <a:srgbClr val="000000"/>
                </a:solidFill>
                <a:latin typeface="Arial"/>
                <a:ea typeface="DejaVu Sans"/>
              </a:rPr>
              <a:t>stat.+sys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.)</a:t>
            </a:r>
            <a:br>
              <a:rPr sz="2177" dirty="0"/>
            </a:br>
            <a:r>
              <a:rPr lang="en-US" sz="2177" spc="-1" dirty="0">
                <a:solidFill>
                  <a:srgbClr val="FF0000"/>
                </a:solidFill>
                <a:latin typeface="Arial"/>
                <a:ea typeface="DejaVu Sans"/>
              </a:rPr>
              <a:t>  </a:t>
            </a: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 dirty="0">
                <a:solidFill>
                  <a:srgbClr val="FF0000"/>
                </a:solidFill>
                <a:latin typeface="Arial"/>
                <a:ea typeface="DejaVu Sans"/>
              </a:rPr>
              <a:t>P-value = 0.0033 (2.93</a:t>
            </a:r>
            <a:r>
              <a:rPr lang="en-US" sz="2903" spc="-1" dirty="0">
                <a:solidFill>
                  <a:srgbClr val="FF0000"/>
                </a:solidFill>
                <a:latin typeface="Symbol"/>
                <a:ea typeface="DejaVu Sans"/>
              </a:rPr>
              <a:t></a:t>
            </a:r>
            <a:r>
              <a:rPr lang="en-US" sz="2903" spc="-1" dirty="0">
                <a:solidFill>
                  <a:srgbClr val="FF0000"/>
                </a:solidFill>
                <a:latin typeface="Arial"/>
                <a:ea typeface="DejaVu Sans"/>
              </a:rPr>
              <a:t>) </a:t>
            </a: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903" spc="-1" dirty="0" err="1">
                <a:solidFill>
                  <a:srgbClr val="FF0000"/>
                </a:solidFill>
                <a:latin typeface="Arial"/>
                <a:ea typeface="DejaVu Sans"/>
              </a:rPr>
              <a:t>Signalness</a:t>
            </a:r>
            <a:r>
              <a:rPr lang="en-US" sz="2903" spc="-1" dirty="0">
                <a:solidFill>
                  <a:srgbClr val="FF0000"/>
                </a:solidFill>
                <a:latin typeface="Arial"/>
                <a:ea typeface="DejaVu Sans"/>
              </a:rPr>
              <a:t>: 97.1%</a:t>
            </a:r>
            <a:endParaRPr lang="en-US" sz="2903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903" spc="-1" dirty="0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130A5E-1504-F02D-1CB3-D7296C80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Рисунок 515"/>
          <p:cNvPicPr/>
          <p:nvPr/>
        </p:nvPicPr>
        <p:blipFill>
          <a:blip r:embed="rId3"/>
          <a:stretch/>
        </p:blipFill>
        <p:spPr>
          <a:xfrm>
            <a:off x="663743" y="1159869"/>
            <a:ext cx="5086619" cy="4010779"/>
          </a:xfrm>
          <a:prstGeom prst="rect">
            <a:avLst/>
          </a:prstGeom>
          <a:ln>
            <a:noFill/>
          </a:ln>
        </p:spPr>
      </p:pic>
      <p:sp>
        <p:nvSpPr>
          <p:cNvPr id="738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Upward-going cascade </a:t>
            </a:r>
            <a:r>
              <a:rPr lang="en-US" sz="3386" spc="-1">
                <a:solidFill>
                  <a:srgbClr val="FF0000"/>
                </a:solidFill>
                <a:latin typeface="Arial"/>
                <a:ea typeface="DejaVu Sans"/>
              </a:rPr>
              <a:t>GVD190523CA</a:t>
            </a:r>
            <a:endParaRPr lang="en-US" sz="3386" spc="-1">
              <a:latin typeface="Arial"/>
            </a:endParaRPr>
          </a:p>
        </p:txBody>
      </p:sp>
      <p:sp>
        <p:nvSpPr>
          <p:cNvPr id="739" name="CustomShape 2"/>
          <p:cNvSpPr/>
          <p:nvPr/>
        </p:nvSpPr>
        <p:spPr>
          <a:xfrm>
            <a:off x="749078" y="1327057"/>
            <a:ext cx="1573051" cy="452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FFFFFF"/>
                </a:solidFill>
                <a:latin typeface="Arial"/>
                <a:ea typeface="DejaVu Sans"/>
              </a:rPr>
              <a:t>E ~ 91 TeV</a:t>
            </a:r>
            <a:endParaRPr lang="en-US" sz="2177" spc="-1">
              <a:latin typeface="Arial"/>
            </a:endParaRPr>
          </a:p>
        </p:txBody>
      </p:sp>
      <p:sp>
        <p:nvSpPr>
          <p:cNvPr id="740" name="CustomShape 3"/>
          <p:cNvSpPr/>
          <p:nvPr/>
        </p:nvSpPr>
        <p:spPr>
          <a:xfrm>
            <a:off x="663742" y="4644701"/>
            <a:ext cx="3347686" cy="452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FFFFFF"/>
                </a:solidFill>
                <a:latin typeface="Arial"/>
                <a:ea typeface="Source Han Sans CN Regular"/>
              </a:rPr>
              <a:t>Upgoing</a:t>
            </a:r>
            <a:r>
              <a:rPr lang="en-US" sz="2177" spc="-1">
                <a:solidFill>
                  <a:srgbClr val="FFFFFF"/>
                </a:solidFill>
                <a:latin typeface="Arial"/>
                <a:ea typeface="Source Han Sans CN Regular"/>
              </a:rPr>
              <a:t> (</a:t>
            </a:r>
            <a:r>
              <a:rPr lang="en-US" sz="1935" spc="-1">
                <a:solidFill>
                  <a:srgbClr val="FFFFFF"/>
                </a:solidFill>
                <a:latin typeface="Arial"/>
                <a:ea typeface="DejaVu Sans"/>
              </a:rPr>
              <a:t>19</a:t>
            </a:r>
            <a:r>
              <a:rPr lang="en-US" sz="1935" spc="-1">
                <a:solidFill>
                  <a:srgbClr val="FFFFFF"/>
                </a:solidFill>
                <a:latin typeface="Arial"/>
                <a:ea typeface="Arial"/>
              </a:rPr>
              <a:t>°</a:t>
            </a:r>
            <a:r>
              <a:rPr lang="en-US" sz="1935" spc="-1">
                <a:solidFill>
                  <a:srgbClr val="FFFFFF"/>
                </a:solidFill>
                <a:latin typeface="Arial"/>
                <a:ea typeface="DejaVu Sans"/>
              </a:rPr>
              <a:t> below horizon</a:t>
            </a:r>
            <a:r>
              <a:rPr lang="en-US" sz="2177" spc="-1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endParaRPr lang="en-US" sz="2177" spc="-1">
              <a:latin typeface="Arial"/>
            </a:endParaRPr>
          </a:p>
        </p:txBody>
      </p:sp>
      <p:sp>
        <p:nvSpPr>
          <p:cNvPr id="741" name="CustomShape 4"/>
          <p:cNvSpPr/>
          <p:nvPr/>
        </p:nvSpPr>
        <p:spPr>
          <a:xfrm>
            <a:off x="663743" y="5278189"/>
            <a:ext cx="5307795" cy="1579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Contained event (50 m off central string).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Excellent candidate for a neutrino event of astrophysical origin.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19" spc="-1">
                <a:solidFill>
                  <a:srgbClr val="FF0000"/>
                </a:solidFill>
                <a:latin typeface="Arial"/>
                <a:ea typeface="DejaVu Sans"/>
              </a:rPr>
              <a:t>Signalness = 93.4%</a:t>
            </a:r>
            <a:endParaRPr lang="en-US" sz="2419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19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19" spc="-1">
              <a:latin typeface="Arial"/>
            </a:endParaRPr>
          </a:p>
        </p:txBody>
      </p:sp>
      <p:pic>
        <p:nvPicPr>
          <p:cNvPr id="742" name="Рисунок 523"/>
          <p:cNvPicPr/>
          <p:nvPr/>
        </p:nvPicPr>
        <p:blipFill>
          <a:blip r:embed="rId4"/>
          <a:stretch/>
        </p:blipFill>
        <p:spPr>
          <a:xfrm>
            <a:off x="7168414" y="1383222"/>
            <a:ext cx="4274188" cy="4145749"/>
          </a:xfrm>
          <a:prstGeom prst="rect">
            <a:avLst/>
          </a:prstGeom>
          <a:ln>
            <a:noFill/>
          </a:ln>
        </p:spPr>
      </p:pic>
      <p:sp>
        <p:nvSpPr>
          <p:cNvPr id="743" name="CustomShape 5"/>
          <p:cNvSpPr/>
          <p:nvPr/>
        </p:nvSpPr>
        <p:spPr>
          <a:xfrm>
            <a:off x="6954204" y="748865"/>
            <a:ext cx="4312502" cy="728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Sky plot of γ-ray sources</a:t>
            </a:r>
            <a:endParaRPr lang="en-US" sz="2177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330" spc="-1">
                <a:solidFill>
                  <a:srgbClr val="000000"/>
                </a:solidFill>
                <a:latin typeface="Arial"/>
                <a:ea typeface="DejaVu Sans"/>
              </a:rPr>
              <a:t>(credit: D.Semikoz, A.Neronov)</a:t>
            </a:r>
            <a:endParaRPr lang="en-US" sz="1330" spc="-1">
              <a:latin typeface="Arial"/>
            </a:endParaRPr>
          </a:p>
        </p:txBody>
      </p:sp>
      <p:sp>
        <p:nvSpPr>
          <p:cNvPr id="744" name="CustomShape 6"/>
          <p:cNvSpPr/>
          <p:nvPr/>
        </p:nvSpPr>
        <p:spPr>
          <a:xfrm>
            <a:off x="6780485" y="5557706"/>
            <a:ext cx="5686581" cy="10375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Known sources in 3 degree circle: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PKS 0302-16 : unknown type of source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PMN J0301-1652 : unknown type of source</a:t>
            </a:r>
            <a:endParaRPr lang="en-US" sz="1935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5EDFE99-8407-65DE-DB56-D4BCB252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Event triplet near Galactic plane</a:t>
            </a:r>
            <a:endParaRPr lang="en-US" sz="3386" spc="-1">
              <a:latin typeface="Arial"/>
            </a:endParaRPr>
          </a:p>
        </p:txBody>
      </p:sp>
      <p:pic>
        <p:nvPicPr>
          <p:cNvPr id="755" name="Рисунок 537"/>
          <p:cNvPicPr/>
          <p:nvPr/>
        </p:nvPicPr>
        <p:blipFill>
          <a:blip r:embed="rId3"/>
          <a:stretch/>
        </p:blipFill>
        <p:spPr>
          <a:xfrm>
            <a:off x="609755" y="4697383"/>
            <a:ext cx="2063731" cy="2025417"/>
          </a:xfrm>
          <a:prstGeom prst="rect">
            <a:avLst/>
          </a:prstGeom>
          <a:ln>
            <a:noFill/>
          </a:ln>
        </p:spPr>
      </p:pic>
      <p:sp>
        <p:nvSpPr>
          <p:cNvPr id="756" name="CustomShape 2"/>
          <p:cNvSpPr/>
          <p:nvPr/>
        </p:nvSpPr>
        <p:spPr>
          <a:xfrm>
            <a:off x="1210153" y="4289426"/>
            <a:ext cx="5142348" cy="3818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4C4C4C"/>
                </a:solidFill>
                <a:latin typeface="Arial"/>
                <a:ea typeface="DejaVu Sans"/>
              </a:rPr>
              <a:t>LSI +61 303 and the two Baikal-GVD events</a:t>
            </a:r>
            <a:endParaRPr lang="en-US" sz="1935" spc="-1">
              <a:latin typeface="Arial"/>
            </a:endParaRPr>
          </a:p>
        </p:txBody>
      </p:sp>
      <p:pic>
        <p:nvPicPr>
          <p:cNvPr id="757" name="Рисунок 540"/>
          <p:cNvPicPr/>
          <p:nvPr/>
        </p:nvPicPr>
        <p:blipFill>
          <a:blip r:embed="rId4"/>
          <a:stretch/>
        </p:blipFill>
        <p:spPr>
          <a:xfrm>
            <a:off x="3383166" y="4686934"/>
            <a:ext cx="2758172" cy="2113365"/>
          </a:xfrm>
          <a:prstGeom prst="rect">
            <a:avLst/>
          </a:prstGeom>
          <a:ln>
            <a:noFill/>
          </a:ln>
        </p:spPr>
      </p:pic>
      <p:sp>
        <p:nvSpPr>
          <p:cNvPr id="758" name="CustomShape 3"/>
          <p:cNvSpPr/>
          <p:nvPr/>
        </p:nvSpPr>
        <p:spPr>
          <a:xfrm>
            <a:off x="6972491" y="4565461"/>
            <a:ext cx="4928573" cy="19474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93" spc="-1">
                <a:solidFill>
                  <a:srgbClr val="000000"/>
                </a:solidFill>
                <a:latin typeface="Arial"/>
                <a:ea typeface="Source Han Sans CN Regular"/>
              </a:rPr>
              <a:t>LSI +61 303 – γ-ray microquasar 3.1° from GVD190604CA and</a:t>
            </a:r>
            <a:r>
              <a:rPr lang="en-US" sz="1693" spc="-1">
                <a:solidFill>
                  <a:srgbClr val="000000"/>
                </a:solidFill>
                <a:latin typeface="Arial"/>
                <a:ea typeface="DejaVu Sans"/>
              </a:rPr>
              <a:t> 7.4° from GVD190216CA (both are down-going events). Using the PSFs of all 16 HE-events, the chance probability </a:t>
            </a:r>
            <a:r>
              <a:rPr lang="en-US" sz="1693" spc="-1">
                <a:solidFill>
                  <a:srgbClr val="000000"/>
                </a:solidFill>
                <a:latin typeface="Arial"/>
                <a:ea typeface="Source Han Sans CN Regular"/>
              </a:rPr>
              <a:t>to observe such a doublet near LSI +61 303 was estimated as</a:t>
            </a:r>
            <a:r>
              <a:rPr lang="en-US" sz="1693" spc="-1">
                <a:solidFill>
                  <a:srgbClr val="000000"/>
                </a:solidFill>
                <a:latin typeface="Arial"/>
                <a:ea typeface="DejaVu Sans"/>
              </a:rPr>
              <a:t> 0.0187 (2.35σ) [not corrected for the “look elsewhere effect”]</a:t>
            </a:r>
            <a:endParaRPr lang="en-US" sz="1693" spc="-1">
              <a:latin typeface="Arial"/>
            </a:endParaRPr>
          </a:p>
        </p:txBody>
      </p:sp>
      <p:pic>
        <p:nvPicPr>
          <p:cNvPr id="759" name="Рисунок 1"/>
          <p:cNvPicPr/>
          <p:nvPr/>
        </p:nvPicPr>
        <p:blipFill>
          <a:blip r:embed="rId5"/>
          <a:stretch/>
        </p:blipFill>
        <p:spPr>
          <a:xfrm>
            <a:off x="466948" y="1000083"/>
            <a:ext cx="4053447" cy="3288908"/>
          </a:xfrm>
          <a:prstGeom prst="rect">
            <a:avLst/>
          </a:prstGeom>
          <a:ln>
            <a:noFill/>
          </a:ln>
        </p:spPr>
      </p:pic>
      <p:sp>
        <p:nvSpPr>
          <p:cNvPr id="760" name="CustomShape 4"/>
          <p:cNvSpPr/>
          <p:nvPr/>
        </p:nvSpPr>
        <p:spPr>
          <a:xfrm>
            <a:off x="4539552" y="1019675"/>
            <a:ext cx="6997766" cy="25658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Three events (GVD190216CA, GVD190604CA and GVD210716CA) close to 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the Galactic plane (grey line) and their corresponding 90% errors (black). 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The red plus and circle – IC hotspot and 0.5</a:t>
            </a:r>
            <a:r>
              <a:rPr lang="en-US" sz="1451" spc="-1">
                <a:solidFill>
                  <a:srgbClr val="000000"/>
                </a:solidFill>
                <a:latin typeface="Symbol"/>
                <a:ea typeface="DejaVu Sans"/>
              </a:rPr>
              <a:t></a:t>
            </a: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 uncertainty at 90% level 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 (Aartsen &amp; et al. ApJ, 835,151 (2017))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Stars - Several close high-mass X-ray binaries.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Dots - Galactic pulsars (Manchester et al. 2005, SIMBAD Astronomical Database) 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51" spc="-1">
              <a:latin typeface="Arial"/>
            </a:endParaRPr>
          </a:p>
        </p:txBody>
      </p:sp>
      <p:sp>
        <p:nvSpPr>
          <p:cNvPr id="761" name="CustomShape 5"/>
          <p:cNvSpPr/>
          <p:nvPr/>
        </p:nvSpPr>
        <p:spPr>
          <a:xfrm>
            <a:off x="4677569" y="3274976"/>
            <a:ext cx="195053" cy="1584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2" name="CustomShape 6"/>
          <p:cNvSpPr/>
          <p:nvPr/>
        </p:nvSpPr>
        <p:spPr>
          <a:xfrm>
            <a:off x="4680617" y="3620237"/>
            <a:ext cx="195053" cy="1584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3" name="CustomShape 7"/>
          <p:cNvSpPr/>
          <p:nvPr/>
        </p:nvSpPr>
        <p:spPr>
          <a:xfrm>
            <a:off x="5260552" y="3170484"/>
            <a:ext cx="3640180" cy="407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LSI +61</a:t>
            </a:r>
            <a:r>
              <a:rPr lang="en-US" sz="1451" spc="-1">
                <a:solidFill>
                  <a:srgbClr val="000000"/>
                </a:solidFill>
                <a:latin typeface="Symbol"/>
                <a:ea typeface="DejaVu Sans"/>
              </a:rPr>
              <a:t></a:t>
            </a: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 303  </a:t>
            </a:r>
            <a:r>
              <a:rPr lang="en-US" sz="1935" spc="-1">
                <a:solidFill>
                  <a:srgbClr val="000000"/>
                </a:solidFill>
                <a:latin typeface="Symbol"/>
                <a:ea typeface="DejaVu Sans"/>
              </a:rPr>
              <a:t>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ray active binary system </a:t>
            </a:r>
            <a:endParaRPr lang="en-US" sz="1451" spc="-1">
              <a:latin typeface="Arial"/>
            </a:endParaRPr>
          </a:p>
        </p:txBody>
      </p:sp>
      <p:sp>
        <p:nvSpPr>
          <p:cNvPr id="764" name="CustomShape 8"/>
          <p:cNvSpPr/>
          <p:nvPr/>
        </p:nvSpPr>
        <p:spPr>
          <a:xfrm>
            <a:off x="5272743" y="3541869"/>
            <a:ext cx="6172283" cy="556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Swift J0243.6+6124 s the only discovered pulsating ultraluminous X-ray </a:t>
            </a:r>
            <a:endParaRPr lang="en-US" sz="1451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00"/>
                </a:solidFill>
                <a:latin typeface="Arial"/>
                <a:ea typeface="DejaVu Sans"/>
              </a:rPr>
              <a:t>source (PULX) in the Galaxy.</a:t>
            </a:r>
            <a:endParaRPr lang="en-US" sz="1451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BC63AD6-BD9F-A864-2CCA-0653A656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CustomShape 1"/>
          <p:cNvSpPr/>
          <p:nvPr/>
        </p:nvSpPr>
        <p:spPr>
          <a:xfrm>
            <a:off x="221390" y="-40926"/>
            <a:ext cx="11721906" cy="958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A high energy neutrino from the direction of TXS 0506+056</a:t>
            </a:r>
            <a:endParaRPr lang="en-US" sz="3386" spc="-1">
              <a:latin typeface="Arial"/>
            </a:endParaRPr>
          </a:p>
        </p:txBody>
      </p:sp>
      <p:sp>
        <p:nvSpPr>
          <p:cNvPr id="730" name="CustomShape 2"/>
          <p:cNvSpPr/>
          <p:nvPr/>
        </p:nvSpPr>
        <p:spPr>
          <a:xfrm>
            <a:off x="8183736" y="6216011"/>
            <a:ext cx="2557024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i="1" spc="-1">
                <a:solidFill>
                  <a:srgbClr val="4723B8"/>
                </a:solidFill>
                <a:latin typeface="Arial"/>
                <a:ea typeface="DejaVu Sans"/>
              </a:rPr>
              <a:t>arXiv:2210.01650</a:t>
            </a:r>
            <a:endParaRPr lang="en-US" sz="2177" spc="-1">
              <a:latin typeface="Arial"/>
            </a:endParaRPr>
          </a:p>
        </p:txBody>
      </p:sp>
      <p:pic>
        <p:nvPicPr>
          <p:cNvPr id="731" name="Рисунок 584"/>
          <p:cNvPicPr/>
          <p:nvPr/>
        </p:nvPicPr>
        <p:blipFill>
          <a:blip r:embed="rId3"/>
          <a:stretch/>
        </p:blipFill>
        <p:spPr>
          <a:xfrm>
            <a:off x="392497" y="1767233"/>
            <a:ext cx="4501895" cy="3872326"/>
          </a:xfrm>
          <a:prstGeom prst="rect">
            <a:avLst/>
          </a:prstGeom>
          <a:ln>
            <a:noFill/>
          </a:ln>
        </p:spPr>
      </p:pic>
      <p:sp>
        <p:nvSpPr>
          <p:cNvPr id="732" name="CustomShape 3"/>
          <p:cNvSpPr/>
          <p:nvPr/>
        </p:nvSpPr>
        <p:spPr>
          <a:xfrm>
            <a:off x="308032" y="5733167"/>
            <a:ext cx="7125097" cy="1656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Source Han Sans CN Regular"/>
              </a:rPr>
              <a:t>The chance probability for such an association 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Source Han Sans CN Regular"/>
              </a:rPr>
              <a:t>to occur randomly due to the background </a:t>
            </a: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is </a:t>
            </a:r>
            <a:endParaRPr lang="en-US" sz="1935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p = 0.0074</a:t>
            </a:r>
            <a:endParaRPr lang="en-US" sz="1935" spc="-1">
              <a:latin typeface="Arial"/>
            </a:endParaRPr>
          </a:p>
        </p:txBody>
      </p:sp>
      <p:sp>
        <p:nvSpPr>
          <p:cNvPr id="733" name="CustomShape 4"/>
          <p:cNvSpPr/>
          <p:nvPr/>
        </p:nvSpPr>
        <p:spPr>
          <a:xfrm>
            <a:off x="119510" y="953061"/>
            <a:ext cx="5754501" cy="958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935" spc="-1" dirty="0">
                <a:solidFill>
                  <a:srgbClr val="FF0000"/>
                </a:solidFill>
                <a:latin typeface="Times New Roman"/>
                <a:ea typeface="Calibri"/>
              </a:rPr>
              <a:t>GVD210418CA</a:t>
            </a:r>
            <a:r>
              <a:rPr lang="en-US" sz="1935" spc="-1" dirty="0">
                <a:solidFill>
                  <a:srgbClr val="000000"/>
                </a:solidFill>
                <a:latin typeface="Arial"/>
                <a:ea typeface="DejaVu Sans"/>
              </a:rPr>
              <a:t> (97% </a:t>
            </a:r>
            <a:r>
              <a:rPr lang="en-US" sz="1935" spc="-1" dirty="0" err="1">
                <a:solidFill>
                  <a:srgbClr val="000000"/>
                </a:solidFill>
                <a:latin typeface="Arial"/>
                <a:ea typeface="DejaVu Sans"/>
              </a:rPr>
              <a:t>signalness</a:t>
            </a:r>
            <a:r>
              <a:rPr lang="en-US" sz="1935" spc="-1" dirty="0">
                <a:solidFill>
                  <a:srgbClr val="000000"/>
                </a:solidFill>
                <a:latin typeface="Arial"/>
                <a:ea typeface="DejaVu Sans"/>
              </a:rPr>
              <a:t>) lies within  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Arial"/>
                <a:ea typeface="DejaVu Sans"/>
              </a:rPr>
              <a:t> 90% error circle from TXS 0506+056 </a:t>
            </a:r>
            <a:endParaRPr lang="en-US" sz="1935" spc="-1" dirty="0">
              <a:latin typeface="Arial"/>
            </a:endParaRPr>
          </a:p>
        </p:txBody>
      </p:sp>
      <p:pic>
        <p:nvPicPr>
          <p:cNvPr id="734" name="Рисунок 2"/>
          <p:cNvPicPr/>
          <p:nvPr/>
        </p:nvPicPr>
        <p:blipFill>
          <a:blip r:embed="rId4"/>
          <a:stretch/>
        </p:blipFill>
        <p:spPr>
          <a:xfrm>
            <a:off x="5449074" y="1458109"/>
            <a:ext cx="6350110" cy="2997635"/>
          </a:xfrm>
          <a:prstGeom prst="rect">
            <a:avLst/>
          </a:prstGeom>
          <a:ln>
            <a:noFill/>
          </a:ln>
        </p:spPr>
      </p:pic>
      <p:sp>
        <p:nvSpPr>
          <p:cNvPr id="735" name="CustomShape 5"/>
          <p:cNvSpPr/>
          <p:nvPr/>
        </p:nvSpPr>
        <p:spPr>
          <a:xfrm>
            <a:off x="5619745" y="965252"/>
            <a:ext cx="6058406" cy="407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Radio and gamma-ray light curves of TXS 0506+056.</a:t>
            </a:r>
            <a:endParaRPr lang="en-US" sz="1935" spc="-1">
              <a:latin typeface="Arial"/>
            </a:endParaRPr>
          </a:p>
        </p:txBody>
      </p:sp>
      <p:sp>
        <p:nvSpPr>
          <p:cNvPr id="736" name="CustomShape 6"/>
          <p:cNvSpPr/>
          <p:nvPr/>
        </p:nvSpPr>
        <p:spPr>
          <a:xfrm>
            <a:off x="5587527" y="4685628"/>
            <a:ext cx="6603505" cy="1773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>
                <a:solidFill>
                  <a:srgbClr val="000000"/>
                </a:solidFill>
                <a:latin typeface="Arial"/>
                <a:ea typeface="DejaVu Sans"/>
              </a:rPr>
              <a:t>Analysis of RATAN-600 radiotelescope data (11GHz) showed increased activity</a:t>
            </a:r>
            <a:endParaRPr lang="en-US" sz="1802" spc="-1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>
                <a:solidFill>
                  <a:srgbClr val="000000"/>
                </a:solidFill>
                <a:latin typeface="Arial"/>
                <a:ea typeface="DejaVu Sans"/>
              </a:rPr>
              <a:t>IC event registered during </a:t>
            </a:r>
            <a:r>
              <a:rPr lang="en-US" sz="1802" spc="-1">
                <a:solidFill>
                  <a:srgbClr val="000000"/>
                </a:solidFill>
                <a:latin typeface="DejaVu Sans"/>
                <a:ea typeface="DejaVu Sans"/>
              </a:rPr>
              <a:t>γ flare and </a:t>
            </a:r>
            <a:r>
              <a:rPr lang="en-US" sz="1802" spc="-1">
                <a:solidFill>
                  <a:srgbClr val="000000"/>
                </a:solidFill>
                <a:latin typeface="Arial"/>
                <a:ea typeface="DejaVu Sans"/>
              </a:rPr>
              <a:t>radio activity</a:t>
            </a:r>
            <a:endParaRPr lang="en-US" sz="1802" spc="-1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>
                <a:solidFill>
                  <a:srgbClr val="000000"/>
                </a:solidFill>
                <a:latin typeface="DejaVu Sans"/>
                <a:ea typeface="DejaVu Sans"/>
              </a:rPr>
              <a:t>Baikal-GVD event during</a:t>
            </a:r>
            <a:r>
              <a:rPr lang="en-US" sz="1802" spc="-1">
                <a:solidFill>
                  <a:srgbClr val="000000"/>
                </a:solidFill>
                <a:latin typeface="Arial"/>
                <a:ea typeface="DejaVu Sans"/>
              </a:rPr>
              <a:t> radio activity</a:t>
            </a:r>
            <a:endParaRPr lang="en-US" sz="1802" spc="-1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>
                <a:solidFill>
                  <a:srgbClr val="000000"/>
                </a:solidFill>
                <a:latin typeface="Arial"/>
                <a:ea typeface="DejaVu Sans"/>
              </a:rPr>
              <a:t>Probability of IC non-observation: 11%</a:t>
            </a:r>
            <a:endParaRPr lang="en-US" sz="1802" spc="-1">
              <a:latin typeface="Arial"/>
            </a:endParaRPr>
          </a:p>
          <a:p>
            <a:pPr marL="285612" indent="-285177"/>
            <a:endParaRPr lang="en-US" sz="1802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3F958AC-4CBA-ED6B-5FD5-AD61FAFE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CustomShape 1"/>
          <p:cNvSpPr/>
          <p:nvPr/>
        </p:nvSpPr>
        <p:spPr>
          <a:xfrm>
            <a:off x="1916350" y="1338377"/>
            <a:ext cx="2666259" cy="1297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FF0000"/>
                </a:solidFill>
                <a:latin typeface="Arial"/>
              </a:rPr>
              <a:t>GVD190523CA</a:t>
            </a:r>
            <a:endParaRPr lang="en-US" sz="1935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Radio blazar </a:t>
            </a:r>
            <a:r>
              <a:rPr lang="en-US" sz="1802" spc="-1" dirty="0">
                <a:solidFill>
                  <a:srgbClr val="FF0000"/>
                </a:solidFill>
                <a:latin typeface="Times New Roman"/>
              </a:rPr>
              <a:t>J0301-1812</a:t>
            </a:r>
            <a:endParaRPr lang="en-US" sz="1802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2" spc="-1" dirty="0">
              <a:latin typeface="Arial"/>
            </a:endParaRPr>
          </a:p>
        </p:txBody>
      </p:sp>
      <p:sp>
        <p:nvSpPr>
          <p:cNvPr id="746" name="CustomShape 2"/>
          <p:cNvSpPr/>
          <p:nvPr/>
        </p:nvSpPr>
        <p:spPr>
          <a:xfrm>
            <a:off x="1774849" y="2833494"/>
            <a:ext cx="4392177" cy="325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3" spc="-1">
                <a:solidFill>
                  <a:srgbClr val="000000"/>
                </a:solidFill>
                <a:latin typeface="Arial"/>
              </a:rPr>
              <a:t>Sky plot of </a:t>
            </a:r>
            <a:r>
              <a:rPr lang="en-US" sz="1403" spc="-1">
                <a:solidFill>
                  <a:srgbClr val="000000"/>
                </a:solidFill>
                <a:latin typeface="Times New Roman"/>
              </a:rPr>
              <a:t>radio-bright blazars nearby neutrino event </a:t>
            </a:r>
            <a:r>
              <a:rPr lang="en-US" sz="1403" spc="-1">
                <a:solidFill>
                  <a:srgbClr val="000000"/>
                </a:solidFill>
                <a:latin typeface="Arial"/>
              </a:rPr>
              <a:t> </a:t>
            </a:r>
            <a:endParaRPr lang="en-US" sz="1403" spc="-1">
              <a:latin typeface="Arial"/>
            </a:endParaRPr>
          </a:p>
        </p:txBody>
      </p:sp>
      <p:sp>
        <p:nvSpPr>
          <p:cNvPr id="747" name="CustomShape 3"/>
          <p:cNvSpPr/>
          <p:nvPr/>
        </p:nvSpPr>
        <p:spPr>
          <a:xfrm>
            <a:off x="5951510" y="2905333"/>
            <a:ext cx="4392177" cy="3258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3" spc="-1">
                <a:solidFill>
                  <a:srgbClr val="000000"/>
                </a:solidFill>
                <a:latin typeface="Times New Roman"/>
              </a:rPr>
              <a:t>Light curves of J0301-1812  measured by RATAN-600</a:t>
            </a:r>
            <a:endParaRPr lang="en-US" sz="1403" spc="-1">
              <a:latin typeface="Arial"/>
            </a:endParaRPr>
          </a:p>
        </p:txBody>
      </p:sp>
      <p:sp>
        <p:nvSpPr>
          <p:cNvPr id="748" name="CustomShape 4"/>
          <p:cNvSpPr/>
          <p:nvPr/>
        </p:nvSpPr>
        <p:spPr>
          <a:xfrm>
            <a:off x="2338238" y="596915"/>
            <a:ext cx="3612836" cy="664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Times New Roman"/>
                <a:ea typeface="Times New Roman"/>
              </a:rPr>
              <a:t>A. </a:t>
            </a:r>
            <a:r>
              <a:rPr lang="en-US" sz="1802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Plavin</a:t>
            </a:r>
            <a:r>
              <a:rPr lang="en-US" sz="1802" spc="-1" dirty="0">
                <a:solidFill>
                  <a:srgbClr val="000000"/>
                </a:solidFill>
                <a:latin typeface="Times New Roman"/>
                <a:ea typeface="Times New Roman"/>
              </a:rPr>
              <a:t> et al., </a:t>
            </a:r>
            <a:r>
              <a:rPr lang="en-US" sz="1802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ApJ</a:t>
            </a:r>
            <a:r>
              <a:rPr lang="en-US" sz="1802" spc="-1" dirty="0">
                <a:solidFill>
                  <a:srgbClr val="000000"/>
                </a:solidFill>
                <a:latin typeface="Times New Roman"/>
                <a:ea typeface="Times New Roman"/>
              </a:rPr>
              <a:t> 894, 101 (2020)</a:t>
            </a:r>
            <a:endParaRPr lang="en-US" sz="1802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Times New Roman"/>
                <a:ea typeface="Times New Roman"/>
              </a:rPr>
              <a:t>A. </a:t>
            </a:r>
            <a:r>
              <a:rPr lang="en-US" sz="1802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Plavin</a:t>
            </a:r>
            <a:r>
              <a:rPr lang="en-US" sz="1802" spc="-1" dirty="0">
                <a:solidFill>
                  <a:srgbClr val="000000"/>
                </a:solidFill>
                <a:latin typeface="Times New Roman"/>
                <a:ea typeface="Times New Roman"/>
              </a:rPr>
              <a:t> et al., </a:t>
            </a:r>
            <a:r>
              <a:rPr lang="en-US" sz="1802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ApJ</a:t>
            </a:r>
            <a:r>
              <a:rPr lang="en-US" sz="1802" spc="-1" dirty="0">
                <a:solidFill>
                  <a:srgbClr val="000000"/>
                </a:solidFill>
                <a:latin typeface="Times New Roman"/>
                <a:ea typeface="Times New Roman"/>
              </a:rPr>
              <a:t> 908, 157 (2021)</a:t>
            </a:r>
            <a:endParaRPr lang="en-US" sz="1802" spc="-1" dirty="0">
              <a:latin typeface="Arial"/>
            </a:endParaRPr>
          </a:p>
        </p:txBody>
      </p:sp>
      <p:sp>
        <p:nvSpPr>
          <p:cNvPr id="749" name="CustomShape 5"/>
          <p:cNvSpPr/>
          <p:nvPr/>
        </p:nvSpPr>
        <p:spPr>
          <a:xfrm>
            <a:off x="2471031" y="115814"/>
            <a:ext cx="6826180" cy="480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7" spc="-1">
                <a:solidFill>
                  <a:srgbClr val="000000"/>
                </a:solidFill>
                <a:latin typeface="Arial"/>
              </a:rPr>
              <a:t>Radio-loud blazars – promising neutrino sources</a:t>
            </a:r>
            <a:endParaRPr lang="en-US" sz="2407" spc="-1">
              <a:latin typeface="Arial"/>
            </a:endParaRPr>
          </a:p>
        </p:txBody>
      </p:sp>
      <p:pic>
        <p:nvPicPr>
          <p:cNvPr id="750" name="Рисунок 3"/>
          <p:cNvPicPr/>
          <p:nvPr/>
        </p:nvPicPr>
        <p:blipFill>
          <a:blip r:embed="rId3"/>
          <a:stretch/>
        </p:blipFill>
        <p:spPr>
          <a:xfrm>
            <a:off x="5808703" y="3355958"/>
            <a:ext cx="4534984" cy="2995023"/>
          </a:xfrm>
          <a:prstGeom prst="rect">
            <a:avLst/>
          </a:prstGeom>
          <a:ln>
            <a:noFill/>
          </a:ln>
        </p:spPr>
      </p:pic>
      <p:pic>
        <p:nvPicPr>
          <p:cNvPr id="751" name="Рисунок 5"/>
          <p:cNvPicPr/>
          <p:nvPr/>
        </p:nvPicPr>
        <p:blipFill>
          <a:blip r:embed="rId4"/>
          <a:stretch/>
        </p:blipFill>
        <p:spPr>
          <a:xfrm>
            <a:off x="1919397" y="3143054"/>
            <a:ext cx="3716022" cy="3578005"/>
          </a:xfrm>
          <a:prstGeom prst="rect">
            <a:avLst/>
          </a:prstGeom>
          <a:ln>
            <a:noFill/>
          </a:ln>
        </p:spPr>
      </p:pic>
      <p:pic>
        <p:nvPicPr>
          <p:cNvPr id="752" name="Рисунок 7"/>
          <p:cNvPicPr/>
          <p:nvPr/>
        </p:nvPicPr>
        <p:blipFill>
          <a:blip r:embed="rId5"/>
          <a:stretch/>
        </p:blipFill>
        <p:spPr>
          <a:xfrm>
            <a:off x="7466219" y="620861"/>
            <a:ext cx="2825222" cy="2260090"/>
          </a:xfrm>
          <a:prstGeom prst="rect">
            <a:avLst/>
          </a:prstGeom>
          <a:ln>
            <a:noFill/>
          </a:ln>
        </p:spPr>
      </p:pic>
      <p:sp>
        <p:nvSpPr>
          <p:cNvPr id="753" name="CustomShape 6"/>
          <p:cNvSpPr/>
          <p:nvPr/>
        </p:nvSpPr>
        <p:spPr>
          <a:xfrm>
            <a:off x="9252609" y="535091"/>
            <a:ext cx="1026964" cy="3872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>
                <a:solidFill>
                  <a:srgbClr val="FFFFFF"/>
                </a:solidFill>
                <a:latin typeface="Arial"/>
              </a:rPr>
              <a:t>OQ 530</a:t>
            </a:r>
            <a:endParaRPr lang="en-US" sz="1802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615B18-7E09-B6E3-2C89-2ADB8D76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Source Han Sans CN Regular"/>
              </a:rPr>
              <a:t>GVD follow up of </a:t>
            </a: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IceCube alerts</a:t>
            </a:r>
            <a:endParaRPr lang="en-US" sz="3386" spc="-1">
              <a:latin typeface="Arial"/>
            </a:endParaRPr>
          </a:p>
        </p:txBody>
      </p:sp>
      <p:sp>
        <p:nvSpPr>
          <p:cNvPr id="773" name="CustomShape 2"/>
          <p:cNvSpPr/>
          <p:nvPr/>
        </p:nvSpPr>
        <p:spPr>
          <a:xfrm>
            <a:off x="282344" y="867289"/>
            <a:ext cx="9848439" cy="13475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Since Sep 2020, following IC alerts (GCN / upgoing muons)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</p:txBody>
      </p:sp>
      <p:sp>
        <p:nvSpPr>
          <p:cNvPr id="774" name="CustomShape 3"/>
          <p:cNvSpPr/>
          <p:nvPr/>
        </p:nvSpPr>
        <p:spPr>
          <a:xfrm>
            <a:off x="6398216" y="4516262"/>
            <a:ext cx="4932492" cy="727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i="1" spc="-1">
                <a:solidFill>
                  <a:srgbClr val="000080"/>
                </a:solidFill>
                <a:latin typeface="Arial"/>
                <a:ea typeface="DejaVu Sans"/>
              </a:rPr>
              <a:t>A.D. Avrorin et al., Astronomy Letters, Vol.47, N 2, 114 (2021)</a:t>
            </a:r>
            <a:endParaRPr lang="en-US" sz="2177" spc="-1">
              <a:latin typeface="Arial"/>
            </a:endParaRPr>
          </a:p>
        </p:txBody>
      </p:sp>
      <p:sp>
        <p:nvSpPr>
          <p:cNvPr id="775" name="CustomShape 4"/>
          <p:cNvSpPr/>
          <p:nvPr/>
        </p:nvSpPr>
        <p:spPr>
          <a:xfrm>
            <a:off x="6424340" y="5187628"/>
            <a:ext cx="5140606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14" u="sng" spc="-1">
                <a:solidFill>
                  <a:srgbClr val="0000FF"/>
                </a:solidFill>
                <a:latin typeface="Arial"/>
                <a:ea typeface="DejaVu Sans"/>
                <a:hlinkClick r:id="rId3"/>
              </a:rPr>
              <a:t>http://dx.doi.org/10.1134/S1063773721020018</a:t>
            </a:r>
            <a:endParaRPr lang="en-US" sz="1814" spc="-1">
              <a:latin typeface="Arial"/>
            </a:endParaRPr>
          </a:p>
        </p:txBody>
      </p:sp>
      <p:sp>
        <p:nvSpPr>
          <p:cNvPr id="776" name="CustomShape 5"/>
          <p:cNvSpPr/>
          <p:nvPr/>
        </p:nvSpPr>
        <p:spPr>
          <a:xfrm>
            <a:off x="1719119" y="3538820"/>
            <a:ext cx="2826093" cy="3818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>
                <a:solidFill>
                  <a:srgbClr val="000000"/>
                </a:solidFill>
                <a:latin typeface="Arial"/>
                <a:ea typeface="DejaVu Sans"/>
              </a:rPr>
              <a:t>Baikal-GVD upper limits</a:t>
            </a:r>
            <a:endParaRPr lang="en-US" sz="1935" spc="-1">
              <a:latin typeface="Arial"/>
            </a:endParaRPr>
          </a:p>
        </p:txBody>
      </p:sp>
      <p:sp>
        <p:nvSpPr>
          <p:cNvPr id="777" name="CustomShape 6"/>
          <p:cNvSpPr/>
          <p:nvPr/>
        </p:nvSpPr>
        <p:spPr>
          <a:xfrm>
            <a:off x="288875" y="1377562"/>
            <a:ext cx="6966617" cy="19662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No statistically significant coincidence was found in </a:t>
            </a:r>
            <a:br>
              <a:rPr sz="2177" dirty="0"/>
            </a:br>
            <a:r>
              <a:rPr lang="en-US" sz="2177" spc="-1" dirty="0">
                <a:solidFill>
                  <a:srgbClr val="000000"/>
                </a:solidFill>
                <a:latin typeface="Arial"/>
                <a:ea typeface="Source Han Sans CN Regular"/>
              </a:rPr>
              <a:t>this analysis,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except possibly IceCube-211208A </a:t>
            </a:r>
            <a:br>
              <a:rPr sz="2177" dirty="0"/>
            </a:b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(see next slide) </a:t>
            </a:r>
            <a:endParaRPr lang="en-US" sz="2177" spc="-1" dirty="0">
              <a:latin typeface="Arial"/>
            </a:endParaRPr>
          </a:p>
        </p:txBody>
      </p:sp>
      <p:sp>
        <p:nvSpPr>
          <p:cNvPr id="778" name="CustomShape 7"/>
          <p:cNvSpPr/>
          <p:nvPr/>
        </p:nvSpPr>
        <p:spPr>
          <a:xfrm>
            <a:off x="6376447" y="5599939"/>
            <a:ext cx="5259032" cy="4584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80"/>
                </a:solidFill>
                <a:latin typeface="Arial"/>
                <a:ea typeface="Source Han Sans CN Regular"/>
              </a:rPr>
              <a:t>V.Y. Dik et al., JINST 16 (</a:t>
            </a:r>
            <a:r>
              <a:rPr lang="en-US" sz="2177" spc="-1">
                <a:solidFill>
                  <a:srgbClr val="000080"/>
                </a:solidFill>
                <a:latin typeface="Arial"/>
                <a:ea typeface="DejaVu Sans"/>
              </a:rPr>
              <a:t>2021) C11008</a:t>
            </a:r>
            <a:endParaRPr lang="en-US" sz="2177" spc="-1">
              <a:latin typeface="Arial"/>
            </a:endParaRPr>
          </a:p>
        </p:txBody>
      </p:sp>
      <p:sp>
        <p:nvSpPr>
          <p:cNvPr id="779" name="CustomShape 8"/>
          <p:cNvSpPr/>
          <p:nvPr/>
        </p:nvSpPr>
        <p:spPr>
          <a:xfrm>
            <a:off x="6371222" y="5971759"/>
            <a:ext cx="5351333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14" u="sng" spc="-1">
                <a:solidFill>
                  <a:srgbClr val="0000FF"/>
                </a:solidFill>
                <a:latin typeface="Arial"/>
                <a:ea typeface="DejaVu Sans"/>
                <a:hlinkClick r:id="rId4"/>
              </a:rPr>
              <a:t>https://doi.org/10.1088/1748-0221/16/11/C11008</a:t>
            </a:r>
            <a:endParaRPr lang="en-US" sz="1814" spc="-1">
              <a:latin typeface="Arial"/>
            </a:endParaRPr>
          </a:p>
        </p:txBody>
      </p:sp>
      <p:pic>
        <p:nvPicPr>
          <p:cNvPr id="780" name="Рисунок 570"/>
          <p:cNvPicPr/>
          <p:nvPr/>
        </p:nvPicPr>
        <p:blipFill>
          <a:blip r:embed="rId5"/>
          <a:stretch/>
        </p:blipFill>
        <p:spPr>
          <a:xfrm>
            <a:off x="7224580" y="1519498"/>
            <a:ext cx="4387388" cy="2691994"/>
          </a:xfrm>
          <a:prstGeom prst="rect">
            <a:avLst/>
          </a:prstGeom>
          <a:ln>
            <a:noFill/>
          </a:ln>
        </p:spPr>
      </p:pic>
      <p:pic>
        <p:nvPicPr>
          <p:cNvPr id="781" name="Рисунок 571"/>
          <p:cNvPicPr/>
          <p:nvPr/>
        </p:nvPicPr>
        <p:blipFill>
          <a:blip r:embed="rId6"/>
          <a:stretch/>
        </p:blipFill>
        <p:spPr>
          <a:xfrm>
            <a:off x="514405" y="3914123"/>
            <a:ext cx="4462275" cy="2739015"/>
          </a:xfrm>
          <a:prstGeom prst="rect">
            <a:avLst/>
          </a:prstGeom>
          <a:ln>
            <a:noFill/>
          </a:ln>
        </p:spPr>
      </p:pic>
      <p:sp>
        <p:nvSpPr>
          <p:cNvPr id="782" name="CustomShape 9"/>
          <p:cNvSpPr/>
          <p:nvPr/>
        </p:nvSpPr>
        <p:spPr>
          <a:xfrm>
            <a:off x="303678" y="2476477"/>
            <a:ext cx="6920466" cy="10375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90% upper limits derived for E</a:t>
            </a:r>
            <a:r>
              <a:rPr lang="en-US" sz="2177" spc="-1" baseline="30000">
                <a:solidFill>
                  <a:srgbClr val="000000"/>
                </a:solidFill>
                <a:latin typeface="Arial"/>
                <a:ea typeface="DejaVu Sans"/>
              </a:rPr>
              <a:t>-2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 spectrum, equal fluence in all flavors, for E  1 TeV – 10 PeV and </a:t>
            </a:r>
            <a:br>
              <a:rPr sz="2177"/>
            </a:b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±12 hr interval</a:t>
            </a:r>
            <a:endParaRPr lang="en-US" sz="2177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533B7E-651B-7565-986C-45F3224A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CustomShape 1"/>
          <p:cNvSpPr/>
          <p:nvPr/>
        </p:nvSpPr>
        <p:spPr>
          <a:xfrm>
            <a:off x="479139" y="2612"/>
            <a:ext cx="11444130" cy="958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Baikal-GVD follow up of IceCube-211208A / PKS 0735+17 </a:t>
            </a:r>
            <a:endParaRPr lang="en-US" sz="3386" spc="-1">
              <a:latin typeface="Arial"/>
            </a:endParaRPr>
          </a:p>
        </p:txBody>
      </p:sp>
      <p:sp>
        <p:nvSpPr>
          <p:cNvPr id="784" name="CustomShape 2"/>
          <p:cNvSpPr/>
          <p:nvPr/>
        </p:nvSpPr>
        <p:spPr>
          <a:xfrm>
            <a:off x="154341" y="904297"/>
            <a:ext cx="7807783" cy="5607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Dec 8, 2021 20:02: 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IceCube “Astrotrack Bronze” neutrino event in vicinity of bright blazar PKS 0735+17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Active state of 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PKS 0735+17 reported in optical (MASTER),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 HE gamma-rays (</a:t>
            </a: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Fermi LAT), X-rays (S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wift XRT) and radio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b="1" spc="-1">
                <a:solidFill>
                  <a:srgbClr val="000000"/>
                </a:solidFill>
                <a:latin typeface="Arial"/>
                <a:ea typeface="Source Han Sans CN Regular"/>
              </a:rPr>
              <a:t>Baikal-GVD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 found a downward-going (30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° above horizon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) </a:t>
            </a:r>
            <a:r>
              <a:rPr lang="en-US" sz="2177" b="1" spc="-1">
                <a:solidFill>
                  <a:srgbClr val="000000"/>
                </a:solidFill>
                <a:latin typeface="Arial"/>
                <a:ea typeface="Source Han Sans CN Regular"/>
              </a:rPr>
              <a:t>cascade-like event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 </a:t>
            </a:r>
            <a:r>
              <a:rPr lang="en-US" sz="2177" b="1" spc="-1">
                <a:solidFill>
                  <a:srgbClr val="000000"/>
                </a:solidFill>
                <a:latin typeface="Arial"/>
                <a:ea typeface="Source Han Sans CN Regular"/>
              </a:rPr>
              <a:t>4 hr after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 the IceCube event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5.3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°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 from the best-fit direction of IceCube-211208A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b="1" spc="-1">
                <a:solidFill>
                  <a:srgbClr val="000000"/>
                </a:solidFill>
                <a:latin typeface="Arial"/>
                <a:ea typeface="Source Han Sans CN Regular"/>
              </a:rPr>
              <a:t>4.7</a:t>
            </a:r>
            <a:r>
              <a:rPr lang="en-US" sz="2177" b="1" spc="-1">
                <a:solidFill>
                  <a:srgbClr val="000000"/>
                </a:solidFill>
                <a:latin typeface="Arial"/>
                <a:ea typeface="Arial"/>
              </a:rPr>
              <a:t>°</a:t>
            </a:r>
            <a:r>
              <a:rPr lang="en-US" sz="2177" b="1" spc="-1">
                <a:solidFill>
                  <a:srgbClr val="000000"/>
                </a:solidFill>
                <a:latin typeface="Arial"/>
                <a:ea typeface="Source Han Sans CN Regular"/>
              </a:rPr>
              <a:t> from PKS 0735+17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E 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≈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 43 TeV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PSF 50% (68%) containment radius = 5.5 deg (8.1 deg)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Pre-trial p-value = 0.0044 (2.85 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σ</a:t>
            </a: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) [24 hr, 5.5 deg cone]</a:t>
            </a:r>
            <a:br>
              <a:rPr sz="2177"/>
            </a:b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Source Han Sans CN Regular"/>
              </a:rPr>
              <a:t>Trial factor ~ 40 (total number of IceCube alerts analyzed)</a:t>
            </a:r>
            <a:endParaRPr lang="en-US" sz="2177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177" spc="-1">
              <a:latin typeface="Arial"/>
            </a:endParaRPr>
          </a:p>
        </p:txBody>
      </p:sp>
      <p:pic>
        <p:nvPicPr>
          <p:cNvPr id="785" name="Рисунок 6"/>
          <p:cNvPicPr/>
          <p:nvPr/>
        </p:nvPicPr>
        <p:blipFill>
          <a:blip r:embed="rId3"/>
          <a:stretch/>
        </p:blipFill>
        <p:spPr>
          <a:xfrm>
            <a:off x="8065311" y="884270"/>
            <a:ext cx="3877986" cy="3980737"/>
          </a:xfrm>
          <a:prstGeom prst="rect">
            <a:avLst/>
          </a:prstGeom>
          <a:ln>
            <a:noFill/>
          </a:ln>
        </p:spPr>
      </p:pic>
      <p:sp>
        <p:nvSpPr>
          <p:cNvPr id="786" name="CustomShape 3"/>
          <p:cNvSpPr/>
          <p:nvPr/>
        </p:nvSpPr>
        <p:spPr>
          <a:xfrm>
            <a:off x="9068441" y="4867184"/>
            <a:ext cx="2888788" cy="3295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C0C0C0"/>
                </a:solidFill>
                <a:latin typeface="Times New Roman"/>
                <a:ea typeface="Calibri"/>
              </a:rPr>
              <a:t>Image by D.Semikoz &amp; A.Neronov</a:t>
            </a:r>
            <a:endParaRPr lang="en-US" sz="1451" spc="-1">
              <a:latin typeface="Arial"/>
            </a:endParaRPr>
          </a:p>
        </p:txBody>
      </p:sp>
      <p:sp>
        <p:nvSpPr>
          <p:cNvPr id="787" name="CustomShape 4"/>
          <p:cNvSpPr/>
          <p:nvPr/>
        </p:nvSpPr>
        <p:spPr>
          <a:xfrm>
            <a:off x="8847264" y="5444941"/>
            <a:ext cx="2211327" cy="529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61" spc="-1">
                <a:solidFill>
                  <a:srgbClr val="000080"/>
                </a:solidFill>
                <a:latin typeface="Arial"/>
                <a:ea typeface="DejaVu Sans"/>
              </a:rPr>
              <a:t>ATeL 15112</a:t>
            </a:r>
            <a:endParaRPr lang="en-US" sz="2661" spc="-1">
              <a:latin typeface="Arial"/>
            </a:endParaRPr>
          </a:p>
        </p:txBody>
      </p:sp>
      <p:sp>
        <p:nvSpPr>
          <p:cNvPr id="788" name="CustomShape 5"/>
          <p:cNvSpPr/>
          <p:nvPr/>
        </p:nvSpPr>
        <p:spPr>
          <a:xfrm>
            <a:off x="6830555" y="6005284"/>
            <a:ext cx="5112742" cy="4184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14" i="1" spc="-1">
                <a:solidFill>
                  <a:srgbClr val="000080"/>
                </a:solidFill>
                <a:latin typeface="Arial"/>
                <a:ea typeface="DejaVu Sans"/>
              </a:rPr>
              <a:t>Also see N. Sahakyan et al., arXiv:2204.05060</a:t>
            </a:r>
            <a:endParaRPr lang="en-US" sz="1814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523544-E8D7-9DAC-8F9A-9410371D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Рисунок 2"/>
          <p:cNvPicPr/>
          <p:nvPr/>
        </p:nvPicPr>
        <p:blipFill>
          <a:blip r:embed="rId3"/>
          <a:stretch/>
        </p:blipFill>
        <p:spPr>
          <a:xfrm>
            <a:off x="212655" y="1105446"/>
            <a:ext cx="6214071" cy="4908595"/>
          </a:xfrm>
          <a:prstGeom prst="rect">
            <a:avLst/>
          </a:prstGeom>
          <a:ln>
            <a:noFill/>
          </a:ln>
        </p:spPr>
      </p:pic>
      <p:sp>
        <p:nvSpPr>
          <p:cNvPr id="491" name="CustomShape 1"/>
          <p:cNvSpPr/>
          <p:nvPr/>
        </p:nvSpPr>
        <p:spPr>
          <a:xfrm>
            <a:off x="1001602" y="59212"/>
            <a:ext cx="10970865" cy="8516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 dirty="0">
                <a:solidFill>
                  <a:srgbClr val="000000"/>
                </a:solidFill>
                <a:latin typeface="Arial"/>
                <a:ea typeface="DejaVu Sans"/>
              </a:rPr>
              <a:t>Baikal-GVD construction status 2023 and schedule</a:t>
            </a:r>
            <a:endParaRPr lang="en-US" sz="3386" spc="-1" dirty="0">
              <a:latin typeface="Arial"/>
            </a:endParaRPr>
          </a:p>
        </p:txBody>
      </p:sp>
      <p:sp>
        <p:nvSpPr>
          <p:cNvPr id="492" name="CustomShape 2"/>
          <p:cNvSpPr/>
          <p:nvPr/>
        </p:nvSpPr>
        <p:spPr>
          <a:xfrm>
            <a:off x="10413784" y="7687617"/>
            <a:ext cx="3316773" cy="4406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5"/>
          <p:cNvSpPr/>
          <p:nvPr/>
        </p:nvSpPr>
        <p:spPr>
          <a:xfrm>
            <a:off x="6697325" y="1124252"/>
            <a:ext cx="4954697" cy="4406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77" b="1" spc="-1" dirty="0">
                <a:solidFill>
                  <a:srgbClr val="000000"/>
                </a:solidFill>
                <a:latin typeface="Calibri"/>
                <a:ea typeface="DejaVu Sans"/>
              </a:rPr>
              <a:t>Deployment history</a:t>
            </a:r>
            <a:endParaRPr lang="en-US" sz="2177" spc="-1" dirty="0">
              <a:latin typeface="Arial"/>
            </a:endParaRPr>
          </a:p>
        </p:txBody>
      </p:sp>
      <p:graphicFrame>
        <p:nvGraphicFramePr>
          <p:cNvPr id="496" name="Table 6"/>
          <p:cNvGraphicFramePr/>
          <p:nvPr>
            <p:extLst>
              <p:ext uri="{D42A27DB-BD31-4B8C-83A1-F6EECF244321}">
                <p14:modId xmlns:p14="http://schemas.microsoft.com/office/powerpoint/2010/main" val="1739932836"/>
              </p:ext>
            </p:extLst>
          </p:nvPr>
        </p:nvGraphicFramePr>
        <p:xfrm>
          <a:off x="6376882" y="1704749"/>
          <a:ext cx="5595585" cy="4348092"/>
        </p:xfrm>
        <a:graphic>
          <a:graphicData uri="http://schemas.openxmlformats.org/drawingml/2006/table">
            <a:tbl>
              <a:tblPr/>
              <a:tblGrid>
                <a:gridCol w="897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6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45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Year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Number of clusters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Number of strings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Number of OMs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2016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8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288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2017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16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576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2018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24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864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2019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40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1440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2020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56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2016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2021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8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64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2304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2022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80 + 3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2880 + 84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7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>
                          <a:solidFill>
                            <a:srgbClr val="FF0000"/>
                          </a:solidFill>
                          <a:latin typeface="Calibri"/>
                          <a:ea typeface="DejaVu Sans"/>
                        </a:rPr>
                        <a:t>2023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>
                          <a:solidFill>
                            <a:srgbClr val="FF0000"/>
                          </a:solidFill>
                          <a:latin typeface="Calibri"/>
                          <a:ea typeface="DejaVu Sans"/>
                        </a:rPr>
                        <a:t>12</a:t>
                      </a:r>
                      <a:endParaRPr lang="en-US" sz="2200" b="0" strike="noStrike" spc="-1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 dirty="0">
                          <a:solidFill>
                            <a:srgbClr val="FF0000"/>
                          </a:solidFill>
                          <a:latin typeface="Calibri"/>
                          <a:ea typeface="DejaVu Sans"/>
                        </a:rPr>
                        <a:t>93+5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200" b="1" strike="noStrike" spc="-1" dirty="0">
                          <a:solidFill>
                            <a:srgbClr val="FF0000"/>
                          </a:solidFill>
                          <a:latin typeface="Calibri"/>
                          <a:ea typeface="DejaVu Sans"/>
                        </a:rPr>
                        <a:t>3528</a:t>
                      </a:r>
                      <a:endParaRPr lang="en-US" sz="2200" b="0" strike="noStrike" spc="-1" dirty="0">
                        <a:latin typeface="Arial"/>
                      </a:endParaRPr>
                    </a:p>
                  </a:txBody>
                  <a:tcPr marL="110588" marR="110588" marT="55294" marB="55294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97" name="CustomShape 7"/>
          <p:cNvSpPr/>
          <p:nvPr/>
        </p:nvSpPr>
        <p:spPr>
          <a:xfrm>
            <a:off x="553155" y="6014041"/>
            <a:ext cx="5222459" cy="6548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35" spc="-1" dirty="0">
                <a:solidFill>
                  <a:srgbClr val="000000"/>
                </a:solidFill>
                <a:latin typeface="Arial"/>
                <a:ea typeface="Source Han Sans CN Regular"/>
              </a:rPr>
              <a:t>12 clusters + 3 special string (laser+36 OM)</a:t>
            </a:r>
            <a:br>
              <a:rPr sz="2177" dirty="0"/>
            </a:br>
            <a:r>
              <a:rPr lang="en-US" sz="1935" spc="-1" dirty="0">
                <a:solidFill>
                  <a:srgbClr val="000000"/>
                </a:solidFill>
                <a:latin typeface="Arial"/>
                <a:ea typeface="Source Han Sans CN Regular"/>
              </a:rPr>
              <a:t>+ 2 experimental strings + 7 laser stations </a:t>
            </a:r>
            <a:endParaRPr lang="en-US" sz="1935" spc="-1" dirty="0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5269A5-8D08-620E-BCCB-A3B6DDF7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609755" y="189828"/>
            <a:ext cx="10970865" cy="8516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Where we are on the energy scale</a:t>
            </a:r>
            <a:endParaRPr lang="en-US" sz="3386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Рисунок 116"/>
          <p:cNvPicPr/>
          <p:nvPr/>
        </p:nvPicPr>
        <p:blipFill>
          <a:blip r:embed="rId3"/>
          <a:stretch/>
        </p:blipFill>
        <p:spPr>
          <a:xfrm>
            <a:off x="1153117" y="1001389"/>
            <a:ext cx="9662529" cy="5301699"/>
          </a:xfrm>
          <a:prstGeom prst="rect">
            <a:avLst/>
          </a:prstGeom>
          <a:ln>
            <a:noFill/>
          </a:ln>
        </p:spPr>
      </p:pic>
      <p:sp>
        <p:nvSpPr>
          <p:cNvPr id="415" name="CustomShape 2"/>
          <p:cNvSpPr/>
          <p:nvPr/>
        </p:nvSpPr>
        <p:spPr>
          <a:xfrm>
            <a:off x="7741383" y="1089336"/>
            <a:ext cx="1926585" cy="4550223"/>
          </a:xfrm>
          <a:prstGeom prst="rect">
            <a:avLst/>
          </a:prstGeom>
          <a:solidFill>
            <a:srgbClr val="008080">
              <a:alpha val="30000"/>
            </a:srgbClr>
          </a:solidFill>
          <a:ln w="12600" cap="rnd">
            <a:solidFill>
              <a:srgbClr val="FF0000"/>
            </a:solidFill>
            <a:custDash>
              <a:ds d="5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"/>
          <p:cNvSpPr/>
          <p:nvPr/>
        </p:nvSpPr>
        <p:spPr>
          <a:xfrm>
            <a:off x="7764894" y="1128957"/>
            <a:ext cx="1842120" cy="727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177" spc="-1">
                <a:solidFill>
                  <a:srgbClr val="FF0000"/>
                </a:solidFill>
                <a:latin typeface="Arial"/>
                <a:ea typeface="DejaVu Sans"/>
              </a:rPr>
              <a:t>Baikal-GVD</a:t>
            </a:r>
            <a:br>
              <a:rPr sz="2177"/>
            </a:br>
            <a:r>
              <a:rPr lang="en-US" sz="2177" spc="-1">
                <a:solidFill>
                  <a:srgbClr val="FF0000"/>
                </a:solidFill>
                <a:latin typeface="Arial"/>
                <a:ea typeface="DejaVu Sans"/>
              </a:rPr>
              <a:t>energy range</a:t>
            </a:r>
            <a:endParaRPr lang="en-US" sz="2177" spc="-1">
              <a:latin typeface="Arial"/>
            </a:endParaRPr>
          </a:p>
        </p:txBody>
      </p:sp>
      <p:sp>
        <p:nvSpPr>
          <p:cNvPr id="417" name="CustomShape 4"/>
          <p:cNvSpPr/>
          <p:nvPr/>
        </p:nvSpPr>
        <p:spPr>
          <a:xfrm>
            <a:off x="2369586" y="5750583"/>
            <a:ext cx="8072498" cy="1454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5"/>
          <p:cNvSpPr/>
          <p:nvPr/>
        </p:nvSpPr>
        <p:spPr>
          <a:xfrm>
            <a:off x="2768401" y="4963840"/>
            <a:ext cx="2164305" cy="486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14" i="1" spc="-1">
                <a:solidFill>
                  <a:srgbClr val="000000"/>
                </a:solidFill>
                <a:latin typeface="Arial"/>
                <a:ea typeface="DejaVu Sans"/>
              </a:rPr>
              <a:t>arXiv:1111.0507</a:t>
            </a:r>
            <a:endParaRPr lang="en-US" sz="1814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E3D302C-4B75-7E6F-4D26-7179FAE5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Multi-cluster track events</a:t>
            </a:r>
            <a:endParaRPr lang="en-US" sz="3386" spc="-1">
              <a:latin typeface="Arial"/>
            </a:endParaRPr>
          </a:p>
        </p:txBody>
      </p:sp>
      <p:pic>
        <p:nvPicPr>
          <p:cNvPr id="636" name="Рисунок 450"/>
          <p:cNvPicPr/>
          <p:nvPr/>
        </p:nvPicPr>
        <p:blipFill>
          <a:blip r:embed="rId3"/>
          <a:stretch/>
        </p:blipFill>
        <p:spPr>
          <a:xfrm>
            <a:off x="1240194" y="885141"/>
            <a:ext cx="7077205" cy="5346544"/>
          </a:xfrm>
          <a:prstGeom prst="rect">
            <a:avLst/>
          </a:prstGeom>
          <a:ln>
            <a:noFill/>
          </a:ln>
        </p:spPr>
      </p:pic>
      <p:sp>
        <p:nvSpPr>
          <p:cNvPr id="637" name="CustomShape 2"/>
          <p:cNvSpPr/>
          <p:nvPr/>
        </p:nvSpPr>
        <p:spPr>
          <a:xfrm>
            <a:off x="1566734" y="885140"/>
            <a:ext cx="6003542" cy="3648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14" spc="-1">
                <a:solidFill>
                  <a:srgbClr val="FFFFFF"/>
                </a:solidFill>
                <a:latin typeface="Arial"/>
                <a:ea typeface="DejaVu Sans"/>
              </a:rPr>
              <a:t>Example of a downgoing muon bundle event in real data</a:t>
            </a:r>
            <a:endParaRPr lang="en-US" sz="1814" spc="-1">
              <a:latin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917DE88-DF1C-D88F-2E36-BDB2256E8A1B}"/>
              </a:ext>
            </a:extLst>
          </p:cNvPr>
          <p:cNvGrpSpPr/>
          <p:nvPr/>
        </p:nvGrpSpPr>
        <p:grpSpPr>
          <a:xfrm>
            <a:off x="200056" y="1055376"/>
            <a:ext cx="1039703" cy="5026971"/>
            <a:chOff x="200056" y="1055376"/>
            <a:chExt cx="1039703" cy="5026971"/>
          </a:xfrm>
        </p:grpSpPr>
        <p:pic>
          <p:nvPicPr>
            <p:cNvPr id="638" name="Picture 24"/>
            <p:cNvPicPr/>
            <p:nvPr/>
          </p:nvPicPr>
          <p:blipFill>
            <a:blip r:embed="rId4"/>
            <a:stretch/>
          </p:blipFill>
          <p:spPr>
            <a:xfrm rot="10800000">
              <a:off x="865762" y="1497293"/>
              <a:ext cx="47022" cy="4144443"/>
            </a:xfrm>
            <a:prstGeom prst="rect">
              <a:avLst/>
            </a:prstGeom>
            <a:ln>
              <a:noFill/>
            </a:ln>
          </p:spPr>
        </p:pic>
        <p:sp>
          <p:nvSpPr>
            <p:cNvPr id="639" name="CustomShape 3"/>
            <p:cNvSpPr/>
            <p:nvPr/>
          </p:nvSpPr>
          <p:spPr>
            <a:xfrm>
              <a:off x="203975" y="5641736"/>
              <a:ext cx="1031866" cy="4406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177" b="1" spc="-1">
                  <a:solidFill>
                    <a:srgbClr val="FF0000"/>
                  </a:solidFill>
                  <a:latin typeface="Calibri"/>
                  <a:ea typeface="DejaVu Sans"/>
                </a:rPr>
                <a:t>early</a:t>
              </a:r>
              <a:endParaRPr lang="en-US" sz="2177" spc="-1">
                <a:latin typeface="Arial"/>
              </a:endParaRPr>
            </a:p>
          </p:txBody>
        </p:sp>
        <p:sp>
          <p:nvSpPr>
            <p:cNvPr id="640" name="CustomShape 4"/>
            <p:cNvSpPr/>
            <p:nvPr/>
          </p:nvSpPr>
          <p:spPr>
            <a:xfrm>
              <a:off x="200056" y="1055376"/>
              <a:ext cx="1039703" cy="4406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177" b="1" spc="-1" dirty="0">
                  <a:solidFill>
                    <a:srgbClr val="0766D4"/>
                  </a:solidFill>
                  <a:latin typeface="Calibri"/>
                  <a:ea typeface="DejaVu Sans"/>
                </a:rPr>
                <a:t>late</a:t>
              </a:r>
              <a:endParaRPr lang="en-US" sz="2177" spc="-1" dirty="0">
                <a:latin typeface="Arial"/>
              </a:endParaRPr>
            </a:p>
          </p:txBody>
        </p:sp>
      </p:grpSp>
      <p:sp>
        <p:nvSpPr>
          <p:cNvPr id="641" name="CustomShape 5"/>
          <p:cNvSpPr/>
          <p:nvPr/>
        </p:nvSpPr>
        <p:spPr>
          <a:xfrm>
            <a:off x="408171" y="1055376"/>
            <a:ext cx="605622" cy="502697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2" name="Picture 18"/>
          <p:cNvPicPr/>
          <p:nvPr/>
        </p:nvPicPr>
        <p:blipFill>
          <a:blip r:embed="rId5"/>
          <a:stretch/>
        </p:blipFill>
        <p:spPr>
          <a:xfrm>
            <a:off x="8404912" y="1105882"/>
            <a:ext cx="3538385" cy="3483961"/>
          </a:xfrm>
          <a:prstGeom prst="rect">
            <a:avLst/>
          </a:prstGeom>
          <a:ln>
            <a:noFill/>
          </a:ln>
        </p:spPr>
      </p:pic>
      <p:sp>
        <p:nvSpPr>
          <p:cNvPr id="643" name="CustomShape 6"/>
          <p:cNvSpPr/>
          <p:nvPr/>
        </p:nvSpPr>
        <p:spPr>
          <a:xfrm>
            <a:off x="8626088" y="4798828"/>
            <a:ext cx="3427797" cy="727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Median energy ~ 4 TeV</a:t>
            </a:r>
            <a:endParaRPr lang="en-US" sz="2177" spc="-1">
              <a:latin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680003-FB75-50F9-BD41-6B99C074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ustomShape 1"/>
          <p:cNvSpPr/>
          <p:nvPr/>
        </p:nvSpPr>
        <p:spPr>
          <a:xfrm>
            <a:off x="7404394" y="238156"/>
            <a:ext cx="4044304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Configuration 2023</a:t>
            </a:r>
            <a:endParaRPr lang="en-US" sz="3386" spc="-1">
              <a:latin typeface="Arial"/>
            </a:endParaRPr>
          </a:p>
        </p:txBody>
      </p:sp>
      <p:sp>
        <p:nvSpPr>
          <p:cNvPr id="766" name="CustomShape 2"/>
          <p:cNvSpPr/>
          <p:nvPr/>
        </p:nvSpPr>
        <p:spPr>
          <a:xfrm>
            <a:off x="122122" y="958286"/>
            <a:ext cx="7281837" cy="5257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130615">
              <a:spcBef>
                <a:spcPts val="1708"/>
              </a:spcBef>
            </a:pPr>
            <a:r>
              <a:rPr lang="en-US" sz="3144" spc="-1" dirty="0">
                <a:solidFill>
                  <a:srgbClr val="000000"/>
                </a:solidFill>
                <a:latin typeface="Arial"/>
                <a:ea typeface="DejaVu Sans"/>
              </a:rPr>
              <a:t>          Nearest future:</a:t>
            </a:r>
            <a:endParaRPr lang="en-US" sz="3144" spc="-1" dirty="0">
              <a:latin typeface="Arial"/>
            </a:endParaRPr>
          </a:p>
          <a:p>
            <a:pPr marL="130615">
              <a:spcBef>
                <a:spcPts val="1371"/>
              </a:spcBef>
            </a:pPr>
            <a:endParaRPr lang="en-US" sz="3144" spc="-1" dirty="0">
              <a:latin typeface="Arial"/>
            </a:endParaRPr>
          </a:p>
          <a:p>
            <a:pPr marL="683553" indent="-552502">
              <a:spcBef>
                <a:spcPts val="1371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2028/29 – 1 km3 (20 clusters, ~6000 OMs)</a:t>
            </a:r>
            <a:endParaRPr lang="en-US" sz="2419" spc="-1" dirty="0">
              <a:latin typeface="Arial"/>
            </a:endParaRPr>
          </a:p>
          <a:p>
            <a:pPr marL="683553" indent="-552502">
              <a:spcBef>
                <a:spcPts val="1371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Additional inter-cluster strings  (36 OM + laser)</a:t>
            </a:r>
            <a:endParaRPr lang="en-US" sz="2419" spc="-1" dirty="0">
              <a:latin typeface="Arial"/>
            </a:endParaRPr>
          </a:p>
          <a:p>
            <a:pPr marL="683553" indent="-552502">
              <a:spcBef>
                <a:spcPts val="1371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419" spc="-1" dirty="0">
                <a:solidFill>
                  <a:srgbClr val="000000"/>
                </a:solidFill>
                <a:latin typeface="Arial"/>
                <a:ea typeface="Source Han Sans CN Regular"/>
              </a:rPr>
              <a:t>Introduce </a:t>
            </a: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fiber optic technology for data transmission</a:t>
            </a:r>
            <a:endParaRPr lang="en-US" sz="2419" spc="-1" dirty="0">
              <a:latin typeface="Arial"/>
            </a:endParaRPr>
          </a:p>
          <a:p>
            <a:pPr marL="683553" indent="-552502">
              <a:spcBef>
                <a:spcPts val="1371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419" spc="-1" dirty="0">
                <a:solidFill>
                  <a:srgbClr val="000000"/>
                </a:solidFill>
                <a:latin typeface="Arial"/>
                <a:ea typeface="DejaVu Sans"/>
              </a:rPr>
              <a:t>Project of 10 km3 detector </a:t>
            </a:r>
            <a:endParaRPr lang="en-US" sz="2419" spc="-1" dirty="0">
              <a:latin typeface="Arial"/>
            </a:endParaRPr>
          </a:p>
        </p:txBody>
      </p:sp>
      <p:pic>
        <p:nvPicPr>
          <p:cNvPr id="767" name="Рисунок 2"/>
          <p:cNvPicPr/>
          <p:nvPr/>
        </p:nvPicPr>
        <p:blipFill>
          <a:blip r:embed="rId3"/>
          <a:stretch/>
        </p:blipFill>
        <p:spPr>
          <a:xfrm>
            <a:off x="7536316" y="822445"/>
            <a:ext cx="4044304" cy="5212881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91C84F-B615-2316-5EAF-4AFB3D05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0C97B1-26A8-B031-D70F-404A9735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4848-DC70-410A-B2C2-0C02183933E3}" type="slidenum">
              <a:rPr lang="ru-RU" sz="1600" b="1" smtClean="0"/>
              <a:t>42</a:t>
            </a:fld>
            <a:endParaRPr lang="ru-RU" sz="16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179B7-7E9B-FF8B-0485-78DB40EC4F21}"/>
              </a:ext>
            </a:extLst>
          </p:cNvPr>
          <p:cNvSpPr txBox="1"/>
          <p:nvPr/>
        </p:nvSpPr>
        <p:spPr>
          <a:xfrm>
            <a:off x="1156063" y="209262"/>
            <a:ext cx="9409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</a:rPr>
              <a:t>Fiber-optic DAQ concept</a:t>
            </a:r>
            <a:endParaRPr lang="ru-RU" sz="3200" b="1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47556-6E31-1842-86DB-0D2C9A91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21" y="1661135"/>
            <a:ext cx="8533903" cy="2406780"/>
          </a:xfrm>
          <a:prstGeom prst="rect">
            <a:avLst/>
          </a:prstGeom>
          <a:solidFill>
            <a:srgbClr val="00B0F0">
              <a:alpha val="24000"/>
            </a:srgb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39081F-2A8C-0ABC-BE4A-2F6DE21BDA11}"/>
              </a:ext>
            </a:extLst>
          </p:cNvPr>
          <p:cNvSpPr txBox="1"/>
          <p:nvPr/>
        </p:nvSpPr>
        <p:spPr>
          <a:xfrm>
            <a:off x="561703" y="1117081"/>
            <a:ext cx="7824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The </a:t>
            </a:r>
            <a:r>
              <a:rPr lang="en-US" sz="2400" dirty="0"/>
              <a:t>basic</a:t>
            </a:r>
            <a:r>
              <a:rPr lang="ru-RU" sz="2400" dirty="0"/>
              <a:t> </a:t>
            </a:r>
            <a:r>
              <a:rPr lang="en-US" sz="2400" dirty="0"/>
              <a:t>structural units of </a:t>
            </a:r>
            <a:r>
              <a:rPr lang="ru-RU" sz="2400" dirty="0"/>
              <a:t>DAQ</a:t>
            </a:r>
            <a:r>
              <a:rPr lang="en-US" sz="2400" dirty="0"/>
              <a:t>: </a:t>
            </a:r>
            <a:r>
              <a:rPr lang="en-US" sz="2400" b="1" dirty="0"/>
              <a:t>Section and String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8E1C0-2C96-DDD4-622F-9F1ADDABBDB8}"/>
              </a:ext>
            </a:extLst>
          </p:cNvPr>
          <p:cNvSpPr txBox="1"/>
          <p:nvPr/>
        </p:nvSpPr>
        <p:spPr>
          <a:xfrm>
            <a:off x="393419" y="4232692"/>
            <a:ext cx="114051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000000"/>
                </a:solidFill>
                <a:effectLst/>
              </a:rPr>
              <a:t>Main technical 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Analog signals from OM</a:t>
            </a:r>
            <a:r>
              <a:rPr lang="en-US" sz="2200" dirty="0">
                <a:solidFill>
                  <a:srgbClr val="000000"/>
                </a:solidFill>
              </a:rPr>
              <a:t>s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are transmitted via coaxial cables to the control module of the section</a:t>
            </a:r>
            <a:r>
              <a:rPr lang="ru-RU" sz="22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Data and Trigger are formed by the Master board of the section module and transmitted to the string control module via one optical fiber</a:t>
            </a:r>
            <a:r>
              <a:rPr lang="ru-RU" sz="2200" dirty="0"/>
              <a:t> </a:t>
            </a:r>
            <a:r>
              <a:rPr lang="en-US" sz="2200" dirty="0"/>
              <a:t>using CWDM multiplexor</a:t>
            </a:r>
            <a:r>
              <a:rPr lang="ru-RU" sz="2200" dirty="0"/>
              <a:t> </a:t>
            </a:r>
            <a:r>
              <a:rPr lang="en-US" sz="2200" dirty="0"/>
              <a:t>together with the Sync.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Up to 12 OMs can be connected to the section module.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Up to 8 sections can be connected to the string module.</a:t>
            </a:r>
          </a:p>
        </p:txBody>
      </p:sp>
    </p:spTree>
    <p:extLst>
      <p:ext uri="{BB962C8B-B14F-4D97-AF65-F5344CB8AC3E}">
        <p14:creationId xmlns:p14="http://schemas.microsoft.com/office/powerpoint/2010/main" val="1188096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345558" y="3599774"/>
            <a:ext cx="171107" cy="768457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0" name="Picture 6"/>
          <p:cNvPicPr/>
          <p:nvPr/>
        </p:nvPicPr>
        <p:blipFill>
          <a:blip r:embed="rId3"/>
          <a:stretch/>
        </p:blipFill>
        <p:spPr>
          <a:xfrm>
            <a:off x="2130995" y="1426326"/>
            <a:ext cx="5179791" cy="4515392"/>
          </a:xfrm>
          <a:prstGeom prst="rect">
            <a:avLst/>
          </a:prstGeom>
          <a:ln>
            <a:noFill/>
          </a:ln>
        </p:spPr>
      </p:pic>
      <p:sp>
        <p:nvSpPr>
          <p:cNvPr id="501" name="CustomShape 2"/>
          <p:cNvSpPr/>
          <p:nvPr/>
        </p:nvSpPr>
        <p:spPr>
          <a:xfrm>
            <a:off x="440390" y="704891"/>
            <a:ext cx="1982749" cy="3872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b="1" spc="-1" dirty="0">
                <a:solidFill>
                  <a:srgbClr val="000000"/>
                </a:solidFill>
                <a:latin typeface="Arial"/>
                <a:ea typeface="DejaVu Sans"/>
              </a:rPr>
              <a:t>string</a:t>
            </a:r>
            <a:endParaRPr lang="en-US" sz="1802" spc="-1" dirty="0">
              <a:latin typeface="Arial"/>
            </a:endParaRPr>
          </a:p>
        </p:txBody>
      </p:sp>
      <p:sp>
        <p:nvSpPr>
          <p:cNvPr id="502" name="CustomShape 3"/>
          <p:cNvSpPr/>
          <p:nvPr/>
        </p:nvSpPr>
        <p:spPr>
          <a:xfrm>
            <a:off x="3378377" y="781083"/>
            <a:ext cx="2868325" cy="664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2" b="1" spc="-1">
                <a:solidFill>
                  <a:srgbClr val="000000"/>
                </a:solidFill>
                <a:latin typeface="Arial"/>
                <a:ea typeface="DejaVu Sans"/>
              </a:rPr>
              <a:t>Optical module (OM)</a:t>
            </a:r>
            <a:endParaRPr lang="en-US" sz="1802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2" spc="-1">
              <a:latin typeface="Arial"/>
            </a:endParaRPr>
          </a:p>
        </p:txBody>
      </p:sp>
      <p:sp>
        <p:nvSpPr>
          <p:cNvPr id="503" name="CustomShape 4"/>
          <p:cNvSpPr/>
          <p:nvPr/>
        </p:nvSpPr>
        <p:spPr>
          <a:xfrm>
            <a:off x="25031" y="59213"/>
            <a:ext cx="12141183" cy="541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6" b="1" spc="-1">
                <a:solidFill>
                  <a:srgbClr val="000000"/>
                </a:solidFill>
                <a:latin typeface="Arial"/>
                <a:ea typeface="DejaVu Sans"/>
              </a:rPr>
              <a:t>Detector components</a:t>
            </a:r>
            <a:endParaRPr lang="en-US" sz="2806" spc="-1">
              <a:latin typeface="Arial"/>
            </a:endParaRPr>
          </a:p>
        </p:txBody>
      </p:sp>
      <p:sp>
        <p:nvSpPr>
          <p:cNvPr id="504" name="CustomShape 5"/>
          <p:cNvSpPr/>
          <p:nvPr/>
        </p:nvSpPr>
        <p:spPr>
          <a:xfrm>
            <a:off x="7628182" y="4879811"/>
            <a:ext cx="5877716" cy="14965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Geometry calibration system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Acoustic modems on each string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Acoustic polling each 1-6 minutes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OM positioning precision ~ 20cm</a:t>
            </a:r>
            <a:endParaRPr lang="en-US" sz="1802" spc="-1" dirty="0">
              <a:latin typeface="Arial"/>
            </a:endParaRPr>
          </a:p>
          <a:p>
            <a:pPr marL="285612" indent="-285177"/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lang="en-US" sz="1802" spc="-1" dirty="0">
              <a:latin typeface="Arial"/>
            </a:endParaRPr>
          </a:p>
        </p:txBody>
      </p:sp>
      <p:sp>
        <p:nvSpPr>
          <p:cNvPr id="505" name="CustomShape 6"/>
          <p:cNvSpPr/>
          <p:nvPr/>
        </p:nvSpPr>
        <p:spPr>
          <a:xfrm>
            <a:off x="7628182" y="2905333"/>
            <a:ext cx="6839049" cy="1773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Time calibration systems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LED photodiodes in each OM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LED beacons at each string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Isotropic lasers between clusters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Calibration precision ~2 ns </a:t>
            </a:r>
            <a:endParaRPr lang="en-US" sz="1802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2" spc="-1" dirty="0">
              <a:latin typeface="Arial"/>
            </a:endParaRPr>
          </a:p>
        </p:txBody>
      </p:sp>
      <p:sp>
        <p:nvSpPr>
          <p:cNvPr id="506" name="CustomShape 7"/>
          <p:cNvSpPr/>
          <p:nvPr/>
        </p:nvSpPr>
        <p:spPr>
          <a:xfrm>
            <a:off x="7494084" y="781083"/>
            <a:ext cx="3914994" cy="14965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Each string carries 36 OMs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10-inch high Q eff. PMT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15 m vertical step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OM facing the lake bottom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  <a:ea typeface="DejaVu Sans"/>
              </a:rPr>
              <a:t>60 m between strings</a:t>
            </a:r>
            <a:endParaRPr lang="en-US" sz="1802" spc="-1" dirty="0">
              <a:latin typeface="Arial"/>
            </a:endParaRPr>
          </a:p>
        </p:txBody>
      </p:sp>
      <p:pic>
        <p:nvPicPr>
          <p:cNvPr id="507" name="Picture 11"/>
          <p:cNvPicPr/>
          <p:nvPr/>
        </p:nvPicPr>
        <p:blipFill>
          <a:blip r:embed="rId4"/>
          <a:stretch/>
        </p:blipFill>
        <p:spPr>
          <a:xfrm>
            <a:off x="209635" y="1039703"/>
            <a:ext cx="1512532" cy="4828434"/>
          </a:xfrm>
          <a:prstGeom prst="rect">
            <a:avLst/>
          </a:prstGeom>
          <a:ln>
            <a:noFill/>
          </a:ln>
        </p:spPr>
      </p:pic>
      <p:pic>
        <p:nvPicPr>
          <p:cNvPr id="508" name="Picture 12"/>
          <p:cNvPicPr/>
          <p:nvPr/>
        </p:nvPicPr>
        <p:blipFill>
          <a:blip r:embed="rId5"/>
          <a:stretch/>
        </p:blipFill>
        <p:spPr>
          <a:xfrm>
            <a:off x="270589" y="5958262"/>
            <a:ext cx="3662034" cy="714034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928BCF-B668-AB5D-4597-61A393BA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GVD cluster</a:t>
            </a:r>
            <a:endParaRPr lang="en-US" sz="3386" spc="-1">
              <a:latin typeface="Arial"/>
            </a:endParaRPr>
          </a:p>
        </p:txBody>
      </p:sp>
      <p:grpSp>
        <p:nvGrpSpPr>
          <p:cNvPr id="510" name="Group 2"/>
          <p:cNvGrpSpPr/>
          <p:nvPr/>
        </p:nvGrpSpPr>
        <p:grpSpPr>
          <a:xfrm>
            <a:off x="513970" y="504177"/>
            <a:ext cx="2914041" cy="6047952"/>
            <a:chOff x="424800" y="416880"/>
            <a:chExt cx="2409480" cy="5000760"/>
          </a:xfrm>
        </p:grpSpPr>
        <p:pic>
          <p:nvPicPr>
            <p:cNvPr id="511" name="Picture 5"/>
            <p:cNvPicPr/>
            <p:nvPr/>
          </p:nvPicPr>
          <p:blipFill>
            <a:blip r:embed="rId3"/>
            <a:stretch/>
          </p:blipFill>
          <p:spPr>
            <a:xfrm>
              <a:off x="702360" y="939240"/>
              <a:ext cx="2112120" cy="4089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2" name="CustomShape 3"/>
            <p:cNvSpPr/>
            <p:nvPr/>
          </p:nvSpPr>
          <p:spPr>
            <a:xfrm>
              <a:off x="620280" y="416880"/>
              <a:ext cx="2214000" cy="63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177" b="1" spc="-1">
                  <a:solidFill>
                    <a:srgbClr val="44546A"/>
                  </a:solidFill>
                  <a:latin typeface="Calibri"/>
                  <a:ea typeface="DejaVu Sans"/>
                </a:rPr>
                <a:t>Cluster:</a:t>
              </a:r>
              <a:endParaRPr lang="en-US" sz="2177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177" b="1" spc="-1">
                  <a:solidFill>
                    <a:srgbClr val="44546A"/>
                  </a:solidFill>
                  <a:latin typeface="Calibri"/>
                  <a:ea typeface="DejaVu Sans"/>
                </a:rPr>
                <a:t>8 strings</a:t>
              </a:r>
              <a:endParaRPr lang="en-US" sz="2177" spc="-1">
                <a:latin typeface="Arial"/>
              </a:endParaRPr>
            </a:p>
          </p:txBody>
        </p:sp>
        <p:sp>
          <p:nvSpPr>
            <p:cNvPr id="513" name="CustomShape 4"/>
            <p:cNvSpPr/>
            <p:nvPr/>
          </p:nvSpPr>
          <p:spPr>
            <a:xfrm>
              <a:off x="705240" y="2201040"/>
              <a:ext cx="360" cy="2235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CustomShape 5"/>
            <p:cNvSpPr/>
            <p:nvPr/>
          </p:nvSpPr>
          <p:spPr>
            <a:xfrm>
              <a:off x="916560" y="5085000"/>
              <a:ext cx="16207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CustomShape 6"/>
            <p:cNvSpPr/>
            <p:nvPr/>
          </p:nvSpPr>
          <p:spPr>
            <a:xfrm>
              <a:off x="1406520" y="5085000"/>
              <a:ext cx="1294920" cy="332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935" b="1" spc="-1">
                  <a:solidFill>
                    <a:srgbClr val="44546A"/>
                  </a:solidFill>
                  <a:latin typeface="Calibri"/>
                  <a:ea typeface="DejaVu Sans"/>
                </a:rPr>
                <a:t>120 m</a:t>
              </a:r>
              <a:endParaRPr lang="en-US" sz="1935" spc="-1">
                <a:latin typeface="Arial"/>
              </a:endParaRPr>
            </a:p>
          </p:txBody>
        </p:sp>
        <p:sp>
          <p:nvSpPr>
            <p:cNvPr id="516" name="CustomShape 7"/>
            <p:cNvSpPr/>
            <p:nvPr/>
          </p:nvSpPr>
          <p:spPr>
            <a:xfrm rot="16200000">
              <a:off x="169560" y="3182760"/>
              <a:ext cx="843120" cy="332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935" b="1" spc="-1">
                  <a:solidFill>
                    <a:srgbClr val="44546A"/>
                  </a:solidFill>
                  <a:latin typeface="Calibri"/>
                  <a:ea typeface="DejaVu Sans"/>
                </a:rPr>
                <a:t>525 m</a:t>
              </a:r>
              <a:endParaRPr lang="en-US" sz="1935" spc="-1">
                <a:latin typeface="Arial"/>
              </a:endParaRPr>
            </a:p>
          </p:txBody>
        </p:sp>
      </p:grpSp>
      <p:sp>
        <p:nvSpPr>
          <p:cNvPr id="517" name="CustomShape 8"/>
          <p:cNvSpPr/>
          <p:nvPr/>
        </p:nvSpPr>
        <p:spPr>
          <a:xfrm>
            <a:off x="3568641" y="1135923"/>
            <a:ext cx="4620755" cy="4753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b="1" spc="-1" dirty="0">
                <a:solidFill>
                  <a:srgbClr val="000000"/>
                </a:solidFill>
                <a:latin typeface="Calibri"/>
                <a:ea typeface="DejaVu Sans"/>
              </a:rPr>
              <a:t>Cluster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Source Han Sans CN Regular"/>
              </a:rPr>
              <a:t>8 strings (288 OMs)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60 m step between strings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Central electronics (power, trigger, data transmission) located at 30 m depth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Hardware trigger: 4 </a:t>
            </a:r>
            <a:r>
              <a:rPr lang="en-US" sz="2177" spc="-1" dirty="0" err="1">
                <a:solidFill>
                  <a:srgbClr val="000000"/>
                </a:solidFill>
                <a:latin typeface="Calibri"/>
                <a:ea typeface="DejaVu Sans"/>
              </a:rPr>
              <a:t>p.e.</a:t>
            </a: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 + 1.5 </a:t>
            </a:r>
            <a:r>
              <a:rPr lang="en-US" sz="2177" spc="-1" dirty="0" err="1">
                <a:solidFill>
                  <a:srgbClr val="000000"/>
                </a:solidFill>
                <a:latin typeface="Calibri"/>
                <a:ea typeface="DejaVu Sans"/>
              </a:rPr>
              <a:t>p.e.</a:t>
            </a: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 on adjacent OMs in 100 ns window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Inter-section </a:t>
            </a:r>
            <a:r>
              <a:rPr lang="en-US" sz="2177" spc="-1" dirty="0" err="1">
                <a:solidFill>
                  <a:srgbClr val="000000"/>
                </a:solidFill>
                <a:latin typeface="Calibri"/>
                <a:ea typeface="DejaVu Sans"/>
              </a:rPr>
              <a:t>synchronisation</a:t>
            </a: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 by common trigger (~ 2 ns accuracy)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Internal network: </a:t>
            </a:r>
            <a:r>
              <a:rPr lang="en-US" sz="2177" spc="-1" dirty="0" err="1">
                <a:solidFill>
                  <a:srgbClr val="000000"/>
                </a:solidFill>
                <a:latin typeface="Calibri"/>
                <a:ea typeface="DejaVu Sans"/>
              </a:rPr>
              <a:t>shDSL</a:t>
            </a: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 Ethernet extenders 5.7 Mbit</a:t>
            </a:r>
            <a:endParaRPr lang="en-US" sz="2177" spc="-1" dirty="0">
              <a:latin typeface="Arial"/>
            </a:endParaRPr>
          </a:p>
          <a:p>
            <a:pPr marL="261230" indent="-26079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Connection to shore: </a:t>
            </a:r>
            <a:br>
              <a:rPr sz="2177" dirty="0"/>
            </a:br>
            <a:r>
              <a:rPr lang="en-US" sz="2177" spc="-1" dirty="0">
                <a:solidFill>
                  <a:srgbClr val="000000"/>
                </a:solidFill>
                <a:latin typeface="Calibri"/>
                <a:ea typeface="DejaVu Sans"/>
              </a:rPr>
              <a:t>Ethernet / optic fiber</a:t>
            </a:r>
            <a:endParaRPr lang="en-US" sz="2177" spc="-1" dirty="0">
              <a:latin typeface="Arial"/>
            </a:endParaRPr>
          </a:p>
        </p:txBody>
      </p:sp>
      <p:pic>
        <p:nvPicPr>
          <p:cNvPr id="518" name="Рисунок 264"/>
          <p:cNvPicPr/>
          <p:nvPr/>
        </p:nvPicPr>
        <p:blipFill>
          <a:blip r:embed="rId4"/>
          <a:stretch/>
        </p:blipFill>
        <p:spPr>
          <a:xfrm>
            <a:off x="8250785" y="812431"/>
            <a:ext cx="3672484" cy="2568779"/>
          </a:xfrm>
          <a:prstGeom prst="rect">
            <a:avLst/>
          </a:prstGeom>
          <a:ln>
            <a:noFill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7DB957-75CB-FC8B-A38E-C55D23D9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C30E6D-DC2D-E0DE-E1F0-7D80425A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2138"/>
            <a:ext cx="2743200" cy="365125"/>
          </a:xfrm>
        </p:spPr>
        <p:txBody>
          <a:bodyPr/>
          <a:lstStyle/>
          <a:p>
            <a:fld id="{1A1A4848-DC70-410A-B2C2-0C02183933E3}" type="slidenum">
              <a:rPr lang="ru-RU" sz="1600" b="1" smtClean="0"/>
              <a:t>5</a:t>
            </a:fld>
            <a:endParaRPr lang="ru-RU" sz="1600" b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8EF6F0C-88A0-1E65-2353-16BFB8F8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543" y="3849829"/>
            <a:ext cx="4612128" cy="2767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D3B796-B065-F3FB-4FDD-2C64E7A0B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3" y="419013"/>
            <a:ext cx="4612128" cy="3165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577BE-0C84-C4F5-F742-7FA2D9A944BD}"/>
              </a:ext>
            </a:extLst>
          </p:cNvPr>
          <p:cNvSpPr txBox="1"/>
          <p:nvPr/>
        </p:nvSpPr>
        <p:spPr>
          <a:xfrm>
            <a:off x="5813104" y="216584"/>
            <a:ext cx="6267734" cy="42165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ru-RU" sz="2800" b="1" dirty="0">
                <a:cs typeface="Times New Roman" pitchFamily="18" charset="0"/>
              </a:rPr>
              <a:t>Site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2400" dirty="0">
                <a:cs typeface="Times New Roman" pitchFamily="18" charset="0"/>
              </a:rPr>
              <a:t>51</a:t>
            </a:r>
            <a:r>
              <a:rPr lang="en-US" altLang="ru-RU" sz="2400" dirty="0">
                <a:cs typeface="Times New Roman" pitchFamily="18" charset="0"/>
                <a:sym typeface="Symbol" panose="05050102010706020507" pitchFamily="18" charset="2"/>
              </a:rPr>
              <a:t>46’ N 1046 24’ E</a:t>
            </a:r>
            <a:endParaRPr lang="en-US" altLang="ru-RU" sz="2400" dirty="0"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2400" dirty="0">
                <a:cs typeface="Times New Roman" pitchFamily="18" charset="0"/>
              </a:rPr>
              <a:t>Depth of the lake is 1366 m.</a:t>
            </a:r>
            <a:endParaRPr lang="ru-RU" altLang="ru-RU" sz="2400" dirty="0">
              <a:cs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dirty="0">
                <a:cs typeface="Times New Roman" pitchFamily="18" charset="0"/>
              </a:rPr>
              <a:t>Distance to shore ~4  km.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dirty="0">
                <a:cs typeface="Times New Roman" pitchFamily="18" charset="0"/>
              </a:rPr>
              <a:t>Absence of high luminosity bursts from biology.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dirty="0">
                <a:cs typeface="Times New Roman" pitchFamily="18" charset="0"/>
              </a:rPr>
              <a:t>Water properties for light: </a:t>
            </a:r>
          </a:p>
          <a:p>
            <a:pPr>
              <a:spcBef>
                <a:spcPct val="0"/>
              </a:spcBef>
            </a:pPr>
            <a:r>
              <a:rPr lang="en-US" altLang="ru-RU" sz="2400" i="1" dirty="0">
                <a:cs typeface="Times New Roman" panose="02020603050405020304" pitchFamily="18" charset="0"/>
              </a:rPr>
              <a:t>          </a:t>
            </a:r>
            <a:r>
              <a:rPr lang="en-US" altLang="ru-RU" sz="2400" dirty="0">
                <a:cs typeface="Times New Roman" pitchFamily="18" charset="0"/>
              </a:rPr>
              <a:t>Abs.   length: 22 ± 2 m   </a:t>
            </a:r>
          </a:p>
          <a:p>
            <a:pPr>
              <a:spcBef>
                <a:spcPct val="0"/>
              </a:spcBef>
            </a:pPr>
            <a:r>
              <a:rPr lang="en-US" altLang="ru-RU" sz="2400" dirty="0">
                <a:cs typeface="Times New Roman" pitchFamily="18" charset="0"/>
              </a:rPr>
              <a:t>          Scatt. length: 60-80 m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dirty="0">
                <a:cs typeface="Times New Roman" pitchFamily="18" charset="0"/>
              </a:rPr>
              <a:t>Installing the telescope from the ice significantly simplifies</a:t>
            </a:r>
            <a:r>
              <a:rPr lang="ru-RU" altLang="ru-RU" sz="2400" dirty="0">
                <a:cs typeface="Times New Roman" pitchFamily="18" charset="0"/>
              </a:rPr>
              <a:t> </a:t>
            </a:r>
            <a:r>
              <a:rPr lang="en-US" altLang="ru-RU" sz="2400" dirty="0">
                <a:cs typeface="Times New Roman" pitchFamily="18" charset="0"/>
              </a:rPr>
              <a:t>the deployment.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0A67C-9C60-573E-EFC3-0BA5383B7181}"/>
              </a:ext>
            </a:extLst>
          </p:cNvPr>
          <p:cNvSpPr txBox="1"/>
          <p:nvPr/>
        </p:nvSpPr>
        <p:spPr>
          <a:xfrm>
            <a:off x="5852886" y="4533146"/>
            <a:ext cx="6227952" cy="200054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altLang="ru-RU" sz="2800" b="1" dirty="0">
                <a:cs typeface="Times New Roman" panose="02020603050405020304" pitchFamily="18" charset="0"/>
              </a:rPr>
              <a:t>The principle of operation</a:t>
            </a:r>
            <a:endParaRPr lang="ru-RU" altLang="ru-RU" sz="2800" b="1" dirty="0"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Registration of Cherenkov radiation generated by neutrino interaction products (muons and cascades) using a 3D array of photodetectors - optical modules.</a:t>
            </a:r>
          </a:p>
        </p:txBody>
      </p:sp>
    </p:spTree>
    <p:extLst>
      <p:ext uri="{BB962C8B-B14F-4D97-AF65-F5344CB8AC3E}">
        <p14:creationId xmlns:p14="http://schemas.microsoft.com/office/powerpoint/2010/main" val="320785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185390-5376-07DE-933B-F3A3BB0B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4848-DC70-410A-B2C2-0C02183933E3}" type="slidenum">
              <a:rPr lang="ru-RU" sz="1600" b="1" smtClean="0"/>
              <a:t>6</a:t>
            </a:fld>
            <a:endParaRPr lang="ru-RU" sz="1600" b="1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80C3E2B-1F97-6723-C665-935D6471EC6B}"/>
              </a:ext>
            </a:extLst>
          </p:cNvPr>
          <p:cNvGrpSpPr/>
          <p:nvPr/>
        </p:nvGrpSpPr>
        <p:grpSpPr>
          <a:xfrm>
            <a:off x="229093" y="1051737"/>
            <a:ext cx="3086033" cy="5181139"/>
            <a:chOff x="3275856" y="980728"/>
            <a:chExt cx="2014215" cy="3454725"/>
          </a:xfrm>
        </p:grpSpPr>
        <p:pic>
          <p:nvPicPr>
            <p:cNvPr id="11" name="Рисунок 5">
              <a:extLst>
                <a:ext uri="{FF2B5EF4-FFF2-40B4-BE49-F238E27FC236}">
                  <a16:creationId xmlns:a16="http://schemas.microsoft.com/office/drawing/2014/main" id="{50844A08-B196-8E45-A3A9-C9C3A3E4D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980728"/>
              <a:ext cx="2014215" cy="332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22E318D-97BB-619F-CF10-8637BA7B88E8}"/>
                </a:ext>
              </a:extLst>
            </p:cNvPr>
            <p:cNvSpPr/>
            <p:nvPr/>
          </p:nvSpPr>
          <p:spPr>
            <a:xfrm rot="16200000">
              <a:off x="4746914" y="2693305"/>
              <a:ext cx="716983" cy="241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525 m</a:t>
              </a:r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54378C4A-8F5D-2D31-0C50-92FE979BEF00}"/>
                </a:ext>
              </a:extLst>
            </p:cNvPr>
            <p:cNvSpPr/>
            <p:nvPr/>
          </p:nvSpPr>
          <p:spPr>
            <a:xfrm>
              <a:off x="3997910" y="4066121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120 m</a:t>
              </a:r>
              <a:endParaRPr lang="ru-R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78E691-5CA4-512D-E81E-10FBE6F1CD8B}"/>
              </a:ext>
            </a:extLst>
          </p:cNvPr>
          <p:cNvSpPr txBox="1"/>
          <p:nvPr/>
        </p:nvSpPr>
        <p:spPr>
          <a:xfrm>
            <a:off x="3263413" y="1658726"/>
            <a:ext cx="6677914" cy="4831973"/>
          </a:xfrm>
          <a:prstGeom prst="rect">
            <a:avLst/>
          </a:prstGeom>
          <a:noFill/>
        </p:spPr>
        <p:txBody>
          <a:bodyPr wrap="square" lIns="91321" tIns="45661" rIns="91321" bIns="45661" rtlCol="0">
            <a:spAutoFit/>
          </a:bodyPr>
          <a:lstStyle/>
          <a:p>
            <a:r>
              <a:rPr lang="en-US" sz="2200" b="1" dirty="0"/>
              <a:t>Optical module: </a:t>
            </a:r>
            <a:r>
              <a:rPr lang="en-US" sz="2200" dirty="0"/>
              <a:t>one PMT,</a:t>
            </a:r>
          </a:p>
          <a:p>
            <a:r>
              <a:rPr lang="en-US" sz="2200" b="1" dirty="0"/>
              <a:t>              </a:t>
            </a:r>
            <a:r>
              <a:rPr lang="en-US" sz="2200" dirty="0"/>
              <a:t>Hamamatsu</a:t>
            </a:r>
            <a:r>
              <a:rPr lang="en-US" sz="2200" b="1" dirty="0"/>
              <a:t> </a:t>
            </a:r>
            <a:r>
              <a:rPr lang="en-US" sz="2200" dirty="0"/>
              <a:t>R7081-100,</a:t>
            </a:r>
          </a:p>
          <a:p>
            <a:r>
              <a:rPr lang="en-US" sz="2200" dirty="0"/>
              <a:t>              10 inches,  35% </a:t>
            </a:r>
            <a:r>
              <a:rPr lang="en-US" sz="2200" dirty="0" err="1"/>
              <a:t>q.e.</a:t>
            </a:r>
            <a:r>
              <a:rPr lang="en-US" sz="2200" dirty="0"/>
              <a:t> (in max)</a:t>
            </a:r>
          </a:p>
          <a:p>
            <a:r>
              <a:rPr lang="en-US" sz="2200" dirty="0"/>
              <a:t>              Analog output    </a:t>
            </a:r>
            <a:endParaRPr lang="ru-RU" sz="2200" dirty="0"/>
          </a:p>
          <a:p>
            <a:r>
              <a:rPr lang="en-US" sz="2200" b="1" dirty="0"/>
              <a:t>String: </a:t>
            </a:r>
            <a:r>
              <a:rPr lang="en-US" sz="2200" dirty="0"/>
              <a:t>3 Sections </a:t>
            </a:r>
            <a:r>
              <a:rPr lang="en-US" sz="2200" dirty="0">
                <a:sym typeface="Symbol"/>
              </a:rPr>
              <a:t> 12 OMs,</a:t>
            </a:r>
          </a:p>
          <a:p>
            <a:r>
              <a:rPr lang="en-US" sz="2200" dirty="0">
                <a:sym typeface="Symbol"/>
              </a:rPr>
              <a:t>             15 m step between OMs</a:t>
            </a:r>
          </a:p>
          <a:p>
            <a:r>
              <a:rPr lang="en-US" sz="2200" b="1" dirty="0">
                <a:sym typeface="Symbol"/>
              </a:rPr>
              <a:t>Cluster:</a:t>
            </a:r>
            <a:r>
              <a:rPr lang="en-US" sz="2200" dirty="0">
                <a:sym typeface="Symbol"/>
              </a:rPr>
              <a:t> 8 strings,</a:t>
            </a:r>
          </a:p>
          <a:p>
            <a:r>
              <a:rPr lang="en-US" sz="2200" dirty="0">
                <a:sym typeface="Symbol"/>
              </a:rPr>
              <a:t>               60 m  step between strings</a:t>
            </a:r>
          </a:p>
          <a:p>
            <a:r>
              <a:rPr lang="en-US" sz="2200" dirty="0">
                <a:sym typeface="Symbol"/>
              </a:rPr>
              <a:t>               Cluster center: 30 m depth. </a:t>
            </a:r>
          </a:p>
          <a:p>
            <a:r>
              <a:rPr lang="en-US" sz="2200" b="1" dirty="0">
                <a:sym typeface="Symbol"/>
              </a:rPr>
              <a:t>Connection to shore: </a:t>
            </a:r>
          </a:p>
          <a:p>
            <a:r>
              <a:rPr lang="en-US" sz="2200" b="1" dirty="0">
                <a:sym typeface="Symbol"/>
              </a:rPr>
              <a:t>               </a:t>
            </a:r>
            <a:r>
              <a:rPr lang="en-US" sz="2200" dirty="0">
                <a:sym typeface="Symbol"/>
              </a:rPr>
              <a:t>One hybrid fiber-optical cable per cluster,</a:t>
            </a:r>
          </a:p>
          <a:p>
            <a:r>
              <a:rPr lang="en-US" sz="2200" dirty="0">
                <a:sym typeface="Symbol"/>
              </a:rPr>
              <a:t>               Cable connects Shore station and Cluster center. </a:t>
            </a:r>
            <a:r>
              <a:rPr lang="en-US" sz="2200" b="1" dirty="0">
                <a:sym typeface="Symbol"/>
              </a:rPr>
              <a:t>Positioning system:</a:t>
            </a:r>
            <a:r>
              <a:rPr lang="en-US" sz="2200" dirty="0">
                <a:sym typeface="Symbol"/>
              </a:rPr>
              <a:t> 3 / 4 acoustic modems per string, </a:t>
            </a:r>
          </a:p>
          <a:p>
            <a:r>
              <a:rPr lang="en-US" sz="2200" dirty="0">
                <a:sym typeface="Symbol"/>
              </a:rPr>
              <a:t>               Real-time positioning with ~20 cm accuracy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D5069-CC3E-59FC-D841-D543344DBD53}"/>
              </a:ext>
            </a:extLst>
          </p:cNvPr>
          <p:cNvSpPr txBox="1"/>
          <p:nvPr/>
        </p:nvSpPr>
        <p:spPr>
          <a:xfrm>
            <a:off x="3910040" y="478069"/>
            <a:ext cx="3665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Baikal-</a:t>
            </a:r>
            <a:r>
              <a:rPr lang="ru-RU" sz="3200" b="1" dirty="0"/>
              <a:t>GVD</a:t>
            </a:r>
            <a:r>
              <a:rPr lang="en-US" sz="3200" b="1" dirty="0"/>
              <a:t> design</a:t>
            </a:r>
            <a:endParaRPr lang="ru-RU" sz="3200" b="1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DF12CF5-2001-08E7-1443-6C80AB5E7385}"/>
              </a:ext>
            </a:extLst>
          </p:cNvPr>
          <p:cNvGrpSpPr/>
          <p:nvPr/>
        </p:nvGrpSpPr>
        <p:grpSpPr>
          <a:xfrm>
            <a:off x="7575960" y="290849"/>
            <a:ext cx="4410754" cy="6070936"/>
            <a:chOff x="7575960" y="290849"/>
            <a:chExt cx="4410754" cy="607093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4D61AA-F592-2A9B-13DC-AB727CF2D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5754" y="290849"/>
              <a:ext cx="3410960" cy="2405743"/>
            </a:xfrm>
            <a:prstGeom prst="rect">
              <a:avLst/>
            </a:prstGeom>
          </p:spPr>
        </p:pic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03A6FD81-15D0-516A-8B5E-1B0F7BE404F2}"/>
                </a:ext>
              </a:extLst>
            </p:cNvPr>
            <p:cNvGrpSpPr/>
            <p:nvPr/>
          </p:nvGrpSpPr>
          <p:grpSpPr>
            <a:xfrm>
              <a:off x="9862660" y="3263255"/>
              <a:ext cx="1959832" cy="3098530"/>
              <a:chOff x="9919797" y="3063875"/>
              <a:chExt cx="1959832" cy="3098530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E18723EB-1744-BE4F-323C-1DB7B6CF7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10169" y="3063875"/>
                <a:ext cx="1629593" cy="279358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957422-DD40-94E5-C2FE-EEF0925BDE98}"/>
                  </a:ext>
                </a:extLst>
              </p:cNvPr>
              <p:cNvSpPr txBox="1"/>
              <p:nvPr/>
            </p:nvSpPr>
            <p:spPr>
              <a:xfrm>
                <a:off x="9919797" y="5762295"/>
                <a:ext cx="19598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ym typeface="Symbol"/>
                  </a:rPr>
                  <a:t>Acoustic modem</a:t>
                </a:r>
                <a:endParaRPr lang="en-US" sz="1900" b="1" dirty="0"/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C92FE309-D051-630D-6987-96E08456319D}"/>
                </a:ext>
              </a:extLst>
            </p:cNvPr>
            <p:cNvGrpSpPr/>
            <p:nvPr/>
          </p:nvGrpSpPr>
          <p:grpSpPr>
            <a:xfrm>
              <a:off x="7575960" y="2220014"/>
              <a:ext cx="2678778" cy="2758215"/>
              <a:chOff x="8628030" y="3698978"/>
              <a:chExt cx="2482270" cy="2559508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C3D12CA4-1714-F67B-753F-2E51CF12C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28030" y="4048423"/>
                <a:ext cx="2482270" cy="221006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C577DD0-B6EB-BFF5-3791-CA680A5716F7}"/>
                  </a:ext>
                </a:extLst>
              </p:cNvPr>
              <p:cNvSpPr txBox="1"/>
              <p:nvPr/>
            </p:nvSpPr>
            <p:spPr>
              <a:xfrm>
                <a:off x="8802057" y="3698978"/>
                <a:ext cx="2276719" cy="357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00" b="1" dirty="0"/>
                  <a:t>Optical</a:t>
                </a:r>
                <a:r>
                  <a:rPr lang="en-US" sz="19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1900" b="1" dirty="0" err="1">
                    <a:solidFill>
                      <a:schemeClr val="bg1"/>
                    </a:solidFill>
                  </a:rPr>
                  <a:t>Module</a:t>
                </a:r>
                <a:r>
                  <a:rPr lang="en-US" sz="1900" b="1" dirty="0" err="1"/>
                  <a:t>e</a:t>
                </a:r>
                <a:r>
                  <a:rPr lang="en-US" sz="1900" b="1" dirty="0"/>
                  <a:t> (OM)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5D4BE1-322A-2136-4130-6AF8B4A5D6FB}"/>
              </a:ext>
            </a:extLst>
          </p:cNvPr>
          <p:cNvSpPr txBox="1"/>
          <p:nvPr/>
        </p:nvSpPr>
        <p:spPr>
          <a:xfrm>
            <a:off x="1014423" y="5961675"/>
            <a:ext cx="1432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ym typeface="Symbol"/>
              </a:rPr>
              <a:t>GVD cluster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11049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5917114" y="4245017"/>
            <a:ext cx="6108470" cy="1773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Data is transferred from the Shore center to JINR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Shore center </a:t>
            </a:r>
            <a:r>
              <a:rPr lang="en-US" sz="1802" spc="-1" dirty="0">
                <a:solidFill>
                  <a:srgbClr val="000000"/>
                </a:solidFill>
                <a:latin typeface="DejaVu Sans"/>
              </a:rPr>
              <a:t>➙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2" spc="-1" dirty="0" err="1">
                <a:solidFill>
                  <a:srgbClr val="000000"/>
                </a:solidFill>
                <a:latin typeface="Arial"/>
              </a:rPr>
              <a:t>Baikalsk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: 300 Mbit/s radio channel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 err="1">
                <a:solidFill>
                  <a:srgbClr val="000000"/>
                </a:solidFill>
                <a:latin typeface="Arial"/>
              </a:rPr>
              <a:t>Baikalsk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2" spc="-1" dirty="0">
                <a:solidFill>
                  <a:srgbClr val="000000"/>
                </a:solidFill>
                <a:latin typeface="DejaVu Sans"/>
              </a:rPr>
              <a:t>➙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JINR: Ethernet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Compressed data sample ~</a:t>
            </a:r>
            <a:r>
              <a:rPr lang="ru-RU" sz="1802" spc="-1" dirty="0">
                <a:solidFill>
                  <a:srgbClr val="000000"/>
                </a:solidFill>
                <a:latin typeface="Arial"/>
              </a:rPr>
              <a:t>6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0GB per day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Delay due to shore </a:t>
            </a:r>
            <a:r>
              <a:rPr lang="en-US" sz="1802" spc="-1" dirty="0">
                <a:solidFill>
                  <a:srgbClr val="000000"/>
                </a:solidFill>
                <a:latin typeface="DejaVu Sans"/>
              </a:rPr>
              <a:t>➙</a:t>
            </a:r>
            <a:r>
              <a:rPr lang="en-US" sz="1802" spc="-1" dirty="0">
                <a:solidFill>
                  <a:srgbClr val="000000"/>
                </a:solidFill>
                <a:latin typeface="Arial"/>
              </a:rPr>
              <a:t> JINR data transfer: &lt; 1 min.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Data is stored in JINR using EOS service</a:t>
            </a:r>
            <a:endParaRPr lang="en-US" sz="1802" spc="-1" dirty="0">
              <a:latin typeface="Arial"/>
            </a:endParaRPr>
          </a:p>
        </p:txBody>
      </p:sp>
      <p:pic>
        <p:nvPicPr>
          <p:cNvPr id="521" name="Picture 1"/>
          <p:cNvPicPr/>
          <p:nvPr/>
        </p:nvPicPr>
        <p:blipFill>
          <a:blip r:embed="rId3"/>
          <a:stretch/>
        </p:blipFill>
        <p:spPr>
          <a:xfrm>
            <a:off x="7023866" y="741898"/>
            <a:ext cx="5142348" cy="3281942"/>
          </a:xfrm>
          <a:prstGeom prst="rect">
            <a:avLst/>
          </a:prstGeom>
          <a:ln>
            <a:noFill/>
          </a:ln>
        </p:spPr>
      </p:pic>
      <p:sp>
        <p:nvSpPr>
          <p:cNvPr id="522" name="CustomShape 2"/>
          <p:cNvSpPr/>
          <p:nvPr/>
        </p:nvSpPr>
        <p:spPr>
          <a:xfrm>
            <a:off x="25031" y="59213"/>
            <a:ext cx="12141183" cy="5416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6" b="1" spc="-1">
                <a:solidFill>
                  <a:srgbClr val="000000"/>
                </a:solidFill>
                <a:latin typeface="Arial"/>
              </a:rPr>
              <a:t>Data stream</a:t>
            </a:r>
            <a:endParaRPr lang="en-US" sz="2806" spc="-1">
              <a:latin typeface="Arial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554025" y="4245017"/>
            <a:ext cx="4836707" cy="2051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Baikal shore center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Power distribution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Data readout hardware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Data-taking management (shifter)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Data quality control</a:t>
            </a:r>
            <a:endParaRPr lang="en-US" sz="1802" spc="-1" dirty="0">
              <a:latin typeface="Arial"/>
            </a:endParaRPr>
          </a:p>
          <a:p>
            <a:pPr marL="285612" indent="-285177">
              <a:buClr>
                <a:srgbClr val="000000"/>
              </a:buClr>
              <a:buFont typeface="Arial"/>
              <a:buChar char="•"/>
            </a:pPr>
            <a:r>
              <a:rPr lang="en-US" sz="1802" spc="-1" dirty="0">
                <a:solidFill>
                  <a:srgbClr val="000000"/>
                </a:solidFill>
                <a:latin typeface="Arial"/>
              </a:rPr>
              <a:t>Fast reconstruction and alert production (to be deployed)</a:t>
            </a:r>
            <a:endParaRPr lang="en-US" sz="1802" spc="-1" dirty="0">
              <a:latin typeface="Arial"/>
            </a:endParaRPr>
          </a:p>
        </p:txBody>
      </p:sp>
      <p:pic>
        <p:nvPicPr>
          <p:cNvPr id="524" name="Picture 6"/>
          <p:cNvPicPr/>
          <p:nvPr/>
        </p:nvPicPr>
        <p:blipFill>
          <a:blip r:embed="rId4"/>
          <a:stretch/>
        </p:blipFill>
        <p:spPr>
          <a:xfrm>
            <a:off x="3785754" y="1382739"/>
            <a:ext cx="3616054" cy="2428341"/>
          </a:xfrm>
          <a:prstGeom prst="rect">
            <a:avLst/>
          </a:prstGeom>
          <a:ln>
            <a:noFill/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6" descr="Изображение выглядит как трава, небо, на открытом воздухе, поле&#10;&#10;Автоматически созданное описание">
            <a:extLst>
              <a:ext uri="{FF2B5EF4-FFF2-40B4-BE49-F238E27FC236}">
                <a16:creationId xmlns:a16="http://schemas.microsoft.com/office/drawing/2014/main" id="{0FBB7CD3-27BC-4CA9-95B9-EB284380A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" y="1361720"/>
            <a:ext cx="3760722" cy="2502525"/>
          </a:xfrm>
          <a:prstGeom prst="round2DiagRect">
            <a:avLst>
              <a:gd name="adj1" fmla="val 435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E9F342-951F-4705-1D60-D7BD5688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788DE8-531F-784C-0DA0-02A42DAB6363}"/>
              </a:ext>
            </a:extLst>
          </p:cNvPr>
          <p:cNvSpPr txBox="1"/>
          <p:nvPr/>
        </p:nvSpPr>
        <p:spPr>
          <a:xfrm>
            <a:off x="3356448" y="314399"/>
            <a:ext cx="499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urrent status</a:t>
            </a:r>
            <a:r>
              <a:rPr lang="ru-RU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Baikal-GVD</a:t>
            </a:r>
            <a:endParaRPr lang="ru-RU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158B6-81AF-BAF1-B8CC-C5C0A079267E}"/>
              </a:ext>
            </a:extLst>
          </p:cNvPr>
          <p:cNvSpPr txBox="1"/>
          <p:nvPr/>
        </p:nvSpPr>
        <p:spPr>
          <a:xfrm>
            <a:off x="245194" y="1416035"/>
            <a:ext cx="569976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200" dirty="0">
                <a:effectLst/>
                <a:ea typeface="Calibri" panose="020F0502020204030204" pitchFamily="34" charset="0"/>
              </a:rPr>
              <a:t>Currently, the deployment of the Baikal-GVD neutrino telescope is successfully underway.  </a:t>
            </a:r>
            <a:r>
              <a:rPr lang="ru-RU" sz="2200" dirty="0">
                <a:effectLst/>
                <a:ea typeface="Calibri" panose="020F0502020204030204" pitchFamily="34" charset="0"/>
              </a:rPr>
              <a:t>- </a:t>
            </a:r>
            <a:r>
              <a:rPr lang="en-US" sz="2200" dirty="0">
                <a:effectLst/>
                <a:ea typeface="Calibri" panose="020F0502020204030204" pitchFamily="34" charset="0"/>
              </a:rPr>
              <a:t> </a:t>
            </a:r>
            <a:r>
              <a:rPr lang="ru-RU" sz="2200" dirty="0">
                <a:effectLst/>
                <a:ea typeface="Calibri" panose="020F0502020204030204" pitchFamily="34" charset="0"/>
              </a:rPr>
              <a:t>12</a:t>
            </a:r>
            <a:r>
              <a:rPr lang="en-US" sz="2200" dirty="0">
                <a:effectLst/>
                <a:ea typeface="Calibri" panose="020F0502020204030204" pitchFamily="34" charset="0"/>
              </a:rPr>
              <a:t> </a:t>
            </a:r>
            <a:r>
              <a:rPr lang="en-US" sz="2200" dirty="0">
                <a:ea typeface="Calibri" panose="020F0502020204030204" pitchFamily="34" charset="0"/>
              </a:rPr>
              <a:t>cluster</a:t>
            </a:r>
            <a:r>
              <a:rPr lang="en-US" sz="2200" dirty="0">
                <a:effectLst/>
                <a:ea typeface="Calibri" panose="020F0502020204030204" pitchFamily="34" charset="0"/>
              </a:rPr>
              <a:t>s with 3456 OMs.</a:t>
            </a:r>
          </a:p>
          <a:p>
            <a:pPr algn="l"/>
            <a:r>
              <a:rPr lang="en-US" sz="2200" dirty="0">
                <a:ea typeface="Calibri" panose="020F0502020204030204" pitchFamily="34" charset="0"/>
              </a:rPr>
              <a:t>     -  About </a:t>
            </a:r>
            <a:r>
              <a:rPr lang="en-US" sz="2200" b="1" dirty="0">
                <a:solidFill>
                  <a:srgbClr val="000000"/>
                </a:solidFill>
              </a:rPr>
              <a:t>10 astrophysical neutrinos per year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  <a:endParaRPr lang="en-US" sz="2200" dirty="0">
              <a:effectLst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The production and technical base of the Baikal project ensures the deployment of </a:t>
            </a:r>
            <a:r>
              <a:rPr lang="en-US" sz="2200" b="1" i="0" dirty="0">
                <a:solidFill>
                  <a:srgbClr val="000000"/>
                </a:solidFill>
                <a:effectLst/>
              </a:rPr>
              <a:t>two clusters annually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.</a:t>
            </a:r>
            <a:endParaRPr lang="ru-RU" sz="2200" b="0" i="0" dirty="0">
              <a:solidFill>
                <a:srgbClr val="000000"/>
              </a:solidFill>
              <a:effectLst/>
            </a:endParaRPr>
          </a:p>
          <a:p>
            <a:pPr algn="l"/>
            <a:endParaRPr lang="ru-RU" sz="400" dirty="0">
              <a:solidFill>
                <a:srgbClr val="00000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</a:rPr>
              <a:t>GVD has </a:t>
            </a:r>
            <a:r>
              <a:rPr lang="en-US" sz="2200" b="1" dirty="0">
                <a:solidFill>
                  <a:srgbClr val="000000"/>
                </a:solidFill>
              </a:rPr>
              <a:t>developed shore infrastructure</a:t>
            </a:r>
            <a:r>
              <a:rPr lang="en-US" sz="2200" dirty="0">
                <a:solidFill>
                  <a:srgbClr val="000000"/>
                </a:solidFill>
              </a:rPr>
              <a:t>: control center, laboratories, workshops</a:t>
            </a:r>
            <a:r>
              <a:rPr lang="ru-RU" sz="2200" dirty="0">
                <a:solidFill>
                  <a:srgbClr val="000000"/>
                </a:solidFill>
              </a:rPr>
              <a:t>,</a:t>
            </a:r>
            <a:r>
              <a:rPr lang="en-US" sz="2200" dirty="0">
                <a:solidFill>
                  <a:srgbClr val="000000"/>
                </a:solidFill>
              </a:rPr>
              <a:t> deployment tools, living quarters.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</a:rPr>
              <a:t>GVD is </a:t>
            </a:r>
            <a:r>
              <a:rPr lang="en-US" sz="2200" b="1" dirty="0">
                <a:solidFill>
                  <a:srgbClr val="000000"/>
                </a:solidFill>
              </a:rPr>
              <a:t>testing ground</a:t>
            </a:r>
            <a:r>
              <a:rPr lang="en-US" sz="2200" dirty="0">
                <a:solidFill>
                  <a:srgbClr val="000000"/>
                </a:solidFill>
              </a:rPr>
              <a:t> for the development the systems for next-generation telescope:</a:t>
            </a: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     - 2 strings with fiber-optic DAQ;</a:t>
            </a:r>
          </a:p>
          <a:p>
            <a:pPr algn="l"/>
            <a:r>
              <a:rPr lang="en-US" sz="2200" dirty="0">
                <a:solidFill>
                  <a:srgbClr val="000000"/>
                </a:solidFill>
              </a:rPr>
              <a:t>     - 3 inter-cluster strings.</a:t>
            </a:r>
            <a:endParaRPr lang="ru-RU" sz="2200" dirty="0">
              <a:solidFill>
                <a:srgbClr val="0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5B9C26-DF8D-FC78-BB7D-073B6E2F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1142" y="76300"/>
            <a:ext cx="1153908" cy="117087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78BE40B-02CE-31AB-A65F-42AC68BB8FDF}"/>
              </a:ext>
            </a:extLst>
          </p:cNvPr>
          <p:cNvGrpSpPr/>
          <p:nvPr/>
        </p:nvGrpSpPr>
        <p:grpSpPr>
          <a:xfrm>
            <a:off x="5965368" y="1247178"/>
            <a:ext cx="6175515" cy="5062504"/>
            <a:chOff x="6096000" y="1464891"/>
            <a:chExt cx="6175515" cy="50625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487C890-5BA9-01C6-6D3D-A6ED0475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464891"/>
              <a:ext cx="5978524" cy="506250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D6127E-2D30-8D7F-E3BC-81369AC32F8D}"/>
                </a:ext>
              </a:extLst>
            </p:cNvPr>
            <p:cNvSpPr txBox="1"/>
            <p:nvPr/>
          </p:nvSpPr>
          <p:spPr>
            <a:xfrm>
              <a:off x="10721160" y="5661334"/>
              <a:ext cx="12097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/>
                <a:t>FO string</a:t>
              </a:r>
              <a:endParaRPr lang="ru-RU" sz="2200" i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9FB439-78A9-7359-FB0D-B27130A9C8D7}"/>
                </a:ext>
              </a:extLst>
            </p:cNvPr>
            <p:cNvSpPr txBox="1"/>
            <p:nvPr/>
          </p:nvSpPr>
          <p:spPr>
            <a:xfrm>
              <a:off x="10085339" y="6002424"/>
              <a:ext cx="21861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dirty="0" err="1"/>
                <a:t>Intercluster</a:t>
              </a:r>
              <a:r>
                <a:rPr lang="en-US" sz="2200" i="1" dirty="0"/>
                <a:t> string</a:t>
              </a:r>
              <a:endParaRPr lang="ru-RU" sz="2200" i="1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A8B2226-48C9-D38A-C6A2-E1D3BACF0516}"/>
                </a:ext>
              </a:extLst>
            </p:cNvPr>
            <p:cNvSpPr/>
            <p:nvPr/>
          </p:nvSpPr>
          <p:spPr>
            <a:xfrm>
              <a:off x="8799279" y="5902251"/>
              <a:ext cx="174171" cy="113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47B0D8D-6470-F652-0F8A-2A874D2700C3}"/>
                </a:ext>
              </a:extLst>
            </p:cNvPr>
            <p:cNvSpPr/>
            <p:nvPr/>
          </p:nvSpPr>
          <p:spPr>
            <a:xfrm>
              <a:off x="8743238" y="6036967"/>
              <a:ext cx="174171" cy="113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DE1F61F-9585-6A1D-DD41-0C68BA6BA29E}"/>
                </a:ext>
              </a:extLst>
            </p:cNvPr>
            <p:cNvSpPr/>
            <p:nvPr/>
          </p:nvSpPr>
          <p:spPr>
            <a:xfrm>
              <a:off x="8899428" y="5344907"/>
              <a:ext cx="174171" cy="11344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19CDADF-62FB-5F07-44AC-8EAB0867A747}"/>
                </a:ext>
              </a:extLst>
            </p:cNvPr>
            <p:cNvSpPr/>
            <p:nvPr/>
          </p:nvSpPr>
          <p:spPr>
            <a:xfrm>
              <a:off x="9212933" y="5305722"/>
              <a:ext cx="174171" cy="11344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E659ABD-4D9B-75E7-C9CB-BA118EC47A3A}"/>
                </a:ext>
              </a:extLst>
            </p:cNvPr>
            <p:cNvSpPr/>
            <p:nvPr/>
          </p:nvSpPr>
          <p:spPr>
            <a:xfrm>
              <a:off x="8407391" y="5789041"/>
              <a:ext cx="174171" cy="11344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2CE4F51-4966-7D59-8042-6A36CDEA6E29}"/>
                </a:ext>
              </a:extLst>
            </p:cNvPr>
            <p:cNvSpPr/>
            <p:nvPr/>
          </p:nvSpPr>
          <p:spPr>
            <a:xfrm>
              <a:off x="10555717" y="5802925"/>
              <a:ext cx="174171" cy="113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94DE94C-727B-2699-08E6-6C310A159619}"/>
                </a:ext>
              </a:extLst>
            </p:cNvPr>
            <p:cNvSpPr/>
            <p:nvPr/>
          </p:nvSpPr>
          <p:spPr>
            <a:xfrm>
              <a:off x="9920503" y="6176580"/>
              <a:ext cx="174171" cy="11344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98D598-2E84-65B6-5698-6A08CFE2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4848-DC70-410A-B2C2-0C02183933E3}" type="slidenum">
              <a:rPr lang="ru-RU" sz="1600" smtClean="0">
                <a:solidFill>
                  <a:schemeClr val="tx1"/>
                </a:solidFill>
              </a:rPr>
              <a:t>8</a:t>
            </a:fld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2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609755" y="146290"/>
            <a:ext cx="10970865" cy="583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386" spc="-1">
                <a:solidFill>
                  <a:srgbClr val="000000"/>
                </a:solidFill>
                <a:latin typeface="Arial"/>
                <a:ea typeface="DejaVu Sans"/>
              </a:rPr>
              <a:t>Event types</a:t>
            </a:r>
            <a:endParaRPr lang="en-US" sz="3386" spc="-1">
              <a:latin typeface="Arial"/>
            </a:endParaRPr>
          </a:p>
        </p:txBody>
      </p:sp>
      <p:sp>
        <p:nvSpPr>
          <p:cNvPr id="526" name="Line 2"/>
          <p:cNvSpPr/>
          <p:nvPr/>
        </p:nvSpPr>
        <p:spPr>
          <a:xfrm>
            <a:off x="909736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Line 3"/>
          <p:cNvSpPr/>
          <p:nvPr/>
        </p:nvSpPr>
        <p:spPr>
          <a:xfrm>
            <a:off x="953275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Line 4"/>
          <p:cNvSpPr/>
          <p:nvPr/>
        </p:nvSpPr>
        <p:spPr>
          <a:xfrm flipV="1">
            <a:off x="674628" y="1995811"/>
            <a:ext cx="774552" cy="774552"/>
          </a:xfrm>
          <a:prstGeom prst="line">
            <a:avLst/>
          </a:prstGeom>
          <a:ln w="1836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Line 5"/>
          <p:cNvSpPr/>
          <p:nvPr/>
        </p:nvSpPr>
        <p:spPr>
          <a:xfrm flipV="1">
            <a:off x="6193149" y="1879998"/>
            <a:ext cx="1762444" cy="774117"/>
          </a:xfrm>
          <a:prstGeom prst="line">
            <a:avLst/>
          </a:prstGeom>
          <a:ln w="1836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0" name="CustomShape 6"/>
          <p:cNvSpPr/>
          <p:nvPr/>
        </p:nvSpPr>
        <p:spPr>
          <a:xfrm>
            <a:off x="1817952" y="900379"/>
            <a:ext cx="3648973" cy="221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Low energy threshold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Optimal sensitivity to nearly vertical tracks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90% of recorded track events</a:t>
            </a:r>
            <a:endParaRPr lang="en-US" sz="2177" spc="-1" dirty="0">
              <a:latin typeface="Arial"/>
            </a:endParaRPr>
          </a:p>
        </p:txBody>
      </p:sp>
      <p:sp>
        <p:nvSpPr>
          <p:cNvPr id="531" name="CustomShape 7"/>
          <p:cNvSpPr/>
          <p:nvPr/>
        </p:nvSpPr>
        <p:spPr>
          <a:xfrm>
            <a:off x="8248608" y="868160"/>
            <a:ext cx="3648973" cy="25160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Moderately low energy threshold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Optimal sensitivity to inclined tracks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Noto Sans CJK SC Regular"/>
              </a:rPr>
              <a:t>10% </a:t>
            </a: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of recorded track events</a:t>
            </a:r>
            <a:endParaRPr lang="en-US" sz="2177" spc="-1" dirty="0">
              <a:latin typeface="Arial"/>
            </a:endParaRPr>
          </a:p>
        </p:txBody>
      </p:sp>
      <p:sp>
        <p:nvSpPr>
          <p:cNvPr id="532" name="Line 8"/>
          <p:cNvSpPr/>
          <p:nvPr/>
        </p:nvSpPr>
        <p:spPr>
          <a:xfrm>
            <a:off x="996813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Line 9"/>
          <p:cNvSpPr/>
          <p:nvPr/>
        </p:nvSpPr>
        <p:spPr>
          <a:xfrm>
            <a:off x="1040352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4" name="Line 10"/>
          <p:cNvSpPr/>
          <p:nvPr/>
        </p:nvSpPr>
        <p:spPr>
          <a:xfrm>
            <a:off x="1083891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Line 11"/>
          <p:cNvSpPr/>
          <p:nvPr/>
        </p:nvSpPr>
        <p:spPr>
          <a:xfrm>
            <a:off x="1127429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Line 12"/>
          <p:cNvSpPr/>
          <p:nvPr/>
        </p:nvSpPr>
        <p:spPr>
          <a:xfrm>
            <a:off x="1170968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Line 13"/>
          <p:cNvSpPr/>
          <p:nvPr/>
        </p:nvSpPr>
        <p:spPr>
          <a:xfrm>
            <a:off x="1214506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Line 14"/>
          <p:cNvSpPr/>
          <p:nvPr/>
        </p:nvSpPr>
        <p:spPr>
          <a:xfrm>
            <a:off x="6482681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Line 15"/>
          <p:cNvSpPr/>
          <p:nvPr/>
        </p:nvSpPr>
        <p:spPr>
          <a:xfrm>
            <a:off x="6526220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Line 16"/>
          <p:cNvSpPr/>
          <p:nvPr/>
        </p:nvSpPr>
        <p:spPr>
          <a:xfrm>
            <a:off x="6569758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Line 17"/>
          <p:cNvSpPr/>
          <p:nvPr/>
        </p:nvSpPr>
        <p:spPr>
          <a:xfrm>
            <a:off x="6613297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2" name="Line 18"/>
          <p:cNvSpPr/>
          <p:nvPr/>
        </p:nvSpPr>
        <p:spPr>
          <a:xfrm>
            <a:off x="6656836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3" name="Line 19"/>
          <p:cNvSpPr/>
          <p:nvPr/>
        </p:nvSpPr>
        <p:spPr>
          <a:xfrm>
            <a:off x="6700374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Line 20"/>
          <p:cNvSpPr/>
          <p:nvPr/>
        </p:nvSpPr>
        <p:spPr>
          <a:xfrm>
            <a:off x="6743913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Line 21"/>
          <p:cNvSpPr/>
          <p:nvPr/>
        </p:nvSpPr>
        <p:spPr>
          <a:xfrm>
            <a:off x="6787452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Line 22"/>
          <p:cNvSpPr/>
          <p:nvPr/>
        </p:nvSpPr>
        <p:spPr>
          <a:xfrm>
            <a:off x="7353454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7" name="Line 23"/>
          <p:cNvSpPr/>
          <p:nvPr/>
        </p:nvSpPr>
        <p:spPr>
          <a:xfrm>
            <a:off x="7396992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Line 24"/>
          <p:cNvSpPr/>
          <p:nvPr/>
        </p:nvSpPr>
        <p:spPr>
          <a:xfrm>
            <a:off x="7440531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Line 25"/>
          <p:cNvSpPr/>
          <p:nvPr/>
        </p:nvSpPr>
        <p:spPr>
          <a:xfrm>
            <a:off x="7484070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Line 26"/>
          <p:cNvSpPr/>
          <p:nvPr/>
        </p:nvSpPr>
        <p:spPr>
          <a:xfrm>
            <a:off x="7527608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Line 27"/>
          <p:cNvSpPr/>
          <p:nvPr/>
        </p:nvSpPr>
        <p:spPr>
          <a:xfrm>
            <a:off x="7571147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Line 28"/>
          <p:cNvSpPr/>
          <p:nvPr/>
        </p:nvSpPr>
        <p:spPr>
          <a:xfrm>
            <a:off x="7614686" y="1357535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" name="Line 29"/>
          <p:cNvSpPr/>
          <p:nvPr/>
        </p:nvSpPr>
        <p:spPr>
          <a:xfrm>
            <a:off x="7658224" y="1226919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CustomShape 30"/>
          <p:cNvSpPr/>
          <p:nvPr/>
        </p:nvSpPr>
        <p:spPr>
          <a:xfrm>
            <a:off x="1167485" y="686604"/>
            <a:ext cx="2936681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Single-cluster tracks</a:t>
            </a:r>
            <a:endParaRPr lang="en-US" sz="2177" spc="-1">
              <a:latin typeface="Arial"/>
            </a:endParaRPr>
          </a:p>
        </p:txBody>
      </p:sp>
      <p:sp>
        <p:nvSpPr>
          <p:cNvPr id="555" name="CustomShape 31"/>
          <p:cNvSpPr/>
          <p:nvPr/>
        </p:nvSpPr>
        <p:spPr>
          <a:xfrm>
            <a:off x="7543282" y="663529"/>
            <a:ext cx="2520016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Multi-cluster tracks</a:t>
            </a:r>
            <a:endParaRPr lang="en-US" sz="2177" spc="-1">
              <a:latin typeface="Arial"/>
            </a:endParaRPr>
          </a:p>
        </p:txBody>
      </p:sp>
      <p:sp>
        <p:nvSpPr>
          <p:cNvPr id="556" name="CustomShape 32"/>
          <p:cNvSpPr/>
          <p:nvPr/>
        </p:nvSpPr>
        <p:spPr>
          <a:xfrm>
            <a:off x="1211023" y="3807018"/>
            <a:ext cx="3145231" cy="4419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Single-cluster cascades</a:t>
            </a:r>
            <a:endParaRPr lang="en-US" sz="2177" spc="-1">
              <a:latin typeface="Arial"/>
            </a:endParaRPr>
          </a:p>
        </p:txBody>
      </p:sp>
      <p:sp>
        <p:nvSpPr>
          <p:cNvPr id="557" name="CustomShape 33"/>
          <p:cNvSpPr/>
          <p:nvPr/>
        </p:nvSpPr>
        <p:spPr>
          <a:xfrm>
            <a:off x="7237641" y="3763044"/>
            <a:ext cx="3072957" cy="418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DejaVu Sans"/>
              </a:rPr>
              <a:t>Multi-cluster cascades</a:t>
            </a:r>
            <a:endParaRPr lang="en-US" sz="2177" spc="-1">
              <a:latin typeface="Arial"/>
            </a:endParaRPr>
          </a:p>
        </p:txBody>
      </p:sp>
      <p:sp>
        <p:nvSpPr>
          <p:cNvPr id="558" name="Line 34"/>
          <p:cNvSpPr/>
          <p:nvPr/>
        </p:nvSpPr>
        <p:spPr>
          <a:xfrm>
            <a:off x="5750797" y="861194"/>
            <a:ext cx="0" cy="5308230"/>
          </a:xfrm>
          <a:prstGeom prst="line">
            <a:avLst/>
          </a:prstGeom>
          <a:ln w="18360" cap="rnd">
            <a:solidFill>
              <a:srgbClr val="000080"/>
            </a:solidFill>
            <a:custDash>
              <a:ds d="3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Line 35"/>
          <p:cNvSpPr/>
          <p:nvPr/>
        </p:nvSpPr>
        <p:spPr>
          <a:xfrm>
            <a:off x="352006" y="3582359"/>
            <a:ext cx="11169401" cy="0"/>
          </a:xfrm>
          <a:prstGeom prst="line">
            <a:avLst/>
          </a:prstGeom>
          <a:ln w="18360" cap="rnd">
            <a:solidFill>
              <a:srgbClr val="000080"/>
            </a:solidFill>
            <a:custDash>
              <a:ds d="3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0" name="Line 36"/>
          <p:cNvSpPr/>
          <p:nvPr/>
        </p:nvSpPr>
        <p:spPr>
          <a:xfrm>
            <a:off x="909736" y="4361701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Line 37"/>
          <p:cNvSpPr/>
          <p:nvPr/>
        </p:nvSpPr>
        <p:spPr>
          <a:xfrm>
            <a:off x="953275" y="4231085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Line 38"/>
          <p:cNvSpPr/>
          <p:nvPr/>
        </p:nvSpPr>
        <p:spPr>
          <a:xfrm>
            <a:off x="996813" y="4361701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3" name="Line 39"/>
          <p:cNvSpPr/>
          <p:nvPr/>
        </p:nvSpPr>
        <p:spPr>
          <a:xfrm>
            <a:off x="1040352" y="4231085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Line 40"/>
          <p:cNvSpPr/>
          <p:nvPr/>
        </p:nvSpPr>
        <p:spPr>
          <a:xfrm>
            <a:off x="1083891" y="4361701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Line 41"/>
          <p:cNvSpPr/>
          <p:nvPr/>
        </p:nvSpPr>
        <p:spPr>
          <a:xfrm>
            <a:off x="1127429" y="4231085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Line 42"/>
          <p:cNvSpPr/>
          <p:nvPr/>
        </p:nvSpPr>
        <p:spPr>
          <a:xfrm>
            <a:off x="1170968" y="4361701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Line 43"/>
          <p:cNvSpPr/>
          <p:nvPr/>
        </p:nvSpPr>
        <p:spPr>
          <a:xfrm>
            <a:off x="1214506" y="4231085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Line 44"/>
          <p:cNvSpPr/>
          <p:nvPr/>
        </p:nvSpPr>
        <p:spPr>
          <a:xfrm>
            <a:off x="6482681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Line 45"/>
          <p:cNvSpPr/>
          <p:nvPr/>
        </p:nvSpPr>
        <p:spPr>
          <a:xfrm>
            <a:off x="6526220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Line 46"/>
          <p:cNvSpPr/>
          <p:nvPr/>
        </p:nvSpPr>
        <p:spPr>
          <a:xfrm>
            <a:off x="6569758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Line 47"/>
          <p:cNvSpPr/>
          <p:nvPr/>
        </p:nvSpPr>
        <p:spPr>
          <a:xfrm>
            <a:off x="6613297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Line 48"/>
          <p:cNvSpPr/>
          <p:nvPr/>
        </p:nvSpPr>
        <p:spPr>
          <a:xfrm>
            <a:off x="6656836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Line 49"/>
          <p:cNvSpPr/>
          <p:nvPr/>
        </p:nvSpPr>
        <p:spPr>
          <a:xfrm>
            <a:off x="6700374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Line 50"/>
          <p:cNvSpPr/>
          <p:nvPr/>
        </p:nvSpPr>
        <p:spPr>
          <a:xfrm>
            <a:off x="6743913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Line 51"/>
          <p:cNvSpPr/>
          <p:nvPr/>
        </p:nvSpPr>
        <p:spPr>
          <a:xfrm>
            <a:off x="6787452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Line 52"/>
          <p:cNvSpPr/>
          <p:nvPr/>
        </p:nvSpPr>
        <p:spPr>
          <a:xfrm>
            <a:off x="7353454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Line 53"/>
          <p:cNvSpPr/>
          <p:nvPr/>
        </p:nvSpPr>
        <p:spPr>
          <a:xfrm>
            <a:off x="7396992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8" name="Line 54"/>
          <p:cNvSpPr/>
          <p:nvPr/>
        </p:nvSpPr>
        <p:spPr>
          <a:xfrm>
            <a:off x="7440531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9" name="Line 55"/>
          <p:cNvSpPr/>
          <p:nvPr/>
        </p:nvSpPr>
        <p:spPr>
          <a:xfrm>
            <a:off x="7484070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Line 56"/>
          <p:cNvSpPr/>
          <p:nvPr/>
        </p:nvSpPr>
        <p:spPr>
          <a:xfrm>
            <a:off x="7527608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Line 57"/>
          <p:cNvSpPr/>
          <p:nvPr/>
        </p:nvSpPr>
        <p:spPr>
          <a:xfrm>
            <a:off x="7571147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Line 58"/>
          <p:cNvSpPr/>
          <p:nvPr/>
        </p:nvSpPr>
        <p:spPr>
          <a:xfrm>
            <a:off x="7614686" y="4405239"/>
            <a:ext cx="0" cy="1909604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Line 59"/>
          <p:cNvSpPr/>
          <p:nvPr/>
        </p:nvSpPr>
        <p:spPr>
          <a:xfrm>
            <a:off x="7658224" y="4274623"/>
            <a:ext cx="0" cy="1929632"/>
          </a:xfrm>
          <a:prstGeom prst="line">
            <a:avLst/>
          </a:prstGeom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CustomShape 60"/>
          <p:cNvSpPr/>
          <p:nvPr/>
        </p:nvSpPr>
        <p:spPr>
          <a:xfrm rot="18900000">
            <a:off x="773460" y="5197207"/>
            <a:ext cx="552505" cy="220741"/>
          </a:xfrm>
          <a:prstGeom prst="ellipse">
            <a:avLst/>
          </a:prstGeom>
          <a:solidFill>
            <a:srgbClr val="00B8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5" name="CustomShape 61"/>
          <p:cNvSpPr/>
          <p:nvPr/>
        </p:nvSpPr>
        <p:spPr>
          <a:xfrm rot="18900000">
            <a:off x="6627229" y="5019569"/>
            <a:ext cx="847697" cy="462380"/>
          </a:xfrm>
          <a:prstGeom prst="ellipse">
            <a:avLst/>
          </a:prstGeom>
          <a:solidFill>
            <a:srgbClr val="00B8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62"/>
          <p:cNvSpPr/>
          <p:nvPr/>
        </p:nvSpPr>
        <p:spPr>
          <a:xfrm>
            <a:off x="1817952" y="4078699"/>
            <a:ext cx="3648973" cy="221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High energy threshold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Good energy resolution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Relatively rare events</a:t>
            </a:r>
            <a:endParaRPr lang="en-US" sz="2177" spc="-1" dirty="0">
              <a:latin typeface="Arial"/>
            </a:endParaRPr>
          </a:p>
        </p:txBody>
      </p:sp>
      <p:sp>
        <p:nvSpPr>
          <p:cNvPr id="587" name="CustomShape 63"/>
          <p:cNvSpPr/>
          <p:nvPr/>
        </p:nvSpPr>
        <p:spPr>
          <a:xfrm>
            <a:off x="8049637" y="4004684"/>
            <a:ext cx="3759561" cy="19901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Very high energy threshold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Excellent energy resolution</a:t>
            </a:r>
            <a:endParaRPr lang="en-US" sz="2177" spc="-1" dirty="0">
              <a:latin typeface="Arial"/>
            </a:endParaRPr>
          </a:p>
          <a:p>
            <a:pPr marL="261230" indent="-260795">
              <a:spcBef>
                <a:spcPts val="350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en-US" sz="2177" spc="-1" dirty="0">
                <a:solidFill>
                  <a:srgbClr val="000000"/>
                </a:solidFill>
                <a:latin typeface="Arial"/>
                <a:ea typeface="DejaVu Sans"/>
              </a:rPr>
              <a:t>Very rare events</a:t>
            </a:r>
            <a:endParaRPr lang="en-US" sz="2177" spc="-1" dirty="0">
              <a:latin typeface="Arial"/>
            </a:endParaRPr>
          </a:p>
        </p:txBody>
      </p:sp>
      <p:sp>
        <p:nvSpPr>
          <p:cNvPr id="588" name="CustomShape 64"/>
          <p:cNvSpPr/>
          <p:nvPr/>
        </p:nvSpPr>
        <p:spPr>
          <a:xfrm>
            <a:off x="5268389" y="3028548"/>
            <a:ext cx="1093690" cy="5098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Symbol"/>
                <a:ea typeface="Arial"/>
              </a:rPr>
              <a:t></a:t>
            </a:r>
            <a:r>
              <a:rPr lang="en-US" sz="2177" spc="-1" baseline="-25000">
                <a:solidFill>
                  <a:srgbClr val="000000"/>
                </a:solidFill>
                <a:latin typeface="Symbol"/>
                <a:ea typeface="Arial"/>
              </a:rPr>
              <a:t>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  CC</a:t>
            </a:r>
            <a:endParaRPr lang="en-US" sz="2177" spc="-1">
              <a:latin typeface="Arial"/>
            </a:endParaRPr>
          </a:p>
        </p:txBody>
      </p:sp>
      <p:sp>
        <p:nvSpPr>
          <p:cNvPr id="589" name="CustomShape 65"/>
          <p:cNvSpPr/>
          <p:nvPr/>
        </p:nvSpPr>
        <p:spPr>
          <a:xfrm>
            <a:off x="4789464" y="3638959"/>
            <a:ext cx="1823398" cy="5094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NC, </a:t>
            </a:r>
            <a:r>
              <a:rPr lang="en-US" sz="2177" spc="-1">
                <a:solidFill>
                  <a:srgbClr val="000000"/>
                </a:solidFill>
                <a:latin typeface="Symbol"/>
                <a:ea typeface="Arial"/>
              </a:rPr>
              <a:t></a:t>
            </a:r>
            <a:r>
              <a:rPr lang="en-US" sz="2177" spc="-1" baseline="-25000">
                <a:solidFill>
                  <a:srgbClr val="000000"/>
                </a:solidFill>
                <a:latin typeface="Arial"/>
                <a:ea typeface="Arial"/>
              </a:rPr>
              <a:t>e </a:t>
            </a:r>
            <a:r>
              <a:rPr lang="en-US" sz="2177" spc="-1">
                <a:solidFill>
                  <a:srgbClr val="000000"/>
                </a:solidFill>
                <a:latin typeface="Symbol"/>
                <a:ea typeface="Arial"/>
              </a:rPr>
              <a:t></a:t>
            </a:r>
            <a:r>
              <a:rPr lang="en-US" sz="2177" spc="-1" baseline="-25000">
                <a:solidFill>
                  <a:srgbClr val="000000"/>
                </a:solidFill>
                <a:latin typeface="Symbol"/>
                <a:ea typeface="Arial"/>
              </a:rPr>
              <a:t></a:t>
            </a:r>
            <a:r>
              <a:rPr lang="en-US" sz="2177" spc="-1" baseline="-10100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CC</a:t>
            </a:r>
            <a:endParaRPr lang="en-US" sz="2177" spc="-1">
              <a:latin typeface="Arial"/>
            </a:endParaRPr>
          </a:p>
        </p:txBody>
      </p:sp>
      <p:sp>
        <p:nvSpPr>
          <p:cNvPr id="590" name="CustomShape 66"/>
          <p:cNvSpPr/>
          <p:nvPr/>
        </p:nvSpPr>
        <p:spPr>
          <a:xfrm rot="18900000">
            <a:off x="559250" y="2319303"/>
            <a:ext cx="916924" cy="244252"/>
          </a:xfrm>
          <a:prstGeom prst="rect">
            <a:avLst/>
          </a:prstGeom>
          <a:solidFill>
            <a:srgbClr val="00B8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67"/>
          <p:cNvSpPr/>
          <p:nvPr/>
        </p:nvSpPr>
        <p:spPr>
          <a:xfrm rot="18900000">
            <a:off x="559250" y="2319738"/>
            <a:ext cx="916924" cy="244252"/>
          </a:xfrm>
          <a:prstGeom prst="rect">
            <a:avLst/>
          </a:prstGeom>
          <a:solidFill>
            <a:srgbClr val="00B8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CustomShape 68"/>
          <p:cNvSpPr/>
          <p:nvPr/>
        </p:nvSpPr>
        <p:spPr>
          <a:xfrm rot="20156400">
            <a:off x="6010287" y="2196959"/>
            <a:ext cx="1931374" cy="244252"/>
          </a:xfrm>
          <a:prstGeom prst="rect">
            <a:avLst/>
          </a:prstGeom>
          <a:solidFill>
            <a:srgbClr val="00B8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3" name="CustomShape 69"/>
          <p:cNvSpPr/>
          <p:nvPr/>
        </p:nvSpPr>
        <p:spPr>
          <a:xfrm>
            <a:off x="6923727" y="5284719"/>
            <a:ext cx="110153" cy="1101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70"/>
          <p:cNvSpPr/>
          <p:nvPr/>
        </p:nvSpPr>
        <p:spPr>
          <a:xfrm>
            <a:off x="953274" y="5308230"/>
            <a:ext cx="110153" cy="1101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A5EC59-783A-8EE9-9D09-0795184B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4713</TotalTime>
  <Words>5391</Words>
  <Application>Microsoft Office PowerPoint</Application>
  <PresentationFormat>Широкоэкранный</PresentationFormat>
  <Paragraphs>849</Paragraphs>
  <Slides>44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6" baseType="lpstr">
      <vt:lpstr>宋体</vt:lpstr>
      <vt:lpstr>Abyssinica SIL</vt:lpstr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Wingdings 2</vt:lpstr>
      <vt:lpstr>YS Text</vt:lpstr>
      <vt:lpstr>Office Theme</vt:lpstr>
      <vt:lpstr>Презентация PowerPoint</vt:lpstr>
      <vt:lpstr>Baikal Collaboration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Статус и ближайшие планы проекта Baikal-GVD</dc:title>
  <dc:creator>Lena</dc:creator>
  <cp:lastModifiedBy>Igor Belolaptikov</cp:lastModifiedBy>
  <cp:revision>242</cp:revision>
  <dcterms:created xsi:type="dcterms:W3CDTF">2017-11-28T08:25:07Z</dcterms:created>
  <dcterms:modified xsi:type="dcterms:W3CDTF">2023-06-29T21:53:00Z</dcterms:modified>
</cp:coreProperties>
</file>