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8"/>
  </p:notesMasterIdLst>
  <p:handoutMasterIdLst>
    <p:handoutMasterId r:id="rId19"/>
  </p:handoutMasterIdLst>
  <p:sldIdLst>
    <p:sldId id="881" r:id="rId2"/>
    <p:sldId id="781" r:id="rId3"/>
    <p:sldId id="910" r:id="rId4"/>
    <p:sldId id="909" r:id="rId5"/>
    <p:sldId id="898" r:id="rId6"/>
    <p:sldId id="905" r:id="rId7"/>
    <p:sldId id="889" r:id="rId8"/>
    <p:sldId id="915" r:id="rId9"/>
    <p:sldId id="914" r:id="rId10"/>
    <p:sldId id="921" r:id="rId11"/>
    <p:sldId id="895" r:id="rId12"/>
    <p:sldId id="894" r:id="rId13"/>
    <p:sldId id="911" r:id="rId14"/>
    <p:sldId id="923" r:id="rId15"/>
    <p:sldId id="922" r:id="rId16"/>
    <p:sldId id="924" r:id="rId17"/>
  </p:sldIdLst>
  <p:sldSz cx="12192000" cy="6858000"/>
  <p:notesSz cx="6797675" cy="9928225"/>
  <p:defaultTextStyle>
    <a:defPPr>
      <a:defRPr lang="ru-RU"/>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BF57"/>
    <a:srgbClr val="FBEE05"/>
    <a:srgbClr val="8C8E81"/>
    <a:srgbClr val="E0E5EE"/>
    <a:srgbClr val="F8F9FB"/>
    <a:srgbClr val="FCFBFC"/>
    <a:srgbClr val="FBF8F4"/>
    <a:srgbClr val="EAEEF2"/>
    <a:srgbClr val="0000C0"/>
    <a:srgbClr val="656D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58" autoAdjust="0"/>
    <p:restoredTop sz="96433" autoAdjust="0"/>
  </p:normalViewPr>
  <p:slideViewPr>
    <p:cSldViewPr>
      <p:cViewPr varScale="1">
        <p:scale>
          <a:sx n="89" d="100"/>
          <a:sy n="89" d="100"/>
        </p:scale>
        <p:origin x="293" y="72"/>
      </p:cViewPr>
      <p:guideLst>
        <p:guide orient="horz" pos="2160"/>
        <p:guide pos="3840"/>
      </p:guideLst>
    </p:cSldViewPr>
  </p:slideViewPr>
  <p:outlineViewPr>
    <p:cViewPr>
      <p:scale>
        <a:sx n="33" d="100"/>
        <a:sy n="33" d="100"/>
      </p:scale>
      <p:origin x="0" y="367"/>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9" d="100"/>
          <a:sy n="49" d="100"/>
        </p:scale>
        <p:origin x="-2067" y="-69"/>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75C6710D-CADF-4A46-9FF1-2E42F73209ED}" type="datetimeFigureOut">
              <a:rPr lang="ru-RU"/>
              <a:pPr>
                <a:defRPr/>
              </a:pPr>
              <a:t>28.06.2023</a:t>
            </a:fld>
            <a:endParaRPr lang="ru-RU"/>
          </a:p>
        </p:txBody>
      </p:sp>
      <p:sp>
        <p:nvSpPr>
          <p:cNvPr id="4" name="Нижний колонтитул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pPr>
              <a:defRPr/>
            </a:pPr>
            <a:fld id="{1F005CCD-C729-4C0A-A227-650E357C39EF}" type="slidenum">
              <a:rPr lang="ru-RU"/>
              <a:pPr>
                <a:defRPr/>
              </a:pPr>
              <a:t>‹#›</a:t>
            </a:fld>
            <a:endParaRPr lang="ru-RU"/>
          </a:p>
        </p:txBody>
      </p:sp>
    </p:spTree>
    <p:extLst>
      <p:ext uri="{BB962C8B-B14F-4D97-AF65-F5344CB8AC3E}">
        <p14:creationId xmlns:p14="http://schemas.microsoft.com/office/powerpoint/2010/main" val="4058703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ru-RU"/>
          </a:p>
        </p:txBody>
      </p:sp>
      <p:sp>
        <p:nvSpPr>
          <p:cNvPr id="214019"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ru-RU"/>
          </a:p>
        </p:txBody>
      </p:sp>
      <p:sp>
        <p:nvSpPr>
          <p:cNvPr id="1638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p:spPr>
      </p:sp>
      <p:sp>
        <p:nvSpPr>
          <p:cNvPr id="214021" name="Rectangle 5"/>
          <p:cNvSpPr>
            <a:spLocks noGrp="1" noChangeArrowheads="1"/>
          </p:cNvSpPr>
          <p:nvPr>
            <p:ph type="body" sz="quarter" idx="3"/>
          </p:nvPr>
        </p:nvSpPr>
        <p:spPr bwMode="auto">
          <a:xfrm>
            <a:off x="679450" y="4714875"/>
            <a:ext cx="5438775" cy="446881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214022" name="Rectangle 6"/>
          <p:cNvSpPr>
            <a:spLocks noGrp="1" noChangeArrowheads="1"/>
          </p:cNvSpPr>
          <p:nvPr>
            <p:ph type="ftr" sz="quarter" idx="4"/>
          </p:nvPr>
        </p:nvSpPr>
        <p:spPr bwMode="auto">
          <a:xfrm>
            <a:off x="0"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ru-RU"/>
          </a:p>
        </p:txBody>
      </p:sp>
      <p:sp>
        <p:nvSpPr>
          <p:cNvPr id="214023" name="Rectangle 7"/>
          <p:cNvSpPr>
            <a:spLocks noGrp="1" noChangeArrowheads="1"/>
          </p:cNvSpPr>
          <p:nvPr>
            <p:ph type="sldNum" sz="quarter" idx="5"/>
          </p:nvPr>
        </p:nvSpPr>
        <p:spPr bwMode="auto">
          <a:xfrm>
            <a:off x="3849688"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4FA75C9B-8529-41D1-97DE-107062950F3A}" type="slidenum">
              <a:rPr lang="ru-RU"/>
              <a:pPr>
                <a:defRPr/>
              </a:pPr>
              <a:t>‹#›</a:t>
            </a:fld>
            <a:endParaRPr lang="ru-RU"/>
          </a:p>
        </p:txBody>
      </p:sp>
    </p:spTree>
    <p:extLst>
      <p:ext uri="{BB962C8B-B14F-4D97-AF65-F5344CB8AC3E}">
        <p14:creationId xmlns:p14="http://schemas.microsoft.com/office/powerpoint/2010/main" val="4231324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10000" y="7926388"/>
            <a:ext cx="2971800" cy="42068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2</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151533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latin typeface="+mn-lt"/>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3</a:t>
            </a:fld>
            <a:endParaRPr lang="ru-RU"/>
          </a:p>
        </p:txBody>
      </p:sp>
    </p:spTree>
    <p:extLst>
      <p:ext uri="{BB962C8B-B14F-4D97-AF65-F5344CB8AC3E}">
        <p14:creationId xmlns:p14="http://schemas.microsoft.com/office/powerpoint/2010/main" val="3265060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smtClean="0"/>
              <a:t>В течение 2021 года на Фабрике сверхтяжелых элементов выполнена первая серия экспериментов по синтезу изотопов московия (115), </a:t>
            </a:r>
            <a:r>
              <a:rPr lang="ru-RU" dirty="0" err="1" smtClean="0"/>
              <a:t>флеровия</a:t>
            </a:r>
            <a:r>
              <a:rPr lang="ru-RU" dirty="0" smtClean="0"/>
              <a:t> (114) и </a:t>
            </a:r>
            <a:r>
              <a:rPr lang="ru-RU" dirty="0" err="1" smtClean="0"/>
              <a:t>коперниция</a:t>
            </a:r>
            <a:r>
              <a:rPr lang="ru-RU" dirty="0" smtClean="0"/>
              <a:t> (112). Эти эксперименты одновременно завершили программу тестовых испытаний и явились началом реализации научной программы Фабрики СТЭ. Ускоритель ДЦ-280 проработал в 2021 году 5095 часов. В указанных реакциях с кальцием-48</a:t>
            </a:r>
            <a:r>
              <a:rPr lang="ru-RU" baseline="0" dirty="0" smtClean="0"/>
              <a:t> суммарно зарегистрированы 177 новых событий образования сверхтяжелых ядер, что позволило на более глубоком уровне изучить свойства распада 30 изотопов тяжелейших элементов от </a:t>
            </a:r>
            <a:r>
              <a:rPr lang="en-US" baseline="0" dirty="0" smtClean="0"/>
              <a:t>Z=103 </a:t>
            </a:r>
            <a:r>
              <a:rPr lang="ru-RU" baseline="0" dirty="0" smtClean="0"/>
              <a:t>до </a:t>
            </a:r>
            <a:r>
              <a:rPr lang="en-US" baseline="0" dirty="0" smtClean="0"/>
              <a:t>Z=115</a:t>
            </a:r>
            <a:r>
              <a:rPr lang="ru-RU" baseline="0" dirty="0" smtClean="0"/>
              <a:t>, показанных на рисунке более ярким цветом. Были открыты 2 новых изотопа: московий-287 и лоуренсий-264. Впервые зарегистрирован альфа-распада дубния-268 и спонтанное деление рентгения-289. Получено указание на регистрацию первого возбужденного состояния флеровия-286. Важным результатом также явилось то, что в эксперименте с урановой мишенью была продемонстрирована ее стабильность при рекордной интенсивности пучка кальция-48 </a:t>
            </a:r>
            <a:r>
              <a:rPr lang="ru-RU" dirty="0" smtClean="0"/>
              <a:t>–</a:t>
            </a:r>
            <a:r>
              <a:rPr lang="ru-RU" baseline="0" dirty="0" smtClean="0"/>
              <a:t> 6.5 микроампер-частиц.</a:t>
            </a:r>
            <a:endParaRPr lang="en-US" baseline="0" dirty="0" smtClean="0"/>
          </a:p>
          <a:p>
            <a:endParaRPr lang="en-US" baseline="0" dirty="0" smtClean="0"/>
          </a:p>
          <a:p>
            <a:r>
              <a:rPr lang="en-US" dirty="0" smtClean="0"/>
              <a:t>During 2021, the first series of experiments on the synthesis of moscovium (115), flerovium (114) and </a:t>
            </a:r>
            <a:r>
              <a:rPr lang="en-US" dirty="0" err="1" smtClean="0"/>
              <a:t>copernicium</a:t>
            </a:r>
            <a:r>
              <a:rPr lang="en-US" dirty="0" smtClean="0"/>
              <a:t> (112) isotopes were carried out at the Factory of Superheavy Elements. These experiments simultaneously completed the test program and were the beginning of the implementation of the scientific program at the SHE Factory. The DC-280 accelerator worked 5095 hours in 2021. In these reactions with calcium-48, a total of 177 new events of the formation of superheavy nuclei were detected, which made it possible to study at a deeper level the properties of the decay of 30 isotopes of the heaviest elements from Z=103 to Z=115, shown in the figure in brighter colors. Two new isotopes were discovered: moscovium-287 and lawrencium-264. For the first time, the alpha-decay of dubnium-268 and the spontaneous fission of roentgenium-289 have been observed. An indication was obtained of registering the first excited state of flerovium-286. An important result was also that in the experiment with a uranium target, its stability was demonstrated at a record intensity of the calcium-48 beam - 6.5 particle</a:t>
            </a:r>
            <a:r>
              <a:rPr lang="en-US" baseline="0" dirty="0" smtClean="0"/>
              <a:t> </a:t>
            </a:r>
            <a:r>
              <a:rPr lang="en-US" dirty="0" smtClean="0"/>
              <a:t>microampere. </a:t>
            </a:r>
            <a:endParaRPr lang="ru-RU" dirty="0"/>
          </a:p>
        </p:txBody>
      </p:sp>
      <p:sp>
        <p:nvSpPr>
          <p:cNvPr id="4" name="Номер слайда 3"/>
          <p:cNvSpPr>
            <a:spLocks noGrp="1"/>
          </p:cNvSpPr>
          <p:nvPr>
            <p:ph type="sldNum" sz="quarter" idx="10"/>
          </p:nvPr>
        </p:nvSpPr>
        <p:spPr/>
        <p:txBody>
          <a:bodyPr/>
          <a:lstStyle/>
          <a:p>
            <a:fld id="{BA73CD76-ADC9-4E19-A1C1-C97D169DD60D}"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2292287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31F7D232-DE3B-4138-82E9-034CAEB8D04B}" type="slidenum">
              <a:rPr lang="ru-RU" smtClean="0"/>
              <a:pPr>
                <a:defRPr/>
              </a:pPr>
              <a:t>‹#›</a:t>
            </a:fld>
            <a:endParaRPr lang="ru-RU"/>
          </a:p>
        </p:txBody>
      </p:sp>
    </p:spTree>
    <p:extLst>
      <p:ext uri="{BB962C8B-B14F-4D97-AF65-F5344CB8AC3E}">
        <p14:creationId xmlns:p14="http://schemas.microsoft.com/office/powerpoint/2010/main" val="427298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381D32D8-62D0-4872-AB6B-006B21628098}" type="slidenum">
              <a:rPr lang="ru-RU" smtClean="0"/>
              <a:pPr>
                <a:defRPr/>
              </a:pPr>
              <a:t>‹#›</a:t>
            </a:fld>
            <a:endParaRPr lang="ru-RU"/>
          </a:p>
        </p:txBody>
      </p:sp>
    </p:spTree>
    <p:extLst>
      <p:ext uri="{BB962C8B-B14F-4D97-AF65-F5344CB8AC3E}">
        <p14:creationId xmlns:p14="http://schemas.microsoft.com/office/powerpoint/2010/main" val="73570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6B61A8F7-8991-48DA-80B6-F826CE4A9D38}" type="slidenum">
              <a:rPr lang="ru-RU" smtClean="0"/>
              <a:pPr>
                <a:defRPr/>
              </a:pPr>
              <a:t>‹#›</a:t>
            </a:fld>
            <a:endParaRPr lang="ru-RU"/>
          </a:p>
        </p:txBody>
      </p:sp>
    </p:spTree>
    <p:extLst>
      <p:ext uri="{BB962C8B-B14F-4D97-AF65-F5344CB8AC3E}">
        <p14:creationId xmlns:p14="http://schemas.microsoft.com/office/powerpoint/2010/main" val="2687472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8"/>
            <a:ext cx="10972800" cy="1143000"/>
          </a:xfrm>
        </p:spPr>
        <p:txBody>
          <a:bodyPr/>
          <a:lstStyle/>
          <a:p>
            <a:r>
              <a:rPr lang="ru-RU" smtClean="0"/>
              <a:t>Образец заголовка</a:t>
            </a:r>
            <a:endParaRPr lang="ru-RU"/>
          </a:p>
        </p:txBody>
      </p:sp>
      <p:sp>
        <p:nvSpPr>
          <p:cNvPr id="3" name="Объект 2"/>
          <p:cNvSpPr>
            <a:spLocks noGrp="1"/>
          </p:cNvSpPr>
          <p:nvPr>
            <p:ph sz="quarter" idx="1"/>
          </p:nvPr>
        </p:nvSpPr>
        <p:spPr>
          <a:xfrm>
            <a:off x="609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6197600" y="1600200"/>
            <a:ext cx="53848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609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6197600" y="3938589"/>
            <a:ext cx="53848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609600" y="6245225"/>
            <a:ext cx="2844800" cy="476250"/>
          </a:xfrm>
        </p:spPr>
        <p:txBody>
          <a:bodyPr/>
          <a:lstStyle>
            <a:lvl1pPr>
              <a:defRPr/>
            </a:lvl1pPr>
          </a:lstStyle>
          <a:p>
            <a:endParaRPr lang="ru-RU" alt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endParaRPr lang="ru-RU" altLang="ru-RU"/>
          </a:p>
        </p:txBody>
      </p:sp>
      <p:sp>
        <p:nvSpPr>
          <p:cNvPr id="9" name="Номер слайда 8"/>
          <p:cNvSpPr>
            <a:spLocks noGrp="1"/>
          </p:cNvSpPr>
          <p:nvPr>
            <p:ph type="sldNum" sz="quarter" idx="12"/>
          </p:nvPr>
        </p:nvSpPr>
        <p:spPr>
          <a:xfrm>
            <a:off x="8737600" y="6245225"/>
            <a:ext cx="2844800" cy="476250"/>
          </a:xfrm>
        </p:spPr>
        <p:txBody>
          <a:bodyPr/>
          <a:lstStyle>
            <a:lvl1pPr>
              <a:defRPr/>
            </a:lvl1pPr>
          </a:lstStyle>
          <a:p>
            <a:fld id="{AF492BC4-90E7-4F85-8DC3-CF7578E6FE3C}" type="slidenum">
              <a:rPr lang="ru-RU" altLang="ru-RU"/>
              <a:pPr/>
              <a:t>‹#›</a:t>
            </a:fld>
            <a:endParaRPr lang="ru-RU" altLang="ru-RU"/>
          </a:p>
        </p:txBody>
      </p:sp>
    </p:spTree>
    <p:extLst>
      <p:ext uri="{BB962C8B-B14F-4D97-AF65-F5344CB8AC3E}">
        <p14:creationId xmlns:p14="http://schemas.microsoft.com/office/powerpoint/2010/main" val="169438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926E7F3-EFBB-48E9-A96B-2DA3FEAEB9D0}" type="slidenum">
              <a:rPr lang="ru-RU" smtClean="0"/>
              <a:pPr>
                <a:defRPr/>
              </a:pPr>
              <a:t>‹#›</a:t>
            </a:fld>
            <a:endParaRPr lang="ru-RU"/>
          </a:p>
        </p:txBody>
      </p:sp>
    </p:spTree>
    <p:extLst>
      <p:ext uri="{BB962C8B-B14F-4D97-AF65-F5344CB8AC3E}">
        <p14:creationId xmlns:p14="http://schemas.microsoft.com/office/powerpoint/2010/main" val="260304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C3CB8A2-EB47-40C8-A469-6DEF0DBA571C}" type="slidenum">
              <a:rPr lang="ru-RU" smtClean="0"/>
              <a:pPr>
                <a:defRPr/>
              </a:pPr>
              <a:t>‹#›</a:t>
            </a:fld>
            <a:endParaRPr lang="ru-RU"/>
          </a:p>
        </p:txBody>
      </p:sp>
    </p:spTree>
    <p:extLst>
      <p:ext uri="{BB962C8B-B14F-4D97-AF65-F5344CB8AC3E}">
        <p14:creationId xmlns:p14="http://schemas.microsoft.com/office/powerpoint/2010/main" val="112661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C9530630-F1E3-4D80-9450-8CAA7FA9A99B}" type="slidenum">
              <a:rPr lang="ru-RU" smtClean="0"/>
              <a:pPr>
                <a:defRPr/>
              </a:pPr>
              <a:t>‹#›</a:t>
            </a:fld>
            <a:endParaRPr lang="ru-RU"/>
          </a:p>
        </p:txBody>
      </p:sp>
    </p:spTree>
    <p:extLst>
      <p:ext uri="{BB962C8B-B14F-4D97-AF65-F5344CB8AC3E}">
        <p14:creationId xmlns:p14="http://schemas.microsoft.com/office/powerpoint/2010/main" val="304876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F55C2AE5-11C4-40E3-B878-49D88BB5D6DD}" type="slidenum">
              <a:rPr lang="ru-RU" smtClean="0"/>
              <a:pPr>
                <a:defRPr/>
              </a:pPr>
              <a:t>‹#›</a:t>
            </a:fld>
            <a:endParaRPr lang="ru-RU"/>
          </a:p>
        </p:txBody>
      </p:sp>
    </p:spTree>
    <p:extLst>
      <p:ext uri="{BB962C8B-B14F-4D97-AF65-F5344CB8AC3E}">
        <p14:creationId xmlns:p14="http://schemas.microsoft.com/office/powerpoint/2010/main" val="23510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71039AF1-8F5A-415B-9995-90FBA5A54B6C}" type="slidenum">
              <a:rPr lang="ru-RU" smtClean="0"/>
              <a:pPr>
                <a:defRPr/>
              </a:pPr>
              <a:t>‹#›</a:t>
            </a:fld>
            <a:endParaRPr lang="ru-RU"/>
          </a:p>
        </p:txBody>
      </p:sp>
    </p:spTree>
    <p:extLst>
      <p:ext uri="{BB962C8B-B14F-4D97-AF65-F5344CB8AC3E}">
        <p14:creationId xmlns:p14="http://schemas.microsoft.com/office/powerpoint/2010/main" val="62948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AC43B561-038C-4E56-A6EB-C930093F0941}" type="slidenum">
              <a:rPr lang="ru-RU" smtClean="0"/>
              <a:pPr>
                <a:defRPr/>
              </a:pPr>
              <a:t>‹#›</a:t>
            </a:fld>
            <a:endParaRPr lang="ru-RU"/>
          </a:p>
        </p:txBody>
      </p:sp>
    </p:spTree>
    <p:extLst>
      <p:ext uri="{BB962C8B-B14F-4D97-AF65-F5344CB8AC3E}">
        <p14:creationId xmlns:p14="http://schemas.microsoft.com/office/powerpoint/2010/main" val="7636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17DCE981-9FFB-4A21-9698-CF4F099C6A46}" type="slidenum">
              <a:rPr lang="ru-RU" smtClean="0"/>
              <a:pPr>
                <a:defRPr/>
              </a:pPr>
              <a:t>‹#›</a:t>
            </a:fld>
            <a:endParaRPr lang="ru-RU"/>
          </a:p>
        </p:txBody>
      </p:sp>
    </p:spTree>
    <p:extLst>
      <p:ext uri="{BB962C8B-B14F-4D97-AF65-F5344CB8AC3E}">
        <p14:creationId xmlns:p14="http://schemas.microsoft.com/office/powerpoint/2010/main" val="2529779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465D2B8-F111-4480-B08E-A960B5652BA4}" type="slidenum">
              <a:rPr lang="ru-RU" smtClean="0"/>
              <a:pPr>
                <a:defRPr/>
              </a:pPr>
              <a:t>‹#›</a:t>
            </a:fld>
            <a:endParaRPr lang="ru-RU"/>
          </a:p>
        </p:txBody>
      </p:sp>
    </p:spTree>
    <p:extLst>
      <p:ext uri="{BB962C8B-B14F-4D97-AF65-F5344CB8AC3E}">
        <p14:creationId xmlns:p14="http://schemas.microsoft.com/office/powerpoint/2010/main" val="1967870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9530630-F1E3-4D80-9450-8CAA7FA9A99B}" type="slidenum">
              <a:rPr lang="ru-RU" smtClean="0"/>
              <a:pPr>
                <a:defRPr/>
              </a:pPr>
              <a:t>‹#›</a:t>
            </a:fld>
            <a:endParaRPr lang="ru-RU"/>
          </a:p>
        </p:txBody>
      </p:sp>
    </p:spTree>
    <p:extLst>
      <p:ext uri="{BB962C8B-B14F-4D97-AF65-F5344CB8AC3E}">
        <p14:creationId xmlns:p14="http://schemas.microsoft.com/office/powerpoint/2010/main" val="11366394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mp"/><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1.bin"/><Relationship Id="rId7"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G_1079.jpg"/>
          <p:cNvPicPr>
            <a:picLocks noChangeAspect="1"/>
          </p:cNvPicPr>
          <p:nvPr/>
        </p:nvPicPr>
        <p:blipFill rotWithShape="1">
          <a:blip r:embed="rId2" cstate="print">
            <a:duotone>
              <a:prstClr val="black"/>
              <a:schemeClr val="accent1">
                <a:tint val="45000"/>
                <a:satMod val="400000"/>
              </a:schemeClr>
            </a:duotone>
          </a:blip>
          <a:srcRect t="33160" b="8842"/>
          <a:stretch/>
        </p:blipFill>
        <p:spPr>
          <a:xfrm>
            <a:off x="0" y="2716306"/>
            <a:ext cx="12192000" cy="4169078"/>
          </a:xfrm>
          <a:prstGeom prst="rect">
            <a:avLst/>
          </a:prstGeom>
        </p:spPr>
      </p:pic>
      <p:sp>
        <p:nvSpPr>
          <p:cNvPr id="13" name="Прямоугольник 12">
            <a:extLst>
              <a:ext uri="{FF2B5EF4-FFF2-40B4-BE49-F238E27FC236}">
                <a16:creationId xmlns="" xmlns:a16="http://schemas.microsoft.com/office/drawing/2014/main" id="{9B4555C1-E9E0-42C0-B898-E010EB25B3F9}"/>
              </a:ext>
            </a:extLst>
          </p:cNvPr>
          <p:cNvSpPr/>
          <p:nvPr/>
        </p:nvSpPr>
        <p:spPr>
          <a:xfrm>
            <a:off x="0" y="0"/>
            <a:ext cx="12209131" cy="3563944"/>
          </a:xfrm>
          <a:prstGeom prst="rect">
            <a:avLst/>
          </a:prstGeom>
          <a:gradFill flip="none" rotWithShape="1">
            <a:gsLst>
              <a:gs pos="100000">
                <a:schemeClr val="accent5">
                  <a:lumMod val="5000"/>
                  <a:lumOff val="95000"/>
                  <a:alpha val="61000"/>
                </a:schemeClr>
              </a:gs>
              <a:gs pos="26000">
                <a:srgbClr val="6B85A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50" name="Rectangle 2"/>
          <p:cNvSpPr>
            <a:spLocks noGrp="1" noChangeArrowheads="1"/>
          </p:cNvSpPr>
          <p:nvPr>
            <p:ph type="title"/>
          </p:nvPr>
        </p:nvSpPr>
        <p:spPr>
          <a:xfrm>
            <a:off x="2423593" y="444519"/>
            <a:ext cx="9649072" cy="3096344"/>
          </a:xfrm>
        </p:spPr>
        <p:txBody>
          <a:bodyPr>
            <a:normAutofit/>
          </a:bodyPr>
          <a:lstStyle/>
          <a:p>
            <a:pPr>
              <a:spcBef>
                <a:spcPts val="0"/>
              </a:spcBef>
            </a:pPr>
            <a:r>
              <a:rPr lang="en-US" sz="4000" b="1" dirty="0">
                <a:solidFill>
                  <a:srgbClr val="002060"/>
                </a:solidFill>
                <a:latin typeface="Arial" panose="020B0604020202020204" pitchFamily="34" charset="0"/>
                <a:cs typeface="Arial" panose="020B0604020202020204" pitchFamily="34" charset="0"/>
              </a:rPr>
              <a:t>Investigation of heavy and superheavy elements</a:t>
            </a:r>
            <a:r>
              <a:rPr lang="ru-RU" sz="4000" b="1" dirty="0">
                <a:solidFill>
                  <a:srgbClr val="002060"/>
                </a:solidFill>
                <a:latin typeface="Arial" panose="020B0604020202020204" pitchFamily="34" charset="0"/>
                <a:cs typeface="Arial" panose="020B0604020202020204" pitchFamily="34" charset="0"/>
              </a:rPr>
              <a:t/>
            </a:r>
            <a:br>
              <a:rPr lang="ru-RU" sz="4000" b="1" dirty="0">
                <a:solidFill>
                  <a:srgbClr val="002060"/>
                </a:solidFill>
                <a:latin typeface="Arial" panose="020B0604020202020204" pitchFamily="34" charset="0"/>
                <a:cs typeface="Arial" panose="020B0604020202020204" pitchFamily="34" charset="0"/>
              </a:rPr>
            </a:br>
            <a:r>
              <a:rPr lang="en-US" sz="600" dirty="0" smtClean="0">
                <a:solidFill>
                  <a:srgbClr val="002060"/>
                </a:solidFill>
              </a:rPr>
              <a:t/>
            </a:r>
            <a:br>
              <a:rPr lang="en-US" sz="600" dirty="0" smtClean="0">
                <a:solidFill>
                  <a:srgbClr val="002060"/>
                </a:solidFill>
              </a:rPr>
            </a:br>
            <a:r>
              <a:rPr lang="en-US" sz="800" dirty="0" smtClean="0"/>
              <a:t/>
            </a:r>
            <a:br>
              <a:rPr lang="en-US" sz="800" dirty="0" smtClean="0"/>
            </a:br>
            <a:r>
              <a:rPr lang="en-US" sz="2700" dirty="0" smtClean="0">
                <a:latin typeface="Arial" panose="020B0604020202020204" pitchFamily="34" charset="0"/>
                <a:cs typeface="Arial" panose="020B0604020202020204" pitchFamily="34" charset="0"/>
              </a:rPr>
              <a:t>Leaders: </a:t>
            </a:r>
            <a:r>
              <a:rPr lang="en-US" sz="2700" b="1" dirty="0" smtClean="0">
                <a:latin typeface="Arial" panose="020B0604020202020204" pitchFamily="34" charset="0"/>
                <a:cs typeface="Arial" panose="020B0604020202020204" pitchFamily="34" charset="0"/>
              </a:rPr>
              <a:t>M.G. </a:t>
            </a:r>
            <a:r>
              <a:rPr lang="en-US" sz="2700" b="1" dirty="0" err="1" smtClean="0">
                <a:latin typeface="Arial" panose="020B0604020202020204" pitchFamily="34" charset="0"/>
                <a:cs typeface="Arial" panose="020B0604020202020204" pitchFamily="34" charset="0"/>
              </a:rPr>
              <a:t>Itkis</a:t>
            </a:r>
            <a:r>
              <a:rPr lang="en-US" sz="2700" b="1" dirty="0" smtClean="0">
                <a:latin typeface="Arial" panose="020B0604020202020204" pitchFamily="34" charset="0"/>
                <a:cs typeface="Arial" panose="020B0604020202020204" pitchFamily="34" charset="0"/>
              </a:rPr>
              <a:t> and </a:t>
            </a:r>
            <a:r>
              <a:rPr lang="en-US" sz="2700" b="1" u="sng" dirty="0" smtClean="0">
                <a:latin typeface="Arial" panose="020B0604020202020204" pitchFamily="34" charset="0"/>
                <a:cs typeface="Arial" panose="020B0604020202020204" pitchFamily="34" charset="0"/>
              </a:rPr>
              <a:t>A.V. Karpov</a:t>
            </a:r>
            <a:r>
              <a:rPr lang="en-US" sz="2700" b="1" dirty="0" smtClean="0">
                <a:latin typeface="Arial" panose="020B0604020202020204" pitchFamily="34" charset="0"/>
                <a:cs typeface="Arial" panose="020B0604020202020204" pitchFamily="34" charset="0"/>
              </a:rPr>
              <a:t/>
            </a:r>
            <a:br>
              <a:rPr lang="en-US" sz="2700" b="1"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err="1" smtClean="0">
                <a:latin typeface="Arial" panose="020B0604020202020204" pitchFamily="34" charset="0"/>
                <a:cs typeface="Arial" panose="020B0604020202020204" pitchFamily="34" charset="0"/>
              </a:rPr>
              <a:t>Flerov</a:t>
            </a:r>
            <a:r>
              <a:rPr lang="en-US" sz="2700" dirty="0" smtClean="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Laboratory </a:t>
            </a:r>
            <a:r>
              <a:rPr lang="en-US" sz="2700" dirty="0" smtClean="0">
                <a:latin typeface="Arial" panose="020B0604020202020204" pitchFamily="34" charset="0"/>
                <a:cs typeface="Arial" panose="020B0604020202020204" pitchFamily="34" charset="0"/>
              </a:rPr>
              <a:t>of </a:t>
            </a:r>
            <a:r>
              <a:rPr lang="en-US" sz="2700" dirty="0" smtClean="0">
                <a:latin typeface="Arial" panose="020B0604020202020204" pitchFamily="34" charset="0"/>
                <a:cs typeface="Arial" panose="020B0604020202020204" pitchFamily="34" charset="0"/>
              </a:rPr>
              <a:t>Nuclear Reactions</a:t>
            </a:r>
            <a:r>
              <a:rPr lang="en-US" sz="2700" dirty="0" smtClean="0">
                <a:latin typeface="Arial" panose="020B0604020202020204" pitchFamily="34" charset="0"/>
                <a:cs typeface="Arial" panose="020B0604020202020204" pitchFamily="34" charset="0"/>
              </a:rPr>
              <a:t>, JINR</a:t>
            </a:r>
            <a:endParaRPr lang="ru-RU" sz="3100" dirty="0">
              <a:latin typeface="Arial" panose="020B0604020202020204" pitchFamily="34" charset="0"/>
              <a:cs typeface="Arial" panose="020B0604020202020204" pitchFamily="34" charset="0"/>
            </a:endParaRPr>
          </a:p>
        </p:txBody>
      </p:sp>
      <p:sp>
        <p:nvSpPr>
          <p:cNvPr id="4" name="TextBox 3"/>
          <p:cNvSpPr txBox="1"/>
          <p:nvPr/>
        </p:nvSpPr>
        <p:spPr>
          <a:xfrm>
            <a:off x="983432" y="3679711"/>
            <a:ext cx="11089232" cy="3046988"/>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ea typeface="+mj-ea"/>
                <a:cs typeface="Arial" panose="020B0604020202020204" pitchFamily="34" charset="0"/>
              </a:rPr>
              <a:t>Proposal for opening a project within the theme</a:t>
            </a:r>
            <a:br>
              <a:rPr lang="en-US" sz="2800" b="1" dirty="0" smtClean="0">
                <a:solidFill>
                  <a:schemeClr val="bg1"/>
                </a:solidFill>
                <a:latin typeface="Arial" panose="020B0604020202020204" pitchFamily="34" charset="0"/>
                <a:ea typeface="+mj-ea"/>
                <a:cs typeface="Arial" panose="020B0604020202020204" pitchFamily="34" charset="0"/>
              </a:rPr>
            </a:br>
            <a:r>
              <a:rPr lang="en-US" sz="2800" b="1" dirty="0" smtClean="0">
                <a:solidFill>
                  <a:schemeClr val="bg1"/>
                </a:solidFill>
                <a:latin typeface="Arial" panose="020B0604020202020204" pitchFamily="34" charset="0"/>
                <a:ea typeface="+mj-ea"/>
                <a:cs typeface="Arial" panose="020B0604020202020204" pitchFamily="34" charset="0"/>
              </a:rPr>
              <a:t>“Synthesis </a:t>
            </a:r>
            <a:r>
              <a:rPr lang="en-US" sz="2800" b="1" dirty="0">
                <a:solidFill>
                  <a:schemeClr val="bg1"/>
                </a:solidFill>
                <a:latin typeface="Arial" panose="020B0604020202020204" pitchFamily="34" charset="0"/>
                <a:ea typeface="+mj-ea"/>
                <a:cs typeface="Arial" panose="020B0604020202020204" pitchFamily="34" charset="0"/>
              </a:rPr>
              <a:t>and properties of superheavy elements, structure of nuclei at the limits of nucleon </a:t>
            </a:r>
            <a:r>
              <a:rPr lang="en-US" sz="2800" b="1" dirty="0" smtClean="0">
                <a:solidFill>
                  <a:schemeClr val="bg1"/>
                </a:solidFill>
                <a:latin typeface="Arial" panose="020B0604020202020204" pitchFamily="34" charset="0"/>
                <a:ea typeface="+mj-ea"/>
                <a:cs typeface="Arial" panose="020B0604020202020204" pitchFamily="34" charset="0"/>
              </a:rPr>
              <a:t>stability”</a:t>
            </a:r>
          </a:p>
          <a:p>
            <a:pPr algn="ctr"/>
            <a:r>
              <a:rPr lang="en-US" sz="2800" b="1" dirty="0" smtClean="0">
                <a:solidFill>
                  <a:schemeClr val="bg1"/>
                </a:solidFill>
                <a:latin typeface="Arial" panose="020B0604020202020204" pitchFamily="34" charset="0"/>
                <a:ea typeface="+mj-ea"/>
                <a:cs typeface="Arial" panose="020B0604020202020204" pitchFamily="34" charset="0"/>
              </a:rPr>
              <a:t>2024-2028</a:t>
            </a:r>
          </a:p>
          <a:p>
            <a:pPr algn="ctr"/>
            <a:endParaRPr lang="en-US" sz="2800" b="1" dirty="0" smtClean="0">
              <a:solidFill>
                <a:schemeClr val="bg1"/>
              </a:solidFill>
              <a:latin typeface="Arial" panose="020B0604020202020204" pitchFamily="34" charset="0"/>
              <a:ea typeface="+mj-ea"/>
              <a:cs typeface="Arial" panose="020B0604020202020204" pitchFamily="34" charset="0"/>
            </a:endParaRPr>
          </a:p>
          <a:p>
            <a:pPr algn="ctr"/>
            <a:endParaRPr lang="en-US" sz="2800" b="1" dirty="0">
              <a:solidFill>
                <a:schemeClr val="bg1"/>
              </a:solidFill>
              <a:latin typeface="Arial" panose="020B0604020202020204" pitchFamily="34" charset="0"/>
              <a:ea typeface="+mj-ea"/>
              <a:cs typeface="Arial" panose="020B0604020202020204" pitchFamily="34" charset="0"/>
            </a:endParaRPr>
          </a:p>
          <a:p>
            <a:pPr algn="ctr"/>
            <a:r>
              <a:rPr lang="en-US" sz="2400" b="1" i="1" dirty="0" smtClean="0">
                <a:solidFill>
                  <a:schemeClr val="bg1"/>
                </a:solidFill>
                <a:latin typeface="Arial" panose="020B0604020202020204" pitchFamily="34" charset="0"/>
                <a:ea typeface="+mj-ea"/>
                <a:cs typeface="Arial" panose="020B0604020202020204" pitchFamily="34" charset="0"/>
              </a:rPr>
              <a:t>JINR PAC </a:t>
            </a:r>
            <a:r>
              <a:rPr lang="en-US" sz="2400" b="1" i="1" dirty="0">
                <a:solidFill>
                  <a:schemeClr val="bg1"/>
                </a:solidFill>
                <a:latin typeface="Arial" panose="020B0604020202020204" pitchFamily="34" charset="0"/>
                <a:ea typeface="+mj-ea"/>
                <a:cs typeface="Arial" panose="020B0604020202020204" pitchFamily="34" charset="0"/>
              </a:rPr>
              <a:t>for Nuclear </a:t>
            </a:r>
            <a:r>
              <a:rPr lang="en-US" sz="2400" b="1" i="1" dirty="0" smtClean="0">
                <a:solidFill>
                  <a:schemeClr val="bg1"/>
                </a:solidFill>
                <a:latin typeface="Arial" panose="020B0604020202020204" pitchFamily="34" charset="0"/>
                <a:ea typeface="+mj-ea"/>
                <a:cs typeface="Arial" panose="020B0604020202020204" pitchFamily="34" charset="0"/>
              </a:rPr>
              <a:t>Physics </a:t>
            </a:r>
            <a:r>
              <a:rPr lang="en-US" sz="2400" b="1" i="1" dirty="0" smtClean="0">
                <a:solidFill>
                  <a:schemeClr val="bg1"/>
                </a:solidFill>
                <a:latin typeface="Arial" panose="020B0604020202020204" pitchFamily="34" charset="0"/>
                <a:ea typeface="+mj-ea"/>
                <a:cs typeface="Arial" panose="020B0604020202020204" pitchFamily="34" charset="0"/>
              </a:rPr>
              <a:t>Meeting</a:t>
            </a:r>
            <a:r>
              <a:rPr lang="en-US" sz="2400" b="1" i="1" dirty="0" smtClean="0">
                <a:solidFill>
                  <a:schemeClr val="bg1"/>
                </a:solidFill>
                <a:latin typeface="Arial" panose="020B0604020202020204" pitchFamily="34" charset="0"/>
                <a:ea typeface="+mj-ea"/>
                <a:cs typeface="Arial" panose="020B0604020202020204" pitchFamily="34" charset="0"/>
              </a:rPr>
              <a:t>, 29-30 June, 2023</a:t>
            </a:r>
            <a:endParaRPr lang="ru-RU" sz="2400" i="1" dirty="0">
              <a:solidFill>
                <a:schemeClr val="bg1"/>
              </a:solidFill>
              <a:latin typeface="Arial" panose="020B0604020202020204" pitchFamily="34" charset="0"/>
              <a:ea typeface="+mj-ea"/>
              <a:cs typeface="Arial" panose="020B0604020202020204" pitchFamily="34" charset="0"/>
            </a:endParaRPr>
          </a:p>
        </p:txBody>
      </p:sp>
      <p:sp>
        <p:nvSpPr>
          <p:cNvPr id="8" name="TextBox 7"/>
          <p:cNvSpPr txBox="1"/>
          <p:nvPr/>
        </p:nvSpPr>
        <p:spPr>
          <a:xfrm>
            <a:off x="7608168" y="5180473"/>
            <a:ext cx="2376264" cy="523220"/>
          </a:xfrm>
          <a:prstGeom prst="rect">
            <a:avLst/>
          </a:prstGeom>
          <a:noFill/>
        </p:spPr>
        <p:txBody>
          <a:bodyPr wrap="square" rtlCol="0">
            <a:spAutoFit/>
          </a:bodyPr>
          <a:lstStyle/>
          <a:p>
            <a:r>
              <a:rPr lang="ru-RU" sz="2800" b="1" i="1" dirty="0">
                <a:latin typeface="+mn-lt"/>
                <a:ea typeface="+mj-ea"/>
                <a:cs typeface="Times New Roman" pitchFamily="18" charset="0"/>
              </a:rPr>
              <a:t>ДЦ-280</a:t>
            </a:r>
          </a:p>
        </p:txBody>
      </p:sp>
      <p:pic>
        <p:nvPicPr>
          <p:cNvPr id="12" name="Рисунок 11">
            <a:extLst>
              <a:ext uri="{FF2B5EF4-FFF2-40B4-BE49-F238E27FC236}">
                <a16:creationId xmlns="" xmlns:a16="http://schemas.microsoft.com/office/drawing/2014/main" id="{C4E13F75-372B-4ECE-A317-ADB473EE432D}"/>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51384" y="2533430"/>
            <a:ext cx="1172619" cy="1172619"/>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52" y="764704"/>
            <a:ext cx="1822221" cy="1211844"/>
          </a:xfrm>
          <a:prstGeom prst="rect">
            <a:avLst/>
          </a:prstGeom>
        </p:spPr>
      </p:pic>
    </p:spTree>
    <p:extLst>
      <p:ext uri="{BB962C8B-B14F-4D97-AF65-F5344CB8AC3E}">
        <p14:creationId xmlns:p14="http://schemas.microsoft.com/office/powerpoint/2010/main" val="31838137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2483" y="132129"/>
            <a:ext cx="8262198" cy="430887"/>
          </a:xfrm>
          <a:prstGeom prst="rect">
            <a:avLst/>
          </a:prstGeom>
          <a:noFill/>
        </p:spPr>
        <p:txBody>
          <a:bodyPr wrap="none" rtlCol="0">
            <a:spAutoFit/>
          </a:bodyPr>
          <a:lstStyle/>
          <a:p>
            <a:r>
              <a:rPr lang="en-US" sz="2200" b="1" dirty="0" smtClean="0">
                <a:solidFill>
                  <a:srgbClr val="C00000"/>
                </a:solidFill>
                <a:latin typeface="Arial" panose="020B0604020202020204" pitchFamily="34" charset="0"/>
                <a:cs typeface="Arial" panose="020B0604020202020204" pitchFamily="34" charset="0"/>
              </a:rPr>
              <a:t>Multinucleon transfer reactions. Some of the open questions</a:t>
            </a:r>
            <a:endParaRPr lang="ru-RU" sz="2200" b="1" dirty="0">
              <a:solidFill>
                <a:srgbClr val="C00000"/>
              </a:solidFill>
              <a:latin typeface="Arial" panose="020B0604020202020204" pitchFamily="34" charset="0"/>
              <a:cs typeface="Arial" panose="020B0604020202020204" pitchFamily="34" charset="0"/>
            </a:endParaRPr>
          </a:p>
        </p:txBody>
      </p:sp>
      <p:sp>
        <p:nvSpPr>
          <p:cNvPr id="3" name="TextBox 2"/>
          <p:cNvSpPr txBox="1"/>
          <p:nvPr/>
        </p:nvSpPr>
        <p:spPr>
          <a:xfrm>
            <a:off x="4859996" y="3739293"/>
            <a:ext cx="6330659" cy="1015663"/>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smtClean="0">
                <a:latin typeface="Arial" panose="020B0604020202020204" pitchFamily="34" charset="0"/>
                <a:cs typeface="Arial" panose="020B0604020202020204" pitchFamily="34" charset="0"/>
              </a:rPr>
              <a:t>Angular distributions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various </a:t>
            </a:r>
            <a:r>
              <a:rPr lang="en-US" dirty="0">
                <a:latin typeface="Arial" panose="020B0604020202020204" pitchFamily="34" charset="0"/>
                <a:cs typeface="Arial" panose="020B0604020202020204" pitchFamily="34" charset="0"/>
              </a:rPr>
              <a:t>reaction </a:t>
            </a:r>
            <a:r>
              <a:rPr lang="en-US" sz="2000" dirty="0" smtClean="0">
                <a:latin typeface="Arial" panose="020B0604020202020204" pitchFamily="34" charset="0"/>
                <a:cs typeface="Arial" panose="020B0604020202020204" pitchFamily="34" charset="0"/>
              </a:rPr>
              <a:t>products. Their energy dependence.</a:t>
            </a:r>
            <a:endParaRPr lang="ru-RU" sz="2000" dirty="0" smtClean="0">
              <a:latin typeface="Arial" panose="020B0604020202020204" pitchFamily="34" charset="0"/>
              <a:cs typeface="Arial" panose="020B0604020202020204" pitchFamily="34" charset="0"/>
            </a:endParaRPr>
          </a:p>
          <a:p>
            <a:pPr algn="just"/>
            <a:endParaRPr lang="ru-RU" sz="2000" dirty="0" smtClean="0">
              <a:latin typeface="Arial" panose="020B0604020202020204" pitchFamily="34" charset="0"/>
              <a:cs typeface="Arial" panose="020B0604020202020204" pitchFamily="34" charset="0"/>
            </a:endParaRPr>
          </a:p>
        </p:txBody>
      </p:sp>
      <p:grpSp>
        <p:nvGrpSpPr>
          <p:cNvPr id="19" name="Группа 18"/>
          <p:cNvGrpSpPr/>
          <p:nvPr/>
        </p:nvGrpSpPr>
        <p:grpSpPr>
          <a:xfrm>
            <a:off x="263352" y="692696"/>
            <a:ext cx="7416824" cy="4680520"/>
            <a:chOff x="3240305" y="1034091"/>
            <a:chExt cx="8857903" cy="5330952"/>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0305" y="1034091"/>
              <a:ext cx="8857903" cy="533095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550" y="2380871"/>
              <a:ext cx="6160729" cy="398345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1613" y="3991956"/>
              <a:ext cx="2045616" cy="132674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760" y="1196752"/>
              <a:ext cx="7160292" cy="4371457"/>
            </a:xfrm>
            <a:prstGeom prst="rect">
              <a:avLst/>
            </a:prstGeom>
          </p:spPr>
        </p:pic>
        <p:sp>
          <p:nvSpPr>
            <p:cNvPr id="8" name="TextBox 7"/>
            <p:cNvSpPr txBox="1"/>
            <p:nvPr/>
          </p:nvSpPr>
          <p:spPr>
            <a:xfrm rot="19653464">
              <a:off x="6388450" y="3207384"/>
              <a:ext cx="949299" cy="430887"/>
            </a:xfrm>
            <a:prstGeom prst="rect">
              <a:avLst/>
            </a:prstGeom>
            <a:noFill/>
          </p:spPr>
          <p:txBody>
            <a:bodyPr wrap="none" rtlCol="0">
              <a:spAutoFit/>
            </a:bodyPr>
            <a:lstStyle/>
            <a:p>
              <a:r>
                <a:rPr lang="en-US" sz="2200" b="1" dirty="0">
                  <a:effectLst>
                    <a:outerShdw blurRad="38100" dist="38100" dir="2700000" algn="tl">
                      <a:srgbClr val="000000">
                        <a:alpha val="43137"/>
                      </a:srgbClr>
                    </a:outerShdw>
                  </a:effectLst>
                </a:rPr>
                <a:t>Fusion</a:t>
              </a:r>
              <a:endParaRPr lang="ru-RU" sz="2200" b="1" dirty="0">
                <a:effectLst>
                  <a:outerShdw blurRad="38100" dist="38100" dir="2700000" algn="tl">
                    <a:srgbClr val="000000">
                      <a:alpha val="43137"/>
                    </a:srgbClr>
                  </a:outerShdw>
                </a:effectLst>
              </a:endParaRPr>
            </a:p>
          </p:txBody>
        </p:sp>
        <p:sp>
          <p:nvSpPr>
            <p:cNvPr id="9" name="TextBox 8"/>
            <p:cNvSpPr txBox="1"/>
            <p:nvPr/>
          </p:nvSpPr>
          <p:spPr>
            <a:xfrm rot="19653464">
              <a:off x="6751772" y="3290475"/>
              <a:ext cx="1903278" cy="430887"/>
            </a:xfrm>
            <a:prstGeom prst="rect">
              <a:avLst/>
            </a:prstGeom>
            <a:noFill/>
          </p:spPr>
          <p:txBody>
            <a:bodyPr wrap="none" rtlCol="0">
              <a:spAutoFit/>
            </a:bodyPr>
            <a:lstStyle/>
            <a:p>
              <a:r>
                <a:rPr lang="en-US" sz="2200" b="1" dirty="0">
                  <a:effectLst>
                    <a:outerShdw blurRad="38100" dist="38100" dir="2700000" algn="tl">
                      <a:srgbClr val="000000">
                        <a:alpha val="43137"/>
                      </a:srgbClr>
                    </a:outerShdw>
                  </a:effectLst>
                </a:rPr>
                <a:t>Fragmentation</a:t>
              </a:r>
              <a:endParaRPr lang="ru-RU" sz="2200" b="1" dirty="0">
                <a:effectLst>
                  <a:outerShdw blurRad="38100" dist="38100" dir="2700000" algn="tl">
                    <a:srgbClr val="000000">
                      <a:alpha val="43137"/>
                    </a:srgbClr>
                  </a:outerShdw>
                </a:effectLst>
              </a:endParaRPr>
            </a:p>
          </p:txBody>
        </p:sp>
        <p:sp>
          <p:nvSpPr>
            <p:cNvPr id="10" name="TextBox 9"/>
            <p:cNvSpPr txBox="1"/>
            <p:nvPr/>
          </p:nvSpPr>
          <p:spPr>
            <a:xfrm rot="19653464">
              <a:off x="5445889" y="4366993"/>
              <a:ext cx="979755" cy="430887"/>
            </a:xfrm>
            <a:prstGeom prst="rect">
              <a:avLst/>
            </a:prstGeom>
            <a:noFill/>
          </p:spPr>
          <p:txBody>
            <a:bodyPr wrap="none" rtlCol="0">
              <a:spAutoFit/>
            </a:bodyPr>
            <a:lstStyle/>
            <a:p>
              <a:r>
                <a:rPr lang="en-US" sz="2200" b="1" dirty="0">
                  <a:effectLst>
                    <a:outerShdw blurRad="38100" dist="38100" dir="2700000" algn="tl">
                      <a:srgbClr val="000000">
                        <a:alpha val="43137"/>
                      </a:srgbClr>
                    </a:outerShdw>
                  </a:effectLst>
                </a:rPr>
                <a:t>Fission</a:t>
              </a:r>
              <a:endParaRPr lang="ru-RU" sz="2200" b="1" dirty="0">
                <a:effectLst>
                  <a:outerShdw blurRad="38100" dist="38100" dir="2700000" algn="tl">
                    <a:srgbClr val="000000">
                      <a:alpha val="43137"/>
                    </a:srgbClr>
                  </a:outerShdw>
                </a:effectLst>
              </a:endParaRPr>
            </a:p>
          </p:txBody>
        </p:sp>
        <p:cxnSp>
          <p:nvCxnSpPr>
            <p:cNvPr id="11" name="Прямая соединительная линия 10"/>
            <p:cNvCxnSpPr>
              <a:cxnSpLocks/>
            </p:cNvCxnSpPr>
            <p:nvPr/>
          </p:nvCxnSpPr>
          <p:spPr>
            <a:xfrm flipV="1">
              <a:off x="8601199" y="2322716"/>
              <a:ext cx="0" cy="11521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18466">
              <a:off x="7991274" y="3082125"/>
              <a:ext cx="1302928" cy="518229"/>
            </a:xfrm>
            <a:prstGeom prst="rect">
              <a:avLst/>
            </a:prstGeom>
          </p:spPr>
        </p:pic>
        <p:cxnSp>
          <p:nvCxnSpPr>
            <p:cNvPr id="13" name="Прямая соединительная линия 12"/>
            <p:cNvCxnSpPr>
              <a:cxnSpLocks/>
            </p:cNvCxnSpPr>
            <p:nvPr/>
          </p:nvCxnSpPr>
          <p:spPr>
            <a:xfrm flipV="1">
              <a:off x="10168245" y="1594247"/>
              <a:ext cx="0" cy="115212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FC4F4B95-DCD6-4715-80C5-56729EE70342}"/>
                </a:ext>
              </a:extLst>
            </p:cNvPr>
            <p:cNvSpPr txBox="1"/>
            <p:nvPr/>
          </p:nvSpPr>
          <p:spPr>
            <a:xfrm>
              <a:off x="9915840" y="2746375"/>
              <a:ext cx="666134" cy="350547"/>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162</a:t>
              </a:r>
            </a:p>
          </p:txBody>
        </p:sp>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9216" y="1284217"/>
              <a:ext cx="1930389" cy="1416786"/>
            </a:xfrm>
            <a:prstGeom prst="rect">
              <a:avLst/>
            </a:prstGeom>
          </p:spPr>
        </p:pic>
        <p:sp>
          <p:nvSpPr>
            <p:cNvPr id="16" name="TextBox 15"/>
            <p:cNvSpPr txBox="1"/>
            <p:nvPr/>
          </p:nvSpPr>
          <p:spPr>
            <a:xfrm>
              <a:off x="9016117" y="2902504"/>
              <a:ext cx="1001648" cy="420657"/>
            </a:xfrm>
            <a:prstGeom prst="rect">
              <a:avLst/>
            </a:prstGeom>
            <a:noFill/>
          </p:spPr>
          <p:txBody>
            <a:bodyPr wrap="none" rtlCol="0">
              <a:spAutoFit/>
            </a:bodyPr>
            <a:lstStyle/>
            <a:p>
              <a:r>
                <a:rPr lang="en-US" sz="1800" b="1" dirty="0">
                  <a:effectLst>
                    <a:outerShdw blurRad="38100" dist="38100" dir="2700000" algn="tl">
                      <a:srgbClr val="000000">
                        <a:alpha val="43137"/>
                      </a:srgbClr>
                    </a:outerShdw>
                  </a:effectLst>
                </a:rPr>
                <a:t>MNT?</a:t>
              </a:r>
              <a:endParaRPr lang="ru-RU" sz="1800" b="1" dirty="0">
                <a:effectLst>
                  <a:outerShdw blurRad="38100" dist="38100" dir="2700000" algn="tl">
                    <a:srgbClr val="000000">
                      <a:alpha val="43137"/>
                    </a:srgbClr>
                  </a:outerShdw>
                </a:effectLst>
              </a:endParaRPr>
            </a:p>
          </p:txBody>
        </p:sp>
        <p:cxnSp>
          <p:nvCxnSpPr>
            <p:cNvPr id="17" name="Прямая со стрелкой 16"/>
            <p:cNvCxnSpPr/>
            <p:nvPr/>
          </p:nvCxnSpPr>
          <p:spPr>
            <a:xfrm flipV="1">
              <a:off x="9527220" y="2689251"/>
              <a:ext cx="211584" cy="2408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a:off x="8753350" y="3273083"/>
              <a:ext cx="548415" cy="2014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Прямоугольник 19"/>
          <p:cNvSpPr/>
          <p:nvPr/>
        </p:nvSpPr>
        <p:spPr>
          <a:xfrm>
            <a:off x="2808483" y="4633573"/>
            <a:ext cx="8883529" cy="1938992"/>
          </a:xfrm>
          <a:prstGeom prst="rect">
            <a:avLst/>
          </a:prstGeom>
        </p:spPr>
        <p:txBody>
          <a:bodyPr wrap="square">
            <a:spAutoFit/>
          </a:bodyPr>
          <a:lstStyle/>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Cross sections for neutron-enriched products</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Their energy dependence.</a:t>
            </a:r>
            <a:endParaRPr lang="ru-RU"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Kinetic </a:t>
            </a:r>
            <a:r>
              <a:rPr lang="en-US" dirty="0">
                <a:latin typeface="Arial" panose="020B0604020202020204" pitchFamily="34" charset="0"/>
                <a:cs typeface="Arial" panose="020B0604020202020204" pitchFamily="34" charset="0"/>
              </a:rPr>
              <a:t>and excitation energies of reaction products.</a:t>
            </a:r>
            <a:endParaRPr lang="ru-RU"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ru-RU"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Optimal reaction choice for production of various nuclei in heavy (</a:t>
            </a:r>
            <a:r>
              <a:rPr lang="en-US" i="1" dirty="0">
                <a:latin typeface="Arial" panose="020B0604020202020204" pitchFamily="34" charset="0"/>
                <a:cs typeface="Arial" panose="020B0604020202020204" pitchFamily="34" charset="0"/>
              </a:rPr>
              <a:t>N</a:t>
            </a:r>
            <a:r>
              <a:rPr lang="en-US" dirty="0">
                <a:latin typeface="Arial" panose="020B0604020202020204" pitchFamily="34" charset="0"/>
                <a:cs typeface="Arial" panose="020B0604020202020204" pitchFamily="34" charset="0"/>
              </a:rPr>
              <a:t>=126) and transuranium mass regions.</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498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F3E4E69-91E5-4488-83A5-19C9973376A7}"/>
              </a:ext>
            </a:extLst>
          </p:cNvPr>
          <p:cNvSpPr txBox="1"/>
          <p:nvPr/>
        </p:nvSpPr>
        <p:spPr>
          <a:xfrm>
            <a:off x="0" y="122651"/>
            <a:ext cx="12192000" cy="461665"/>
          </a:xfrm>
          <a:prstGeom prst="rect">
            <a:avLst/>
          </a:prstGeom>
          <a:noFill/>
        </p:spPr>
        <p:txBody>
          <a:bodyPr wrap="square" rtlCol="0">
            <a:spAutoFit/>
          </a:bodyPr>
          <a:lstStyle/>
          <a:p>
            <a:pPr algn="ctr"/>
            <a:r>
              <a:rPr lang="en-US" sz="2400" b="1" dirty="0">
                <a:solidFill>
                  <a:srgbClr val="C00000"/>
                </a:solidFill>
                <a:latin typeface="Arial" pitchFamily="34" charset="0"/>
                <a:cs typeface="Arial" pitchFamily="34" charset="0"/>
              </a:rPr>
              <a:t>Multinucleon transfer processes in U + U reaction</a:t>
            </a:r>
            <a:endParaRPr lang="ru-RU" sz="2400" b="1" dirty="0">
              <a:solidFill>
                <a:srgbClr val="C00000"/>
              </a:solidFill>
              <a:latin typeface="Arial" pitchFamily="34" charset="0"/>
              <a:cs typeface="Arial" pitchFamily="34" charset="0"/>
            </a:endParaRPr>
          </a:p>
        </p:txBody>
      </p:sp>
      <p:pic>
        <p:nvPicPr>
          <p:cNvPr id="6" name="Рисунок 5">
            <a:extLst>
              <a:ext uri="{FF2B5EF4-FFF2-40B4-BE49-F238E27FC236}">
                <a16:creationId xmlns="" xmlns:a16="http://schemas.microsoft.com/office/drawing/2014/main" id="{48968F06-993D-440F-93E4-0CC5808AB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186" y="657073"/>
            <a:ext cx="9817628" cy="5864364"/>
          </a:xfrm>
          <a:prstGeom prst="rect">
            <a:avLst/>
          </a:prstGeom>
        </p:spPr>
      </p:pic>
      <p:sp>
        <p:nvSpPr>
          <p:cNvPr id="2" name="TextBox 1"/>
          <p:cNvSpPr txBox="1"/>
          <p:nvPr/>
        </p:nvSpPr>
        <p:spPr>
          <a:xfrm>
            <a:off x="10708469" y="1863541"/>
            <a:ext cx="979755" cy="369332"/>
          </a:xfrm>
          <a:prstGeom prst="rect">
            <a:avLst/>
          </a:prstGeom>
          <a:noFill/>
        </p:spPr>
        <p:txBody>
          <a:bodyPr wrap="none" rtlCol="0">
            <a:spAutoFit/>
          </a:bodyPr>
          <a:lstStyle/>
          <a:p>
            <a:r>
              <a:rPr lang="en-US" b="1" dirty="0" smtClean="0">
                <a:solidFill>
                  <a:srgbClr val="C00000"/>
                </a:solidFill>
                <a:latin typeface="Arial" panose="020B0604020202020204" pitchFamily="34" charset="0"/>
                <a:cs typeface="Arial" panose="020B0604020202020204" pitchFamily="34" charset="0"/>
              </a:rPr>
              <a:t>excited</a:t>
            </a:r>
            <a:endParaRPr lang="ru-RU" b="1" dirty="0">
              <a:solidFill>
                <a:srgbClr val="C00000"/>
              </a:solidFill>
              <a:latin typeface="Arial" panose="020B0604020202020204" pitchFamily="34" charset="0"/>
              <a:cs typeface="Arial" panose="020B0604020202020204" pitchFamily="34" charset="0"/>
            </a:endParaRPr>
          </a:p>
        </p:txBody>
      </p:sp>
      <p:cxnSp>
        <p:nvCxnSpPr>
          <p:cNvPr id="4" name="Скругленная соединительная линия 3"/>
          <p:cNvCxnSpPr>
            <a:stCxn id="2" idx="0"/>
          </p:cNvCxnSpPr>
          <p:nvPr/>
        </p:nvCxnSpPr>
        <p:spPr>
          <a:xfrm rot="16200000" flipV="1">
            <a:off x="10521460" y="1186653"/>
            <a:ext cx="596478" cy="757297"/>
          </a:xfrm>
          <a:prstGeom prst="curved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781895" y="2759083"/>
            <a:ext cx="659155" cy="369332"/>
          </a:xfrm>
          <a:prstGeom prst="rect">
            <a:avLst/>
          </a:prstGeom>
          <a:noFill/>
        </p:spPr>
        <p:txBody>
          <a:bodyPr wrap="none" rtlCol="0">
            <a:spAutoFit/>
          </a:bodyPr>
          <a:lstStyle/>
          <a:p>
            <a:r>
              <a:rPr lang="en-US" b="1" dirty="0" smtClean="0">
                <a:solidFill>
                  <a:srgbClr val="002060"/>
                </a:solidFill>
                <a:latin typeface="Arial" panose="020B0604020202020204" pitchFamily="34" charset="0"/>
                <a:cs typeface="Arial" panose="020B0604020202020204" pitchFamily="34" charset="0"/>
              </a:rPr>
              <a:t>cold</a:t>
            </a:r>
            <a:endParaRPr lang="ru-RU" b="1" dirty="0">
              <a:solidFill>
                <a:srgbClr val="002060"/>
              </a:solidFill>
              <a:latin typeface="Arial" panose="020B0604020202020204" pitchFamily="34" charset="0"/>
              <a:cs typeface="Arial" panose="020B0604020202020204" pitchFamily="34" charset="0"/>
            </a:endParaRPr>
          </a:p>
        </p:txBody>
      </p:sp>
      <p:cxnSp>
        <p:nvCxnSpPr>
          <p:cNvPr id="9" name="Скругленная соединительная линия 8"/>
          <p:cNvCxnSpPr>
            <a:stCxn id="8" idx="0"/>
          </p:cNvCxnSpPr>
          <p:nvPr/>
        </p:nvCxnSpPr>
        <p:spPr>
          <a:xfrm rot="16200000" flipV="1">
            <a:off x="9209014" y="1856623"/>
            <a:ext cx="895542" cy="909377"/>
          </a:xfrm>
          <a:prstGeom prst="curved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70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9934" y="64271"/>
            <a:ext cx="5686172" cy="523220"/>
          </a:xfrm>
          <a:prstGeom prst="rect">
            <a:avLst/>
          </a:prstGeom>
          <a:noFill/>
        </p:spPr>
        <p:txBody>
          <a:bodyPr wrap="none" rtlCol="0">
            <a:spAutoFit/>
          </a:bodyPr>
          <a:lstStyle/>
          <a:p>
            <a:r>
              <a:rPr lang="en-US" sz="2800" b="1" dirty="0" smtClean="0">
                <a:solidFill>
                  <a:srgbClr val="C00000"/>
                </a:solidFill>
                <a:latin typeface="Arial" pitchFamily="34" charset="0"/>
                <a:cs typeface="Arial" pitchFamily="34" charset="0"/>
              </a:rPr>
              <a:t>Studying the </a:t>
            </a:r>
            <a:r>
              <a:rPr lang="ru-RU" sz="2800" b="1" baseline="30000" dirty="0" smtClean="0">
                <a:solidFill>
                  <a:srgbClr val="C00000"/>
                </a:solidFill>
                <a:latin typeface="Arial" pitchFamily="34" charset="0"/>
                <a:cs typeface="Arial" pitchFamily="34" charset="0"/>
              </a:rPr>
              <a:t>238</a:t>
            </a:r>
            <a:r>
              <a:rPr lang="en-US" sz="2800" b="1" dirty="0">
                <a:solidFill>
                  <a:srgbClr val="C00000"/>
                </a:solidFill>
                <a:latin typeface="Arial" pitchFamily="34" charset="0"/>
                <a:cs typeface="Arial" pitchFamily="34" charset="0"/>
              </a:rPr>
              <a:t>U</a:t>
            </a:r>
            <a:r>
              <a:rPr lang="ru-RU" sz="2800" b="1" dirty="0">
                <a:solidFill>
                  <a:srgbClr val="C00000"/>
                </a:solidFill>
                <a:latin typeface="Arial" pitchFamily="34" charset="0"/>
                <a:cs typeface="Arial" pitchFamily="34" charset="0"/>
              </a:rPr>
              <a:t> + </a:t>
            </a:r>
            <a:r>
              <a:rPr lang="ru-RU" sz="2800" b="1" baseline="30000" dirty="0">
                <a:solidFill>
                  <a:srgbClr val="C00000"/>
                </a:solidFill>
                <a:latin typeface="Arial" pitchFamily="34" charset="0"/>
                <a:cs typeface="Arial" pitchFamily="34" charset="0"/>
              </a:rPr>
              <a:t>238</a:t>
            </a:r>
            <a:r>
              <a:rPr lang="en-US" sz="2800" b="1" dirty="0" smtClean="0">
                <a:solidFill>
                  <a:srgbClr val="C00000"/>
                </a:solidFill>
                <a:latin typeface="Arial" pitchFamily="34" charset="0"/>
                <a:cs typeface="Arial" pitchFamily="34" charset="0"/>
              </a:rPr>
              <a:t>U reaction</a:t>
            </a:r>
            <a:endParaRPr lang="ru-RU" sz="2800" b="1" dirty="0">
              <a:solidFill>
                <a:srgbClr val="C00000"/>
              </a:solidFill>
              <a:latin typeface="Arial" pitchFamily="34" charset="0"/>
              <a:cs typeface="Arial" pitchFamily="34" charset="0"/>
            </a:endParaRPr>
          </a:p>
        </p:txBody>
      </p:sp>
      <p:grpSp>
        <p:nvGrpSpPr>
          <p:cNvPr id="17" name="Группа 16"/>
          <p:cNvGrpSpPr/>
          <p:nvPr/>
        </p:nvGrpSpPr>
        <p:grpSpPr>
          <a:xfrm rot="618162">
            <a:off x="381384" y="859733"/>
            <a:ext cx="3443466" cy="2435574"/>
            <a:chOff x="1031491" y="470993"/>
            <a:chExt cx="3443466" cy="2435574"/>
          </a:xfrm>
        </p:grpSpPr>
        <p:cxnSp>
          <p:nvCxnSpPr>
            <p:cNvPr id="18" name="Прямая соединительная линия 17"/>
            <p:cNvCxnSpPr/>
            <p:nvPr/>
          </p:nvCxnSpPr>
          <p:spPr>
            <a:xfrm flipV="1">
              <a:off x="1031491" y="470993"/>
              <a:ext cx="3443466" cy="2435574"/>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9" name="Овал 18"/>
            <p:cNvSpPr/>
            <p:nvPr/>
          </p:nvSpPr>
          <p:spPr>
            <a:xfrm rot="350444">
              <a:off x="3223408" y="878125"/>
              <a:ext cx="521773" cy="661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 name="Прямая соединительная линия 19"/>
            <p:cNvCxnSpPr/>
            <p:nvPr/>
          </p:nvCxnSpPr>
          <p:spPr>
            <a:xfrm flipH="1">
              <a:off x="2956530" y="1357136"/>
              <a:ext cx="280109" cy="202857"/>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Овал 20"/>
            <p:cNvSpPr/>
            <p:nvPr/>
          </p:nvSpPr>
          <p:spPr>
            <a:xfrm rot="19477928">
              <a:off x="2070373" y="1613830"/>
              <a:ext cx="521773" cy="66118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2" name="Прямая соединительная линия 21"/>
            <p:cNvCxnSpPr/>
            <p:nvPr/>
          </p:nvCxnSpPr>
          <p:spPr>
            <a:xfrm flipV="1">
              <a:off x="2575371" y="1644051"/>
              <a:ext cx="235910" cy="177633"/>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627707" y="1615189"/>
            <a:ext cx="784189" cy="523220"/>
          </a:xfrm>
          <a:prstGeom prst="rect">
            <a:avLst/>
          </a:prstGeom>
          <a:noFill/>
        </p:spPr>
        <p:txBody>
          <a:bodyPr wrap="none" rtlCol="0">
            <a:spAutoFit/>
          </a:bodyPr>
          <a:lstStyle/>
          <a:p>
            <a:r>
              <a:rPr lang="en-US" sz="2800" baseline="30000" dirty="0">
                <a:solidFill>
                  <a:schemeClr val="tx1">
                    <a:lumMod val="95000"/>
                    <a:lumOff val="5000"/>
                  </a:schemeClr>
                </a:solidFill>
              </a:rPr>
              <a:t>238</a:t>
            </a:r>
            <a:r>
              <a:rPr lang="en-US" sz="2800" dirty="0">
                <a:solidFill>
                  <a:schemeClr val="tx1">
                    <a:lumMod val="95000"/>
                    <a:lumOff val="5000"/>
                  </a:schemeClr>
                </a:solidFill>
              </a:rPr>
              <a:t>U</a:t>
            </a:r>
            <a:endParaRPr lang="ru-RU" sz="2800" dirty="0">
              <a:solidFill>
                <a:schemeClr val="tx1">
                  <a:lumMod val="95000"/>
                  <a:lumOff val="5000"/>
                </a:schemeClr>
              </a:solidFill>
            </a:endParaRPr>
          </a:p>
        </p:txBody>
      </p:sp>
      <p:sp>
        <p:nvSpPr>
          <p:cNvPr id="24" name="TextBox 23"/>
          <p:cNvSpPr txBox="1"/>
          <p:nvPr/>
        </p:nvSpPr>
        <p:spPr>
          <a:xfrm>
            <a:off x="3098286" y="1787583"/>
            <a:ext cx="784189" cy="523220"/>
          </a:xfrm>
          <a:prstGeom prst="rect">
            <a:avLst/>
          </a:prstGeom>
          <a:noFill/>
        </p:spPr>
        <p:txBody>
          <a:bodyPr wrap="none" rtlCol="0">
            <a:spAutoFit/>
          </a:bodyPr>
          <a:lstStyle/>
          <a:p>
            <a:r>
              <a:rPr lang="en-US" sz="2800" baseline="30000" dirty="0">
                <a:solidFill>
                  <a:schemeClr val="tx1">
                    <a:lumMod val="95000"/>
                    <a:lumOff val="5000"/>
                  </a:schemeClr>
                </a:solidFill>
              </a:rPr>
              <a:t>238</a:t>
            </a:r>
            <a:r>
              <a:rPr lang="en-US" sz="2800" dirty="0">
                <a:solidFill>
                  <a:schemeClr val="tx1">
                    <a:lumMod val="95000"/>
                    <a:lumOff val="5000"/>
                  </a:schemeClr>
                </a:solidFill>
              </a:rPr>
              <a:t>U</a:t>
            </a:r>
            <a:endParaRPr lang="ru-RU" sz="2800" dirty="0">
              <a:solidFill>
                <a:schemeClr val="tx1">
                  <a:lumMod val="95000"/>
                  <a:lumOff val="5000"/>
                </a:schemeClr>
              </a:solidFill>
            </a:endParaRPr>
          </a:p>
        </p:txBody>
      </p:sp>
      <p:grpSp>
        <p:nvGrpSpPr>
          <p:cNvPr id="26" name="Группа 25"/>
          <p:cNvGrpSpPr/>
          <p:nvPr/>
        </p:nvGrpSpPr>
        <p:grpSpPr>
          <a:xfrm>
            <a:off x="838799" y="2573396"/>
            <a:ext cx="3242865" cy="1507958"/>
            <a:chOff x="1878920" y="2044800"/>
            <a:chExt cx="3242865" cy="1507958"/>
          </a:xfrm>
        </p:grpSpPr>
        <p:grpSp>
          <p:nvGrpSpPr>
            <p:cNvPr id="27" name="Группа 26"/>
            <p:cNvGrpSpPr/>
            <p:nvPr/>
          </p:nvGrpSpPr>
          <p:grpSpPr>
            <a:xfrm>
              <a:off x="1878920" y="2044800"/>
              <a:ext cx="3242865" cy="1507958"/>
              <a:chOff x="2257935" y="2044800"/>
              <a:chExt cx="3242865" cy="1507958"/>
            </a:xfrm>
          </p:grpSpPr>
          <p:cxnSp>
            <p:nvCxnSpPr>
              <p:cNvPr id="29" name="Прямая соединительная линия 28"/>
              <p:cNvCxnSpPr/>
              <p:nvPr/>
            </p:nvCxnSpPr>
            <p:spPr>
              <a:xfrm flipV="1">
                <a:off x="2288791" y="2044800"/>
                <a:ext cx="3212009" cy="1507958"/>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0" name="Овал 29"/>
              <p:cNvSpPr/>
              <p:nvPr/>
            </p:nvSpPr>
            <p:spPr>
              <a:xfrm rot="968606">
                <a:off x="3969567" y="2276268"/>
                <a:ext cx="521773" cy="6611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rot="20096090">
                <a:off x="3478794" y="2507995"/>
                <a:ext cx="521773" cy="6611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Box 31"/>
              <p:cNvSpPr txBox="1"/>
              <p:nvPr/>
            </p:nvSpPr>
            <p:spPr>
              <a:xfrm>
                <a:off x="2257935" y="2486016"/>
                <a:ext cx="1048685" cy="892552"/>
              </a:xfrm>
              <a:prstGeom prst="rect">
                <a:avLst/>
              </a:prstGeom>
              <a:solidFill>
                <a:schemeClr val="bg1"/>
              </a:solidFill>
            </p:spPr>
            <p:txBody>
              <a:bodyPr wrap="none" rtlCol="0">
                <a:spAutoFit/>
              </a:bodyPr>
              <a:lstStyle/>
              <a:p>
                <a:r>
                  <a:rPr lang="en-US" sz="2600" dirty="0"/>
                  <a:t>Z</a:t>
                </a:r>
                <a:r>
                  <a:rPr lang="ru-RU" sz="2600" dirty="0"/>
                  <a:t>=184</a:t>
                </a:r>
                <a:endParaRPr lang="en-US" sz="2600" dirty="0"/>
              </a:p>
              <a:p>
                <a:r>
                  <a:rPr lang="en-US" sz="2600" dirty="0"/>
                  <a:t>A=476</a:t>
                </a:r>
                <a:endParaRPr lang="ru-RU" sz="2600" dirty="0"/>
              </a:p>
            </p:txBody>
          </p:sp>
        </p:grpSp>
        <p:sp>
          <p:nvSpPr>
            <p:cNvPr id="28" name="Овал 27"/>
            <p:cNvSpPr/>
            <p:nvPr/>
          </p:nvSpPr>
          <p:spPr>
            <a:xfrm>
              <a:off x="3437201" y="2557717"/>
              <a:ext cx="340246" cy="28086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 name="Группа 5"/>
          <p:cNvGrpSpPr/>
          <p:nvPr/>
        </p:nvGrpSpPr>
        <p:grpSpPr>
          <a:xfrm>
            <a:off x="1253418" y="2195382"/>
            <a:ext cx="6786562" cy="4588646"/>
            <a:chOff x="2447262" y="1638215"/>
            <a:chExt cx="6786562" cy="4588646"/>
          </a:xfrm>
        </p:grpSpPr>
        <p:grpSp>
          <p:nvGrpSpPr>
            <p:cNvPr id="33" name="Группа 32"/>
            <p:cNvGrpSpPr/>
            <p:nvPr/>
          </p:nvGrpSpPr>
          <p:grpSpPr>
            <a:xfrm>
              <a:off x="3584608" y="1638215"/>
              <a:ext cx="5649216" cy="3476486"/>
              <a:chOff x="3261456" y="1249475"/>
              <a:chExt cx="5649216" cy="3476486"/>
            </a:xfrm>
          </p:grpSpPr>
          <p:grpSp>
            <p:nvGrpSpPr>
              <p:cNvPr id="34" name="Группа 30"/>
              <p:cNvGrpSpPr/>
              <p:nvPr/>
            </p:nvGrpSpPr>
            <p:grpSpPr>
              <a:xfrm>
                <a:off x="5089537" y="1249475"/>
                <a:ext cx="3082863" cy="3422825"/>
                <a:chOff x="6044616" y="1249475"/>
                <a:chExt cx="3082863" cy="3422825"/>
              </a:xfrm>
            </p:grpSpPr>
            <p:cxnSp>
              <p:nvCxnSpPr>
                <p:cNvPr id="40" name="Прямая соединительная линия 39"/>
                <p:cNvCxnSpPr>
                  <a:endCxn id="44" idx="1"/>
                </p:cNvCxnSpPr>
                <p:nvPr/>
              </p:nvCxnSpPr>
              <p:spPr>
                <a:xfrm rot="19121529">
                  <a:off x="6295795" y="3212779"/>
                  <a:ext cx="1028710" cy="118166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flipV="1">
                  <a:off x="6044616" y="2424628"/>
                  <a:ext cx="404272" cy="1033456"/>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rot="19121529" flipV="1">
                  <a:off x="6401699" y="1921727"/>
                  <a:ext cx="432048" cy="221371"/>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rot="19121529">
                  <a:off x="8162152" y="3786504"/>
                  <a:ext cx="404764" cy="426092"/>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Овал 43"/>
                <p:cNvSpPr/>
                <p:nvPr/>
              </p:nvSpPr>
              <p:spPr>
                <a:xfrm rot="19121529">
                  <a:off x="7586027" y="3680262"/>
                  <a:ext cx="486616" cy="4866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p:cNvSpPr/>
                <p:nvPr/>
              </p:nvSpPr>
              <p:spPr>
                <a:xfrm rot="19121529">
                  <a:off x="6168757" y="2209588"/>
                  <a:ext cx="486616" cy="4866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6" name="Группа 67"/>
                <p:cNvGrpSpPr/>
                <p:nvPr/>
              </p:nvGrpSpPr>
              <p:grpSpPr>
                <a:xfrm rot="19121529">
                  <a:off x="6471485" y="1249475"/>
                  <a:ext cx="504056" cy="1152128"/>
                  <a:chOff x="539552" y="4653136"/>
                  <a:chExt cx="504056" cy="1152128"/>
                </a:xfrm>
              </p:grpSpPr>
              <p:cxnSp>
                <p:nvCxnSpPr>
                  <p:cNvPr id="54" name="Прямая соединительная линия 53"/>
                  <p:cNvCxnSpPr/>
                  <p:nvPr/>
                </p:nvCxnSpPr>
                <p:spPr>
                  <a:xfrm>
                    <a:off x="539552" y="4658314"/>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1043608" y="5013176"/>
                    <a:ext cx="0" cy="7918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H="1" flipV="1">
                    <a:off x="539552" y="5447686"/>
                    <a:ext cx="504056" cy="35757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flipH="1" flipV="1">
                    <a:off x="539552" y="4653136"/>
                    <a:ext cx="504056" cy="36004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47" name="Группа 73"/>
                <p:cNvGrpSpPr/>
                <p:nvPr/>
              </p:nvGrpSpPr>
              <p:grpSpPr>
                <a:xfrm rot="19121529">
                  <a:off x="8393511" y="3400270"/>
                  <a:ext cx="504056" cy="1156365"/>
                  <a:chOff x="539552" y="2845982"/>
                  <a:chExt cx="504056" cy="1156365"/>
                </a:xfrm>
              </p:grpSpPr>
              <p:cxnSp>
                <p:nvCxnSpPr>
                  <p:cNvPr id="50" name="Прямая соединительная линия 49"/>
                  <p:cNvCxnSpPr/>
                  <p:nvPr/>
                </p:nvCxnSpPr>
                <p:spPr>
                  <a:xfrm>
                    <a:off x="539552" y="3212976"/>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1043608" y="2863727"/>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flipH="1">
                    <a:off x="539552" y="3645024"/>
                    <a:ext cx="504056" cy="3573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flipH="1">
                    <a:off x="539552" y="2845982"/>
                    <a:ext cx="504056" cy="366994"/>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8" name="TextBox 47"/>
                <p:cNvSpPr txBox="1"/>
                <p:nvPr/>
              </p:nvSpPr>
              <p:spPr>
                <a:xfrm>
                  <a:off x="6830819" y="1350623"/>
                  <a:ext cx="471604" cy="523220"/>
                </a:xfrm>
                <a:prstGeom prst="rect">
                  <a:avLst/>
                </a:prstGeom>
                <a:solidFill>
                  <a:schemeClr val="bg1"/>
                </a:solidFill>
              </p:spPr>
              <p:txBody>
                <a:bodyPr wrap="none" rtlCol="0">
                  <a:spAutoFit/>
                </a:bodyPr>
                <a:lstStyle/>
                <a:p>
                  <a:r>
                    <a:rPr lang="en-US" sz="2800" dirty="0">
                      <a:solidFill>
                        <a:schemeClr val="tx1">
                          <a:lumMod val="95000"/>
                          <a:lumOff val="5000"/>
                        </a:schemeClr>
                      </a:solidFill>
                    </a:rPr>
                    <a:t>F</a:t>
                  </a:r>
                  <a:r>
                    <a:rPr lang="en-US" sz="2800" baseline="-25000" dirty="0">
                      <a:solidFill>
                        <a:schemeClr val="tx1">
                          <a:lumMod val="95000"/>
                          <a:lumOff val="5000"/>
                        </a:schemeClr>
                      </a:solidFill>
                    </a:rPr>
                    <a:t>1</a:t>
                  </a:r>
                  <a:endParaRPr lang="ru-RU" sz="2800" baseline="-25000" dirty="0">
                    <a:solidFill>
                      <a:schemeClr val="tx1">
                        <a:lumMod val="95000"/>
                        <a:lumOff val="5000"/>
                      </a:schemeClr>
                    </a:solidFill>
                  </a:endParaRPr>
                </a:p>
              </p:txBody>
            </p:sp>
            <p:sp>
              <p:nvSpPr>
                <p:cNvPr id="49" name="TextBox 48"/>
                <p:cNvSpPr txBox="1"/>
                <p:nvPr/>
              </p:nvSpPr>
              <p:spPr>
                <a:xfrm>
                  <a:off x="8655875" y="4149080"/>
                  <a:ext cx="471604" cy="523220"/>
                </a:xfrm>
                <a:prstGeom prst="rect">
                  <a:avLst/>
                </a:prstGeom>
                <a:solidFill>
                  <a:schemeClr val="bg1"/>
                </a:solidFill>
              </p:spPr>
              <p:txBody>
                <a:bodyPr wrap="none" rtlCol="0">
                  <a:spAutoFit/>
                </a:bodyPr>
                <a:lstStyle/>
                <a:p>
                  <a:r>
                    <a:rPr lang="en-US" sz="2800" dirty="0">
                      <a:solidFill>
                        <a:schemeClr val="tx1">
                          <a:lumMod val="95000"/>
                          <a:lumOff val="5000"/>
                        </a:schemeClr>
                      </a:solidFill>
                    </a:rPr>
                    <a:t>F</a:t>
                  </a:r>
                  <a:r>
                    <a:rPr lang="en-US" sz="2800" baseline="-25000" dirty="0">
                      <a:solidFill>
                        <a:schemeClr val="tx1">
                          <a:lumMod val="95000"/>
                          <a:lumOff val="5000"/>
                        </a:schemeClr>
                      </a:solidFill>
                    </a:rPr>
                    <a:t>2</a:t>
                  </a:r>
                  <a:endParaRPr lang="ru-RU" sz="2800" baseline="-25000" dirty="0">
                    <a:solidFill>
                      <a:schemeClr val="tx1">
                        <a:lumMod val="95000"/>
                        <a:lumOff val="5000"/>
                      </a:schemeClr>
                    </a:solidFill>
                  </a:endParaRPr>
                </a:p>
              </p:txBody>
            </p:sp>
          </p:grpSp>
          <p:grpSp>
            <p:nvGrpSpPr>
              <p:cNvPr id="35" name="Группа 5"/>
              <p:cNvGrpSpPr/>
              <p:nvPr/>
            </p:nvGrpSpPr>
            <p:grpSpPr>
              <a:xfrm>
                <a:off x="3261456" y="2216879"/>
                <a:ext cx="5649216" cy="2509082"/>
                <a:chOff x="3261456" y="2216879"/>
                <a:chExt cx="5649216" cy="2509082"/>
              </a:xfrm>
            </p:grpSpPr>
            <p:sp>
              <p:nvSpPr>
                <p:cNvPr id="36" name="TextBox 35"/>
                <p:cNvSpPr txBox="1"/>
                <p:nvPr/>
              </p:nvSpPr>
              <p:spPr>
                <a:xfrm>
                  <a:off x="5847809" y="2216879"/>
                  <a:ext cx="3062863" cy="430887"/>
                </a:xfrm>
                <a:prstGeom prst="rect">
                  <a:avLst/>
                </a:prstGeom>
                <a:noFill/>
              </p:spPr>
              <p:txBody>
                <a:bodyPr wrap="square" rtlCol="0">
                  <a:spAutoFit/>
                </a:bodyPr>
                <a:lstStyle/>
                <a:p>
                  <a:pPr algn="r"/>
                  <a:endParaRPr lang="ru-RU" sz="2200" dirty="0">
                    <a:solidFill>
                      <a:schemeClr val="tx1">
                        <a:lumMod val="95000"/>
                        <a:lumOff val="5000"/>
                      </a:schemeClr>
                    </a:solidFill>
                  </a:endParaRPr>
                </a:p>
              </p:txBody>
            </p:sp>
            <p:sp>
              <p:nvSpPr>
                <p:cNvPr id="37" name="TextBox 36"/>
                <p:cNvSpPr txBox="1"/>
                <p:nvPr/>
              </p:nvSpPr>
              <p:spPr>
                <a:xfrm>
                  <a:off x="3261456" y="4264296"/>
                  <a:ext cx="38504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Clarendon Blk BT" panose="02040905050505020204" pitchFamily="18" charset="0"/>
                    </a:rPr>
                    <a:t>1</a:t>
                  </a:r>
                  <a:endParaRPr lang="ru-RU" sz="2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38" name="TextBox 37"/>
                <p:cNvSpPr txBox="1"/>
                <p:nvPr/>
              </p:nvSpPr>
              <p:spPr>
                <a:xfrm>
                  <a:off x="5281771" y="2222063"/>
                  <a:ext cx="38504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Clarendon Blk BT" panose="02040905050505020204" pitchFamily="18" charset="0"/>
                    </a:rPr>
                    <a:t>2</a:t>
                  </a:r>
                  <a:endParaRPr lang="ru-RU" sz="2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39" name="TextBox 38"/>
                <p:cNvSpPr txBox="1"/>
                <p:nvPr/>
              </p:nvSpPr>
              <p:spPr>
                <a:xfrm>
                  <a:off x="6681832" y="3673023"/>
                  <a:ext cx="385042"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latin typeface="Clarendon Blk BT" panose="02040905050505020204" pitchFamily="18" charset="0"/>
                    </a:rPr>
                    <a:t>3</a:t>
                  </a:r>
                  <a:endParaRPr lang="ru-RU" sz="24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grpSp>
        </p:grpSp>
        <p:grpSp>
          <p:nvGrpSpPr>
            <p:cNvPr id="58" name="Группа 57"/>
            <p:cNvGrpSpPr/>
            <p:nvPr/>
          </p:nvGrpSpPr>
          <p:grpSpPr>
            <a:xfrm>
              <a:off x="2447262" y="3518234"/>
              <a:ext cx="5830076" cy="2708627"/>
              <a:chOff x="2124110" y="3129492"/>
              <a:chExt cx="5830076" cy="2708627"/>
            </a:xfrm>
          </p:grpSpPr>
          <p:grpSp>
            <p:nvGrpSpPr>
              <p:cNvPr id="59" name="Группа 14"/>
              <p:cNvGrpSpPr/>
              <p:nvPr/>
            </p:nvGrpSpPr>
            <p:grpSpPr>
              <a:xfrm>
                <a:off x="2124110" y="3129492"/>
                <a:ext cx="5830076" cy="2708627"/>
                <a:chOff x="2124110" y="3129492"/>
                <a:chExt cx="5830076" cy="2708627"/>
              </a:xfrm>
            </p:grpSpPr>
            <p:grpSp>
              <p:nvGrpSpPr>
                <p:cNvPr id="61" name="Группа 31"/>
                <p:cNvGrpSpPr/>
                <p:nvPr/>
              </p:nvGrpSpPr>
              <p:grpSpPr>
                <a:xfrm>
                  <a:off x="2124110" y="3129492"/>
                  <a:ext cx="3857367" cy="2325294"/>
                  <a:chOff x="3132222" y="3129492"/>
                  <a:chExt cx="3857367" cy="2325294"/>
                </a:xfrm>
              </p:grpSpPr>
              <p:cxnSp>
                <p:nvCxnSpPr>
                  <p:cNvPr id="68" name="Прямая соединительная линия 67"/>
                  <p:cNvCxnSpPr/>
                  <p:nvPr/>
                </p:nvCxnSpPr>
                <p:spPr>
                  <a:xfrm flipV="1">
                    <a:off x="3132222" y="3223400"/>
                    <a:ext cx="3857367" cy="1957406"/>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69" name="Овал 68"/>
                  <p:cNvSpPr/>
                  <p:nvPr/>
                </p:nvSpPr>
                <p:spPr>
                  <a:xfrm rot="16999457">
                    <a:off x="4221683" y="4269228"/>
                    <a:ext cx="478133" cy="468619"/>
                  </a:xfrm>
                  <a:prstGeom prst="ellipse">
                    <a:avLst/>
                  </a:prstGeom>
                  <a:solidFill>
                    <a:schemeClr val="accent6">
                      <a:lumMod val="75000"/>
                    </a:schemeClr>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70" name="Прямая соединительная линия 21"/>
                  <p:cNvCxnSpPr>
                    <a:stCxn id="69" idx="1"/>
                  </p:cNvCxnSpPr>
                  <p:nvPr/>
                </p:nvCxnSpPr>
                <p:spPr>
                  <a:xfrm rot="19121529" flipH="1" flipV="1">
                    <a:off x="3727104" y="4675515"/>
                    <a:ext cx="550678" cy="155425"/>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71" name="Группа 61"/>
                  <p:cNvGrpSpPr/>
                  <p:nvPr/>
                </p:nvGrpSpPr>
                <p:grpSpPr>
                  <a:xfrm rot="19121529">
                    <a:off x="3492290" y="4298421"/>
                    <a:ext cx="504056" cy="1156365"/>
                    <a:chOff x="539552" y="2845982"/>
                    <a:chExt cx="504056" cy="1156365"/>
                  </a:xfrm>
                </p:grpSpPr>
                <p:cxnSp>
                  <p:nvCxnSpPr>
                    <p:cNvPr id="76" name="Прямая соединительная линия 75"/>
                    <p:cNvCxnSpPr/>
                    <p:nvPr/>
                  </p:nvCxnSpPr>
                  <p:spPr>
                    <a:xfrm>
                      <a:off x="539552" y="3212976"/>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p:cNvCxnSpPr/>
                    <p:nvPr/>
                  </p:nvCxnSpPr>
                  <p:spPr>
                    <a:xfrm>
                      <a:off x="1043608" y="2863727"/>
                      <a:ext cx="0" cy="7893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Прямая соединительная линия 77"/>
                    <p:cNvCxnSpPr/>
                    <p:nvPr/>
                  </p:nvCxnSpPr>
                  <p:spPr>
                    <a:xfrm flipH="1">
                      <a:off x="539552" y="3645024"/>
                      <a:ext cx="504056" cy="3573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flipH="1">
                      <a:off x="539552" y="2845982"/>
                      <a:ext cx="504056" cy="366994"/>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72" name="Прямая соединительная линия 71"/>
                  <p:cNvCxnSpPr/>
                  <p:nvPr/>
                </p:nvCxnSpPr>
                <p:spPr>
                  <a:xfrm rot="19121529">
                    <a:off x="6174726" y="3419426"/>
                    <a:ext cx="550678" cy="155425"/>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3519535" y="3788574"/>
                    <a:ext cx="925253" cy="523220"/>
                  </a:xfrm>
                  <a:prstGeom prst="rect">
                    <a:avLst/>
                  </a:prstGeom>
                  <a:noFill/>
                </p:spPr>
                <p:txBody>
                  <a:bodyPr wrap="none" rtlCol="0">
                    <a:spAutoFit/>
                  </a:bodyPr>
                  <a:lstStyle/>
                  <a:p>
                    <a:r>
                      <a:rPr lang="en-US" sz="2800" baseline="30000" dirty="0">
                        <a:solidFill>
                          <a:schemeClr val="tx1">
                            <a:lumMod val="95000"/>
                            <a:lumOff val="5000"/>
                          </a:schemeClr>
                        </a:solidFill>
                      </a:rPr>
                      <a:t>2</a:t>
                    </a:r>
                    <a:r>
                      <a:rPr lang="ru-RU" sz="2800" baseline="30000" dirty="0">
                        <a:solidFill>
                          <a:schemeClr val="tx1">
                            <a:lumMod val="95000"/>
                            <a:lumOff val="5000"/>
                          </a:schemeClr>
                        </a:solidFill>
                      </a:rPr>
                      <a:t>0</a:t>
                    </a:r>
                    <a:r>
                      <a:rPr lang="en-US" sz="2800" baseline="30000" dirty="0">
                        <a:solidFill>
                          <a:schemeClr val="tx1">
                            <a:lumMod val="95000"/>
                            <a:lumOff val="5000"/>
                          </a:schemeClr>
                        </a:solidFill>
                      </a:rPr>
                      <a:t>8</a:t>
                    </a:r>
                    <a:r>
                      <a:rPr lang="en-US" sz="2800" dirty="0">
                        <a:solidFill>
                          <a:schemeClr val="tx1">
                            <a:lumMod val="95000"/>
                            <a:lumOff val="5000"/>
                          </a:schemeClr>
                        </a:solidFill>
                      </a:rPr>
                      <a:t>Pb</a:t>
                    </a:r>
                    <a:endParaRPr lang="ru-RU" sz="2800" dirty="0">
                      <a:solidFill>
                        <a:schemeClr val="tx1">
                          <a:lumMod val="95000"/>
                          <a:lumOff val="5000"/>
                        </a:schemeClr>
                      </a:solidFill>
                    </a:endParaRPr>
                  </a:p>
                </p:txBody>
              </p:sp>
              <p:sp>
                <p:nvSpPr>
                  <p:cNvPr id="74" name="TextBox 73"/>
                  <p:cNvSpPr txBox="1"/>
                  <p:nvPr/>
                </p:nvSpPr>
                <p:spPr>
                  <a:xfrm>
                    <a:off x="4756083" y="3129492"/>
                    <a:ext cx="1151276" cy="523220"/>
                  </a:xfrm>
                  <a:prstGeom prst="rect">
                    <a:avLst/>
                  </a:prstGeom>
                  <a:noFill/>
                </p:spPr>
                <p:txBody>
                  <a:bodyPr wrap="none" rtlCol="0">
                    <a:spAutoFit/>
                  </a:bodyPr>
                  <a:lstStyle/>
                  <a:p>
                    <a:pPr algn="ctr"/>
                    <a:r>
                      <a:rPr lang="en-US" sz="2800" baseline="30000" dirty="0">
                        <a:solidFill>
                          <a:schemeClr val="tx1">
                            <a:lumMod val="95000"/>
                            <a:lumOff val="5000"/>
                          </a:schemeClr>
                        </a:solidFill>
                      </a:rPr>
                      <a:t>268</a:t>
                    </a:r>
                    <a:r>
                      <a:rPr lang="en-US" sz="2800" dirty="0">
                        <a:solidFill>
                          <a:schemeClr val="tx1">
                            <a:lumMod val="95000"/>
                            <a:lumOff val="5000"/>
                          </a:schemeClr>
                        </a:solidFill>
                      </a:rPr>
                      <a:t>No*</a:t>
                    </a:r>
                  </a:p>
                </p:txBody>
              </p:sp>
              <p:sp>
                <p:nvSpPr>
                  <p:cNvPr id="75" name="Овал 74"/>
                  <p:cNvSpPr/>
                  <p:nvPr/>
                </p:nvSpPr>
                <p:spPr>
                  <a:xfrm rot="14579060">
                    <a:off x="5699990" y="3345881"/>
                    <a:ext cx="557855" cy="74616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2" name="Овал 61"/>
                <p:cNvSpPr/>
                <p:nvPr/>
              </p:nvSpPr>
              <p:spPr>
                <a:xfrm rot="19477928">
                  <a:off x="4680309" y="4700707"/>
                  <a:ext cx="622897" cy="6577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3" name="Прямая соединительная линия 62"/>
                <p:cNvCxnSpPr/>
                <p:nvPr/>
              </p:nvCxnSpPr>
              <p:spPr>
                <a:xfrm>
                  <a:off x="4921363" y="4071523"/>
                  <a:ext cx="0" cy="17026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4" name="Прямая соединительная линия 63"/>
                <p:cNvCxnSpPr/>
                <p:nvPr/>
              </p:nvCxnSpPr>
              <p:spPr>
                <a:xfrm>
                  <a:off x="4930456" y="4285438"/>
                  <a:ext cx="0" cy="17026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p:nvPr/>
              </p:nvCxnSpPr>
              <p:spPr>
                <a:xfrm>
                  <a:off x="4942361" y="4486904"/>
                  <a:ext cx="0" cy="17026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068856" y="4176126"/>
                  <a:ext cx="2885330" cy="1661993"/>
                </a:xfrm>
                <a:prstGeom prst="rect">
                  <a:avLst/>
                </a:prstGeom>
                <a:noFill/>
              </p:spPr>
              <p:txBody>
                <a:bodyPr wrap="square" rtlCol="0">
                  <a:spAutoFit/>
                </a:bodyPr>
                <a:lstStyle/>
                <a:p>
                  <a:r>
                    <a:rPr lang="en-US" b="1" dirty="0">
                      <a:solidFill>
                        <a:schemeClr val="tx1">
                          <a:lumMod val="95000"/>
                          <a:lumOff val="5000"/>
                        </a:schemeClr>
                      </a:solidFill>
                    </a:rPr>
                    <a:t>Neutrons</a:t>
                  </a:r>
                </a:p>
                <a:p>
                  <a:endParaRPr lang="en-US" b="1" dirty="0">
                    <a:solidFill>
                      <a:schemeClr val="tx1">
                        <a:lumMod val="95000"/>
                        <a:lumOff val="5000"/>
                      </a:schemeClr>
                    </a:solidFill>
                  </a:endParaRPr>
                </a:p>
                <a:p>
                  <a:r>
                    <a:rPr lang="en-US" b="1" dirty="0">
                      <a:solidFill>
                        <a:schemeClr val="tx1">
                          <a:lumMod val="95000"/>
                          <a:lumOff val="5000"/>
                        </a:schemeClr>
                      </a:solidFill>
                    </a:rPr>
                    <a:t>           </a:t>
                  </a:r>
                </a:p>
                <a:p>
                  <a:endParaRPr lang="en-US" sz="2200" b="1" dirty="0">
                    <a:solidFill>
                      <a:schemeClr val="accent4">
                        <a:lumMod val="50000"/>
                      </a:schemeClr>
                    </a:solidFill>
                  </a:endParaRPr>
                </a:p>
                <a:p>
                  <a:r>
                    <a:rPr lang="en-US" sz="2600" dirty="0">
                      <a:solidFill>
                        <a:schemeClr val="tx1">
                          <a:lumMod val="95000"/>
                          <a:lumOff val="5000"/>
                        </a:schemeClr>
                      </a:solidFill>
                    </a:rPr>
                    <a:t>EVR</a:t>
                  </a:r>
                  <a:endParaRPr lang="en-US" sz="2600" b="1" dirty="0">
                    <a:solidFill>
                      <a:schemeClr val="tx1">
                        <a:lumMod val="95000"/>
                        <a:lumOff val="5000"/>
                      </a:schemeClr>
                    </a:solidFill>
                  </a:endParaRPr>
                </a:p>
              </p:txBody>
            </p:sp>
            <p:sp>
              <p:nvSpPr>
                <p:cNvPr id="67" name="TextBox 66"/>
                <p:cNvSpPr txBox="1"/>
                <p:nvPr/>
              </p:nvSpPr>
              <p:spPr>
                <a:xfrm>
                  <a:off x="4681908" y="4770449"/>
                  <a:ext cx="625492" cy="461665"/>
                </a:xfrm>
                <a:prstGeom prst="rect">
                  <a:avLst/>
                </a:prstGeom>
                <a:noFill/>
              </p:spPr>
              <p:txBody>
                <a:bodyPr wrap="none" rtlCol="0">
                  <a:spAutoFit/>
                </a:bodyPr>
                <a:lstStyle/>
                <a:p>
                  <a:r>
                    <a:rPr lang="en-US" sz="2400" dirty="0">
                      <a:latin typeface="Clarendon Blk BT" panose="02040905050505020204" pitchFamily="18" charset="0"/>
                    </a:rPr>
                    <a:t>No</a:t>
                  </a:r>
                  <a:endParaRPr lang="ru-RU" sz="2400" dirty="0"/>
                </a:p>
              </p:txBody>
            </p:sp>
          </p:grpSp>
          <p:sp>
            <p:nvSpPr>
              <p:cNvPr id="60" name="TextBox 59"/>
              <p:cNvSpPr txBox="1"/>
              <p:nvPr/>
            </p:nvSpPr>
            <p:spPr>
              <a:xfrm>
                <a:off x="3236438" y="4263479"/>
                <a:ext cx="385042" cy="461665"/>
              </a:xfrm>
              <a:prstGeom prst="rect">
                <a:avLst/>
              </a:prstGeom>
              <a:noFill/>
            </p:spPr>
            <p:txBody>
              <a:bodyPr wrap="none" rtlCol="0">
                <a:spAutoFit/>
              </a:bodyPr>
              <a:lstStyle/>
              <a:p>
                <a:r>
                  <a:rPr lang="en-US" sz="2400" b="1" dirty="0">
                    <a:solidFill>
                      <a:schemeClr val="bg1"/>
                    </a:solidFill>
                    <a:latin typeface="Clarendon Blk BT" panose="02040905050505020204" pitchFamily="18" charset="0"/>
                  </a:rPr>
                  <a:t>1</a:t>
                </a:r>
                <a:endParaRPr lang="ru-RU" sz="2400" b="1" dirty="0">
                  <a:solidFill>
                    <a:schemeClr val="bg1"/>
                  </a:solidFill>
                </a:endParaRPr>
              </a:p>
            </p:txBody>
          </p:sp>
        </p:grpSp>
      </p:grpSp>
      <p:pic>
        <p:nvPicPr>
          <p:cNvPr id="4" name="Рисунок 3"/>
          <p:cNvPicPr>
            <a:picLocks noChangeAspect="1"/>
          </p:cNvPicPr>
          <p:nvPr/>
        </p:nvPicPr>
        <p:blipFill>
          <a:blip r:embed="rId2"/>
          <a:stretch>
            <a:fillRect/>
          </a:stretch>
        </p:blipFill>
        <p:spPr>
          <a:xfrm>
            <a:off x="7107439" y="404664"/>
            <a:ext cx="4792142" cy="3363541"/>
          </a:xfrm>
          <a:prstGeom prst="rect">
            <a:avLst/>
          </a:prstGeom>
        </p:spPr>
      </p:pic>
      <p:sp>
        <p:nvSpPr>
          <p:cNvPr id="81" name="TextBox 80">
            <a:extLst>
              <a:ext uri="{FF2B5EF4-FFF2-40B4-BE49-F238E27FC236}">
                <a16:creationId xmlns:a16="http://schemas.microsoft.com/office/drawing/2014/main" xmlns="" id="{0BA3EDA2-D201-401C-B897-325C554E6898}"/>
              </a:ext>
            </a:extLst>
          </p:cNvPr>
          <p:cNvSpPr txBox="1"/>
          <p:nvPr/>
        </p:nvSpPr>
        <p:spPr>
          <a:xfrm>
            <a:off x="7104112" y="3767684"/>
            <a:ext cx="4795470" cy="461665"/>
          </a:xfrm>
          <a:prstGeom prst="rect">
            <a:avLst/>
          </a:prstGeom>
          <a:solidFill>
            <a:srgbClr val="979757"/>
          </a:solidFill>
        </p:spPr>
        <p:txBody>
          <a:bodyPr wrap="square" rtlCol="0">
            <a:spAutoFit/>
          </a:bodyPr>
          <a:lstStyle/>
          <a:p>
            <a:pPr algn="ctr"/>
            <a:r>
              <a:rPr lang="en-US" sz="2400" b="1" dirty="0" smtClean="0">
                <a:solidFill>
                  <a:schemeClr val="bg1"/>
                </a:solidFill>
                <a:latin typeface="Times New Roman" panose="02020603050405020304" pitchFamily="18" charset="0"/>
                <a:cs typeface="Times New Roman" panose="02020603050405020304" pitchFamily="18" charset="0"/>
              </a:rPr>
              <a:t>Modernized COREST set-up</a:t>
            </a:r>
            <a:endParaRPr lang="ru-RU"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2478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7368" y="836712"/>
            <a:ext cx="9937104" cy="5940088"/>
          </a:xfrm>
          <a:prstGeom prst="rect">
            <a:avLst/>
          </a:prstGeom>
        </p:spPr>
        <p:txBody>
          <a:bodyPr wrap="square">
            <a:spAutoFit/>
          </a:bodyPr>
          <a:lstStyle/>
          <a:p>
            <a:r>
              <a:rPr lang="en-US" b="1" dirty="0" smtClean="0">
                <a:latin typeface="Arial" panose="020B0604020202020204" pitchFamily="34" charset="0"/>
                <a:ea typeface="Calibri" panose="020F0502020204030204" pitchFamily="34" charset="0"/>
                <a:cs typeface="Arial" panose="020B0604020202020204" pitchFamily="34" charset="0"/>
              </a:rPr>
              <a:t>Main directions of research:</a:t>
            </a:r>
          </a:p>
          <a:p>
            <a:endParaRPr lang="en-US" b="1" dirty="0" smtClean="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en-US" dirty="0" smtClean="0">
                <a:latin typeface="Arial" panose="020B0604020202020204" pitchFamily="34" charset="0"/>
                <a:ea typeface="Calibri" panose="020F0502020204030204" pitchFamily="34" charset="0"/>
                <a:cs typeface="Arial" panose="020B0604020202020204" pitchFamily="34" charset="0"/>
              </a:rPr>
              <a:t>Synthesis </a:t>
            </a:r>
            <a:r>
              <a:rPr lang="en-US" dirty="0">
                <a:latin typeface="Arial" panose="020B0604020202020204" pitchFamily="34" charset="0"/>
                <a:ea typeface="Calibri" panose="020F0502020204030204" pitchFamily="34" charset="0"/>
                <a:cs typeface="Arial" panose="020B0604020202020204" pitchFamily="34" charset="0"/>
              </a:rPr>
              <a:t>of new superheavy elements</a:t>
            </a:r>
            <a:endParaRPr lang="ru-RU"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endParaRPr lang="ru-RU" dirty="0" smtClean="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en-US" dirty="0" smtClean="0">
                <a:latin typeface="Arial" panose="020B0604020202020204" pitchFamily="34" charset="0"/>
                <a:ea typeface="Calibri" panose="020F0502020204030204" pitchFamily="34" charset="0"/>
                <a:cs typeface="Arial" panose="020B0604020202020204" pitchFamily="34" charset="0"/>
              </a:rPr>
              <a:t>Synthesis </a:t>
            </a:r>
            <a:r>
              <a:rPr lang="en-US" dirty="0">
                <a:latin typeface="Arial" panose="020B0604020202020204" pitchFamily="34" charset="0"/>
                <a:ea typeface="Calibri" panose="020F0502020204030204" pitchFamily="34" charset="0"/>
                <a:cs typeface="Arial" panose="020B0604020202020204" pitchFamily="34" charset="0"/>
              </a:rPr>
              <a:t>of superheavy nuclei and study of their decay </a:t>
            </a:r>
            <a:r>
              <a:rPr lang="en-US" dirty="0" smtClean="0">
                <a:latin typeface="Arial" panose="020B0604020202020204" pitchFamily="34" charset="0"/>
                <a:ea typeface="Calibri" panose="020F0502020204030204" pitchFamily="34" charset="0"/>
                <a:cs typeface="Arial" panose="020B0604020202020204" pitchFamily="34" charset="0"/>
              </a:rPr>
              <a:t>properties</a:t>
            </a:r>
            <a:endParaRPr lang="ru-RU" dirty="0" smtClean="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endParaRPr lang="en-US" dirty="0" smtClean="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en-US" dirty="0" smtClean="0">
                <a:latin typeface="Arial" panose="020B0604020202020204" pitchFamily="34" charset="0"/>
                <a:ea typeface="Calibri" panose="020F0502020204030204" pitchFamily="34" charset="0"/>
                <a:cs typeface="Arial" panose="020B0604020202020204" pitchFamily="34" charset="0"/>
              </a:rPr>
              <a:t>Spectroscopy </a:t>
            </a:r>
            <a:r>
              <a:rPr lang="en-US" dirty="0">
                <a:latin typeface="Arial" panose="020B0604020202020204" pitchFamily="34" charset="0"/>
                <a:ea typeface="Calibri" panose="020F0502020204030204" pitchFamily="34" charset="0"/>
                <a:cs typeface="Arial" panose="020B0604020202020204" pitchFamily="34" charset="0"/>
              </a:rPr>
              <a:t>of the radioactive decay of heavy and superheavy </a:t>
            </a:r>
            <a:r>
              <a:rPr lang="en-US" dirty="0" smtClean="0">
                <a:latin typeface="Arial" panose="020B0604020202020204" pitchFamily="34" charset="0"/>
                <a:ea typeface="Calibri" panose="020F0502020204030204" pitchFamily="34" charset="0"/>
                <a:cs typeface="Arial" panose="020B0604020202020204" pitchFamily="34" charset="0"/>
              </a:rPr>
              <a:t>nuclei</a:t>
            </a:r>
            <a:endParaRPr lang="ru-RU" dirty="0" smtClean="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endParaRPr lang="en-US"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dirty="0" smtClean="0">
                <a:latin typeface="Arial" panose="020B0604020202020204" pitchFamily="34" charset="0"/>
                <a:cs typeface="Arial" panose="020B0604020202020204" pitchFamily="34" charset="0"/>
              </a:rPr>
              <a:t>Measurement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masses </a:t>
            </a:r>
            <a:r>
              <a:rPr lang="en-US" dirty="0">
                <a:latin typeface="Arial" panose="020B0604020202020204" pitchFamily="34" charset="0"/>
                <a:cs typeface="Arial" panose="020B0604020202020204" pitchFamily="34" charset="0"/>
              </a:rPr>
              <a:t>of superheavy </a:t>
            </a:r>
            <a:r>
              <a:rPr lang="en-US" dirty="0" smtClean="0">
                <a:latin typeface="Arial" panose="020B0604020202020204" pitchFamily="34" charset="0"/>
                <a:cs typeface="Arial" panose="020B0604020202020204" pitchFamily="34" charset="0"/>
              </a:rPr>
              <a:t>nuclei</a:t>
            </a:r>
            <a:endParaRPr lang="ru-RU"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dirty="0" smtClean="0">
                <a:latin typeface="Arial" panose="020B0604020202020204" pitchFamily="34" charset="0"/>
                <a:cs typeface="Arial" panose="020B0604020202020204" pitchFamily="34" charset="0"/>
              </a:rPr>
              <a:t>Study </a:t>
            </a:r>
            <a:r>
              <a:rPr lang="en-US" dirty="0">
                <a:latin typeface="Arial" panose="020B0604020202020204" pitchFamily="34" charset="0"/>
                <a:cs typeface="Arial" panose="020B0604020202020204" pitchFamily="34" charset="0"/>
              </a:rPr>
              <a:t>of the chemical properties of </a:t>
            </a:r>
            <a:r>
              <a:rPr lang="en-US" dirty="0" smtClean="0">
                <a:latin typeface="Arial" panose="020B0604020202020204" pitchFamily="34" charset="0"/>
                <a:cs typeface="Arial" panose="020B0604020202020204" pitchFamily="34" charset="0"/>
              </a:rPr>
              <a:t>SHE</a:t>
            </a:r>
            <a:endParaRPr lang="ru-RU"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endParaRPr lang="en-US"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dirty="0" smtClean="0">
                <a:latin typeface="Arial" panose="020B0604020202020204" pitchFamily="34" charset="0"/>
                <a:cs typeface="Arial" panose="020B0604020202020204" pitchFamily="34" charset="0"/>
              </a:rPr>
              <a:t>Dynamics </a:t>
            </a:r>
            <a:r>
              <a:rPr lang="en-US" dirty="0">
                <a:latin typeface="Arial" panose="020B0604020202020204" pitchFamily="34" charset="0"/>
                <a:cs typeface="Arial" panose="020B0604020202020204" pitchFamily="34" charset="0"/>
              </a:rPr>
              <a:t>of heavy-ion nuclear </a:t>
            </a:r>
            <a:r>
              <a:rPr lang="en-US" dirty="0" smtClean="0">
                <a:latin typeface="Arial" panose="020B0604020202020204" pitchFamily="34" charset="0"/>
                <a:cs typeface="Arial" panose="020B0604020202020204" pitchFamily="34" charset="0"/>
              </a:rPr>
              <a:t>reactions</a:t>
            </a:r>
          </a:p>
          <a:p>
            <a:pPr marL="342900" indent="-34290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r>
              <a:rPr lang="en-US" b="1" dirty="0" smtClean="0">
                <a:latin typeface="Arial" panose="020B0604020202020204" pitchFamily="34" charset="0"/>
                <a:ea typeface="Calibri" panose="020F0502020204030204" pitchFamily="34" charset="0"/>
                <a:cs typeface="Arial" panose="020B0604020202020204" pitchFamily="34" charset="0"/>
              </a:rPr>
              <a:t>Financial resources (equipment and materials): </a:t>
            </a:r>
            <a:r>
              <a:rPr lang="en-US" dirty="0" smtClean="0">
                <a:latin typeface="Arial" panose="020B0604020202020204" pitchFamily="34" charset="0"/>
                <a:ea typeface="Calibri" panose="020F0502020204030204" pitchFamily="34" charset="0"/>
                <a:cs typeface="Arial" panose="020B0604020202020204" pitchFamily="34" charset="0"/>
              </a:rPr>
              <a:t> 1800 </a:t>
            </a:r>
            <a:r>
              <a:rPr lang="en-US" dirty="0" err="1" smtClean="0">
                <a:latin typeface="Arial" panose="020B0604020202020204" pitchFamily="34" charset="0"/>
                <a:ea typeface="Calibri" panose="020F0502020204030204" pitchFamily="34" charset="0"/>
                <a:cs typeface="Arial" panose="020B0604020202020204" pitchFamily="34" charset="0"/>
              </a:rPr>
              <a:t>kUSD</a:t>
            </a:r>
            <a:r>
              <a:rPr lang="en-US" dirty="0" smtClean="0">
                <a:latin typeface="Arial" panose="020B0604020202020204" pitchFamily="34" charset="0"/>
                <a:ea typeface="Calibri" panose="020F0502020204030204" pitchFamily="34" charset="0"/>
                <a:cs typeface="Arial" panose="020B0604020202020204" pitchFamily="34" charset="0"/>
              </a:rPr>
              <a:t>/year</a:t>
            </a:r>
            <a:endParaRPr lang="en-US" dirty="0">
              <a:latin typeface="Arial" panose="020B0604020202020204" pitchFamily="34" charset="0"/>
              <a:ea typeface="Calibri" panose="020F0502020204030204" pitchFamily="34" charset="0"/>
              <a:cs typeface="Arial" panose="020B0604020202020204" pitchFamily="34" charset="0"/>
            </a:endParaRPr>
          </a:p>
          <a:p>
            <a:endParaRPr lang="en-US" b="1" dirty="0" smtClean="0">
              <a:latin typeface="Arial" panose="020B0604020202020204" pitchFamily="34" charset="0"/>
              <a:ea typeface="Calibri" panose="020F0502020204030204" pitchFamily="34" charset="0"/>
              <a:cs typeface="Arial" panose="020B0604020202020204" pitchFamily="34" charset="0"/>
            </a:endParaRPr>
          </a:p>
          <a:p>
            <a:r>
              <a:rPr lang="en-US" b="1" dirty="0" smtClean="0">
                <a:latin typeface="Arial" panose="020B0604020202020204" pitchFamily="34" charset="0"/>
                <a:ea typeface="Calibri" panose="020F0502020204030204" pitchFamily="34" charset="0"/>
                <a:cs typeface="Arial" panose="020B0604020202020204" pitchFamily="34" charset="0"/>
              </a:rPr>
              <a:t>Human resources: </a:t>
            </a:r>
            <a:r>
              <a:rPr lang="en-US" dirty="0" smtClean="0">
                <a:latin typeface="Arial" panose="020B0604020202020204" pitchFamily="34" charset="0"/>
                <a:ea typeface="Calibri" panose="020F0502020204030204" pitchFamily="34" charset="0"/>
                <a:cs typeface="Arial" panose="020B0604020202020204" pitchFamily="34" charset="0"/>
              </a:rPr>
              <a:t>62 FTE (80 people)</a:t>
            </a:r>
            <a:endParaRPr lang="en-US" dirty="0">
              <a:latin typeface="Arial" panose="020B0604020202020204" pitchFamily="34" charset="0"/>
              <a:ea typeface="Calibri" panose="020F050202020403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sp>
        <p:nvSpPr>
          <p:cNvPr id="7" name="TextBox 6"/>
          <p:cNvSpPr txBox="1"/>
          <p:nvPr/>
        </p:nvSpPr>
        <p:spPr>
          <a:xfrm>
            <a:off x="5364294" y="188640"/>
            <a:ext cx="1588897" cy="461665"/>
          </a:xfrm>
          <a:prstGeom prst="rect">
            <a:avLst/>
          </a:prstGeom>
          <a:noFill/>
        </p:spPr>
        <p:txBody>
          <a:bodyPr wrap="none" rtlCol="0">
            <a:spAutoFit/>
          </a:bodyPr>
          <a:lstStyle/>
          <a:p>
            <a:r>
              <a:rPr lang="en-US" sz="2400" b="1" dirty="0" smtClean="0">
                <a:solidFill>
                  <a:srgbClr val="C00000"/>
                </a:solidFill>
                <a:latin typeface="Arial" panose="020B0604020202020204" pitchFamily="34" charset="0"/>
                <a:cs typeface="Arial" panose="020B0604020202020204" pitchFamily="34" charset="0"/>
              </a:rPr>
              <a:t>Summary</a:t>
            </a:r>
            <a:endParaRPr lang="ru-RU"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998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1704" y="2924944"/>
            <a:ext cx="5872120" cy="584775"/>
          </a:xfrm>
          <a:prstGeom prst="rect">
            <a:avLst/>
          </a:prstGeom>
          <a:noFill/>
        </p:spPr>
        <p:txBody>
          <a:bodyPr wrap="none" rtlCol="0">
            <a:spAutoFit/>
          </a:bodyPr>
          <a:lstStyle/>
          <a:p>
            <a:r>
              <a:rPr lang="en-US" sz="3200" b="1" dirty="0" smtClean="0">
                <a:solidFill>
                  <a:srgbClr val="002060"/>
                </a:solidFill>
                <a:latin typeface="Arial" panose="020B0604020202020204" pitchFamily="34" charset="0"/>
                <a:cs typeface="Arial" panose="020B0604020202020204" pitchFamily="34" charset="0"/>
              </a:rPr>
              <a:t>Thank you for your attention!</a:t>
            </a:r>
            <a:endParaRPr lang="ru-RU" sz="3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120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364" y="548680"/>
            <a:ext cx="8895844" cy="6117536"/>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grpSp>
        <p:nvGrpSpPr>
          <p:cNvPr id="14" name="Группа 13"/>
          <p:cNvGrpSpPr/>
          <p:nvPr/>
        </p:nvGrpSpPr>
        <p:grpSpPr>
          <a:xfrm>
            <a:off x="8590090" y="1052736"/>
            <a:ext cx="2304973" cy="956450"/>
            <a:chOff x="7066089" y="1052736"/>
            <a:chExt cx="2304973" cy="956450"/>
          </a:xfrm>
        </p:grpSpPr>
        <p:sp>
          <p:nvSpPr>
            <p:cNvPr id="2" name="5-конечная звезда 1"/>
            <p:cNvSpPr/>
            <p:nvPr/>
          </p:nvSpPr>
          <p:spPr>
            <a:xfrm>
              <a:off x="7066089" y="1676766"/>
              <a:ext cx="373748" cy="332420"/>
            </a:xfrm>
            <a:prstGeom prst="star5">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3" name="Группа 12"/>
            <p:cNvGrpSpPr/>
            <p:nvPr/>
          </p:nvGrpSpPr>
          <p:grpSpPr>
            <a:xfrm>
              <a:off x="7668344" y="1052736"/>
              <a:ext cx="1702718" cy="504056"/>
              <a:chOff x="9468544" y="1772816"/>
              <a:chExt cx="1702718" cy="504056"/>
            </a:xfrm>
          </p:grpSpPr>
          <p:sp>
            <p:nvSpPr>
              <p:cNvPr id="12" name="Прямоугольная выноска 11"/>
              <p:cNvSpPr/>
              <p:nvPr/>
            </p:nvSpPr>
            <p:spPr>
              <a:xfrm>
                <a:off x="9468544" y="1772816"/>
                <a:ext cx="1512168" cy="504056"/>
              </a:xfrm>
              <a:prstGeom prst="wedgeRectCallout">
                <a:avLst>
                  <a:gd name="adj1" fmla="val -69346"/>
                  <a:gd name="adj2" fmla="val 1096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9468552" y="1809179"/>
                <a:ext cx="1702710" cy="430887"/>
              </a:xfrm>
              <a:prstGeom prst="rect">
                <a:avLst/>
              </a:prstGeom>
              <a:noFill/>
            </p:spPr>
            <p:txBody>
              <a:bodyPr wrap="none" rtlCol="0">
                <a:spAutoFit/>
              </a:bodyPr>
              <a:lstStyle/>
              <a:p>
                <a:r>
                  <a:rPr lang="en-US" sz="2200" b="1" baseline="30000" dirty="0"/>
                  <a:t>248</a:t>
                </a:r>
                <a:r>
                  <a:rPr lang="en-US" sz="2200" b="1" dirty="0"/>
                  <a:t>Cm +</a:t>
                </a:r>
                <a:r>
                  <a:rPr lang="en-US" sz="2200" b="1" baseline="30000" dirty="0"/>
                  <a:t> 54</a:t>
                </a:r>
                <a:r>
                  <a:rPr lang="en-US" sz="2200" b="1" dirty="0"/>
                  <a:t>Cr</a:t>
                </a:r>
                <a:endParaRPr lang="ru-RU" sz="2200" b="1" dirty="0"/>
              </a:p>
            </p:txBody>
          </p:sp>
        </p:grpSp>
      </p:grpSp>
      <p:grpSp>
        <p:nvGrpSpPr>
          <p:cNvPr id="15" name="Группа 14"/>
          <p:cNvGrpSpPr/>
          <p:nvPr/>
        </p:nvGrpSpPr>
        <p:grpSpPr>
          <a:xfrm>
            <a:off x="5605824" y="836712"/>
            <a:ext cx="2103461" cy="432048"/>
            <a:chOff x="9554439" y="4450714"/>
            <a:chExt cx="2103461" cy="432048"/>
          </a:xfrm>
        </p:grpSpPr>
        <p:sp>
          <p:nvSpPr>
            <p:cNvPr id="19" name="Прямоугольная выноска 18"/>
            <p:cNvSpPr/>
            <p:nvPr/>
          </p:nvSpPr>
          <p:spPr>
            <a:xfrm>
              <a:off x="9612568" y="4450714"/>
              <a:ext cx="1875435" cy="426001"/>
            </a:xfrm>
            <a:prstGeom prst="wedgeRectCallout">
              <a:avLst>
                <a:gd name="adj1" fmla="val 98085"/>
                <a:gd name="adj2" fmla="val 1739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9554439" y="4451875"/>
              <a:ext cx="2103461" cy="430887"/>
            </a:xfrm>
            <a:prstGeom prst="rect">
              <a:avLst/>
            </a:prstGeom>
            <a:noFill/>
          </p:spPr>
          <p:txBody>
            <a:bodyPr wrap="none" rtlCol="0">
              <a:spAutoFit/>
            </a:bodyPr>
            <a:lstStyle/>
            <a:p>
              <a:r>
                <a:rPr lang="en-US" sz="2200" b="1" baseline="30000" dirty="0"/>
                <a:t>245, 246</a:t>
              </a:r>
              <a:r>
                <a:rPr lang="en-US" sz="2200" b="1" dirty="0"/>
                <a:t>Cm + </a:t>
              </a:r>
              <a:r>
                <a:rPr lang="en-US" sz="2200" b="1" baseline="30000" dirty="0"/>
                <a:t>54</a:t>
              </a:r>
              <a:r>
                <a:rPr lang="en-US" sz="2200" b="1" dirty="0"/>
                <a:t>Cr</a:t>
              </a:r>
              <a:endParaRPr lang="ru-RU" sz="2200" b="1" dirty="0"/>
            </a:p>
          </p:txBody>
        </p:sp>
      </p:grpSp>
      <p:grpSp>
        <p:nvGrpSpPr>
          <p:cNvPr id="31" name="Группа 30"/>
          <p:cNvGrpSpPr/>
          <p:nvPr/>
        </p:nvGrpSpPr>
        <p:grpSpPr>
          <a:xfrm>
            <a:off x="5087888" y="1484784"/>
            <a:ext cx="3330814" cy="1530532"/>
            <a:chOff x="3563888" y="1484784"/>
            <a:chExt cx="3330814" cy="1530532"/>
          </a:xfrm>
        </p:grpSpPr>
        <p:sp>
          <p:nvSpPr>
            <p:cNvPr id="24" name="Прямоугольник 23"/>
            <p:cNvSpPr/>
            <p:nvPr/>
          </p:nvSpPr>
          <p:spPr>
            <a:xfrm>
              <a:off x="6653676" y="2794809"/>
              <a:ext cx="224383" cy="22050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6492984" y="2793411"/>
              <a:ext cx="224383" cy="22050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6339435" y="2792013"/>
              <a:ext cx="224383" cy="22050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6188267" y="2783415"/>
              <a:ext cx="224383" cy="220507"/>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a:off x="6653676" y="2420888"/>
              <a:ext cx="241026" cy="241026"/>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6497621" y="2425314"/>
              <a:ext cx="241026" cy="241026"/>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6171616" y="2439305"/>
              <a:ext cx="241026" cy="241026"/>
            </a:xfrm>
            <a:prstGeom prst="ellipse">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8" name="Группа 37"/>
            <p:cNvGrpSpPr/>
            <p:nvPr/>
          </p:nvGrpSpPr>
          <p:grpSpPr>
            <a:xfrm>
              <a:off x="3563888" y="1484784"/>
              <a:ext cx="2060459" cy="1152128"/>
              <a:chOff x="9396544" y="4518523"/>
              <a:chExt cx="2060459" cy="1152128"/>
            </a:xfrm>
          </p:grpSpPr>
          <p:sp>
            <p:nvSpPr>
              <p:cNvPr id="39" name="Прямоугольная выноска 38"/>
              <p:cNvSpPr/>
              <p:nvPr/>
            </p:nvSpPr>
            <p:spPr>
              <a:xfrm>
                <a:off x="9756584" y="4518523"/>
                <a:ext cx="1587404" cy="504056"/>
              </a:xfrm>
              <a:prstGeom prst="wedgeRectCallout">
                <a:avLst>
                  <a:gd name="adj1" fmla="val 93504"/>
                  <a:gd name="adj2" fmla="val 1567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p:cNvSpPr txBox="1"/>
              <p:nvPr/>
            </p:nvSpPr>
            <p:spPr>
              <a:xfrm>
                <a:off x="9714218" y="4570084"/>
                <a:ext cx="1742785" cy="430887"/>
              </a:xfrm>
              <a:prstGeom prst="rect">
                <a:avLst/>
              </a:prstGeom>
              <a:noFill/>
            </p:spPr>
            <p:txBody>
              <a:bodyPr wrap="none" rtlCol="0">
                <a:spAutoFit/>
              </a:bodyPr>
              <a:lstStyle/>
              <a:p>
                <a:r>
                  <a:rPr lang="en-US" sz="2200" b="1" baseline="30000" dirty="0"/>
                  <a:t>245</a:t>
                </a:r>
                <a:r>
                  <a:rPr lang="en-US" sz="2200" b="1" dirty="0"/>
                  <a:t>Cm + </a:t>
                </a:r>
                <a:r>
                  <a:rPr lang="en-US" sz="2200" b="1" baseline="30000" dirty="0"/>
                  <a:t>48</a:t>
                </a:r>
                <a:r>
                  <a:rPr lang="en-US" sz="2200" b="1" dirty="0"/>
                  <a:t>Ca</a:t>
                </a:r>
                <a:endParaRPr lang="ru-RU" sz="2200" b="1" dirty="0"/>
              </a:p>
            </p:txBody>
          </p:sp>
          <p:sp>
            <p:nvSpPr>
              <p:cNvPr id="41" name="Прямоугольная выноска 40"/>
              <p:cNvSpPr/>
              <p:nvPr/>
            </p:nvSpPr>
            <p:spPr>
              <a:xfrm flipV="1">
                <a:off x="9396544" y="5166595"/>
                <a:ext cx="1537098" cy="504056"/>
              </a:xfrm>
              <a:prstGeom prst="wedgeRectCallout">
                <a:avLst>
                  <a:gd name="adj1" fmla="val 117280"/>
                  <a:gd name="adj2" fmla="val -1003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p:cNvSpPr txBox="1"/>
              <p:nvPr/>
            </p:nvSpPr>
            <p:spPr>
              <a:xfrm>
                <a:off x="9399198" y="5195403"/>
                <a:ext cx="1633781" cy="430887"/>
              </a:xfrm>
              <a:prstGeom prst="rect">
                <a:avLst/>
              </a:prstGeom>
              <a:noFill/>
            </p:spPr>
            <p:txBody>
              <a:bodyPr wrap="none" rtlCol="0">
                <a:spAutoFit/>
              </a:bodyPr>
              <a:lstStyle/>
              <a:p>
                <a:r>
                  <a:rPr lang="en-US" sz="2200" b="1" baseline="30000" dirty="0"/>
                  <a:t>240</a:t>
                </a:r>
                <a:r>
                  <a:rPr lang="en-US" sz="2200" b="1" dirty="0"/>
                  <a:t>Pu + </a:t>
                </a:r>
                <a:r>
                  <a:rPr lang="en-US" sz="2200" b="1" baseline="30000" dirty="0"/>
                  <a:t>48</a:t>
                </a:r>
                <a:r>
                  <a:rPr lang="en-US" sz="2200" b="1" dirty="0"/>
                  <a:t>Ca</a:t>
                </a:r>
                <a:endParaRPr lang="ru-RU" sz="2200" b="1" dirty="0"/>
              </a:p>
            </p:txBody>
          </p:sp>
        </p:grpSp>
      </p:grpSp>
      <p:sp>
        <p:nvSpPr>
          <p:cNvPr id="50176" name="TextBox 50175"/>
          <p:cNvSpPr txBox="1"/>
          <p:nvPr/>
        </p:nvSpPr>
        <p:spPr>
          <a:xfrm>
            <a:off x="3217061" y="75983"/>
            <a:ext cx="6620723" cy="430887"/>
          </a:xfrm>
          <a:prstGeom prst="rect">
            <a:avLst/>
          </a:prstGeom>
          <a:noFill/>
        </p:spPr>
        <p:txBody>
          <a:bodyPr wrap="none" rtlCol="0">
            <a:spAutoFit/>
          </a:bodyPr>
          <a:lstStyle/>
          <a:p>
            <a:r>
              <a:rPr lang="en-US" sz="2200" b="1" dirty="0">
                <a:latin typeface="Calibri" panose="020F0502020204030204" pitchFamily="34" charset="0"/>
                <a:cs typeface="Calibri" panose="020F0502020204030204" pitchFamily="34" charset="0"/>
              </a:rPr>
              <a:t>Fission barriers for even-even </a:t>
            </a:r>
            <a:r>
              <a:rPr lang="en-US" sz="2200" b="1" dirty="0" err="1">
                <a:latin typeface="Calibri" panose="020F0502020204030204" pitchFamily="34" charset="0"/>
                <a:cs typeface="Calibri" panose="020F0502020204030204" pitchFamily="34" charset="0"/>
              </a:rPr>
              <a:t>superheavy</a:t>
            </a:r>
            <a:r>
              <a:rPr lang="en-US" sz="2200" b="1" dirty="0">
                <a:latin typeface="Calibri" panose="020F0502020204030204" pitchFamily="34" charset="0"/>
                <a:cs typeface="Calibri" panose="020F0502020204030204" pitchFamily="34" charset="0"/>
              </a:rPr>
              <a:t> nuclei (MeV)</a:t>
            </a:r>
            <a:endParaRPr lang="ru-RU" sz="2200" dirty="0">
              <a:latin typeface="Calibri" panose="020F0502020204030204" pitchFamily="34" charset="0"/>
              <a:cs typeface="Calibri" panose="020F0502020204030204" pitchFamily="34" charset="0"/>
            </a:endParaRPr>
          </a:p>
        </p:txBody>
      </p:sp>
      <p:sp>
        <p:nvSpPr>
          <p:cNvPr id="50177" name="Прямоугольник 50176"/>
          <p:cNvSpPr/>
          <p:nvPr/>
        </p:nvSpPr>
        <p:spPr>
          <a:xfrm>
            <a:off x="2855640" y="764705"/>
            <a:ext cx="2232248" cy="1048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5-конечная звезда 35"/>
          <p:cNvSpPr/>
          <p:nvPr/>
        </p:nvSpPr>
        <p:spPr>
          <a:xfrm>
            <a:off x="8347296" y="1681045"/>
            <a:ext cx="373748" cy="332420"/>
          </a:xfrm>
          <a:prstGeom prst="star5">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5-конечная звезда 8"/>
          <p:cNvSpPr/>
          <p:nvPr/>
        </p:nvSpPr>
        <p:spPr>
          <a:xfrm>
            <a:off x="8239573" y="1676798"/>
            <a:ext cx="373748" cy="332420"/>
          </a:xfrm>
          <a:prstGeom prst="star5">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 name="Группа 6"/>
          <p:cNvGrpSpPr/>
          <p:nvPr/>
        </p:nvGrpSpPr>
        <p:grpSpPr>
          <a:xfrm>
            <a:off x="7176121" y="3501008"/>
            <a:ext cx="2535861" cy="1152128"/>
            <a:chOff x="5652120" y="3501008"/>
            <a:chExt cx="2535861" cy="1152128"/>
          </a:xfrm>
        </p:grpSpPr>
        <p:sp>
          <p:nvSpPr>
            <p:cNvPr id="6" name="Блок-схема: объединение 5"/>
            <p:cNvSpPr/>
            <p:nvPr/>
          </p:nvSpPr>
          <p:spPr>
            <a:xfrm>
              <a:off x="5652120" y="3501008"/>
              <a:ext cx="288032" cy="216024"/>
            </a:xfrm>
            <a:prstGeom prst="flowChartMerg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ая выноска 57"/>
            <p:cNvSpPr/>
            <p:nvPr/>
          </p:nvSpPr>
          <p:spPr>
            <a:xfrm>
              <a:off x="6492984" y="4149080"/>
              <a:ext cx="1512168" cy="504056"/>
            </a:xfrm>
            <a:prstGeom prst="wedgeRectCallout">
              <a:avLst>
                <a:gd name="adj1" fmla="val -88868"/>
                <a:gd name="adj2" fmla="val -14604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Box 58"/>
            <p:cNvSpPr txBox="1"/>
            <p:nvPr/>
          </p:nvSpPr>
          <p:spPr>
            <a:xfrm>
              <a:off x="6563818" y="4185664"/>
              <a:ext cx="1624163" cy="430887"/>
            </a:xfrm>
            <a:prstGeom prst="rect">
              <a:avLst/>
            </a:prstGeom>
            <a:noFill/>
          </p:spPr>
          <p:txBody>
            <a:bodyPr wrap="none" rtlCol="0">
              <a:spAutoFit/>
            </a:bodyPr>
            <a:lstStyle/>
            <a:p>
              <a:r>
                <a:rPr lang="en-US" sz="2200" b="1" baseline="30000" dirty="0"/>
                <a:t>2</a:t>
              </a:r>
              <a:r>
                <a:rPr lang="ru-RU" sz="2200" b="1" baseline="30000" dirty="0"/>
                <a:t>32</a:t>
              </a:r>
              <a:r>
                <a:rPr lang="en-US" sz="2200" b="1" dirty="0" err="1"/>
                <a:t>Th</a:t>
              </a:r>
              <a:r>
                <a:rPr lang="en-US" sz="2200" b="1" dirty="0"/>
                <a:t> +</a:t>
              </a:r>
              <a:r>
                <a:rPr lang="en-US" sz="2200" b="1" baseline="30000" dirty="0"/>
                <a:t> 48</a:t>
              </a:r>
              <a:r>
                <a:rPr lang="en-US" sz="2200" b="1" dirty="0"/>
                <a:t>Ca</a:t>
              </a:r>
              <a:endParaRPr lang="ru-RU" sz="2200" b="1" dirty="0"/>
            </a:p>
          </p:txBody>
        </p:sp>
      </p:grpSp>
    </p:spTree>
    <p:extLst>
      <p:ext uri="{BB962C8B-B14F-4D97-AF65-F5344CB8AC3E}">
        <p14:creationId xmlns:p14="http://schemas.microsoft.com/office/powerpoint/2010/main" val="283268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p:nvPr/>
        </p:nvPicPr>
        <p:blipFill rotWithShape="1">
          <a:blip r:embed="rId2">
            <a:extLst>
              <a:ext uri="{28A0092B-C50C-407E-A947-70E740481C1C}">
                <a14:useLocalDpi xmlns:a14="http://schemas.microsoft.com/office/drawing/2010/main" val="0"/>
              </a:ext>
            </a:extLst>
          </a:blip>
          <a:srcRect r="50051" b="49232"/>
          <a:stretch/>
        </p:blipFill>
        <p:spPr>
          <a:xfrm>
            <a:off x="5883215" y="4001353"/>
            <a:ext cx="3735238" cy="2770380"/>
          </a:xfrm>
          <a:prstGeom prst="rect">
            <a:avLst/>
          </a:prstGeom>
        </p:spPr>
      </p:pic>
      <p:pic>
        <p:nvPicPr>
          <p:cNvPr id="12" name="Рисунок 11"/>
          <p:cNvPicPr/>
          <p:nvPr/>
        </p:nvPicPr>
        <p:blipFill rotWithShape="1">
          <a:blip r:embed="rId3"/>
          <a:srcRect t="50453" r="50560"/>
          <a:stretch/>
        </p:blipFill>
        <p:spPr bwMode="auto">
          <a:xfrm>
            <a:off x="2563260" y="4072203"/>
            <a:ext cx="3432101" cy="2535631"/>
          </a:xfrm>
          <a:prstGeom prst="rect">
            <a:avLst/>
          </a:prstGeom>
        </p:spPr>
      </p:pic>
      <p:pic>
        <p:nvPicPr>
          <p:cNvPr id="5" name="Рисунок 4"/>
          <p:cNvPicPr/>
          <p:nvPr/>
        </p:nvPicPr>
        <p:blipFill rotWithShape="1">
          <a:blip r:embed="rId4">
            <a:extLst>
              <a:ext uri="{28A0092B-C50C-407E-A947-70E740481C1C}">
                <a14:useLocalDpi xmlns:a14="http://schemas.microsoft.com/office/drawing/2010/main" val="0"/>
              </a:ext>
            </a:extLst>
          </a:blip>
          <a:srcRect b="50068"/>
          <a:stretch/>
        </p:blipFill>
        <p:spPr bwMode="auto">
          <a:xfrm>
            <a:off x="2533999" y="1369150"/>
            <a:ext cx="6993603" cy="2738958"/>
          </a:xfrm>
          <a:prstGeom prst="rect">
            <a:avLst/>
          </a:prstGeom>
          <a:noFill/>
        </p:spPr>
      </p:pic>
    </p:spTree>
    <p:extLst>
      <p:ext uri="{BB962C8B-B14F-4D97-AF65-F5344CB8AC3E}">
        <p14:creationId xmlns:p14="http://schemas.microsoft.com/office/powerpoint/2010/main" val="2283427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449050" y="74141"/>
            <a:ext cx="7716442"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chemeClr val="hlink"/>
                </a:solidFill>
                <a:latin typeface="Arial" panose="020B0604020202020204" pitchFamily="34" charset="0"/>
                <a:cs typeface="Arial" panose="020B0604020202020204" pitchFamily="34" charset="0"/>
              </a:rPr>
              <a:t>DRIBS-III ACCELERATOR COMPLEX</a:t>
            </a:r>
            <a:endParaRPr lang="en-US" sz="2800" b="1" dirty="0">
              <a:solidFill>
                <a:schemeClr val="hlink"/>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0235" b="11869"/>
          <a:stretch/>
        </p:blipFill>
        <p:spPr>
          <a:xfrm>
            <a:off x="190859" y="898862"/>
            <a:ext cx="12011770" cy="5266442"/>
          </a:xfrm>
          <a:prstGeom prst="rect">
            <a:avLst/>
          </a:prstGeom>
        </p:spPr>
      </p:pic>
      <p:sp>
        <p:nvSpPr>
          <p:cNvPr id="12" name="Прямоугольник 11"/>
          <p:cNvSpPr/>
          <p:nvPr/>
        </p:nvSpPr>
        <p:spPr>
          <a:xfrm>
            <a:off x="3832458" y="560309"/>
            <a:ext cx="5089085" cy="338554"/>
          </a:xfrm>
          <a:prstGeom prst="rect">
            <a:avLst/>
          </a:prstGeom>
        </p:spPr>
        <p:txBody>
          <a:bodyPr wrap="none">
            <a:spAutoFit/>
          </a:bodyPr>
          <a:lstStyle/>
          <a:p>
            <a:pPr>
              <a:buClr>
                <a:srgbClr val="FF3300"/>
              </a:buClr>
            </a:pPr>
            <a:r>
              <a:rPr lang="en-US" altLang="ru-RU" sz="1600" dirty="0" smtClean="0">
                <a:solidFill>
                  <a:srgbClr val="002060"/>
                </a:solidFill>
                <a:latin typeface="Arial" panose="020B0604020202020204" pitchFamily="34" charset="0"/>
                <a:cs typeface="Arial" panose="020B0604020202020204" pitchFamily="34" charset="0"/>
              </a:rPr>
              <a:t>F</a:t>
            </a:r>
            <a:r>
              <a:rPr lang="en-US" altLang="ru-RU" sz="1600" dirty="0">
                <a:solidFill>
                  <a:srgbClr val="002060"/>
                </a:solidFill>
                <a:latin typeface="Arial" panose="020B0604020202020204" pitchFamily="34" charset="0"/>
                <a:cs typeface="Arial" panose="020B0604020202020204" pitchFamily="34" charset="0"/>
              </a:rPr>
              <a:t>L</a:t>
            </a:r>
            <a:r>
              <a:rPr lang="en-US" altLang="ru-RU" sz="1600" dirty="0" smtClean="0">
                <a:solidFill>
                  <a:srgbClr val="002060"/>
                </a:solidFill>
                <a:latin typeface="Arial" panose="020B0604020202020204" pitchFamily="34" charset="0"/>
                <a:cs typeface="Arial" panose="020B0604020202020204" pitchFamily="34" charset="0"/>
              </a:rPr>
              <a:t>EROV LABORATORY OF NUCLEAR REACTIONS</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830" y="133207"/>
            <a:ext cx="1407274" cy="1108952"/>
          </a:xfrm>
          <a:prstGeom prst="rect">
            <a:avLst/>
          </a:prstGeom>
        </p:spPr>
      </p:pic>
      <p:sp>
        <p:nvSpPr>
          <p:cNvPr id="3" name="TextBox 2"/>
          <p:cNvSpPr txBox="1"/>
          <p:nvPr/>
        </p:nvSpPr>
        <p:spPr>
          <a:xfrm>
            <a:off x="1789123" y="1271439"/>
            <a:ext cx="2497800" cy="400110"/>
          </a:xfrm>
          <a:prstGeom prst="rect">
            <a:avLst/>
          </a:prstGeom>
          <a:solidFill>
            <a:srgbClr val="E0E5EE"/>
          </a:solidFill>
        </p:spPr>
        <p:txBody>
          <a:bodyPr wrap="none" rtlCol="0">
            <a:spAutoFit/>
          </a:bodyPr>
          <a:lstStyle/>
          <a:p>
            <a:r>
              <a:rPr lang="en-US" b="1" dirty="0" smtClean="0">
                <a:solidFill>
                  <a:srgbClr val="C00000"/>
                </a:solidFill>
              </a:rPr>
              <a:t>Superheavy elements</a:t>
            </a:r>
            <a:endParaRPr lang="ru-RU" b="1" dirty="0">
              <a:solidFill>
                <a:srgbClr val="C00000"/>
              </a:solidFill>
            </a:endParaRPr>
          </a:p>
        </p:txBody>
      </p:sp>
      <p:sp>
        <p:nvSpPr>
          <p:cNvPr id="10" name="TextBox 9"/>
          <p:cNvSpPr txBox="1"/>
          <p:nvPr/>
        </p:nvSpPr>
        <p:spPr>
          <a:xfrm>
            <a:off x="5058619" y="1288873"/>
            <a:ext cx="2103846" cy="400110"/>
          </a:xfrm>
          <a:prstGeom prst="rect">
            <a:avLst/>
          </a:prstGeom>
          <a:solidFill>
            <a:srgbClr val="F8F9FB"/>
          </a:solidFill>
        </p:spPr>
        <p:txBody>
          <a:bodyPr wrap="none" rtlCol="0">
            <a:spAutoFit/>
          </a:bodyPr>
          <a:lstStyle/>
          <a:p>
            <a:r>
              <a:rPr lang="en-US" b="1" dirty="0" smtClean="0">
                <a:solidFill>
                  <a:srgbClr val="C00000"/>
                </a:solidFill>
              </a:rPr>
              <a:t>Nuclear reactions</a:t>
            </a:r>
            <a:endParaRPr lang="ru-RU" b="1" dirty="0">
              <a:solidFill>
                <a:srgbClr val="C00000"/>
              </a:solidFill>
            </a:endParaRPr>
          </a:p>
        </p:txBody>
      </p:sp>
      <p:sp>
        <p:nvSpPr>
          <p:cNvPr id="11" name="TextBox 10"/>
          <p:cNvSpPr txBox="1"/>
          <p:nvPr/>
        </p:nvSpPr>
        <p:spPr>
          <a:xfrm>
            <a:off x="7432401" y="1265914"/>
            <a:ext cx="1500732" cy="400110"/>
          </a:xfrm>
          <a:prstGeom prst="rect">
            <a:avLst/>
          </a:prstGeom>
          <a:solidFill>
            <a:srgbClr val="FCFBFC"/>
          </a:solidFill>
        </p:spPr>
        <p:txBody>
          <a:bodyPr wrap="none" rtlCol="0">
            <a:spAutoFit/>
          </a:bodyPr>
          <a:lstStyle/>
          <a:p>
            <a:r>
              <a:rPr lang="en-US" b="1" dirty="0" smtClean="0">
                <a:solidFill>
                  <a:srgbClr val="C00000"/>
                </a:solidFill>
              </a:rPr>
              <a:t>Light nuclei</a:t>
            </a:r>
            <a:endParaRPr lang="ru-RU" b="1" dirty="0">
              <a:solidFill>
                <a:srgbClr val="C00000"/>
              </a:solidFill>
            </a:endParaRPr>
          </a:p>
        </p:txBody>
      </p:sp>
      <p:sp>
        <p:nvSpPr>
          <p:cNvPr id="14" name="TextBox 13"/>
          <p:cNvSpPr txBox="1"/>
          <p:nvPr/>
        </p:nvSpPr>
        <p:spPr>
          <a:xfrm>
            <a:off x="9480725" y="1273356"/>
            <a:ext cx="2047740" cy="400110"/>
          </a:xfrm>
          <a:prstGeom prst="rect">
            <a:avLst/>
          </a:prstGeom>
          <a:solidFill>
            <a:srgbClr val="FBF8F4"/>
          </a:solidFill>
        </p:spPr>
        <p:txBody>
          <a:bodyPr wrap="none" rtlCol="0">
            <a:spAutoFit/>
          </a:bodyPr>
          <a:lstStyle/>
          <a:p>
            <a:r>
              <a:rPr lang="en-US" b="1" dirty="0" smtClean="0">
                <a:solidFill>
                  <a:srgbClr val="C00000"/>
                </a:solidFill>
              </a:rPr>
              <a:t>Applied research</a:t>
            </a:r>
            <a:endParaRPr lang="ru-RU" b="1" dirty="0">
              <a:solidFill>
                <a:srgbClr val="C00000"/>
              </a:solidFill>
            </a:endParaRPr>
          </a:p>
        </p:txBody>
      </p:sp>
      <p:sp>
        <p:nvSpPr>
          <p:cNvPr id="13" name="TextBox 12"/>
          <p:cNvSpPr txBox="1"/>
          <p:nvPr/>
        </p:nvSpPr>
        <p:spPr>
          <a:xfrm>
            <a:off x="479376" y="1731590"/>
            <a:ext cx="4178002" cy="1477328"/>
          </a:xfrm>
          <a:prstGeom prst="rect">
            <a:avLst/>
          </a:prstGeom>
          <a:solidFill>
            <a:srgbClr val="6F717E"/>
          </a:solidFill>
        </p:spPr>
        <p:txBody>
          <a:bodyPr wrap="square" rtlCol="0">
            <a:spAutoFit/>
          </a:bodyPr>
          <a:lstStyle/>
          <a:p>
            <a:pPr marL="285750" indent="-285750">
              <a:buFont typeface="Arial" panose="020B0604020202020204" pitchFamily="34" charset="0"/>
              <a:buChar char="•"/>
            </a:pPr>
            <a:r>
              <a:rPr lang="en-US" sz="1800" i="1" dirty="0" smtClean="0">
                <a:solidFill>
                  <a:schemeClr val="bg1"/>
                </a:solidFill>
                <a:latin typeface="Arial" panose="020B0604020202020204" pitchFamily="34" charset="0"/>
                <a:cs typeface="Arial" panose="020B0604020202020204" pitchFamily="34" charset="0"/>
              </a:rPr>
              <a:t>Intensity</a:t>
            </a:r>
            <a:r>
              <a:rPr lang="ru-RU" sz="1800" i="1" dirty="0" smtClean="0">
                <a:solidFill>
                  <a:schemeClr val="bg1"/>
                </a:solidFill>
                <a:latin typeface="Arial" panose="020B0604020202020204" pitchFamily="34" charset="0"/>
                <a:cs typeface="Arial" panose="020B0604020202020204" pitchFamily="34" charset="0"/>
              </a:rPr>
              <a:t>:</a:t>
            </a:r>
            <a:r>
              <a:rPr lang="en-US" sz="1800" i="1" dirty="0" smtClean="0">
                <a:solidFill>
                  <a:schemeClr val="bg1"/>
                </a:solidFill>
                <a:latin typeface="Arial" panose="020B0604020202020204" pitchFamily="34" charset="0"/>
                <a:cs typeface="Arial" panose="020B0604020202020204" pitchFamily="34" charset="0"/>
              </a:rPr>
              <a:t> </a:t>
            </a:r>
            <a:r>
              <a:rPr lang="en-US" sz="1800" b="1" baseline="30000" dirty="0">
                <a:solidFill>
                  <a:schemeClr val="bg1"/>
                </a:solidFill>
                <a:latin typeface="Arial" panose="020B0604020202020204" pitchFamily="34" charset="0"/>
                <a:cs typeface="Arial" panose="020B0604020202020204" pitchFamily="34" charset="0"/>
              </a:rPr>
              <a:t>48</a:t>
            </a:r>
            <a:r>
              <a:rPr lang="en-US" sz="1800" b="1" dirty="0">
                <a:solidFill>
                  <a:schemeClr val="bg1"/>
                </a:solidFill>
                <a:latin typeface="Arial" panose="020B0604020202020204" pitchFamily="34" charset="0"/>
                <a:cs typeface="Arial" panose="020B0604020202020204" pitchFamily="34" charset="0"/>
              </a:rPr>
              <a:t>Ca </a:t>
            </a:r>
            <a:r>
              <a:rPr lang="en-US" sz="1800" i="1" dirty="0">
                <a:solidFill>
                  <a:schemeClr val="bg1"/>
                </a:solidFill>
                <a:latin typeface="Arial" panose="020B0604020202020204" pitchFamily="34" charset="0"/>
                <a:cs typeface="Arial" panose="020B0604020202020204" pitchFamily="34" charset="0"/>
              </a:rPr>
              <a:t>~7 </a:t>
            </a:r>
            <a:r>
              <a:rPr lang="en-US" sz="1800" i="1" dirty="0" err="1" smtClean="0">
                <a:solidFill>
                  <a:schemeClr val="bg1"/>
                </a:solidFill>
                <a:latin typeface="Arial" panose="020B0604020202020204" pitchFamily="34" charset="0"/>
                <a:cs typeface="Arial" panose="020B0604020202020204" pitchFamily="34" charset="0"/>
              </a:rPr>
              <a:t>p</a:t>
            </a:r>
            <a:r>
              <a:rPr lang="en-US" sz="1800" i="1" dirty="0" err="1" smtClean="0">
                <a:solidFill>
                  <a:schemeClr val="bg1"/>
                </a:solidFill>
                <a:latin typeface="Symbol" panose="05050102010706020507" pitchFamily="18" charset="2"/>
                <a:cs typeface="Arial" panose="020B0604020202020204" pitchFamily="34" charset="0"/>
              </a:rPr>
              <a:t>m</a:t>
            </a:r>
            <a:r>
              <a:rPr lang="en-US" sz="1800" i="1" dirty="0" err="1" smtClean="0">
                <a:solidFill>
                  <a:schemeClr val="bg1"/>
                </a:solidFill>
                <a:latin typeface="Arial" panose="020B0604020202020204" pitchFamily="34" charset="0"/>
                <a:cs typeface="Arial" panose="020B0604020202020204" pitchFamily="34" charset="0"/>
              </a:rPr>
              <a:t>A</a:t>
            </a:r>
            <a:r>
              <a:rPr lang="en-US" sz="1800" i="1" dirty="0" smtClean="0">
                <a:solidFill>
                  <a:schemeClr val="bg1"/>
                </a:solidFill>
                <a:latin typeface="Arial" panose="020B0604020202020204" pitchFamily="34" charset="0"/>
                <a:cs typeface="Arial" panose="020B0604020202020204" pitchFamily="34" charset="0"/>
              </a:rPr>
              <a:t>,</a:t>
            </a:r>
            <a:br>
              <a:rPr lang="en-US" sz="1800" i="1" dirty="0" smtClean="0">
                <a:solidFill>
                  <a:schemeClr val="bg1"/>
                </a:solidFill>
                <a:latin typeface="Arial" panose="020B0604020202020204" pitchFamily="34" charset="0"/>
                <a:cs typeface="Arial" panose="020B0604020202020204" pitchFamily="34" charset="0"/>
              </a:rPr>
            </a:br>
            <a:r>
              <a:rPr lang="en-US" sz="1800" i="1" dirty="0" smtClean="0">
                <a:solidFill>
                  <a:schemeClr val="bg1"/>
                </a:solidFill>
                <a:latin typeface="Arial" panose="020B0604020202020204" pitchFamily="34" charset="0"/>
                <a:cs typeface="Arial" panose="020B0604020202020204" pitchFamily="34" charset="0"/>
              </a:rPr>
              <a:t>                 </a:t>
            </a:r>
            <a:r>
              <a:rPr lang="en-US" sz="1800" b="1" baseline="30000" dirty="0" smtClean="0">
                <a:solidFill>
                  <a:schemeClr val="bg1"/>
                </a:solidFill>
                <a:latin typeface="Arial" panose="020B0604020202020204" pitchFamily="34" charset="0"/>
                <a:cs typeface="Arial" panose="020B0604020202020204" pitchFamily="34" charset="0"/>
              </a:rPr>
              <a:t>50</a:t>
            </a:r>
            <a:r>
              <a:rPr lang="en-US" sz="1800" b="1" dirty="0" smtClean="0">
                <a:solidFill>
                  <a:schemeClr val="bg1"/>
                </a:solidFill>
                <a:latin typeface="Arial" panose="020B0604020202020204" pitchFamily="34" charset="0"/>
                <a:cs typeface="Arial" panose="020B0604020202020204" pitchFamily="34" charset="0"/>
              </a:rPr>
              <a:t>Ti </a:t>
            </a:r>
            <a:r>
              <a:rPr lang="en-US" sz="1800" i="1" dirty="0" smtClean="0">
                <a:solidFill>
                  <a:schemeClr val="bg1"/>
                </a:solidFill>
                <a:latin typeface="Arial" panose="020B0604020202020204" pitchFamily="34" charset="0"/>
                <a:cs typeface="Arial" panose="020B0604020202020204" pitchFamily="34" charset="0"/>
              </a:rPr>
              <a:t>~3 </a:t>
            </a:r>
            <a:r>
              <a:rPr lang="en-US" sz="1800" i="1" dirty="0" err="1" smtClean="0">
                <a:solidFill>
                  <a:schemeClr val="bg1"/>
                </a:solidFill>
                <a:latin typeface="Arial" panose="020B0604020202020204" pitchFamily="34" charset="0"/>
                <a:cs typeface="Arial" panose="020B0604020202020204" pitchFamily="34" charset="0"/>
              </a:rPr>
              <a:t>p</a:t>
            </a:r>
            <a:r>
              <a:rPr lang="en-US" sz="1800" i="1" dirty="0" err="1" smtClean="0">
                <a:solidFill>
                  <a:schemeClr val="bg1"/>
                </a:solidFill>
                <a:latin typeface="Symbol" panose="05050102010706020507" pitchFamily="18" charset="2"/>
                <a:cs typeface="Arial" panose="020B0604020202020204" pitchFamily="34" charset="0"/>
              </a:rPr>
              <a:t>m</a:t>
            </a:r>
            <a:r>
              <a:rPr lang="en-US" sz="1800" i="1" dirty="0" err="1" smtClean="0">
                <a:solidFill>
                  <a:schemeClr val="bg1"/>
                </a:solidFill>
                <a:latin typeface="Arial" panose="020B0604020202020204" pitchFamily="34" charset="0"/>
                <a:cs typeface="Arial" panose="020B0604020202020204" pitchFamily="34" charset="0"/>
              </a:rPr>
              <a:t>A</a:t>
            </a:r>
            <a:r>
              <a:rPr lang="en-US" sz="1800" i="1" dirty="0" smtClean="0">
                <a:solidFill>
                  <a:schemeClr val="bg1"/>
                </a:solidFill>
                <a:latin typeface="Arial" panose="020B0604020202020204" pitchFamily="34" charset="0"/>
                <a:cs typeface="Arial" panose="020B0604020202020204" pitchFamily="34" charset="0"/>
              </a:rPr>
              <a:t>,</a:t>
            </a:r>
          </a:p>
          <a:p>
            <a:r>
              <a:rPr lang="en-US" sz="1800" b="1" i="1" baseline="30000" dirty="0">
                <a:solidFill>
                  <a:schemeClr val="bg1"/>
                </a:solidFill>
                <a:latin typeface="Arial" panose="020B0604020202020204" pitchFamily="34" charset="0"/>
                <a:cs typeface="Arial" panose="020B0604020202020204" pitchFamily="34" charset="0"/>
              </a:rPr>
              <a:t> </a:t>
            </a:r>
            <a:r>
              <a:rPr lang="en-US" sz="1800" b="1" i="1" baseline="30000" dirty="0" smtClean="0">
                <a:solidFill>
                  <a:schemeClr val="bg1"/>
                </a:solidFill>
                <a:latin typeface="Arial" panose="020B0604020202020204" pitchFamily="34" charset="0"/>
                <a:cs typeface="Arial" panose="020B0604020202020204" pitchFamily="34" charset="0"/>
              </a:rPr>
              <a:t>                               </a:t>
            </a:r>
            <a:r>
              <a:rPr lang="en-US" sz="1800" b="1" baseline="30000" dirty="0" smtClean="0">
                <a:solidFill>
                  <a:schemeClr val="bg1"/>
                </a:solidFill>
                <a:latin typeface="Arial" panose="020B0604020202020204" pitchFamily="34" charset="0"/>
                <a:cs typeface="Arial" panose="020B0604020202020204" pitchFamily="34" charset="0"/>
              </a:rPr>
              <a:t>54</a:t>
            </a:r>
            <a:r>
              <a:rPr lang="en-US" sz="1800" b="1" dirty="0" smtClean="0">
                <a:solidFill>
                  <a:schemeClr val="bg1"/>
                </a:solidFill>
                <a:latin typeface="Arial" panose="020B0604020202020204" pitchFamily="34" charset="0"/>
                <a:cs typeface="Arial" panose="020B0604020202020204" pitchFamily="34" charset="0"/>
              </a:rPr>
              <a:t>Cr </a:t>
            </a:r>
            <a:r>
              <a:rPr lang="en-US" sz="1800" i="1" dirty="0" smtClean="0">
                <a:solidFill>
                  <a:schemeClr val="bg1"/>
                </a:solidFill>
                <a:latin typeface="Arial" panose="020B0604020202020204" pitchFamily="34" charset="0"/>
                <a:cs typeface="Arial" panose="020B0604020202020204" pitchFamily="34" charset="0"/>
              </a:rPr>
              <a:t>~4 </a:t>
            </a:r>
            <a:r>
              <a:rPr lang="en-US" sz="1800" i="1" dirty="0" err="1">
                <a:solidFill>
                  <a:schemeClr val="bg1"/>
                </a:solidFill>
                <a:latin typeface="Arial" panose="020B0604020202020204" pitchFamily="34" charset="0"/>
                <a:cs typeface="Arial" panose="020B0604020202020204" pitchFamily="34" charset="0"/>
              </a:rPr>
              <a:t>p</a:t>
            </a:r>
            <a:r>
              <a:rPr lang="en-US" sz="1800" i="1" dirty="0" err="1">
                <a:solidFill>
                  <a:schemeClr val="bg1"/>
                </a:solidFill>
                <a:latin typeface="Symbol" panose="05050102010706020507" pitchFamily="18" charset="2"/>
                <a:cs typeface="Arial" panose="020B0604020202020204" pitchFamily="34" charset="0"/>
              </a:rPr>
              <a:t>m</a:t>
            </a:r>
            <a:r>
              <a:rPr lang="en-US" sz="1800" i="1" dirty="0" err="1">
                <a:solidFill>
                  <a:schemeClr val="bg1"/>
                </a:solidFill>
                <a:latin typeface="Arial" panose="020B0604020202020204" pitchFamily="34" charset="0"/>
                <a:cs typeface="Arial" panose="020B0604020202020204" pitchFamily="34" charset="0"/>
              </a:rPr>
              <a:t>A</a:t>
            </a:r>
            <a:endParaRPr lang="en-US" sz="1800" i="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i="1" dirty="0" smtClean="0">
                <a:solidFill>
                  <a:schemeClr val="bg1"/>
                </a:solidFill>
                <a:latin typeface="Arial" panose="020B0604020202020204" pitchFamily="34" charset="0"/>
                <a:cs typeface="Arial" panose="020B0604020202020204" pitchFamily="34" charset="0"/>
              </a:rPr>
              <a:t>Energy</a:t>
            </a:r>
            <a:r>
              <a:rPr lang="ru-RU" sz="1800" i="1" dirty="0" smtClean="0">
                <a:solidFill>
                  <a:schemeClr val="bg1"/>
                </a:solidFill>
                <a:latin typeface="Arial" panose="020B0604020202020204" pitchFamily="34" charset="0"/>
                <a:cs typeface="Arial" panose="020B0604020202020204" pitchFamily="34" charset="0"/>
              </a:rPr>
              <a:t>:</a:t>
            </a:r>
            <a:r>
              <a:rPr lang="en-US" sz="1800" i="1" dirty="0" smtClean="0">
                <a:solidFill>
                  <a:schemeClr val="bg1"/>
                </a:solidFill>
                <a:latin typeface="Arial" panose="020B0604020202020204" pitchFamily="34" charset="0"/>
                <a:cs typeface="Arial" panose="020B0604020202020204" pitchFamily="34" charset="0"/>
              </a:rPr>
              <a:t> 5 - 8</a:t>
            </a:r>
            <a:r>
              <a:rPr lang="ru-RU" sz="1800" i="1" dirty="0" smtClean="0">
                <a:solidFill>
                  <a:schemeClr val="bg1"/>
                </a:solidFill>
                <a:latin typeface="Arial" panose="020B0604020202020204" pitchFamily="34" charset="0"/>
                <a:cs typeface="Arial" panose="020B0604020202020204" pitchFamily="34" charset="0"/>
              </a:rPr>
              <a:t> </a:t>
            </a:r>
            <a:r>
              <a:rPr lang="en-US" sz="1800" i="1" dirty="0" err="1" smtClean="0">
                <a:solidFill>
                  <a:schemeClr val="bg1"/>
                </a:solidFill>
                <a:latin typeface="Arial" panose="020B0604020202020204" pitchFamily="34" charset="0"/>
                <a:cs typeface="Arial" panose="020B0604020202020204" pitchFamily="34" charset="0"/>
              </a:rPr>
              <a:t>A·MeV</a:t>
            </a:r>
            <a:endParaRPr lang="en-US" sz="1800" i="1"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i="1" dirty="0" smtClean="0">
                <a:solidFill>
                  <a:schemeClr val="bg1"/>
                </a:solidFill>
                <a:latin typeface="Arial" panose="020B0604020202020204" pitchFamily="34" charset="0"/>
                <a:cs typeface="Arial" panose="020B0604020202020204" pitchFamily="34" charset="0"/>
              </a:rPr>
              <a:t>Efficiency: ~50%</a:t>
            </a:r>
            <a:endParaRPr lang="ru-RU" sz="1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83470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540" y="533972"/>
            <a:ext cx="3623697" cy="5598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77556" y="4981645"/>
            <a:ext cx="540533" cy="400110"/>
          </a:xfrm>
          <a:prstGeom prst="rect">
            <a:avLst/>
          </a:prstGeom>
          <a:solidFill>
            <a:schemeClr val="bg1"/>
          </a:solidFill>
        </p:spPr>
        <p:txBody>
          <a:bodyPr wrap="none" rtlCol="0">
            <a:spAutoFit/>
          </a:bodyPr>
          <a:lstStyle/>
          <a:p>
            <a:r>
              <a:rPr lang="en-US" sz="2000" b="1" dirty="0"/>
              <a:t>0.5</a:t>
            </a:r>
            <a:endParaRPr lang="ru-RU" sz="2000" b="1" dirty="0"/>
          </a:p>
        </p:txBody>
      </p:sp>
      <p:sp>
        <p:nvSpPr>
          <p:cNvPr id="10" name="TextBox 9"/>
          <p:cNvSpPr txBox="1"/>
          <p:nvPr/>
        </p:nvSpPr>
        <p:spPr>
          <a:xfrm>
            <a:off x="6094604" y="5901705"/>
            <a:ext cx="755335" cy="400110"/>
          </a:xfrm>
          <a:prstGeom prst="rect">
            <a:avLst/>
          </a:prstGeom>
          <a:solidFill>
            <a:schemeClr val="bg1"/>
          </a:solidFill>
        </p:spPr>
        <p:txBody>
          <a:bodyPr wrap="none" rtlCol="0">
            <a:spAutoFit/>
          </a:bodyPr>
          <a:lstStyle/>
          <a:p>
            <a:r>
              <a:rPr lang="en-US" sz="2000" b="1" dirty="0"/>
              <a:t>2020</a:t>
            </a:r>
            <a:endParaRPr lang="ru-RU" sz="2000" b="1" dirty="0"/>
          </a:p>
        </p:txBody>
      </p:sp>
      <p:sp>
        <p:nvSpPr>
          <p:cNvPr id="11" name="TextBox 10"/>
          <p:cNvSpPr txBox="1"/>
          <p:nvPr/>
        </p:nvSpPr>
        <p:spPr>
          <a:xfrm>
            <a:off x="7186971" y="5921641"/>
            <a:ext cx="755335" cy="400110"/>
          </a:xfrm>
          <a:prstGeom prst="rect">
            <a:avLst/>
          </a:prstGeom>
          <a:solidFill>
            <a:schemeClr val="bg1"/>
          </a:solidFill>
        </p:spPr>
        <p:txBody>
          <a:bodyPr wrap="none" rtlCol="0">
            <a:spAutoFit/>
          </a:bodyPr>
          <a:lstStyle/>
          <a:p>
            <a:r>
              <a:rPr lang="en-US" sz="2000" b="1" dirty="0"/>
              <a:t>2021</a:t>
            </a:r>
            <a:endParaRPr lang="ru-RU" sz="2000" b="1" dirty="0"/>
          </a:p>
        </p:txBody>
      </p:sp>
      <p:sp>
        <p:nvSpPr>
          <p:cNvPr id="12" name="TextBox 11"/>
          <p:cNvSpPr txBox="1"/>
          <p:nvPr/>
        </p:nvSpPr>
        <p:spPr>
          <a:xfrm>
            <a:off x="8207802" y="5909099"/>
            <a:ext cx="755335" cy="400110"/>
          </a:xfrm>
          <a:prstGeom prst="rect">
            <a:avLst/>
          </a:prstGeom>
          <a:solidFill>
            <a:schemeClr val="bg1"/>
          </a:solidFill>
        </p:spPr>
        <p:txBody>
          <a:bodyPr wrap="none" rtlCol="0">
            <a:spAutoFit/>
          </a:bodyPr>
          <a:lstStyle/>
          <a:p>
            <a:r>
              <a:rPr lang="en-US" sz="2000" b="1" dirty="0"/>
              <a:t>2022</a:t>
            </a:r>
            <a:endParaRPr lang="ru-RU" sz="2000" b="1" dirty="0"/>
          </a:p>
        </p:txBody>
      </p:sp>
      <p:sp>
        <p:nvSpPr>
          <p:cNvPr id="13" name="TextBox 12"/>
          <p:cNvSpPr txBox="1"/>
          <p:nvPr/>
        </p:nvSpPr>
        <p:spPr>
          <a:xfrm>
            <a:off x="5371959" y="4357455"/>
            <a:ext cx="540533" cy="400110"/>
          </a:xfrm>
          <a:prstGeom prst="rect">
            <a:avLst/>
          </a:prstGeom>
          <a:solidFill>
            <a:schemeClr val="bg1"/>
          </a:solidFill>
        </p:spPr>
        <p:txBody>
          <a:bodyPr wrap="none" rtlCol="0">
            <a:spAutoFit/>
          </a:bodyPr>
          <a:lstStyle/>
          <a:p>
            <a:r>
              <a:rPr lang="en-US" sz="2000" b="1" dirty="0"/>
              <a:t>1.0</a:t>
            </a:r>
            <a:endParaRPr lang="ru-RU" sz="2000" b="1" dirty="0"/>
          </a:p>
        </p:txBody>
      </p:sp>
      <p:sp>
        <p:nvSpPr>
          <p:cNvPr id="14" name="TextBox 13"/>
          <p:cNvSpPr txBox="1"/>
          <p:nvPr/>
        </p:nvSpPr>
        <p:spPr>
          <a:xfrm>
            <a:off x="5382322" y="3691009"/>
            <a:ext cx="540533" cy="400110"/>
          </a:xfrm>
          <a:prstGeom prst="rect">
            <a:avLst/>
          </a:prstGeom>
          <a:solidFill>
            <a:schemeClr val="bg1"/>
          </a:solidFill>
        </p:spPr>
        <p:txBody>
          <a:bodyPr wrap="none" rtlCol="0">
            <a:spAutoFit/>
          </a:bodyPr>
          <a:lstStyle/>
          <a:p>
            <a:r>
              <a:rPr lang="en-US" sz="2000" b="1" dirty="0"/>
              <a:t>1.5</a:t>
            </a:r>
            <a:endParaRPr lang="ru-RU" sz="2000" b="1" dirty="0"/>
          </a:p>
        </p:txBody>
      </p:sp>
      <p:sp>
        <p:nvSpPr>
          <p:cNvPr id="15" name="TextBox 14"/>
          <p:cNvSpPr txBox="1"/>
          <p:nvPr/>
        </p:nvSpPr>
        <p:spPr>
          <a:xfrm>
            <a:off x="5381667" y="2383953"/>
            <a:ext cx="540533" cy="400110"/>
          </a:xfrm>
          <a:prstGeom prst="rect">
            <a:avLst/>
          </a:prstGeom>
          <a:solidFill>
            <a:schemeClr val="bg1"/>
          </a:solidFill>
        </p:spPr>
        <p:txBody>
          <a:bodyPr wrap="none" rtlCol="0">
            <a:spAutoFit/>
          </a:bodyPr>
          <a:lstStyle/>
          <a:p>
            <a:r>
              <a:rPr lang="en-US" sz="2000" b="1" dirty="0"/>
              <a:t>2.5</a:t>
            </a:r>
            <a:endParaRPr lang="ru-RU" sz="2000" b="1" dirty="0"/>
          </a:p>
        </p:txBody>
      </p:sp>
      <p:sp>
        <p:nvSpPr>
          <p:cNvPr id="16" name="TextBox 15"/>
          <p:cNvSpPr txBox="1"/>
          <p:nvPr/>
        </p:nvSpPr>
        <p:spPr>
          <a:xfrm>
            <a:off x="5383756" y="3040388"/>
            <a:ext cx="540533" cy="400110"/>
          </a:xfrm>
          <a:prstGeom prst="rect">
            <a:avLst/>
          </a:prstGeom>
          <a:solidFill>
            <a:schemeClr val="bg1"/>
          </a:solidFill>
        </p:spPr>
        <p:txBody>
          <a:bodyPr wrap="none" rtlCol="0">
            <a:spAutoFit/>
          </a:bodyPr>
          <a:lstStyle/>
          <a:p>
            <a:r>
              <a:rPr lang="en-US" sz="2000" b="1" dirty="0"/>
              <a:t>2.0</a:t>
            </a:r>
            <a:endParaRPr lang="ru-RU" sz="2000" b="1" dirty="0"/>
          </a:p>
        </p:txBody>
      </p:sp>
      <p:sp>
        <p:nvSpPr>
          <p:cNvPr id="17" name="TextBox 16"/>
          <p:cNvSpPr txBox="1"/>
          <p:nvPr/>
        </p:nvSpPr>
        <p:spPr>
          <a:xfrm>
            <a:off x="5376143" y="1053897"/>
            <a:ext cx="540533" cy="400110"/>
          </a:xfrm>
          <a:prstGeom prst="rect">
            <a:avLst/>
          </a:prstGeom>
          <a:solidFill>
            <a:schemeClr val="bg1"/>
          </a:solidFill>
        </p:spPr>
        <p:txBody>
          <a:bodyPr wrap="none" rtlCol="0">
            <a:spAutoFit/>
          </a:bodyPr>
          <a:lstStyle/>
          <a:p>
            <a:r>
              <a:rPr lang="en-US" sz="2000" b="1" dirty="0"/>
              <a:t>3.5</a:t>
            </a:r>
            <a:endParaRPr lang="ru-RU" sz="2000" b="1" dirty="0"/>
          </a:p>
        </p:txBody>
      </p:sp>
      <p:sp>
        <p:nvSpPr>
          <p:cNvPr id="18" name="TextBox 17"/>
          <p:cNvSpPr txBox="1"/>
          <p:nvPr/>
        </p:nvSpPr>
        <p:spPr>
          <a:xfrm>
            <a:off x="5378708" y="421153"/>
            <a:ext cx="540533" cy="400110"/>
          </a:xfrm>
          <a:prstGeom prst="rect">
            <a:avLst/>
          </a:prstGeom>
          <a:solidFill>
            <a:schemeClr val="bg1"/>
          </a:solidFill>
        </p:spPr>
        <p:txBody>
          <a:bodyPr wrap="none" rtlCol="0">
            <a:spAutoFit/>
          </a:bodyPr>
          <a:lstStyle/>
          <a:p>
            <a:r>
              <a:rPr lang="en-US" sz="2000" b="1" dirty="0"/>
              <a:t>4.0</a:t>
            </a:r>
            <a:endParaRPr lang="ru-RU" sz="2000" b="1" dirty="0"/>
          </a:p>
        </p:txBody>
      </p:sp>
      <p:sp>
        <p:nvSpPr>
          <p:cNvPr id="19" name="TextBox 18"/>
          <p:cNvSpPr txBox="1"/>
          <p:nvPr/>
        </p:nvSpPr>
        <p:spPr>
          <a:xfrm>
            <a:off x="5366619" y="1711238"/>
            <a:ext cx="540533" cy="400110"/>
          </a:xfrm>
          <a:prstGeom prst="rect">
            <a:avLst/>
          </a:prstGeom>
          <a:solidFill>
            <a:schemeClr val="bg1"/>
          </a:solidFill>
        </p:spPr>
        <p:txBody>
          <a:bodyPr wrap="none" rtlCol="0">
            <a:spAutoFit/>
          </a:bodyPr>
          <a:lstStyle/>
          <a:p>
            <a:r>
              <a:rPr lang="en-US" sz="2000" b="1" dirty="0"/>
              <a:t>3.0</a:t>
            </a:r>
            <a:endParaRPr lang="ru-RU" sz="2000" b="1" dirty="0"/>
          </a:p>
        </p:txBody>
      </p:sp>
      <p:sp>
        <p:nvSpPr>
          <p:cNvPr id="20" name="TextBox 19"/>
          <p:cNvSpPr txBox="1"/>
          <p:nvPr/>
        </p:nvSpPr>
        <p:spPr>
          <a:xfrm>
            <a:off x="5388518" y="5664039"/>
            <a:ext cx="540533" cy="400110"/>
          </a:xfrm>
          <a:prstGeom prst="rect">
            <a:avLst/>
          </a:prstGeom>
          <a:solidFill>
            <a:schemeClr val="bg1"/>
          </a:solidFill>
        </p:spPr>
        <p:txBody>
          <a:bodyPr wrap="none" rtlCol="0">
            <a:spAutoFit/>
          </a:bodyPr>
          <a:lstStyle/>
          <a:p>
            <a:r>
              <a:rPr lang="en-US" sz="2000" b="1" dirty="0"/>
              <a:t>0.0</a:t>
            </a:r>
            <a:endParaRPr lang="ru-RU" sz="2000" b="1" dirty="0"/>
          </a:p>
        </p:txBody>
      </p:sp>
      <p:sp>
        <p:nvSpPr>
          <p:cNvPr id="6" name="Прямоугольник 5"/>
          <p:cNvSpPr/>
          <p:nvPr/>
        </p:nvSpPr>
        <p:spPr>
          <a:xfrm rot="16200000">
            <a:off x="2671283" y="2709144"/>
            <a:ext cx="4572000" cy="430887"/>
          </a:xfrm>
          <a:prstGeom prst="rect">
            <a:avLst/>
          </a:prstGeom>
        </p:spPr>
        <p:txBody>
          <a:bodyPr>
            <a:spAutoFit/>
          </a:bodyPr>
          <a:lstStyle/>
          <a:p>
            <a:pPr algn="ctr"/>
            <a:r>
              <a:rPr lang="en-US" sz="2200" b="1" dirty="0"/>
              <a:t>Luminosity  (10</a:t>
            </a:r>
            <a:r>
              <a:rPr lang="en-US" sz="2400" b="1" baseline="30000" dirty="0"/>
              <a:t>31</a:t>
            </a:r>
            <a:r>
              <a:rPr lang="en-US" sz="2200" b="1" dirty="0"/>
              <a:t>/cm</a:t>
            </a:r>
            <a:r>
              <a:rPr lang="en-US" sz="2400" b="1" baseline="30000" dirty="0"/>
              <a:t>2</a:t>
            </a:r>
            <a:r>
              <a:rPr lang="en-US" sz="2200" b="1" dirty="0"/>
              <a:t>ˑs)</a:t>
            </a:r>
            <a:endParaRPr lang="en-US" sz="2200" b="1" dirty="0">
              <a:solidFill>
                <a:schemeClr val="tx1">
                  <a:lumMod val="95000"/>
                  <a:lumOff val="5000"/>
                </a:schemeClr>
              </a:solidFill>
            </a:endParaRPr>
          </a:p>
        </p:txBody>
      </p:sp>
      <p:sp>
        <p:nvSpPr>
          <p:cNvPr id="7" name="TextBox 6"/>
          <p:cNvSpPr txBox="1"/>
          <p:nvPr/>
        </p:nvSpPr>
        <p:spPr>
          <a:xfrm>
            <a:off x="2489368" y="5337588"/>
            <a:ext cx="1893467" cy="400110"/>
          </a:xfrm>
          <a:prstGeom prst="rect">
            <a:avLst/>
          </a:prstGeom>
          <a:noFill/>
        </p:spPr>
        <p:txBody>
          <a:bodyPr wrap="none" rtlCol="0">
            <a:spAutoFit/>
          </a:bodyPr>
          <a:lstStyle/>
          <a:p>
            <a:r>
              <a:rPr lang="en-GB" sz="2000" b="1" dirty="0">
                <a:solidFill>
                  <a:srgbClr val="002060"/>
                </a:solidFill>
              </a:rPr>
              <a:t>previous level</a:t>
            </a:r>
            <a:endParaRPr lang="ru-RU" sz="2000" b="1" dirty="0">
              <a:solidFill>
                <a:srgbClr val="002060"/>
              </a:solidFill>
            </a:endParaRPr>
          </a:p>
        </p:txBody>
      </p:sp>
      <p:cxnSp>
        <p:nvCxnSpPr>
          <p:cNvPr id="9" name="Прямая соединительная линия 8"/>
          <p:cNvCxnSpPr/>
          <p:nvPr/>
        </p:nvCxnSpPr>
        <p:spPr>
          <a:xfrm>
            <a:off x="3837477" y="5704456"/>
            <a:ext cx="22787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539181" y="2204864"/>
            <a:ext cx="3118161" cy="400110"/>
          </a:xfrm>
          <a:prstGeom prst="rect">
            <a:avLst/>
          </a:prstGeom>
          <a:solidFill>
            <a:schemeClr val="bg1"/>
          </a:solidFill>
        </p:spPr>
        <p:txBody>
          <a:bodyPr wrap="none" rtlCol="0">
            <a:spAutoFit/>
          </a:bodyPr>
          <a:lstStyle/>
          <a:p>
            <a:r>
              <a:rPr lang="en-US" sz="2000" b="1" dirty="0">
                <a:solidFill>
                  <a:srgbClr val="C00000"/>
                </a:solidFill>
              </a:rPr>
              <a:t>now at </a:t>
            </a:r>
            <a:r>
              <a:rPr lang="en-US" sz="2000" b="1" dirty="0" smtClean="0">
                <a:solidFill>
                  <a:srgbClr val="C00000"/>
                </a:solidFill>
              </a:rPr>
              <a:t>the SHE Factory</a:t>
            </a:r>
            <a:r>
              <a:rPr lang="ru-RU" sz="2000" b="1" dirty="0" smtClean="0">
                <a:solidFill>
                  <a:srgbClr val="C00000"/>
                </a:solidFill>
              </a:rPr>
              <a:t> </a:t>
            </a:r>
            <a:endParaRPr lang="ru-RU" sz="2000" b="1" dirty="0">
              <a:solidFill>
                <a:srgbClr val="C00000"/>
              </a:solidFill>
            </a:endParaRPr>
          </a:p>
        </p:txBody>
      </p:sp>
      <p:sp>
        <p:nvSpPr>
          <p:cNvPr id="26" name="TextBox 25"/>
          <p:cNvSpPr txBox="1"/>
          <p:nvPr/>
        </p:nvSpPr>
        <p:spPr>
          <a:xfrm>
            <a:off x="9210709" y="404665"/>
            <a:ext cx="1534394" cy="461665"/>
          </a:xfrm>
          <a:prstGeom prst="rect">
            <a:avLst/>
          </a:prstGeom>
          <a:noFill/>
        </p:spPr>
        <p:txBody>
          <a:bodyPr wrap="none" rtlCol="0">
            <a:spAutoFit/>
          </a:bodyPr>
          <a:lstStyle/>
          <a:p>
            <a:r>
              <a:rPr lang="en-GB" sz="2400" b="1" dirty="0"/>
              <a:t>designed</a:t>
            </a:r>
            <a:endParaRPr lang="ru-RU" sz="2400" b="1" dirty="0">
              <a:effectLst>
                <a:outerShdw blurRad="38100" dist="38100" dir="2700000" algn="tl">
                  <a:srgbClr val="000000">
                    <a:alpha val="43137"/>
                  </a:srgbClr>
                </a:outerShdw>
              </a:effectLst>
            </a:endParaRPr>
          </a:p>
        </p:txBody>
      </p:sp>
      <p:sp>
        <p:nvSpPr>
          <p:cNvPr id="27" name="TextBox 26"/>
          <p:cNvSpPr txBox="1"/>
          <p:nvPr/>
        </p:nvSpPr>
        <p:spPr>
          <a:xfrm>
            <a:off x="911424" y="1280351"/>
            <a:ext cx="1693092" cy="430887"/>
          </a:xfrm>
          <a:prstGeom prst="rect">
            <a:avLst/>
          </a:prstGeom>
          <a:noFill/>
        </p:spPr>
        <p:txBody>
          <a:bodyPr wrap="none" rtlCol="0">
            <a:spAutoFit/>
          </a:bodyPr>
          <a:lstStyle/>
          <a:p>
            <a:r>
              <a:rPr lang="en-US" sz="2200" b="1" dirty="0">
                <a:latin typeface="Arial" panose="020B0604020202020204" pitchFamily="34" charset="0"/>
                <a:cs typeface="Arial" panose="020B0604020202020204" pitchFamily="34" charset="0"/>
              </a:rPr>
              <a:t>Luminosity</a:t>
            </a:r>
          </a:p>
        </p:txBody>
      </p:sp>
      <p:sp>
        <p:nvSpPr>
          <p:cNvPr id="22" name="TextBox 21"/>
          <p:cNvSpPr txBox="1"/>
          <p:nvPr/>
        </p:nvSpPr>
        <p:spPr>
          <a:xfrm>
            <a:off x="2477612" y="5700703"/>
            <a:ext cx="2300630" cy="400110"/>
          </a:xfrm>
          <a:prstGeom prst="rect">
            <a:avLst/>
          </a:prstGeom>
          <a:noFill/>
        </p:spPr>
        <p:txBody>
          <a:bodyPr wrap="none" rtlCol="0">
            <a:spAutoFit/>
          </a:bodyPr>
          <a:lstStyle/>
          <a:p>
            <a:r>
              <a:rPr lang="en-GB" sz="2000" dirty="0">
                <a:solidFill>
                  <a:srgbClr val="002060"/>
                </a:solidFill>
              </a:rPr>
              <a:t>U-400 + DGFRS-1</a:t>
            </a:r>
            <a:endParaRPr lang="ru-RU" sz="2000" dirty="0">
              <a:solidFill>
                <a:srgbClr val="002060"/>
              </a:solidFill>
            </a:endParaRPr>
          </a:p>
        </p:txBody>
      </p:sp>
      <p:sp>
        <p:nvSpPr>
          <p:cNvPr id="23" name="TextBox 22"/>
          <p:cNvSpPr txBox="1"/>
          <p:nvPr/>
        </p:nvSpPr>
        <p:spPr>
          <a:xfrm>
            <a:off x="8585468" y="2614785"/>
            <a:ext cx="2486578" cy="400110"/>
          </a:xfrm>
          <a:prstGeom prst="rect">
            <a:avLst/>
          </a:prstGeom>
          <a:solidFill>
            <a:schemeClr val="bg1"/>
          </a:solidFill>
        </p:spPr>
        <p:txBody>
          <a:bodyPr wrap="none" rtlCol="0">
            <a:spAutoFit/>
          </a:bodyPr>
          <a:lstStyle/>
          <a:p>
            <a:r>
              <a:rPr lang="en-GB" sz="2000" dirty="0">
                <a:solidFill>
                  <a:srgbClr val="C00000"/>
                </a:solidFill>
              </a:rPr>
              <a:t>DC-280 + DGFRS-2</a:t>
            </a:r>
            <a:endParaRPr lang="ru-RU" sz="2000" dirty="0">
              <a:solidFill>
                <a:srgbClr val="C00000"/>
              </a:solidFill>
            </a:endParaRPr>
          </a:p>
        </p:txBody>
      </p:sp>
      <p:sp>
        <p:nvSpPr>
          <p:cNvPr id="24" name="TextBox 23"/>
          <p:cNvSpPr txBox="1"/>
          <p:nvPr/>
        </p:nvSpPr>
        <p:spPr>
          <a:xfrm>
            <a:off x="8922678" y="5891673"/>
            <a:ext cx="764953" cy="430887"/>
          </a:xfrm>
          <a:prstGeom prst="rect">
            <a:avLst/>
          </a:prstGeom>
          <a:solidFill>
            <a:schemeClr val="bg1"/>
          </a:solidFill>
        </p:spPr>
        <p:txBody>
          <a:bodyPr wrap="none" rtlCol="0">
            <a:spAutoFit/>
          </a:bodyPr>
          <a:lstStyle/>
          <a:p>
            <a:r>
              <a:rPr lang="en-US" sz="2200" b="1" dirty="0"/>
              <a:t>year</a:t>
            </a:r>
            <a:endParaRPr lang="ru-RU" sz="2200" b="1" dirty="0"/>
          </a:p>
        </p:txBody>
      </p:sp>
      <p:sp>
        <p:nvSpPr>
          <p:cNvPr id="29" name="TextBox 28"/>
          <p:cNvSpPr txBox="1"/>
          <p:nvPr/>
        </p:nvSpPr>
        <p:spPr>
          <a:xfrm>
            <a:off x="911424" y="137942"/>
            <a:ext cx="3510898" cy="430887"/>
          </a:xfrm>
          <a:prstGeom prst="rect">
            <a:avLst/>
          </a:prstGeom>
          <a:noFill/>
        </p:spPr>
        <p:txBody>
          <a:bodyPr wrap="none" rtlCol="0">
            <a:spAutoFit/>
          </a:bodyPr>
          <a:lstStyle/>
          <a:p>
            <a:r>
              <a:rPr lang="en-US" sz="2200" b="1" dirty="0">
                <a:solidFill>
                  <a:srgbClr val="C00000"/>
                </a:solidFill>
                <a:latin typeface="Arial" panose="020B0604020202020204" pitchFamily="34" charset="0"/>
                <a:cs typeface="Arial" panose="020B0604020202020204" pitchFamily="34" charset="0"/>
              </a:rPr>
              <a:t>Progress at SHE-Factory</a:t>
            </a:r>
            <a:endParaRPr lang="ru-RU" sz="2200" b="1" dirty="0">
              <a:solidFill>
                <a:srgbClr val="C00000"/>
              </a:solidFill>
              <a:latin typeface="Arial" panose="020B0604020202020204" pitchFamily="34" charset="0"/>
              <a:cs typeface="Arial" panose="020B0604020202020204" pitchFamily="34" charset="0"/>
            </a:endParaRPr>
          </a:p>
        </p:txBody>
      </p:sp>
      <p:sp>
        <p:nvSpPr>
          <p:cNvPr id="31" name="TextBox 30"/>
          <p:cNvSpPr txBox="1"/>
          <p:nvPr/>
        </p:nvSpPr>
        <p:spPr>
          <a:xfrm>
            <a:off x="1647546" y="5897891"/>
            <a:ext cx="755335" cy="400110"/>
          </a:xfrm>
          <a:prstGeom prst="rect">
            <a:avLst/>
          </a:prstGeom>
          <a:noFill/>
        </p:spPr>
        <p:txBody>
          <a:bodyPr wrap="none" rtlCol="0">
            <a:spAutoFit/>
          </a:bodyPr>
          <a:lstStyle/>
          <a:p>
            <a:r>
              <a:rPr lang="en-US" sz="2000" b="1" dirty="0"/>
              <a:t>20</a:t>
            </a:r>
            <a:r>
              <a:rPr lang="ru-RU" sz="2000" b="1" dirty="0"/>
              <a:t>0</a:t>
            </a:r>
            <a:r>
              <a:rPr lang="en-US" sz="2000" b="1" dirty="0"/>
              <a:t>0</a:t>
            </a:r>
            <a:endParaRPr lang="ru-RU" sz="2000" b="1" dirty="0"/>
          </a:p>
        </p:txBody>
      </p:sp>
      <p:cxnSp>
        <p:nvCxnSpPr>
          <p:cNvPr id="3" name="Прямая соединительная линия 2"/>
          <p:cNvCxnSpPr/>
          <p:nvPr/>
        </p:nvCxnSpPr>
        <p:spPr>
          <a:xfrm>
            <a:off x="2207568" y="6194994"/>
            <a:ext cx="396044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34296" y="6505600"/>
            <a:ext cx="184731" cy="307777"/>
          </a:xfrm>
          <a:prstGeom prst="rect">
            <a:avLst/>
          </a:prstGeom>
          <a:noFill/>
        </p:spPr>
        <p:txBody>
          <a:bodyPr wrap="none" rtlCol="0">
            <a:spAutoFit/>
          </a:bodyPr>
          <a:lstStyle/>
          <a:p>
            <a:endParaRPr lang="ru-RU" sz="1400" b="1" dirty="0">
              <a:solidFill>
                <a:schemeClr val="accent2">
                  <a:lumMod val="50000"/>
                </a:schemeClr>
              </a:solidFill>
              <a:latin typeface="Century Gothic" panose="020B0502020202020204" pitchFamily="34" charset="0"/>
            </a:endParaRPr>
          </a:p>
        </p:txBody>
      </p:sp>
      <p:sp>
        <p:nvSpPr>
          <p:cNvPr id="30" name="TextBox 29"/>
          <p:cNvSpPr txBox="1"/>
          <p:nvPr/>
        </p:nvSpPr>
        <p:spPr>
          <a:xfrm>
            <a:off x="9977906" y="6356745"/>
            <a:ext cx="1784463" cy="307777"/>
          </a:xfrm>
          <a:prstGeom prst="rect">
            <a:avLst/>
          </a:prstGeom>
          <a:noFill/>
        </p:spPr>
        <p:txBody>
          <a:bodyPr wrap="none" rtlCol="0">
            <a:spAutoFit/>
          </a:bodyPr>
          <a:lstStyle/>
          <a:p>
            <a:r>
              <a:rPr lang="en-US" sz="1400" b="1" dirty="0" smtClean="0">
                <a:solidFill>
                  <a:schemeClr val="accent2">
                    <a:lumMod val="75000"/>
                  </a:schemeClr>
                </a:solidFill>
                <a:latin typeface="Comic Sans MS" panose="030F0702030302020204" pitchFamily="66" charset="0"/>
              </a:rPr>
              <a:t>by Yu</a:t>
            </a:r>
            <a:r>
              <a:rPr lang="en-US" sz="1400" b="1" dirty="0">
                <a:solidFill>
                  <a:schemeClr val="accent2">
                    <a:lumMod val="75000"/>
                  </a:schemeClr>
                </a:solidFill>
                <a:latin typeface="Comic Sans MS" panose="030F0702030302020204" pitchFamily="66" charset="0"/>
              </a:rPr>
              <a:t>. </a:t>
            </a:r>
            <a:r>
              <a:rPr lang="en-US" sz="1400" b="1" dirty="0" err="1" smtClean="0">
                <a:solidFill>
                  <a:schemeClr val="accent2">
                    <a:lumMod val="75000"/>
                  </a:schemeClr>
                </a:solidFill>
                <a:latin typeface="Comic Sans MS" panose="030F0702030302020204" pitchFamily="66" charset="0"/>
              </a:rPr>
              <a:t>Oganessian</a:t>
            </a:r>
            <a:endParaRPr lang="ru-RU" sz="1400" b="1" dirty="0">
              <a:solidFill>
                <a:schemeClr val="accent2">
                  <a:lumMod val="75000"/>
                </a:schemeClr>
              </a:solidFill>
              <a:latin typeface="Comic Sans MS" panose="030F0702030302020204" pitchFamily="66" charset="0"/>
            </a:endParaRPr>
          </a:p>
        </p:txBody>
      </p:sp>
    </p:spTree>
    <p:extLst>
      <p:ext uri="{BB962C8B-B14F-4D97-AF65-F5344CB8AC3E}">
        <p14:creationId xmlns:p14="http://schemas.microsoft.com/office/powerpoint/2010/main" val="3316080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4E705923-6BAD-4478-8F6B-3328AB5A33B4}"/>
              </a:ext>
            </a:extLst>
          </p:cNvPr>
          <p:cNvSpPr txBox="1">
            <a:spLocks noChangeArrowheads="1"/>
          </p:cNvSpPr>
          <p:nvPr/>
        </p:nvSpPr>
        <p:spPr bwMode="auto">
          <a:xfrm>
            <a:off x="911424" y="-21448"/>
            <a:ext cx="11405372" cy="6434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altLang="ja-JP" sz="2400" b="1" kern="0" dirty="0">
                <a:solidFill>
                  <a:srgbClr val="002060"/>
                </a:solidFill>
                <a:latin typeface="Arial" panose="020B0604020202020204" pitchFamily="34" charset="0"/>
                <a:cs typeface="Arial" panose="020B0604020202020204" pitchFamily="34" charset="0"/>
              </a:rPr>
              <a:t>Summary of experiments @ Superheavy Element Factory in </a:t>
            </a:r>
            <a:r>
              <a:rPr lang="en-US" altLang="ja-JP" sz="2400" b="1" kern="0" dirty="0" smtClean="0">
                <a:solidFill>
                  <a:srgbClr val="002060"/>
                </a:solidFill>
                <a:latin typeface="Arial" panose="020B0604020202020204" pitchFamily="34" charset="0"/>
                <a:cs typeface="Arial" panose="020B0604020202020204" pitchFamily="34" charset="0"/>
              </a:rPr>
              <a:t>2020-2023 </a:t>
            </a:r>
            <a:endParaRPr lang="en-US" sz="2400" b="1" dirty="0">
              <a:solidFill>
                <a:srgbClr val="002060"/>
              </a:solidFill>
              <a:latin typeface="Arial" panose="020B0604020202020204" pitchFamily="34" charset="0"/>
              <a:cs typeface="Arial" panose="020B0604020202020204" pitchFamily="34" charset="0"/>
            </a:endParaRPr>
          </a:p>
        </p:txBody>
      </p:sp>
      <p:sp>
        <p:nvSpPr>
          <p:cNvPr id="7" name="Прямоугольник 6"/>
          <p:cNvSpPr/>
          <p:nvPr/>
        </p:nvSpPr>
        <p:spPr>
          <a:xfrm>
            <a:off x="407368" y="476672"/>
            <a:ext cx="5559535" cy="1477328"/>
          </a:xfrm>
          <a:prstGeom prst="rect">
            <a:avLst/>
          </a:prstGeom>
        </p:spPr>
        <p:txBody>
          <a:bodyPr wrap="none">
            <a:spAutoFit/>
          </a:bodyPr>
          <a:lstStyle/>
          <a:p>
            <a:pPr fontAlgn="auto">
              <a:spcBef>
                <a:spcPts val="0"/>
              </a:spcBef>
              <a:spcAft>
                <a:spcPts val="0"/>
              </a:spcAft>
            </a:pPr>
            <a:r>
              <a:rPr lang="en-US" altLang="ja-JP" sz="1800" b="1" kern="0" dirty="0">
                <a:solidFill>
                  <a:srgbClr val="002060"/>
                </a:solidFill>
                <a:latin typeface="Calibri"/>
                <a:cs typeface="Arial" panose="020B0604020202020204" pitchFamily="34" charset="0"/>
              </a:rPr>
              <a:t>Experiments:</a:t>
            </a:r>
            <a:br>
              <a:rPr lang="en-US" altLang="ja-JP" sz="1800" b="1" kern="0" dirty="0">
                <a:solidFill>
                  <a:srgbClr val="002060"/>
                </a:solidFill>
                <a:latin typeface="Calibri"/>
                <a:cs typeface="Arial" panose="020B0604020202020204" pitchFamily="34" charset="0"/>
              </a:rPr>
            </a:br>
            <a:r>
              <a:rPr lang="en-US" altLang="ja-JP" sz="1800" b="1" kern="0" dirty="0">
                <a:solidFill>
                  <a:srgbClr val="002060"/>
                </a:solidFill>
                <a:latin typeface="Calibri"/>
                <a:cs typeface="Arial" panose="020B0604020202020204" pitchFamily="34" charset="0"/>
              </a:rPr>
              <a:t>110: </a:t>
            </a:r>
            <a:r>
              <a:rPr lang="en-US" altLang="ja-JP" sz="1800" kern="0" baseline="30000" dirty="0">
                <a:solidFill>
                  <a:srgbClr val="002060"/>
                </a:solidFill>
                <a:latin typeface="Arial" panose="020B0604020202020204" pitchFamily="34" charset="0"/>
                <a:cs typeface="Arial" panose="020B0604020202020204" pitchFamily="34" charset="0"/>
              </a:rPr>
              <a:t>232</a:t>
            </a:r>
            <a:r>
              <a:rPr lang="en-US" altLang="ja-JP" sz="1800" kern="0" dirty="0">
                <a:solidFill>
                  <a:srgbClr val="002060"/>
                </a:solidFill>
                <a:latin typeface="Arial" panose="020B0604020202020204" pitchFamily="34" charset="0"/>
                <a:cs typeface="Arial" panose="020B0604020202020204" pitchFamily="34" charset="0"/>
              </a:rPr>
              <a:t>Th   +  </a:t>
            </a:r>
            <a:r>
              <a:rPr lang="en-US" altLang="ja-JP" sz="1800" kern="0" baseline="30000" dirty="0">
                <a:solidFill>
                  <a:srgbClr val="002060"/>
                </a:solidFill>
                <a:latin typeface="Arial" panose="020B0604020202020204" pitchFamily="34" charset="0"/>
                <a:cs typeface="Arial" panose="020B0604020202020204" pitchFamily="34" charset="0"/>
              </a:rPr>
              <a:t>48</a:t>
            </a:r>
            <a:r>
              <a:rPr lang="en-US" altLang="ja-JP" sz="1800" kern="0" dirty="0">
                <a:solidFill>
                  <a:srgbClr val="002060"/>
                </a:solidFill>
                <a:latin typeface="Arial" panose="020B0604020202020204" pitchFamily="34" charset="0"/>
                <a:cs typeface="Arial" panose="020B0604020202020204" pitchFamily="34" charset="0"/>
              </a:rPr>
              <a:t>Ca</a:t>
            </a:r>
            <a:r>
              <a:rPr lang="ru-RU" altLang="ja-JP" sz="1800" kern="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a:t>
            </a:r>
            <a:r>
              <a:rPr lang="ru-RU" sz="1800" dirty="0">
                <a:solidFill>
                  <a:srgbClr val="002060"/>
                </a:solidFill>
                <a:latin typeface="Arial" panose="020B0604020202020204" pitchFamily="34" charset="0"/>
                <a:cs typeface="Arial" panose="020B0604020202020204" pitchFamily="34" charset="0"/>
              </a:rPr>
              <a:t> </a:t>
            </a:r>
            <a:r>
              <a:rPr lang="en-US" sz="1800" baseline="30000" dirty="0">
                <a:solidFill>
                  <a:srgbClr val="002060"/>
                </a:solidFill>
                <a:latin typeface="Arial" panose="020B0604020202020204" pitchFamily="34" charset="0"/>
                <a:cs typeface="Arial" panose="020B0604020202020204" pitchFamily="34" charset="0"/>
              </a:rPr>
              <a:t>280</a:t>
            </a:r>
            <a:r>
              <a:rPr lang="en-US" sz="1800" dirty="0">
                <a:solidFill>
                  <a:srgbClr val="002060"/>
                </a:solidFill>
                <a:latin typeface="Arial" panose="020B0604020202020204" pitchFamily="34" charset="0"/>
                <a:cs typeface="Arial" panose="020B0604020202020204" pitchFamily="34" charset="0"/>
              </a:rPr>
              <a:t>Ds*, </a:t>
            </a:r>
            <a:r>
              <a:rPr lang="en-US" altLang="ja-JP" sz="1800" kern="0" baseline="30000" dirty="0">
                <a:solidFill>
                  <a:srgbClr val="002060"/>
                </a:solidFill>
                <a:latin typeface="Arial" panose="020B0604020202020204" pitchFamily="34" charset="0"/>
                <a:cs typeface="Arial" panose="020B0604020202020204" pitchFamily="34" charset="0"/>
              </a:rPr>
              <a:t>238</a:t>
            </a:r>
            <a:r>
              <a:rPr lang="en-US" altLang="ja-JP" sz="1800" kern="0" dirty="0">
                <a:solidFill>
                  <a:srgbClr val="002060"/>
                </a:solidFill>
                <a:latin typeface="Arial" panose="020B0604020202020204" pitchFamily="34" charset="0"/>
                <a:cs typeface="Arial" panose="020B0604020202020204" pitchFamily="34" charset="0"/>
              </a:rPr>
              <a:t>U   +  </a:t>
            </a:r>
            <a:r>
              <a:rPr lang="en-US" altLang="ja-JP" sz="1800" kern="0" baseline="30000" dirty="0">
                <a:solidFill>
                  <a:srgbClr val="002060"/>
                </a:solidFill>
                <a:latin typeface="Arial" panose="020B0604020202020204" pitchFamily="34" charset="0"/>
                <a:cs typeface="Arial" panose="020B0604020202020204" pitchFamily="34" charset="0"/>
              </a:rPr>
              <a:t>40</a:t>
            </a:r>
            <a:r>
              <a:rPr lang="en-US" altLang="ja-JP" sz="1800" kern="0" dirty="0">
                <a:solidFill>
                  <a:srgbClr val="002060"/>
                </a:solidFill>
                <a:latin typeface="Arial" panose="020B0604020202020204" pitchFamily="34" charset="0"/>
                <a:cs typeface="Arial" panose="020B0604020202020204" pitchFamily="34" charset="0"/>
              </a:rPr>
              <a:t>Ar</a:t>
            </a:r>
            <a:r>
              <a:rPr lang="ru-RU" altLang="ja-JP" sz="1800" kern="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a:t>
            </a:r>
            <a:r>
              <a:rPr lang="ru-RU" sz="1800" dirty="0">
                <a:solidFill>
                  <a:srgbClr val="002060"/>
                </a:solidFill>
                <a:latin typeface="Arial" panose="020B0604020202020204" pitchFamily="34" charset="0"/>
                <a:cs typeface="Arial" panose="020B0604020202020204" pitchFamily="34" charset="0"/>
              </a:rPr>
              <a:t> </a:t>
            </a:r>
            <a:r>
              <a:rPr lang="en-US" sz="1800" baseline="30000" dirty="0" smtClean="0">
                <a:solidFill>
                  <a:srgbClr val="002060"/>
                </a:solidFill>
                <a:latin typeface="Arial" panose="020B0604020202020204" pitchFamily="34" charset="0"/>
                <a:cs typeface="Arial" panose="020B0604020202020204" pitchFamily="34" charset="0"/>
              </a:rPr>
              <a:t>278</a:t>
            </a:r>
            <a:r>
              <a:rPr lang="en-US" sz="1800" dirty="0" smtClean="0">
                <a:solidFill>
                  <a:srgbClr val="002060"/>
                </a:solidFill>
                <a:latin typeface="Arial" panose="020B0604020202020204" pitchFamily="34" charset="0"/>
                <a:cs typeface="Arial" panose="020B0604020202020204" pitchFamily="34" charset="0"/>
              </a:rPr>
              <a:t>Ds</a:t>
            </a:r>
            <a:r>
              <a:rPr lang="en-US" sz="1800" dirty="0">
                <a:solidFill>
                  <a:srgbClr val="002060"/>
                </a:solidFill>
                <a:latin typeface="Arial" panose="020B0604020202020204" pitchFamily="34" charset="0"/>
                <a:cs typeface="Arial" panose="020B0604020202020204" pitchFamily="34" charset="0"/>
              </a:rPr>
              <a:t>*</a:t>
            </a:r>
            <a:endParaRPr lang="ru-RU" sz="1800" dirty="0">
              <a:solidFill>
                <a:prstClr val="black"/>
              </a:solidFill>
              <a:latin typeface="Calibri"/>
            </a:endParaRPr>
          </a:p>
          <a:p>
            <a:pPr fontAlgn="auto">
              <a:spcBef>
                <a:spcPts val="0"/>
              </a:spcBef>
              <a:spcAft>
                <a:spcPts val="0"/>
              </a:spcAft>
            </a:pPr>
            <a:r>
              <a:rPr lang="en-US" altLang="ja-JP" sz="1800" b="1" kern="0" dirty="0">
                <a:solidFill>
                  <a:srgbClr val="002060"/>
                </a:solidFill>
                <a:latin typeface="Calibri"/>
                <a:cs typeface="Arial" panose="020B0604020202020204" pitchFamily="34" charset="0"/>
              </a:rPr>
              <a:t>112: </a:t>
            </a:r>
            <a:r>
              <a:rPr lang="en-US" altLang="ja-JP" sz="1800" kern="0" baseline="30000" dirty="0">
                <a:solidFill>
                  <a:srgbClr val="002060"/>
                </a:solidFill>
                <a:latin typeface="Arial" panose="020B0604020202020204" pitchFamily="34" charset="0"/>
                <a:cs typeface="Arial" panose="020B0604020202020204" pitchFamily="34" charset="0"/>
              </a:rPr>
              <a:t>238</a:t>
            </a:r>
            <a:r>
              <a:rPr lang="en-US" altLang="ja-JP" sz="1800" kern="0" dirty="0">
                <a:solidFill>
                  <a:srgbClr val="002060"/>
                </a:solidFill>
                <a:latin typeface="Arial" panose="020B0604020202020204" pitchFamily="34" charset="0"/>
                <a:cs typeface="Arial" panose="020B0604020202020204" pitchFamily="34" charset="0"/>
              </a:rPr>
              <a:t>U   +  </a:t>
            </a:r>
            <a:r>
              <a:rPr lang="en-US" altLang="ja-JP" sz="1800" kern="0" baseline="30000" dirty="0">
                <a:solidFill>
                  <a:srgbClr val="002060"/>
                </a:solidFill>
                <a:latin typeface="Arial" panose="020B0604020202020204" pitchFamily="34" charset="0"/>
                <a:cs typeface="Arial" panose="020B0604020202020204" pitchFamily="34" charset="0"/>
              </a:rPr>
              <a:t>48</a:t>
            </a:r>
            <a:r>
              <a:rPr lang="en-US" altLang="ja-JP" sz="1800" kern="0" dirty="0">
                <a:solidFill>
                  <a:srgbClr val="002060"/>
                </a:solidFill>
                <a:latin typeface="Arial" panose="020B0604020202020204" pitchFamily="34" charset="0"/>
                <a:cs typeface="Arial" panose="020B0604020202020204" pitchFamily="34" charset="0"/>
              </a:rPr>
              <a:t>Ca</a:t>
            </a:r>
            <a:r>
              <a:rPr lang="ru-RU" altLang="ja-JP" sz="1800" kern="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a:t>
            </a:r>
            <a:r>
              <a:rPr lang="ru-RU" sz="1800" dirty="0">
                <a:solidFill>
                  <a:srgbClr val="002060"/>
                </a:solidFill>
                <a:latin typeface="Arial" panose="020B0604020202020204" pitchFamily="34" charset="0"/>
                <a:cs typeface="Arial" panose="020B0604020202020204" pitchFamily="34" charset="0"/>
              </a:rPr>
              <a:t> </a:t>
            </a:r>
            <a:r>
              <a:rPr lang="en-US" sz="1800" baseline="30000" dirty="0">
                <a:solidFill>
                  <a:srgbClr val="002060"/>
                </a:solidFill>
                <a:latin typeface="Arial" panose="020B0604020202020204" pitchFamily="34" charset="0"/>
                <a:cs typeface="Arial" panose="020B0604020202020204" pitchFamily="34" charset="0"/>
              </a:rPr>
              <a:t>286</a:t>
            </a:r>
            <a:r>
              <a:rPr lang="en-US" sz="1800" dirty="0">
                <a:solidFill>
                  <a:srgbClr val="002060"/>
                </a:solidFill>
                <a:latin typeface="Arial" panose="020B0604020202020204" pitchFamily="34" charset="0"/>
                <a:cs typeface="Arial" panose="020B0604020202020204" pitchFamily="34" charset="0"/>
              </a:rPr>
              <a:t>Cn*</a:t>
            </a:r>
          </a:p>
          <a:p>
            <a:pPr fontAlgn="auto">
              <a:spcBef>
                <a:spcPts val="0"/>
              </a:spcBef>
              <a:spcAft>
                <a:spcPts val="0"/>
              </a:spcAft>
            </a:pPr>
            <a:r>
              <a:rPr lang="en-US" altLang="ja-JP" sz="1800" b="1" kern="0" dirty="0">
                <a:solidFill>
                  <a:srgbClr val="002060"/>
                </a:solidFill>
                <a:latin typeface="Calibri"/>
                <a:cs typeface="Arial" panose="020B0604020202020204" pitchFamily="34" charset="0"/>
              </a:rPr>
              <a:t>114: </a:t>
            </a:r>
            <a:r>
              <a:rPr lang="en-US" altLang="ja-JP" sz="1800" kern="0" baseline="30000" dirty="0">
                <a:solidFill>
                  <a:srgbClr val="002060"/>
                </a:solidFill>
                <a:latin typeface="Arial" panose="020B0604020202020204" pitchFamily="34" charset="0"/>
                <a:cs typeface="Arial" panose="020B0604020202020204" pitchFamily="34" charset="0"/>
              </a:rPr>
              <a:t>242</a:t>
            </a:r>
            <a:r>
              <a:rPr lang="en-US" altLang="ja-JP" sz="1800" kern="0" dirty="0">
                <a:solidFill>
                  <a:srgbClr val="002060"/>
                </a:solidFill>
                <a:latin typeface="Arial" panose="020B0604020202020204" pitchFamily="34" charset="0"/>
                <a:cs typeface="Arial" panose="020B0604020202020204" pitchFamily="34" charset="0"/>
              </a:rPr>
              <a:t>Pu +  </a:t>
            </a:r>
            <a:r>
              <a:rPr lang="en-US" altLang="ja-JP" sz="1800" kern="0" baseline="30000" dirty="0">
                <a:solidFill>
                  <a:srgbClr val="002060"/>
                </a:solidFill>
                <a:latin typeface="Arial" panose="020B0604020202020204" pitchFamily="34" charset="0"/>
                <a:cs typeface="Arial" panose="020B0604020202020204" pitchFamily="34" charset="0"/>
              </a:rPr>
              <a:t>48</a:t>
            </a:r>
            <a:r>
              <a:rPr lang="en-US" altLang="ja-JP" sz="1800" kern="0" dirty="0">
                <a:solidFill>
                  <a:srgbClr val="002060"/>
                </a:solidFill>
                <a:latin typeface="Arial" panose="020B0604020202020204" pitchFamily="34" charset="0"/>
                <a:cs typeface="Arial" panose="020B0604020202020204" pitchFamily="34" charset="0"/>
              </a:rPr>
              <a:t>Ca</a:t>
            </a:r>
            <a:r>
              <a:rPr lang="ru-RU" altLang="ja-JP" sz="1800" kern="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a:t>
            </a:r>
            <a:r>
              <a:rPr lang="ru-RU" sz="1800" dirty="0">
                <a:solidFill>
                  <a:srgbClr val="002060"/>
                </a:solidFill>
                <a:latin typeface="Arial" panose="020B0604020202020204" pitchFamily="34" charset="0"/>
                <a:cs typeface="Arial" panose="020B0604020202020204" pitchFamily="34" charset="0"/>
              </a:rPr>
              <a:t> </a:t>
            </a:r>
            <a:r>
              <a:rPr lang="en-US" sz="1800" baseline="30000" dirty="0">
                <a:solidFill>
                  <a:srgbClr val="002060"/>
                </a:solidFill>
                <a:latin typeface="Arial" panose="020B0604020202020204" pitchFamily="34" charset="0"/>
                <a:cs typeface="Arial" panose="020B0604020202020204" pitchFamily="34" charset="0"/>
              </a:rPr>
              <a:t>290</a:t>
            </a:r>
            <a:r>
              <a:rPr lang="en-US" sz="1800" dirty="0">
                <a:solidFill>
                  <a:srgbClr val="002060"/>
                </a:solidFill>
                <a:latin typeface="Arial" panose="020B0604020202020204" pitchFamily="34" charset="0"/>
                <a:cs typeface="Arial" panose="020B0604020202020204" pitchFamily="34" charset="0"/>
              </a:rPr>
              <a:t>Fl*</a:t>
            </a:r>
            <a:endParaRPr lang="ru-RU" sz="1800" dirty="0">
              <a:solidFill>
                <a:prstClr val="black"/>
              </a:solidFill>
              <a:latin typeface="Calibri"/>
            </a:endParaRPr>
          </a:p>
          <a:p>
            <a:pPr fontAlgn="auto">
              <a:spcBef>
                <a:spcPts val="0"/>
              </a:spcBef>
              <a:spcAft>
                <a:spcPts val="0"/>
              </a:spcAft>
            </a:pPr>
            <a:r>
              <a:rPr lang="en-US" altLang="ja-JP" sz="1800" b="1" kern="0" dirty="0" smtClean="0">
                <a:solidFill>
                  <a:srgbClr val="002060"/>
                </a:solidFill>
                <a:latin typeface="Calibri"/>
                <a:cs typeface="Arial" panose="020B0604020202020204" pitchFamily="34" charset="0"/>
              </a:rPr>
              <a:t>115: </a:t>
            </a:r>
            <a:r>
              <a:rPr lang="en-US" altLang="ja-JP" kern="0" baseline="30000" dirty="0" smtClean="0">
                <a:solidFill>
                  <a:srgbClr val="002060"/>
                </a:solidFill>
                <a:latin typeface="Arial" panose="020B0604020202020204" pitchFamily="34" charset="0"/>
                <a:cs typeface="Arial" panose="020B0604020202020204" pitchFamily="34" charset="0"/>
              </a:rPr>
              <a:t>243</a:t>
            </a:r>
            <a:r>
              <a:rPr lang="en-US" altLang="ja-JP" sz="1800" kern="0" dirty="0" smtClean="0">
                <a:solidFill>
                  <a:srgbClr val="002060"/>
                </a:solidFill>
                <a:latin typeface="Arial" panose="020B0604020202020204" pitchFamily="34" charset="0"/>
                <a:cs typeface="Arial" panose="020B0604020202020204" pitchFamily="34" charset="0"/>
              </a:rPr>
              <a:t>Am </a:t>
            </a:r>
            <a:r>
              <a:rPr lang="en-US" altLang="ja-JP" sz="1800" kern="0" dirty="0">
                <a:solidFill>
                  <a:srgbClr val="002060"/>
                </a:solidFill>
                <a:latin typeface="Arial" panose="020B0604020202020204" pitchFamily="34" charset="0"/>
                <a:cs typeface="Arial" panose="020B0604020202020204" pitchFamily="34" charset="0"/>
              </a:rPr>
              <a:t>+ </a:t>
            </a:r>
            <a:r>
              <a:rPr lang="en-US" altLang="ja-JP" kern="0" baseline="30000" dirty="0">
                <a:solidFill>
                  <a:srgbClr val="002060"/>
                </a:solidFill>
                <a:latin typeface="Arial" panose="020B0604020202020204" pitchFamily="34" charset="0"/>
                <a:cs typeface="Arial" panose="020B0604020202020204" pitchFamily="34" charset="0"/>
              </a:rPr>
              <a:t>48</a:t>
            </a:r>
            <a:r>
              <a:rPr lang="en-US" altLang="ja-JP" sz="1800" kern="0" dirty="0">
                <a:solidFill>
                  <a:srgbClr val="002060"/>
                </a:solidFill>
                <a:latin typeface="Arial" panose="020B0604020202020204" pitchFamily="34" charset="0"/>
                <a:cs typeface="Arial" panose="020B0604020202020204" pitchFamily="34" charset="0"/>
              </a:rPr>
              <a:t>Ca</a:t>
            </a:r>
            <a:r>
              <a:rPr lang="ru-RU" altLang="ja-JP" sz="1800" kern="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a:t>
            </a:r>
            <a:r>
              <a:rPr lang="ru-RU" sz="1800" dirty="0">
                <a:solidFill>
                  <a:srgbClr val="002060"/>
                </a:solidFill>
                <a:latin typeface="Arial" panose="020B0604020202020204" pitchFamily="34" charset="0"/>
                <a:cs typeface="Arial" panose="020B0604020202020204" pitchFamily="34" charset="0"/>
              </a:rPr>
              <a:t> </a:t>
            </a:r>
            <a:r>
              <a:rPr lang="en-US" sz="1800" baseline="30000" dirty="0">
                <a:solidFill>
                  <a:srgbClr val="002060"/>
                </a:solidFill>
                <a:latin typeface="Arial" panose="020B0604020202020204" pitchFamily="34" charset="0"/>
                <a:cs typeface="Arial" panose="020B0604020202020204" pitchFamily="34" charset="0"/>
              </a:rPr>
              <a:t>291</a:t>
            </a:r>
            <a:r>
              <a:rPr lang="en-US" sz="1800" dirty="0">
                <a:solidFill>
                  <a:srgbClr val="002060"/>
                </a:solidFill>
                <a:latin typeface="Arial" panose="020B0604020202020204" pitchFamily="34" charset="0"/>
                <a:cs typeface="Arial" panose="020B0604020202020204" pitchFamily="34" charset="0"/>
              </a:rPr>
              <a:t>Mc</a:t>
            </a:r>
            <a:r>
              <a:rPr lang="en-US" sz="1800" dirty="0" smtClean="0">
                <a:solidFill>
                  <a:srgbClr val="002060"/>
                </a:solidFill>
                <a:latin typeface="Arial" panose="020B0604020202020204" pitchFamily="34" charset="0"/>
                <a:cs typeface="Arial" panose="020B0604020202020204" pitchFamily="34" charset="0"/>
              </a:rPr>
              <a:t>*</a:t>
            </a:r>
            <a:endParaRPr lang="ru-RU" sz="1800" dirty="0">
              <a:solidFill>
                <a:prstClr val="black"/>
              </a:solidFill>
              <a:latin typeface="Calibri"/>
            </a:endParaRPr>
          </a:p>
        </p:txBody>
      </p:sp>
      <p:sp>
        <p:nvSpPr>
          <p:cNvPr id="8" name="TextBox 7"/>
          <p:cNvSpPr txBox="1"/>
          <p:nvPr/>
        </p:nvSpPr>
        <p:spPr>
          <a:xfrm>
            <a:off x="210335" y="2051877"/>
            <a:ext cx="4147010" cy="4739759"/>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lang="en-US" sz="1800" dirty="0" smtClean="0">
                <a:solidFill>
                  <a:prstClr val="black"/>
                </a:solidFill>
                <a:latin typeface="Arial" panose="020B0604020202020204" pitchFamily="34" charset="0"/>
                <a:cs typeface="Arial" panose="020B0604020202020204" pitchFamily="34" charset="0"/>
              </a:rPr>
              <a:t>&gt;240 </a:t>
            </a:r>
            <a:r>
              <a:rPr lang="en-US" sz="1800" dirty="0" smtClean="0">
                <a:solidFill>
                  <a:prstClr val="black"/>
                </a:solidFill>
                <a:latin typeface="Arial" panose="020B0604020202020204" pitchFamily="34" charset="0"/>
                <a:cs typeface="Arial" panose="020B0604020202020204" pitchFamily="34" charset="0"/>
              </a:rPr>
              <a:t>new events of synthesis of superheavy nuclides;</a:t>
            </a:r>
          </a:p>
          <a:p>
            <a:pPr marL="285750" indent="-285750" fontAlgn="auto">
              <a:spcBef>
                <a:spcPts val="0"/>
              </a:spcBef>
              <a:spcAft>
                <a:spcPts val="0"/>
              </a:spcAft>
              <a:buFont typeface="Arial" panose="020B0604020202020204" pitchFamily="34" charset="0"/>
              <a:buChar char="•"/>
            </a:pPr>
            <a:endParaRPr lang="en-US" sz="1800" dirty="0" smtClean="0">
              <a:solidFill>
                <a:prstClr val="black"/>
              </a:solidFill>
              <a:latin typeface="Arial" panose="020B0604020202020204" pitchFamily="34" charset="0"/>
              <a:cs typeface="Arial" panose="020B0604020202020204" pitchFamily="34" charset="0"/>
            </a:endParaRPr>
          </a:p>
          <a:p>
            <a:pPr marL="285750" indent="-285750" fontAlgn="auto">
              <a:spcBef>
                <a:spcPts val="0"/>
              </a:spcBef>
              <a:spcAft>
                <a:spcPts val="0"/>
              </a:spcAft>
              <a:buFont typeface="Arial" panose="020B0604020202020204" pitchFamily="34" charset="0"/>
              <a:buChar char="•"/>
            </a:pPr>
            <a:r>
              <a:rPr lang="en-US" sz="1800" dirty="0" smtClean="0">
                <a:solidFill>
                  <a:prstClr val="black"/>
                </a:solidFill>
                <a:latin typeface="Arial" panose="020B0604020202020204" pitchFamily="34" charset="0"/>
                <a:cs typeface="Arial" panose="020B0604020202020204" pitchFamily="34" charset="0"/>
              </a:rPr>
              <a:t>Decay </a:t>
            </a:r>
            <a:r>
              <a:rPr lang="en-US" sz="1800" dirty="0">
                <a:solidFill>
                  <a:prstClr val="black"/>
                </a:solidFill>
                <a:latin typeface="Arial" panose="020B0604020202020204" pitchFamily="34" charset="0"/>
                <a:cs typeface="Arial" panose="020B0604020202020204" pitchFamily="34" charset="0"/>
              </a:rPr>
              <a:t>properties </a:t>
            </a:r>
            <a:r>
              <a:rPr lang="en-US" sz="1800" dirty="0" smtClean="0">
                <a:solidFill>
                  <a:prstClr val="black"/>
                </a:solidFill>
                <a:latin typeface="Arial" panose="020B0604020202020204" pitchFamily="34" charset="0"/>
                <a:cs typeface="Arial" panose="020B0604020202020204" pitchFamily="34" charset="0"/>
              </a:rPr>
              <a:t>40 isotopes</a:t>
            </a:r>
            <a:r>
              <a:rPr lang="en-US" sz="1800" dirty="0" smtClean="0">
                <a:solidFill>
                  <a:prstClr val="black"/>
                </a:solidFill>
                <a:latin typeface="Arial" panose="020B0604020202020204" pitchFamily="34" charset="0"/>
                <a:cs typeface="Arial" panose="020B0604020202020204" pitchFamily="34" charset="0"/>
              </a:rPr>
              <a:t>;</a:t>
            </a:r>
          </a:p>
          <a:p>
            <a:pPr marL="285750" indent="-285750" fontAlgn="auto">
              <a:spcBef>
                <a:spcPts val="0"/>
              </a:spcBef>
              <a:spcAft>
                <a:spcPts val="0"/>
              </a:spcAft>
              <a:buFont typeface="Arial" panose="020B0604020202020204" pitchFamily="34" charset="0"/>
              <a:buChar char="•"/>
            </a:pPr>
            <a:endParaRPr lang="en-US" sz="1800" dirty="0">
              <a:solidFill>
                <a:prstClr val="black"/>
              </a:solidFill>
              <a:latin typeface="Arial" panose="020B0604020202020204" pitchFamily="34" charset="0"/>
              <a:cs typeface="Arial" panose="020B0604020202020204" pitchFamily="34" charset="0"/>
            </a:endParaRPr>
          </a:p>
          <a:p>
            <a:pPr marL="285750" indent="-285750" fontAlgn="auto">
              <a:spcBef>
                <a:spcPts val="0"/>
              </a:spcBef>
              <a:spcAft>
                <a:spcPts val="0"/>
              </a:spcAft>
              <a:buFont typeface="Arial" panose="020B0604020202020204" pitchFamily="34" charset="0"/>
              <a:buChar char="•"/>
            </a:pPr>
            <a:r>
              <a:rPr lang="en-US" sz="1800" dirty="0" smtClean="0">
                <a:solidFill>
                  <a:prstClr val="black"/>
                </a:solidFill>
                <a:latin typeface="Arial" panose="020B0604020202020204" pitchFamily="34" charset="0"/>
                <a:cs typeface="Arial" panose="020B0604020202020204" pitchFamily="34" charset="0"/>
              </a:rPr>
              <a:t>New </a:t>
            </a:r>
            <a:r>
              <a:rPr lang="en-US" sz="1800" dirty="0">
                <a:solidFill>
                  <a:prstClr val="black"/>
                </a:solidFill>
                <a:latin typeface="Arial" panose="020B0604020202020204" pitchFamily="34" charset="0"/>
                <a:cs typeface="Arial" panose="020B0604020202020204" pitchFamily="34" charset="0"/>
              </a:rPr>
              <a:t>isotopes: </a:t>
            </a:r>
            <a:r>
              <a:rPr lang="en-US" sz="1800" baseline="30000" dirty="0" smtClean="0">
                <a:solidFill>
                  <a:prstClr val="black"/>
                </a:solidFill>
                <a:latin typeface="Arial" panose="020B0604020202020204" pitchFamily="34" charset="0"/>
                <a:cs typeface="Arial" panose="020B0604020202020204" pitchFamily="34" charset="0"/>
              </a:rPr>
              <a:t>28</a:t>
            </a:r>
            <a:r>
              <a:rPr lang="ru-RU" sz="1800" baseline="30000" dirty="0" smtClean="0">
                <a:solidFill>
                  <a:prstClr val="black"/>
                </a:solidFill>
                <a:latin typeface="Arial" panose="020B0604020202020204" pitchFamily="34" charset="0"/>
                <a:cs typeface="Arial" panose="020B0604020202020204" pitchFamily="34" charset="0"/>
              </a:rPr>
              <a:t>6</a:t>
            </a:r>
            <a:r>
              <a:rPr lang="en-US" sz="1800" dirty="0" smtClean="0">
                <a:solidFill>
                  <a:prstClr val="black"/>
                </a:solidFill>
                <a:latin typeface="Arial" panose="020B0604020202020204" pitchFamily="34" charset="0"/>
                <a:cs typeface="Arial" panose="020B0604020202020204" pitchFamily="34" charset="0"/>
              </a:rPr>
              <a:t>Mc</a:t>
            </a:r>
            <a:r>
              <a:rPr lang="en-US" sz="1800" dirty="0">
                <a:solidFill>
                  <a:prstClr val="black"/>
                </a:solidFill>
                <a:latin typeface="Arial" panose="020B0604020202020204" pitchFamily="34" charset="0"/>
                <a:cs typeface="Arial" panose="020B0604020202020204" pitchFamily="34" charset="0"/>
              </a:rPr>
              <a:t>, </a:t>
            </a:r>
            <a:r>
              <a:rPr lang="en-US" sz="1800" baseline="30000" dirty="0" smtClean="0">
                <a:solidFill>
                  <a:prstClr val="black"/>
                </a:solidFill>
                <a:latin typeface="Arial" panose="020B0604020202020204" pitchFamily="34" charset="0"/>
                <a:cs typeface="Arial" panose="020B0604020202020204" pitchFamily="34" charset="0"/>
              </a:rPr>
              <a:t>264</a:t>
            </a:r>
            <a:r>
              <a:rPr lang="en-US" sz="1800" dirty="0" smtClean="0">
                <a:solidFill>
                  <a:prstClr val="black"/>
                </a:solidFill>
                <a:latin typeface="Arial" panose="020B0604020202020204" pitchFamily="34" charset="0"/>
                <a:cs typeface="Arial" panose="020B0604020202020204" pitchFamily="34" charset="0"/>
              </a:rPr>
              <a:t>Lr, </a:t>
            </a:r>
            <a:r>
              <a:rPr lang="en-US" sz="1800" baseline="30000" dirty="0" smtClean="0">
                <a:solidFill>
                  <a:prstClr val="black"/>
                </a:solidFill>
                <a:latin typeface="Arial" panose="020B0604020202020204" pitchFamily="34" charset="0"/>
                <a:cs typeface="Arial" panose="020B0604020202020204" pitchFamily="34" charset="0"/>
              </a:rPr>
              <a:t>275</a:t>
            </a:r>
            <a:r>
              <a:rPr lang="en-US" sz="1800" dirty="0" smtClean="0">
                <a:solidFill>
                  <a:prstClr val="black"/>
                </a:solidFill>
                <a:latin typeface="Arial" panose="020B0604020202020204" pitchFamily="34" charset="0"/>
                <a:cs typeface="Arial" panose="020B0604020202020204" pitchFamily="34" charset="0"/>
              </a:rPr>
              <a:t>Ds,</a:t>
            </a:r>
            <a:r>
              <a:rPr lang="en-US" sz="1800" baseline="30000" dirty="0">
                <a:solidFill>
                  <a:prstClr val="black"/>
                </a:solidFill>
                <a:latin typeface="Arial" panose="020B0604020202020204" pitchFamily="34" charset="0"/>
                <a:cs typeface="Arial" panose="020B0604020202020204" pitchFamily="34" charset="0"/>
              </a:rPr>
              <a:t> </a:t>
            </a:r>
            <a:r>
              <a:rPr lang="en-US" sz="1800" baseline="30000" dirty="0" smtClean="0">
                <a:solidFill>
                  <a:prstClr val="black"/>
                </a:solidFill>
                <a:latin typeface="Arial" panose="020B0604020202020204" pitchFamily="34" charset="0"/>
                <a:cs typeface="Arial" panose="020B0604020202020204" pitchFamily="34" charset="0"/>
              </a:rPr>
              <a:t>276</a:t>
            </a:r>
            <a:r>
              <a:rPr lang="en-US" sz="1800" dirty="0" smtClean="0">
                <a:solidFill>
                  <a:prstClr val="black"/>
                </a:solidFill>
                <a:latin typeface="Arial" panose="020B0604020202020204" pitchFamily="34" charset="0"/>
                <a:cs typeface="Arial" panose="020B0604020202020204" pitchFamily="34" charset="0"/>
              </a:rPr>
              <a:t>Ds</a:t>
            </a:r>
            <a:r>
              <a:rPr lang="en-US" sz="1800" dirty="0">
                <a:solidFill>
                  <a:prstClr val="black"/>
                </a:solidFill>
                <a:latin typeface="Arial" panose="020B0604020202020204" pitchFamily="34" charset="0"/>
                <a:cs typeface="Arial" panose="020B0604020202020204" pitchFamily="34" charset="0"/>
              </a:rPr>
              <a:t>,</a:t>
            </a:r>
            <a:r>
              <a:rPr lang="en-US" sz="1800" dirty="0" smtClean="0">
                <a:solidFill>
                  <a:prstClr val="black"/>
                </a:solidFill>
                <a:latin typeface="Arial" panose="020B0604020202020204" pitchFamily="34" charset="0"/>
                <a:cs typeface="Arial" panose="020B0604020202020204" pitchFamily="34" charset="0"/>
              </a:rPr>
              <a:t> </a:t>
            </a:r>
            <a:r>
              <a:rPr lang="en-US" sz="1800" baseline="30000" dirty="0" smtClean="0">
                <a:solidFill>
                  <a:prstClr val="black"/>
                </a:solidFill>
                <a:latin typeface="Arial" panose="020B0604020202020204" pitchFamily="34" charset="0"/>
                <a:cs typeface="Arial" panose="020B0604020202020204" pitchFamily="34" charset="0"/>
              </a:rPr>
              <a:t>272</a:t>
            </a:r>
            <a:r>
              <a:rPr lang="en-US" sz="1800" dirty="0">
                <a:solidFill>
                  <a:prstClr val="black"/>
                </a:solidFill>
                <a:latin typeface="Arial" panose="020B0604020202020204" pitchFamily="34" charset="0"/>
                <a:cs typeface="Arial" panose="020B0604020202020204" pitchFamily="34" charset="0"/>
              </a:rPr>
              <a:t>Hs , </a:t>
            </a:r>
            <a:r>
              <a:rPr lang="en-US" sz="1800" baseline="30000" dirty="0" smtClean="0">
                <a:solidFill>
                  <a:prstClr val="black"/>
                </a:solidFill>
                <a:latin typeface="Arial" panose="020B0604020202020204" pitchFamily="34" charset="0"/>
                <a:cs typeface="Arial" panose="020B0604020202020204" pitchFamily="34" charset="0"/>
              </a:rPr>
              <a:t>268</a:t>
            </a:r>
            <a:r>
              <a:rPr lang="en-US" sz="1800" dirty="0" smtClean="0">
                <a:solidFill>
                  <a:prstClr val="black"/>
                </a:solidFill>
                <a:latin typeface="Arial" panose="020B0604020202020204" pitchFamily="34" charset="0"/>
                <a:cs typeface="Arial" panose="020B0604020202020204" pitchFamily="34" charset="0"/>
              </a:rPr>
              <a:t>Sg;</a:t>
            </a:r>
          </a:p>
          <a:p>
            <a:pPr marL="285750" indent="-285750" fontAlgn="auto">
              <a:spcBef>
                <a:spcPts val="0"/>
              </a:spcBef>
              <a:spcAft>
                <a:spcPts val="0"/>
              </a:spcAft>
              <a:buFont typeface="Arial" panose="020B0604020202020204" pitchFamily="34" charset="0"/>
              <a:buChar char="•"/>
            </a:pPr>
            <a:endParaRPr lang="en-US" sz="1800" dirty="0" smtClean="0">
              <a:solidFill>
                <a:prstClr val="black"/>
              </a:solidFill>
              <a:latin typeface="Arial" panose="020B0604020202020204" pitchFamily="34" charset="0"/>
              <a:cs typeface="Arial" panose="020B0604020202020204" pitchFamily="34" charset="0"/>
            </a:endParaRPr>
          </a:p>
          <a:p>
            <a:pPr marL="285750" indent="-285750" fontAlgn="auto">
              <a:spcBef>
                <a:spcPts val="0"/>
              </a:spcBef>
              <a:spcAft>
                <a:spcPts val="0"/>
              </a:spcAft>
              <a:buFont typeface="Arial" panose="020B0604020202020204" pitchFamily="34" charset="0"/>
              <a:buChar char="•"/>
            </a:pPr>
            <a:r>
              <a:rPr lang="en-US" sz="1800" dirty="0" smtClean="0">
                <a:solidFill>
                  <a:prstClr val="black"/>
                </a:solidFill>
                <a:latin typeface="Arial" panose="020B0604020202020204" pitchFamily="34" charset="0"/>
                <a:cs typeface="Arial" panose="020B0604020202020204" pitchFamily="34" charset="0"/>
              </a:rPr>
              <a:t>New decay modes: </a:t>
            </a:r>
            <a:r>
              <a:rPr lang="en-US" sz="1800" baseline="30000" dirty="0" smtClean="0">
                <a:solidFill>
                  <a:srgbClr val="000000"/>
                </a:solidFill>
                <a:latin typeface="Arial" panose="020B0604020202020204" pitchFamily="34" charset="0"/>
                <a:ea typeface="Times New Roman" panose="02020603050405020304" pitchFamily="18" charset="0"/>
              </a:rPr>
              <a:t>268</a:t>
            </a:r>
            <a:r>
              <a:rPr lang="en-US" sz="1800" dirty="0" smtClean="0">
                <a:solidFill>
                  <a:srgbClr val="000000"/>
                </a:solidFill>
                <a:latin typeface="Arial" panose="020B0604020202020204" pitchFamily="34" charset="0"/>
                <a:ea typeface="Times New Roman" panose="02020603050405020304" pitchFamily="18" charset="0"/>
              </a:rPr>
              <a:t>Db (alpha-decay), </a:t>
            </a:r>
            <a:r>
              <a:rPr lang="en-US" sz="1800" baseline="30000" dirty="0" smtClean="0">
                <a:solidFill>
                  <a:srgbClr val="000000"/>
                </a:solidFill>
                <a:latin typeface="Arial" panose="020B0604020202020204" pitchFamily="34" charset="0"/>
                <a:ea typeface="Times New Roman" panose="02020603050405020304" pitchFamily="18" charset="0"/>
              </a:rPr>
              <a:t>279</a:t>
            </a:r>
            <a:r>
              <a:rPr lang="en-US" sz="1800" dirty="0" smtClean="0">
                <a:solidFill>
                  <a:srgbClr val="000000"/>
                </a:solidFill>
                <a:latin typeface="Arial" panose="020B0604020202020204" pitchFamily="34" charset="0"/>
                <a:ea typeface="Times New Roman" panose="02020603050405020304" pitchFamily="18" charset="0"/>
              </a:rPr>
              <a:t>Rg (spontaneous fission);</a:t>
            </a:r>
          </a:p>
          <a:p>
            <a:pPr marL="285750" indent="-285750" fontAlgn="auto">
              <a:spcBef>
                <a:spcPts val="0"/>
              </a:spcBef>
              <a:spcAft>
                <a:spcPts val="0"/>
              </a:spcAft>
              <a:buFont typeface="Arial" panose="020B0604020202020204" pitchFamily="34" charset="0"/>
              <a:buChar char="•"/>
            </a:pPr>
            <a:endParaRPr lang="en-US" sz="1800" dirty="0">
              <a:solidFill>
                <a:srgbClr val="000000"/>
              </a:solidFill>
              <a:latin typeface="Arial" panose="020B0604020202020204" pitchFamily="34" charset="0"/>
              <a:ea typeface="Times New Roman" panose="02020603050405020304" pitchFamily="18" charset="0"/>
            </a:endParaRPr>
          </a:p>
          <a:p>
            <a:pPr marL="285750" indent="-285750" fontAlgn="auto">
              <a:spcBef>
                <a:spcPts val="0"/>
              </a:spcBef>
              <a:spcAft>
                <a:spcPts val="0"/>
              </a:spcAft>
              <a:buFont typeface="Arial" panose="020B0604020202020204" pitchFamily="34" charset="0"/>
              <a:buChar char="•"/>
            </a:pPr>
            <a:r>
              <a:rPr lang="en-US" dirty="0">
                <a:solidFill>
                  <a:srgbClr val="000000"/>
                </a:solidFill>
                <a:latin typeface="Arial" panose="020B0604020202020204" pitchFamily="34" charset="0"/>
                <a:ea typeface="Times New Roman" panose="02020603050405020304" pitchFamily="18" charset="0"/>
              </a:rPr>
              <a:t>Indication of </a:t>
            </a:r>
            <a:r>
              <a:rPr lang="en-US" dirty="0" smtClean="0">
                <a:solidFill>
                  <a:srgbClr val="000000"/>
                </a:solidFill>
                <a:latin typeface="Arial" panose="020B0604020202020204" pitchFamily="34" charset="0"/>
                <a:ea typeface="Times New Roman" panose="02020603050405020304" pitchFamily="18" charset="0"/>
              </a:rPr>
              <a:t>the 1</a:t>
            </a:r>
            <a:r>
              <a:rPr lang="en-US" baseline="30000" dirty="0" smtClean="0">
                <a:solidFill>
                  <a:srgbClr val="000000"/>
                </a:solidFill>
                <a:latin typeface="Arial" panose="020B0604020202020204" pitchFamily="34" charset="0"/>
                <a:ea typeface="Times New Roman" panose="02020603050405020304" pitchFamily="18" charset="0"/>
              </a:rPr>
              <a:t>st</a:t>
            </a:r>
            <a:r>
              <a:rPr lang="en-US" dirty="0" smtClean="0">
                <a:solidFill>
                  <a:srgbClr val="000000"/>
                </a:solidFill>
                <a:latin typeface="Arial" panose="020B0604020202020204" pitchFamily="34" charset="0"/>
                <a:ea typeface="Times New Roman" panose="02020603050405020304" pitchFamily="18" charset="0"/>
              </a:rPr>
              <a:t> excited </a:t>
            </a:r>
            <a:r>
              <a:rPr lang="en-US" dirty="0">
                <a:solidFill>
                  <a:srgbClr val="000000"/>
                </a:solidFill>
                <a:latin typeface="Arial" panose="020B0604020202020204" pitchFamily="34" charset="0"/>
                <a:ea typeface="Times New Roman" panose="02020603050405020304" pitchFamily="18" charset="0"/>
              </a:rPr>
              <a:t>state in </a:t>
            </a:r>
            <a:r>
              <a:rPr lang="en-US" baseline="30000" dirty="0">
                <a:solidFill>
                  <a:srgbClr val="000000"/>
                </a:solidFill>
                <a:latin typeface="Arial" panose="020B0604020202020204" pitchFamily="34" charset="0"/>
                <a:ea typeface="Times New Roman" panose="02020603050405020304" pitchFamily="18" charset="0"/>
              </a:rPr>
              <a:t>286</a:t>
            </a:r>
            <a:r>
              <a:rPr lang="en-US" dirty="0">
                <a:solidFill>
                  <a:srgbClr val="000000"/>
                </a:solidFill>
                <a:latin typeface="Arial" panose="020B0604020202020204" pitchFamily="34" charset="0"/>
                <a:ea typeface="Times New Roman" panose="02020603050405020304" pitchFamily="18" charset="0"/>
              </a:rPr>
              <a:t>Fl;</a:t>
            </a:r>
          </a:p>
          <a:p>
            <a:pPr marL="285750" indent="-285750" fontAlgn="auto">
              <a:spcBef>
                <a:spcPts val="0"/>
              </a:spcBef>
              <a:spcAft>
                <a:spcPts val="0"/>
              </a:spcAft>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85750" indent="-285750" fontAlgn="auto">
              <a:spcBef>
                <a:spcPts val="0"/>
              </a:spcBef>
              <a:spcAft>
                <a:spcPts val="0"/>
              </a:spcAft>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Test of target stability up to 6.5 </a:t>
            </a:r>
            <a:r>
              <a:rPr lang="en-US" dirty="0" err="1">
                <a:solidFill>
                  <a:prstClr val="black"/>
                </a:solidFill>
                <a:latin typeface="Arial" panose="020B0604020202020204" pitchFamily="34" charset="0"/>
                <a:cs typeface="Arial" panose="020B0604020202020204" pitchFamily="34" charset="0"/>
              </a:rPr>
              <a:t>p</a:t>
            </a:r>
            <a:r>
              <a:rPr lang="en-US" dirty="0" err="1">
                <a:solidFill>
                  <a:prstClr val="black"/>
                </a:solidFill>
                <a:latin typeface="Symbol" panose="05050102010706020507" pitchFamily="18" charset="2"/>
                <a:cs typeface="Arial" panose="020B0604020202020204" pitchFamily="34" charset="0"/>
              </a:rPr>
              <a:t>m</a:t>
            </a:r>
            <a:r>
              <a:rPr lang="en-US" dirty="0" err="1">
                <a:solidFill>
                  <a:prstClr val="black"/>
                </a:solidFill>
                <a:latin typeface="Arial" panose="020B0604020202020204" pitchFamily="34" charset="0"/>
                <a:cs typeface="Arial" panose="020B0604020202020204" pitchFamily="34" charset="0"/>
              </a:rPr>
              <a:t>A</a:t>
            </a:r>
            <a:r>
              <a:rPr lang="en-US" dirty="0">
                <a:solidFill>
                  <a:prstClr val="black"/>
                </a:solidFill>
                <a:latin typeface="Arial" panose="020B0604020202020204" pitchFamily="34" charset="0"/>
                <a:cs typeface="Arial" panose="020B0604020202020204" pitchFamily="34" charset="0"/>
              </a:rPr>
              <a:t> of </a:t>
            </a:r>
            <a:r>
              <a:rPr lang="en-US" baseline="30000" dirty="0">
                <a:solidFill>
                  <a:prstClr val="black"/>
                </a:solidFill>
                <a:latin typeface="Arial" panose="020B0604020202020204" pitchFamily="34" charset="0"/>
                <a:cs typeface="Arial" panose="020B0604020202020204" pitchFamily="34" charset="0"/>
              </a:rPr>
              <a:t>48</a:t>
            </a:r>
            <a:r>
              <a:rPr lang="en-US" dirty="0">
                <a:solidFill>
                  <a:prstClr val="black"/>
                </a:solidFill>
                <a:latin typeface="Arial" panose="020B0604020202020204" pitchFamily="34" charset="0"/>
                <a:cs typeface="Arial" panose="020B0604020202020204" pitchFamily="34" charset="0"/>
              </a:rPr>
              <a:t>Ca</a:t>
            </a:r>
            <a:r>
              <a:rPr lang="en-US" dirty="0" smtClean="0">
                <a:solidFill>
                  <a:prstClr val="black"/>
                </a:solidFill>
                <a:latin typeface="Arial" panose="020B0604020202020204" pitchFamily="34" charset="0"/>
                <a:cs typeface="Arial" panose="020B0604020202020204" pitchFamily="34" charset="0"/>
              </a:rPr>
              <a:t>;</a:t>
            </a:r>
            <a:endParaRPr lang="ru-RU" dirty="0">
              <a:solidFill>
                <a:prstClr val="black"/>
              </a:solidFill>
              <a:latin typeface="Arial" panose="020B0604020202020204" pitchFamily="34" charset="0"/>
              <a:cs typeface="Arial" panose="020B0604020202020204" pitchFamily="34" charset="0"/>
            </a:endParaRPr>
          </a:p>
        </p:txBody>
      </p:sp>
      <p:grpSp>
        <p:nvGrpSpPr>
          <p:cNvPr id="10" name="Группа 9"/>
          <p:cNvGrpSpPr/>
          <p:nvPr/>
        </p:nvGrpSpPr>
        <p:grpSpPr>
          <a:xfrm>
            <a:off x="4655840" y="1639340"/>
            <a:ext cx="7164882" cy="4896543"/>
            <a:chOff x="4655840" y="1639340"/>
            <a:chExt cx="7164882" cy="4896543"/>
          </a:xfrm>
        </p:grpSpPr>
        <p:grpSp>
          <p:nvGrpSpPr>
            <p:cNvPr id="4" name="Группа 3"/>
            <p:cNvGrpSpPr/>
            <p:nvPr/>
          </p:nvGrpSpPr>
          <p:grpSpPr>
            <a:xfrm>
              <a:off x="4655840" y="1639340"/>
              <a:ext cx="7164882" cy="4896543"/>
              <a:chOff x="4655840" y="1639340"/>
              <a:chExt cx="7164882" cy="4896543"/>
            </a:xfrm>
          </p:grpSpPr>
          <p:grpSp>
            <p:nvGrpSpPr>
              <p:cNvPr id="29" name="Группа 28">
                <a:extLst>
                  <a:ext uri="{FF2B5EF4-FFF2-40B4-BE49-F238E27FC236}">
                    <a16:creationId xmlns:a16="http://schemas.microsoft.com/office/drawing/2014/main" xmlns="" id="{DED47AF8-E4B8-4271-99D8-ACC4CFB9D723}"/>
                  </a:ext>
                </a:extLst>
              </p:cNvPr>
              <p:cNvGrpSpPr/>
              <p:nvPr/>
            </p:nvGrpSpPr>
            <p:grpSpPr>
              <a:xfrm>
                <a:off x="4655840" y="1639340"/>
                <a:ext cx="7164882" cy="4896543"/>
                <a:chOff x="4655840" y="1367177"/>
                <a:chExt cx="7164882" cy="4896543"/>
              </a:xfrm>
            </p:grpSpPr>
            <p:pic>
              <p:nvPicPr>
                <p:cNvPr id="30" name="Рисунок 29" descr="zzzz.bmp"/>
                <p:cNvPicPr>
                  <a:picLocks noChangeAspect="1"/>
                </p:cNvPicPr>
                <p:nvPr/>
              </p:nvPicPr>
              <p:blipFill>
                <a:blip r:embed="rId3" cstate="print"/>
                <a:stretch>
                  <a:fillRect/>
                </a:stretch>
              </p:blipFill>
              <p:spPr>
                <a:xfrm>
                  <a:off x="4655840" y="1367177"/>
                  <a:ext cx="7164882" cy="4896543"/>
                </a:xfrm>
                <a:prstGeom prst="rect">
                  <a:avLst/>
                </a:prstGeom>
                <a:effectLst>
                  <a:glow rad="393700">
                    <a:srgbClr val="002060">
                      <a:alpha val="40000"/>
                    </a:srgbClr>
                  </a:glow>
                  <a:outerShdw blurRad="50800" algn="ctr" rotWithShape="0">
                    <a:srgbClr val="000000"/>
                  </a:outerShdw>
                </a:effectLst>
              </p:spPr>
            </p:pic>
            <p:sp>
              <p:nvSpPr>
                <p:cNvPr id="31" name="Прямоугольник 30">
                  <a:extLst>
                    <a:ext uri="{FF2B5EF4-FFF2-40B4-BE49-F238E27FC236}">
                      <a16:creationId xmlns:a16="http://schemas.microsoft.com/office/drawing/2014/main" xmlns="" id="{84751A16-EC63-455A-81BF-C8271447BEEC}"/>
                    </a:ext>
                  </a:extLst>
                </p:cNvPr>
                <p:cNvSpPr/>
                <p:nvPr/>
              </p:nvSpPr>
              <p:spPr>
                <a:xfrm>
                  <a:off x="8688288" y="1733460"/>
                  <a:ext cx="1296144" cy="864096"/>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32" name="Прямоугольник 31">
                  <a:extLst>
                    <a:ext uri="{FF2B5EF4-FFF2-40B4-BE49-F238E27FC236}">
                      <a16:creationId xmlns:a16="http://schemas.microsoft.com/office/drawing/2014/main" xmlns="" id="{EEB1D09D-B009-4703-8958-9D5029057242}"/>
                    </a:ext>
                  </a:extLst>
                </p:cNvPr>
                <p:cNvSpPr/>
                <p:nvPr/>
              </p:nvSpPr>
              <p:spPr>
                <a:xfrm>
                  <a:off x="9037444" y="2600385"/>
                  <a:ext cx="1296144" cy="864096"/>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33" name="Прямоугольник 32">
                  <a:extLst>
                    <a:ext uri="{FF2B5EF4-FFF2-40B4-BE49-F238E27FC236}">
                      <a16:creationId xmlns:a16="http://schemas.microsoft.com/office/drawing/2014/main" xmlns="" id="{139D3034-2E8E-4432-86E9-5D3E0886D0B4}"/>
                    </a:ext>
                  </a:extLst>
                </p:cNvPr>
                <p:cNvSpPr/>
                <p:nvPr/>
              </p:nvSpPr>
              <p:spPr>
                <a:xfrm>
                  <a:off x="8778436" y="2905309"/>
                  <a:ext cx="1296144" cy="789708"/>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34" name="Прямоугольник 33">
                  <a:extLst>
                    <a:ext uri="{FF2B5EF4-FFF2-40B4-BE49-F238E27FC236}">
                      <a16:creationId xmlns:a16="http://schemas.microsoft.com/office/drawing/2014/main" xmlns="" id="{896B7EFF-3D5F-467A-B729-FB79FAC83E19}"/>
                    </a:ext>
                  </a:extLst>
                </p:cNvPr>
                <p:cNvSpPr/>
                <p:nvPr/>
              </p:nvSpPr>
              <p:spPr>
                <a:xfrm>
                  <a:off x="8512172" y="3173384"/>
                  <a:ext cx="251752" cy="864096"/>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35" name="Прямоугольник 34">
                  <a:extLst>
                    <a:ext uri="{FF2B5EF4-FFF2-40B4-BE49-F238E27FC236}">
                      <a16:creationId xmlns:a16="http://schemas.microsoft.com/office/drawing/2014/main" xmlns="" id="{41B7FD0C-C718-488B-9E09-5531125DCFF0}"/>
                    </a:ext>
                  </a:extLst>
                </p:cNvPr>
                <p:cNvSpPr/>
                <p:nvPr/>
              </p:nvSpPr>
              <p:spPr>
                <a:xfrm>
                  <a:off x="7984534" y="3713412"/>
                  <a:ext cx="251752" cy="546785"/>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36" name="Прямоугольник 35">
                  <a:extLst>
                    <a:ext uri="{FF2B5EF4-FFF2-40B4-BE49-F238E27FC236}">
                      <a16:creationId xmlns:a16="http://schemas.microsoft.com/office/drawing/2014/main" xmlns="" id="{10A17482-7602-43EF-A383-40F6D6CDBFFD}"/>
                    </a:ext>
                  </a:extLst>
                </p:cNvPr>
                <p:cNvSpPr/>
                <p:nvPr/>
              </p:nvSpPr>
              <p:spPr>
                <a:xfrm>
                  <a:off x="8247170" y="3438070"/>
                  <a:ext cx="251752" cy="546785"/>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37" name="Прямоугольник 36">
                  <a:extLst>
                    <a:ext uri="{FF2B5EF4-FFF2-40B4-BE49-F238E27FC236}">
                      <a16:creationId xmlns:a16="http://schemas.microsoft.com/office/drawing/2014/main" xmlns="" id="{17F69342-73F5-4BD8-8BF2-7CC36D1C362E}"/>
                    </a:ext>
                  </a:extLst>
                </p:cNvPr>
                <p:cNvSpPr/>
                <p:nvPr/>
              </p:nvSpPr>
              <p:spPr>
                <a:xfrm>
                  <a:off x="7701944" y="2893859"/>
                  <a:ext cx="251752" cy="238754"/>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38" name="Прямоугольник 37">
                  <a:extLst>
                    <a:ext uri="{FF2B5EF4-FFF2-40B4-BE49-F238E27FC236}">
                      <a16:creationId xmlns:a16="http://schemas.microsoft.com/office/drawing/2014/main" xmlns="" id="{352FD629-9166-4E46-8B09-E9DE6F441675}"/>
                    </a:ext>
                  </a:extLst>
                </p:cNvPr>
                <p:cNvSpPr/>
                <p:nvPr/>
              </p:nvSpPr>
              <p:spPr>
                <a:xfrm>
                  <a:off x="7951188" y="2893859"/>
                  <a:ext cx="251752" cy="241424"/>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39" name="Прямоугольник 38">
                  <a:extLst>
                    <a:ext uri="{FF2B5EF4-FFF2-40B4-BE49-F238E27FC236}">
                      <a16:creationId xmlns:a16="http://schemas.microsoft.com/office/drawing/2014/main" xmlns="" id="{5D459CD2-0330-40BD-BF21-8EAD143F8901}"/>
                    </a:ext>
                  </a:extLst>
                </p:cNvPr>
                <p:cNvSpPr/>
                <p:nvPr/>
              </p:nvSpPr>
              <p:spPr>
                <a:xfrm>
                  <a:off x="7427172" y="3437166"/>
                  <a:ext cx="251752" cy="235194"/>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0" name="Прямоугольник 39">
                  <a:extLst>
                    <a:ext uri="{FF2B5EF4-FFF2-40B4-BE49-F238E27FC236}">
                      <a16:creationId xmlns:a16="http://schemas.microsoft.com/office/drawing/2014/main" xmlns="" id="{93627BC8-8288-4708-BD3E-48D996120563}"/>
                    </a:ext>
                  </a:extLst>
                </p:cNvPr>
                <p:cNvSpPr/>
                <p:nvPr/>
              </p:nvSpPr>
              <p:spPr>
                <a:xfrm>
                  <a:off x="6903852" y="3981453"/>
                  <a:ext cx="251752" cy="167628"/>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1" name="Прямоугольник 40">
                  <a:extLst>
                    <a:ext uri="{FF2B5EF4-FFF2-40B4-BE49-F238E27FC236}">
                      <a16:creationId xmlns:a16="http://schemas.microsoft.com/office/drawing/2014/main" xmlns="" id="{F8FE9C8F-8E57-42FD-966A-97090B5F07F6}"/>
                    </a:ext>
                  </a:extLst>
                </p:cNvPr>
                <p:cNvSpPr/>
                <p:nvPr/>
              </p:nvSpPr>
              <p:spPr>
                <a:xfrm>
                  <a:off x="7184286" y="4247952"/>
                  <a:ext cx="578652" cy="549200"/>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2" name="Прямоугольник 41">
                  <a:extLst>
                    <a:ext uri="{FF2B5EF4-FFF2-40B4-BE49-F238E27FC236}">
                      <a16:creationId xmlns:a16="http://schemas.microsoft.com/office/drawing/2014/main" xmlns="" id="{7032D6DD-2C6F-4EB5-950F-83DE5C1EB0C9}"/>
                    </a:ext>
                  </a:extLst>
                </p:cNvPr>
                <p:cNvSpPr/>
                <p:nvPr/>
              </p:nvSpPr>
              <p:spPr>
                <a:xfrm>
                  <a:off x="6903854" y="4792826"/>
                  <a:ext cx="251752" cy="238754"/>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3" name="Прямоугольник 42">
                  <a:extLst>
                    <a:ext uri="{FF2B5EF4-FFF2-40B4-BE49-F238E27FC236}">
                      <a16:creationId xmlns:a16="http://schemas.microsoft.com/office/drawing/2014/main" xmlns="" id="{72EB5101-A944-41BD-A8E9-1AC09F377048}"/>
                    </a:ext>
                  </a:extLst>
                </p:cNvPr>
                <p:cNvSpPr/>
                <p:nvPr/>
              </p:nvSpPr>
              <p:spPr>
                <a:xfrm>
                  <a:off x="6374579" y="4520036"/>
                  <a:ext cx="248121" cy="227948"/>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4" name="Прямоугольник 43">
                  <a:extLst>
                    <a:ext uri="{FF2B5EF4-FFF2-40B4-BE49-F238E27FC236}">
                      <a16:creationId xmlns:a16="http://schemas.microsoft.com/office/drawing/2014/main" xmlns="" id="{22300CD1-463F-402F-86FF-8164FB389992}"/>
                    </a:ext>
                  </a:extLst>
                </p:cNvPr>
                <p:cNvSpPr/>
                <p:nvPr/>
              </p:nvSpPr>
              <p:spPr>
                <a:xfrm>
                  <a:off x="6355285" y="5331146"/>
                  <a:ext cx="301983" cy="294436"/>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5" name="Прямоугольник 44">
                  <a:extLst>
                    <a:ext uri="{FF2B5EF4-FFF2-40B4-BE49-F238E27FC236}">
                      <a16:creationId xmlns:a16="http://schemas.microsoft.com/office/drawing/2014/main" xmlns="" id="{FA318687-273D-4CC2-91C6-A370BC1C05D5}"/>
                    </a:ext>
                  </a:extLst>
                </p:cNvPr>
                <p:cNvSpPr/>
                <p:nvPr/>
              </p:nvSpPr>
              <p:spPr>
                <a:xfrm>
                  <a:off x="5311168" y="5601489"/>
                  <a:ext cx="251752" cy="207607"/>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6" name="Прямоугольник 45">
                  <a:extLst>
                    <a:ext uri="{FF2B5EF4-FFF2-40B4-BE49-F238E27FC236}">
                      <a16:creationId xmlns:a16="http://schemas.microsoft.com/office/drawing/2014/main" xmlns="" id="{E58B619F-DCEC-48FA-ABE4-5E2B55AAAFB7}"/>
                    </a:ext>
                  </a:extLst>
                </p:cNvPr>
                <p:cNvSpPr/>
                <p:nvPr/>
              </p:nvSpPr>
              <p:spPr>
                <a:xfrm>
                  <a:off x="5840624" y="5123508"/>
                  <a:ext cx="251752" cy="170895"/>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7" name="Прямоугольник 46">
                  <a:extLst>
                    <a:ext uri="{FF2B5EF4-FFF2-40B4-BE49-F238E27FC236}">
                      <a16:creationId xmlns:a16="http://schemas.microsoft.com/office/drawing/2014/main" xmlns="" id="{5BBFA16D-41C2-49A7-B290-CC5851E75336}"/>
                    </a:ext>
                  </a:extLst>
                </p:cNvPr>
                <p:cNvSpPr/>
                <p:nvPr/>
              </p:nvSpPr>
              <p:spPr>
                <a:xfrm>
                  <a:off x="5018962" y="3665439"/>
                  <a:ext cx="794450" cy="1623217"/>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8" name="Прямоугольник 47">
                  <a:extLst>
                    <a:ext uri="{FF2B5EF4-FFF2-40B4-BE49-F238E27FC236}">
                      <a16:creationId xmlns:a16="http://schemas.microsoft.com/office/drawing/2014/main" xmlns="" id="{E7683BDB-A791-4873-A6E3-0B30A06ECC86}"/>
                    </a:ext>
                  </a:extLst>
                </p:cNvPr>
                <p:cNvSpPr/>
                <p:nvPr/>
              </p:nvSpPr>
              <p:spPr>
                <a:xfrm>
                  <a:off x="5820864" y="3689575"/>
                  <a:ext cx="347144" cy="1061146"/>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49" name="Прямоугольник 48">
                  <a:extLst>
                    <a:ext uri="{FF2B5EF4-FFF2-40B4-BE49-F238E27FC236}">
                      <a16:creationId xmlns:a16="http://schemas.microsoft.com/office/drawing/2014/main" xmlns="" id="{9144E932-EADC-436B-9990-F74C02BF6A8F}"/>
                    </a:ext>
                  </a:extLst>
                </p:cNvPr>
                <p:cNvSpPr/>
                <p:nvPr/>
              </p:nvSpPr>
              <p:spPr>
                <a:xfrm>
                  <a:off x="6346331" y="3144528"/>
                  <a:ext cx="368265" cy="748239"/>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50" name="Прямоугольник 49">
                  <a:extLst>
                    <a:ext uri="{FF2B5EF4-FFF2-40B4-BE49-F238E27FC236}">
                      <a16:creationId xmlns:a16="http://schemas.microsoft.com/office/drawing/2014/main" xmlns="" id="{FCEB67A8-40DE-4BCA-912E-EAE76BA9019E}"/>
                    </a:ext>
                  </a:extLst>
                </p:cNvPr>
                <p:cNvSpPr/>
                <p:nvPr/>
              </p:nvSpPr>
              <p:spPr>
                <a:xfrm>
                  <a:off x="5840624" y="5871132"/>
                  <a:ext cx="251752" cy="238754"/>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51" name="Прямоугольник 50">
                  <a:extLst>
                    <a:ext uri="{FF2B5EF4-FFF2-40B4-BE49-F238E27FC236}">
                      <a16:creationId xmlns:a16="http://schemas.microsoft.com/office/drawing/2014/main" xmlns="" id="{121F25EF-D20B-4887-97CB-0C990D4A3380}"/>
                    </a:ext>
                  </a:extLst>
                </p:cNvPr>
                <p:cNvSpPr/>
                <p:nvPr/>
              </p:nvSpPr>
              <p:spPr>
                <a:xfrm>
                  <a:off x="7865914" y="3982126"/>
                  <a:ext cx="251752" cy="546785"/>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52" name="Прямоугольник 51">
                  <a:extLst>
                    <a:ext uri="{FF2B5EF4-FFF2-40B4-BE49-F238E27FC236}">
                      <a16:creationId xmlns:a16="http://schemas.microsoft.com/office/drawing/2014/main" xmlns="" id="{FE860093-C64B-4FDF-8987-AF1F47883A47}"/>
                    </a:ext>
                  </a:extLst>
                </p:cNvPr>
                <p:cNvSpPr/>
                <p:nvPr/>
              </p:nvSpPr>
              <p:spPr>
                <a:xfrm>
                  <a:off x="6905781" y="4045294"/>
                  <a:ext cx="251752" cy="167628"/>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53" name="Прямоугольник 52">
                  <a:extLst>
                    <a:ext uri="{FF2B5EF4-FFF2-40B4-BE49-F238E27FC236}">
                      <a16:creationId xmlns:a16="http://schemas.microsoft.com/office/drawing/2014/main" xmlns="" id="{87709B5E-0CF2-4C3C-A715-73118B1C2339}"/>
                    </a:ext>
                  </a:extLst>
                </p:cNvPr>
                <p:cNvSpPr/>
                <p:nvPr/>
              </p:nvSpPr>
              <p:spPr>
                <a:xfrm>
                  <a:off x="5838348" y="5063408"/>
                  <a:ext cx="251752" cy="170895"/>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sp>
              <p:nvSpPr>
                <p:cNvPr id="54" name="Прямоугольник 53">
                  <a:extLst>
                    <a:ext uri="{FF2B5EF4-FFF2-40B4-BE49-F238E27FC236}">
                      <a16:creationId xmlns:a16="http://schemas.microsoft.com/office/drawing/2014/main" xmlns="" id="{D69EC4D9-F5BC-4D90-BE4D-98ECFA91DF43}"/>
                    </a:ext>
                  </a:extLst>
                </p:cNvPr>
                <p:cNvSpPr/>
                <p:nvPr/>
              </p:nvSpPr>
              <p:spPr>
                <a:xfrm>
                  <a:off x="5307085" y="5658478"/>
                  <a:ext cx="251752" cy="170895"/>
                </a:xfrm>
                <a:prstGeom prst="rect">
                  <a:avLst/>
                </a:prstGeom>
                <a:solidFill>
                  <a:srgbClr val="E0E0E0">
                    <a:alpha val="64000"/>
                  </a:srgbClr>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dirty="0">
                    <a:ln>
                      <a:solidFill>
                        <a:prstClr val="white"/>
                      </a:solidFill>
                    </a:ln>
                    <a:solidFill>
                      <a:srgbClr val="E2E2E2"/>
                    </a:solidFill>
                  </a:endParaRPr>
                </a:p>
              </p:txBody>
            </p:sp>
          </p:grpSp>
          <p:sp>
            <p:nvSpPr>
              <p:cNvPr id="3" name="Прямоугольник 2"/>
              <p:cNvSpPr/>
              <p:nvPr/>
            </p:nvSpPr>
            <p:spPr>
              <a:xfrm>
                <a:off x="7427172" y="2780928"/>
                <a:ext cx="524016" cy="286375"/>
              </a:xfrm>
              <a:prstGeom prst="rect">
                <a:avLst/>
              </a:prstGeom>
              <a:solidFill>
                <a:srgbClr val="DF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a:solidFill>
                    <a:prstClr val="white"/>
                  </a:solidFill>
                </a:endParaRPr>
              </a:p>
            </p:txBody>
          </p:sp>
          <p:sp>
            <p:nvSpPr>
              <p:cNvPr id="57" name="Прямоугольник 56"/>
              <p:cNvSpPr/>
              <p:nvPr/>
            </p:nvSpPr>
            <p:spPr>
              <a:xfrm>
                <a:off x="7139424" y="3083352"/>
                <a:ext cx="524016" cy="286375"/>
              </a:xfrm>
              <a:prstGeom prst="rect">
                <a:avLst/>
              </a:prstGeom>
              <a:solidFill>
                <a:srgbClr val="DF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a:solidFill>
                    <a:prstClr val="white"/>
                  </a:solidFill>
                </a:endParaRPr>
              </a:p>
            </p:txBody>
          </p:sp>
          <p:sp>
            <p:nvSpPr>
              <p:cNvPr id="58" name="Прямоугольник 57"/>
              <p:cNvSpPr/>
              <p:nvPr/>
            </p:nvSpPr>
            <p:spPr>
              <a:xfrm>
                <a:off x="6869212" y="3644970"/>
                <a:ext cx="524016" cy="286375"/>
              </a:xfrm>
              <a:prstGeom prst="rect">
                <a:avLst/>
              </a:prstGeom>
              <a:solidFill>
                <a:srgbClr val="DFD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sz="1800">
                  <a:solidFill>
                    <a:prstClr val="white"/>
                  </a:solidFill>
                </a:endParaRPr>
              </a:p>
            </p:txBody>
          </p:sp>
        </p:grpSp>
        <p:sp>
          <p:nvSpPr>
            <p:cNvPr id="6" name="Прямоугольник 5"/>
            <p:cNvSpPr/>
            <p:nvPr/>
          </p:nvSpPr>
          <p:spPr>
            <a:xfrm>
              <a:off x="5820864" y="4236364"/>
              <a:ext cx="269236" cy="266499"/>
            </a:xfrm>
            <a:prstGeom prst="rect">
              <a:avLst/>
            </a:prstGeom>
            <a:solidFill>
              <a:srgbClr val="FBEE05">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Прямоугольник 58"/>
            <p:cNvSpPr/>
            <p:nvPr/>
          </p:nvSpPr>
          <p:spPr>
            <a:xfrm>
              <a:off x="5296830" y="4776900"/>
              <a:ext cx="269236" cy="266499"/>
            </a:xfrm>
            <a:prstGeom prst="rect">
              <a:avLst/>
            </a:prstGeom>
            <a:solidFill>
              <a:srgbClr val="FBEE05">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Прямоугольник 59"/>
            <p:cNvSpPr/>
            <p:nvPr/>
          </p:nvSpPr>
          <p:spPr>
            <a:xfrm>
              <a:off x="6631185" y="4244750"/>
              <a:ext cx="269236" cy="266499"/>
            </a:xfrm>
            <a:prstGeom prst="rect">
              <a:avLst/>
            </a:prstGeom>
            <a:solidFill>
              <a:srgbClr val="FBEE05">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Прямоугольник 60"/>
            <p:cNvSpPr/>
            <p:nvPr/>
          </p:nvSpPr>
          <p:spPr>
            <a:xfrm>
              <a:off x="6360020" y="4244750"/>
              <a:ext cx="269236" cy="266499"/>
            </a:xfrm>
            <a:prstGeom prst="rect">
              <a:avLst/>
            </a:prstGeom>
            <a:solidFill>
              <a:srgbClr val="FBEE05">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Прямоугольник 61"/>
            <p:cNvSpPr/>
            <p:nvPr/>
          </p:nvSpPr>
          <p:spPr>
            <a:xfrm>
              <a:off x="5567610" y="5314115"/>
              <a:ext cx="269236" cy="266499"/>
            </a:xfrm>
            <a:prstGeom prst="rect">
              <a:avLst/>
            </a:prstGeom>
            <a:solidFill>
              <a:srgbClr val="04BF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Прямоугольник 62"/>
            <p:cNvSpPr/>
            <p:nvPr/>
          </p:nvSpPr>
          <p:spPr>
            <a:xfrm>
              <a:off x="6096000" y="4776900"/>
              <a:ext cx="269236" cy="266499"/>
            </a:xfrm>
            <a:prstGeom prst="rect">
              <a:avLst/>
            </a:prstGeom>
            <a:solidFill>
              <a:srgbClr val="FBEE05">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Прямоугольник 63"/>
            <p:cNvSpPr/>
            <p:nvPr/>
          </p:nvSpPr>
          <p:spPr>
            <a:xfrm>
              <a:off x="5825220" y="4779900"/>
              <a:ext cx="269236" cy="266499"/>
            </a:xfrm>
            <a:prstGeom prst="rect">
              <a:avLst/>
            </a:prstGeom>
            <a:solidFill>
              <a:srgbClr val="FBEE05">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Равнобедренный треугольник 8"/>
            <p:cNvSpPr/>
            <p:nvPr/>
          </p:nvSpPr>
          <p:spPr>
            <a:xfrm rot="16200000" flipH="1">
              <a:off x="6627116" y="4265835"/>
              <a:ext cx="278743" cy="254307"/>
            </a:xfrm>
            <a:prstGeom prst="triangle">
              <a:avLst>
                <a:gd name="adj" fmla="val 0"/>
              </a:avLst>
            </a:prstGeom>
            <a:solidFill>
              <a:srgbClr val="04B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216620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19336" y="74141"/>
            <a:ext cx="11903386" cy="523220"/>
          </a:xfrm>
          <a:prstGeom prst="rect">
            <a:avLst/>
          </a:prstGeom>
          <a:noFill/>
          <a:ln>
            <a:noFill/>
          </a:ln>
          <a:effec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defRPr/>
            </a:pPr>
            <a:r>
              <a:rPr lang="en-US" sz="2800" b="1" dirty="0" smtClean="0">
                <a:solidFill>
                  <a:srgbClr val="C00000"/>
                </a:solidFill>
                <a:latin typeface="Arial" panose="020B0604020202020204" pitchFamily="34" charset="0"/>
                <a:cs typeface="Arial" panose="020B0604020202020204" pitchFamily="34" charset="0"/>
              </a:rPr>
              <a:t>Separators @ SHE Factory</a:t>
            </a:r>
            <a:endParaRPr lang="ru-RU" sz="2800" b="1" dirty="0">
              <a:solidFill>
                <a:srgbClr val="C00000"/>
              </a:solidFill>
              <a:latin typeface="Arial" panose="020B0604020202020204" pitchFamily="34" charset="0"/>
              <a:cs typeface="Arial" panose="020B0604020202020204" pitchFamily="34" charset="0"/>
            </a:endParaRPr>
          </a:p>
        </p:txBody>
      </p:sp>
      <p:pic>
        <p:nvPicPr>
          <p:cNvPr id="8" name="Рисунок 7" descr="z2.bmp"/>
          <p:cNvPicPr>
            <a:picLocks noChangeAspect="1"/>
          </p:cNvPicPr>
          <p:nvPr/>
        </p:nvPicPr>
        <p:blipFill rotWithShape="1">
          <a:blip r:embed="rId2" cstate="print"/>
          <a:srcRect r="17179" b="11771"/>
          <a:stretch/>
        </p:blipFill>
        <p:spPr>
          <a:xfrm>
            <a:off x="839416" y="764704"/>
            <a:ext cx="4568137" cy="2737358"/>
          </a:xfrm>
          <a:prstGeom prst="rect">
            <a:avLst/>
          </a:prstGeom>
        </p:spPr>
      </p:pic>
      <p:sp>
        <p:nvSpPr>
          <p:cNvPr id="9" name="Прямоугольник 8"/>
          <p:cNvSpPr/>
          <p:nvPr/>
        </p:nvSpPr>
        <p:spPr>
          <a:xfrm>
            <a:off x="3452952" y="2854677"/>
            <a:ext cx="1941557" cy="646331"/>
          </a:xfrm>
          <a:prstGeom prst="rect">
            <a:avLst/>
          </a:prstGeom>
          <a:solidFill>
            <a:srgbClr val="BEBCB3"/>
          </a:solidFill>
        </p:spPr>
        <p:txBody>
          <a:bodyPr wrap="none">
            <a:spAutoFit/>
          </a:bodyPr>
          <a:lstStyle/>
          <a:p>
            <a:r>
              <a:rPr lang="en-US" sz="1800" b="1" dirty="0" smtClean="0">
                <a:solidFill>
                  <a:schemeClr val="bg1"/>
                </a:solidFill>
                <a:latin typeface="Arial" panose="020B0604020202020204" pitchFamily="34" charset="0"/>
                <a:cs typeface="Arial" panose="020B0604020202020204" pitchFamily="34" charset="0"/>
              </a:rPr>
              <a:t>DGFRS-2:</a:t>
            </a:r>
          </a:p>
          <a:p>
            <a:r>
              <a:rPr lang="en-US" sz="1800" i="1" dirty="0" smtClean="0">
                <a:solidFill>
                  <a:schemeClr val="bg1"/>
                </a:solidFill>
                <a:latin typeface="Arial" panose="020B0604020202020204" pitchFamily="34" charset="0"/>
                <a:cs typeface="Arial" panose="020B0604020202020204" pitchFamily="34" charset="0"/>
              </a:rPr>
              <a:t>launched in 2020</a:t>
            </a:r>
            <a:endParaRPr lang="ru-RU" sz="1800" i="1" dirty="0">
              <a:solidFill>
                <a:schemeClr val="bg1"/>
              </a:solidFill>
              <a:latin typeface="Arial" panose="020B0604020202020204" pitchFamily="34" charset="0"/>
              <a:cs typeface="Arial" panose="020B0604020202020204" pitchFamily="34" charset="0"/>
            </a:endParaRPr>
          </a:p>
        </p:txBody>
      </p:sp>
      <p:pic>
        <p:nvPicPr>
          <p:cNvPr id="10" name="Рисунок 9" descr="Graphic Paper.bmp"/>
          <p:cNvPicPr>
            <a:picLocks noChangeAspect="1"/>
          </p:cNvPicPr>
          <p:nvPr/>
        </p:nvPicPr>
        <p:blipFill>
          <a:blip r:embed="rId3" cstate="print"/>
          <a:stretch>
            <a:fillRect/>
          </a:stretch>
        </p:blipFill>
        <p:spPr>
          <a:xfrm>
            <a:off x="839416" y="3933056"/>
            <a:ext cx="4287915" cy="1898784"/>
          </a:xfrm>
          <a:prstGeom prst="rect">
            <a:avLst/>
          </a:prstGeom>
        </p:spPr>
      </p:pic>
      <p:pic>
        <p:nvPicPr>
          <p:cNvPr id="13" name="Рисунок 12" descr="IMG_3099.JPG"/>
          <p:cNvPicPr>
            <a:picLocks noChangeAspect="1"/>
          </p:cNvPicPr>
          <p:nvPr/>
        </p:nvPicPr>
        <p:blipFill>
          <a:blip r:embed="rId4" cstate="print"/>
          <a:srcRect l="15030" r="7672"/>
          <a:stretch>
            <a:fillRect/>
          </a:stretch>
        </p:blipFill>
        <p:spPr>
          <a:xfrm>
            <a:off x="5862724" y="1147097"/>
            <a:ext cx="1493579" cy="1450972"/>
          </a:xfrm>
          <a:prstGeom prst="rect">
            <a:avLst/>
          </a:prstGeom>
        </p:spPr>
      </p:pic>
      <p:sp>
        <p:nvSpPr>
          <p:cNvPr id="16" name="Прямоугольник 15"/>
          <p:cNvSpPr/>
          <p:nvPr/>
        </p:nvSpPr>
        <p:spPr>
          <a:xfrm>
            <a:off x="5246524" y="2865130"/>
            <a:ext cx="2736304" cy="707886"/>
          </a:xfrm>
          <a:prstGeom prst="rect">
            <a:avLst/>
          </a:prstGeom>
        </p:spPr>
        <p:txBody>
          <a:bodyPr wrap="square">
            <a:spAutoFit/>
          </a:bodyPr>
          <a:lstStyle/>
          <a:p>
            <a:pPr algn="ctr"/>
            <a:r>
              <a:rPr lang="en-US" dirty="0" smtClean="0">
                <a:solidFill>
                  <a:srgbClr val="002060"/>
                </a:solidFill>
                <a:latin typeface="Arial" panose="020B0604020202020204" pitchFamily="34" charset="0"/>
                <a:cs typeface="Arial" panose="020B0604020202020204" pitchFamily="34" charset="0"/>
              </a:rPr>
              <a:t>24-cm </a:t>
            </a:r>
            <a:r>
              <a:rPr lang="en-US" dirty="0">
                <a:solidFill>
                  <a:srgbClr val="002060"/>
                </a:solidFill>
                <a:latin typeface="Arial" panose="020B0604020202020204" pitchFamily="34" charset="0"/>
                <a:cs typeface="Arial" panose="020B0604020202020204" pitchFamily="34" charset="0"/>
              </a:rPr>
              <a:t>target wheel</a:t>
            </a:r>
            <a:r>
              <a:rPr lang="ru-RU" dirty="0">
                <a:solidFill>
                  <a:srgbClr val="002060"/>
                </a:solidFill>
                <a:latin typeface="Arial" panose="020B0604020202020204" pitchFamily="34" charset="0"/>
                <a:cs typeface="Arial" panose="020B0604020202020204" pitchFamily="34" charset="0"/>
              </a:rPr>
              <a:t/>
            </a:r>
            <a:br>
              <a:rPr lang="ru-RU"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12 sectors</a:t>
            </a:r>
            <a:endParaRPr lang="ru-RU" dirty="0">
              <a:solidFill>
                <a:srgbClr val="002060"/>
              </a:solidFill>
              <a:latin typeface="Arial" panose="020B0604020202020204" pitchFamily="34" charset="0"/>
              <a:cs typeface="Arial" panose="020B0604020202020204" pitchFamily="34" charset="0"/>
            </a:endParaRPr>
          </a:p>
        </p:txBody>
      </p:sp>
      <p:pic>
        <p:nvPicPr>
          <p:cNvPr id="1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639"/>
          <a:stretch/>
        </p:blipFill>
        <p:spPr bwMode="auto">
          <a:xfrm>
            <a:off x="7752184" y="775113"/>
            <a:ext cx="3647728" cy="273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Прямоугольник 17"/>
          <p:cNvSpPr/>
          <p:nvPr/>
        </p:nvSpPr>
        <p:spPr>
          <a:xfrm>
            <a:off x="9383688" y="2864073"/>
            <a:ext cx="2016224" cy="646331"/>
          </a:xfrm>
          <a:prstGeom prst="rect">
            <a:avLst/>
          </a:prstGeom>
          <a:solidFill>
            <a:srgbClr val="BBAC95"/>
          </a:solidFill>
        </p:spPr>
        <p:txBody>
          <a:bodyPr wrap="square">
            <a:spAutoFit/>
          </a:bodyPr>
          <a:lstStyle/>
          <a:p>
            <a:r>
              <a:rPr lang="en-US" sz="1800" b="1" dirty="0" smtClean="0">
                <a:solidFill>
                  <a:schemeClr val="bg1"/>
                </a:solidFill>
                <a:latin typeface="Arial" panose="020B0604020202020204" pitchFamily="34" charset="0"/>
                <a:cs typeface="Arial" panose="020B0604020202020204" pitchFamily="34" charset="0"/>
              </a:rPr>
              <a:t>GRAND:</a:t>
            </a:r>
            <a:endParaRPr lang="en-US" sz="1800" b="1" dirty="0" smtClean="0">
              <a:solidFill>
                <a:schemeClr val="bg1"/>
              </a:solidFill>
              <a:latin typeface="Arial" panose="020B0604020202020204" pitchFamily="34" charset="0"/>
              <a:cs typeface="Arial" panose="020B0604020202020204" pitchFamily="34" charset="0"/>
            </a:endParaRPr>
          </a:p>
          <a:p>
            <a:r>
              <a:rPr lang="en-US" sz="1800" i="1" dirty="0" smtClean="0">
                <a:solidFill>
                  <a:schemeClr val="bg1"/>
                </a:solidFill>
                <a:latin typeface="Arial" panose="020B0604020202020204" pitchFamily="34" charset="0"/>
                <a:cs typeface="Arial" panose="020B0604020202020204" pitchFamily="34" charset="0"/>
              </a:rPr>
              <a:t>launched in 2022</a:t>
            </a: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1930" y="3717032"/>
            <a:ext cx="2883751" cy="2618886"/>
          </a:xfrm>
          <a:prstGeom prst="rect">
            <a:avLst/>
          </a:prstGeom>
        </p:spPr>
      </p:pic>
      <p:sp>
        <p:nvSpPr>
          <p:cNvPr id="19" name="Прямоугольник 18"/>
          <p:cNvSpPr/>
          <p:nvPr/>
        </p:nvSpPr>
        <p:spPr>
          <a:xfrm rot="19436608">
            <a:off x="5565235" y="3890505"/>
            <a:ext cx="2016224" cy="369332"/>
          </a:xfrm>
          <a:prstGeom prst="rect">
            <a:avLst/>
          </a:prstGeom>
          <a:noFill/>
        </p:spPr>
        <p:txBody>
          <a:bodyPr wrap="square">
            <a:spAutoFit/>
          </a:bodyPr>
          <a:lstStyle/>
          <a:p>
            <a:r>
              <a:rPr lang="en-US" sz="1800" b="1" dirty="0" smtClean="0">
                <a:solidFill>
                  <a:srgbClr val="002060"/>
                </a:solidFill>
                <a:latin typeface="Arial" panose="020B0604020202020204" pitchFamily="34" charset="0"/>
                <a:cs typeface="Arial" panose="020B0604020202020204" pitchFamily="34" charset="0"/>
              </a:rPr>
              <a:t>GABRIELA</a:t>
            </a:r>
            <a:endParaRPr lang="en-US" sz="1800" i="1" dirty="0" smtClean="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944546" y="6078168"/>
            <a:ext cx="3464410" cy="369332"/>
          </a:xfrm>
          <a:prstGeom prst="rect">
            <a:avLst/>
          </a:prstGeom>
          <a:noFill/>
        </p:spPr>
        <p:txBody>
          <a:bodyPr wrap="none" rtlCol="0">
            <a:spAutoFit/>
          </a:bodyPr>
          <a:lstStyle/>
          <a:p>
            <a:r>
              <a:rPr lang="en-US" sz="1800" dirty="0">
                <a:solidFill>
                  <a:srgbClr val="002060"/>
                </a:solidFill>
                <a:latin typeface="Arial" panose="020B0604020202020204" pitchFamily="34" charset="0"/>
                <a:cs typeface="Arial" panose="020B0604020202020204" pitchFamily="34" charset="0"/>
              </a:rPr>
              <a:t>48</a:t>
            </a:r>
            <a:r>
              <a:rPr lang="en-US" sz="1800" dirty="0">
                <a:solidFill>
                  <a:srgbClr val="002060"/>
                </a:solidFill>
                <a:latin typeface="Arial" panose="020B0604020202020204" pitchFamily="34" charset="0"/>
                <a:cs typeface="Arial" panose="020B0604020202020204" pitchFamily="34" charset="0"/>
                <a:sym typeface="Symbol"/>
              </a:rPr>
              <a:t></a:t>
            </a:r>
            <a:r>
              <a:rPr lang="en-US" sz="1800" dirty="0">
                <a:solidFill>
                  <a:srgbClr val="002060"/>
                </a:solidFill>
                <a:latin typeface="Arial" panose="020B0604020202020204" pitchFamily="34" charset="0"/>
                <a:cs typeface="Arial" panose="020B0604020202020204" pitchFamily="34" charset="0"/>
              </a:rPr>
              <a:t>220  DSSD &amp; 60</a:t>
            </a:r>
            <a:r>
              <a:rPr lang="en-US" sz="1800" dirty="0">
                <a:solidFill>
                  <a:srgbClr val="002060"/>
                </a:solidFill>
                <a:latin typeface="Arial" panose="020B0604020202020204" pitchFamily="34" charset="0"/>
                <a:cs typeface="Arial" panose="020B0604020202020204" pitchFamily="34" charset="0"/>
                <a:sym typeface="Symbol"/>
              </a:rPr>
              <a:t></a:t>
            </a:r>
            <a:r>
              <a:rPr lang="en-US" sz="1800" dirty="0">
                <a:solidFill>
                  <a:srgbClr val="002060"/>
                </a:solidFill>
                <a:latin typeface="Arial" panose="020B0604020202020204" pitchFamily="34" charset="0"/>
                <a:cs typeface="Arial" panose="020B0604020202020204" pitchFamily="34" charset="0"/>
              </a:rPr>
              <a:t>120 SSSD</a:t>
            </a:r>
            <a:endParaRPr lang="ru-RU" sz="1800"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6414318" y="6262834"/>
            <a:ext cx="2675732" cy="400110"/>
          </a:xfrm>
          <a:prstGeom prst="rect">
            <a:avLst/>
          </a:prstGeom>
          <a:noFill/>
        </p:spPr>
        <p:txBody>
          <a:bodyPr wrap="none" rtlCol="0">
            <a:spAutoFit/>
          </a:bodyPr>
          <a:lstStyle/>
          <a:p>
            <a:r>
              <a:rPr lang="en-US" dirty="0" smtClean="0">
                <a:solidFill>
                  <a:srgbClr val="002060"/>
                </a:solidFill>
                <a:latin typeface="Arial" panose="020B0604020202020204" pitchFamily="34" charset="0"/>
                <a:cs typeface="Arial" panose="020B0604020202020204" pitchFamily="34" charset="0"/>
              </a:rPr>
              <a:t>5 Ge Clover detectors</a:t>
            </a:r>
            <a:endParaRPr lang="ru-RU" dirty="0">
              <a:solidFill>
                <a:srgbClr val="002060"/>
              </a:solidFill>
              <a:latin typeface="Arial" panose="020B0604020202020204" pitchFamily="34" charset="0"/>
              <a:cs typeface="Arial" panose="020B0604020202020204" pitchFamily="34" charset="0"/>
            </a:endParaRPr>
          </a:p>
        </p:txBody>
      </p:sp>
      <p:pic>
        <p:nvPicPr>
          <p:cNvPr id="22" name="Рисунок 21">
            <a:extLst>
              <a:ext uri="{FF2B5EF4-FFF2-40B4-BE49-F238E27FC236}">
                <a16:creationId xmlns:a16="http://schemas.microsoft.com/office/drawing/2014/main" xmlns="" id="{9016881D-99E0-4918-9891-C87DD7546C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2384" y="3861048"/>
            <a:ext cx="1830704" cy="2248719"/>
          </a:xfrm>
          <a:prstGeom prst="rect">
            <a:avLst/>
          </a:prstGeom>
          <a:ln>
            <a:noFill/>
          </a:ln>
          <a:effectLst>
            <a:outerShdw blurRad="190500" algn="tl" rotWithShape="0">
              <a:srgbClr val="000000">
                <a:alpha val="70000"/>
              </a:srgbClr>
            </a:outerShdw>
          </a:effectLst>
        </p:spPr>
      </p:pic>
      <p:sp>
        <p:nvSpPr>
          <p:cNvPr id="23" name="Прямоугольник 22"/>
          <p:cNvSpPr/>
          <p:nvPr/>
        </p:nvSpPr>
        <p:spPr>
          <a:xfrm>
            <a:off x="10488488" y="3861048"/>
            <a:ext cx="1002724" cy="369332"/>
          </a:xfrm>
          <a:prstGeom prst="rect">
            <a:avLst/>
          </a:prstGeom>
          <a:noFill/>
        </p:spPr>
        <p:txBody>
          <a:bodyPr wrap="square">
            <a:spAutoFit/>
          </a:bodyPr>
          <a:lstStyle/>
          <a:p>
            <a:r>
              <a:rPr lang="en-US" sz="1800" b="1" dirty="0" err="1" smtClean="0">
                <a:solidFill>
                  <a:srgbClr val="002060"/>
                </a:solidFill>
                <a:latin typeface="Arial" panose="020B0604020202020204" pitchFamily="34" charset="0"/>
                <a:cs typeface="Arial" panose="020B0604020202020204" pitchFamily="34" charset="0"/>
              </a:rPr>
              <a:t>SFiNX</a:t>
            </a:r>
            <a:endParaRPr lang="en-US" sz="1800" i="1" dirty="0" smtClean="0">
              <a:solidFill>
                <a:srgbClr val="002060"/>
              </a:solidFill>
              <a:latin typeface="Arial" panose="020B0604020202020204" pitchFamily="34" charset="0"/>
              <a:cs typeface="Arial" panose="020B0604020202020204" pitchFamily="34" charset="0"/>
            </a:endParaRPr>
          </a:p>
        </p:txBody>
      </p:sp>
      <p:sp>
        <p:nvSpPr>
          <p:cNvPr id="24" name="TextBox 23"/>
          <p:cNvSpPr txBox="1"/>
          <p:nvPr/>
        </p:nvSpPr>
        <p:spPr>
          <a:xfrm>
            <a:off x="9336360" y="6247445"/>
            <a:ext cx="2188612" cy="400110"/>
          </a:xfrm>
          <a:prstGeom prst="rect">
            <a:avLst/>
          </a:prstGeom>
          <a:noFill/>
        </p:spPr>
        <p:txBody>
          <a:bodyPr wrap="none" rtlCol="0">
            <a:spAutoFit/>
          </a:bodyPr>
          <a:lstStyle/>
          <a:p>
            <a:r>
              <a:rPr lang="en-US" dirty="0" smtClean="0">
                <a:solidFill>
                  <a:srgbClr val="002060"/>
                </a:solidFill>
                <a:latin typeface="Arial" panose="020B0604020202020204" pitchFamily="34" charset="0"/>
                <a:cs typeface="Arial" panose="020B0604020202020204" pitchFamily="34" charset="0"/>
              </a:rPr>
              <a:t>116 </a:t>
            </a:r>
            <a:r>
              <a:rPr lang="en-US" baseline="30000" dirty="0" smtClean="0">
                <a:solidFill>
                  <a:srgbClr val="002060"/>
                </a:solidFill>
                <a:latin typeface="Arial" panose="020B0604020202020204" pitchFamily="34" charset="0"/>
                <a:cs typeface="Arial" panose="020B0604020202020204" pitchFamily="34" charset="0"/>
              </a:rPr>
              <a:t>3</a:t>
            </a:r>
            <a:r>
              <a:rPr lang="en-US" dirty="0" smtClean="0">
                <a:solidFill>
                  <a:srgbClr val="002060"/>
                </a:solidFill>
                <a:latin typeface="Arial" panose="020B0604020202020204" pitchFamily="34" charset="0"/>
                <a:cs typeface="Arial" panose="020B0604020202020204" pitchFamily="34" charset="0"/>
              </a:rPr>
              <a:t>He counters</a:t>
            </a:r>
            <a:endParaRPr lang="ru-RU"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800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Shape 1"/>
          <p:cNvSpPr txBox="1"/>
          <p:nvPr/>
        </p:nvSpPr>
        <p:spPr>
          <a:xfrm>
            <a:off x="4009375" y="7916"/>
            <a:ext cx="7560841" cy="693526"/>
          </a:xfrm>
          <a:prstGeom prst="rect">
            <a:avLst/>
          </a:prstGeom>
        </p:spPr>
        <p:txBody>
          <a:bodyPr wrap="none" lIns="67500" tIns="33750" rIns="67500" bIns="33750"/>
          <a:lstStyle/>
          <a:p>
            <a:pPr algn="ctr"/>
            <a:r>
              <a:rPr lang="en-US" b="1" dirty="0">
                <a:solidFill>
                  <a:srgbClr val="C00000"/>
                </a:solidFill>
                <a:latin typeface="Arial" panose="020B0604020202020204" pitchFamily="34" charset="0"/>
                <a:cs typeface="Arial" panose="020B0604020202020204" pitchFamily="34" charset="0"/>
              </a:rPr>
              <a:t>Synthesis of elements 119 and 120</a:t>
            </a:r>
            <a:endParaRPr lang="en-US" dirty="0">
              <a:solidFill>
                <a:srgbClr val="C00000"/>
              </a:solidFill>
              <a:latin typeface="Arial" panose="020B0604020202020204" pitchFamily="34" charset="0"/>
              <a:cs typeface="Arial" panose="020B0604020202020204" pitchFamily="34" charset="0"/>
            </a:endParaRPr>
          </a:p>
          <a:p>
            <a:pPr algn="ctr">
              <a:lnSpc>
                <a:spcPct val="100000"/>
              </a:lnSpc>
            </a:pPr>
            <a:r>
              <a:rPr lang="en-US" b="1" dirty="0" smtClean="0">
                <a:solidFill>
                  <a:srgbClr val="C00000"/>
                </a:solidFill>
                <a:latin typeface="Arial" panose="020B0604020202020204" pitchFamily="34" charset="0"/>
                <a:cs typeface="Arial" panose="020B0604020202020204" pitchFamily="34" charset="0"/>
              </a:rPr>
              <a:t>Synthesis of neutron-deficient/rich SH nuclei</a:t>
            </a:r>
            <a:endParaRPr lang="en-US" dirty="0">
              <a:solidFill>
                <a:srgbClr val="C00000"/>
              </a:solidFill>
              <a:latin typeface="Arial" panose="020B0604020202020204" pitchFamily="34" charset="0"/>
              <a:cs typeface="Arial" panose="020B0604020202020204" pitchFamily="34" charset="0"/>
            </a:endParaRPr>
          </a:p>
        </p:txBody>
      </p:sp>
      <p:sp>
        <p:nvSpPr>
          <p:cNvPr id="5" name="TextShape 2"/>
          <p:cNvSpPr txBox="1"/>
          <p:nvPr/>
        </p:nvSpPr>
        <p:spPr>
          <a:xfrm>
            <a:off x="1239602" y="3429000"/>
            <a:ext cx="1619990" cy="874064"/>
          </a:xfrm>
          <a:prstGeom prst="rect">
            <a:avLst/>
          </a:prstGeom>
        </p:spPr>
        <p:txBody>
          <a:bodyPr wrap="none" lIns="67500" tIns="33750" rIns="67500" bIns="33750"/>
          <a:lstStyle/>
          <a:p>
            <a:pPr>
              <a:lnSpc>
                <a:spcPct val="100000"/>
              </a:lnSpc>
            </a:pPr>
            <a:r>
              <a:rPr lang="en-US" sz="1800" b="1" u="sng" dirty="0">
                <a:solidFill>
                  <a:srgbClr val="C00000"/>
                </a:solidFill>
                <a:latin typeface="Arial" panose="020B0604020202020204" pitchFamily="34" charset="0"/>
                <a:cs typeface="Arial" panose="020B0604020202020204" pitchFamily="34" charset="0"/>
              </a:rPr>
              <a:t>Reactions (n-deficient):</a:t>
            </a:r>
          </a:p>
          <a:p>
            <a:pPr>
              <a:lnSpc>
                <a:spcPct val="100000"/>
              </a:lnSpc>
            </a:pPr>
            <a:r>
              <a:rPr lang="en-US" sz="1800" baseline="30000" dirty="0" smtClean="0">
                <a:solidFill>
                  <a:srgbClr val="002060"/>
                </a:solidFill>
                <a:latin typeface="Arial" panose="020B0604020202020204" pitchFamily="34" charset="0"/>
                <a:cs typeface="Arial" panose="020B0604020202020204" pitchFamily="34" charset="0"/>
              </a:rPr>
              <a:t>241</a:t>
            </a:r>
            <a:r>
              <a:rPr lang="en-US" sz="1800" dirty="0" smtClean="0">
                <a:solidFill>
                  <a:srgbClr val="002060"/>
                </a:solidFill>
                <a:latin typeface="Arial" panose="020B0604020202020204" pitchFamily="34" charset="0"/>
                <a:cs typeface="Arial" panose="020B0604020202020204" pitchFamily="34" charset="0"/>
              </a:rPr>
              <a:t>Am(</a:t>
            </a:r>
            <a:r>
              <a:rPr lang="en-US" sz="1800" baseline="30000" dirty="0" smtClean="0">
                <a:solidFill>
                  <a:srgbClr val="002060"/>
                </a:solidFill>
                <a:latin typeface="Arial" panose="020B0604020202020204" pitchFamily="34" charset="0"/>
                <a:cs typeface="Arial" panose="020B0604020202020204" pitchFamily="34" charset="0"/>
              </a:rPr>
              <a:t>48</a:t>
            </a:r>
            <a:r>
              <a:rPr lang="en-US" sz="1800" dirty="0" smtClean="0">
                <a:solidFill>
                  <a:srgbClr val="002060"/>
                </a:solidFill>
                <a:latin typeface="Arial" panose="020B0604020202020204" pitchFamily="34" charset="0"/>
                <a:cs typeface="Arial" panose="020B0604020202020204" pitchFamily="34" charset="0"/>
              </a:rPr>
              <a:t>Ca,</a:t>
            </a:r>
            <a:r>
              <a:rPr lang="en-US" sz="1800" i="1" dirty="0" smtClean="0">
                <a:solidFill>
                  <a:srgbClr val="002060"/>
                </a:solidFill>
                <a:latin typeface="Arial" panose="020B0604020202020204" pitchFamily="34" charset="0"/>
                <a:cs typeface="Arial" panose="020B0604020202020204" pitchFamily="34" charset="0"/>
              </a:rPr>
              <a:t>xn</a:t>
            </a:r>
            <a:r>
              <a:rPr lang="en-US" sz="1800" dirty="0" smtClean="0">
                <a:solidFill>
                  <a:srgbClr val="002060"/>
                </a:solidFill>
                <a:latin typeface="Arial" panose="020B0604020202020204" pitchFamily="34" charset="0"/>
                <a:cs typeface="Arial" panose="020B0604020202020204" pitchFamily="34" charset="0"/>
              </a:rPr>
              <a:t>)</a:t>
            </a:r>
            <a:r>
              <a:rPr lang="en-US" sz="1800" baseline="30000" dirty="0" smtClean="0">
                <a:solidFill>
                  <a:srgbClr val="002060"/>
                </a:solidFill>
                <a:latin typeface="Arial" panose="020B0604020202020204" pitchFamily="34" charset="0"/>
                <a:cs typeface="Arial" panose="020B0604020202020204" pitchFamily="34" charset="0"/>
              </a:rPr>
              <a:t>289-</a:t>
            </a:r>
            <a:r>
              <a:rPr lang="en-US" sz="1800" i="1" baseline="30000" dirty="0" smtClean="0">
                <a:solidFill>
                  <a:srgbClr val="002060"/>
                </a:solidFill>
                <a:latin typeface="Arial" panose="020B0604020202020204" pitchFamily="34" charset="0"/>
                <a:cs typeface="Arial" panose="020B0604020202020204" pitchFamily="34" charset="0"/>
              </a:rPr>
              <a:t>x</a:t>
            </a:r>
            <a:r>
              <a:rPr lang="en-US" sz="1800" dirty="0" smtClean="0">
                <a:solidFill>
                  <a:srgbClr val="002060"/>
                </a:solidFill>
                <a:latin typeface="Arial" panose="020B0604020202020204" pitchFamily="34" charset="0"/>
                <a:cs typeface="Arial" panose="020B0604020202020204" pitchFamily="34" charset="0"/>
              </a:rPr>
              <a:t>Mc</a:t>
            </a:r>
            <a:endParaRPr lang="en-US" sz="1800" dirty="0">
              <a:solidFill>
                <a:srgbClr val="002060"/>
              </a:solidFill>
              <a:latin typeface="Arial" panose="020B0604020202020204" pitchFamily="34" charset="0"/>
              <a:cs typeface="Arial" panose="020B0604020202020204" pitchFamily="34" charset="0"/>
            </a:endParaRPr>
          </a:p>
          <a:p>
            <a:r>
              <a:rPr lang="en-US" sz="1800" baseline="30000" dirty="0" smtClean="0">
                <a:solidFill>
                  <a:srgbClr val="002060"/>
                </a:solidFill>
                <a:latin typeface="Arial" panose="020B0604020202020204" pitchFamily="34" charset="0"/>
                <a:cs typeface="Arial" panose="020B0604020202020204" pitchFamily="34" charset="0"/>
              </a:rPr>
              <a:t>235</a:t>
            </a:r>
            <a:r>
              <a:rPr lang="en-US" sz="1800" dirty="0" smtClean="0">
                <a:solidFill>
                  <a:srgbClr val="002060"/>
                </a:solidFill>
                <a:latin typeface="Arial" panose="020B0604020202020204" pitchFamily="34" charset="0"/>
                <a:cs typeface="Arial" panose="020B0604020202020204" pitchFamily="34" charset="0"/>
              </a:rPr>
              <a:t>U(</a:t>
            </a:r>
            <a:r>
              <a:rPr lang="en-US" sz="1800" baseline="30000" dirty="0" smtClean="0">
                <a:solidFill>
                  <a:srgbClr val="002060"/>
                </a:solidFill>
                <a:latin typeface="Arial" panose="020B0604020202020204" pitchFamily="34" charset="0"/>
                <a:cs typeface="Arial" panose="020B0604020202020204" pitchFamily="34" charset="0"/>
              </a:rPr>
              <a:t>48</a:t>
            </a:r>
            <a:r>
              <a:rPr lang="en-US" sz="1800" dirty="0" smtClean="0">
                <a:solidFill>
                  <a:srgbClr val="002060"/>
                </a:solidFill>
                <a:latin typeface="Arial" panose="020B0604020202020204" pitchFamily="34" charset="0"/>
                <a:cs typeface="Arial" panose="020B0604020202020204" pitchFamily="34" charset="0"/>
              </a:rPr>
              <a:t>Ca,</a:t>
            </a:r>
            <a:r>
              <a:rPr lang="en-US" sz="1800" i="1" dirty="0" smtClean="0">
                <a:solidFill>
                  <a:srgbClr val="002060"/>
                </a:solidFill>
                <a:latin typeface="Arial" panose="020B0604020202020204" pitchFamily="34" charset="0"/>
                <a:cs typeface="Arial" panose="020B0604020202020204" pitchFamily="34" charset="0"/>
              </a:rPr>
              <a:t>xn</a:t>
            </a:r>
            <a:r>
              <a:rPr lang="en-US" sz="1800" dirty="0" smtClean="0">
                <a:solidFill>
                  <a:srgbClr val="002060"/>
                </a:solidFill>
                <a:latin typeface="Arial" panose="020B0604020202020204" pitchFamily="34" charset="0"/>
                <a:cs typeface="Arial" panose="020B0604020202020204" pitchFamily="34" charset="0"/>
              </a:rPr>
              <a:t>)</a:t>
            </a:r>
            <a:r>
              <a:rPr lang="en-US" sz="1800" baseline="30000" dirty="0" smtClean="0">
                <a:solidFill>
                  <a:srgbClr val="002060"/>
                </a:solidFill>
                <a:latin typeface="Arial" panose="020B0604020202020204" pitchFamily="34" charset="0"/>
                <a:cs typeface="Arial" panose="020B0604020202020204" pitchFamily="34" charset="0"/>
              </a:rPr>
              <a:t>283-</a:t>
            </a:r>
            <a:r>
              <a:rPr lang="en-US" sz="1800" i="1" baseline="30000" dirty="0" smtClean="0">
                <a:solidFill>
                  <a:srgbClr val="002060"/>
                </a:solidFill>
                <a:latin typeface="Arial" panose="020B0604020202020204" pitchFamily="34" charset="0"/>
                <a:cs typeface="Arial" panose="020B0604020202020204" pitchFamily="34" charset="0"/>
              </a:rPr>
              <a:t>x</a:t>
            </a:r>
            <a:r>
              <a:rPr lang="en-US" sz="1800" dirty="0" smtClean="0">
                <a:solidFill>
                  <a:srgbClr val="002060"/>
                </a:solidFill>
                <a:latin typeface="Arial" panose="020B0604020202020204" pitchFamily="34" charset="0"/>
                <a:cs typeface="Arial" panose="020B0604020202020204" pitchFamily="34" charset="0"/>
              </a:rPr>
              <a:t>Cn</a:t>
            </a:r>
            <a:endParaRPr lang="en-US" sz="1800" baseline="30000" dirty="0" smtClean="0">
              <a:solidFill>
                <a:srgbClr val="002060"/>
              </a:solidFill>
              <a:latin typeface="Arial" panose="020B0604020202020204" pitchFamily="34" charset="0"/>
              <a:cs typeface="Arial" panose="020B0604020202020204" pitchFamily="34" charset="0"/>
            </a:endParaRPr>
          </a:p>
          <a:p>
            <a:pPr>
              <a:lnSpc>
                <a:spcPct val="100000"/>
              </a:lnSpc>
            </a:pPr>
            <a:r>
              <a:rPr lang="en-US" sz="1800" baseline="30000" dirty="0" smtClean="0">
                <a:solidFill>
                  <a:srgbClr val="002060"/>
                </a:solidFill>
                <a:latin typeface="Arial" panose="020B0604020202020204" pitchFamily="34" charset="0"/>
                <a:cs typeface="Arial" panose="020B0604020202020204" pitchFamily="34" charset="0"/>
              </a:rPr>
              <a:t>231</a:t>
            </a:r>
            <a:r>
              <a:rPr lang="en-US" sz="1800" dirty="0" smtClean="0">
                <a:solidFill>
                  <a:srgbClr val="002060"/>
                </a:solidFill>
                <a:latin typeface="Arial" panose="020B0604020202020204" pitchFamily="34" charset="0"/>
                <a:cs typeface="Arial" panose="020B0604020202020204" pitchFamily="34" charset="0"/>
              </a:rPr>
              <a:t>Pa(</a:t>
            </a:r>
            <a:r>
              <a:rPr lang="en-US" sz="1800" baseline="30000" dirty="0" smtClean="0">
                <a:solidFill>
                  <a:srgbClr val="002060"/>
                </a:solidFill>
                <a:latin typeface="Arial" panose="020B0604020202020204" pitchFamily="34" charset="0"/>
                <a:cs typeface="Arial" panose="020B0604020202020204" pitchFamily="34" charset="0"/>
              </a:rPr>
              <a:t>48</a:t>
            </a:r>
            <a:r>
              <a:rPr lang="en-US" sz="1800" dirty="0" smtClean="0">
                <a:solidFill>
                  <a:srgbClr val="002060"/>
                </a:solidFill>
                <a:latin typeface="Arial" panose="020B0604020202020204" pitchFamily="34" charset="0"/>
                <a:cs typeface="Arial" panose="020B0604020202020204" pitchFamily="34" charset="0"/>
              </a:rPr>
              <a:t>Ca,</a:t>
            </a:r>
            <a:r>
              <a:rPr lang="en-US" sz="1800" i="1" dirty="0" smtClean="0">
                <a:solidFill>
                  <a:srgbClr val="002060"/>
                </a:solidFill>
                <a:latin typeface="Arial" panose="020B0604020202020204" pitchFamily="34" charset="0"/>
                <a:cs typeface="Arial" panose="020B0604020202020204" pitchFamily="34" charset="0"/>
              </a:rPr>
              <a:t>xn</a:t>
            </a:r>
            <a:r>
              <a:rPr lang="en-US" sz="1800" dirty="0" smtClean="0">
                <a:solidFill>
                  <a:srgbClr val="002060"/>
                </a:solidFill>
                <a:latin typeface="Arial" panose="020B0604020202020204" pitchFamily="34" charset="0"/>
                <a:cs typeface="Arial" panose="020B0604020202020204" pitchFamily="34" charset="0"/>
              </a:rPr>
              <a:t>)</a:t>
            </a:r>
            <a:r>
              <a:rPr lang="en-US" sz="1800" baseline="30000" dirty="0" smtClean="0">
                <a:solidFill>
                  <a:srgbClr val="002060"/>
                </a:solidFill>
                <a:latin typeface="Arial" panose="020B0604020202020204" pitchFamily="34" charset="0"/>
                <a:cs typeface="Arial" panose="020B0604020202020204" pitchFamily="34" charset="0"/>
              </a:rPr>
              <a:t>279-</a:t>
            </a:r>
            <a:r>
              <a:rPr lang="en-US" sz="1800" i="1" baseline="30000" dirty="0" smtClean="0">
                <a:solidFill>
                  <a:srgbClr val="002060"/>
                </a:solidFill>
                <a:latin typeface="Arial" panose="020B0604020202020204" pitchFamily="34" charset="0"/>
                <a:cs typeface="Arial" panose="020B0604020202020204" pitchFamily="34" charset="0"/>
              </a:rPr>
              <a:t>x</a:t>
            </a:r>
            <a:r>
              <a:rPr lang="en-US" sz="1800" dirty="0" smtClean="0">
                <a:solidFill>
                  <a:srgbClr val="002060"/>
                </a:solidFill>
                <a:latin typeface="Arial" panose="020B0604020202020204" pitchFamily="34" charset="0"/>
                <a:cs typeface="Arial" panose="020B0604020202020204" pitchFamily="34" charset="0"/>
              </a:rPr>
              <a:t>Rg</a:t>
            </a:r>
            <a:endParaRPr lang="en-US" sz="1800" dirty="0">
              <a:solidFill>
                <a:srgbClr val="002060"/>
              </a:solidFill>
              <a:latin typeface="Arial" panose="020B0604020202020204" pitchFamily="34" charset="0"/>
              <a:cs typeface="Arial" panose="020B0604020202020204" pitchFamily="34" charset="0"/>
            </a:endParaRPr>
          </a:p>
        </p:txBody>
      </p:sp>
      <p:sp>
        <p:nvSpPr>
          <p:cNvPr id="8" name="TextShape 2"/>
          <p:cNvSpPr txBox="1"/>
          <p:nvPr/>
        </p:nvSpPr>
        <p:spPr>
          <a:xfrm>
            <a:off x="1239602" y="4868797"/>
            <a:ext cx="3056198" cy="1440523"/>
          </a:xfrm>
          <a:prstGeom prst="rect">
            <a:avLst/>
          </a:prstGeom>
        </p:spPr>
        <p:txBody>
          <a:bodyPr wrap="none" lIns="67500" tIns="33750" rIns="67500" bIns="33750"/>
          <a:lstStyle/>
          <a:p>
            <a:pPr>
              <a:lnSpc>
                <a:spcPct val="100000"/>
              </a:lnSpc>
            </a:pPr>
            <a:r>
              <a:rPr lang="en-US" sz="1800" b="1" u="sng" dirty="0">
                <a:solidFill>
                  <a:srgbClr val="C00000"/>
                </a:solidFill>
                <a:latin typeface="Arial" panose="020B0604020202020204" pitchFamily="34" charset="0"/>
                <a:cs typeface="Arial" panose="020B0604020202020204" pitchFamily="34" charset="0"/>
              </a:rPr>
              <a:t>Reactions (n-rich):</a:t>
            </a:r>
          </a:p>
          <a:p>
            <a:pPr>
              <a:lnSpc>
                <a:spcPct val="100000"/>
              </a:lnSpc>
            </a:pPr>
            <a:r>
              <a:rPr lang="en-US" sz="1800" baseline="30000" dirty="0">
                <a:solidFill>
                  <a:srgbClr val="002060"/>
                </a:solidFill>
                <a:latin typeface="Arial" panose="020B0604020202020204" pitchFamily="34" charset="0"/>
                <a:cs typeface="Arial" panose="020B0604020202020204" pitchFamily="34" charset="0"/>
              </a:rPr>
              <a:t>249</a:t>
            </a:r>
            <a:r>
              <a:rPr lang="en-US" sz="1800" dirty="0">
                <a:solidFill>
                  <a:srgbClr val="002060"/>
                </a:solidFill>
                <a:latin typeface="Arial" panose="020B0604020202020204" pitchFamily="34" charset="0"/>
                <a:cs typeface="Arial" panose="020B0604020202020204" pitchFamily="34" charset="0"/>
              </a:rPr>
              <a:t>Bk(</a:t>
            </a:r>
            <a:r>
              <a:rPr lang="en-US" sz="1800" baseline="30000" dirty="0">
                <a:solidFill>
                  <a:srgbClr val="002060"/>
                </a:solidFill>
                <a:latin typeface="Arial" panose="020B0604020202020204" pitchFamily="34" charset="0"/>
                <a:cs typeface="Arial" panose="020B0604020202020204" pitchFamily="34" charset="0"/>
              </a:rPr>
              <a:t>48</a:t>
            </a:r>
            <a:r>
              <a:rPr lang="en-US" sz="1800" dirty="0">
                <a:solidFill>
                  <a:srgbClr val="002060"/>
                </a:solidFill>
                <a:latin typeface="Arial" panose="020B0604020202020204" pitchFamily="34" charset="0"/>
                <a:cs typeface="Arial" panose="020B0604020202020204" pitchFamily="34" charset="0"/>
              </a:rPr>
              <a:t>Ca,2</a:t>
            </a:r>
            <a:r>
              <a:rPr lang="en-US" sz="1800" i="1" dirty="0">
                <a:solidFill>
                  <a:srgbClr val="002060"/>
                </a:solidFill>
                <a:latin typeface="Arial" panose="020B0604020202020204" pitchFamily="34" charset="0"/>
                <a:cs typeface="Arial" panose="020B0604020202020204" pitchFamily="34" charset="0"/>
              </a:rPr>
              <a:t>n</a:t>
            </a:r>
            <a:r>
              <a:rPr lang="en-US" sz="1800" dirty="0">
                <a:solidFill>
                  <a:srgbClr val="002060"/>
                </a:solidFill>
                <a:latin typeface="Arial" panose="020B0604020202020204" pitchFamily="34" charset="0"/>
                <a:cs typeface="Arial" panose="020B0604020202020204" pitchFamily="34" charset="0"/>
              </a:rPr>
              <a:t>)</a:t>
            </a:r>
            <a:r>
              <a:rPr lang="en-US" sz="1800" baseline="30000" dirty="0">
                <a:solidFill>
                  <a:srgbClr val="002060"/>
                </a:solidFill>
                <a:latin typeface="Arial" panose="020B0604020202020204" pitchFamily="34" charset="0"/>
                <a:cs typeface="Arial" panose="020B0604020202020204" pitchFamily="34" charset="0"/>
              </a:rPr>
              <a:t>295</a:t>
            </a:r>
            <a:r>
              <a:rPr lang="en-US" sz="1800" dirty="0">
                <a:solidFill>
                  <a:srgbClr val="002060"/>
                </a:solidFill>
                <a:latin typeface="Arial" panose="020B0604020202020204" pitchFamily="34" charset="0"/>
                <a:cs typeface="Arial" panose="020B0604020202020204" pitchFamily="34" charset="0"/>
              </a:rPr>
              <a:t>Ts</a:t>
            </a:r>
            <a:r>
              <a:rPr lang="en-US" sz="1800" baseline="-25000" dirty="0">
                <a:solidFill>
                  <a:srgbClr val="002060"/>
                </a:solidFill>
                <a:latin typeface="Arial" panose="020B0604020202020204" pitchFamily="34" charset="0"/>
                <a:cs typeface="Arial" panose="020B0604020202020204" pitchFamily="34" charset="0"/>
              </a:rPr>
              <a:t>178</a:t>
            </a:r>
            <a:endParaRPr lang="en-US" sz="1800" dirty="0">
              <a:solidFill>
                <a:srgbClr val="002060"/>
              </a:solidFill>
              <a:latin typeface="Arial" panose="020B0604020202020204" pitchFamily="34" charset="0"/>
              <a:cs typeface="Arial" panose="020B0604020202020204" pitchFamily="34" charset="0"/>
            </a:endParaRPr>
          </a:p>
          <a:p>
            <a:pPr>
              <a:lnSpc>
                <a:spcPct val="100000"/>
              </a:lnSpc>
            </a:pPr>
            <a:r>
              <a:rPr lang="en-US" sz="1800" baseline="30000" dirty="0" smtClean="0">
                <a:solidFill>
                  <a:srgbClr val="002060"/>
                </a:solidFill>
                <a:latin typeface="Arial" panose="020B0604020202020204" pitchFamily="34" charset="0"/>
                <a:cs typeface="Arial" panose="020B0604020202020204" pitchFamily="34" charset="0"/>
              </a:rPr>
              <a:t>248</a:t>
            </a:r>
            <a:r>
              <a:rPr lang="en-US" sz="1800" dirty="0" smtClean="0">
                <a:solidFill>
                  <a:srgbClr val="002060"/>
                </a:solidFill>
                <a:latin typeface="Arial" panose="020B0604020202020204" pitchFamily="34" charset="0"/>
                <a:cs typeface="Arial" panose="020B0604020202020204" pitchFamily="34" charset="0"/>
              </a:rPr>
              <a:t>Cm(</a:t>
            </a:r>
            <a:r>
              <a:rPr lang="en-US" sz="1800" baseline="30000" dirty="0" smtClean="0">
                <a:solidFill>
                  <a:srgbClr val="002060"/>
                </a:solidFill>
                <a:latin typeface="Arial" panose="020B0604020202020204" pitchFamily="34" charset="0"/>
                <a:cs typeface="Arial" panose="020B0604020202020204" pitchFamily="34" charset="0"/>
              </a:rPr>
              <a:t>48</a:t>
            </a:r>
            <a:r>
              <a:rPr lang="en-US" sz="1800" dirty="0" smtClean="0">
                <a:solidFill>
                  <a:srgbClr val="002060"/>
                </a:solidFill>
                <a:latin typeface="Arial" panose="020B0604020202020204" pitchFamily="34" charset="0"/>
                <a:cs typeface="Arial" panose="020B0604020202020204" pitchFamily="34" charset="0"/>
              </a:rPr>
              <a:t>Ca,2</a:t>
            </a:r>
            <a:r>
              <a:rPr lang="en-US" sz="1800" i="1" dirty="0" smtClean="0">
                <a:solidFill>
                  <a:srgbClr val="002060"/>
                </a:solidFill>
                <a:latin typeface="Arial" panose="020B0604020202020204" pitchFamily="34" charset="0"/>
                <a:cs typeface="Arial" panose="020B0604020202020204" pitchFamily="34" charset="0"/>
              </a:rPr>
              <a:t>n</a:t>
            </a:r>
            <a:r>
              <a:rPr lang="en-US" sz="1800" dirty="0" smtClean="0">
                <a:solidFill>
                  <a:srgbClr val="002060"/>
                </a:solidFill>
                <a:latin typeface="Arial" panose="020B0604020202020204" pitchFamily="34" charset="0"/>
                <a:cs typeface="Arial" panose="020B0604020202020204" pitchFamily="34" charset="0"/>
              </a:rPr>
              <a:t>)</a:t>
            </a:r>
            <a:r>
              <a:rPr lang="en-US" sz="1800" baseline="30000" dirty="0" smtClean="0">
                <a:solidFill>
                  <a:srgbClr val="002060"/>
                </a:solidFill>
                <a:latin typeface="Arial" panose="020B0604020202020204" pitchFamily="34" charset="0"/>
                <a:cs typeface="Arial" panose="020B0604020202020204" pitchFamily="34" charset="0"/>
              </a:rPr>
              <a:t>294</a:t>
            </a:r>
            <a:r>
              <a:rPr lang="en-US" sz="1800" dirty="0" smtClean="0">
                <a:solidFill>
                  <a:srgbClr val="002060"/>
                </a:solidFill>
                <a:latin typeface="Arial" panose="020B0604020202020204" pitchFamily="34" charset="0"/>
                <a:cs typeface="Arial" panose="020B0604020202020204" pitchFamily="34" charset="0"/>
              </a:rPr>
              <a:t>Lv</a:t>
            </a:r>
            <a:r>
              <a:rPr lang="en-US" sz="1800" baseline="-25000" dirty="0" smtClean="0">
                <a:solidFill>
                  <a:srgbClr val="002060"/>
                </a:solidFill>
                <a:latin typeface="Arial" panose="020B0604020202020204" pitchFamily="34" charset="0"/>
                <a:cs typeface="Arial" panose="020B0604020202020204" pitchFamily="34" charset="0"/>
              </a:rPr>
              <a:t>178</a:t>
            </a:r>
          </a:p>
          <a:p>
            <a:r>
              <a:rPr lang="en-US" sz="1800" baseline="30000" dirty="0" smtClean="0">
                <a:solidFill>
                  <a:srgbClr val="002060"/>
                </a:solidFill>
                <a:latin typeface="Arial" panose="020B0604020202020204" pitchFamily="34" charset="0"/>
                <a:cs typeface="Arial" panose="020B0604020202020204" pitchFamily="34" charset="0"/>
              </a:rPr>
              <a:t>248</a:t>
            </a:r>
            <a:r>
              <a:rPr lang="en-US" sz="1800" dirty="0" smtClean="0">
                <a:solidFill>
                  <a:srgbClr val="002060"/>
                </a:solidFill>
                <a:latin typeface="Arial" panose="020B0604020202020204" pitchFamily="34" charset="0"/>
                <a:cs typeface="Arial" panose="020B0604020202020204" pitchFamily="34" charset="0"/>
              </a:rPr>
              <a:t>Cm(</a:t>
            </a:r>
            <a:r>
              <a:rPr lang="en-US" sz="1800" baseline="30000" dirty="0" smtClean="0">
                <a:solidFill>
                  <a:srgbClr val="002060"/>
                </a:solidFill>
                <a:latin typeface="Arial" panose="020B0604020202020204" pitchFamily="34" charset="0"/>
                <a:cs typeface="Arial" panose="020B0604020202020204" pitchFamily="34" charset="0"/>
              </a:rPr>
              <a:t>48</a:t>
            </a:r>
            <a:r>
              <a:rPr lang="en-US" sz="1800" dirty="0" smtClean="0">
                <a:solidFill>
                  <a:srgbClr val="002060"/>
                </a:solidFill>
                <a:latin typeface="Arial" panose="020B0604020202020204" pitchFamily="34" charset="0"/>
                <a:cs typeface="Arial" panose="020B0604020202020204" pitchFamily="34" charset="0"/>
              </a:rPr>
              <a:t>Ca,1p1-2</a:t>
            </a:r>
            <a:r>
              <a:rPr lang="en-US" sz="1800" i="1" dirty="0" smtClean="0">
                <a:solidFill>
                  <a:srgbClr val="002060"/>
                </a:solidFill>
                <a:latin typeface="Arial" panose="020B0604020202020204" pitchFamily="34" charset="0"/>
                <a:cs typeface="Arial" panose="020B0604020202020204" pitchFamily="34" charset="0"/>
              </a:rPr>
              <a:t>n</a:t>
            </a:r>
            <a:r>
              <a:rPr lang="en-US" sz="1800" dirty="0" smtClean="0">
                <a:solidFill>
                  <a:srgbClr val="002060"/>
                </a:solidFill>
                <a:latin typeface="Arial" panose="020B0604020202020204" pitchFamily="34" charset="0"/>
                <a:cs typeface="Arial" panose="020B0604020202020204" pitchFamily="34" charset="0"/>
              </a:rPr>
              <a:t>)</a:t>
            </a:r>
            <a:r>
              <a:rPr lang="en-US" sz="1800" baseline="30000" dirty="0" smtClean="0">
                <a:solidFill>
                  <a:srgbClr val="002060"/>
                </a:solidFill>
                <a:latin typeface="Arial" panose="020B0604020202020204" pitchFamily="34" charset="0"/>
                <a:cs typeface="Arial" panose="020B0604020202020204" pitchFamily="34" charset="0"/>
              </a:rPr>
              <a:t>293-294</a:t>
            </a:r>
            <a:r>
              <a:rPr lang="en-US" sz="1800" dirty="0" smtClean="0">
                <a:solidFill>
                  <a:srgbClr val="002060"/>
                </a:solidFill>
                <a:latin typeface="Arial" panose="020B0604020202020204" pitchFamily="34" charset="0"/>
                <a:cs typeface="Arial" panose="020B0604020202020204" pitchFamily="34" charset="0"/>
              </a:rPr>
              <a:t>Mc</a:t>
            </a:r>
            <a:r>
              <a:rPr lang="en-US" sz="1800" baseline="-25000" dirty="0" smtClean="0">
                <a:solidFill>
                  <a:srgbClr val="002060"/>
                </a:solidFill>
                <a:latin typeface="Arial" panose="020B0604020202020204" pitchFamily="34" charset="0"/>
                <a:cs typeface="Arial" panose="020B0604020202020204" pitchFamily="34" charset="0"/>
              </a:rPr>
              <a:t>178-179</a:t>
            </a:r>
          </a:p>
          <a:p>
            <a:r>
              <a:rPr lang="en-US" sz="1800" baseline="30000" dirty="0" smtClean="0">
                <a:solidFill>
                  <a:srgbClr val="002060"/>
                </a:solidFill>
                <a:latin typeface="Arial" panose="020B0604020202020204" pitchFamily="34" charset="0"/>
                <a:cs typeface="Arial" panose="020B0604020202020204" pitchFamily="34" charset="0"/>
              </a:rPr>
              <a:t>242,244</a:t>
            </a:r>
            <a:r>
              <a:rPr lang="en-US" sz="1800" dirty="0" smtClean="0">
                <a:solidFill>
                  <a:srgbClr val="002060"/>
                </a:solidFill>
                <a:latin typeface="Arial" panose="020B0604020202020204" pitchFamily="34" charset="0"/>
                <a:cs typeface="Arial" panose="020B0604020202020204" pitchFamily="34" charset="0"/>
              </a:rPr>
              <a:t>Pu(</a:t>
            </a:r>
            <a:r>
              <a:rPr lang="en-US" sz="1800" baseline="30000" dirty="0" smtClean="0">
                <a:solidFill>
                  <a:srgbClr val="002060"/>
                </a:solidFill>
                <a:latin typeface="Arial" panose="020B0604020202020204" pitchFamily="34" charset="0"/>
                <a:cs typeface="Arial" panose="020B0604020202020204" pitchFamily="34" charset="0"/>
              </a:rPr>
              <a:t>48</a:t>
            </a:r>
            <a:r>
              <a:rPr lang="en-US" sz="1800" dirty="0" smtClean="0">
                <a:solidFill>
                  <a:srgbClr val="002060"/>
                </a:solidFill>
                <a:latin typeface="Arial" panose="020B0604020202020204" pitchFamily="34" charset="0"/>
                <a:cs typeface="Arial" panose="020B0604020202020204" pitchFamily="34" charset="0"/>
              </a:rPr>
              <a:t>Ca,1p1-2</a:t>
            </a:r>
            <a:r>
              <a:rPr lang="en-US" sz="1800" i="1" dirty="0" smtClean="0">
                <a:solidFill>
                  <a:srgbClr val="002060"/>
                </a:solidFill>
                <a:latin typeface="Arial" panose="020B0604020202020204" pitchFamily="34" charset="0"/>
                <a:cs typeface="Arial" panose="020B0604020202020204" pitchFamily="34" charset="0"/>
              </a:rPr>
              <a:t>n</a:t>
            </a:r>
            <a:r>
              <a:rPr lang="en-US" sz="1800" dirty="0" smtClean="0">
                <a:solidFill>
                  <a:srgbClr val="002060"/>
                </a:solidFill>
                <a:latin typeface="Arial" panose="020B0604020202020204" pitchFamily="34" charset="0"/>
                <a:cs typeface="Arial" panose="020B0604020202020204" pitchFamily="34" charset="0"/>
              </a:rPr>
              <a:t>)</a:t>
            </a:r>
            <a:r>
              <a:rPr lang="en-US" sz="1800" baseline="30000" dirty="0" smtClean="0">
                <a:solidFill>
                  <a:srgbClr val="002060"/>
                </a:solidFill>
                <a:latin typeface="Arial" panose="020B0604020202020204" pitchFamily="34" charset="0"/>
                <a:cs typeface="Arial" panose="020B0604020202020204" pitchFamily="34" charset="0"/>
              </a:rPr>
              <a:t>287-290</a:t>
            </a:r>
            <a:r>
              <a:rPr lang="en-US" sz="1800" dirty="0" smtClean="0">
                <a:solidFill>
                  <a:srgbClr val="002060"/>
                </a:solidFill>
                <a:latin typeface="Arial" panose="020B0604020202020204" pitchFamily="34" charset="0"/>
                <a:cs typeface="Arial" panose="020B0604020202020204" pitchFamily="34" charset="0"/>
              </a:rPr>
              <a:t>Nh</a:t>
            </a:r>
            <a:r>
              <a:rPr lang="en-US" sz="1800" baseline="-25000" dirty="0" smtClean="0">
                <a:solidFill>
                  <a:srgbClr val="002060"/>
                </a:solidFill>
                <a:latin typeface="Arial" panose="020B0604020202020204" pitchFamily="34" charset="0"/>
                <a:cs typeface="Arial" panose="020B0604020202020204" pitchFamily="34" charset="0"/>
              </a:rPr>
              <a:t>176-177</a:t>
            </a:r>
            <a:endParaRPr lang="en-US" sz="1800" baseline="-25000" dirty="0">
              <a:solidFill>
                <a:srgbClr val="002060"/>
              </a:solidFill>
              <a:latin typeface="Arial" panose="020B0604020202020204" pitchFamily="34" charset="0"/>
              <a:cs typeface="Arial" panose="020B0604020202020204" pitchFamily="34" charset="0"/>
            </a:endParaRPr>
          </a:p>
          <a:p>
            <a:r>
              <a:rPr lang="en-US" sz="1800" dirty="0" smtClean="0">
                <a:solidFill>
                  <a:srgbClr val="002060"/>
                </a:solidFill>
                <a:latin typeface="Arial" panose="020B0604020202020204" pitchFamily="34" charset="0"/>
                <a:cs typeface="Arial" panose="020B0604020202020204" pitchFamily="34" charset="0"/>
              </a:rPr>
              <a:t>electron capture</a:t>
            </a:r>
            <a:endParaRPr lang="en-US" sz="1800" dirty="0">
              <a:solidFill>
                <a:srgbClr val="002060"/>
              </a:solidFill>
              <a:latin typeface="Arial" panose="020B0604020202020204" pitchFamily="34" charset="0"/>
              <a:cs typeface="Arial" panose="020B0604020202020204" pitchFamily="34" charset="0"/>
            </a:endParaRPr>
          </a:p>
          <a:p>
            <a:pPr>
              <a:lnSpc>
                <a:spcPct val="100000"/>
              </a:lnSpc>
            </a:pPr>
            <a:endParaRPr lang="en-US" sz="1800" b="1" baseline="-25000" dirty="0" smtClean="0">
              <a:solidFill>
                <a:srgbClr val="002060"/>
              </a:solidFill>
              <a:latin typeface="Arial" panose="020B0604020202020204" pitchFamily="34" charset="0"/>
              <a:cs typeface="Arial" panose="020B0604020202020204" pitchFamily="34" charset="0"/>
            </a:endParaRPr>
          </a:p>
          <a:p>
            <a:pPr>
              <a:lnSpc>
                <a:spcPct val="100000"/>
              </a:lnSpc>
            </a:pPr>
            <a:endParaRPr lang="en-US" sz="1800" b="1" dirty="0">
              <a:solidFill>
                <a:srgbClr val="002060"/>
              </a:solidFill>
              <a:latin typeface="Arial" panose="020B0604020202020204" pitchFamily="34" charset="0"/>
              <a:cs typeface="Arial" panose="020B0604020202020204" pitchFamily="34" charset="0"/>
            </a:endParaRPr>
          </a:p>
          <a:p>
            <a:pPr>
              <a:lnSpc>
                <a:spcPct val="100000"/>
              </a:lnSpc>
            </a:pPr>
            <a:endParaRPr sz="1800" b="1" dirty="0">
              <a:latin typeface="Arial" panose="020B0604020202020204" pitchFamily="34" charset="0"/>
              <a:cs typeface="Arial" panose="020B0604020202020204" pitchFamily="34" charset="0"/>
            </a:endParaRPr>
          </a:p>
        </p:txBody>
      </p:sp>
      <p:sp>
        <p:nvSpPr>
          <p:cNvPr id="10" name="TextShape 2"/>
          <p:cNvSpPr txBox="1"/>
          <p:nvPr/>
        </p:nvSpPr>
        <p:spPr>
          <a:xfrm>
            <a:off x="1127448" y="418409"/>
            <a:ext cx="2321169" cy="842917"/>
          </a:xfrm>
          <a:prstGeom prst="rect">
            <a:avLst/>
          </a:prstGeom>
        </p:spPr>
        <p:txBody>
          <a:bodyPr wrap="none" lIns="67500" tIns="33750" rIns="67500" bIns="33750"/>
          <a:lstStyle/>
          <a:p>
            <a:pPr>
              <a:lnSpc>
                <a:spcPct val="100000"/>
              </a:lnSpc>
            </a:pPr>
            <a:r>
              <a:rPr lang="en-US" sz="1800" b="1" u="sng" dirty="0">
                <a:solidFill>
                  <a:srgbClr val="C00000"/>
                </a:solidFill>
                <a:latin typeface="Arial" panose="020B0604020202020204" pitchFamily="34" charset="0"/>
                <a:cs typeface="Arial" panose="020B0604020202020204" pitchFamily="34" charset="0"/>
              </a:rPr>
              <a:t>Reactions (new elements)</a:t>
            </a:r>
            <a:r>
              <a:rPr lang="en-US" sz="1800" b="1" dirty="0">
                <a:solidFill>
                  <a:srgbClr val="C00000"/>
                </a:solidFill>
                <a:latin typeface="Arial" panose="020B0604020202020204" pitchFamily="34" charset="0"/>
                <a:cs typeface="Arial" panose="020B0604020202020204" pitchFamily="34" charset="0"/>
              </a:rPr>
              <a:t>:</a:t>
            </a:r>
          </a:p>
          <a:p>
            <a:pPr>
              <a:lnSpc>
                <a:spcPct val="100000"/>
              </a:lnSpc>
            </a:pPr>
            <a:r>
              <a:rPr lang="en-US" sz="1800" baseline="30000" dirty="0">
                <a:solidFill>
                  <a:srgbClr val="002060"/>
                </a:solidFill>
                <a:latin typeface="Arial" panose="020B0604020202020204" pitchFamily="34" charset="0"/>
                <a:cs typeface="Arial" panose="020B0604020202020204" pitchFamily="34" charset="0"/>
              </a:rPr>
              <a:t>249</a:t>
            </a:r>
            <a:r>
              <a:rPr lang="en-US" sz="1800" dirty="0">
                <a:solidFill>
                  <a:srgbClr val="002060"/>
                </a:solidFill>
                <a:latin typeface="Arial" panose="020B0604020202020204" pitchFamily="34" charset="0"/>
                <a:cs typeface="Arial" panose="020B0604020202020204" pitchFamily="34" charset="0"/>
              </a:rPr>
              <a:t>Bk(</a:t>
            </a:r>
            <a:r>
              <a:rPr lang="en-US" sz="1800" baseline="30000" dirty="0">
                <a:solidFill>
                  <a:srgbClr val="002060"/>
                </a:solidFill>
                <a:latin typeface="Arial" panose="020B0604020202020204" pitchFamily="34" charset="0"/>
                <a:cs typeface="Arial" panose="020B0604020202020204" pitchFamily="34" charset="0"/>
              </a:rPr>
              <a:t>50</a:t>
            </a:r>
            <a:r>
              <a:rPr lang="en-US" sz="1800" dirty="0">
                <a:solidFill>
                  <a:srgbClr val="002060"/>
                </a:solidFill>
                <a:latin typeface="Arial" panose="020B0604020202020204" pitchFamily="34" charset="0"/>
                <a:cs typeface="Arial" panose="020B0604020202020204" pitchFamily="34" charset="0"/>
              </a:rPr>
              <a:t>Ti,</a:t>
            </a:r>
            <a:r>
              <a:rPr lang="en-US" sz="1800" i="1" dirty="0">
                <a:solidFill>
                  <a:srgbClr val="002060"/>
                </a:solidFill>
                <a:latin typeface="Arial" panose="020B0604020202020204" pitchFamily="34" charset="0"/>
                <a:cs typeface="Arial" panose="020B0604020202020204" pitchFamily="34" charset="0"/>
              </a:rPr>
              <a:t>xn</a:t>
            </a:r>
            <a:r>
              <a:rPr lang="en-US" sz="1800" dirty="0">
                <a:solidFill>
                  <a:srgbClr val="002060"/>
                </a:solidFill>
                <a:latin typeface="Arial" panose="020B0604020202020204" pitchFamily="34" charset="0"/>
                <a:cs typeface="Arial" panose="020B0604020202020204" pitchFamily="34" charset="0"/>
              </a:rPr>
              <a:t>) </a:t>
            </a:r>
            <a:r>
              <a:rPr lang="en-US" sz="1800" baseline="30000" dirty="0">
                <a:solidFill>
                  <a:srgbClr val="002060"/>
                </a:solidFill>
                <a:latin typeface="Arial" panose="020B0604020202020204" pitchFamily="34" charset="0"/>
                <a:cs typeface="Arial" panose="020B0604020202020204" pitchFamily="34" charset="0"/>
              </a:rPr>
              <a:t>299-</a:t>
            </a:r>
            <a:r>
              <a:rPr lang="en-US" sz="1800" i="1" baseline="30000" dirty="0">
                <a:solidFill>
                  <a:srgbClr val="002060"/>
                </a:solidFill>
                <a:latin typeface="Arial" panose="020B0604020202020204" pitchFamily="34" charset="0"/>
                <a:cs typeface="Arial" panose="020B0604020202020204" pitchFamily="34" charset="0"/>
              </a:rPr>
              <a:t>x</a:t>
            </a:r>
            <a:r>
              <a:rPr lang="en-US" sz="1800" dirty="0">
                <a:solidFill>
                  <a:srgbClr val="002060"/>
                </a:solidFill>
                <a:latin typeface="Arial" panose="020B0604020202020204" pitchFamily="34" charset="0"/>
                <a:cs typeface="Arial" panose="020B0604020202020204" pitchFamily="34" charset="0"/>
              </a:rPr>
              <a:t>119</a:t>
            </a:r>
          </a:p>
          <a:p>
            <a:pPr>
              <a:lnSpc>
                <a:spcPct val="100000"/>
              </a:lnSpc>
            </a:pPr>
            <a:r>
              <a:rPr lang="en-US" sz="1800" baseline="30000" dirty="0">
                <a:solidFill>
                  <a:srgbClr val="002060"/>
                </a:solidFill>
                <a:latin typeface="Arial" panose="020B0604020202020204" pitchFamily="34" charset="0"/>
                <a:cs typeface="Arial" panose="020B0604020202020204" pitchFamily="34" charset="0"/>
              </a:rPr>
              <a:t>249-251</a:t>
            </a:r>
            <a:r>
              <a:rPr lang="en-US" sz="1800" dirty="0">
                <a:solidFill>
                  <a:srgbClr val="002060"/>
                </a:solidFill>
                <a:latin typeface="Arial" panose="020B0604020202020204" pitchFamily="34" charset="0"/>
                <a:cs typeface="Arial" panose="020B0604020202020204" pitchFamily="34" charset="0"/>
              </a:rPr>
              <a:t>Cf(</a:t>
            </a:r>
            <a:r>
              <a:rPr lang="en-US" sz="1800" baseline="30000" dirty="0">
                <a:solidFill>
                  <a:srgbClr val="002060"/>
                </a:solidFill>
                <a:latin typeface="Arial" panose="020B0604020202020204" pitchFamily="34" charset="0"/>
                <a:cs typeface="Arial" panose="020B0604020202020204" pitchFamily="34" charset="0"/>
              </a:rPr>
              <a:t>50</a:t>
            </a:r>
            <a:r>
              <a:rPr lang="en-US" sz="1800" dirty="0">
                <a:solidFill>
                  <a:srgbClr val="002060"/>
                </a:solidFill>
                <a:latin typeface="Arial" panose="020B0604020202020204" pitchFamily="34" charset="0"/>
                <a:cs typeface="Arial" panose="020B0604020202020204" pitchFamily="34" charset="0"/>
              </a:rPr>
              <a:t>Ti,</a:t>
            </a:r>
            <a:r>
              <a:rPr lang="en-US" sz="1800" i="1" dirty="0">
                <a:solidFill>
                  <a:srgbClr val="002060"/>
                </a:solidFill>
                <a:latin typeface="Arial" panose="020B0604020202020204" pitchFamily="34" charset="0"/>
                <a:cs typeface="Arial" panose="020B0604020202020204" pitchFamily="34" charset="0"/>
              </a:rPr>
              <a:t>xn</a:t>
            </a:r>
            <a:r>
              <a:rPr lang="en-US" sz="1800" dirty="0">
                <a:solidFill>
                  <a:srgbClr val="002060"/>
                </a:solidFill>
                <a:latin typeface="Arial" panose="020B0604020202020204" pitchFamily="34" charset="0"/>
                <a:cs typeface="Arial" panose="020B0604020202020204" pitchFamily="34" charset="0"/>
              </a:rPr>
              <a:t>)</a:t>
            </a:r>
            <a:r>
              <a:rPr lang="en-US" sz="1800" baseline="30000" dirty="0">
                <a:solidFill>
                  <a:srgbClr val="002060"/>
                </a:solidFill>
                <a:latin typeface="Arial" panose="020B0604020202020204" pitchFamily="34" charset="0"/>
                <a:cs typeface="Arial" panose="020B0604020202020204" pitchFamily="34" charset="0"/>
              </a:rPr>
              <a:t>(299-301)-</a:t>
            </a:r>
            <a:r>
              <a:rPr lang="en-US" sz="1800" i="1" baseline="30000" dirty="0">
                <a:solidFill>
                  <a:srgbClr val="002060"/>
                </a:solidFill>
                <a:latin typeface="Arial" panose="020B0604020202020204" pitchFamily="34" charset="0"/>
                <a:cs typeface="Arial" panose="020B0604020202020204" pitchFamily="34" charset="0"/>
              </a:rPr>
              <a:t>x</a:t>
            </a:r>
            <a:r>
              <a:rPr lang="en-US" sz="1800" dirty="0">
                <a:solidFill>
                  <a:srgbClr val="002060"/>
                </a:solidFill>
                <a:latin typeface="Arial" panose="020B0604020202020204" pitchFamily="34" charset="0"/>
                <a:cs typeface="Arial" panose="020B0604020202020204" pitchFamily="34" charset="0"/>
              </a:rPr>
              <a:t>120</a:t>
            </a:r>
          </a:p>
          <a:p>
            <a:pPr>
              <a:lnSpc>
                <a:spcPct val="100000"/>
              </a:lnSpc>
            </a:pPr>
            <a:r>
              <a:rPr lang="en-US" sz="1800" b="1" baseline="30000" dirty="0" smtClean="0">
                <a:solidFill>
                  <a:srgbClr val="002060"/>
                </a:solidFill>
                <a:latin typeface="Arial" panose="020B0604020202020204" pitchFamily="34" charset="0"/>
                <a:cs typeface="Arial" panose="020B0604020202020204" pitchFamily="34" charset="0"/>
              </a:rPr>
              <a:t>245,248</a:t>
            </a:r>
            <a:r>
              <a:rPr lang="en-US" sz="1800" b="1" dirty="0" smtClean="0">
                <a:solidFill>
                  <a:srgbClr val="002060"/>
                </a:solidFill>
                <a:latin typeface="Arial" panose="020B0604020202020204" pitchFamily="34" charset="0"/>
                <a:cs typeface="Arial" panose="020B0604020202020204" pitchFamily="34" charset="0"/>
              </a:rPr>
              <a:t>Cm(</a:t>
            </a:r>
            <a:r>
              <a:rPr lang="en-US" sz="1800" b="1" baseline="30000" dirty="0" smtClean="0">
                <a:solidFill>
                  <a:srgbClr val="002060"/>
                </a:solidFill>
                <a:latin typeface="Arial" panose="020B0604020202020204" pitchFamily="34" charset="0"/>
                <a:cs typeface="Arial" panose="020B0604020202020204" pitchFamily="34" charset="0"/>
              </a:rPr>
              <a:t>54</a:t>
            </a:r>
            <a:r>
              <a:rPr lang="en-US" sz="1800" b="1" dirty="0" smtClean="0">
                <a:solidFill>
                  <a:srgbClr val="002060"/>
                </a:solidFill>
                <a:latin typeface="Arial" panose="020B0604020202020204" pitchFamily="34" charset="0"/>
                <a:cs typeface="Arial" panose="020B0604020202020204" pitchFamily="34" charset="0"/>
              </a:rPr>
              <a:t>Cr,</a:t>
            </a:r>
            <a:r>
              <a:rPr lang="en-US" sz="1800" b="1" i="1" dirty="0" smtClean="0">
                <a:solidFill>
                  <a:srgbClr val="002060"/>
                </a:solidFill>
                <a:latin typeface="Arial" panose="020B0604020202020204" pitchFamily="34" charset="0"/>
                <a:cs typeface="Arial" panose="020B0604020202020204" pitchFamily="34" charset="0"/>
              </a:rPr>
              <a:t>xn</a:t>
            </a:r>
            <a:r>
              <a:rPr lang="en-US" sz="1800" b="1" dirty="0" smtClean="0">
                <a:solidFill>
                  <a:srgbClr val="002060"/>
                </a:solidFill>
                <a:latin typeface="Arial" panose="020B0604020202020204" pitchFamily="34" charset="0"/>
                <a:cs typeface="Arial" panose="020B0604020202020204" pitchFamily="34" charset="0"/>
              </a:rPr>
              <a:t>)</a:t>
            </a:r>
            <a:r>
              <a:rPr lang="en-US" sz="1800" b="1" baseline="30000" dirty="0" smtClean="0">
                <a:solidFill>
                  <a:srgbClr val="002060"/>
                </a:solidFill>
                <a:latin typeface="Arial" panose="020B0604020202020204" pitchFamily="34" charset="0"/>
                <a:cs typeface="Arial" panose="020B0604020202020204" pitchFamily="34" charset="0"/>
              </a:rPr>
              <a:t>299,302-</a:t>
            </a:r>
            <a:r>
              <a:rPr lang="en-US" sz="1800" b="1" i="1" baseline="30000" dirty="0" smtClean="0">
                <a:solidFill>
                  <a:srgbClr val="002060"/>
                </a:solidFill>
                <a:latin typeface="Arial" panose="020B0604020202020204" pitchFamily="34" charset="0"/>
                <a:cs typeface="Arial" panose="020B0604020202020204" pitchFamily="34" charset="0"/>
              </a:rPr>
              <a:t>x</a:t>
            </a:r>
            <a:r>
              <a:rPr lang="en-US" sz="1800" b="1" dirty="0" smtClean="0">
                <a:solidFill>
                  <a:srgbClr val="002060"/>
                </a:solidFill>
                <a:latin typeface="Arial" panose="020B0604020202020204" pitchFamily="34" charset="0"/>
                <a:cs typeface="Arial" panose="020B0604020202020204" pitchFamily="34" charset="0"/>
              </a:rPr>
              <a:t>120</a:t>
            </a:r>
            <a:endParaRPr lang="en-US" sz="1800" b="1" dirty="0">
              <a:solidFill>
                <a:srgbClr val="002060"/>
              </a:solidFill>
              <a:latin typeface="Arial" panose="020B0604020202020204" pitchFamily="34" charset="0"/>
              <a:cs typeface="Arial" panose="020B0604020202020204" pitchFamily="34" charset="0"/>
            </a:endParaRPr>
          </a:p>
          <a:p>
            <a:pPr>
              <a:lnSpc>
                <a:spcPct val="100000"/>
              </a:lnSpc>
            </a:pPr>
            <a:endParaRPr lang="ru-RU" sz="1800" b="1" dirty="0" smtClean="0">
              <a:solidFill>
                <a:srgbClr val="FF0000"/>
              </a:solidFill>
              <a:latin typeface="Arial" panose="020B0604020202020204" pitchFamily="34" charset="0"/>
              <a:cs typeface="Arial" panose="020B0604020202020204" pitchFamily="34" charset="0"/>
            </a:endParaRPr>
          </a:p>
          <a:p>
            <a:pPr>
              <a:lnSpc>
                <a:spcPct val="100000"/>
              </a:lnSpc>
            </a:pPr>
            <a:endParaRPr lang="en-US" sz="1800" b="1"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1127448" y="1628800"/>
            <a:ext cx="2491388" cy="1708160"/>
          </a:xfrm>
          <a:prstGeom prst="rect">
            <a:avLst/>
          </a:prstGeom>
          <a:noFill/>
          <a:ln>
            <a:noFill/>
          </a:ln>
        </p:spPr>
        <p:txBody>
          <a:bodyPr wrap="none" rtlCol="0">
            <a:spAutoFit/>
          </a:bodyPr>
          <a:lstStyle/>
          <a:p>
            <a:pPr fontAlgn="auto">
              <a:spcBef>
                <a:spcPts val="0"/>
              </a:spcBef>
              <a:spcAft>
                <a:spcPts val="0"/>
              </a:spcAft>
            </a:pPr>
            <a:r>
              <a:rPr lang="en-US" sz="1800" b="1" dirty="0">
                <a:solidFill>
                  <a:srgbClr val="002060"/>
                </a:solidFill>
                <a:latin typeface="Arial" panose="020B0604020202020204" pitchFamily="34" charset="0"/>
                <a:cs typeface="Arial" panose="020B0604020202020204" pitchFamily="34" charset="0"/>
              </a:rPr>
              <a:t>Test </a:t>
            </a:r>
            <a:r>
              <a:rPr lang="en-US" sz="1800" b="1" dirty="0" smtClean="0">
                <a:solidFill>
                  <a:srgbClr val="002060"/>
                </a:solidFill>
                <a:latin typeface="Arial" panose="020B0604020202020204" pitchFamily="34" charset="0"/>
                <a:cs typeface="Arial" panose="020B0604020202020204" pitchFamily="34" charset="0"/>
              </a:rPr>
              <a:t>reactions:</a:t>
            </a:r>
            <a:endParaRPr lang="en-US" sz="1800" b="1" dirty="0">
              <a:solidFill>
                <a:srgbClr val="002060"/>
              </a:solidFill>
              <a:latin typeface="Arial" panose="020B0604020202020204" pitchFamily="34" charset="0"/>
              <a:cs typeface="Arial" panose="020B0604020202020204" pitchFamily="34" charset="0"/>
            </a:endParaRPr>
          </a:p>
          <a:p>
            <a:pPr fontAlgn="auto">
              <a:spcBef>
                <a:spcPts val="1200"/>
              </a:spcBef>
              <a:spcAft>
                <a:spcPts val="0"/>
              </a:spcAft>
            </a:pPr>
            <a:r>
              <a:rPr lang="en-US" sz="1800" b="1" baseline="30000" dirty="0">
                <a:solidFill>
                  <a:srgbClr val="002060"/>
                </a:solidFill>
                <a:latin typeface="Arial" panose="020B0604020202020204" pitchFamily="34" charset="0"/>
                <a:cs typeface="Arial" panose="020B0604020202020204" pitchFamily="34" charset="0"/>
              </a:rPr>
              <a:t>238</a:t>
            </a:r>
            <a:r>
              <a:rPr lang="en-US" sz="1800" b="1" dirty="0">
                <a:solidFill>
                  <a:srgbClr val="002060"/>
                </a:solidFill>
                <a:latin typeface="Arial" panose="020B0604020202020204" pitchFamily="34" charset="0"/>
                <a:cs typeface="Arial" panose="020B0604020202020204" pitchFamily="34" charset="0"/>
              </a:rPr>
              <a:t>U + </a:t>
            </a:r>
            <a:r>
              <a:rPr lang="en-US" sz="1800" b="1" baseline="30000" dirty="0">
                <a:solidFill>
                  <a:srgbClr val="002060"/>
                </a:solidFill>
                <a:latin typeface="Arial" panose="020B0604020202020204" pitchFamily="34" charset="0"/>
                <a:cs typeface="Arial" panose="020B0604020202020204" pitchFamily="34" charset="0"/>
              </a:rPr>
              <a:t>54</a:t>
            </a:r>
            <a:r>
              <a:rPr lang="en-US" sz="1800" b="1" dirty="0">
                <a:solidFill>
                  <a:srgbClr val="002060"/>
                </a:solidFill>
                <a:latin typeface="Arial" panose="020B0604020202020204" pitchFamily="34" charset="0"/>
                <a:cs typeface="Arial" panose="020B0604020202020204" pitchFamily="34" charset="0"/>
              </a:rPr>
              <a:t>Cr   → </a:t>
            </a:r>
            <a:r>
              <a:rPr lang="en-US" sz="1800" b="1" baseline="30000" dirty="0">
                <a:solidFill>
                  <a:srgbClr val="002060"/>
                </a:solidFill>
                <a:latin typeface="Arial" panose="020B0604020202020204" pitchFamily="34" charset="0"/>
                <a:cs typeface="Arial" panose="020B0604020202020204" pitchFamily="34" charset="0"/>
              </a:rPr>
              <a:t>292</a:t>
            </a:r>
            <a:r>
              <a:rPr lang="en-US" sz="1800" b="1" dirty="0">
                <a:solidFill>
                  <a:srgbClr val="002060"/>
                </a:solidFill>
                <a:latin typeface="Arial" panose="020B0604020202020204" pitchFamily="34" charset="0"/>
                <a:cs typeface="Arial" panose="020B0604020202020204" pitchFamily="34" charset="0"/>
              </a:rPr>
              <a:t>Lv*</a:t>
            </a:r>
          </a:p>
          <a:p>
            <a:pPr fontAlgn="auto">
              <a:spcBef>
                <a:spcPts val="600"/>
              </a:spcBef>
              <a:spcAft>
                <a:spcPts val="0"/>
              </a:spcAft>
            </a:pPr>
            <a:r>
              <a:rPr lang="en-US" sz="1800" baseline="30000" dirty="0">
                <a:solidFill>
                  <a:srgbClr val="002060"/>
                </a:solidFill>
                <a:latin typeface="Arial" panose="020B0604020202020204" pitchFamily="34" charset="0"/>
                <a:cs typeface="Arial" panose="020B0604020202020204" pitchFamily="34" charset="0"/>
              </a:rPr>
              <a:t>242</a:t>
            </a:r>
            <a:r>
              <a:rPr lang="en-US" sz="1800" dirty="0">
                <a:solidFill>
                  <a:srgbClr val="002060"/>
                </a:solidFill>
                <a:latin typeface="Arial" panose="020B0604020202020204" pitchFamily="34" charset="0"/>
                <a:cs typeface="Arial" panose="020B0604020202020204" pitchFamily="34" charset="0"/>
              </a:rPr>
              <a:t>Pu + </a:t>
            </a:r>
            <a:r>
              <a:rPr lang="en-US" sz="1800" baseline="30000" dirty="0">
                <a:solidFill>
                  <a:srgbClr val="002060"/>
                </a:solidFill>
                <a:latin typeface="Arial" panose="020B0604020202020204" pitchFamily="34" charset="0"/>
                <a:cs typeface="Arial" panose="020B0604020202020204" pitchFamily="34" charset="0"/>
              </a:rPr>
              <a:t>50</a:t>
            </a:r>
            <a:r>
              <a:rPr lang="en-US" sz="1800" dirty="0">
                <a:solidFill>
                  <a:srgbClr val="002060"/>
                </a:solidFill>
                <a:latin typeface="Arial" panose="020B0604020202020204" pitchFamily="34" charset="0"/>
                <a:cs typeface="Arial" panose="020B0604020202020204" pitchFamily="34" charset="0"/>
              </a:rPr>
              <a:t>Ti  → </a:t>
            </a:r>
            <a:r>
              <a:rPr lang="en-US" sz="1800" baseline="30000" dirty="0">
                <a:solidFill>
                  <a:srgbClr val="002060"/>
                </a:solidFill>
                <a:latin typeface="Arial" panose="020B0604020202020204" pitchFamily="34" charset="0"/>
                <a:cs typeface="Arial" panose="020B0604020202020204" pitchFamily="34" charset="0"/>
              </a:rPr>
              <a:t>292</a:t>
            </a:r>
            <a:r>
              <a:rPr lang="en-US" sz="1800" dirty="0">
                <a:solidFill>
                  <a:srgbClr val="002060"/>
                </a:solidFill>
                <a:latin typeface="Arial" panose="020B0604020202020204" pitchFamily="34" charset="0"/>
                <a:cs typeface="Arial" panose="020B0604020202020204" pitchFamily="34" charset="0"/>
              </a:rPr>
              <a:t>Lv*</a:t>
            </a:r>
          </a:p>
          <a:p>
            <a:pPr fontAlgn="auto">
              <a:spcBef>
                <a:spcPts val="0"/>
              </a:spcBef>
              <a:spcAft>
                <a:spcPts val="0"/>
              </a:spcAft>
            </a:pPr>
            <a:r>
              <a:rPr lang="en-US" sz="1800" baseline="30000" dirty="0">
                <a:solidFill>
                  <a:srgbClr val="002060"/>
                </a:solidFill>
                <a:latin typeface="Arial" panose="020B0604020202020204" pitchFamily="34" charset="0"/>
                <a:cs typeface="Arial" panose="020B0604020202020204" pitchFamily="34" charset="0"/>
              </a:rPr>
              <a:t>245</a:t>
            </a:r>
            <a:r>
              <a:rPr lang="en-US" sz="1800" dirty="0">
                <a:solidFill>
                  <a:srgbClr val="002060"/>
                </a:solidFill>
                <a:latin typeface="Arial" panose="020B0604020202020204" pitchFamily="34" charset="0"/>
                <a:cs typeface="Arial" panose="020B0604020202020204" pitchFamily="34" charset="0"/>
              </a:rPr>
              <a:t>Cm + </a:t>
            </a:r>
            <a:r>
              <a:rPr lang="en-US" sz="1800" baseline="30000" dirty="0">
                <a:solidFill>
                  <a:srgbClr val="002060"/>
                </a:solidFill>
                <a:latin typeface="Arial" panose="020B0604020202020204" pitchFamily="34" charset="0"/>
                <a:cs typeface="Arial" panose="020B0604020202020204" pitchFamily="34" charset="0"/>
              </a:rPr>
              <a:t>48</a:t>
            </a:r>
            <a:r>
              <a:rPr lang="en-US" sz="1800" dirty="0">
                <a:solidFill>
                  <a:srgbClr val="002060"/>
                </a:solidFill>
                <a:latin typeface="Arial" panose="020B0604020202020204" pitchFamily="34" charset="0"/>
                <a:cs typeface="Arial" panose="020B0604020202020204" pitchFamily="34" charset="0"/>
              </a:rPr>
              <a:t>Ca→ </a:t>
            </a:r>
            <a:r>
              <a:rPr lang="en-US" sz="1800" baseline="30000" dirty="0">
                <a:solidFill>
                  <a:srgbClr val="002060"/>
                </a:solidFill>
                <a:latin typeface="Arial" panose="020B0604020202020204" pitchFamily="34" charset="0"/>
                <a:cs typeface="Arial" panose="020B0604020202020204" pitchFamily="34" charset="0"/>
              </a:rPr>
              <a:t>293</a:t>
            </a:r>
            <a:r>
              <a:rPr lang="en-US" sz="1800" dirty="0">
                <a:solidFill>
                  <a:srgbClr val="002060"/>
                </a:solidFill>
                <a:latin typeface="Arial" panose="020B0604020202020204" pitchFamily="34" charset="0"/>
                <a:cs typeface="Arial" panose="020B0604020202020204" pitchFamily="34" charset="0"/>
              </a:rPr>
              <a:t>Lv* </a:t>
            </a:r>
          </a:p>
          <a:p>
            <a:pPr fontAlgn="auto">
              <a:spcBef>
                <a:spcPts val="0"/>
              </a:spcBef>
              <a:spcAft>
                <a:spcPts val="0"/>
              </a:spcAft>
            </a:pPr>
            <a:r>
              <a:rPr lang="en-US" sz="1800" dirty="0">
                <a:solidFill>
                  <a:srgbClr val="002060"/>
                </a:solidFill>
                <a:latin typeface="Arial" panose="020B0604020202020204" pitchFamily="34" charset="0"/>
                <a:cs typeface="Arial" panose="020B0604020202020204" pitchFamily="34" charset="0"/>
              </a:rPr>
              <a:t>                  </a:t>
            </a:r>
            <a:r>
              <a:rPr lang="en-US" sz="1800" dirty="0" smtClean="0">
                <a:solidFill>
                  <a:srgbClr val="002060"/>
                </a:solidFill>
                <a:latin typeface="Arial" panose="020B0604020202020204" pitchFamily="34" charset="0"/>
                <a:cs typeface="Arial" panose="020B0604020202020204" pitchFamily="34" charset="0"/>
              </a:rPr>
              <a:t>   </a:t>
            </a:r>
            <a:r>
              <a:rPr lang="el-GR" sz="1800" dirty="0" smtClean="0">
                <a:solidFill>
                  <a:srgbClr val="002060"/>
                </a:solidFill>
                <a:latin typeface="Arial" panose="020B0604020202020204" pitchFamily="34" charset="0"/>
                <a:cs typeface="Arial" panose="020B0604020202020204" pitchFamily="34" charset="0"/>
              </a:rPr>
              <a:t>σ</a:t>
            </a:r>
            <a:r>
              <a:rPr lang="en-US" sz="1800" baseline="-25000" dirty="0">
                <a:solidFill>
                  <a:srgbClr val="002060"/>
                </a:solidFill>
                <a:latin typeface="Arial" panose="020B0604020202020204" pitchFamily="34" charset="0"/>
                <a:cs typeface="Arial" panose="020B0604020202020204" pitchFamily="34" charset="0"/>
              </a:rPr>
              <a:t>3n</a:t>
            </a:r>
            <a:r>
              <a:rPr lang="en-US" sz="1800" dirty="0">
                <a:solidFill>
                  <a:srgbClr val="002060"/>
                </a:solidFill>
                <a:latin typeface="Arial" panose="020B0604020202020204" pitchFamily="34" charset="0"/>
                <a:cs typeface="Arial" panose="020B0604020202020204" pitchFamily="34" charset="0"/>
              </a:rPr>
              <a:t>= 4pb</a:t>
            </a:r>
            <a:r>
              <a:rPr lang="en-US" sz="1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ru-RU" sz="1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14" name="Группа 13"/>
          <p:cNvGrpSpPr/>
          <p:nvPr/>
        </p:nvGrpSpPr>
        <p:grpSpPr>
          <a:xfrm>
            <a:off x="4943872" y="1025774"/>
            <a:ext cx="6961249" cy="4806451"/>
            <a:chOff x="4943872" y="1025774"/>
            <a:chExt cx="6961249" cy="4806451"/>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3872" y="1025774"/>
              <a:ext cx="6961249" cy="4806451"/>
            </a:xfrm>
            <a:prstGeom prst="rect">
              <a:avLst/>
            </a:prstGeom>
            <a:ln w="19050">
              <a:solidFill>
                <a:schemeClr val="tx1"/>
              </a:solidFill>
            </a:ln>
          </p:spPr>
        </p:pic>
        <p:cxnSp>
          <p:nvCxnSpPr>
            <p:cNvPr id="11" name="Прямая соединительная линия 10"/>
            <p:cNvCxnSpPr/>
            <p:nvPr/>
          </p:nvCxnSpPr>
          <p:spPr>
            <a:xfrm>
              <a:off x="9222824" y="2974092"/>
              <a:ext cx="307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9234254" y="2731398"/>
              <a:ext cx="3070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218755" y="2708175"/>
              <a:ext cx="354584" cy="153888"/>
            </a:xfrm>
            <a:prstGeom prst="rect">
              <a:avLst/>
            </a:prstGeom>
            <a:noFill/>
          </p:spPr>
          <p:txBody>
            <a:bodyPr wrap="none" rtlCol="0">
              <a:spAutoFit/>
            </a:bodyPr>
            <a:lstStyle/>
            <a:p>
              <a:r>
                <a:rPr lang="en-US" sz="400" b="1" dirty="0" err="1" smtClean="0">
                  <a:latin typeface="Arial" panose="020B0604020202020204" pitchFamily="34" charset="0"/>
                  <a:cs typeface="Arial" panose="020B0604020202020204" pitchFamily="34" charset="0"/>
                </a:rPr>
                <a:t>Nh</a:t>
              </a:r>
              <a:r>
                <a:rPr lang="en-US" sz="400" b="1" dirty="0" smtClean="0">
                  <a:latin typeface="Arial" panose="020B0604020202020204" pitchFamily="34" charset="0"/>
                  <a:cs typeface="Arial" panose="020B0604020202020204" pitchFamily="34" charset="0"/>
                </a:rPr>
                <a:t> 288</a:t>
              </a:r>
              <a:endParaRPr lang="ru-RU" sz="4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001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p:cNvGraphicFramePr>
            <a:graphicFrameLocks noChangeAspect="1"/>
          </p:cNvGraphicFramePr>
          <p:nvPr>
            <p:extLst>
              <p:ext uri="{D42A27DB-BD31-4B8C-83A1-F6EECF244321}">
                <p14:modId xmlns:p14="http://schemas.microsoft.com/office/powerpoint/2010/main" val="2697526423"/>
              </p:ext>
            </p:extLst>
          </p:nvPr>
        </p:nvGraphicFramePr>
        <p:xfrm>
          <a:off x="3286598" y="438614"/>
          <a:ext cx="4515074" cy="2520916"/>
        </p:xfrm>
        <a:graphic>
          <a:graphicData uri="http://schemas.openxmlformats.org/presentationml/2006/ole">
            <mc:AlternateContent xmlns:mc="http://schemas.openxmlformats.org/markup-compatibility/2006">
              <mc:Choice xmlns:v="urn:schemas-microsoft-com:vml" Requires="v">
                <p:oleObj spid="_x0000_s35096" name="CorelDRAW" r:id="rId3" imgW="8425800" imgH="4709160" progId="CorelDraw.Graphic.21">
                  <p:embed/>
                </p:oleObj>
              </mc:Choice>
              <mc:Fallback>
                <p:oleObj name="CorelDRAW" r:id="rId3" imgW="8425800" imgH="4709160" progId="CorelDraw.Graphic.21">
                  <p:embed/>
                  <p:pic>
                    <p:nvPicPr>
                      <p:cNvPr id="0" name=""/>
                      <p:cNvPicPr/>
                      <p:nvPr/>
                    </p:nvPicPr>
                    <p:blipFill>
                      <a:blip r:embed="rId4"/>
                      <a:stretch>
                        <a:fillRect/>
                      </a:stretch>
                    </p:blipFill>
                    <p:spPr>
                      <a:xfrm>
                        <a:off x="3286598" y="438614"/>
                        <a:ext cx="4515074" cy="2520916"/>
                      </a:xfrm>
                      <a:prstGeom prst="rect">
                        <a:avLst/>
                      </a:prstGeom>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2173276989"/>
              </p:ext>
            </p:extLst>
          </p:nvPr>
        </p:nvGraphicFramePr>
        <p:xfrm>
          <a:off x="551384" y="1369693"/>
          <a:ext cx="4963114" cy="3139427"/>
        </p:xfrm>
        <a:graphic>
          <a:graphicData uri="http://schemas.openxmlformats.org/presentationml/2006/ole">
            <mc:AlternateContent xmlns:mc="http://schemas.openxmlformats.org/markup-compatibility/2006">
              <mc:Choice xmlns:v="urn:schemas-microsoft-com:vml" Requires="v">
                <p:oleObj spid="_x0000_s35097" name="CorelDRAW" r:id="rId5" imgW="9594720" imgH="6075720" progId="CorelDraw.Graphic.21">
                  <p:embed/>
                </p:oleObj>
              </mc:Choice>
              <mc:Fallback>
                <p:oleObj name="CorelDRAW" r:id="rId5" imgW="9594720" imgH="6075720" progId="CorelDraw.Graphic.21">
                  <p:embed/>
                  <p:pic>
                    <p:nvPicPr>
                      <p:cNvPr id="0" name=""/>
                      <p:cNvPicPr/>
                      <p:nvPr/>
                    </p:nvPicPr>
                    <p:blipFill>
                      <a:blip r:embed="rId6"/>
                      <a:stretch>
                        <a:fillRect/>
                      </a:stretch>
                    </p:blipFill>
                    <p:spPr>
                      <a:xfrm>
                        <a:off x="551384" y="1369693"/>
                        <a:ext cx="4963114" cy="3139427"/>
                      </a:xfrm>
                      <a:prstGeom prst="rect">
                        <a:avLst/>
                      </a:prstGeom>
                    </p:spPr>
                  </p:pic>
                </p:oleObj>
              </mc:Fallback>
            </mc:AlternateContent>
          </a:graphicData>
        </a:graphic>
      </p:graphicFrame>
      <p:grpSp>
        <p:nvGrpSpPr>
          <p:cNvPr id="16" name="Группа 15"/>
          <p:cNvGrpSpPr/>
          <p:nvPr/>
        </p:nvGrpSpPr>
        <p:grpSpPr>
          <a:xfrm>
            <a:off x="4380425" y="639859"/>
            <a:ext cx="731290" cy="964800"/>
            <a:chOff x="4872573" y="1219872"/>
            <a:chExt cx="731290" cy="964800"/>
          </a:xfrm>
        </p:grpSpPr>
        <p:cxnSp>
          <p:nvCxnSpPr>
            <p:cNvPr id="14" name="Прямая соединительная линия 13"/>
            <p:cNvCxnSpPr/>
            <p:nvPr/>
          </p:nvCxnSpPr>
          <p:spPr>
            <a:xfrm flipV="1">
              <a:off x="5220072" y="1563984"/>
              <a:ext cx="0" cy="620688"/>
            </a:xfrm>
            <a:prstGeom prst="line">
              <a:avLst/>
            </a:prstGeom>
            <a:ln w="28575">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872573" y="1219872"/>
              <a:ext cx="731290" cy="338554"/>
            </a:xfrm>
            <a:prstGeom prst="rect">
              <a:avLst/>
            </a:prstGeom>
            <a:noFill/>
          </p:spPr>
          <p:txBody>
            <a:bodyPr wrap="none" rtlCol="0">
              <a:spAutoFit/>
            </a:bodyPr>
            <a:lstStyle/>
            <a:p>
              <a:r>
                <a:rPr lang="en-US" sz="1600" b="1" dirty="0">
                  <a:solidFill>
                    <a:srgbClr val="C00000"/>
                  </a:solidFill>
                </a:rPr>
                <a:t>He/</a:t>
              </a:r>
              <a:r>
                <a:rPr lang="en-US" sz="1600" b="1" dirty="0" err="1">
                  <a:solidFill>
                    <a:srgbClr val="C00000"/>
                  </a:solidFill>
                </a:rPr>
                <a:t>Ar</a:t>
              </a:r>
              <a:endParaRPr lang="en-US" sz="1600" b="1" dirty="0">
                <a:solidFill>
                  <a:srgbClr val="C00000"/>
                </a:solidFill>
              </a:endParaRPr>
            </a:p>
          </p:txBody>
        </p:sp>
      </p:grpSp>
      <p:sp>
        <p:nvSpPr>
          <p:cNvPr id="12" name="Прямоугольник 11"/>
          <p:cNvSpPr/>
          <p:nvPr/>
        </p:nvSpPr>
        <p:spPr>
          <a:xfrm>
            <a:off x="3500888" y="116632"/>
            <a:ext cx="2764731" cy="769441"/>
          </a:xfrm>
          <a:prstGeom prst="rect">
            <a:avLst/>
          </a:prstGeom>
        </p:spPr>
        <p:txBody>
          <a:bodyPr wrap="none">
            <a:spAutoFit/>
          </a:bodyPr>
          <a:lstStyle/>
          <a:p>
            <a:pPr algn="ctr"/>
            <a:r>
              <a:rPr lang="en-US" sz="2400" b="1" cap="small" dirty="0">
                <a:solidFill>
                  <a:srgbClr val="002060"/>
                </a:solidFill>
                <a:latin typeface="Arial" panose="020B0604020202020204" pitchFamily="34" charset="0"/>
                <a:cs typeface="Arial" panose="020B0604020202020204" pitchFamily="34" charset="0"/>
              </a:rPr>
              <a:t>chemistry of </a:t>
            </a:r>
            <a:r>
              <a:rPr lang="en-US" sz="2400" b="1" cap="small" dirty="0" smtClean="0">
                <a:solidFill>
                  <a:srgbClr val="002060"/>
                </a:solidFill>
                <a:latin typeface="Arial" panose="020B0604020202020204" pitchFamily="34" charset="0"/>
                <a:cs typeface="Arial" panose="020B0604020202020204" pitchFamily="34" charset="0"/>
              </a:rPr>
              <a:t>SHE</a:t>
            </a:r>
            <a:endParaRPr lang="en-US" sz="2000" b="1" cap="small" dirty="0">
              <a:solidFill>
                <a:srgbClr val="002060"/>
              </a:solidFill>
              <a:latin typeface="Arial" panose="020B0604020202020204" pitchFamily="34" charset="0"/>
              <a:cs typeface="Arial" panose="020B0604020202020204" pitchFamily="34" charset="0"/>
            </a:endParaRPr>
          </a:p>
          <a:p>
            <a:pPr algn="ctr"/>
            <a:endParaRPr lang="en-US" sz="2000" b="1" cap="small" dirty="0">
              <a:solidFill>
                <a:srgbClr val="002060"/>
              </a:solidFill>
              <a:latin typeface="Arial" panose="020B0604020202020204" pitchFamily="34" charset="0"/>
              <a:cs typeface="Arial" panose="020B0604020202020204" pitchFamily="34" charset="0"/>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776250289"/>
              </p:ext>
            </p:extLst>
          </p:nvPr>
        </p:nvGraphicFramePr>
        <p:xfrm>
          <a:off x="8549802" y="260648"/>
          <a:ext cx="3170066" cy="3877360"/>
        </p:xfrm>
        <a:graphic>
          <a:graphicData uri="http://schemas.openxmlformats.org/drawingml/2006/table">
            <a:tbl>
              <a:tblPr firstRow="1" bandRow="1">
                <a:tableStyleId>{5C22544A-7EE6-4342-B048-85BDC9FD1C3A}</a:tableStyleId>
              </a:tblPr>
              <a:tblGrid>
                <a:gridCol w="663502"/>
                <a:gridCol w="1253282"/>
                <a:gridCol w="1253282"/>
              </a:tblGrid>
              <a:tr h="484670">
                <a:tc>
                  <a:txBody>
                    <a:bodyPr/>
                    <a:lstStyle/>
                    <a:p>
                      <a:pPr algn="ctr"/>
                      <a:r>
                        <a:rPr lang="en-US" sz="1800" dirty="0" smtClean="0">
                          <a:latin typeface="Arial" panose="020B0604020202020204" pitchFamily="34" charset="0"/>
                          <a:cs typeface="Arial" panose="020B0604020202020204" pitchFamily="34" charset="0"/>
                        </a:rPr>
                        <a:t>Z </a:t>
                      </a:r>
                      <a:endParaRPr lang="ru-RU"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Isotope</a:t>
                      </a:r>
                      <a:endParaRPr lang="ru-RU"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Half-life</a:t>
                      </a:r>
                      <a:endParaRPr lang="ru-RU" sz="1800" dirty="0">
                        <a:latin typeface="Arial" panose="020B0604020202020204" pitchFamily="34" charset="0"/>
                        <a:cs typeface="Arial" panose="020B0604020202020204" pitchFamily="34" charset="0"/>
                      </a:endParaRPr>
                    </a:p>
                  </a:txBody>
                  <a:tcPr/>
                </a:tc>
              </a:tr>
              <a:tr h="484670">
                <a:tc>
                  <a:txBody>
                    <a:bodyPr/>
                    <a:lstStyle/>
                    <a:p>
                      <a:pPr algn="ctr"/>
                      <a:r>
                        <a:rPr lang="en-US" sz="1800" b="1" dirty="0" smtClean="0">
                          <a:latin typeface="Arial" panose="020B0604020202020204" pitchFamily="34" charset="0"/>
                          <a:cs typeface="Arial" panose="020B0604020202020204" pitchFamily="34" charset="0"/>
                        </a:rPr>
                        <a:t>112</a:t>
                      </a:r>
                      <a:endParaRPr lang="ru-RU" sz="1800" b="1" dirty="0">
                        <a:latin typeface="Arial" panose="020B0604020202020204" pitchFamily="34" charset="0"/>
                        <a:cs typeface="Arial" panose="020B0604020202020204" pitchFamily="34" charset="0"/>
                      </a:endParaRPr>
                    </a:p>
                  </a:txBody>
                  <a:tcPr/>
                </a:tc>
                <a:tc>
                  <a:txBody>
                    <a:bodyPr/>
                    <a:lstStyle/>
                    <a:p>
                      <a:pPr algn="ctr"/>
                      <a:r>
                        <a:rPr lang="en-US" sz="2400" b="1" baseline="30000" dirty="0" smtClean="0">
                          <a:latin typeface="Arial" panose="020B0604020202020204" pitchFamily="34" charset="0"/>
                          <a:cs typeface="Arial" panose="020B0604020202020204" pitchFamily="34" charset="0"/>
                        </a:rPr>
                        <a:t>283</a:t>
                      </a:r>
                      <a:r>
                        <a:rPr lang="en-US" sz="2000" b="1" dirty="0" smtClean="0">
                          <a:latin typeface="Arial" panose="020B0604020202020204" pitchFamily="34" charset="0"/>
                          <a:cs typeface="Arial" panose="020B0604020202020204" pitchFamily="34" charset="0"/>
                        </a:rPr>
                        <a:t>Cn</a:t>
                      </a:r>
                      <a:endParaRPr lang="ru-RU"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3.6 s</a:t>
                      </a:r>
                      <a:endParaRPr lang="ru-RU" sz="2000" b="1" dirty="0">
                        <a:latin typeface="Arial" panose="020B0604020202020204" pitchFamily="34" charset="0"/>
                        <a:cs typeface="Arial" panose="020B0604020202020204" pitchFamily="34" charset="0"/>
                      </a:endParaRPr>
                    </a:p>
                  </a:txBody>
                  <a:tcPr/>
                </a:tc>
              </a:tr>
              <a:tr h="484670">
                <a:tc>
                  <a:txBody>
                    <a:bodyPr/>
                    <a:lstStyle/>
                    <a:p>
                      <a:pPr algn="ctr"/>
                      <a:r>
                        <a:rPr lang="en-US" sz="1800" b="1" dirty="0" smtClean="0">
                          <a:latin typeface="Arial" panose="020B0604020202020204" pitchFamily="34" charset="0"/>
                          <a:cs typeface="Arial" panose="020B0604020202020204" pitchFamily="34" charset="0"/>
                        </a:rPr>
                        <a:t>113</a:t>
                      </a:r>
                      <a:endParaRPr lang="ru-RU" sz="1800" b="1" dirty="0">
                        <a:latin typeface="Arial" panose="020B0604020202020204" pitchFamily="34" charset="0"/>
                        <a:cs typeface="Arial" panose="020B0604020202020204" pitchFamily="34" charset="0"/>
                      </a:endParaRPr>
                    </a:p>
                  </a:txBody>
                  <a:tcPr/>
                </a:tc>
                <a:tc>
                  <a:txBody>
                    <a:bodyPr/>
                    <a:lstStyle/>
                    <a:p>
                      <a:pPr algn="ctr"/>
                      <a:r>
                        <a:rPr lang="en-US" sz="2400" b="1" baseline="30000" dirty="0" smtClean="0">
                          <a:latin typeface="Arial" panose="020B0604020202020204" pitchFamily="34" charset="0"/>
                          <a:cs typeface="Arial" panose="020B0604020202020204" pitchFamily="34" charset="0"/>
                        </a:rPr>
                        <a:t>284</a:t>
                      </a:r>
                      <a:r>
                        <a:rPr lang="en-US" sz="2000" b="1" dirty="0" smtClean="0">
                          <a:latin typeface="Arial" panose="020B0604020202020204" pitchFamily="34" charset="0"/>
                          <a:cs typeface="Arial" panose="020B0604020202020204" pitchFamily="34" charset="0"/>
                        </a:rPr>
                        <a:t>Nh</a:t>
                      </a:r>
                      <a:endParaRPr lang="ru-RU" sz="2000"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Arial" panose="020B0604020202020204" pitchFamily="34" charset="0"/>
                          <a:cs typeface="Arial" panose="020B0604020202020204" pitchFamily="34" charset="0"/>
                        </a:rPr>
                        <a:t>0.9 s</a:t>
                      </a:r>
                      <a:endParaRPr lang="ru-RU" sz="2000" b="1" dirty="0" smtClean="0">
                        <a:latin typeface="Arial" panose="020B0604020202020204" pitchFamily="34" charset="0"/>
                        <a:cs typeface="Arial" panose="020B0604020202020204" pitchFamily="34" charset="0"/>
                      </a:endParaRPr>
                    </a:p>
                  </a:txBody>
                  <a:tcPr/>
                </a:tc>
              </a:tr>
              <a:tr h="484670">
                <a:tc>
                  <a:txBody>
                    <a:bodyPr/>
                    <a:lstStyle/>
                    <a:p>
                      <a:pPr algn="ctr"/>
                      <a:r>
                        <a:rPr lang="en-US" sz="1800" b="1" dirty="0" smtClean="0">
                          <a:latin typeface="Arial" panose="020B0604020202020204" pitchFamily="34" charset="0"/>
                          <a:cs typeface="Arial" panose="020B0604020202020204" pitchFamily="34" charset="0"/>
                        </a:rPr>
                        <a:t>114</a:t>
                      </a:r>
                      <a:endParaRPr lang="ru-RU" sz="1800" b="1" dirty="0">
                        <a:latin typeface="Arial" panose="020B0604020202020204" pitchFamily="34" charset="0"/>
                        <a:cs typeface="Arial" panose="020B0604020202020204" pitchFamily="34" charset="0"/>
                      </a:endParaRPr>
                    </a:p>
                  </a:txBody>
                  <a:tcPr/>
                </a:tc>
                <a:tc>
                  <a:txBody>
                    <a:bodyPr/>
                    <a:lstStyle/>
                    <a:p>
                      <a:pPr algn="ctr"/>
                      <a:r>
                        <a:rPr lang="en-US" sz="2400" b="1" baseline="30000" dirty="0" smtClean="0">
                          <a:latin typeface="Arial" panose="020B0604020202020204" pitchFamily="34" charset="0"/>
                          <a:cs typeface="Arial" panose="020B0604020202020204" pitchFamily="34" charset="0"/>
                        </a:rPr>
                        <a:t>287</a:t>
                      </a:r>
                      <a:r>
                        <a:rPr lang="en-US" sz="2000" b="1" dirty="0" smtClean="0">
                          <a:latin typeface="Arial" panose="020B0604020202020204" pitchFamily="34" charset="0"/>
                          <a:cs typeface="Arial" panose="020B0604020202020204" pitchFamily="34" charset="0"/>
                        </a:rPr>
                        <a:t>Fl</a:t>
                      </a:r>
                      <a:endParaRPr lang="ru-RU"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0.3 </a:t>
                      </a:r>
                      <a:r>
                        <a:rPr lang="en-US" sz="2000" b="1" dirty="0" smtClean="0">
                          <a:latin typeface="Arial" panose="020B0604020202020204" pitchFamily="34" charset="0"/>
                          <a:cs typeface="Arial" panose="020B0604020202020204" pitchFamily="34" charset="0"/>
                        </a:rPr>
                        <a:t>s</a:t>
                      </a:r>
                      <a:endParaRPr lang="ru-RU" sz="2000" b="1" dirty="0">
                        <a:latin typeface="Arial" panose="020B0604020202020204" pitchFamily="34" charset="0"/>
                        <a:cs typeface="Arial" panose="020B0604020202020204" pitchFamily="34" charset="0"/>
                      </a:endParaRPr>
                    </a:p>
                  </a:txBody>
                  <a:tcPr/>
                </a:tc>
              </a:tr>
              <a:tr h="484670">
                <a:tc>
                  <a:txBody>
                    <a:bodyPr/>
                    <a:lstStyle/>
                    <a:p>
                      <a:pPr algn="ctr"/>
                      <a:r>
                        <a:rPr lang="en-US" sz="1800" b="1" dirty="0" smtClean="0">
                          <a:latin typeface="Arial" panose="020B0604020202020204" pitchFamily="34" charset="0"/>
                          <a:cs typeface="Arial" panose="020B0604020202020204" pitchFamily="34" charset="0"/>
                        </a:rPr>
                        <a:t>115</a:t>
                      </a:r>
                      <a:endParaRPr lang="ru-RU" sz="1800" b="1" dirty="0">
                        <a:latin typeface="Arial" panose="020B0604020202020204" pitchFamily="34" charset="0"/>
                        <a:cs typeface="Arial" panose="020B0604020202020204" pitchFamily="34" charset="0"/>
                      </a:endParaRPr>
                    </a:p>
                  </a:txBody>
                  <a:tcPr/>
                </a:tc>
                <a:tc>
                  <a:txBody>
                    <a:bodyPr/>
                    <a:lstStyle/>
                    <a:p>
                      <a:pPr algn="ctr"/>
                      <a:r>
                        <a:rPr lang="en-US" sz="2400" b="1" baseline="30000" dirty="0" smtClean="0">
                          <a:latin typeface="Arial" panose="020B0604020202020204" pitchFamily="34" charset="0"/>
                          <a:cs typeface="Arial" panose="020B0604020202020204" pitchFamily="34" charset="0"/>
                        </a:rPr>
                        <a:t>288</a:t>
                      </a:r>
                      <a:r>
                        <a:rPr lang="en-US" sz="2000" b="1" dirty="0" smtClean="0">
                          <a:latin typeface="Arial" panose="020B0604020202020204" pitchFamily="34" charset="0"/>
                          <a:cs typeface="Arial" panose="020B0604020202020204" pitchFamily="34" charset="0"/>
                        </a:rPr>
                        <a:t>Mc</a:t>
                      </a:r>
                      <a:endParaRPr lang="ru-RU"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0,16 s</a:t>
                      </a:r>
                      <a:endParaRPr lang="ru-RU" sz="2000" b="1" dirty="0">
                        <a:latin typeface="Arial" panose="020B0604020202020204" pitchFamily="34" charset="0"/>
                        <a:cs typeface="Arial" panose="020B0604020202020204" pitchFamily="34" charset="0"/>
                      </a:endParaRPr>
                    </a:p>
                  </a:txBody>
                  <a:tcPr/>
                </a:tc>
              </a:tr>
              <a:tr h="484670">
                <a:tc>
                  <a:txBody>
                    <a:bodyPr/>
                    <a:lstStyle/>
                    <a:p>
                      <a:pPr algn="ctr"/>
                      <a:r>
                        <a:rPr lang="en-US" sz="1800" b="1" dirty="0" smtClean="0">
                          <a:latin typeface="Arial" panose="020B0604020202020204" pitchFamily="34" charset="0"/>
                          <a:cs typeface="Arial" panose="020B0604020202020204" pitchFamily="34" charset="0"/>
                        </a:rPr>
                        <a:t>116</a:t>
                      </a:r>
                      <a:endParaRPr lang="ru-RU" sz="1800" b="1" dirty="0">
                        <a:latin typeface="Arial" panose="020B0604020202020204" pitchFamily="34" charset="0"/>
                        <a:cs typeface="Arial" panose="020B0604020202020204" pitchFamily="34" charset="0"/>
                      </a:endParaRPr>
                    </a:p>
                  </a:txBody>
                  <a:tcPr/>
                </a:tc>
                <a:tc>
                  <a:txBody>
                    <a:bodyPr/>
                    <a:lstStyle/>
                    <a:p>
                      <a:pPr algn="ctr"/>
                      <a:r>
                        <a:rPr lang="en-US" sz="2400" b="1" baseline="30000" dirty="0" smtClean="0">
                          <a:latin typeface="Arial" panose="020B0604020202020204" pitchFamily="34" charset="0"/>
                          <a:cs typeface="Arial" panose="020B0604020202020204" pitchFamily="34" charset="0"/>
                        </a:rPr>
                        <a:t>293</a:t>
                      </a:r>
                      <a:r>
                        <a:rPr lang="en-US" sz="2000" b="1" dirty="0" smtClean="0">
                          <a:latin typeface="Arial" panose="020B0604020202020204" pitchFamily="34" charset="0"/>
                          <a:cs typeface="Arial" panose="020B0604020202020204" pitchFamily="34" charset="0"/>
                        </a:rPr>
                        <a:t>Lv</a:t>
                      </a:r>
                      <a:endParaRPr lang="ru-RU"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57</a:t>
                      </a:r>
                      <a:r>
                        <a:rPr lang="en-US" sz="2000" b="1" baseline="0" dirty="0" smtClean="0">
                          <a:latin typeface="Arial" panose="020B0604020202020204" pitchFamily="34" charset="0"/>
                          <a:cs typeface="Arial" panose="020B0604020202020204" pitchFamily="34" charset="0"/>
                        </a:rPr>
                        <a:t> ms</a:t>
                      </a:r>
                      <a:endParaRPr lang="ru-RU" sz="2000" b="1" dirty="0">
                        <a:latin typeface="Arial" panose="020B0604020202020204" pitchFamily="34" charset="0"/>
                        <a:cs typeface="Arial" panose="020B0604020202020204" pitchFamily="34" charset="0"/>
                      </a:endParaRPr>
                    </a:p>
                  </a:txBody>
                  <a:tcPr/>
                </a:tc>
              </a:tr>
              <a:tr h="484670">
                <a:tc>
                  <a:txBody>
                    <a:bodyPr/>
                    <a:lstStyle/>
                    <a:p>
                      <a:pPr algn="ctr"/>
                      <a:r>
                        <a:rPr lang="en-US" sz="1800" b="1" dirty="0" smtClean="0">
                          <a:latin typeface="Arial" panose="020B0604020202020204" pitchFamily="34" charset="0"/>
                          <a:cs typeface="Arial" panose="020B0604020202020204" pitchFamily="34" charset="0"/>
                        </a:rPr>
                        <a:t>117</a:t>
                      </a:r>
                      <a:endParaRPr lang="ru-RU" sz="1800" b="1" dirty="0">
                        <a:latin typeface="Arial" panose="020B0604020202020204" pitchFamily="34" charset="0"/>
                        <a:cs typeface="Arial" panose="020B0604020202020204" pitchFamily="34" charset="0"/>
                      </a:endParaRPr>
                    </a:p>
                  </a:txBody>
                  <a:tcPr/>
                </a:tc>
                <a:tc>
                  <a:txBody>
                    <a:bodyPr/>
                    <a:lstStyle/>
                    <a:p>
                      <a:pPr algn="ctr"/>
                      <a:r>
                        <a:rPr lang="en-US" sz="2400" b="1" baseline="30000" dirty="0" smtClean="0">
                          <a:latin typeface="Arial" panose="020B0604020202020204" pitchFamily="34" charset="0"/>
                          <a:cs typeface="Arial" panose="020B0604020202020204" pitchFamily="34" charset="0"/>
                        </a:rPr>
                        <a:t>294</a:t>
                      </a:r>
                      <a:r>
                        <a:rPr lang="en-US" sz="2000" b="1" dirty="0" smtClean="0">
                          <a:latin typeface="Arial" panose="020B0604020202020204" pitchFamily="34" charset="0"/>
                          <a:cs typeface="Arial" panose="020B0604020202020204" pitchFamily="34" charset="0"/>
                        </a:rPr>
                        <a:t>Ts</a:t>
                      </a:r>
                      <a:endParaRPr lang="ru-RU"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51</a:t>
                      </a:r>
                      <a:r>
                        <a:rPr lang="en-US" sz="2000" b="1" baseline="0" dirty="0" smtClean="0">
                          <a:latin typeface="Arial" panose="020B0604020202020204" pitchFamily="34" charset="0"/>
                          <a:cs typeface="Arial" panose="020B0604020202020204" pitchFamily="34" charset="0"/>
                        </a:rPr>
                        <a:t> ms</a:t>
                      </a:r>
                      <a:endParaRPr lang="ru-RU" sz="2000" b="1" dirty="0">
                        <a:latin typeface="Arial" panose="020B0604020202020204" pitchFamily="34" charset="0"/>
                        <a:cs typeface="Arial" panose="020B0604020202020204" pitchFamily="34" charset="0"/>
                      </a:endParaRPr>
                    </a:p>
                  </a:txBody>
                  <a:tcPr/>
                </a:tc>
              </a:tr>
              <a:tr h="484670">
                <a:tc>
                  <a:txBody>
                    <a:bodyPr/>
                    <a:lstStyle/>
                    <a:p>
                      <a:pPr algn="ctr"/>
                      <a:r>
                        <a:rPr lang="en-US" sz="1800" b="1" dirty="0" smtClean="0">
                          <a:latin typeface="Arial" panose="020B0604020202020204" pitchFamily="34" charset="0"/>
                          <a:cs typeface="Arial" panose="020B0604020202020204" pitchFamily="34" charset="0"/>
                        </a:rPr>
                        <a:t>118</a:t>
                      </a:r>
                      <a:endParaRPr lang="ru-RU" sz="1800" b="1" dirty="0">
                        <a:latin typeface="Arial" panose="020B0604020202020204" pitchFamily="34" charset="0"/>
                        <a:cs typeface="Arial" panose="020B0604020202020204" pitchFamily="34" charset="0"/>
                      </a:endParaRPr>
                    </a:p>
                  </a:txBody>
                  <a:tcPr/>
                </a:tc>
                <a:tc>
                  <a:txBody>
                    <a:bodyPr/>
                    <a:lstStyle/>
                    <a:p>
                      <a:pPr algn="ctr"/>
                      <a:r>
                        <a:rPr lang="en-US" sz="2400" b="1" baseline="30000" dirty="0" smtClean="0">
                          <a:latin typeface="Arial" panose="020B0604020202020204" pitchFamily="34" charset="0"/>
                          <a:cs typeface="Arial" panose="020B0604020202020204" pitchFamily="34" charset="0"/>
                        </a:rPr>
                        <a:t>294</a:t>
                      </a:r>
                      <a:r>
                        <a:rPr lang="en-US" sz="2000" b="1" dirty="0" smtClean="0">
                          <a:latin typeface="Arial" panose="020B0604020202020204" pitchFamily="34" charset="0"/>
                          <a:cs typeface="Arial" panose="020B0604020202020204" pitchFamily="34" charset="0"/>
                        </a:rPr>
                        <a:t>Og</a:t>
                      </a:r>
                      <a:endParaRPr lang="ru-RU" sz="2000" b="1" dirty="0">
                        <a:latin typeface="Arial" panose="020B0604020202020204" pitchFamily="34" charset="0"/>
                        <a:cs typeface="Arial" panose="020B0604020202020204" pitchFamily="34" charset="0"/>
                      </a:endParaRPr>
                    </a:p>
                  </a:txBody>
                  <a:tcPr/>
                </a:tc>
                <a:tc>
                  <a:txBody>
                    <a:bodyPr/>
                    <a:lstStyle/>
                    <a:p>
                      <a:pPr algn="ctr"/>
                      <a:r>
                        <a:rPr lang="en-US" sz="2000" b="1" dirty="0" smtClean="0">
                          <a:latin typeface="Arial" panose="020B0604020202020204" pitchFamily="34" charset="0"/>
                          <a:cs typeface="Arial" panose="020B0604020202020204" pitchFamily="34" charset="0"/>
                        </a:rPr>
                        <a:t>0.6</a:t>
                      </a:r>
                      <a:r>
                        <a:rPr lang="en-US" sz="2000" b="1" baseline="0" dirty="0" smtClean="0">
                          <a:latin typeface="Arial" panose="020B0604020202020204" pitchFamily="34" charset="0"/>
                          <a:cs typeface="Arial" panose="020B0604020202020204" pitchFamily="34" charset="0"/>
                        </a:rPr>
                        <a:t> ms</a:t>
                      </a:r>
                      <a:endParaRPr lang="ru-RU" sz="2000" b="1" dirty="0">
                        <a:latin typeface="Arial" panose="020B0604020202020204" pitchFamily="34" charset="0"/>
                        <a:cs typeface="Arial" panose="020B0604020202020204" pitchFamily="34" charset="0"/>
                      </a:endParaRPr>
                    </a:p>
                  </a:txBody>
                  <a:tcPr/>
                </a:tc>
              </a:tr>
            </a:tbl>
          </a:graphicData>
        </a:graphic>
      </p:graphicFrame>
      <p:sp>
        <p:nvSpPr>
          <p:cNvPr id="30" name="Скругленная прямоугольная выноска 29"/>
          <p:cNvSpPr/>
          <p:nvPr/>
        </p:nvSpPr>
        <p:spPr>
          <a:xfrm flipH="1">
            <a:off x="8549802" y="753630"/>
            <a:ext cx="3131840" cy="1440160"/>
          </a:xfrm>
          <a:prstGeom prst="wedgeRoundRectCallout">
            <a:avLst>
              <a:gd name="adj1" fmla="val 50204"/>
              <a:gd name="adj2" fmla="val -18313"/>
              <a:gd name="adj3" fmla="val 1666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TextBox 21"/>
          <p:cNvSpPr txBox="1"/>
          <p:nvPr/>
        </p:nvSpPr>
        <p:spPr>
          <a:xfrm>
            <a:off x="464841" y="6084585"/>
            <a:ext cx="6147837" cy="369332"/>
          </a:xfrm>
          <a:prstGeom prst="rect">
            <a:avLst/>
          </a:prstGeom>
          <a:noFill/>
        </p:spPr>
        <p:txBody>
          <a:bodyPr wrap="none" rtlCol="0">
            <a:spAutoFit/>
          </a:bodyPr>
          <a:lstStyle/>
          <a:p>
            <a:r>
              <a:rPr lang="en-US" sz="1800" dirty="0" smtClean="0">
                <a:solidFill>
                  <a:srgbClr val="002060"/>
                </a:solidFill>
                <a:latin typeface="Arial" panose="020B0604020202020204" pitchFamily="34" charset="0"/>
                <a:cs typeface="Arial" panose="020B0604020202020204" pitchFamily="34" charset="0"/>
              </a:rPr>
              <a:t>Shortcoming: a relatively large volume of the stopping cell</a:t>
            </a:r>
            <a:endParaRPr lang="ru-RU" sz="1800" dirty="0">
              <a:solidFill>
                <a:srgbClr val="002060"/>
              </a:solidFill>
              <a:latin typeface="Arial" panose="020B0604020202020204" pitchFamily="34" charset="0"/>
              <a:cs typeface="Arial" panose="020B0604020202020204" pitchFamily="34" charset="0"/>
            </a:endParaRPr>
          </a:p>
        </p:txBody>
      </p:sp>
      <p:grpSp>
        <p:nvGrpSpPr>
          <p:cNvPr id="3" name="Группа 2"/>
          <p:cNvGrpSpPr/>
          <p:nvPr/>
        </p:nvGrpSpPr>
        <p:grpSpPr>
          <a:xfrm>
            <a:off x="14671" y="1544193"/>
            <a:ext cx="7345494" cy="5022146"/>
            <a:chOff x="221144" y="1789572"/>
            <a:chExt cx="7698335" cy="5265140"/>
          </a:xfrm>
        </p:grpSpPr>
        <p:sp>
          <p:nvSpPr>
            <p:cNvPr id="2" name="Прямоугольник 1"/>
            <p:cNvSpPr/>
            <p:nvPr/>
          </p:nvSpPr>
          <p:spPr>
            <a:xfrm>
              <a:off x="221144" y="1951806"/>
              <a:ext cx="3760153" cy="3027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3" name="Группа 12"/>
            <p:cNvGrpSpPr/>
            <p:nvPr/>
          </p:nvGrpSpPr>
          <p:grpSpPr>
            <a:xfrm>
              <a:off x="754646" y="1789572"/>
              <a:ext cx="7164833" cy="5265140"/>
              <a:chOff x="2241843" y="1045524"/>
              <a:chExt cx="7164833" cy="5265140"/>
            </a:xfrm>
            <a:solidFill>
              <a:schemeClr val="bg1"/>
            </a:solidFill>
          </p:grpSpPr>
          <p:sp>
            <p:nvSpPr>
              <p:cNvPr id="17" name="TextBox 16">
                <a:extLst>
                  <a:ext uri="{FF2B5EF4-FFF2-40B4-BE49-F238E27FC236}">
                    <a16:creationId xmlns:a16="http://schemas.microsoft.com/office/drawing/2014/main" xmlns="" id="{384766C2-B240-4960-9FDA-DAD8739C9208}"/>
                  </a:ext>
                </a:extLst>
              </p:cNvPr>
              <p:cNvSpPr txBox="1"/>
              <p:nvPr/>
            </p:nvSpPr>
            <p:spPr>
              <a:xfrm>
                <a:off x="2241843" y="3890653"/>
                <a:ext cx="7164833" cy="2420011"/>
              </a:xfrm>
              <a:prstGeom prst="rect">
                <a:avLst/>
              </a:prstGeom>
              <a:grpFill/>
            </p:spPr>
            <p:txBody>
              <a:bodyPr wrap="square" rtlCol="0">
                <a:spAutoFit/>
              </a:bodyPr>
              <a:lstStyle/>
              <a:p>
                <a:r>
                  <a:rPr lang="en-US" sz="2400" b="1" dirty="0">
                    <a:solidFill>
                      <a:srgbClr val="002060"/>
                    </a:solidFill>
                    <a:latin typeface="Arial" panose="020B0604020202020204" pitchFamily="34" charset="0"/>
                    <a:cs typeface="Arial" panose="020B0604020202020204" pitchFamily="34" charset="0"/>
                  </a:rPr>
                  <a:t>GASSOL – Solenoid-based </a:t>
                </a:r>
                <a:r>
                  <a:rPr lang="en-US" sz="2400" b="1" dirty="0" smtClean="0">
                    <a:solidFill>
                      <a:srgbClr val="002060"/>
                    </a:solidFill>
                    <a:latin typeface="Arial" panose="020B0604020202020204" pitchFamily="34" charset="0"/>
                    <a:cs typeface="Arial" panose="020B0604020202020204" pitchFamily="34" charset="0"/>
                  </a:rPr>
                  <a:t>separator</a:t>
                </a:r>
                <a:endParaRPr lang="en-US" sz="2400" dirty="0">
                  <a:solidFill>
                    <a:srgbClr val="00206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i="1" dirty="0" smtClean="0">
                    <a:latin typeface="Arial" panose="020B0604020202020204" pitchFamily="34" charset="0"/>
                    <a:cs typeface="Arial" panose="020B0604020202020204" pitchFamily="34" charset="0"/>
                  </a:rPr>
                  <a:t>Stopping SH atoms </a:t>
                </a:r>
                <a:r>
                  <a:rPr lang="en-US" sz="2000" i="1" dirty="0">
                    <a:latin typeface="Arial" panose="020B0604020202020204" pitchFamily="34" charset="0"/>
                    <a:cs typeface="Arial" panose="020B0604020202020204" pitchFamily="34" charset="0"/>
                  </a:rPr>
                  <a:t>in a small volume of 1-2  cm</a:t>
                </a:r>
                <a:r>
                  <a:rPr lang="en-US" sz="2000" i="1" baseline="30000" dirty="0">
                    <a:latin typeface="Arial" panose="020B0604020202020204" pitchFamily="34" charset="0"/>
                    <a:cs typeface="Arial" panose="020B0604020202020204" pitchFamily="34" charset="0"/>
                  </a:rPr>
                  <a:t>3</a:t>
                </a:r>
                <a:endParaRPr lang="en-US" sz="2000" i="1"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i="1" dirty="0" smtClean="0">
                    <a:latin typeface="Arial" panose="020B0604020202020204" pitchFamily="34" charset="0"/>
                    <a:cs typeface="Arial" panose="020B0604020202020204" pitchFamily="34" charset="0"/>
                  </a:rPr>
                  <a:t>Chemistry </a:t>
                </a:r>
                <a:r>
                  <a:rPr lang="en-US" sz="2000" i="1" dirty="0">
                    <a:latin typeface="Arial" panose="020B0604020202020204" pitchFamily="34" charset="0"/>
                    <a:cs typeface="Arial" panose="020B0604020202020204" pitchFamily="34" charset="0"/>
                  </a:rPr>
                  <a:t>of short-lived </a:t>
                </a:r>
                <a:r>
                  <a:rPr lang="en-US" sz="2000" i="1" dirty="0" smtClean="0">
                    <a:latin typeface="Arial" panose="020B0604020202020204" pitchFamily="34" charset="0"/>
                    <a:cs typeface="Arial" panose="020B0604020202020204" pitchFamily="34" charset="0"/>
                  </a:rPr>
                  <a:t>SHE T</a:t>
                </a:r>
                <a:r>
                  <a:rPr lang="en-US" sz="2000" i="1" baseline="-25000" dirty="0" smtClean="0">
                    <a:latin typeface="Arial" panose="020B0604020202020204" pitchFamily="34" charset="0"/>
                    <a:cs typeface="Arial" panose="020B0604020202020204" pitchFamily="34" charset="0"/>
                  </a:rPr>
                  <a:t>1/2</a:t>
                </a:r>
                <a:r>
                  <a:rPr lang="en-US" sz="2000" i="1" dirty="0" smtClean="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 30 </a:t>
                </a:r>
                <a:r>
                  <a:rPr lang="en-US" sz="2000" i="1" dirty="0" err="1" smtClean="0">
                    <a:latin typeface="Arial" panose="020B0604020202020204" pitchFamily="34" charset="0"/>
                    <a:cs typeface="Arial" panose="020B0604020202020204" pitchFamily="34" charset="0"/>
                  </a:rPr>
                  <a:t>ms</a:t>
                </a:r>
                <a:r>
                  <a:rPr lang="en-US" sz="2000" i="1" dirty="0" smtClean="0">
                    <a:latin typeface="Arial" panose="020B0604020202020204" pitchFamily="34" charset="0"/>
                    <a:cs typeface="Arial" panose="020B0604020202020204" pitchFamily="34" charset="0"/>
                  </a:rPr>
                  <a:t> (up to elements 116-117</a:t>
                </a:r>
                <a:r>
                  <a:rPr lang="en-US" sz="2000" i="1"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2000" i="1" dirty="0">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xmlns="" id="{E0486C74-386E-4000-ACB2-8CB4F173F9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317318" y="1045524"/>
                <a:ext cx="3506942" cy="220247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sp>
        <p:nvSpPr>
          <p:cNvPr id="19" name="TextBox 18"/>
          <p:cNvSpPr txBox="1"/>
          <p:nvPr/>
        </p:nvSpPr>
        <p:spPr>
          <a:xfrm rot="1320739">
            <a:off x="1459503" y="2313516"/>
            <a:ext cx="1727589" cy="707886"/>
          </a:xfrm>
          <a:prstGeom prst="rect">
            <a:avLst/>
          </a:prstGeom>
          <a:noFill/>
        </p:spPr>
        <p:txBody>
          <a:bodyPr wrap="none" rtlCol="0">
            <a:spAutoFit/>
          </a:bodyPr>
          <a:lstStyle/>
          <a:p>
            <a:r>
              <a:rPr lang="en-US" b="1" i="1" dirty="0" smtClean="0">
                <a:solidFill>
                  <a:schemeClr val="bg1"/>
                </a:solidFill>
                <a:latin typeface="Arial" panose="020B0604020202020204" pitchFamily="34" charset="0"/>
                <a:cs typeface="Arial" panose="020B0604020202020204" pitchFamily="34" charset="0"/>
              </a:rPr>
              <a:t>see </a:t>
            </a:r>
            <a:r>
              <a:rPr lang="en-US" b="1" i="1" dirty="0">
                <a:solidFill>
                  <a:schemeClr val="bg1"/>
                </a:solidFill>
                <a:latin typeface="Arial" panose="020B0604020202020204" pitchFamily="34" charset="0"/>
                <a:cs typeface="Arial" panose="020B0604020202020204" pitchFamily="34" charset="0"/>
              </a:rPr>
              <a:t>talk </a:t>
            </a:r>
            <a:r>
              <a:rPr lang="en-US" b="1" i="1" dirty="0" smtClean="0">
                <a:solidFill>
                  <a:schemeClr val="bg1"/>
                </a:solidFill>
                <a:latin typeface="Arial" panose="020B0604020202020204" pitchFamily="34" charset="0"/>
                <a:cs typeface="Arial" panose="020B0604020202020204" pitchFamily="34" charset="0"/>
              </a:rPr>
              <a:t>by</a:t>
            </a:r>
          </a:p>
          <a:p>
            <a:r>
              <a:rPr lang="en-US" b="1" i="1" dirty="0" smtClean="0">
                <a:solidFill>
                  <a:schemeClr val="bg1"/>
                </a:solidFill>
                <a:latin typeface="Arial" panose="020B0604020202020204" pitchFamily="34" charset="0"/>
                <a:cs typeface="Arial" panose="020B0604020202020204" pitchFamily="34" charset="0"/>
              </a:rPr>
              <a:t>A.V. </a:t>
            </a:r>
            <a:r>
              <a:rPr lang="en-US" b="1" i="1" dirty="0" err="1" smtClean="0">
                <a:solidFill>
                  <a:schemeClr val="bg1"/>
                </a:solidFill>
                <a:latin typeface="Arial" panose="020B0604020202020204" pitchFamily="34" charset="0"/>
                <a:cs typeface="Arial" panose="020B0604020202020204" pitchFamily="34" charset="0"/>
              </a:rPr>
              <a:t>Yeremin</a:t>
            </a:r>
            <a:endParaRPr lang="ru-RU" b="1" i="1" dirty="0">
              <a:solidFill>
                <a:schemeClr val="bg1"/>
              </a:solidFill>
              <a:latin typeface="Arial" panose="020B0604020202020204" pitchFamily="34" charset="0"/>
              <a:cs typeface="Arial" panose="020B0604020202020204" pitchFamily="34" charset="0"/>
            </a:endParaRPr>
          </a:p>
        </p:txBody>
      </p:sp>
      <p:grpSp>
        <p:nvGrpSpPr>
          <p:cNvPr id="21" name="Группа 20"/>
          <p:cNvGrpSpPr/>
          <p:nvPr/>
        </p:nvGrpSpPr>
        <p:grpSpPr>
          <a:xfrm>
            <a:off x="7419045" y="4142551"/>
            <a:ext cx="4401676" cy="2539251"/>
            <a:chOff x="110148" y="1877084"/>
            <a:chExt cx="5774095" cy="3467150"/>
          </a:xfrm>
        </p:grpSpPr>
        <p:pic>
          <p:nvPicPr>
            <p:cNvPr id="23" name="Google Shape;55;p13"/>
            <p:cNvPicPr/>
            <p:nvPr/>
          </p:nvPicPr>
          <p:blipFill>
            <a:blip r:embed="rId8"/>
            <a:stretch/>
          </p:blipFill>
          <p:spPr>
            <a:xfrm>
              <a:off x="110148" y="1877084"/>
              <a:ext cx="5774095" cy="3467150"/>
            </a:xfrm>
            <a:prstGeom prst="rect">
              <a:avLst/>
            </a:prstGeom>
            <a:ln>
              <a:noFill/>
            </a:ln>
          </p:spPr>
        </p:pic>
        <p:sp>
          <p:nvSpPr>
            <p:cNvPr id="24" name="Прямоугольник 23"/>
            <p:cNvSpPr/>
            <p:nvPr/>
          </p:nvSpPr>
          <p:spPr>
            <a:xfrm rot="2728791">
              <a:off x="1709936" y="4328303"/>
              <a:ext cx="154665" cy="135679"/>
            </a:xfrm>
            <a:prstGeom prst="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rot="2728791">
              <a:off x="2903926" y="4526667"/>
              <a:ext cx="157039" cy="13334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7" name="Прямая соединительная линия 26"/>
            <p:cNvCxnSpPr/>
            <p:nvPr/>
          </p:nvCxnSpPr>
          <p:spPr>
            <a:xfrm flipV="1">
              <a:off x="2988025" y="4144047"/>
              <a:ext cx="3385" cy="3562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2900164" y="4785027"/>
              <a:ext cx="193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2913614" y="4144047"/>
              <a:ext cx="19383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V="1">
              <a:off x="2983877" y="4144047"/>
              <a:ext cx="0" cy="64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054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z2"/>
          <p:cNvPicPr>
            <a:picLocks noChangeAspect="1"/>
          </p:cNvPicPr>
          <p:nvPr/>
        </p:nvPicPr>
        <p:blipFill rotWithShape="1">
          <a:blip r:embed="rId2" cstate="print"/>
          <a:srcRect l="3024" t="5283" r="50477" b="49198"/>
          <a:stretch/>
        </p:blipFill>
        <p:spPr bwMode="auto">
          <a:xfrm>
            <a:off x="864592" y="733205"/>
            <a:ext cx="4802982" cy="2427304"/>
          </a:xfrm>
          <a:prstGeom prst="rect">
            <a:avLst/>
          </a:prstGeom>
          <a:noFill/>
          <a:ln w="9525">
            <a:noFill/>
            <a:miter lim="800000"/>
            <a:headEnd/>
            <a:tailEnd/>
          </a:ln>
          <a:effectLst/>
        </p:spPr>
      </p:pic>
      <p:sp>
        <p:nvSpPr>
          <p:cNvPr id="8" name="Овал 7"/>
          <p:cNvSpPr/>
          <p:nvPr/>
        </p:nvSpPr>
        <p:spPr>
          <a:xfrm>
            <a:off x="3983054" y="1838254"/>
            <a:ext cx="530893" cy="648072"/>
          </a:xfrm>
          <a:prstGeom prst="ellipse">
            <a:avLst/>
          </a:prstGeom>
          <a:noFill/>
          <a:ln>
            <a:solidFill>
              <a:srgbClr val="0087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752271" y="3033855"/>
            <a:ext cx="6023992" cy="400110"/>
          </a:xfrm>
          <a:prstGeom prst="rect">
            <a:avLst/>
          </a:prstGeom>
          <a:noFill/>
        </p:spPr>
        <p:txBody>
          <a:bodyPr wrap="square" rtlCol="0">
            <a:spAutoFit/>
          </a:bodyPr>
          <a:lstStyle/>
          <a:p>
            <a:r>
              <a:rPr lang="en-US" b="1" i="1" baseline="30000" dirty="0" smtClean="0">
                <a:solidFill>
                  <a:srgbClr val="002060"/>
                </a:solidFill>
                <a:latin typeface="Arial" panose="020B0604020202020204" pitchFamily="34" charset="0"/>
                <a:cs typeface="Arial" panose="020B0604020202020204" pitchFamily="34" charset="0"/>
              </a:rPr>
              <a:t>286</a:t>
            </a:r>
            <a:r>
              <a:rPr lang="en-US" b="1" i="1" dirty="0" smtClean="0">
                <a:solidFill>
                  <a:srgbClr val="002060"/>
                </a:solidFill>
                <a:latin typeface="Arial" panose="020B0604020202020204" pitchFamily="34" charset="0"/>
                <a:cs typeface="Arial" panose="020B0604020202020204" pitchFamily="34" charset="0"/>
              </a:rPr>
              <a:t>Fl</a:t>
            </a:r>
            <a:r>
              <a:rPr lang="en-US" i="1" dirty="0" smtClean="0">
                <a:solidFill>
                  <a:srgbClr val="002060"/>
                </a:solidFill>
                <a:latin typeface="Arial" panose="020B0604020202020204" pitchFamily="34" charset="0"/>
                <a:cs typeface="Arial" panose="020B0604020202020204" pitchFamily="34" charset="0"/>
              </a:rPr>
              <a:t>: decay on</a:t>
            </a:r>
            <a:r>
              <a:rPr lang="ru-RU" i="1" dirty="0" smtClean="0">
                <a:solidFill>
                  <a:srgbClr val="002060"/>
                </a:solidFill>
                <a:latin typeface="Arial" panose="020B0604020202020204" pitchFamily="34" charset="0"/>
                <a:cs typeface="Arial" panose="020B0604020202020204" pitchFamily="34" charset="0"/>
              </a:rPr>
              <a:t> </a:t>
            </a:r>
            <a:r>
              <a:rPr lang="ru-RU" i="1" dirty="0">
                <a:solidFill>
                  <a:srgbClr val="002060"/>
                </a:solidFill>
                <a:latin typeface="Arial" panose="020B0604020202020204" pitchFamily="34" charset="0"/>
                <a:cs typeface="Arial" panose="020B0604020202020204" pitchFamily="34" charset="0"/>
              </a:rPr>
              <a:t>2</a:t>
            </a:r>
            <a:r>
              <a:rPr lang="ru-RU" i="1" baseline="30000" dirty="0">
                <a:solidFill>
                  <a:srgbClr val="002060"/>
                </a:solidFill>
                <a:latin typeface="Arial" panose="020B0604020202020204" pitchFamily="34" charset="0"/>
                <a:cs typeface="Arial" panose="020B0604020202020204" pitchFamily="34" charset="0"/>
              </a:rPr>
              <a:t>+</a:t>
            </a:r>
            <a:r>
              <a:rPr lang="ru-RU" i="1" dirty="0">
                <a:solidFill>
                  <a:srgbClr val="002060"/>
                </a:solidFill>
                <a:latin typeface="Arial" panose="020B0604020202020204" pitchFamily="34" charset="0"/>
                <a:cs typeface="Arial" panose="020B0604020202020204" pitchFamily="34" charset="0"/>
              </a:rPr>
              <a:t> </a:t>
            </a:r>
            <a:r>
              <a:rPr lang="en-US" i="1" dirty="0" smtClean="0">
                <a:solidFill>
                  <a:srgbClr val="002060"/>
                </a:solidFill>
                <a:latin typeface="Arial" panose="020B0604020202020204" pitchFamily="34" charset="0"/>
                <a:cs typeface="Arial" panose="020B0604020202020204" pitchFamily="34" charset="0"/>
              </a:rPr>
              <a:t>rotational </a:t>
            </a:r>
            <a:r>
              <a:rPr lang="en-US" i="1" dirty="0" smtClean="0">
                <a:solidFill>
                  <a:srgbClr val="002060"/>
                </a:solidFill>
                <a:latin typeface="Arial" panose="020B0604020202020204" pitchFamily="34" charset="0"/>
                <a:cs typeface="Arial" panose="020B0604020202020204" pitchFamily="34" charset="0"/>
              </a:rPr>
              <a:t>state of </a:t>
            </a:r>
            <a:r>
              <a:rPr lang="en-US" b="1" i="1" baseline="30000" dirty="0" smtClean="0">
                <a:solidFill>
                  <a:srgbClr val="002060"/>
                </a:solidFill>
                <a:latin typeface="Arial" panose="020B0604020202020204" pitchFamily="34" charset="0"/>
                <a:cs typeface="Arial" panose="020B0604020202020204" pitchFamily="34" charset="0"/>
              </a:rPr>
              <a:t> 282</a:t>
            </a:r>
            <a:r>
              <a:rPr lang="en-US" b="1" i="1" dirty="0" smtClean="0">
                <a:solidFill>
                  <a:srgbClr val="002060"/>
                </a:solidFill>
                <a:latin typeface="Arial" panose="020B0604020202020204" pitchFamily="34" charset="0"/>
                <a:cs typeface="Arial" panose="020B0604020202020204" pitchFamily="34" charset="0"/>
              </a:rPr>
              <a:t>Cn</a:t>
            </a:r>
            <a:endParaRPr lang="ru-RU" i="1" dirty="0">
              <a:solidFill>
                <a:srgbClr val="002060"/>
              </a:solidFill>
              <a:latin typeface="Arial" panose="020B0604020202020204" pitchFamily="34" charset="0"/>
              <a:cs typeface="Arial" panose="020B0604020202020204" pitchFamily="34" charset="0"/>
            </a:endParaRPr>
          </a:p>
        </p:txBody>
      </p:sp>
      <p:grpSp>
        <p:nvGrpSpPr>
          <p:cNvPr id="14" name="Группа 13"/>
          <p:cNvGrpSpPr/>
          <p:nvPr/>
        </p:nvGrpSpPr>
        <p:grpSpPr>
          <a:xfrm>
            <a:off x="7392144" y="625686"/>
            <a:ext cx="4011862" cy="3014610"/>
            <a:chOff x="449253" y="1268760"/>
            <a:chExt cx="5060571" cy="4541356"/>
          </a:xfrm>
        </p:grpSpPr>
        <p:pic>
          <p:nvPicPr>
            <p:cNvPr id="15" name="Рисунок 14"/>
            <p:cNvPicPr>
              <a:picLocks noChangeAspect="1"/>
            </p:cNvPicPr>
            <p:nvPr/>
          </p:nvPicPr>
          <p:blipFill rotWithShape="1">
            <a:blip r:embed="rId3"/>
            <a:srcRect l="6725" t="7882" r="25766" b="7882"/>
            <a:stretch/>
          </p:blipFill>
          <p:spPr>
            <a:xfrm>
              <a:off x="613281" y="1268760"/>
              <a:ext cx="4896543" cy="4268782"/>
            </a:xfrm>
            <a:prstGeom prst="rect">
              <a:avLst/>
            </a:prstGeom>
          </p:spPr>
        </p:pic>
        <p:sp>
          <p:nvSpPr>
            <p:cNvPr id="17" name="TextBox 16"/>
            <p:cNvSpPr txBox="1"/>
            <p:nvPr/>
          </p:nvSpPr>
          <p:spPr>
            <a:xfrm>
              <a:off x="4719861" y="5264968"/>
              <a:ext cx="587205" cy="545148"/>
            </a:xfrm>
            <a:prstGeom prst="rect">
              <a:avLst/>
            </a:prstGeom>
            <a:noFill/>
          </p:spPr>
          <p:txBody>
            <a:bodyPr wrap="none" rtlCol="0">
              <a:spAutoFit/>
            </a:bodyPr>
            <a:lstStyle/>
            <a:p>
              <a:r>
                <a:rPr lang="en-US" dirty="0" smtClean="0">
                  <a:latin typeface="Symbol" panose="05050102010706020507" pitchFamily="18" charset="2"/>
                </a:rPr>
                <a:t>b</a:t>
              </a:r>
              <a:r>
                <a:rPr lang="en-US" baseline="-25000" dirty="0" smtClean="0"/>
                <a:t>2</a:t>
              </a:r>
              <a:endParaRPr lang="ru-RU" baseline="-25000" dirty="0"/>
            </a:p>
          </p:txBody>
        </p:sp>
        <p:sp>
          <p:nvSpPr>
            <p:cNvPr id="18" name="TextBox 17"/>
            <p:cNvSpPr txBox="1"/>
            <p:nvPr/>
          </p:nvSpPr>
          <p:spPr>
            <a:xfrm>
              <a:off x="449253" y="1965424"/>
              <a:ext cx="649087" cy="545148"/>
            </a:xfrm>
            <a:prstGeom prst="rect">
              <a:avLst/>
            </a:prstGeom>
            <a:noFill/>
          </p:spPr>
          <p:txBody>
            <a:bodyPr wrap="none" rtlCol="0">
              <a:spAutoFit/>
            </a:bodyPr>
            <a:lstStyle/>
            <a:p>
              <a:r>
                <a:rPr lang="en-US" dirty="0" smtClean="0">
                  <a:latin typeface="Symbol" panose="05050102010706020507" pitchFamily="18" charset="2"/>
                </a:rPr>
                <a:t>b4</a:t>
              </a:r>
              <a:endParaRPr lang="ru-RU" baseline="-25000" dirty="0"/>
            </a:p>
          </p:txBody>
        </p:sp>
        <p:sp>
          <p:nvSpPr>
            <p:cNvPr id="19" name="Прямоугольник 18"/>
            <p:cNvSpPr/>
            <p:nvPr/>
          </p:nvSpPr>
          <p:spPr>
            <a:xfrm>
              <a:off x="1140862" y="1428999"/>
              <a:ext cx="4176464" cy="36724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Прямоугольник 12"/>
          <p:cNvSpPr/>
          <p:nvPr/>
        </p:nvSpPr>
        <p:spPr>
          <a:xfrm>
            <a:off x="8544272" y="4039780"/>
            <a:ext cx="2313454" cy="923330"/>
          </a:xfrm>
          <a:prstGeom prst="rect">
            <a:avLst/>
          </a:prstGeom>
        </p:spPr>
        <p:txBody>
          <a:bodyPr wrap="none">
            <a:spAutoFit/>
          </a:bodyPr>
          <a:lstStyle/>
          <a:p>
            <a:r>
              <a:rPr lang="en-US" i="1" dirty="0" smtClean="0">
                <a:latin typeface="Arial" panose="020B0604020202020204" pitchFamily="34" charset="0"/>
                <a:ea typeface="Times New Roman" panose="02020603050405020304" pitchFamily="18" charset="0"/>
                <a:cs typeface="Arial" panose="020B0604020202020204" pitchFamily="34" charset="0"/>
              </a:rPr>
              <a:t>“experiment”:</a:t>
            </a:r>
          </a:p>
          <a:p>
            <a:r>
              <a:rPr lang="en-US" i="1" dirty="0" smtClean="0">
                <a:latin typeface="Arial" panose="020B0604020202020204" pitchFamily="34" charset="0"/>
                <a:ea typeface="Times New Roman" panose="02020603050405020304" pitchFamily="18" charset="0"/>
                <a:cs typeface="Arial" panose="020B0604020202020204" pitchFamily="34" charset="0"/>
              </a:rPr>
              <a:t>E</a:t>
            </a:r>
            <a:r>
              <a:rPr lang="en-US" baseline="-25000" dirty="0" smtClean="0">
                <a:latin typeface="Arial" panose="020B0604020202020204" pitchFamily="34" charset="0"/>
                <a:ea typeface="Times New Roman" panose="02020603050405020304" pitchFamily="18" charset="0"/>
                <a:cs typeface="Arial" panose="020B0604020202020204" pitchFamily="34" charset="0"/>
              </a:rPr>
              <a:t>2</a:t>
            </a:r>
            <a:r>
              <a:rPr lang="en-US" baseline="-25000" dirty="0">
                <a:latin typeface="Arial" panose="020B0604020202020204" pitchFamily="34" charset="0"/>
                <a:ea typeface="Times New Roman" panose="02020603050405020304" pitchFamily="18" charset="0"/>
                <a:cs typeface="Arial" panose="020B0604020202020204" pitchFamily="34" charset="0"/>
              </a:rPr>
              <a:t>+</a:t>
            </a:r>
            <a:r>
              <a:rPr lang="en-US" dirty="0">
                <a:latin typeface="Arial" panose="020B0604020202020204" pitchFamily="34" charset="0"/>
                <a:ea typeface="Times New Roman" panose="02020603050405020304" pitchFamily="18" charset="0"/>
                <a:cs typeface="Arial" panose="020B0604020202020204" pitchFamily="34" charset="0"/>
              </a:rPr>
              <a:t> = </a:t>
            </a:r>
            <a:r>
              <a:rPr lang="en-US" dirty="0" smtClean="0">
                <a:latin typeface="Arial" panose="020B0604020202020204" pitchFamily="34" charset="0"/>
                <a:ea typeface="Times New Roman" panose="02020603050405020304" pitchFamily="18" charset="0"/>
                <a:cs typeface="Arial" panose="020B0604020202020204" pitchFamily="34" charset="0"/>
              </a:rPr>
              <a:t>100 - 200 </a:t>
            </a:r>
            <a:r>
              <a:rPr lang="en-US" dirty="0" err="1">
                <a:latin typeface="Arial" panose="020B0604020202020204" pitchFamily="34" charset="0"/>
                <a:ea typeface="Times New Roman" panose="02020603050405020304" pitchFamily="18" charset="0"/>
                <a:cs typeface="Arial" panose="020B0604020202020204" pitchFamily="34" charset="0"/>
              </a:rPr>
              <a:t>keV</a:t>
            </a:r>
            <a:endParaRPr lang="en-US" dirty="0" smtClean="0">
              <a:latin typeface="Arial" panose="020B0604020202020204" pitchFamily="34" charset="0"/>
              <a:ea typeface="Times New Roman" panose="02020603050405020304" pitchFamily="18" charset="0"/>
              <a:cs typeface="Arial" panose="020B0604020202020204" pitchFamily="34" charset="0"/>
            </a:endParaRPr>
          </a:p>
          <a:p>
            <a:r>
              <a:rPr lang="en-US" dirty="0" smtClean="0">
                <a:latin typeface="Arial" panose="020B0604020202020204" pitchFamily="34" charset="0"/>
                <a:ea typeface="Times New Roman" panose="02020603050405020304" pitchFamily="18" charset="0"/>
                <a:cs typeface="Arial" panose="020B0604020202020204" pitchFamily="34" charset="0"/>
              </a:rPr>
              <a:t>0</a:t>
            </a:r>
            <a:r>
              <a:rPr lang="en-US" baseline="30000" dirty="0" smtClean="0">
                <a:latin typeface="Arial" panose="020B0604020202020204" pitchFamily="34" charset="0"/>
                <a:ea typeface="Times New Roman" panose="02020603050405020304" pitchFamily="18" charset="0"/>
                <a:cs typeface="Arial" panose="020B0604020202020204" pitchFamily="34" charset="0"/>
              </a:rPr>
              <a:t>+</a:t>
            </a:r>
            <a:r>
              <a:rPr lang="en-US" dirty="0" smtClean="0">
                <a:latin typeface="Arial" panose="020B0604020202020204" pitchFamily="34" charset="0"/>
                <a:ea typeface="Times New Roman" panose="02020603050405020304" pitchFamily="18" charset="0"/>
                <a:cs typeface="Arial" panose="020B0604020202020204" pitchFamily="34" charset="0"/>
              </a:rPr>
              <a:t>: 82</a:t>
            </a:r>
            <a:r>
              <a:rPr lang="en-US" dirty="0">
                <a:latin typeface="Arial" panose="020B0604020202020204" pitchFamily="34" charset="0"/>
                <a:ea typeface="Times New Roman" panose="02020603050405020304" pitchFamily="18" charset="0"/>
                <a:cs typeface="Arial" panose="020B0604020202020204" pitchFamily="34" charset="0"/>
              </a:rPr>
              <a:t>% and </a:t>
            </a:r>
            <a:r>
              <a:rPr lang="en-US" dirty="0" smtClean="0">
                <a:latin typeface="Arial" panose="020B0604020202020204" pitchFamily="34" charset="0"/>
                <a:ea typeface="Times New Roman" panose="02020603050405020304" pitchFamily="18" charset="0"/>
                <a:cs typeface="Arial" panose="020B0604020202020204" pitchFamily="34" charset="0"/>
              </a:rPr>
              <a:t>2</a:t>
            </a:r>
            <a:r>
              <a:rPr lang="en-US" baseline="30000" dirty="0" smtClean="0">
                <a:latin typeface="Arial" panose="020B0604020202020204" pitchFamily="34" charset="0"/>
                <a:ea typeface="Times New Roman" panose="02020603050405020304" pitchFamily="18" charset="0"/>
                <a:cs typeface="Arial" panose="020B0604020202020204" pitchFamily="34" charset="0"/>
              </a:rPr>
              <a:t>+</a:t>
            </a:r>
            <a:r>
              <a:rPr lang="en-US" dirty="0" smtClean="0">
                <a:latin typeface="Arial" panose="020B0604020202020204" pitchFamily="34" charset="0"/>
                <a:ea typeface="Times New Roman" panose="02020603050405020304" pitchFamily="18" charset="0"/>
                <a:cs typeface="Arial" panose="020B0604020202020204" pitchFamily="34" charset="0"/>
              </a:rPr>
              <a:t>: 18%</a:t>
            </a:r>
            <a:endParaRPr lang="ru-RU" dirty="0">
              <a:latin typeface="Arial" panose="020B0604020202020204" pitchFamily="34" charset="0"/>
              <a:cs typeface="Arial" panose="020B0604020202020204" pitchFamily="34" charset="0"/>
            </a:endParaRPr>
          </a:p>
        </p:txBody>
      </p:sp>
      <p:sp>
        <p:nvSpPr>
          <p:cNvPr id="16" name="Прямоугольник 15"/>
          <p:cNvSpPr/>
          <p:nvPr/>
        </p:nvSpPr>
        <p:spPr>
          <a:xfrm>
            <a:off x="9202218" y="5549170"/>
            <a:ext cx="1208985" cy="400110"/>
          </a:xfrm>
          <a:prstGeom prst="rect">
            <a:avLst/>
          </a:prstGeom>
        </p:spPr>
        <p:txBody>
          <a:bodyPr wrap="none">
            <a:spAutoFit/>
          </a:bodyPr>
          <a:lstStyle/>
          <a:p>
            <a:r>
              <a:rPr lang="en-US" i="1" dirty="0" smtClean="0">
                <a:latin typeface="Symbol" panose="05050102010706020507" pitchFamily="18" charset="2"/>
                <a:ea typeface="Times New Roman" panose="02020603050405020304" pitchFamily="18" charset="0"/>
                <a:cs typeface="Times New Roman" panose="02020603050405020304" pitchFamily="18" charset="0"/>
              </a:rPr>
              <a:t>b</a:t>
            </a:r>
            <a:r>
              <a:rPr lang="en-US" baseline="-25000" dirty="0" smtClean="0">
                <a:latin typeface="Arial" panose="020B0604020202020204" pitchFamily="34" charset="0"/>
                <a:ea typeface="Times New Roman" panose="02020603050405020304" pitchFamily="18" charset="0"/>
                <a:cs typeface="Arial" panose="020B0604020202020204" pitchFamily="34" charset="0"/>
              </a:rPr>
              <a:t>2</a:t>
            </a:r>
            <a:r>
              <a:rPr lang="en-US" dirty="0" smtClean="0">
                <a:latin typeface="Arial" panose="020B0604020202020204" pitchFamily="34" charset="0"/>
                <a:ea typeface="Times New Roman" panose="02020603050405020304" pitchFamily="18" charset="0"/>
                <a:cs typeface="Arial" panose="020B0604020202020204" pitchFamily="34" charset="0"/>
              </a:rPr>
              <a:t> </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smtClean="0">
                <a:latin typeface="Arial" panose="020B0604020202020204" pitchFamily="34" charset="0"/>
                <a:ea typeface="Times New Roman" panose="02020603050405020304" pitchFamily="18" charset="0"/>
                <a:cs typeface="Arial" panose="020B0604020202020204" pitchFamily="34" charset="0"/>
              </a:rPr>
              <a:t>0.13</a:t>
            </a:r>
            <a:endParaRPr lang="en-US" dirty="0" smtClean="0">
              <a:latin typeface="Arial" panose="020B0604020202020204" pitchFamily="34" charset="0"/>
              <a:ea typeface="Times New Roman" panose="02020603050405020304" pitchFamily="18" charset="0"/>
              <a:cs typeface="Arial" panose="020B0604020202020204" pitchFamily="34" charset="0"/>
            </a:endParaRPr>
          </a:p>
        </p:txBody>
      </p:sp>
      <p:sp>
        <p:nvSpPr>
          <p:cNvPr id="2" name="Стрелка вниз 1"/>
          <p:cNvSpPr/>
          <p:nvPr/>
        </p:nvSpPr>
        <p:spPr>
          <a:xfrm>
            <a:off x="9700999" y="5040116"/>
            <a:ext cx="211425"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754673" y="3640296"/>
            <a:ext cx="6122843" cy="923330"/>
          </a:xfrm>
          <a:prstGeom prst="rect">
            <a:avLst/>
          </a:prstGeom>
        </p:spPr>
        <p:txBody>
          <a:bodyPr wrap="square">
            <a:spAutoFit/>
          </a:bodyPr>
          <a:lstStyle/>
          <a:p>
            <a:r>
              <a:rPr lang="en-US" sz="1800" b="1" dirty="0" smtClean="0">
                <a:latin typeface="Arial" panose="020B0604020202020204" pitchFamily="34" charset="0"/>
                <a:cs typeface="Arial" panose="020B0604020202020204" pitchFamily="34" charset="0"/>
              </a:rPr>
              <a:t>Day-one </a:t>
            </a:r>
            <a:r>
              <a:rPr lang="en-US" sz="1800" b="1" dirty="0" smtClean="0">
                <a:latin typeface="Arial" panose="020B0604020202020204" pitchFamily="34" charset="0"/>
                <a:cs typeface="Arial" panose="020B0604020202020204" pitchFamily="34" charset="0"/>
              </a:rPr>
              <a:t>experiments: </a:t>
            </a:r>
            <a:r>
              <a:rPr lang="en-US" sz="1800" baseline="30000" dirty="0" smtClean="0">
                <a:latin typeface="Arial" panose="020B0604020202020204" pitchFamily="34" charset="0"/>
                <a:cs typeface="Arial" panose="020B0604020202020204" pitchFamily="34" charset="0"/>
              </a:rPr>
              <a:t>48</a:t>
            </a:r>
            <a:r>
              <a:rPr lang="en-US" sz="1800" dirty="0" smtClean="0">
                <a:latin typeface="Arial" panose="020B0604020202020204" pitchFamily="34" charset="0"/>
                <a:cs typeface="Arial" panose="020B0604020202020204" pitchFamily="34" charset="0"/>
              </a:rPr>
              <a:t>Ca </a:t>
            </a:r>
            <a:r>
              <a:rPr lang="en-US" sz="1800" dirty="0">
                <a:latin typeface="Arial" panose="020B0604020202020204" pitchFamily="34" charset="0"/>
                <a:cs typeface="Arial" panose="020B0604020202020204" pitchFamily="34" charset="0"/>
              </a:rPr>
              <a:t>+ </a:t>
            </a:r>
            <a:r>
              <a:rPr lang="en-US" sz="1800" baseline="30000" dirty="0">
                <a:latin typeface="Arial" panose="020B0604020202020204" pitchFamily="34" charset="0"/>
                <a:cs typeface="Arial" panose="020B0604020202020204" pitchFamily="34" charset="0"/>
              </a:rPr>
              <a:t>242</a:t>
            </a:r>
            <a:r>
              <a:rPr lang="en-US" sz="1800" dirty="0">
                <a:latin typeface="Arial" panose="020B0604020202020204" pitchFamily="34" charset="0"/>
                <a:cs typeface="Arial" panose="020B0604020202020204" pitchFamily="34" charset="0"/>
              </a:rPr>
              <a:t>Pu → </a:t>
            </a:r>
            <a:r>
              <a:rPr lang="en-US" sz="1800" baseline="30000" dirty="0">
                <a:latin typeface="Arial" panose="020B0604020202020204" pitchFamily="34" charset="0"/>
                <a:cs typeface="Arial" panose="020B0604020202020204" pitchFamily="34" charset="0"/>
              </a:rPr>
              <a:t>287</a:t>
            </a:r>
            <a:r>
              <a:rPr lang="en-US" sz="1800" dirty="0">
                <a:latin typeface="Arial" panose="020B0604020202020204" pitchFamily="34" charset="0"/>
                <a:cs typeface="Arial" panose="020B0604020202020204" pitchFamily="34" charset="0"/>
              </a:rPr>
              <a:t>Fl + </a:t>
            </a:r>
            <a:r>
              <a:rPr lang="en-US" sz="1800" dirty="0" smtClean="0">
                <a:latin typeface="Arial" panose="020B0604020202020204" pitchFamily="34" charset="0"/>
                <a:cs typeface="Arial" panose="020B0604020202020204" pitchFamily="34" charset="0"/>
              </a:rPr>
              <a:t>3n</a:t>
            </a:r>
            <a:endParaRPr lang="en-US" sz="1800" baseline="30000" dirty="0">
              <a:latin typeface="Arial" panose="020B0604020202020204" pitchFamily="34" charset="0"/>
              <a:cs typeface="Arial" panose="020B0604020202020204" pitchFamily="34" charset="0"/>
            </a:endParaRPr>
          </a:p>
          <a:p>
            <a:r>
              <a:rPr lang="en-US" sz="1800" baseline="30000" dirty="0" smtClean="0">
                <a:latin typeface="Arial" panose="020B0604020202020204" pitchFamily="34" charset="0"/>
                <a:cs typeface="Arial" panose="020B0604020202020204" pitchFamily="34" charset="0"/>
              </a:rPr>
              <a:t>                                                          48</a:t>
            </a:r>
            <a:r>
              <a:rPr lang="en-US" sz="1800" dirty="0" smtClean="0">
                <a:latin typeface="Arial" panose="020B0604020202020204" pitchFamily="34" charset="0"/>
                <a:cs typeface="Arial" panose="020B0604020202020204" pitchFamily="34" charset="0"/>
              </a:rPr>
              <a:t>Ca </a:t>
            </a:r>
            <a:r>
              <a:rPr lang="en-US" sz="1800" dirty="0">
                <a:latin typeface="Arial" panose="020B0604020202020204" pitchFamily="34" charset="0"/>
                <a:cs typeface="Arial" panose="020B0604020202020204" pitchFamily="34" charset="0"/>
              </a:rPr>
              <a:t>+ </a:t>
            </a:r>
            <a:r>
              <a:rPr lang="en-US" sz="1800" baseline="30000" dirty="0">
                <a:latin typeface="Arial" panose="020B0604020202020204" pitchFamily="34" charset="0"/>
                <a:cs typeface="Arial" panose="020B0604020202020204" pitchFamily="34" charset="0"/>
              </a:rPr>
              <a:t>243</a:t>
            </a:r>
            <a:r>
              <a:rPr lang="en-US" sz="1800" dirty="0">
                <a:latin typeface="Arial" panose="020B0604020202020204" pitchFamily="34" charset="0"/>
                <a:cs typeface="Arial" panose="020B0604020202020204" pitchFamily="34" charset="0"/>
              </a:rPr>
              <a:t>Am → </a:t>
            </a:r>
            <a:r>
              <a:rPr lang="en-US" sz="1800" baseline="30000" dirty="0">
                <a:latin typeface="Arial" panose="020B0604020202020204" pitchFamily="34" charset="0"/>
                <a:cs typeface="Arial" panose="020B0604020202020204" pitchFamily="34" charset="0"/>
              </a:rPr>
              <a:t>288</a:t>
            </a:r>
            <a:r>
              <a:rPr lang="en-US" sz="1800" dirty="0">
                <a:latin typeface="Arial" panose="020B0604020202020204" pitchFamily="34" charset="0"/>
                <a:cs typeface="Arial" panose="020B0604020202020204" pitchFamily="34" charset="0"/>
              </a:rPr>
              <a:t>Mc + 3n</a:t>
            </a:r>
            <a:endParaRPr lang="ru-RU"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p:txBody>
      </p:sp>
      <p:sp>
        <p:nvSpPr>
          <p:cNvPr id="21" name="Прямоугольник 20"/>
          <p:cNvSpPr/>
          <p:nvPr/>
        </p:nvSpPr>
        <p:spPr>
          <a:xfrm>
            <a:off x="767408" y="4455431"/>
            <a:ext cx="6336704" cy="1938992"/>
          </a:xfrm>
          <a:prstGeom prst="rect">
            <a:avLst/>
          </a:prstGeom>
        </p:spPr>
        <p:txBody>
          <a:bodyPr wrap="square">
            <a:spAutoFit/>
          </a:bodyPr>
          <a:lstStyle/>
          <a:p>
            <a:r>
              <a:rPr lang="en-US" dirty="0">
                <a:latin typeface="Arial" panose="020B0604020202020204" pitchFamily="34" charset="0"/>
                <a:cs typeface="Arial" panose="020B0604020202020204" pitchFamily="34" charset="0"/>
              </a:rPr>
              <a:t>Cross section ~ 10</a:t>
            </a:r>
            <a:r>
              <a:rPr lang="ru-RU"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pb</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Target thickness ~ </a:t>
            </a:r>
            <a:r>
              <a:rPr lang="en-US" dirty="0" smtClean="0">
                <a:latin typeface="Arial" panose="020B0604020202020204" pitchFamily="34" charset="0"/>
                <a:cs typeface="Arial" panose="020B0604020202020204" pitchFamily="34" charset="0"/>
              </a:rPr>
              <a:t>0.4 mg/cm</a:t>
            </a:r>
            <a:r>
              <a:rPr lang="en-US" baseline="30000" dirty="0" smtClean="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Beam intensity of</a:t>
            </a:r>
            <a:r>
              <a:rPr lang="ru-RU" dirty="0">
                <a:latin typeface="Arial" panose="020B0604020202020204" pitchFamily="34" charset="0"/>
                <a:cs typeface="Arial" panose="020B0604020202020204" pitchFamily="34" charset="0"/>
              </a:rPr>
              <a:t> </a:t>
            </a:r>
            <a:r>
              <a:rPr lang="en-US" baseline="30000" dirty="0">
                <a:latin typeface="Arial" panose="020B0604020202020204" pitchFamily="34" charset="0"/>
                <a:cs typeface="Arial" panose="020B0604020202020204" pitchFamily="34" charset="0"/>
              </a:rPr>
              <a:t>48</a:t>
            </a:r>
            <a:r>
              <a:rPr lang="en-US" dirty="0">
                <a:latin typeface="Arial" panose="020B0604020202020204" pitchFamily="34" charset="0"/>
                <a:cs typeface="Arial" panose="020B0604020202020204" pitchFamily="34" charset="0"/>
              </a:rPr>
              <a:t>Ca ~ </a:t>
            </a:r>
            <a:r>
              <a:rPr lang="en-US" dirty="0" smtClean="0">
                <a:latin typeface="Arial" panose="020B0604020202020204" pitchFamily="34" charset="0"/>
                <a:cs typeface="Arial" panose="020B0604020202020204" pitchFamily="34" charset="0"/>
              </a:rPr>
              <a:t>3 </a:t>
            </a:r>
            <a:r>
              <a:rPr lang="en-US" dirty="0" err="1" smtClean="0">
                <a:latin typeface="Arial" panose="020B0604020202020204" pitchFamily="34" charset="0"/>
                <a:cs typeface="Arial" panose="020B0604020202020204" pitchFamily="34" charset="0"/>
              </a:rPr>
              <a:t>pµA</a:t>
            </a:r>
            <a:r>
              <a:rPr lang="en-US" dirty="0" smtClean="0">
                <a:latin typeface="Arial" panose="020B0604020202020204" pitchFamily="34" charset="0"/>
                <a:cs typeface="Arial" panose="020B0604020202020204" pitchFamily="34" charset="0"/>
              </a:rPr>
              <a:t>;</a:t>
            </a:r>
            <a:r>
              <a:rPr lang="ru-RU"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ε</a:t>
            </a:r>
            <a:r>
              <a:rPr lang="en-US" baseline="-25000" dirty="0">
                <a:latin typeface="Arial" panose="020B0604020202020204" pitchFamily="34" charset="0"/>
                <a:cs typeface="Arial" panose="020B0604020202020204" pitchFamily="34" charset="0"/>
              </a:rPr>
              <a:t>transmission </a:t>
            </a:r>
            <a:r>
              <a:rPr lang="en-US" dirty="0">
                <a:latin typeface="Arial" panose="020B0604020202020204" pitchFamily="34" charset="0"/>
                <a:cs typeface="Arial" panose="020B0604020202020204" pitchFamily="34" charset="0"/>
              </a:rPr>
              <a:t>~  50 %;</a:t>
            </a:r>
          </a:p>
          <a:p>
            <a:endParaRPr lang="en-US"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100 </a:t>
            </a:r>
            <a:r>
              <a:rPr lang="en-US" dirty="0">
                <a:latin typeface="Arial" panose="020B0604020202020204" pitchFamily="34" charset="0"/>
                <a:cs typeface="Arial" panose="020B0604020202020204" pitchFamily="34" charset="0"/>
              </a:rPr>
              <a:t>days</a:t>
            </a:r>
            <a:r>
              <a:rPr lang="ru-RU" dirty="0">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~200-</a:t>
            </a:r>
            <a:r>
              <a:rPr lang="ru-RU" dirty="0" smtClean="0">
                <a:latin typeface="Arial" panose="020B0604020202020204" pitchFamily="34" charset="0"/>
                <a:cs typeface="Arial" panose="020B0604020202020204" pitchFamily="34" charset="0"/>
              </a:rPr>
              <a:t>300 </a:t>
            </a:r>
            <a:r>
              <a:rPr lang="en-US" dirty="0" smtClean="0">
                <a:latin typeface="Arial" panose="020B0604020202020204" pitchFamily="34" charset="0"/>
                <a:cs typeface="Arial" panose="020B0604020202020204" pitchFamily="34" charset="0"/>
              </a:rPr>
              <a:t>events</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&gt;100</a:t>
            </a:r>
            <a:r>
              <a:rPr lang="ru-RU"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gamma quanta</a:t>
            </a:r>
            <a:endParaRPr lang="en-US" dirty="0">
              <a:latin typeface="Arial" panose="020B0604020202020204" pitchFamily="34" charset="0"/>
              <a:cs typeface="Arial" panose="020B0604020202020204" pitchFamily="34" charset="0"/>
            </a:endParaRPr>
          </a:p>
        </p:txBody>
      </p:sp>
      <p:sp>
        <p:nvSpPr>
          <p:cNvPr id="22" name="Заголовок 1"/>
          <p:cNvSpPr>
            <a:spLocks noGrp="1"/>
          </p:cNvSpPr>
          <p:nvPr>
            <p:ph type="title"/>
          </p:nvPr>
        </p:nvSpPr>
        <p:spPr>
          <a:xfrm>
            <a:off x="1631504" y="68028"/>
            <a:ext cx="9144000" cy="545105"/>
          </a:xfrm>
        </p:spPr>
        <p:txBody>
          <a:bodyPr>
            <a:normAutofit/>
          </a:bodyPr>
          <a:lstStyle/>
          <a:p>
            <a:pPr algn="ctr"/>
            <a:r>
              <a:rPr lang="en-US" sz="2400" b="1" dirty="0">
                <a:solidFill>
                  <a:srgbClr val="C00000"/>
                </a:solidFill>
                <a:latin typeface="Arial" panose="020B0604020202020204" pitchFamily="34" charset="0"/>
                <a:cs typeface="Arial" panose="020B0604020202020204" pitchFamily="34" charset="0"/>
              </a:rPr>
              <a:t>Spectroscopy of SH isotopes </a:t>
            </a:r>
            <a:r>
              <a:rPr lang="en-US" sz="2400" b="1" dirty="0" smtClean="0">
                <a:solidFill>
                  <a:srgbClr val="C00000"/>
                </a:solidFill>
                <a:latin typeface="Arial" panose="020B0604020202020204" pitchFamily="34" charset="0"/>
                <a:cs typeface="Arial" panose="020B0604020202020204" pitchFamily="34" charset="0"/>
              </a:rPr>
              <a:t>@ SHE Factory</a:t>
            </a:r>
            <a:endParaRPr lang="ru-RU"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452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9"/>
          <p:cNvSpPr>
            <a:spLocks noChangeArrowheads="1"/>
          </p:cNvSpPr>
          <p:nvPr/>
        </p:nvSpPr>
        <p:spPr bwMode="auto">
          <a:xfrm>
            <a:off x="1524001" y="296956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a:solidFill>
                  <a:schemeClr val="tx1"/>
                </a:solidFill>
                <a:latin typeface="Arial" charset="0"/>
                <a:cs typeface="Arial" charset="0"/>
              </a:defRPr>
            </a:lvl1pPr>
            <a:lvl2pPr marL="742950" indent="-285750" eaLnBrk="0" hangingPunct="0">
              <a:defRPr sz="2400" b="1">
                <a:solidFill>
                  <a:schemeClr val="tx1"/>
                </a:solidFill>
                <a:latin typeface="Arial" charset="0"/>
                <a:cs typeface="Arial" charset="0"/>
              </a:defRPr>
            </a:lvl2pPr>
            <a:lvl3pPr marL="1143000" indent="-228600" eaLnBrk="0" hangingPunct="0">
              <a:defRPr sz="2400" b="1">
                <a:solidFill>
                  <a:schemeClr val="tx1"/>
                </a:solidFill>
                <a:latin typeface="Arial" charset="0"/>
                <a:cs typeface="Arial" charset="0"/>
              </a:defRPr>
            </a:lvl3pPr>
            <a:lvl4pPr marL="1600200" indent="-228600" eaLnBrk="0" hangingPunct="0">
              <a:defRPr sz="2400" b="1">
                <a:solidFill>
                  <a:schemeClr val="tx1"/>
                </a:solidFill>
                <a:latin typeface="Arial" charset="0"/>
                <a:cs typeface="Arial" charset="0"/>
              </a:defRPr>
            </a:lvl4pPr>
            <a:lvl5pPr marL="2057400" indent="-228600" eaLnBrk="0" hangingPunct="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eaLnBrk="1" hangingPunct="1"/>
            <a:endParaRPr lang="ru-RU" altLang="ru-RU"/>
          </a:p>
        </p:txBody>
      </p:sp>
      <p:grpSp>
        <p:nvGrpSpPr>
          <p:cNvPr id="11" name="Группа 10"/>
          <p:cNvGrpSpPr/>
          <p:nvPr/>
        </p:nvGrpSpPr>
        <p:grpSpPr>
          <a:xfrm>
            <a:off x="-1526090" y="1084851"/>
            <a:ext cx="8010794" cy="4455912"/>
            <a:chOff x="3266855" y="98630"/>
            <a:chExt cx="5681141" cy="2894908"/>
          </a:xfrm>
        </p:grpSpPr>
        <p:grpSp>
          <p:nvGrpSpPr>
            <p:cNvPr id="8" name="Группа 7"/>
            <p:cNvGrpSpPr/>
            <p:nvPr/>
          </p:nvGrpSpPr>
          <p:grpSpPr>
            <a:xfrm>
              <a:off x="3266855" y="233645"/>
              <a:ext cx="5681141" cy="2759893"/>
              <a:chOff x="3266855" y="233645"/>
              <a:chExt cx="5681141" cy="2759893"/>
            </a:xfrm>
            <a:solidFill>
              <a:schemeClr val="bg1"/>
            </a:solidFill>
          </p:grpSpPr>
          <p:grpSp>
            <p:nvGrpSpPr>
              <p:cNvPr id="6" name="Группа 5"/>
              <p:cNvGrpSpPr/>
              <p:nvPr/>
            </p:nvGrpSpPr>
            <p:grpSpPr>
              <a:xfrm>
                <a:off x="3266855" y="233645"/>
                <a:ext cx="5681141" cy="2759893"/>
                <a:chOff x="3266855" y="233645"/>
                <a:chExt cx="5681141" cy="2759893"/>
              </a:xfrm>
              <a:grpFill/>
            </p:grpSpPr>
            <p:pic>
              <p:nvPicPr>
                <p:cNvPr id="12" name="Рисунок 11" descr="z2.bmp"/>
                <p:cNvPicPr>
                  <a:picLocks noChangeAspect="1"/>
                </p:cNvPicPr>
                <p:nvPr/>
              </p:nvPicPr>
              <p:blipFill>
                <a:blip r:embed="rId2" cstate="print"/>
                <a:stretch>
                  <a:fillRect/>
                </a:stretch>
              </p:blipFill>
              <p:spPr>
                <a:xfrm>
                  <a:off x="3356865" y="233645"/>
                  <a:ext cx="5591131" cy="2759893"/>
                </a:xfrm>
                <a:prstGeom prst="rect">
                  <a:avLst/>
                </a:prstGeom>
                <a:grpFill/>
              </p:spPr>
            </p:pic>
            <p:sp>
              <p:nvSpPr>
                <p:cNvPr id="5" name="Прямоугольник 4"/>
                <p:cNvSpPr/>
                <p:nvPr/>
              </p:nvSpPr>
              <p:spPr>
                <a:xfrm>
                  <a:off x="3266855" y="323655"/>
                  <a:ext cx="2160240" cy="1125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Прямоугольник 6"/>
              <p:cNvSpPr/>
              <p:nvPr/>
            </p:nvSpPr>
            <p:spPr>
              <a:xfrm>
                <a:off x="5202070" y="503675"/>
                <a:ext cx="810090" cy="382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Прямоугольник 8"/>
            <p:cNvSpPr/>
            <p:nvPr/>
          </p:nvSpPr>
          <p:spPr>
            <a:xfrm>
              <a:off x="5427095" y="98630"/>
              <a:ext cx="1305145" cy="31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mc:AlternateContent xmlns:mc="http://schemas.openxmlformats.org/markup-compatibility/2006">
        <mc:Choice xmlns:a14="http://schemas.microsoft.com/office/drawing/2010/main" Requires="a14">
          <p:sp>
            <p:nvSpPr>
              <p:cNvPr id="1028" name="Text Box 5"/>
              <p:cNvSpPr txBox="1">
                <a:spLocks noChangeArrowheads="1"/>
              </p:cNvSpPr>
              <p:nvPr/>
            </p:nvSpPr>
            <p:spPr bwMode="auto">
              <a:xfrm>
                <a:off x="6392684" y="1405416"/>
                <a:ext cx="4414991" cy="16773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cs typeface="Arial" charset="0"/>
                  </a:defRPr>
                </a:lvl1pPr>
                <a:lvl2pPr marL="742950" indent="-285750" eaLnBrk="0" hangingPunct="0">
                  <a:defRPr sz="2400" b="1">
                    <a:solidFill>
                      <a:schemeClr val="tx1"/>
                    </a:solidFill>
                    <a:latin typeface="Arial" charset="0"/>
                    <a:cs typeface="Arial" charset="0"/>
                  </a:defRPr>
                </a:lvl2pPr>
                <a:lvl3pPr marL="1143000" indent="-228600" eaLnBrk="0" hangingPunct="0">
                  <a:defRPr sz="2400" b="1">
                    <a:solidFill>
                      <a:schemeClr val="tx1"/>
                    </a:solidFill>
                    <a:latin typeface="Arial" charset="0"/>
                    <a:cs typeface="Arial" charset="0"/>
                  </a:defRPr>
                </a:lvl3pPr>
                <a:lvl4pPr marL="1600200" indent="-228600" eaLnBrk="0" hangingPunct="0">
                  <a:defRPr sz="2400" b="1">
                    <a:solidFill>
                      <a:schemeClr val="tx1"/>
                    </a:solidFill>
                    <a:latin typeface="Arial" charset="0"/>
                    <a:cs typeface="Arial" charset="0"/>
                  </a:defRPr>
                </a:lvl4pPr>
                <a:lvl5pPr marL="2057400" indent="-228600" eaLnBrk="0" hangingPunct="0">
                  <a:defRPr sz="2400" b="1">
                    <a:solidFill>
                      <a:schemeClr val="tx1"/>
                    </a:solidFill>
                    <a:latin typeface="Arial" charset="0"/>
                    <a:cs typeface="Arial" charset="0"/>
                  </a:defRPr>
                </a:lvl5pPr>
                <a:lvl6pPr marL="2514600" indent="-228600" eaLnBrk="0" fontAlgn="base" hangingPunct="0">
                  <a:spcBef>
                    <a:spcPct val="0"/>
                  </a:spcBef>
                  <a:spcAft>
                    <a:spcPct val="0"/>
                  </a:spcAft>
                  <a:defRPr sz="2400" b="1">
                    <a:solidFill>
                      <a:schemeClr val="tx1"/>
                    </a:solidFill>
                    <a:latin typeface="Arial" charset="0"/>
                    <a:cs typeface="Arial" charset="0"/>
                  </a:defRPr>
                </a:lvl6pPr>
                <a:lvl7pPr marL="2971800" indent="-228600" eaLnBrk="0" fontAlgn="base" hangingPunct="0">
                  <a:spcBef>
                    <a:spcPct val="0"/>
                  </a:spcBef>
                  <a:spcAft>
                    <a:spcPct val="0"/>
                  </a:spcAft>
                  <a:defRPr sz="2400" b="1">
                    <a:solidFill>
                      <a:schemeClr val="tx1"/>
                    </a:solidFill>
                    <a:latin typeface="Arial" charset="0"/>
                    <a:cs typeface="Arial" charset="0"/>
                  </a:defRPr>
                </a:lvl7pPr>
                <a:lvl8pPr marL="3429000" indent="-228600" eaLnBrk="0" fontAlgn="base" hangingPunct="0">
                  <a:spcBef>
                    <a:spcPct val="0"/>
                  </a:spcBef>
                  <a:spcAft>
                    <a:spcPct val="0"/>
                  </a:spcAft>
                  <a:defRPr sz="2400" b="1">
                    <a:solidFill>
                      <a:schemeClr val="tx1"/>
                    </a:solidFill>
                    <a:latin typeface="Arial" charset="0"/>
                    <a:cs typeface="Arial" charset="0"/>
                  </a:defRPr>
                </a:lvl8pPr>
                <a:lvl9pPr marL="3886200" indent="-228600" eaLnBrk="0" fontAlgn="base" hangingPunct="0">
                  <a:spcBef>
                    <a:spcPct val="0"/>
                  </a:spcBef>
                  <a:spcAft>
                    <a:spcPct val="0"/>
                  </a:spcAft>
                  <a:defRPr sz="2400" b="1">
                    <a:solidFill>
                      <a:schemeClr val="tx1"/>
                    </a:solidFill>
                    <a:latin typeface="Arial" charset="0"/>
                    <a:cs typeface="Arial" charset="0"/>
                  </a:defRPr>
                </a:lvl9pPr>
              </a:lstStyle>
              <a:p>
                <a:pPr eaLnBrk="1" hangingPunct="1"/>
                <a:r>
                  <a:rPr lang="en-US" altLang="ru-RU" sz="2000" dirty="0" smtClean="0">
                    <a:latin typeface="Arial" panose="020B0604020202020204" pitchFamily="34" charset="0"/>
                    <a:cs typeface="Arial" panose="020B0604020202020204" pitchFamily="34" charset="0"/>
                  </a:rPr>
                  <a:t>Measuring masses of SH isotopes </a:t>
                </a:r>
              </a:p>
              <a:p>
                <a:pPr eaLnBrk="1" hangingPunct="1"/>
                <a:r>
                  <a:rPr lang="en-US" altLang="ru-RU" sz="2000" dirty="0">
                    <a:latin typeface="Arial" panose="020B0604020202020204" pitchFamily="34" charset="0"/>
                    <a:cs typeface="Arial" panose="020B0604020202020204" pitchFamily="34" charset="0"/>
                  </a:rPr>
                  <a:t>with accuracy</a:t>
                </a:r>
                <a:r>
                  <a:rPr lang="ru-RU" altLang="ru-RU" sz="2000" dirty="0">
                    <a:latin typeface="Arial" panose="020B0604020202020204" pitchFamily="34" charset="0"/>
                    <a:cs typeface="Arial" panose="020B0604020202020204" pitchFamily="34" charset="0"/>
                  </a:rPr>
                  <a:t> 10</a:t>
                </a:r>
                <a:r>
                  <a:rPr lang="ru-RU" altLang="ru-RU" sz="2000" baseline="30000" dirty="0">
                    <a:latin typeface="Arial" panose="020B0604020202020204" pitchFamily="34" charset="0"/>
                    <a:cs typeface="Arial" panose="020B0604020202020204" pitchFamily="34" charset="0"/>
                  </a:rPr>
                  <a:t>-7</a:t>
                </a:r>
                <a:r>
                  <a:rPr lang="en-US" altLang="ru-RU" sz="2000" dirty="0">
                    <a:latin typeface="Arial" panose="020B0604020202020204" pitchFamily="34" charset="0"/>
                    <a:cs typeface="Arial" panose="020B0604020202020204" pitchFamily="34" charset="0"/>
                  </a:rPr>
                  <a:t> (</a:t>
                </a:r>
                <a:r>
                  <a:rPr lang="ru-RU" altLang="ru-RU" sz="2000" dirty="0">
                    <a:latin typeface="Arial" panose="020B0604020202020204" pitchFamily="34" charset="0"/>
                    <a:cs typeface="Arial" panose="020B0604020202020204" pitchFamily="34" charset="0"/>
                  </a:rPr>
                  <a:t>3</a:t>
                </a:r>
                <a:r>
                  <a:rPr lang="en-US" altLang="ru-RU" sz="2000" dirty="0">
                    <a:latin typeface="Arial" panose="020B0604020202020204" pitchFamily="34" charset="0"/>
                    <a:cs typeface="Arial" panose="020B0604020202020204" pitchFamily="34" charset="0"/>
                  </a:rPr>
                  <a:t>0 </a:t>
                </a:r>
                <a:r>
                  <a:rPr lang="ru-RU" altLang="ru-RU" sz="2000" dirty="0">
                    <a:latin typeface="Arial" panose="020B0604020202020204" pitchFamily="34" charset="0"/>
                    <a:cs typeface="Arial" panose="020B0604020202020204" pitchFamily="34" charset="0"/>
                  </a:rPr>
                  <a:t>к</a:t>
                </a:r>
                <a:r>
                  <a:rPr lang="en-US" altLang="ru-RU" sz="2000" dirty="0">
                    <a:latin typeface="Arial" panose="020B0604020202020204" pitchFamily="34" charset="0"/>
                    <a:cs typeface="Arial" panose="020B0604020202020204" pitchFamily="34" charset="0"/>
                  </a:rPr>
                  <a:t>eV</a:t>
                </a:r>
                <a:r>
                  <a:rPr lang="ru-RU" altLang="ru-RU" sz="2000" dirty="0">
                    <a:latin typeface="Arial" panose="020B0604020202020204" pitchFamily="34" charset="0"/>
                    <a:cs typeface="Arial" panose="020B0604020202020204" pitchFamily="34" charset="0"/>
                  </a:rPr>
                  <a:t>)</a:t>
                </a:r>
              </a:p>
              <a:p>
                <a:pPr eaLnBrk="1" hangingPunct="1"/>
                <a:endParaRPr lang="en-US" altLang="ru-RU" sz="900" b="0" dirty="0">
                  <a:latin typeface="Arial" panose="020B0604020202020204" pitchFamily="34" charset="0"/>
                  <a:cs typeface="Arial" panose="020B0604020202020204" pitchFamily="34" charset="0"/>
                </a:endParaRPr>
              </a:p>
              <a:p>
                <a:pPr marL="285750" indent="-285750" eaLnBrk="1" hangingPunct="1">
                  <a:buFont typeface="Arial" panose="020B0604020202020204" pitchFamily="34" charset="0"/>
                  <a:buChar char="•"/>
                </a:pPr>
                <a:r>
                  <a:rPr lang="en-US" altLang="ru-RU" sz="1800" b="0" dirty="0">
                    <a:latin typeface="Arial" panose="020B0604020202020204" pitchFamily="34" charset="0"/>
                    <a:cs typeface="Arial" panose="020B0604020202020204" pitchFamily="34" charset="0"/>
                  </a:rPr>
                  <a:t>T</a:t>
                </a:r>
                <a:r>
                  <a:rPr lang="en-US" altLang="ru-RU" sz="1800" b="0" baseline="-25000" dirty="0">
                    <a:latin typeface="Arial" panose="020B0604020202020204" pitchFamily="34" charset="0"/>
                    <a:cs typeface="Arial" panose="020B0604020202020204" pitchFamily="34" charset="0"/>
                  </a:rPr>
                  <a:t>1/2</a:t>
                </a:r>
                <a:r>
                  <a:rPr lang="en-US" altLang="ru-RU" sz="1800" b="0" dirty="0">
                    <a:latin typeface="Arial" panose="020B0604020202020204" pitchFamily="34" charset="0"/>
                    <a:cs typeface="Arial" panose="020B0604020202020204" pitchFamily="34" charset="0"/>
                  </a:rPr>
                  <a:t> &lt; 0.5 s</a:t>
                </a:r>
              </a:p>
              <a:p>
                <a:pPr marL="285750" indent="-285750" eaLnBrk="1" hangingPunct="1">
                  <a:buFont typeface="Arial" panose="020B0604020202020204" pitchFamily="34" charset="0"/>
                  <a:buChar char="•"/>
                </a:pPr>
                <a:r>
                  <a:rPr lang="en-US" altLang="ru-RU" sz="1800" b="0" dirty="0">
                    <a:latin typeface="Arial" panose="020B0604020202020204" pitchFamily="34" charset="0"/>
                    <a:cs typeface="Arial" panose="020B0604020202020204" pitchFamily="34" charset="0"/>
                  </a:rPr>
                  <a:t>Production rate </a:t>
                </a:r>
                <a14:m>
                  <m:oMath xmlns:m="http://schemas.openxmlformats.org/officeDocument/2006/math">
                    <m:r>
                      <a:rPr lang="en-US" altLang="ru-RU" sz="1800" b="0" i="1" dirty="0" smtClean="0">
                        <a:latin typeface="Cambria Math" panose="02040503050406030204" pitchFamily="18" charset="0"/>
                        <a:ea typeface="Cambria Math"/>
                      </a:rPr>
                      <m:t>~</m:t>
                    </m:r>
                  </m:oMath>
                </a14:m>
                <a:r>
                  <a:rPr lang="en-US" altLang="ru-RU" sz="1800" b="0" dirty="0">
                    <a:latin typeface="Arial" panose="020B0604020202020204" pitchFamily="34" charset="0"/>
                    <a:cs typeface="Arial" panose="020B0604020202020204" pitchFamily="34" charset="0"/>
                  </a:rPr>
                  <a:t> 1 event/day</a:t>
                </a:r>
              </a:p>
              <a:p>
                <a:pPr marL="285750" indent="-285750" eaLnBrk="1" hangingPunct="1">
                  <a:buFont typeface="Arial" panose="020B0604020202020204" pitchFamily="34" charset="0"/>
                  <a:buChar char="•"/>
                </a:pPr>
                <a:r>
                  <a:rPr lang="en-US" altLang="ru-RU" sz="1800" b="0" dirty="0">
                    <a:latin typeface="Arial" panose="020B0604020202020204" pitchFamily="34" charset="0"/>
                    <a:cs typeface="Arial" panose="020B0604020202020204" pitchFamily="34" charset="0"/>
                  </a:rPr>
                  <a:t>Background rate </a:t>
                </a:r>
                <a14:m>
                  <m:oMath xmlns:m="http://schemas.openxmlformats.org/officeDocument/2006/math">
                    <m:r>
                      <a:rPr lang="en-US" altLang="ru-RU" sz="1800" b="0" i="1" smtClean="0">
                        <a:latin typeface="Cambria Math"/>
                        <a:ea typeface="Cambria Math"/>
                      </a:rPr>
                      <m:t>≥</m:t>
                    </m:r>
                    <m:r>
                      <a:rPr lang="en-US" altLang="ru-RU" sz="1800" b="0" i="1">
                        <a:latin typeface="Cambria Math"/>
                        <a:ea typeface="Cambria Math"/>
                      </a:rPr>
                      <m:t>1</m:t>
                    </m:r>
                  </m:oMath>
                </a14:m>
                <a:r>
                  <a:rPr lang="en-US" altLang="ru-RU" sz="1800" b="0" dirty="0">
                    <a:latin typeface="Arial" panose="020B0604020202020204" pitchFamily="34" charset="0"/>
                    <a:cs typeface="Arial" panose="020B0604020202020204" pitchFamily="34" charset="0"/>
                  </a:rPr>
                  <a:t> event/s</a:t>
                </a:r>
                <a:endParaRPr lang="ru-RU" altLang="ru-RU" sz="1800" b="0" dirty="0">
                  <a:latin typeface="Arial" panose="020B0604020202020204" pitchFamily="34" charset="0"/>
                  <a:cs typeface="Arial" panose="020B0604020202020204" pitchFamily="34" charset="0"/>
                </a:endParaRPr>
              </a:p>
            </p:txBody>
          </p:sp>
        </mc:Choice>
        <mc:Fallback>
          <p:sp>
            <p:nvSpPr>
              <p:cNvPr id="1028" name="Text Box 5"/>
              <p:cNvSpPr txBox="1">
                <a:spLocks noRot="1" noChangeAspect="1" noMove="1" noResize="1" noEditPoints="1" noAdjustHandles="1" noChangeArrowheads="1" noChangeShapeType="1" noTextEdit="1"/>
              </p:cNvSpPr>
              <p:nvPr/>
            </p:nvSpPr>
            <p:spPr bwMode="auto">
              <a:xfrm>
                <a:off x="6392684" y="1405416"/>
                <a:ext cx="4414991" cy="1677382"/>
              </a:xfrm>
              <a:prstGeom prst="rect">
                <a:avLst/>
              </a:prstGeom>
              <a:blipFill rotWithShape="0">
                <a:blip r:embed="rId3"/>
                <a:stretch>
                  <a:fillRect l="-1519" t="-1818" r="-414" b="-50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p:sp>
        <p:nvSpPr>
          <p:cNvPr id="17" name="Прямоугольник 16"/>
          <p:cNvSpPr/>
          <p:nvPr/>
        </p:nvSpPr>
        <p:spPr>
          <a:xfrm>
            <a:off x="983432" y="109249"/>
            <a:ext cx="8878836" cy="461665"/>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Precise mass measurements of SH </a:t>
            </a:r>
            <a:r>
              <a:rPr lang="en-US" sz="2400" b="1" dirty="0" smtClean="0">
                <a:latin typeface="Arial" panose="020B0604020202020204" pitchFamily="34" charset="0"/>
                <a:cs typeface="Arial" panose="020B0604020202020204" pitchFamily="34" charset="0"/>
              </a:rPr>
              <a:t>nuclei @ SHE Factory</a:t>
            </a:r>
            <a:endParaRPr lang="ru-RU" sz="2400" b="1" dirty="0">
              <a:latin typeface="Arial" panose="020B0604020202020204" pitchFamily="34" charset="0"/>
              <a:cs typeface="Arial" panose="020B0604020202020204" pitchFamily="34" charset="0"/>
            </a:endParaRPr>
          </a:p>
        </p:txBody>
      </p:sp>
      <p:sp>
        <p:nvSpPr>
          <p:cNvPr id="10" name="Прямоугольник 9"/>
          <p:cNvSpPr/>
          <p:nvPr/>
        </p:nvSpPr>
        <p:spPr>
          <a:xfrm>
            <a:off x="5351254" y="6439468"/>
            <a:ext cx="5698676" cy="369332"/>
          </a:xfrm>
          <a:prstGeom prst="rect">
            <a:avLst/>
          </a:prstGeom>
        </p:spPr>
        <p:txBody>
          <a:bodyPr wrap="none">
            <a:spAutoFit/>
          </a:bodyPr>
          <a:lstStyle/>
          <a:p>
            <a:r>
              <a:rPr lang="en-US" i="1" dirty="0" smtClean="0">
                <a:solidFill>
                  <a:srgbClr val="002060"/>
                </a:solidFill>
                <a:latin typeface="Arial" panose="020B0604020202020204" pitchFamily="34" charset="0"/>
                <a:ea typeface="Calibri" panose="020F0502020204030204" pitchFamily="34" charset="0"/>
                <a:cs typeface="Arial" panose="020B0604020202020204" pitchFamily="34" charset="0"/>
              </a:rPr>
              <a:t>M.I. </a:t>
            </a:r>
            <a:r>
              <a:rPr lang="en-US" i="1" dirty="0" err="1" smtClean="0">
                <a:solidFill>
                  <a:srgbClr val="002060"/>
                </a:solidFill>
                <a:latin typeface="Arial" panose="020B0604020202020204" pitchFamily="34" charset="0"/>
                <a:ea typeface="Calibri" panose="020F0502020204030204" pitchFamily="34" charset="0"/>
                <a:cs typeface="Arial" panose="020B0604020202020204" pitchFamily="34" charset="0"/>
              </a:rPr>
              <a:t>Yavor</a:t>
            </a:r>
            <a:r>
              <a:rPr lang="en-US" i="1"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i="1" dirty="0" smtClean="0">
                <a:solidFill>
                  <a:srgbClr val="002060"/>
                </a:solidFill>
                <a:latin typeface="Arial" panose="020B0604020202020204" pitchFamily="34" charset="0"/>
                <a:cs typeface="Arial" panose="020B0604020202020204" pitchFamily="34" charset="0"/>
              </a:rPr>
              <a:t>Journal of Instrumentation,</a:t>
            </a:r>
            <a:r>
              <a:rPr lang="en-US" b="1" i="1" dirty="0" smtClean="0">
                <a:solidFill>
                  <a:srgbClr val="002060"/>
                </a:solidFill>
                <a:latin typeface="Arial" panose="020B0604020202020204" pitchFamily="34" charset="0"/>
                <a:cs typeface="Arial" panose="020B0604020202020204" pitchFamily="34" charset="0"/>
              </a:rPr>
              <a:t>17 </a:t>
            </a:r>
            <a:r>
              <a:rPr lang="en-US" i="1" dirty="0" smtClean="0">
                <a:solidFill>
                  <a:srgbClr val="002060"/>
                </a:solidFill>
                <a:latin typeface="Arial" panose="020B0604020202020204" pitchFamily="34" charset="0"/>
                <a:cs typeface="Arial" panose="020B0604020202020204" pitchFamily="34" charset="0"/>
              </a:rPr>
              <a:t>(2022) 11033</a:t>
            </a:r>
            <a:endParaRPr lang="ru-RU" i="1" dirty="0">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8544272" y="4347290"/>
            <a:ext cx="2699522" cy="400110"/>
          </a:xfrm>
          <a:prstGeom prst="rect">
            <a:avLst/>
          </a:prstGeom>
          <a:noFill/>
        </p:spPr>
        <p:txBody>
          <a:bodyPr wrap="none" rtlCol="0">
            <a:spAutoFit/>
          </a:bodyPr>
          <a:lstStyle/>
          <a:p>
            <a:r>
              <a:rPr lang="en-US" b="1" i="1" dirty="0" smtClean="0"/>
              <a:t>see </a:t>
            </a:r>
            <a:r>
              <a:rPr lang="en-US" b="1" i="1" dirty="0"/>
              <a:t>talk </a:t>
            </a:r>
            <a:r>
              <a:rPr lang="en-US" b="1" i="1" dirty="0" smtClean="0"/>
              <a:t>by A.V. </a:t>
            </a:r>
            <a:r>
              <a:rPr lang="en-US" b="1" i="1" dirty="0" err="1" smtClean="0"/>
              <a:t>Yeremin</a:t>
            </a:r>
            <a:endParaRPr lang="ru-RU" b="1" i="1" dirty="0"/>
          </a:p>
        </p:txBody>
      </p:sp>
      <p:grpSp>
        <p:nvGrpSpPr>
          <p:cNvPr id="20" name="Группа 19"/>
          <p:cNvGrpSpPr/>
          <p:nvPr/>
        </p:nvGrpSpPr>
        <p:grpSpPr>
          <a:xfrm>
            <a:off x="6986162" y="3684392"/>
            <a:ext cx="2638230" cy="2605092"/>
            <a:chOff x="6656842" y="633095"/>
            <a:chExt cx="5113337" cy="5761037"/>
          </a:xfrm>
        </p:grpSpPr>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6704" y="3081020"/>
              <a:ext cx="3584575" cy="250825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5"/>
            <p:cNvGrpSpPr>
              <a:grpSpLocks/>
            </p:cNvGrpSpPr>
            <p:nvPr/>
          </p:nvGrpSpPr>
          <p:grpSpPr bwMode="auto">
            <a:xfrm>
              <a:off x="7880804" y="4162107"/>
              <a:ext cx="290513" cy="358775"/>
              <a:chOff x="1066" y="3067"/>
              <a:chExt cx="363" cy="363"/>
            </a:xfrm>
          </p:grpSpPr>
          <p:sp>
            <p:nvSpPr>
              <p:cNvPr id="162" name="Line 6"/>
              <p:cNvSpPr>
                <a:spLocks noChangeShapeType="1"/>
              </p:cNvSpPr>
              <p:nvPr/>
            </p:nvSpPr>
            <p:spPr bwMode="auto">
              <a:xfrm>
                <a:off x="1292" y="3067"/>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3" name="Line 7"/>
              <p:cNvSpPr>
                <a:spLocks noChangeShapeType="1"/>
              </p:cNvSpPr>
              <p:nvPr/>
            </p:nvSpPr>
            <p:spPr bwMode="auto">
              <a:xfrm>
                <a:off x="1292" y="3203"/>
                <a:ext cx="1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4" name="Line 8"/>
              <p:cNvSpPr>
                <a:spLocks noChangeShapeType="1"/>
              </p:cNvSpPr>
              <p:nvPr/>
            </p:nvSpPr>
            <p:spPr bwMode="auto">
              <a:xfrm>
                <a:off x="1292" y="3294"/>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5" name="Line 9"/>
              <p:cNvSpPr>
                <a:spLocks noChangeShapeType="1"/>
              </p:cNvSpPr>
              <p:nvPr/>
            </p:nvSpPr>
            <p:spPr bwMode="auto">
              <a:xfrm>
                <a:off x="1292" y="3294"/>
                <a:ext cx="1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6" name="Line 10"/>
              <p:cNvSpPr>
                <a:spLocks noChangeShapeType="1"/>
              </p:cNvSpPr>
              <p:nvPr/>
            </p:nvSpPr>
            <p:spPr bwMode="auto">
              <a:xfrm>
                <a:off x="1066" y="3203"/>
                <a:ext cx="13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7" name="Line 11"/>
              <p:cNvSpPr>
                <a:spLocks noChangeShapeType="1"/>
              </p:cNvSpPr>
              <p:nvPr/>
            </p:nvSpPr>
            <p:spPr bwMode="auto">
              <a:xfrm>
                <a:off x="1066" y="3294"/>
                <a:ext cx="13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8" name="Line 12"/>
              <p:cNvSpPr>
                <a:spLocks noChangeShapeType="1"/>
              </p:cNvSpPr>
              <p:nvPr/>
            </p:nvSpPr>
            <p:spPr bwMode="auto">
              <a:xfrm>
                <a:off x="1202" y="3067"/>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9" name="Line 13"/>
              <p:cNvSpPr>
                <a:spLocks noChangeShapeType="1"/>
              </p:cNvSpPr>
              <p:nvPr/>
            </p:nvSpPr>
            <p:spPr bwMode="auto">
              <a:xfrm>
                <a:off x="1202" y="3294"/>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70" name="Rectangle 14"/>
              <p:cNvSpPr>
                <a:spLocks noChangeArrowheads="1"/>
              </p:cNvSpPr>
              <p:nvPr/>
            </p:nvSpPr>
            <p:spPr bwMode="auto">
              <a:xfrm>
                <a:off x="1066" y="3067"/>
                <a:ext cx="363" cy="363"/>
              </a:xfrm>
              <a:prstGeom prst="rect">
                <a:avLst/>
              </a:prstGeom>
              <a:noFill/>
              <a:ln w="19050">
                <a:solidFill>
                  <a:schemeClr val="folHlink"/>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23" name="Line 16"/>
            <p:cNvSpPr>
              <a:spLocks noChangeShapeType="1"/>
            </p:cNvSpPr>
            <p:nvPr/>
          </p:nvSpPr>
          <p:spPr bwMode="auto">
            <a:xfrm>
              <a:off x="9177792" y="4233545"/>
              <a:ext cx="1428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4" name="Line 17"/>
            <p:cNvSpPr>
              <a:spLocks noChangeShapeType="1"/>
            </p:cNvSpPr>
            <p:nvPr/>
          </p:nvSpPr>
          <p:spPr bwMode="auto">
            <a:xfrm>
              <a:off x="9177792" y="4378007"/>
              <a:ext cx="14287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25" name="Rectangle 18"/>
            <p:cNvSpPr>
              <a:spLocks noChangeArrowheads="1"/>
            </p:cNvSpPr>
            <p:nvPr/>
          </p:nvSpPr>
          <p:spPr bwMode="auto">
            <a:xfrm>
              <a:off x="8217354" y="4017645"/>
              <a:ext cx="863600" cy="576262"/>
            </a:xfrm>
            <a:prstGeom prst="rect">
              <a:avLst/>
            </a:prstGeom>
            <a:noFill/>
            <a:ln w="19050">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6" name="Rectangle 19"/>
            <p:cNvSpPr>
              <a:spLocks noChangeArrowheads="1"/>
            </p:cNvSpPr>
            <p:nvPr/>
          </p:nvSpPr>
          <p:spPr bwMode="auto">
            <a:xfrm>
              <a:off x="8241167" y="3154045"/>
              <a:ext cx="792162" cy="790575"/>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7" name="Rectangle 20"/>
            <p:cNvSpPr>
              <a:spLocks noChangeArrowheads="1"/>
            </p:cNvSpPr>
            <p:nvPr/>
          </p:nvSpPr>
          <p:spPr bwMode="auto">
            <a:xfrm>
              <a:off x="8241167" y="4665345"/>
              <a:ext cx="792162" cy="792162"/>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8" name="Rectangle 22"/>
            <p:cNvSpPr>
              <a:spLocks noChangeArrowheads="1"/>
            </p:cNvSpPr>
            <p:nvPr/>
          </p:nvSpPr>
          <p:spPr bwMode="auto">
            <a:xfrm>
              <a:off x="9104767" y="3585845"/>
              <a:ext cx="792162" cy="1152525"/>
            </a:xfrm>
            <a:prstGeom prst="rect">
              <a:avLst/>
            </a:prstGeom>
            <a:noFill/>
            <a:ln w="19050">
              <a:solidFill>
                <a:srgbClr val="FD7B2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9" name="Rectangle 23"/>
            <p:cNvSpPr>
              <a:spLocks noChangeArrowheads="1"/>
            </p:cNvSpPr>
            <p:nvPr/>
          </p:nvSpPr>
          <p:spPr bwMode="auto">
            <a:xfrm>
              <a:off x="9969954" y="4017645"/>
              <a:ext cx="1727200" cy="576262"/>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30" name="Group 46"/>
            <p:cNvGrpSpPr>
              <a:grpSpLocks/>
            </p:cNvGrpSpPr>
            <p:nvPr/>
          </p:nvGrpSpPr>
          <p:grpSpPr bwMode="auto">
            <a:xfrm>
              <a:off x="7880804" y="3730307"/>
              <a:ext cx="287338" cy="358775"/>
              <a:chOff x="839" y="3067"/>
              <a:chExt cx="227" cy="272"/>
            </a:xfrm>
          </p:grpSpPr>
          <p:sp>
            <p:nvSpPr>
              <p:cNvPr id="154" name="Rectangle 38"/>
              <p:cNvSpPr>
                <a:spLocks noChangeArrowheads="1"/>
              </p:cNvSpPr>
              <p:nvPr/>
            </p:nvSpPr>
            <p:spPr bwMode="auto">
              <a:xfrm>
                <a:off x="884" y="3113"/>
                <a:ext cx="136" cy="9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5" name="Line 39"/>
              <p:cNvSpPr>
                <a:spLocks noChangeShapeType="1"/>
              </p:cNvSpPr>
              <p:nvPr/>
            </p:nvSpPr>
            <p:spPr bwMode="auto">
              <a:xfrm>
                <a:off x="884" y="3249"/>
                <a:ext cx="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6" name="Line 40"/>
              <p:cNvSpPr>
                <a:spLocks noChangeShapeType="1"/>
              </p:cNvSpPr>
              <p:nvPr/>
            </p:nvSpPr>
            <p:spPr bwMode="auto">
              <a:xfrm>
                <a:off x="975" y="3249"/>
                <a:ext cx="4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7" name="Line 41"/>
              <p:cNvSpPr>
                <a:spLocks noChangeShapeType="1"/>
              </p:cNvSpPr>
              <p:nvPr/>
            </p:nvSpPr>
            <p:spPr bwMode="auto">
              <a:xfrm>
                <a:off x="884" y="3284"/>
                <a:ext cx="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8" name="Line 42"/>
              <p:cNvSpPr>
                <a:spLocks noChangeShapeType="1"/>
              </p:cNvSpPr>
              <p:nvPr/>
            </p:nvSpPr>
            <p:spPr bwMode="auto">
              <a:xfrm>
                <a:off x="975" y="3284"/>
                <a:ext cx="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9" name="Line 43"/>
              <p:cNvSpPr>
                <a:spLocks noChangeShapeType="1"/>
              </p:cNvSpPr>
              <p:nvPr/>
            </p:nvSpPr>
            <p:spPr bwMode="auto">
              <a:xfrm>
                <a:off x="884" y="3319"/>
                <a:ext cx="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0" name="Line 44"/>
              <p:cNvSpPr>
                <a:spLocks noChangeShapeType="1"/>
              </p:cNvSpPr>
              <p:nvPr/>
            </p:nvSpPr>
            <p:spPr bwMode="auto">
              <a:xfrm>
                <a:off x="975" y="3319"/>
                <a:ext cx="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61" name="Rectangle 45"/>
              <p:cNvSpPr>
                <a:spLocks noChangeArrowheads="1"/>
              </p:cNvSpPr>
              <p:nvPr/>
            </p:nvSpPr>
            <p:spPr bwMode="auto">
              <a:xfrm>
                <a:off x="839" y="3067"/>
                <a:ext cx="227" cy="27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1" name="Group 63"/>
            <p:cNvGrpSpPr>
              <a:grpSpLocks/>
            </p:cNvGrpSpPr>
            <p:nvPr/>
          </p:nvGrpSpPr>
          <p:grpSpPr bwMode="auto">
            <a:xfrm>
              <a:off x="7304542" y="4185920"/>
              <a:ext cx="503237" cy="287337"/>
              <a:chOff x="930" y="618"/>
              <a:chExt cx="317" cy="181"/>
            </a:xfrm>
          </p:grpSpPr>
          <p:sp>
            <p:nvSpPr>
              <p:cNvPr id="143" name="Line 50"/>
              <p:cNvSpPr>
                <a:spLocks noChangeShapeType="1"/>
              </p:cNvSpPr>
              <p:nvPr/>
            </p:nvSpPr>
            <p:spPr bwMode="auto">
              <a:xfrm>
                <a:off x="1237" y="633"/>
                <a:ext cx="0" cy="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4" name="Line 51"/>
              <p:cNvSpPr>
                <a:spLocks noChangeShapeType="1"/>
              </p:cNvSpPr>
              <p:nvPr/>
            </p:nvSpPr>
            <p:spPr bwMode="auto">
              <a:xfrm>
                <a:off x="1100" y="674"/>
                <a:ext cx="10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5" name="Line 52"/>
              <p:cNvSpPr>
                <a:spLocks noChangeShapeType="1"/>
              </p:cNvSpPr>
              <p:nvPr/>
            </p:nvSpPr>
            <p:spPr bwMode="auto">
              <a:xfrm>
                <a:off x="1237" y="739"/>
                <a:ext cx="0" cy="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6" name="Line 53"/>
              <p:cNvSpPr>
                <a:spLocks noChangeShapeType="1"/>
              </p:cNvSpPr>
              <p:nvPr/>
            </p:nvSpPr>
            <p:spPr bwMode="auto">
              <a:xfrm>
                <a:off x="1100" y="742"/>
                <a:ext cx="10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7" name="Line 54"/>
              <p:cNvSpPr>
                <a:spLocks noChangeShapeType="1"/>
              </p:cNvSpPr>
              <p:nvPr/>
            </p:nvSpPr>
            <p:spPr bwMode="auto">
              <a:xfrm>
                <a:off x="975" y="663"/>
                <a:ext cx="5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8" name="Line 55"/>
              <p:cNvSpPr>
                <a:spLocks noChangeShapeType="1"/>
              </p:cNvSpPr>
              <p:nvPr/>
            </p:nvSpPr>
            <p:spPr bwMode="auto">
              <a:xfrm>
                <a:off x="975" y="754"/>
                <a:ext cx="5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9" name="Line 56"/>
              <p:cNvSpPr>
                <a:spLocks noChangeShapeType="1"/>
              </p:cNvSpPr>
              <p:nvPr/>
            </p:nvSpPr>
            <p:spPr bwMode="auto">
              <a:xfrm>
                <a:off x="1066" y="628"/>
                <a:ext cx="0" cy="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0" name="Rectangle 58"/>
              <p:cNvSpPr>
                <a:spLocks noChangeArrowheads="1"/>
              </p:cNvSpPr>
              <p:nvPr/>
            </p:nvSpPr>
            <p:spPr bwMode="auto">
              <a:xfrm>
                <a:off x="930" y="618"/>
                <a:ext cx="317" cy="181"/>
              </a:xfrm>
              <a:prstGeom prst="rect">
                <a:avLst/>
              </a:prstGeom>
              <a:noFill/>
              <a:ln w="19050">
                <a:solidFill>
                  <a:srgbClr val="FD7B2B"/>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1" name="Line 59"/>
              <p:cNvSpPr>
                <a:spLocks noChangeShapeType="1"/>
              </p:cNvSpPr>
              <p:nvPr/>
            </p:nvSpPr>
            <p:spPr bwMode="auto">
              <a:xfrm>
                <a:off x="1066" y="739"/>
                <a:ext cx="0" cy="4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2" name="Line 60"/>
              <p:cNvSpPr>
                <a:spLocks noChangeShapeType="1"/>
              </p:cNvSpPr>
              <p:nvPr/>
            </p:nvSpPr>
            <p:spPr bwMode="auto">
              <a:xfrm>
                <a:off x="955" y="628"/>
                <a:ext cx="0" cy="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53" name="Line 61"/>
              <p:cNvSpPr>
                <a:spLocks noChangeShapeType="1"/>
              </p:cNvSpPr>
              <p:nvPr/>
            </p:nvSpPr>
            <p:spPr bwMode="auto">
              <a:xfrm>
                <a:off x="955" y="739"/>
                <a:ext cx="0" cy="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sp>
          <p:nvSpPr>
            <p:cNvPr id="32" name="Rectangle 67"/>
            <p:cNvSpPr>
              <a:spLocks noChangeArrowheads="1"/>
            </p:cNvSpPr>
            <p:nvPr/>
          </p:nvSpPr>
          <p:spPr bwMode="auto">
            <a:xfrm>
              <a:off x="7161667" y="4162107"/>
              <a:ext cx="71437" cy="720725"/>
            </a:xfrm>
            <a:prstGeom prst="rect">
              <a:avLst/>
            </a:prstGeom>
            <a:solidFill>
              <a:srgbClr val="A8A1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33" name="Group 77"/>
            <p:cNvGrpSpPr>
              <a:grpSpLocks/>
            </p:cNvGrpSpPr>
            <p:nvPr/>
          </p:nvGrpSpPr>
          <p:grpSpPr bwMode="auto">
            <a:xfrm rot="16200000">
              <a:off x="6729073" y="4234338"/>
              <a:ext cx="431800" cy="287338"/>
              <a:chOff x="839" y="845"/>
              <a:chExt cx="272" cy="181"/>
            </a:xfrm>
          </p:grpSpPr>
          <p:sp>
            <p:nvSpPr>
              <p:cNvPr id="137" name="Rectangle 69"/>
              <p:cNvSpPr>
                <a:spLocks noChangeArrowheads="1"/>
              </p:cNvSpPr>
              <p:nvPr/>
            </p:nvSpPr>
            <p:spPr bwMode="auto">
              <a:xfrm>
                <a:off x="894" y="890"/>
                <a:ext cx="154" cy="45"/>
              </a:xfrm>
              <a:prstGeom prst="rect">
                <a:avLst/>
              </a:prstGeom>
              <a:solidFill>
                <a:srgbClr val="FBA3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8" name="Line 70"/>
              <p:cNvSpPr>
                <a:spLocks noChangeShapeType="1"/>
              </p:cNvSpPr>
              <p:nvPr/>
            </p:nvSpPr>
            <p:spPr bwMode="auto">
              <a:xfrm>
                <a:off x="920" y="950"/>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9" name="Line 71"/>
              <p:cNvSpPr>
                <a:spLocks noChangeShapeType="1"/>
              </p:cNvSpPr>
              <p:nvPr/>
            </p:nvSpPr>
            <p:spPr bwMode="auto">
              <a:xfrm>
                <a:off x="992" y="950"/>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0" name="Line 72"/>
              <p:cNvSpPr>
                <a:spLocks noChangeShapeType="1"/>
              </p:cNvSpPr>
              <p:nvPr/>
            </p:nvSpPr>
            <p:spPr bwMode="auto">
              <a:xfrm>
                <a:off x="920" y="97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1" name="Line 73"/>
              <p:cNvSpPr>
                <a:spLocks noChangeShapeType="1"/>
              </p:cNvSpPr>
              <p:nvPr/>
            </p:nvSpPr>
            <p:spPr bwMode="auto">
              <a:xfrm>
                <a:off x="992" y="97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2" name="Rectangle 76"/>
              <p:cNvSpPr>
                <a:spLocks noChangeArrowheads="1"/>
              </p:cNvSpPr>
              <p:nvPr/>
            </p:nvSpPr>
            <p:spPr bwMode="auto">
              <a:xfrm>
                <a:off x="839" y="845"/>
                <a:ext cx="272" cy="18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4" name="Group 92"/>
            <p:cNvGrpSpPr>
              <a:grpSpLocks/>
            </p:cNvGrpSpPr>
            <p:nvPr/>
          </p:nvGrpSpPr>
          <p:grpSpPr bwMode="auto">
            <a:xfrm>
              <a:off x="8457067" y="2649220"/>
              <a:ext cx="287337" cy="431800"/>
              <a:chOff x="1519" y="618"/>
              <a:chExt cx="272" cy="499"/>
            </a:xfrm>
          </p:grpSpPr>
          <p:sp>
            <p:nvSpPr>
              <p:cNvPr id="128" name="Line 81"/>
              <p:cNvSpPr>
                <a:spLocks noChangeShapeType="1"/>
              </p:cNvSpPr>
              <p:nvPr/>
            </p:nvSpPr>
            <p:spPr bwMode="auto">
              <a:xfrm rot="16200000">
                <a:off x="1593" y="635"/>
                <a:ext cx="0" cy="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9" name="Line 82"/>
              <p:cNvSpPr>
                <a:spLocks noChangeShapeType="1"/>
              </p:cNvSpPr>
              <p:nvPr/>
            </p:nvSpPr>
            <p:spPr bwMode="auto">
              <a:xfrm rot="16200000">
                <a:off x="1558" y="761"/>
                <a:ext cx="10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0" name="Line 83"/>
              <p:cNvSpPr>
                <a:spLocks noChangeShapeType="1"/>
              </p:cNvSpPr>
              <p:nvPr/>
            </p:nvSpPr>
            <p:spPr bwMode="auto">
              <a:xfrm rot="16200000">
                <a:off x="1726" y="638"/>
                <a:ext cx="0" cy="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1" name="Line 84"/>
              <p:cNvSpPr>
                <a:spLocks noChangeShapeType="1"/>
              </p:cNvSpPr>
              <p:nvPr/>
            </p:nvSpPr>
            <p:spPr bwMode="auto">
              <a:xfrm rot="16200000">
                <a:off x="1649" y="761"/>
                <a:ext cx="10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2" name="Line 85"/>
              <p:cNvSpPr>
                <a:spLocks noChangeShapeType="1"/>
              </p:cNvSpPr>
              <p:nvPr/>
            </p:nvSpPr>
            <p:spPr bwMode="auto">
              <a:xfrm rot="16200000">
                <a:off x="1519" y="981"/>
                <a:ext cx="1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3" name="Line 86"/>
              <p:cNvSpPr>
                <a:spLocks noChangeShapeType="1"/>
              </p:cNvSpPr>
              <p:nvPr/>
            </p:nvSpPr>
            <p:spPr bwMode="auto">
              <a:xfrm rot="16200000">
                <a:off x="1610" y="981"/>
                <a:ext cx="1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4" name="Line 87"/>
              <p:cNvSpPr>
                <a:spLocks noChangeShapeType="1"/>
              </p:cNvSpPr>
              <p:nvPr/>
            </p:nvSpPr>
            <p:spPr bwMode="auto">
              <a:xfrm rot="16200000">
                <a:off x="1593" y="817"/>
                <a:ext cx="0" cy="5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35" name="Rectangle 88"/>
              <p:cNvSpPr>
                <a:spLocks noChangeArrowheads="1"/>
              </p:cNvSpPr>
              <p:nvPr/>
            </p:nvSpPr>
            <p:spPr bwMode="auto">
              <a:xfrm rot="16200000">
                <a:off x="1405" y="732"/>
                <a:ext cx="499" cy="272"/>
              </a:xfrm>
              <a:prstGeom prst="rect">
                <a:avLst/>
              </a:prstGeom>
              <a:noFill/>
              <a:ln w="19050">
                <a:solidFill>
                  <a:srgbClr val="FD7B2B"/>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6" name="Line 89"/>
              <p:cNvSpPr>
                <a:spLocks noChangeShapeType="1"/>
              </p:cNvSpPr>
              <p:nvPr/>
            </p:nvSpPr>
            <p:spPr bwMode="auto">
              <a:xfrm rot="16200000">
                <a:off x="1724" y="822"/>
                <a:ext cx="0" cy="4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grpSp>
          <p:nvGrpSpPr>
            <p:cNvPr id="35" name="Group 105"/>
            <p:cNvGrpSpPr>
              <a:grpSpLocks/>
            </p:cNvGrpSpPr>
            <p:nvPr/>
          </p:nvGrpSpPr>
          <p:grpSpPr bwMode="auto">
            <a:xfrm>
              <a:off x="8457067" y="922020"/>
              <a:ext cx="290512" cy="358775"/>
              <a:chOff x="1066" y="3067"/>
              <a:chExt cx="363" cy="363"/>
            </a:xfrm>
          </p:grpSpPr>
          <p:sp>
            <p:nvSpPr>
              <p:cNvPr id="119" name="Line 106"/>
              <p:cNvSpPr>
                <a:spLocks noChangeShapeType="1"/>
              </p:cNvSpPr>
              <p:nvPr/>
            </p:nvSpPr>
            <p:spPr bwMode="auto">
              <a:xfrm>
                <a:off x="1292" y="3067"/>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0" name="Line 107"/>
              <p:cNvSpPr>
                <a:spLocks noChangeShapeType="1"/>
              </p:cNvSpPr>
              <p:nvPr/>
            </p:nvSpPr>
            <p:spPr bwMode="auto">
              <a:xfrm>
                <a:off x="1292" y="3203"/>
                <a:ext cx="1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1" name="Line 108"/>
              <p:cNvSpPr>
                <a:spLocks noChangeShapeType="1"/>
              </p:cNvSpPr>
              <p:nvPr/>
            </p:nvSpPr>
            <p:spPr bwMode="auto">
              <a:xfrm>
                <a:off x="1292" y="3294"/>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2" name="Line 109"/>
              <p:cNvSpPr>
                <a:spLocks noChangeShapeType="1"/>
              </p:cNvSpPr>
              <p:nvPr/>
            </p:nvSpPr>
            <p:spPr bwMode="auto">
              <a:xfrm>
                <a:off x="1292" y="3294"/>
                <a:ext cx="1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3" name="Line 110"/>
              <p:cNvSpPr>
                <a:spLocks noChangeShapeType="1"/>
              </p:cNvSpPr>
              <p:nvPr/>
            </p:nvSpPr>
            <p:spPr bwMode="auto">
              <a:xfrm>
                <a:off x="1066" y="3203"/>
                <a:ext cx="13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4" name="Line 111"/>
              <p:cNvSpPr>
                <a:spLocks noChangeShapeType="1"/>
              </p:cNvSpPr>
              <p:nvPr/>
            </p:nvSpPr>
            <p:spPr bwMode="auto">
              <a:xfrm>
                <a:off x="1066" y="3294"/>
                <a:ext cx="13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5" name="Line 112"/>
              <p:cNvSpPr>
                <a:spLocks noChangeShapeType="1"/>
              </p:cNvSpPr>
              <p:nvPr/>
            </p:nvSpPr>
            <p:spPr bwMode="auto">
              <a:xfrm>
                <a:off x="1202" y="3067"/>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6" name="Line 113"/>
              <p:cNvSpPr>
                <a:spLocks noChangeShapeType="1"/>
              </p:cNvSpPr>
              <p:nvPr/>
            </p:nvSpPr>
            <p:spPr bwMode="auto">
              <a:xfrm>
                <a:off x="1202" y="3294"/>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27" name="Rectangle 114"/>
              <p:cNvSpPr>
                <a:spLocks noChangeArrowheads="1"/>
              </p:cNvSpPr>
              <p:nvPr/>
            </p:nvSpPr>
            <p:spPr bwMode="auto">
              <a:xfrm>
                <a:off x="1066" y="3067"/>
                <a:ext cx="363" cy="363"/>
              </a:xfrm>
              <a:prstGeom prst="rect">
                <a:avLst/>
              </a:prstGeom>
              <a:noFill/>
              <a:ln w="19050">
                <a:solidFill>
                  <a:schemeClr val="folHlink"/>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36" name="Group 126"/>
            <p:cNvGrpSpPr>
              <a:grpSpLocks/>
            </p:cNvGrpSpPr>
            <p:nvPr/>
          </p:nvGrpSpPr>
          <p:grpSpPr bwMode="auto">
            <a:xfrm>
              <a:off x="8457067" y="1425257"/>
              <a:ext cx="287337" cy="1150938"/>
              <a:chOff x="421" y="3022"/>
              <a:chExt cx="226" cy="725"/>
            </a:xfrm>
          </p:grpSpPr>
          <p:sp>
            <p:nvSpPr>
              <p:cNvPr id="110" name="Line 127"/>
              <p:cNvSpPr>
                <a:spLocks noChangeShapeType="1"/>
              </p:cNvSpPr>
              <p:nvPr/>
            </p:nvSpPr>
            <p:spPr bwMode="auto">
              <a:xfrm flipH="1">
                <a:off x="567" y="3022"/>
                <a:ext cx="0" cy="5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1" name="Line 128"/>
              <p:cNvSpPr>
                <a:spLocks noChangeShapeType="1"/>
              </p:cNvSpPr>
              <p:nvPr/>
            </p:nvSpPr>
            <p:spPr bwMode="auto">
              <a:xfrm>
                <a:off x="567" y="3612"/>
                <a:ext cx="6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2" name="Line 129"/>
              <p:cNvSpPr>
                <a:spLocks noChangeShapeType="1"/>
              </p:cNvSpPr>
              <p:nvPr/>
            </p:nvSpPr>
            <p:spPr bwMode="auto">
              <a:xfrm>
                <a:off x="567" y="3657"/>
                <a:ext cx="0" cy="8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3" name="Line 130"/>
              <p:cNvSpPr>
                <a:spLocks noChangeShapeType="1"/>
              </p:cNvSpPr>
              <p:nvPr/>
            </p:nvSpPr>
            <p:spPr bwMode="auto">
              <a:xfrm>
                <a:off x="567" y="3657"/>
                <a:ext cx="6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4" name="Line 131"/>
              <p:cNvSpPr>
                <a:spLocks noChangeShapeType="1"/>
              </p:cNvSpPr>
              <p:nvPr/>
            </p:nvSpPr>
            <p:spPr bwMode="auto">
              <a:xfrm>
                <a:off x="431" y="3612"/>
                <a:ext cx="6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5" name="Line 132"/>
              <p:cNvSpPr>
                <a:spLocks noChangeShapeType="1"/>
              </p:cNvSpPr>
              <p:nvPr/>
            </p:nvSpPr>
            <p:spPr bwMode="auto">
              <a:xfrm>
                <a:off x="431" y="3657"/>
                <a:ext cx="6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6" name="Line 133"/>
              <p:cNvSpPr>
                <a:spLocks noChangeShapeType="1"/>
              </p:cNvSpPr>
              <p:nvPr/>
            </p:nvSpPr>
            <p:spPr bwMode="auto">
              <a:xfrm>
                <a:off x="506" y="3022"/>
                <a:ext cx="0" cy="5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7" name="Line 134"/>
              <p:cNvSpPr>
                <a:spLocks noChangeShapeType="1"/>
              </p:cNvSpPr>
              <p:nvPr/>
            </p:nvSpPr>
            <p:spPr bwMode="auto">
              <a:xfrm>
                <a:off x="506" y="3657"/>
                <a:ext cx="0" cy="8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18" name="Rectangle 135"/>
              <p:cNvSpPr>
                <a:spLocks noChangeArrowheads="1"/>
              </p:cNvSpPr>
              <p:nvPr/>
            </p:nvSpPr>
            <p:spPr bwMode="auto">
              <a:xfrm>
                <a:off x="421" y="3022"/>
                <a:ext cx="226" cy="725"/>
              </a:xfrm>
              <a:prstGeom prst="rect">
                <a:avLst/>
              </a:prstGeom>
              <a:noFill/>
              <a:ln w="19050">
                <a:solidFill>
                  <a:schemeClr val="folHlink"/>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37" name="Rectangle 138"/>
            <p:cNvSpPr>
              <a:spLocks noChangeArrowheads="1"/>
            </p:cNvSpPr>
            <p:nvPr/>
          </p:nvSpPr>
          <p:spPr bwMode="auto">
            <a:xfrm rot="5400000">
              <a:off x="8349911" y="995838"/>
              <a:ext cx="71438" cy="720725"/>
            </a:xfrm>
            <a:prstGeom prst="rect">
              <a:avLst/>
            </a:prstGeom>
            <a:solidFill>
              <a:srgbClr val="A8A1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8" name="Rectangle 140"/>
            <p:cNvSpPr>
              <a:spLocks noChangeArrowheads="1"/>
            </p:cNvSpPr>
            <p:nvPr/>
          </p:nvSpPr>
          <p:spPr bwMode="auto">
            <a:xfrm rot="5400000">
              <a:off x="8494373" y="5174138"/>
              <a:ext cx="71438" cy="720725"/>
            </a:xfrm>
            <a:prstGeom prst="rect">
              <a:avLst/>
            </a:prstGeom>
            <a:solidFill>
              <a:srgbClr val="A8A1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39" name="Group 141"/>
            <p:cNvGrpSpPr>
              <a:grpSpLocks/>
            </p:cNvGrpSpPr>
            <p:nvPr/>
          </p:nvGrpSpPr>
          <p:grpSpPr bwMode="auto">
            <a:xfrm rot="16200000">
              <a:off x="8060985" y="957739"/>
              <a:ext cx="358775" cy="287338"/>
              <a:chOff x="839" y="845"/>
              <a:chExt cx="272" cy="181"/>
            </a:xfrm>
          </p:grpSpPr>
          <p:sp>
            <p:nvSpPr>
              <p:cNvPr id="104" name="Rectangle 142"/>
              <p:cNvSpPr>
                <a:spLocks noChangeArrowheads="1"/>
              </p:cNvSpPr>
              <p:nvPr/>
            </p:nvSpPr>
            <p:spPr bwMode="auto">
              <a:xfrm>
                <a:off x="894" y="890"/>
                <a:ext cx="154" cy="45"/>
              </a:xfrm>
              <a:prstGeom prst="rect">
                <a:avLst/>
              </a:prstGeom>
              <a:solidFill>
                <a:srgbClr val="FBA3A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05" name="Line 143"/>
              <p:cNvSpPr>
                <a:spLocks noChangeShapeType="1"/>
              </p:cNvSpPr>
              <p:nvPr/>
            </p:nvSpPr>
            <p:spPr bwMode="auto">
              <a:xfrm>
                <a:off x="920" y="950"/>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6" name="Line 144"/>
              <p:cNvSpPr>
                <a:spLocks noChangeShapeType="1"/>
              </p:cNvSpPr>
              <p:nvPr/>
            </p:nvSpPr>
            <p:spPr bwMode="auto">
              <a:xfrm>
                <a:off x="992" y="950"/>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7" name="Line 145"/>
              <p:cNvSpPr>
                <a:spLocks noChangeShapeType="1"/>
              </p:cNvSpPr>
              <p:nvPr/>
            </p:nvSpPr>
            <p:spPr bwMode="auto">
              <a:xfrm>
                <a:off x="920" y="97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8" name="Line 146"/>
              <p:cNvSpPr>
                <a:spLocks noChangeShapeType="1"/>
              </p:cNvSpPr>
              <p:nvPr/>
            </p:nvSpPr>
            <p:spPr bwMode="auto">
              <a:xfrm>
                <a:off x="992" y="97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9" name="Rectangle 147"/>
              <p:cNvSpPr>
                <a:spLocks noChangeArrowheads="1"/>
              </p:cNvSpPr>
              <p:nvPr/>
            </p:nvSpPr>
            <p:spPr bwMode="auto">
              <a:xfrm>
                <a:off x="839" y="845"/>
                <a:ext cx="272" cy="18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0" name="Group 159"/>
            <p:cNvGrpSpPr>
              <a:grpSpLocks/>
            </p:cNvGrpSpPr>
            <p:nvPr/>
          </p:nvGrpSpPr>
          <p:grpSpPr bwMode="auto">
            <a:xfrm>
              <a:off x="8817429" y="993457"/>
              <a:ext cx="287338" cy="287338"/>
              <a:chOff x="2064" y="3702"/>
              <a:chExt cx="181" cy="181"/>
            </a:xfrm>
          </p:grpSpPr>
          <p:sp>
            <p:nvSpPr>
              <p:cNvPr id="96" name="Rectangle 151"/>
              <p:cNvSpPr>
                <a:spLocks noChangeArrowheads="1"/>
              </p:cNvSpPr>
              <p:nvPr/>
            </p:nvSpPr>
            <p:spPr bwMode="auto">
              <a:xfrm rot="5400000">
                <a:off x="2138" y="3754"/>
                <a:ext cx="108" cy="7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97" name="Line 152"/>
              <p:cNvSpPr>
                <a:spLocks noChangeShapeType="1"/>
              </p:cNvSpPr>
              <p:nvPr/>
            </p:nvSpPr>
            <p:spPr bwMode="auto">
              <a:xfrm rot="5400000">
                <a:off x="2120"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8" name="Line 153"/>
              <p:cNvSpPr>
                <a:spLocks noChangeShapeType="1"/>
              </p:cNvSpPr>
              <p:nvPr/>
            </p:nvSpPr>
            <p:spPr bwMode="auto">
              <a:xfrm rot="5400000">
                <a:off x="2121" y="3828"/>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9" name="Line 154"/>
              <p:cNvSpPr>
                <a:spLocks noChangeShapeType="1"/>
              </p:cNvSpPr>
              <p:nvPr/>
            </p:nvSpPr>
            <p:spPr bwMode="auto">
              <a:xfrm rot="5400000">
                <a:off x="2091"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0" name="Line 155"/>
              <p:cNvSpPr>
                <a:spLocks noChangeShapeType="1"/>
              </p:cNvSpPr>
              <p:nvPr/>
            </p:nvSpPr>
            <p:spPr bwMode="auto">
              <a:xfrm rot="5400000">
                <a:off x="2091" y="382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1" name="Line 156"/>
              <p:cNvSpPr>
                <a:spLocks noChangeShapeType="1"/>
              </p:cNvSpPr>
              <p:nvPr/>
            </p:nvSpPr>
            <p:spPr bwMode="auto">
              <a:xfrm rot="5400000">
                <a:off x="2062"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2" name="Line 157"/>
              <p:cNvSpPr>
                <a:spLocks noChangeShapeType="1"/>
              </p:cNvSpPr>
              <p:nvPr/>
            </p:nvSpPr>
            <p:spPr bwMode="auto">
              <a:xfrm rot="5400000">
                <a:off x="2062" y="382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03" name="Rectangle 158"/>
              <p:cNvSpPr>
                <a:spLocks noChangeArrowheads="1"/>
              </p:cNvSpPr>
              <p:nvPr/>
            </p:nvSpPr>
            <p:spPr bwMode="auto">
              <a:xfrm rot="5400000">
                <a:off x="2064" y="3702"/>
                <a:ext cx="181" cy="18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1" name="Group 162"/>
            <p:cNvGrpSpPr>
              <a:grpSpLocks/>
            </p:cNvGrpSpPr>
            <p:nvPr/>
          </p:nvGrpSpPr>
          <p:grpSpPr bwMode="auto">
            <a:xfrm rot="10800000">
              <a:off x="8096704" y="2288857"/>
              <a:ext cx="287338" cy="287338"/>
              <a:chOff x="2064" y="3702"/>
              <a:chExt cx="181" cy="181"/>
            </a:xfrm>
          </p:grpSpPr>
          <p:sp>
            <p:nvSpPr>
              <p:cNvPr id="88" name="Rectangle 163"/>
              <p:cNvSpPr>
                <a:spLocks noChangeArrowheads="1"/>
              </p:cNvSpPr>
              <p:nvPr/>
            </p:nvSpPr>
            <p:spPr bwMode="auto">
              <a:xfrm rot="5400000">
                <a:off x="2138" y="3754"/>
                <a:ext cx="108" cy="7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9" name="Line 164"/>
              <p:cNvSpPr>
                <a:spLocks noChangeShapeType="1"/>
              </p:cNvSpPr>
              <p:nvPr/>
            </p:nvSpPr>
            <p:spPr bwMode="auto">
              <a:xfrm rot="5400000">
                <a:off x="2120"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0" name="Line 165"/>
              <p:cNvSpPr>
                <a:spLocks noChangeShapeType="1"/>
              </p:cNvSpPr>
              <p:nvPr/>
            </p:nvSpPr>
            <p:spPr bwMode="auto">
              <a:xfrm rot="5400000">
                <a:off x="2121" y="3828"/>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1" name="Line 166"/>
              <p:cNvSpPr>
                <a:spLocks noChangeShapeType="1"/>
              </p:cNvSpPr>
              <p:nvPr/>
            </p:nvSpPr>
            <p:spPr bwMode="auto">
              <a:xfrm rot="5400000">
                <a:off x="2091"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2" name="Line 167"/>
              <p:cNvSpPr>
                <a:spLocks noChangeShapeType="1"/>
              </p:cNvSpPr>
              <p:nvPr/>
            </p:nvSpPr>
            <p:spPr bwMode="auto">
              <a:xfrm rot="5400000">
                <a:off x="2091" y="382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3" name="Line 168"/>
              <p:cNvSpPr>
                <a:spLocks noChangeShapeType="1"/>
              </p:cNvSpPr>
              <p:nvPr/>
            </p:nvSpPr>
            <p:spPr bwMode="auto">
              <a:xfrm rot="5400000">
                <a:off x="2062"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4" name="Line 169"/>
              <p:cNvSpPr>
                <a:spLocks noChangeShapeType="1"/>
              </p:cNvSpPr>
              <p:nvPr/>
            </p:nvSpPr>
            <p:spPr bwMode="auto">
              <a:xfrm rot="5400000">
                <a:off x="2062" y="382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5" name="Rectangle 170"/>
              <p:cNvSpPr>
                <a:spLocks noChangeArrowheads="1"/>
              </p:cNvSpPr>
              <p:nvPr/>
            </p:nvSpPr>
            <p:spPr bwMode="auto">
              <a:xfrm rot="5400000">
                <a:off x="2064" y="3702"/>
                <a:ext cx="181" cy="18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2" name="Group 178"/>
            <p:cNvGrpSpPr>
              <a:grpSpLocks/>
            </p:cNvGrpSpPr>
            <p:nvPr/>
          </p:nvGrpSpPr>
          <p:grpSpPr bwMode="auto">
            <a:xfrm>
              <a:off x="8817429" y="2145982"/>
              <a:ext cx="214313" cy="431800"/>
              <a:chOff x="1202" y="3385"/>
              <a:chExt cx="135" cy="272"/>
            </a:xfrm>
          </p:grpSpPr>
          <p:sp>
            <p:nvSpPr>
              <p:cNvPr id="84" name="Rectangle 172"/>
              <p:cNvSpPr>
                <a:spLocks noChangeArrowheads="1"/>
              </p:cNvSpPr>
              <p:nvPr/>
            </p:nvSpPr>
            <p:spPr bwMode="auto">
              <a:xfrm rot="5400000">
                <a:off x="1193" y="3499"/>
                <a:ext cx="154" cy="4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85" name="Line 173"/>
              <p:cNvSpPr>
                <a:spLocks noChangeShapeType="1"/>
              </p:cNvSpPr>
              <p:nvPr/>
            </p:nvSpPr>
            <p:spPr bwMode="auto">
              <a:xfrm rot="5400000">
                <a:off x="1214" y="3485"/>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6" name="Line 174"/>
              <p:cNvSpPr>
                <a:spLocks noChangeShapeType="1"/>
              </p:cNvSpPr>
              <p:nvPr/>
            </p:nvSpPr>
            <p:spPr bwMode="auto">
              <a:xfrm rot="5400000">
                <a:off x="1215" y="3556"/>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7" name="Rectangle 177"/>
              <p:cNvSpPr>
                <a:spLocks noChangeArrowheads="1"/>
              </p:cNvSpPr>
              <p:nvPr/>
            </p:nvSpPr>
            <p:spPr bwMode="auto">
              <a:xfrm rot="5400000">
                <a:off x="1134" y="3453"/>
                <a:ext cx="272" cy="13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3" name="Group 185"/>
            <p:cNvGrpSpPr>
              <a:grpSpLocks/>
            </p:cNvGrpSpPr>
            <p:nvPr/>
          </p:nvGrpSpPr>
          <p:grpSpPr bwMode="auto">
            <a:xfrm>
              <a:off x="8530092" y="5601970"/>
              <a:ext cx="290512" cy="358775"/>
              <a:chOff x="1066" y="3067"/>
              <a:chExt cx="363" cy="363"/>
            </a:xfrm>
          </p:grpSpPr>
          <p:sp>
            <p:nvSpPr>
              <p:cNvPr id="75" name="Line 186"/>
              <p:cNvSpPr>
                <a:spLocks noChangeShapeType="1"/>
              </p:cNvSpPr>
              <p:nvPr/>
            </p:nvSpPr>
            <p:spPr bwMode="auto">
              <a:xfrm>
                <a:off x="1292" y="3067"/>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6" name="Line 187"/>
              <p:cNvSpPr>
                <a:spLocks noChangeShapeType="1"/>
              </p:cNvSpPr>
              <p:nvPr/>
            </p:nvSpPr>
            <p:spPr bwMode="auto">
              <a:xfrm>
                <a:off x="1292" y="3203"/>
                <a:ext cx="1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7" name="Line 188"/>
              <p:cNvSpPr>
                <a:spLocks noChangeShapeType="1"/>
              </p:cNvSpPr>
              <p:nvPr/>
            </p:nvSpPr>
            <p:spPr bwMode="auto">
              <a:xfrm>
                <a:off x="1292" y="3294"/>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8" name="Line 189"/>
              <p:cNvSpPr>
                <a:spLocks noChangeShapeType="1"/>
              </p:cNvSpPr>
              <p:nvPr/>
            </p:nvSpPr>
            <p:spPr bwMode="auto">
              <a:xfrm>
                <a:off x="1292" y="3294"/>
                <a:ext cx="137"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9" name="Line 190"/>
              <p:cNvSpPr>
                <a:spLocks noChangeShapeType="1"/>
              </p:cNvSpPr>
              <p:nvPr/>
            </p:nvSpPr>
            <p:spPr bwMode="auto">
              <a:xfrm>
                <a:off x="1066" y="3203"/>
                <a:ext cx="13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0" name="Line 191"/>
              <p:cNvSpPr>
                <a:spLocks noChangeShapeType="1"/>
              </p:cNvSpPr>
              <p:nvPr/>
            </p:nvSpPr>
            <p:spPr bwMode="auto">
              <a:xfrm>
                <a:off x="1066" y="3294"/>
                <a:ext cx="13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1" name="Line 192"/>
              <p:cNvSpPr>
                <a:spLocks noChangeShapeType="1"/>
              </p:cNvSpPr>
              <p:nvPr/>
            </p:nvSpPr>
            <p:spPr bwMode="auto">
              <a:xfrm>
                <a:off x="1202" y="3067"/>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2" name="Line 193"/>
              <p:cNvSpPr>
                <a:spLocks noChangeShapeType="1"/>
              </p:cNvSpPr>
              <p:nvPr/>
            </p:nvSpPr>
            <p:spPr bwMode="auto">
              <a:xfrm>
                <a:off x="1202" y="3294"/>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83" name="Rectangle 194"/>
              <p:cNvSpPr>
                <a:spLocks noChangeArrowheads="1"/>
              </p:cNvSpPr>
              <p:nvPr/>
            </p:nvSpPr>
            <p:spPr bwMode="auto">
              <a:xfrm>
                <a:off x="1066" y="3067"/>
                <a:ext cx="363" cy="363"/>
              </a:xfrm>
              <a:prstGeom prst="rect">
                <a:avLst/>
              </a:prstGeom>
              <a:noFill/>
              <a:ln w="19050">
                <a:solidFill>
                  <a:schemeClr val="folHlink"/>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4" name="Group 200"/>
            <p:cNvGrpSpPr>
              <a:grpSpLocks/>
            </p:cNvGrpSpPr>
            <p:nvPr/>
          </p:nvGrpSpPr>
          <p:grpSpPr bwMode="auto">
            <a:xfrm>
              <a:off x="8888867" y="5601970"/>
              <a:ext cx="360362" cy="360362"/>
              <a:chOff x="839" y="3702"/>
              <a:chExt cx="272" cy="272"/>
            </a:xfrm>
          </p:grpSpPr>
          <p:sp>
            <p:nvSpPr>
              <p:cNvPr id="71" name="Rectangle 196"/>
              <p:cNvSpPr>
                <a:spLocks noChangeArrowheads="1"/>
              </p:cNvSpPr>
              <p:nvPr/>
            </p:nvSpPr>
            <p:spPr bwMode="auto">
              <a:xfrm rot="5400000">
                <a:off x="898" y="3744"/>
                <a:ext cx="154" cy="18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72" name="Line 197"/>
              <p:cNvSpPr>
                <a:spLocks noChangeShapeType="1"/>
              </p:cNvSpPr>
              <p:nvPr/>
            </p:nvSpPr>
            <p:spPr bwMode="auto">
              <a:xfrm rot="5400000">
                <a:off x="851" y="3802"/>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3" name="Line 198"/>
              <p:cNvSpPr>
                <a:spLocks noChangeShapeType="1"/>
              </p:cNvSpPr>
              <p:nvPr/>
            </p:nvSpPr>
            <p:spPr bwMode="auto">
              <a:xfrm rot="5400000">
                <a:off x="852" y="3873"/>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4" name="Rectangle 199"/>
              <p:cNvSpPr>
                <a:spLocks noChangeArrowheads="1"/>
              </p:cNvSpPr>
              <p:nvPr/>
            </p:nvSpPr>
            <p:spPr bwMode="auto">
              <a:xfrm rot="5400000">
                <a:off x="839" y="3702"/>
                <a:ext cx="272" cy="272"/>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5" name="Group 201"/>
            <p:cNvGrpSpPr>
              <a:grpSpLocks/>
            </p:cNvGrpSpPr>
            <p:nvPr/>
          </p:nvGrpSpPr>
          <p:grpSpPr bwMode="auto">
            <a:xfrm>
              <a:off x="8888867" y="5601970"/>
              <a:ext cx="360362" cy="360362"/>
              <a:chOff x="839" y="3702"/>
              <a:chExt cx="272" cy="272"/>
            </a:xfrm>
          </p:grpSpPr>
          <p:sp>
            <p:nvSpPr>
              <p:cNvPr id="67" name="Rectangle 202"/>
              <p:cNvSpPr>
                <a:spLocks noChangeArrowheads="1"/>
              </p:cNvSpPr>
              <p:nvPr/>
            </p:nvSpPr>
            <p:spPr bwMode="auto">
              <a:xfrm rot="5400000">
                <a:off x="898" y="3744"/>
                <a:ext cx="154" cy="18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8" name="Line 203"/>
              <p:cNvSpPr>
                <a:spLocks noChangeShapeType="1"/>
              </p:cNvSpPr>
              <p:nvPr/>
            </p:nvSpPr>
            <p:spPr bwMode="auto">
              <a:xfrm rot="5400000">
                <a:off x="851" y="3802"/>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9" name="Line 204"/>
              <p:cNvSpPr>
                <a:spLocks noChangeShapeType="1"/>
              </p:cNvSpPr>
              <p:nvPr/>
            </p:nvSpPr>
            <p:spPr bwMode="auto">
              <a:xfrm rot="5400000">
                <a:off x="852" y="3873"/>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70" name="Rectangle 205"/>
              <p:cNvSpPr>
                <a:spLocks noChangeArrowheads="1"/>
              </p:cNvSpPr>
              <p:nvPr/>
            </p:nvSpPr>
            <p:spPr bwMode="auto">
              <a:xfrm rot="5400000">
                <a:off x="839" y="3702"/>
                <a:ext cx="272" cy="272"/>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6" name="Group 211"/>
            <p:cNvGrpSpPr>
              <a:grpSpLocks/>
            </p:cNvGrpSpPr>
            <p:nvPr/>
          </p:nvGrpSpPr>
          <p:grpSpPr bwMode="auto">
            <a:xfrm rot="10800000">
              <a:off x="8096704" y="5601970"/>
              <a:ext cx="360363" cy="360362"/>
              <a:chOff x="839" y="3702"/>
              <a:chExt cx="272" cy="272"/>
            </a:xfrm>
          </p:grpSpPr>
          <p:sp>
            <p:nvSpPr>
              <p:cNvPr id="63" name="Rectangle 212"/>
              <p:cNvSpPr>
                <a:spLocks noChangeArrowheads="1"/>
              </p:cNvSpPr>
              <p:nvPr/>
            </p:nvSpPr>
            <p:spPr bwMode="auto">
              <a:xfrm rot="5400000">
                <a:off x="898" y="3744"/>
                <a:ext cx="154" cy="182"/>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4" name="Line 213"/>
              <p:cNvSpPr>
                <a:spLocks noChangeShapeType="1"/>
              </p:cNvSpPr>
              <p:nvPr/>
            </p:nvSpPr>
            <p:spPr bwMode="auto">
              <a:xfrm rot="5400000">
                <a:off x="851" y="3802"/>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5" name="Line 214"/>
              <p:cNvSpPr>
                <a:spLocks noChangeShapeType="1"/>
              </p:cNvSpPr>
              <p:nvPr/>
            </p:nvSpPr>
            <p:spPr bwMode="auto">
              <a:xfrm rot="5400000">
                <a:off x="852" y="3873"/>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6" name="Rectangle 215"/>
              <p:cNvSpPr>
                <a:spLocks noChangeArrowheads="1"/>
              </p:cNvSpPr>
              <p:nvPr/>
            </p:nvSpPr>
            <p:spPr bwMode="auto">
              <a:xfrm rot="5400000">
                <a:off x="839" y="3702"/>
                <a:ext cx="272" cy="272"/>
              </a:xfrm>
              <a:prstGeom prst="rect">
                <a:avLst/>
              </a:prstGeom>
              <a:noFill/>
              <a:ln w="190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7" name="Group 216"/>
            <p:cNvGrpSpPr>
              <a:grpSpLocks/>
            </p:cNvGrpSpPr>
            <p:nvPr/>
          </p:nvGrpSpPr>
          <p:grpSpPr bwMode="auto">
            <a:xfrm rot="5400000">
              <a:off x="8530092" y="6033770"/>
              <a:ext cx="287337" cy="287337"/>
              <a:chOff x="2064" y="3702"/>
              <a:chExt cx="181" cy="181"/>
            </a:xfrm>
          </p:grpSpPr>
          <p:sp>
            <p:nvSpPr>
              <p:cNvPr id="55" name="Rectangle 217"/>
              <p:cNvSpPr>
                <a:spLocks noChangeArrowheads="1"/>
              </p:cNvSpPr>
              <p:nvPr/>
            </p:nvSpPr>
            <p:spPr bwMode="auto">
              <a:xfrm rot="5400000">
                <a:off x="2138" y="3754"/>
                <a:ext cx="108" cy="7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6" name="Line 218"/>
              <p:cNvSpPr>
                <a:spLocks noChangeShapeType="1"/>
              </p:cNvSpPr>
              <p:nvPr/>
            </p:nvSpPr>
            <p:spPr bwMode="auto">
              <a:xfrm rot="5400000">
                <a:off x="2120"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7" name="Line 219"/>
              <p:cNvSpPr>
                <a:spLocks noChangeShapeType="1"/>
              </p:cNvSpPr>
              <p:nvPr/>
            </p:nvSpPr>
            <p:spPr bwMode="auto">
              <a:xfrm rot="5400000">
                <a:off x="2121" y="3828"/>
                <a:ext cx="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8" name="Line 220"/>
              <p:cNvSpPr>
                <a:spLocks noChangeShapeType="1"/>
              </p:cNvSpPr>
              <p:nvPr/>
            </p:nvSpPr>
            <p:spPr bwMode="auto">
              <a:xfrm rot="5400000">
                <a:off x="2091"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59" name="Line 221"/>
              <p:cNvSpPr>
                <a:spLocks noChangeShapeType="1"/>
              </p:cNvSpPr>
              <p:nvPr/>
            </p:nvSpPr>
            <p:spPr bwMode="auto">
              <a:xfrm rot="5400000">
                <a:off x="2091" y="382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0" name="Line 222"/>
              <p:cNvSpPr>
                <a:spLocks noChangeShapeType="1"/>
              </p:cNvSpPr>
              <p:nvPr/>
            </p:nvSpPr>
            <p:spPr bwMode="auto">
              <a:xfrm rot="5400000">
                <a:off x="2062" y="3757"/>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1" name="Line 223"/>
              <p:cNvSpPr>
                <a:spLocks noChangeShapeType="1"/>
              </p:cNvSpPr>
              <p:nvPr/>
            </p:nvSpPr>
            <p:spPr bwMode="auto">
              <a:xfrm rot="5400000">
                <a:off x="2062" y="3829"/>
                <a:ext cx="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62" name="Rectangle 224"/>
              <p:cNvSpPr>
                <a:spLocks noChangeArrowheads="1"/>
              </p:cNvSpPr>
              <p:nvPr/>
            </p:nvSpPr>
            <p:spPr bwMode="auto">
              <a:xfrm rot="5400000">
                <a:off x="2064" y="3702"/>
                <a:ext cx="181" cy="18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8" name="Line 233"/>
            <p:cNvSpPr>
              <a:spLocks noChangeShapeType="1"/>
            </p:cNvSpPr>
            <p:nvPr/>
          </p:nvSpPr>
          <p:spPr bwMode="auto">
            <a:xfrm>
              <a:off x="8601529" y="633095"/>
              <a:ext cx="0" cy="242887"/>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49" name="Rectangle 235"/>
            <p:cNvSpPr>
              <a:spLocks noChangeArrowheads="1"/>
            </p:cNvSpPr>
            <p:nvPr/>
          </p:nvSpPr>
          <p:spPr bwMode="auto">
            <a:xfrm>
              <a:off x="8169729" y="3081020"/>
              <a:ext cx="935038" cy="2449512"/>
            </a:xfrm>
            <a:prstGeom prst="rect">
              <a:avLst/>
            </a:prstGeom>
            <a:noFill/>
            <a:ln w="3810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0" name="Rectangle 236"/>
            <p:cNvSpPr>
              <a:spLocks noChangeArrowheads="1"/>
            </p:cNvSpPr>
            <p:nvPr/>
          </p:nvSpPr>
          <p:spPr bwMode="auto">
            <a:xfrm>
              <a:off x="9104767" y="3512820"/>
              <a:ext cx="2665412" cy="1296987"/>
            </a:xfrm>
            <a:prstGeom prst="rect">
              <a:avLst/>
            </a:prstGeom>
            <a:noFill/>
            <a:ln w="38100">
              <a:solidFill>
                <a:srgbClr val="FD7B2B"/>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1" name="Rectangle 237"/>
            <p:cNvSpPr>
              <a:spLocks noChangeArrowheads="1"/>
            </p:cNvSpPr>
            <p:nvPr/>
          </p:nvSpPr>
          <p:spPr bwMode="auto">
            <a:xfrm>
              <a:off x="9104767" y="3512820"/>
              <a:ext cx="2665412" cy="1296987"/>
            </a:xfrm>
            <a:prstGeom prst="rect">
              <a:avLst/>
            </a:prstGeom>
            <a:noFill/>
            <a:ln w="38100">
              <a:solidFill>
                <a:srgbClr val="FD7B2B"/>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2" name="Rectangle 238"/>
            <p:cNvSpPr>
              <a:spLocks noChangeArrowheads="1"/>
            </p:cNvSpPr>
            <p:nvPr/>
          </p:nvSpPr>
          <p:spPr bwMode="auto">
            <a:xfrm>
              <a:off x="6656842" y="3657282"/>
              <a:ext cx="1512887" cy="1296988"/>
            </a:xfrm>
            <a:prstGeom prst="rect">
              <a:avLst/>
            </a:prstGeom>
            <a:noFill/>
            <a:ln w="38100">
              <a:solidFill>
                <a:schemeClr val="folHlink"/>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3" name="Rectangle 244"/>
            <p:cNvSpPr>
              <a:spLocks noChangeArrowheads="1"/>
            </p:cNvSpPr>
            <p:nvPr/>
          </p:nvSpPr>
          <p:spPr bwMode="auto">
            <a:xfrm>
              <a:off x="8025267" y="848995"/>
              <a:ext cx="1152525" cy="2232025"/>
            </a:xfrm>
            <a:prstGeom prst="rect">
              <a:avLst/>
            </a:prstGeom>
            <a:noFill/>
            <a:ln w="38100">
              <a:solidFill>
                <a:srgbClr val="FBA3AB"/>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4" name="Rectangle 247"/>
            <p:cNvSpPr>
              <a:spLocks noChangeArrowheads="1"/>
            </p:cNvSpPr>
            <p:nvPr/>
          </p:nvSpPr>
          <p:spPr bwMode="auto">
            <a:xfrm>
              <a:off x="8025267" y="5530532"/>
              <a:ext cx="1257300" cy="863600"/>
            </a:xfrm>
            <a:prstGeom prst="rect">
              <a:avLst/>
            </a:prstGeom>
            <a:noFill/>
            <a:ln w="38100">
              <a:solidFill>
                <a:srgbClr val="A8A1FD"/>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3" name="Прямоугольник 12"/>
          <p:cNvSpPr/>
          <p:nvPr/>
        </p:nvSpPr>
        <p:spPr>
          <a:xfrm>
            <a:off x="8549186" y="3939527"/>
            <a:ext cx="2943626" cy="400110"/>
          </a:xfrm>
          <a:prstGeom prst="rect">
            <a:avLst/>
          </a:prstGeom>
        </p:spPr>
        <p:txBody>
          <a:bodyPr wrap="none">
            <a:spAutoFit/>
          </a:bodyPr>
          <a:lstStyle/>
          <a:p>
            <a:pPr eaLnBrk="1" hangingPunct="1"/>
            <a:r>
              <a:rPr lang="en-US" altLang="ru-RU" dirty="0">
                <a:solidFill>
                  <a:srgbClr val="C00000"/>
                </a:solidFill>
                <a:latin typeface="Arial" panose="020B0604020202020204" pitchFamily="34" charset="0"/>
                <a:cs typeface="Arial" panose="020B0604020202020204" pitchFamily="34" charset="0"/>
              </a:rPr>
              <a:t>MR-TOF Mass-Analyzer</a:t>
            </a:r>
            <a:endParaRPr lang="el-GR" altLang="ru-RU"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0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48421</TotalTime>
  <Words>1064</Words>
  <Application>Microsoft Office PowerPoint</Application>
  <PresentationFormat>Широкоэкранный</PresentationFormat>
  <Paragraphs>219</Paragraphs>
  <Slides>16</Slides>
  <Notes>3</Notes>
  <HiddenSlides>0</HiddenSlides>
  <MMClips>0</MMClips>
  <ScaleCrop>false</ScaleCrop>
  <HeadingPairs>
    <vt:vector size="8" baseType="variant">
      <vt:variant>
        <vt:lpstr>Использованные шрифты</vt:lpstr>
      </vt:variant>
      <vt:variant>
        <vt:i4>12</vt:i4>
      </vt:variant>
      <vt:variant>
        <vt:lpstr>Тема</vt:lpstr>
      </vt:variant>
      <vt:variant>
        <vt:i4>1</vt:i4>
      </vt:variant>
      <vt:variant>
        <vt:lpstr>Внедренные серверы OLE</vt:lpstr>
      </vt:variant>
      <vt:variant>
        <vt:i4>1</vt:i4>
      </vt:variant>
      <vt:variant>
        <vt:lpstr>Заголовки слайдов</vt:lpstr>
      </vt:variant>
      <vt:variant>
        <vt:i4>16</vt:i4>
      </vt:variant>
    </vt:vector>
  </HeadingPairs>
  <TitlesOfParts>
    <vt:vector size="30" baseType="lpstr">
      <vt:lpstr>ＭＳ Ｐゴシック</vt:lpstr>
      <vt:lpstr>Arial</vt:lpstr>
      <vt:lpstr>Arial Black</vt:lpstr>
      <vt:lpstr>Calibri</vt:lpstr>
      <vt:lpstr>Calibri Light</vt:lpstr>
      <vt:lpstr>Cambria Math</vt:lpstr>
      <vt:lpstr>Century Gothic</vt:lpstr>
      <vt:lpstr>Clarendon Blk BT</vt:lpstr>
      <vt:lpstr>Comic Sans MS</vt:lpstr>
      <vt:lpstr>Symbol</vt:lpstr>
      <vt:lpstr>Times New Roman</vt:lpstr>
      <vt:lpstr>Wingdings</vt:lpstr>
      <vt:lpstr>Тема Office</vt:lpstr>
      <vt:lpstr>CorelDRAW</vt:lpstr>
      <vt:lpstr>Investigation of heavy and superheavy elements   Leaders: M.G. Itkis and A.V. Karpov  Flerov Laboratory of Nuclear Reactions, JINR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Spectroscopy of SH isotopes @ SHE Factory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JINR, FLNR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Gurgen Ter-Akopian</dc:creator>
  <cp:lastModifiedBy>Alexander Karpov</cp:lastModifiedBy>
  <cp:revision>1900</cp:revision>
  <cp:lastPrinted>2014-02-25T05:57:01Z</cp:lastPrinted>
  <dcterms:created xsi:type="dcterms:W3CDTF">2004-12-11T16:10:41Z</dcterms:created>
  <dcterms:modified xsi:type="dcterms:W3CDTF">2023-06-29T07:32:38Z</dcterms:modified>
</cp:coreProperties>
</file>