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8"/>
  </p:notesMasterIdLst>
  <p:sldIdLst>
    <p:sldId id="257" r:id="rId2"/>
    <p:sldId id="644" r:id="rId3"/>
    <p:sldId id="258" r:id="rId4"/>
    <p:sldId id="259" r:id="rId5"/>
    <p:sldId id="262" r:id="rId6"/>
    <p:sldId id="265" r:id="rId7"/>
    <p:sldId id="269" r:id="rId8"/>
    <p:sldId id="261" r:id="rId9"/>
    <p:sldId id="267" r:id="rId10"/>
    <p:sldId id="266" r:id="rId11"/>
    <p:sldId id="268" r:id="rId12"/>
    <p:sldId id="273" r:id="rId13"/>
    <p:sldId id="642" r:id="rId14"/>
    <p:sldId id="641" r:id="rId15"/>
    <p:sldId id="263" r:id="rId16"/>
    <p:sldId id="643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72E85-EC36-498B-BA9C-6A718421429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CE9AD-4C1E-4BE2-88EF-BDCD46580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0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7"/>
          <p:cNvSpPr txBox="1">
            <a:spLocks noGrp="1" noChangeArrowheads="1"/>
          </p:cNvSpPr>
          <p:nvPr/>
        </p:nvSpPr>
        <p:spPr bwMode="auto">
          <a:xfrm>
            <a:off x="3810000" y="7926388"/>
            <a:ext cx="29718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8530B0-E613-4B26-AABE-361B88B767C3}" type="slidenum">
              <a:rPr lang="en-US" altLang="ru-RU" sz="1200">
                <a:latin typeface="Times New Roman" pitchFamily="18" charset="0"/>
              </a:rPr>
              <a:pPr algn="r"/>
              <a:t>2</a:t>
            </a:fld>
            <a:endParaRPr lang="en-US" altLang="ru-RU" sz="1200" dirty="0">
              <a:latin typeface="Times New Roman" pitchFamily="18" charset="0"/>
            </a:endParaRPr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 dirty="0" smtClean="0"/>
              <a:t>Beam intensity of Ca-48 up to 2.5 </a:t>
            </a:r>
            <a:r>
              <a:rPr lang="en-US" altLang="ru-RU" dirty="0" err="1" smtClean="0"/>
              <a:t>mkA</a:t>
            </a:r>
            <a:endParaRPr lang="en-US" altLang="ru-RU" dirty="0" smtClean="0"/>
          </a:p>
          <a:p>
            <a:r>
              <a:rPr lang="en-US" altLang="ru-RU" dirty="0" smtClean="0"/>
              <a:t>Ion energy variation on the target with factor 5</a:t>
            </a:r>
          </a:p>
          <a:p>
            <a:r>
              <a:rPr lang="en-US" altLang="ru-RU" dirty="0" smtClean="0"/>
              <a:t>Cyclotron average magnetic field from 1.8 up to 0.8 T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2401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45364-E44F-4BDF-B72F-8E4FA629D348}" type="slidenum">
              <a:rPr lang="en-US"/>
              <a:pPr/>
              <a:t>5</a:t>
            </a:fld>
            <a:endParaRPr 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4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9pPr>
          </a:lstStyle>
          <a:p>
            <a:fld id="{CC86C807-85BA-4D18-BF63-8D2FD3CCA81A}" type="slidenum">
              <a:rPr lang="ru-RU" altLang="ru-RU" sz="1200" smtClean="0">
                <a:latin typeface="Times New Roman" panose="02020603050405020304" pitchFamily="18" charset="0"/>
              </a:rPr>
              <a:pPr/>
              <a:t>8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5001233"/>
            <a:ext cx="4984962" cy="4737557"/>
          </a:xfrm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7964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176F3-7A95-4349-9B04-49B6C8067285}" type="slidenum">
              <a:rPr lang="ru-RU" altLang="ru-RU">
                <a:solidFill>
                  <a:prstClr val="black"/>
                </a:solidFill>
              </a:rPr>
              <a:pPr/>
              <a:t>15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34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997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EC0-AF7D-4062-B956-EE2925813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ED09-D024-4A19-A7BF-483DED6B9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0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EC0-AF7D-4062-B956-EE2925813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ED09-D024-4A19-A7BF-483DED6B9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4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EC0-AF7D-4062-B956-EE2925813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ED09-D024-4A19-A7BF-483DED6B9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90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26A28-67F4-4DB3-ABA2-D724EB60F2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7142A-0CEA-4E0D-9DF4-5E1C3D248C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1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EC0-AF7D-4062-B956-EE2925813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ED09-D024-4A19-A7BF-483DED6B9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3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EC0-AF7D-4062-B956-EE2925813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ED09-D024-4A19-A7BF-483DED6B9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EC0-AF7D-4062-B956-EE2925813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ED09-D024-4A19-A7BF-483DED6B9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EC0-AF7D-4062-B956-EE2925813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ED09-D024-4A19-A7BF-483DED6B9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1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EC0-AF7D-4062-B956-EE2925813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ED09-D024-4A19-A7BF-483DED6B9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6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EC0-AF7D-4062-B956-EE2925813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ED09-D024-4A19-A7BF-483DED6B9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1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EC0-AF7D-4062-B956-EE2925813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ED09-D024-4A19-A7BF-483DED6B9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DEC0-AF7D-4062-B956-EE2925813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ED09-D024-4A19-A7BF-483DED6B9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DEC0-AF7D-4062-B956-EE29258131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9ED09-D024-4A19-A7BF-483DED6B9D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8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416824" cy="50405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Proposal for prolongation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of the Theme: </a:t>
            </a:r>
            <a:endParaRPr lang="ru-RU" sz="32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992888" cy="36004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Development </a:t>
            </a:r>
            <a:r>
              <a:rPr lang="en-US" sz="3000" b="1" dirty="0">
                <a:solidFill>
                  <a:srgbClr val="7030A0"/>
                </a:solidFill>
              </a:rPr>
              <a:t>of the FLNR Accelerator Complex </a:t>
            </a:r>
          </a:p>
          <a:p>
            <a:r>
              <a:rPr lang="en-US" sz="3000" b="1" dirty="0">
                <a:solidFill>
                  <a:srgbClr val="7030A0"/>
                </a:solidFill>
              </a:rPr>
              <a:t>and Experimental Setups (DRIBs-III)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to 2030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transformation into </a:t>
            </a:r>
            <a:r>
              <a:rPr lang="en-US" dirty="0">
                <a:solidFill>
                  <a:srgbClr val="0070C0"/>
                </a:solidFill>
              </a:rPr>
              <a:t>a Large Infrastructure Project (LIP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Leaders</a:t>
            </a:r>
            <a:r>
              <a:rPr lang="ru-RU" dirty="0"/>
              <a:t>:                </a:t>
            </a:r>
            <a:r>
              <a:rPr lang="en-US" dirty="0"/>
              <a:t>    </a:t>
            </a:r>
            <a:r>
              <a:rPr lang="ru-RU" dirty="0"/>
              <a:t> </a:t>
            </a:r>
            <a:r>
              <a:rPr lang="en-US" dirty="0"/>
              <a:t> </a:t>
            </a:r>
            <a:r>
              <a:rPr lang="en-US" u="sng" dirty="0"/>
              <a:t>I.V. </a:t>
            </a:r>
            <a:r>
              <a:rPr lang="en-US" u="sng" dirty="0" err="1"/>
              <a:t>Kalagin</a:t>
            </a:r>
            <a:endParaRPr lang="en-US" u="sng" dirty="0"/>
          </a:p>
          <a:p>
            <a:pPr algn="l"/>
            <a:r>
              <a:rPr lang="en-US" dirty="0"/>
              <a:t>                                     S.I. </a:t>
            </a:r>
            <a:r>
              <a:rPr lang="en-US" dirty="0" err="1"/>
              <a:t>Sidorchuk</a:t>
            </a:r>
            <a:endParaRPr lang="en-US" dirty="0"/>
          </a:p>
          <a:p>
            <a:pPr algn="l"/>
            <a:endParaRPr lang="en-US" sz="1800" dirty="0"/>
          </a:p>
          <a:p>
            <a:pPr algn="l"/>
            <a:r>
              <a:rPr lang="en-US" dirty="0" smtClean="0"/>
              <a:t>Scientific </a:t>
            </a:r>
            <a:r>
              <a:rPr lang="en-US" dirty="0"/>
              <a:t>leader</a:t>
            </a:r>
            <a:r>
              <a:rPr lang="ru-RU" dirty="0"/>
              <a:t>:       </a:t>
            </a:r>
            <a:r>
              <a:rPr lang="en-US" dirty="0" err="1"/>
              <a:t>Yu.Ts</a:t>
            </a:r>
            <a:r>
              <a:rPr lang="en-US" dirty="0"/>
              <a:t>. </a:t>
            </a:r>
            <a:r>
              <a:rPr lang="en-US" dirty="0" err="1"/>
              <a:t>Oganessian</a:t>
            </a:r>
            <a:r>
              <a:rPr lang="ru-RU" dirty="0"/>
              <a:t>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34074" y="116632"/>
            <a:ext cx="3907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Flerov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Laboratory of Nuclear Reactions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meeting of the PAC on Nuclear Physics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29, 2023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623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3"/>
            <a:ext cx="7886700" cy="50405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400" b="1" spc="-30" dirty="0">
                <a:solidFill>
                  <a:srgbClr val="7030A0"/>
                </a:solidFill>
                <a:latin typeface="Times New Roman"/>
                <a:ea typeface="Calibri"/>
              </a:rPr>
              <a:t>new Experimental Hall of U400R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1107530"/>
            <a:ext cx="6696744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адпись 3"/>
          <p:cNvSpPr txBox="1"/>
          <p:nvPr/>
        </p:nvSpPr>
        <p:spPr>
          <a:xfrm>
            <a:off x="2123728" y="2187650"/>
            <a:ext cx="1224136" cy="26606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1400" b="1" spc="-30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Building 131</a:t>
            </a:r>
            <a:endParaRPr lang="ru-RU" sz="1400" dirty="0">
              <a:effectLst/>
              <a:latin typeface="Times New Roman"/>
              <a:ea typeface="Calibri"/>
            </a:endParaRPr>
          </a:p>
        </p:txBody>
      </p:sp>
      <p:sp>
        <p:nvSpPr>
          <p:cNvPr id="8" name="Надпись 9"/>
          <p:cNvSpPr txBox="1"/>
          <p:nvPr/>
        </p:nvSpPr>
        <p:spPr>
          <a:xfrm>
            <a:off x="1755198" y="2763714"/>
            <a:ext cx="1342881" cy="4489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US" sz="1400" b="1" spc="-30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  <a:t>Experimental Hall of U400</a:t>
            </a:r>
            <a:endParaRPr lang="ru-RU" sz="1400" dirty="0">
              <a:effectLst/>
              <a:latin typeface="Times New Roman"/>
              <a:ea typeface="Calibri"/>
            </a:endParaRPr>
          </a:p>
        </p:txBody>
      </p:sp>
      <p:sp>
        <p:nvSpPr>
          <p:cNvPr id="9" name="Надпись 4"/>
          <p:cNvSpPr txBox="1"/>
          <p:nvPr/>
        </p:nvSpPr>
        <p:spPr>
          <a:xfrm>
            <a:off x="5436096" y="5572026"/>
            <a:ext cx="1728192" cy="44958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US" sz="1400" b="1" spc="-30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  <a:t>New Experimental Hall of U400R</a:t>
            </a:r>
            <a:endParaRPr lang="ru-RU" sz="1400" dirty="0">
              <a:effectLst/>
              <a:latin typeface="Times New Roman"/>
              <a:ea typeface="Calibri"/>
            </a:endParaRPr>
          </a:p>
        </p:txBody>
      </p:sp>
      <p:sp>
        <p:nvSpPr>
          <p:cNvPr id="10" name="Надпись 2"/>
          <p:cNvSpPr txBox="1"/>
          <p:nvPr/>
        </p:nvSpPr>
        <p:spPr>
          <a:xfrm>
            <a:off x="1753765" y="3722355"/>
            <a:ext cx="765810" cy="3092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1400" b="1" spc="-3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U400R</a:t>
            </a:r>
            <a:endParaRPr lang="ru-RU" sz="1400" dirty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1611586"/>
            <a:ext cx="2232248" cy="3888432"/>
          </a:xfrm>
          <a:prstGeom prst="rect">
            <a:avLst/>
          </a:prstGeom>
          <a:solidFill>
            <a:schemeClr val="accent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 rot="16200000">
            <a:off x="3920768" y="3245034"/>
            <a:ext cx="1575728" cy="1062031"/>
          </a:xfrm>
          <a:prstGeom prst="trapezoid">
            <a:avLst>
              <a:gd name="adj" fmla="val 64712"/>
            </a:avLst>
          </a:prstGeom>
          <a:solidFill>
            <a:schemeClr val="accent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1971626"/>
            <a:ext cx="2952328" cy="2952328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4869160"/>
            <a:ext cx="782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pc="-30" dirty="0" smtClean="0">
                <a:solidFill>
                  <a:srgbClr val="7030A0"/>
                </a:solidFill>
                <a:latin typeface="Times New Roman"/>
                <a:ea typeface="Calibri"/>
              </a:rPr>
              <a:t>Existing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309320"/>
            <a:ext cx="54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proposal was appreciated by PAC at the 54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 session in 2021.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620688"/>
            <a:ext cx="2466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Construction 2023-2026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990020"/>
            <a:ext cx="3888432" cy="531930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2033588" y="116632"/>
            <a:ext cx="5076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9pPr>
          </a:lstStyle>
          <a:p>
            <a:pPr algn="ctr"/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Experimental Hall of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686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70" y="3429000"/>
            <a:ext cx="4330746" cy="332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2" y="716223"/>
            <a:ext cx="5900420" cy="339280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Надпись 12"/>
          <p:cNvSpPr txBox="1"/>
          <p:nvPr/>
        </p:nvSpPr>
        <p:spPr>
          <a:xfrm>
            <a:off x="4715898" y="3112770"/>
            <a:ext cx="1296262" cy="4572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US" sz="1200" b="1" spc="-30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  <a:t>Building of    U400R cyclotron</a:t>
            </a:r>
            <a:endParaRPr lang="ru-RU" sz="1200" dirty="0">
              <a:effectLst/>
              <a:latin typeface="Times New Roman"/>
              <a:ea typeface="Calibri"/>
            </a:endParaRPr>
          </a:p>
        </p:txBody>
      </p:sp>
      <p:sp>
        <p:nvSpPr>
          <p:cNvPr id="6" name="Надпись 13"/>
          <p:cNvSpPr txBox="1"/>
          <p:nvPr/>
        </p:nvSpPr>
        <p:spPr>
          <a:xfrm>
            <a:off x="2267744" y="1815147"/>
            <a:ext cx="1371600" cy="44958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US" sz="1200" b="1" spc="-30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  <a:t>New Experimental Hall of U400R</a:t>
            </a:r>
            <a:endParaRPr lang="ru-RU" sz="1200" dirty="0">
              <a:effectLst/>
              <a:latin typeface="Times New Roman"/>
              <a:ea typeface="Calibri"/>
            </a:endParaRPr>
          </a:p>
        </p:txBody>
      </p:sp>
      <p:sp>
        <p:nvSpPr>
          <p:cNvPr id="7" name="Надпись 14"/>
          <p:cNvSpPr txBox="1"/>
          <p:nvPr/>
        </p:nvSpPr>
        <p:spPr>
          <a:xfrm>
            <a:off x="397073" y="3429000"/>
            <a:ext cx="883285" cy="28194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US" sz="1200" b="1" spc="-30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  <a:t>Storehouse</a:t>
            </a:r>
            <a:endParaRPr lang="ru-RU" sz="1200" dirty="0">
              <a:effectLst/>
              <a:latin typeface="Times New Roman"/>
              <a:ea typeface="Calibri"/>
            </a:endParaRPr>
          </a:p>
        </p:txBody>
      </p:sp>
      <p:sp>
        <p:nvSpPr>
          <p:cNvPr id="8" name="Надпись 15"/>
          <p:cNvSpPr txBox="1"/>
          <p:nvPr/>
        </p:nvSpPr>
        <p:spPr>
          <a:xfrm>
            <a:off x="4788553" y="979487"/>
            <a:ext cx="876935" cy="28194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US" sz="1200" b="1" spc="-30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  <a:t>Storehouse</a:t>
            </a:r>
            <a:endParaRPr lang="ru-RU" sz="1200" dirty="0">
              <a:effectLst/>
              <a:latin typeface="Times New Roman"/>
              <a:ea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54610" y="966411"/>
            <a:ext cx="2621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The building </a:t>
            </a:r>
            <a:r>
              <a:rPr lang="en-US" sz="1600" dirty="0" smtClean="0"/>
              <a:t>consists </a:t>
            </a:r>
            <a:r>
              <a:rPr lang="en-US" sz="1600" dirty="0"/>
              <a:t>of 4 floors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The experimental facilities will be separated by protective walls, which make it possible to </a:t>
            </a:r>
            <a:r>
              <a:rPr lang="en-US" sz="1600" dirty="0" smtClean="0"/>
              <a:t>preparation </a:t>
            </a:r>
            <a:r>
              <a:rPr lang="en-US" sz="1600" dirty="0"/>
              <a:t>for one experiment while another is underway.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149080"/>
            <a:ext cx="43554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/>
              <a:t>The 1st floor: </a:t>
            </a:r>
            <a:r>
              <a:rPr lang="en-US" sz="1600" dirty="0"/>
              <a:t>technological systems (water cooling, ventilation, gas cleaning, fore-vacuum), rooms for the temporary storage and release of solid and liquid radioactive waste. </a:t>
            </a:r>
          </a:p>
          <a:p>
            <a:r>
              <a:rPr lang="en-US" sz="1600" b="1" dirty="0"/>
              <a:t>The 2nd floor: </a:t>
            </a:r>
            <a:r>
              <a:rPr lang="en-US" sz="1600" dirty="0" smtClean="0"/>
              <a:t>three</a:t>
            </a:r>
            <a:r>
              <a:rPr lang="en-US" sz="1600" b="1" dirty="0" smtClean="0"/>
              <a:t> </a:t>
            </a:r>
            <a:r>
              <a:rPr lang="en-US" sz="1600" dirty="0" smtClean="0"/>
              <a:t>physical </a:t>
            </a:r>
            <a:r>
              <a:rPr lang="en-US" sz="1600" dirty="0"/>
              <a:t>cabins and two galleries to the cyclotron building. </a:t>
            </a:r>
          </a:p>
          <a:p>
            <a:r>
              <a:rPr lang="en-US" sz="1600" b="1" dirty="0"/>
              <a:t>The 3rd floor: </a:t>
            </a:r>
            <a:r>
              <a:rPr lang="en-US" sz="1600" dirty="0"/>
              <a:t>control rooms of physical setups. </a:t>
            </a:r>
          </a:p>
          <a:p>
            <a:r>
              <a:rPr lang="en-US" sz="1600" b="1" dirty="0"/>
              <a:t>The 4th floor: </a:t>
            </a:r>
            <a:r>
              <a:rPr lang="en-US" sz="1600" dirty="0"/>
              <a:t>electric boards and power supplies of physical setups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928323"/>
      </p:ext>
    </p:extLst>
  </p:cSld>
  <p:clrMapOvr>
    <a:masterClrMapping/>
  </p:clrMapOvr>
  <p:transition advClick="0" advTm="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21" y="188640"/>
            <a:ext cx="7886700" cy="471583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launching the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DC140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cyclotron for applied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b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(Creation 2021-2024)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6048672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construction and launching of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DC140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cyclotron in building 101 aimed creation of the accelerator complex for basic research and applied application of heavy ion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physics studies, surface modifications 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track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of electronic component base components (ECB) on single radiation effects (SEE)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18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11560" y="2564904"/>
            <a:ext cx="2880320" cy="3401414"/>
            <a:chOff x="5874581" y="593043"/>
            <a:chExt cx="2873916" cy="3622089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A478CC27-108E-4F30-8106-0BA88BA35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74581" y="593043"/>
              <a:ext cx="2873916" cy="3622089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6538791" y="2247900"/>
              <a:ext cx="772842" cy="381000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23528" y="5966318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 of DC140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accelerator complex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building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 </a:t>
            </a:r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2269442"/>
            <a:ext cx="2612990" cy="441457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21C1A40-FAEB-4523-91DE-5A44D6526F0B}"/>
              </a:ext>
            </a:extLst>
          </p:cNvPr>
          <p:cNvSpPr/>
          <p:nvPr/>
        </p:nvSpPr>
        <p:spPr>
          <a:xfrm>
            <a:off x="6010114" y="3671054"/>
            <a:ext cx="3097924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solidFill>
                  <a:srgbClr val="A43157"/>
                </a:solidFill>
              </a:rPr>
              <a:t>DC140 technical parameters</a:t>
            </a:r>
            <a:r>
              <a:rPr lang="en-US" sz="1600" b="1" u="sng" dirty="0" smtClean="0">
                <a:solidFill>
                  <a:srgbClr val="A431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600" b="1" u="sng" dirty="0">
              <a:solidFill>
                <a:srgbClr val="A431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0F5123"/>
                </a:solidFill>
              </a:rPr>
              <a:t>Magnetic field: </a:t>
            </a:r>
            <a:r>
              <a:rPr lang="ru-RU" sz="1400" b="1" dirty="0" smtClean="0">
                <a:solidFill>
                  <a:srgbClr val="0F5123"/>
                </a:solidFill>
              </a:rPr>
              <a:t>1.377 </a:t>
            </a:r>
            <a:r>
              <a:rPr lang="ru-RU" sz="1400" b="1" dirty="0">
                <a:solidFill>
                  <a:srgbClr val="0F5123"/>
                </a:solidFill>
              </a:rPr>
              <a:t>- 1.554 </a:t>
            </a:r>
            <a:r>
              <a:rPr lang="en-US" sz="1400" b="1" dirty="0" smtClean="0">
                <a:solidFill>
                  <a:srgbClr val="0F5123"/>
                </a:solidFill>
              </a:rPr>
              <a:t>T;</a:t>
            </a:r>
            <a:r>
              <a:rPr lang="ru-RU" sz="1400" b="1" dirty="0" smtClean="0">
                <a:solidFill>
                  <a:srgbClr val="0F5123"/>
                </a:solidFill>
              </a:rPr>
              <a:t> </a:t>
            </a:r>
            <a:endParaRPr lang="ru-RU" sz="1400" b="1" dirty="0">
              <a:solidFill>
                <a:srgbClr val="0F5123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0F5123"/>
                </a:solidFill>
              </a:rPr>
              <a:t>RF frequency </a:t>
            </a:r>
            <a:r>
              <a:rPr lang="ru-RU" sz="1400" b="1" dirty="0" smtClean="0">
                <a:solidFill>
                  <a:srgbClr val="0F5123"/>
                </a:solidFill>
              </a:rPr>
              <a:t>: </a:t>
            </a:r>
            <a:r>
              <a:rPr lang="ru-RU" sz="1400" b="1" dirty="0">
                <a:solidFill>
                  <a:srgbClr val="0F5123"/>
                </a:solidFill>
              </a:rPr>
              <a:t>8.452 </a:t>
            </a:r>
            <a:r>
              <a:rPr lang="en-US" sz="1400" b="1" dirty="0" smtClean="0">
                <a:solidFill>
                  <a:srgbClr val="0F5123"/>
                </a:solidFill>
              </a:rPr>
              <a:t>MHz;</a:t>
            </a:r>
            <a:endParaRPr lang="en-US" sz="1400" b="1" dirty="0">
              <a:solidFill>
                <a:srgbClr val="0F5123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0F5123"/>
                </a:solidFill>
              </a:rPr>
              <a:t>Ions of elements</a:t>
            </a:r>
            <a:r>
              <a:rPr lang="ru-RU" sz="1400" b="1" dirty="0" smtClean="0">
                <a:solidFill>
                  <a:srgbClr val="0F5123"/>
                </a:solidFill>
              </a:rPr>
              <a:t>: </a:t>
            </a:r>
            <a:r>
              <a:rPr lang="en-US" sz="1400" b="1" dirty="0">
                <a:solidFill>
                  <a:srgbClr val="0F5123"/>
                </a:solidFill>
              </a:rPr>
              <a:t>O </a:t>
            </a:r>
            <a:r>
              <a:rPr lang="ru-RU" sz="1400" b="1" dirty="0">
                <a:solidFill>
                  <a:srgbClr val="0F5123"/>
                </a:solidFill>
              </a:rPr>
              <a:t>–</a:t>
            </a:r>
            <a:r>
              <a:rPr lang="en-US" sz="1400" b="1" dirty="0">
                <a:solidFill>
                  <a:srgbClr val="0F5123"/>
                </a:solidFill>
              </a:rPr>
              <a:t> Bi;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0F5123"/>
                </a:solidFill>
              </a:rPr>
              <a:t>Injection from ECR 18 GHz;</a:t>
            </a:r>
            <a:endParaRPr lang="en-US" sz="1400" b="1" dirty="0">
              <a:solidFill>
                <a:srgbClr val="0F5123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0F5123"/>
                </a:solidFill>
              </a:rPr>
              <a:t>Ion energies: </a:t>
            </a:r>
            <a:endParaRPr lang="en-US" sz="1400" b="1" dirty="0">
              <a:solidFill>
                <a:srgbClr val="0F5123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F5123"/>
                </a:solidFill>
              </a:rPr>
              <a:t> </a:t>
            </a:r>
            <a:r>
              <a:rPr lang="ru-RU" sz="1400" b="1" dirty="0">
                <a:solidFill>
                  <a:srgbClr val="0F5123"/>
                </a:solidFill>
              </a:rPr>
              <a:t>  </a:t>
            </a:r>
            <a:r>
              <a:rPr lang="en-US" sz="1400" b="1" dirty="0" smtClean="0">
                <a:solidFill>
                  <a:srgbClr val="0F5123"/>
                </a:solidFill>
              </a:rPr>
              <a:t>2.124 MeV</a:t>
            </a:r>
            <a:r>
              <a:rPr lang="ru-RU" sz="1400" b="1" dirty="0" smtClean="0">
                <a:solidFill>
                  <a:srgbClr val="0F5123"/>
                </a:solidFill>
              </a:rPr>
              <a:t>/</a:t>
            </a:r>
            <a:r>
              <a:rPr lang="en-US" sz="1400" b="1" dirty="0" smtClean="0">
                <a:solidFill>
                  <a:srgbClr val="0F5123"/>
                </a:solidFill>
              </a:rPr>
              <a:t>nucleon (A/Z=7.35 </a:t>
            </a:r>
            <a:r>
              <a:rPr lang="en-US" sz="1400" b="1" dirty="0">
                <a:solidFill>
                  <a:srgbClr val="0F5123"/>
                </a:solidFill>
              </a:rPr>
              <a:t>– 8.25)</a:t>
            </a:r>
            <a:endParaRPr lang="ru-RU" sz="1400" b="1" dirty="0">
              <a:solidFill>
                <a:srgbClr val="0F5123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F5123"/>
                </a:solidFill>
              </a:rPr>
              <a:t>   </a:t>
            </a:r>
            <a:r>
              <a:rPr lang="ru-RU" sz="1400" b="1" dirty="0" smtClean="0">
                <a:solidFill>
                  <a:srgbClr val="0F5123"/>
                </a:solidFill>
              </a:rPr>
              <a:t> </a:t>
            </a:r>
            <a:r>
              <a:rPr lang="en-US" sz="1400" b="1" dirty="0" smtClean="0">
                <a:solidFill>
                  <a:srgbClr val="0F5123"/>
                </a:solidFill>
              </a:rPr>
              <a:t>4.8 </a:t>
            </a:r>
            <a:r>
              <a:rPr lang="en-US" sz="1400" b="1" dirty="0">
                <a:solidFill>
                  <a:srgbClr val="0F5123"/>
                </a:solidFill>
              </a:rPr>
              <a:t>MeV</a:t>
            </a:r>
            <a:r>
              <a:rPr lang="ru-RU" sz="1400" b="1" dirty="0">
                <a:solidFill>
                  <a:srgbClr val="0F5123"/>
                </a:solidFill>
              </a:rPr>
              <a:t>/</a:t>
            </a:r>
            <a:r>
              <a:rPr lang="en-US" sz="1400" b="1" dirty="0">
                <a:solidFill>
                  <a:srgbClr val="0F5123"/>
                </a:solidFill>
              </a:rPr>
              <a:t>nucleon (A/Z=4.9 - 5.5</a:t>
            </a:r>
            <a:r>
              <a:rPr lang="ru-RU" sz="1400" b="1" dirty="0">
                <a:solidFill>
                  <a:srgbClr val="0F5123"/>
                </a:solidFill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48505" y="6168100"/>
            <a:ext cx="1876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10</a:t>
            </a:r>
            <a:r>
              <a:rPr lang="ru-RU" baseline="300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en-US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÷ 10</a:t>
            </a:r>
            <a:r>
              <a:rPr lang="ru-RU" baseline="300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12 </a:t>
            </a:r>
            <a:r>
              <a:rPr lang="ru-RU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ions</a:t>
            </a:r>
            <a:r>
              <a:rPr lang="ru-RU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lang="ru-RU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>
              <a:solidFill>
                <a:srgbClr val="0033CC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5" y="2274306"/>
            <a:ext cx="1748179" cy="1337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04864"/>
            <a:ext cx="3171844" cy="17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403351"/>
              </p:ext>
            </p:extLst>
          </p:nvPr>
        </p:nvGraphicFramePr>
        <p:xfrm>
          <a:off x="827584" y="332656"/>
          <a:ext cx="7488830" cy="440261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04056"/>
                <a:gridCol w="2109335"/>
                <a:gridCol w="742305"/>
                <a:gridCol w="636154"/>
                <a:gridCol w="636154"/>
                <a:gridCol w="530004"/>
                <a:gridCol w="530004"/>
                <a:gridCol w="530004"/>
                <a:gridCol w="635407"/>
                <a:gridCol w="635407"/>
              </a:tblGrid>
              <a:tr h="4464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of expenditure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/>
                        <a:t>k$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Expenditure per year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(thousands of the US dollars)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7620" marR="7620" marT="7620" marB="0" anchor="ctr"/>
                </a:tc>
              </a:tr>
              <a:tr h="335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   U400R upgrade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231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   New building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231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  Experimental set ups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7620" marR="7620" marT="7620" marB="0" anchor="ctr"/>
                </a:tc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    GASSOL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    MR</a:t>
                      </a:r>
                      <a:r>
                        <a:rPr lang="ru-RU" sz="1200" kern="1200" dirty="0" smtClean="0">
                          <a:effectLst/>
                        </a:rPr>
                        <a:t>-</a:t>
                      </a:r>
                      <a:r>
                        <a:rPr lang="en-US" sz="1200" kern="1200" dirty="0" smtClean="0">
                          <a:effectLst/>
                        </a:rPr>
                        <a:t>TOF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projects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the rest of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7-year period (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RCL of I class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development of RIB technique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</a:t>
                      </a:r>
                    </a:p>
                  </a:txBody>
                  <a:tcPr marL="7620" marR="7620" marT="762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Completing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f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DC-140 accelerator complex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creation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26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7030A0"/>
                          </a:solidFill>
                          <a:effectLst/>
                        </a:rPr>
                        <a:t>Support</a:t>
                      </a:r>
                      <a:r>
                        <a:rPr lang="en-US" sz="1200" b="0" kern="1200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for basic facilities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7620" marR="7620" marT="7620" marB="0" anchor="ctr"/>
                </a:tc>
              </a:tr>
              <a:tr h="168275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TOTAL: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 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15 300  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13 800  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6 900  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5 500  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 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 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 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624" y="6904"/>
            <a:ext cx="6840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Financing</a:t>
            </a:r>
            <a:r>
              <a:rPr lang="en-US" altLang="zh-CN" b="1" dirty="0">
                <a:latin typeface="Arial" panose="020B0604020202020204" pitchFamily="34" charset="0"/>
                <a:ea typeface="Times New Roman" panose="02020603050405020304" pitchFamily="18" charset="0"/>
              </a:rPr>
              <a:t> of Theme for 7 years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4797152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Arial" panose="020B0604020202020204" pitchFamily="34" charset="0"/>
              </a:rPr>
              <a:t>Personnel of Projects</a:t>
            </a:r>
            <a:endParaRPr lang="ru-RU" altLang="zh-CN" dirty="0"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32876"/>
              </p:ext>
            </p:extLst>
          </p:nvPr>
        </p:nvGraphicFramePr>
        <p:xfrm>
          <a:off x="899592" y="5157192"/>
          <a:ext cx="3665180" cy="15925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05118"/>
                <a:gridCol w="1180031"/>
                <a:gridCol w="1180031"/>
              </a:tblGrid>
              <a:tr h="122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Items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People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FTE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Scientists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Engineers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Specialists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Technicians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329547"/>
              </p:ext>
            </p:extLst>
          </p:nvPr>
        </p:nvGraphicFramePr>
        <p:xfrm>
          <a:off x="4788024" y="5157192"/>
          <a:ext cx="3665180" cy="134721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05118"/>
                <a:gridCol w="1180031"/>
                <a:gridCol w="1180031"/>
              </a:tblGrid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Items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People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FTE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Scientists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Engineers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Technicians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11960" y="764704"/>
            <a:ext cx="2808312" cy="3971888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3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996952"/>
            <a:ext cx="6662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2800" b="1" dirty="0">
                <a:solidFill>
                  <a:srgbClr val="0000CC"/>
                </a:solidFill>
                <a:latin typeface="Century Schoolbook" panose="02040604050505020304" pitchFamily="18" charset="0"/>
              </a:rPr>
              <a:t>THANKS FOR YOUR ATTENTION!</a:t>
            </a:r>
            <a:endParaRPr lang="ru-RU" sz="2800" b="1" dirty="0">
              <a:solidFill>
                <a:srgbClr val="0000CC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8208912" cy="139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Risks of the Theme</a:t>
            </a:r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main risks are linked to restrictions on the purchase of a number of equipment manufactured in the EU and the USA (vacuum equipment, high-voltage power supplies, detectors and electronic equipment), which may cause delays in the implementation of the project. </a:t>
            </a:r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addition, the risk of construction delay due to the fault of the contractor is not excluded.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8929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F18C263-7DDA-4B5C-8AB0-7201BA1DBC05}" type="slidenum">
              <a:rPr lang="en-US" altLang="ru-RU">
                <a:solidFill>
                  <a:srgbClr val="FFFFFF"/>
                </a:solidFill>
              </a:rPr>
              <a:pPr/>
              <a:t>15</a:t>
            </a:fld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1348610" name="Rectangle 2"/>
          <p:cNvSpPr>
            <a:spLocks noChangeArrowheads="1"/>
          </p:cNvSpPr>
          <p:nvPr/>
        </p:nvSpPr>
        <p:spPr bwMode="auto">
          <a:xfrm>
            <a:off x="3175" y="-1027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348611" name="Text Box 3"/>
          <p:cNvSpPr txBox="1">
            <a:spLocks noChangeArrowheads="1"/>
          </p:cNvSpPr>
          <p:nvPr/>
        </p:nvSpPr>
        <p:spPr bwMode="auto">
          <a:xfrm>
            <a:off x="4499992" y="188640"/>
            <a:ext cx="4496949" cy="400110"/>
          </a:xfrm>
          <a:prstGeom prst="rect">
            <a:avLst/>
          </a:prstGeom>
          <a:noFill/>
          <a:ln>
            <a:noFill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magnetic field in </a:t>
            </a:r>
            <a:r>
              <a:rPr lang="en-US" altLang="ru-RU" sz="20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U400R</a:t>
            </a:r>
            <a:endParaRPr lang="ru-RU" altLang="ru-RU" sz="1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8618" name="Text Box 10"/>
          <p:cNvSpPr txBox="1">
            <a:spLocks noChangeArrowheads="1"/>
          </p:cNvSpPr>
          <p:nvPr/>
        </p:nvSpPr>
        <p:spPr bwMode="auto">
          <a:xfrm>
            <a:off x="275995" y="3644926"/>
            <a:ext cx="41915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 b="1" dirty="0">
                <a:solidFill>
                  <a:srgbClr val="3333CC"/>
                </a:solidFill>
              </a:rPr>
              <a:t>Radial Distribution of Average Magnetic Field without Trim Coil’s Shimming</a:t>
            </a:r>
            <a:endParaRPr lang="ru-RU" altLang="ru-RU" sz="1600" b="1" dirty="0">
              <a:solidFill>
                <a:srgbClr val="3333CC"/>
              </a:solidFill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4523139" y="790491"/>
            <a:ext cx="4553550" cy="2922932"/>
            <a:chOff x="3381" y="2224"/>
            <a:chExt cx="2891" cy="2000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" y="2224"/>
              <a:ext cx="2891" cy="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027" y="2304"/>
              <a:ext cx="1668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ru-RU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Cyr" panose="020B0604020202020204" pitchFamily="34" charset="0"/>
                </a:rPr>
                <a:t>Current of magnet main coil - 1200A Trim coil current 20A</a:t>
              </a:r>
              <a:endParaRPr lang="ru-RU" alt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yr" panose="020B0604020202020204" pitchFamily="34" charset="0"/>
              </a:endParaRPr>
            </a:p>
          </p:txBody>
        </p:sp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540639" y="3659142"/>
            <a:ext cx="32403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 b="1" dirty="0">
                <a:solidFill>
                  <a:srgbClr val="3333CC"/>
                </a:solidFill>
              </a:rPr>
              <a:t>Radial Distribution of Magnetic Field of Trim Coils</a:t>
            </a:r>
            <a:endParaRPr lang="ru-RU" altLang="ru-RU" sz="1600" b="1" dirty="0">
              <a:solidFill>
                <a:srgbClr val="3333CC"/>
              </a:solidFill>
            </a:endParaRPr>
          </a:p>
        </p:txBody>
      </p:sp>
      <p:pic>
        <p:nvPicPr>
          <p:cNvPr id="1089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33" y="4229701"/>
            <a:ext cx="4642158" cy="250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95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" y="304498"/>
            <a:ext cx="4406811" cy="33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51951" y="5112323"/>
            <a:ext cx="2040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b="1" dirty="0">
                <a:solidFill>
                  <a:srgbClr val="3333CC"/>
                </a:solidFill>
              </a:rPr>
              <a:t>Formation of Isochronous Magnetic Field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8859298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217916"/>
              </p:ext>
            </p:extLst>
          </p:nvPr>
        </p:nvGraphicFramePr>
        <p:xfrm>
          <a:off x="899592" y="1340768"/>
          <a:ext cx="7488830" cy="24956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35407"/>
                <a:gridCol w="1977984"/>
                <a:gridCol w="742305"/>
                <a:gridCol w="636154"/>
                <a:gridCol w="636154"/>
                <a:gridCol w="530004"/>
                <a:gridCol w="530004"/>
                <a:gridCol w="530004"/>
                <a:gridCol w="635407"/>
                <a:gridCol w="635407"/>
              </a:tblGrid>
              <a:tr h="4464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of expenditure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Expenditure per year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(thousands of the US dollars)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Equipment, Third-party company services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0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Commissioning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R&amp;D contracts with other research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organisations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Design/construction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18 000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827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67 400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15 300   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13 800   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6 900   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5 500   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6 400   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9 500   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10 000   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624" y="367233"/>
            <a:ext cx="68407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Total f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inancing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Theme for 7 years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693643" y="290180"/>
            <a:ext cx="5787332" cy="4154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DRIBS-III ACCELERATOR COMPLEX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11869"/>
          <a:stretch/>
        </p:blipFill>
        <p:spPr>
          <a:xfrm>
            <a:off x="0" y="908720"/>
            <a:ext cx="9008828" cy="394983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31200" y="654806"/>
            <a:ext cx="3850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3300"/>
              </a:buClr>
            </a:pPr>
            <a:r>
              <a:rPr lang="en-US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FLEROV LABORATORY OF NUCLEAR REACTIONS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55456" cy="831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8699" y="1188153"/>
            <a:ext cx="1728807" cy="300082"/>
          </a:xfrm>
          <a:prstGeom prst="rect">
            <a:avLst/>
          </a:prstGeom>
          <a:solidFill>
            <a:srgbClr val="E0E5EE"/>
          </a:solidFill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C00000"/>
                </a:solidFill>
              </a:rPr>
              <a:t>Superheavy elements</a:t>
            </a:r>
            <a:endParaRPr lang="ru-RU" sz="135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0820" y="1201229"/>
            <a:ext cx="1570124" cy="300082"/>
          </a:xfrm>
          <a:prstGeom prst="rect">
            <a:avLst/>
          </a:prstGeom>
          <a:solidFill>
            <a:srgbClr val="F8F9FB"/>
          </a:solidFill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C00000"/>
                </a:solidFill>
              </a:rPr>
              <a:t>Nuclear reactions</a:t>
            </a:r>
            <a:endParaRPr lang="ru-RU" sz="135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1157" y="1184009"/>
            <a:ext cx="1085931" cy="300082"/>
          </a:xfrm>
          <a:prstGeom prst="rect">
            <a:avLst/>
          </a:prstGeom>
          <a:solidFill>
            <a:srgbClr val="FCFBFC"/>
          </a:solidFill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C00000"/>
                </a:solidFill>
              </a:rPr>
              <a:t>Light nuclei</a:t>
            </a:r>
            <a:endParaRPr lang="ru-RU" sz="135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7400" y="1189591"/>
            <a:ext cx="1388970" cy="300082"/>
          </a:xfrm>
          <a:prstGeom prst="rect">
            <a:avLst/>
          </a:prstGeom>
          <a:solidFill>
            <a:srgbClr val="FBF8F4"/>
          </a:solidFill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C00000"/>
                </a:solidFill>
              </a:rPr>
              <a:t>Applied research</a:t>
            </a:r>
            <a:endParaRPr lang="ru-RU" sz="1350" b="1" dirty="0">
              <a:solidFill>
                <a:srgbClr val="C00000"/>
              </a:solidFill>
            </a:endParaRPr>
          </a:p>
        </p:txBody>
      </p:sp>
      <p:pic>
        <p:nvPicPr>
          <p:cNvPr id="13" name="Picture 3" descr="u400m-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4"/>
          <a:stretch/>
        </p:blipFill>
        <p:spPr bwMode="auto">
          <a:xfrm>
            <a:off x="5377175" y="4952493"/>
            <a:ext cx="2397732" cy="159887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" y="4941169"/>
            <a:ext cx="2444571" cy="1584176"/>
          </a:xfrm>
          <a:prstGeom prst="rect">
            <a:avLst/>
          </a:prstGeom>
        </p:spPr>
      </p:pic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431157" y="6499812"/>
            <a:ext cx="2376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</a:rPr>
              <a:t>U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-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</a:rPr>
              <a:t>400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М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</a:rPr>
              <a:t> (modernization)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3610729" y="6528242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</a:rPr>
              <a:t>U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-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</a:rPr>
              <a:t>40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0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48874" y="6519446"/>
            <a:ext cx="129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</a:rPr>
              <a:t>DC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-280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33" name="Picture 5" descr="u4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4705" y="4949964"/>
            <a:ext cx="10309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738881" y="5089240"/>
            <a:ext cx="121328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b="1" dirty="0" smtClean="0">
                <a:solidFill>
                  <a:srgbClr val="000066"/>
                </a:solidFill>
              </a:rPr>
              <a:t>Setups</a:t>
            </a:r>
            <a:r>
              <a:rPr lang="ru-RU" altLang="ru-RU" sz="1400" b="1" dirty="0" smtClean="0">
                <a:solidFill>
                  <a:srgbClr val="000066"/>
                </a:solidFill>
              </a:rPr>
              <a:t>:</a:t>
            </a:r>
            <a:endParaRPr lang="en-US" altLang="ru-RU" sz="1400" b="1" dirty="0" smtClean="0">
              <a:solidFill>
                <a:srgbClr val="000066"/>
              </a:solidFill>
            </a:endParaRPr>
          </a:p>
          <a:p>
            <a:r>
              <a:rPr lang="en-US" altLang="ru-RU" sz="1400" b="1" dirty="0" smtClean="0">
                <a:solidFill>
                  <a:srgbClr val="000066"/>
                </a:solidFill>
              </a:rPr>
              <a:t>ACCULINNA-2</a:t>
            </a:r>
            <a:endParaRPr lang="ru-RU" altLang="ru-RU" sz="1400" b="1" dirty="0" smtClean="0">
              <a:solidFill>
                <a:srgbClr val="000066"/>
              </a:solidFill>
            </a:endParaRPr>
          </a:p>
          <a:p>
            <a:r>
              <a:rPr lang="en-US" altLang="ru-RU" sz="1400" b="1" dirty="0" smtClean="0">
                <a:solidFill>
                  <a:srgbClr val="000066"/>
                </a:solidFill>
              </a:rPr>
              <a:t>COMBAS</a:t>
            </a:r>
          </a:p>
          <a:p>
            <a:r>
              <a:rPr lang="en-US" altLang="ru-RU" sz="1400" b="1" dirty="0" smtClean="0">
                <a:solidFill>
                  <a:srgbClr val="000066"/>
                </a:solidFill>
              </a:rPr>
              <a:t>MASHA</a:t>
            </a:r>
          </a:p>
          <a:p>
            <a:r>
              <a:rPr lang="en-US" altLang="ru-RU" sz="1400" b="1" dirty="0" smtClean="0">
                <a:solidFill>
                  <a:srgbClr val="000066"/>
                </a:solidFill>
              </a:rPr>
              <a:t>SEE tests 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14127" y="5089240"/>
            <a:ext cx="9282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400" b="1" dirty="0" smtClean="0">
                <a:solidFill>
                  <a:srgbClr val="000066"/>
                </a:solidFill>
              </a:rPr>
              <a:t>Setups</a:t>
            </a:r>
            <a:r>
              <a:rPr lang="ru-RU" altLang="ru-RU" sz="1400" b="1" dirty="0" smtClean="0">
                <a:solidFill>
                  <a:srgbClr val="000066"/>
                </a:solidFill>
              </a:rPr>
              <a:t>:</a:t>
            </a:r>
            <a:endParaRPr lang="en-US" altLang="ru-RU" sz="1400" b="1" dirty="0" smtClean="0">
              <a:solidFill>
                <a:srgbClr val="000066"/>
              </a:solidFill>
            </a:endParaRPr>
          </a:p>
          <a:p>
            <a:r>
              <a:rPr lang="en-US" altLang="ru-RU" sz="1400" b="1" dirty="0" smtClean="0">
                <a:solidFill>
                  <a:srgbClr val="000066"/>
                </a:solidFill>
              </a:rPr>
              <a:t>SHELS</a:t>
            </a:r>
          </a:p>
          <a:p>
            <a:r>
              <a:rPr lang="en-US" altLang="ru-RU" sz="1400" b="1" dirty="0" smtClean="0">
                <a:solidFill>
                  <a:srgbClr val="000066"/>
                </a:solidFill>
              </a:rPr>
              <a:t>MAVR</a:t>
            </a:r>
            <a:endParaRPr lang="ru-RU" altLang="ru-RU" sz="1400" b="1" dirty="0" smtClean="0">
              <a:solidFill>
                <a:srgbClr val="000066"/>
              </a:solidFill>
            </a:endParaRPr>
          </a:p>
          <a:p>
            <a:r>
              <a:rPr lang="en-US" altLang="ru-RU" sz="1400" b="1" dirty="0" smtClean="0">
                <a:solidFill>
                  <a:srgbClr val="000066"/>
                </a:solidFill>
              </a:rPr>
              <a:t>CORSET</a:t>
            </a:r>
          </a:p>
          <a:p>
            <a:r>
              <a:rPr lang="en-US" altLang="ru-RU" sz="1400" b="1" dirty="0" smtClean="0">
                <a:solidFill>
                  <a:srgbClr val="000066"/>
                </a:solidFill>
              </a:rPr>
              <a:t>SEE tests 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483768" y="5151357"/>
            <a:ext cx="9897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400" b="1" dirty="0" smtClean="0">
                <a:solidFill>
                  <a:srgbClr val="000066"/>
                </a:solidFill>
              </a:rPr>
              <a:t>Setups</a:t>
            </a:r>
            <a:r>
              <a:rPr lang="ru-RU" altLang="ru-RU" sz="1400" b="1" dirty="0" smtClean="0">
                <a:solidFill>
                  <a:srgbClr val="000066"/>
                </a:solidFill>
              </a:rPr>
              <a:t>:</a:t>
            </a:r>
            <a:endParaRPr lang="en-US" altLang="ru-RU" sz="1400" b="1" dirty="0" smtClean="0">
              <a:solidFill>
                <a:srgbClr val="000066"/>
              </a:solidFill>
            </a:endParaRPr>
          </a:p>
          <a:p>
            <a:r>
              <a:rPr lang="en-US" altLang="ru-RU" sz="1400" b="1" dirty="0" smtClean="0">
                <a:solidFill>
                  <a:srgbClr val="000066"/>
                </a:solidFill>
              </a:rPr>
              <a:t>DGFRS-2</a:t>
            </a:r>
          </a:p>
          <a:p>
            <a:r>
              <a:rPr lang="en-US" altLang="ru-RU" sz="1400" b="1" dirty="0" smtClean="0">
                <a:solidFill>
                  <a:srgbClr val="000066"/>
                </a:solidFill>
              </a:rPr>
              <a:t>GRAND</a:t>
            </a:r>
            <a:endParaRPr lang="ru-RU" altLang="ru-RU" sz="1400" b="1" dirty="0" smtClean="0">
              <a:solidFill>
                <a:srgbClr val="000066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72200" y="2636912"/>
            <a:ext cx="576064" cy="36004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2348880"/>
            <a:ext cx="72008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DC-140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771800" y="1916832"/>
            <a:ext cx="1872208" cy="5040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987824" y="1484784"/>
            <a:ext cx="1872208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New experimental hall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3" name="Параллелограмм 22"/>
          <p:cNvSpPr/>
          <p:nvPr/>
        </p:nvSpPr>
        <p:spPr>
          <a:xfrm rot="17820873">
            <a:off x="-496928" y="2655534"/>
            <a:ext cx="1240050" cy="372694"/>
          </a:xfrm>
          <a:prstGeom prst="parallelogram">
            <a:avLst>
              <a:gd name="adj" fmla="val 192975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0800000">
            <a:off x="-9254" y="2154704"/>
            <a:ext cx="288032" cy="504056"/>
          </a:xfrm>
          <a:prstGeom prst="triangle">
            <a:avLst>
              <a:gd name="adj" fmla="val 10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-108520" y="1340768"/>
            <a:ext cx="8275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300" b="1" dirty="0" smtClean="0">
                <a:ln>
                  <a:solidFill>
                    <a:schemeClr val="bg2">
                      <a:lumMod val="50000"/>
                      <a:alpha val="9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Montage</a:t>
            </a:r>
            <a:r>
              <a:rPr lang="en-US" sz="1300" b="1" dirty="0" smtClean="0">
                <a:ln>
                  <a:solidFill>
                    <a:schemeClr val="bg2">
                      <a:lumMod val="25000"/>
                      <a:alpha val="9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300" b="1" dirty="0" smtClean="0">
                <a:ln>
                  <a:solidFill>
                    <a:schemeClr val="bg2">
                      <a:lumMod val="50000"/>
                      <a:alpha val="9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hall</a:t>
            </a:r>
            <a:endParaRPr lang="en-US" sz="1300" b="1" dirty="0">
              <a:ln>
                <a:solidFill>
                  <a:schemeClr val="bg2">
                    <a:lumMod val="50000"/>
                    <a:alpha val="9500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941168"/>
            <a:ext cx="2907815" cy="163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25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76680"/>
            <a:ext cx="7886700" cy="570029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                           </a:t>
            </a:r>
          </a:p>
          <a:p>
            <a:pPr marL="0" indent="0">
              <a:buNone/>
            </a:pP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928528"/>
              </p:ext>
            </p:extLst>
          </p:nvPr>
        </p:nvGraphicFramePr>
        <p:xfrm>
          <a:off x="755576" y="116632"/>
          <a:ext cx="7992888" cy="615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Projects and 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activities</a:t>
                      </a:r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of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Theme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Leaders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Project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1. U-400R accelerator complex. </a:t>
                      </a:r>
                      <a:endParaRPr lang="en-US" sz="18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800" b="0" dirty="0" smtClean="0"/>
                        <a:t>                               </a:t>
                      </a:r>
                      <a:r>
                        <a:rPr lang="en-US" sz="1600" b="0" dirty="0" smtClean="0"/>
                        <a:t>5 years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I.V. </a:t>
                      </a:r>
                      <a:r>
                        <a:rPr lang="en-US" sz="1800" b="1" dirty="0" err="1"/>
                        <a:t>Kalagin</a:t>
                      </a:r>
                      <a:r>
                        <a:rPr lang="en-US" sz="1800" b="1" dirty="0"/>
                        <a:t>, A.G. </a:t>
                      </a:r>
                      <a:r>
                        <a:rPr lang="en-US" sz="1800" b="1" dirty="0" err="1" smtClean="0"/>
                        <a:t>Popeko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5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Subproject I. Upgrade of the U400 cyclotron.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5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Subproject II. Extension of experimental areas through the construction of a new building.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         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5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Subproject III. Development of new experimental facilities to be placed in a new building.</a:t>
                      </a:r>
                    </a:p>
                    <a:p>
                      <a:pPr marL="25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Activity</a:t>
                      </a:r>
                      <a:r>
                        <a:rPr lang="en-US" sz="1600" kern="1200" dirty="0">
                          <a:effectLst/>
                        </a:rPr>
                        <a:t>. SCIF-D facility.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</a:rPr>
                        <a:t>2. Project 2. Development of the experimental setups for the study of chemical and physical properties of </a:t>
                      </a:r>
                      <a:r>
                        <a:rPr lang="en-US" sz="1800" b="1" kern="1200" dirty="0" err="1">
                          <a:solidFill>
                            <a:srgbClr val="0070C0"/>
                          </a:solidFill>
                          <a:effectLst/>
                        </a:rPr>
                        <a:t>superheavy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</a:rPr>
                        <a:t> nuclei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.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For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SHE Factory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ru-RU" sz="18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                                </a:t>
                      </a:r>
                      <a:r>
                        <a:rPr lang="en-US" sz="1600" b="0" dirty="0" smtClean="0"/>
                        <a:t>5 years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A.Y. </a:t>
                      </a:r>
                      <a:r>
                        <a:rPr lang="en-US" b="1" dirty="0" err="1" smtClean="0"/>
                        <a:t>Yeremin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52000"/>
                      <a:r>
                        <a:rPr lang="en-US" sz="1600" kern="1200" dirty="0">
                          <a:effectLst/>
                        </a:rPr>
                        <a:t>Subproject I. Superconducting gas filled separator GASSOL</a:t>
                      </a:r>
                      <a:endParaRPr lang="ru-RU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52000"/>
                      <a:r>
                        <a:rPr lang="en-US" sz="1600" kern="1200" dirty="0">
                          <a:effectLst/>
                        </a:rPr>
                        <a:t>Subproject II. Multi-reflection TOF mass spectrometer.</a:t>
                      </a:r>
                      <a:endParaRPr lang="ru-RU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Construction 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</a:rPr>
                        <a:t>and launching the DC-140 cyclotron for applied 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research</a:t>
                      </a:r>
                      <a:endParaRPr lang="ru-RU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I.V. </a:t>
                      </a:r>
                      <a:r>
                        <a:rPr lang="en-US" sz="1800" b="1" dirty="0" err="1"/>
                        <a:t>Kalagin</a:t>
                      </a:r>
                      <a:r>
                        <a:rPr lang="en-US" sz="1800" b="1" dirty="0"/>
                        <a:t>, </a:t>
                      </a:r>
                      <a:r>
                        <a:rPr lang="en-US" sz="1800" b="1" kern="1200" dirty="0" err="1">
                          <a:effectLst/>
                        </a:rPr>
                        <a:t>Semin</a:t>
                      </a:r>
                      <a:r>
                        <a:rPr lang="en-US" sz="1800" b="1" kern="1200" dirty="0">
                          <a:effectLst/>
                        </a:rPr>
                        <a:t> V.A.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Support 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</a:rPr>
                        <a:t>for 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basic facilities</a:t>
                      </a:r>
                      <a:endParaRPr lang="ru-RU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179512" y="1196752"/>
            <a:ext cx="5760640" cy="108012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2" idx="6"/>
          </p:cNvCxnSpPr>
          <p:nvPr/>
        </p:nvCxnSpPr>
        <p:spPr>
          <a:xfrm>
            <a:off x="5940152" y="1736812"/>
            <a:ext cx="432048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72200" y="15567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Igor </a:t>
            </a:r>
            <a:r>
              <a:rPr lang="en-US" b="1" dirty="0" err="1">
                <a:solidFill>
                  <a:srgbClr val="C00000"/>
                </a:solidFill>
              </a:rPr>
              <a:t>Kalagin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0944" y="2227285"/>
            <a:ext cx="5760640" cy="881772"/>
          </a:xfrm>
          <a:prstGeom prst="ellipse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9" idx="6"/>
          </p:cNvCxnSpPr>
          <p:nvPr/>
        </p:nvCxnSpPr>
        <p:spPr>
          <a:xfrm>
            <a:off x="5971584" y="2668171"/>
            <a:ext cx="432048" cy="0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03632" y="2483505"/>
            <a:ext cx="205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Alersand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Yeremin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516216" y="2996953"/>
            <a:ext cx="1584176" cy="648072"/>
          </a:xfrm>
          <a:prstGeom prst="ellipse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84168" y="5229199"/>
            <a:ext cx="1279812" cy="43204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1916" y="3109056"/>
            <a:ext cx="5760640" cy="1184039"/>
          </a:xfrm>
          <a:prstGeom prst="ellipse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050" y="5229199"/>
            <a:ext cx="5760640" cy="64807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1560" y="620688"/>
            <a:ext cx="7776864" cy="2592288"/>
          </a:xfrm>
          <a:prstGeom prst="rect">
            <a:avLst/>
          </a:prstGeom>
          <a:solidFill>
            <a:srgbClr val="7030A0">
              <a:alpha val="7000"/>
            </a:srgb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212976"/>
            <a:ext cx="7776864" cy="2088232"/>
          </a:xfrm>
          <a:prstGeom prst="rect">
            <a:avLst/>
          </a:prstGeom>
          <a:solidFill>
            <a:schemeClr val="accent6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8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1" grpId="0"/>
      <p:bldP spid="15" grpId="0" animBg="1"/>
      <p:bldP spid="16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6156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/>
              <a:t>Project 1. U-400R accelerator complex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Subproject I. Upgrade of the U400 cyclotron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u4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202" y="1052737"/>
            <a:ext cx="309279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0" y="1052736"/>
            <a:ext cx="4320480" cy="504107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sz="2800" b="1" u="sng" dirty="0">
                <a:solidFill>
                  <a:srgbClr val="000066"/>
                </a:solidFill>
                <a:effectLst/>
              </a:rPr>
              <a:t>MAIN PURPOSES </a:t>
            </a:r>
            <a:r>
              <a:rPr lang="en-US" sz="2800" b="1" u="sng" dirty="0" smtClean="0">
                <a:solidFill>
                  <a:srgbClr val="000066"/>
                </a:solidFill>
                <a:effectLst/>
              </a:rPr>
              <a:t>OF UPGRADE</a:t>
            </a:r>
            <a:endParaRPr lang="en-US" sz="2800" b="1" u="sng" dirty="0">
              <a:solidFill>
                <a:srgbClr val="000066"/>
              </a:solidFill>
              <a:effectLst/>
            </a:endParaRPr>
          </a:p>
          <a:p>
            <a:pPr>
              <a:lnSpc>
                <a:spcPct val="75000"/>
              </a:lnSpc>
              <a:buClr>
                <a:srgbClr val="FF3300"/>
              </a:buClr>
            </a:pPr>
            <a:endParaRPr lang="en-US" altLang="ru-RU" sz="2000" dirty="0">
              <a:solidFill>
                <a:srgbClr val="000066"/>
              </a:solidFill>
              <a:effectLst/>
            </a:endParaRPr>
          </a:p>
          <a:p>
            <a:pPr>
              <a:lnSpc>
                <a:spcPct val="75000"/>
              </a:lnSpc>
              <a:buClr>
                <a:srgbClr val="FF3300"/>
              </a:buClr>
            </a:pPr>
            <a:r>
              <a:rPr lang="en-US" altLang="ru-RU" sz="1800" b="1" dirty="0">
                <a:solidFill>
                  <a:srgbClr val="000066"/>
                </a:solidFill>
                <a:effectLst/>
              </a:rPr>
              <a:t>Improvement of the quality and intensity of stable and radioactive beams (</a:t>
            </a:r>
            <a:r>
              <a:rPr lang="en-US" altLang="ru-RU" sz="1800" b="1" baseline="30000" dirty="0">
                <a:solidFill>
                  <a:srgbClr val="000066"/>
                </a:solidFill>
                <a:effectLst/>
              </a:rPr>
              <a:t>48</a:t>
            </a:r>
            <a:r>
              <a:rPr lang="en-US" altLang="ru-RU" sz="1800" b="1" dirty="0">
                <a:solidFill>
                  <a:srgbClr val="000066"/>
                </a:solidFill>
                <a:effectLst/>
              </a:rPr>
              <a:t>Ca – </a:t>
            </a:r>
            <a:r>
              <a:rPr lang="en-US" altLang="ru-RU" sz="1800" b="1" dirty="0" smtClean="0">
                <a:solidFill>
                  <a:srgbClr val="FF0000"/>
                </a:solidFill>
                <a:effectLst/>
              </a:rPr>
              <a:t>2÷2.5 </a:t>
            </a:r>
            <a:r>
              <a:rPr lang="en-GB" altLang="ru-RU" sz="1800" b="1" dirty="0" err="1">
                <a:solidFill>
                  <a:srgbClr val="FF0000"/>
                </a:solidFill>
                <a:effectLst/>
              </a:rPr>
              <a:t>p</a:t>
            </a:r>
            <a:r>
              <a:rPr lang="en-GB" altLang="ru-RU" sz="1800" b="1" dirty="0" err="1"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</a:t>
            </a:r>
            <a:r>
              <a:rPr lang="en-GB" altLang="ru-RU" sz="1800" b="1" dirty="0" err="1">
                <a:solidFill>
                  <a:srgbClr val="FF0000"/>
                </a:solidFill>
                <a:effectLst/>
              </a:rPr>
              <a:t>A</a:t>
            </a:r>
            <a:r>
              <a:rPr lang="en-US" altLang="ru-RU" sz="1800" b="1" dirty="0">
                <a:solidFill>
                  <a:srgbClr val="000066"/>
                </a:solidFill>
                <a:effectLst/>
              </a:rPr>
              <a:t> )</a:t>
            </a:r>
            <a:r>
              <a:rPr lang="ru-RU" altLang="ru-RU" sz="1800" b="1" dirty="0" smtClean="0">
                <a:solidFill>
                  <a:srgbClr val="000066"/>
                </a:solidFill>
                <a:effectLst/>
              </a:rPr>
              <a:t>;</a:t>
            </a:r>
            <a:r>
              <a:rPr lang="en-US" altLang="ru-RU" sz="1800" b="1" dirty="0">
                <a:solidFill>
                  <a:srgbClr val="000066"/>
                </a:solidFill>
                <a:effectLst/>
              </a:rPr>
              <a:t> </a:t>
            </a:r>
            <a:endParaRPr lang="en-US" altLang="ru-RU" sz="1800" b="1" dirty="0" smtClean="0">
              <a:solidFill>
                <a:srgbClr val="000066"/>
              </a:solidFill>
              <a:effectLst/>
            </a:endParaRPr>
          </a:p>
          <a:p>
            <a:pPr>
              <a:lnSpc>
                <a:spcPct val="75000"/>
              </a:lnSpc>
              <a:buClr>
                <a:srgbClr val="FF3300"/>
              </a:buClr>
            </a:pPr>
            <a:r>
              <a:rPr lang="en-US" altLang="ru-RU" sz="1800" b="1" dirty="0" smtClean="0">
                <a:solidFill>
                  <a:srgbClr val="000066"/>
                </a:solidFill>
                <a:effectLst/>
              </a:rPr>
              <a:t>Upgrade </a:t>
            </a:r>
            <a:r>
              <a:rPr lang="en-US" altLang="ru-RU" sz="1800" b="1" dirty="0">
                <a:solidFill>
                  <a:srgbClr val="000066"/>
                </a:solidFill>
                <a:effectLst/>
              </a:rPr>
              <a:t>of a beam extraction system  (</a:t>
            </a:r>
            <a:r>
              <a:rPr lang="en-US" altLang="ru-RU" sz="1800" b="1" dirty="0" smtClean="0">
                <a:solidFill>
                  <a:srgbClr val="000066"/>
                </a:solidFill>
                <a:effectLst/>
              </a:rPr>
              <a:t>electrostatic deflector </a:t>
            </a:r>
            <a:r>
              <a:rPr lang="en-US" altLang="ru-RU" sz="1800" b="1" dirty="0">
                <a:solidFill>
                  <a:srgbClr val="000066"/>
                </a:solidFill>
                <a:effectLst/>
              </a:rPr>
              <a:t>in </a:t>
            </a:r>
            <a:r>
              <a:rPr lang="en-US" altLang="ru-RU" sz="1800" b="1" dirty="0" smtClean="0">
                <a:solidFill>
                  <a:srgbClr val="000066"/>
                </a:solidFill>
                <a:effectLst/>
              </a:rPr>
              <a:t>addition to recharging foils )</a:t>
            </a:r>
            <a:endParaRPr lang="en-US" altLang="ru-RU" sz="1800" b="1" dirty="0">
              <a:solidFill>
                <a:srgbClr val="000066"/>
              </a:solidFill>
              <a:effectLst/>
            </a:endParaRPr>
          </a:p>
          <a:p>
            <a:pPr>
              <a:lnSpc>
                <a:spcPct val="75000"/>
              </a:lnSpc>
              <a:buClr>
                <a:srgbClr val="FF3300"/>
              </a:buClr>
              <a:buFontTx/>
              <a:buNone/>
            </a:pPr>
            <a:r>
              <a:rPr lang="en-US" altLang="ru-RU" sz="1800" b="1" dirty="0">
                <a:solidFill>
                  <a:srgbClr val="000066"/>
                </a:solidFill>
                <a:effectLst/>
              </a:rPr>
              <a:t> </a:t>
            </a:r>
          </a:p>
          <a:p>
            <a:pPr>
              <a:lnSpc>
                <a:spcPct val="75000"/>
              </a:lnSpc>
              <a:buClr>
                <a:srgbClr val="FF3300"/>
              </a:buClr>
            </a:pPr>
            <a:r>
              <a:rPr lang="en-US" altLang="ru-RU" sz="1800" b="1" dirty="0">
                <a:solidFill>
                  <a:srgbClr val="000066"/>
                </a:solidFill>
                <a:effectLst/>
              </a:rPr>
              <a:t>Providing a smooth variation of ion energy in the range </a:t>
            </a:r>
            <a:r>
              <a:rPr lang="en-US" altLang="ru-RU" sz="1800" b="1" dirty="0">
                <a:solidFill>
                  <a:srgbClr val="FF0000"/>
                </a:solidFill>
                <a:effectLst/>
              </a:rPr>
              <a:t>of 0.8 – 27 MeV/A</a:t>
            </a:r>
            <a:r>
              <a:rPr lang="ru-RU" altLang="ru-RU" sz="1800" b="1" dirty="0">
                <a:solidFill>
                  <a:srgbClr val="000066"/>
                </a:solidFill>
                <a:effectLst/>
              </a:rPr>
              <a:t>;</a:t>
            </a:r>
            <a:endParaRPr lang="en-US" altLang="ru-RU" sz="1800" b="1" dirty="0">
              <a:solidFill>
                <a:srgbClr val="000066"/>
              </a:solidFill>
              <a:effectLst/>
            </a:endParaRPr>
          </a:p>
          <a:p>
            <a:pPr>
              <a:lnSpc>
                <a:spcPct val="75000"/>
              </a:lnSpc>
              <a:buClr>
                <a:srgbClr val="FF3300"/>
              </a:buClr>
              <a:buFontTx/>
              <a:buNone/>
            </a:pPr>
            <a:endParaRPr lang="en-US" altLang="ru-RU" sz="1800" b="1" dirty="0">
              <a:solidFill>
                <a:srgbClr val="000066"/>
              </a:solidFill>
              <a:effectLst/>
            </a:endParaRPr>
          </a:p>
          <a:p>
            <a:pPr>
              <a:lnSpc>
                <a:spcPct val="75000"/>
              </a:lnSpc>
              <a:buClr>
                <a:srgbClr val="FF3300"/>
              </a:buClr>
            </a:pPr>
            <a:r>
              <a:rPr lang="en-US" altLang="ru-RU" sz="1800" b="1" dirty="0">
                <a:solidFill>
                  <a:srgbClr val="000066"/>
                </a:solidFill>
                <a:effectLst/>
              </a:rPr>
              <a:t>Decrease the total cyclotron power consumption </a:t>
            </a:r>
            <a:r>
              <a:rPr lang="en-US" altLang="ru-RU" sz="1800" b="1" dirty="0">
                <a:solidFill>
                  <a:srgbClr val="FF0000"/>
                </a:solidFill>
                <a:effectLst/>
              </a:rPr>
              <a:t>from 1 to </a:t>
            </a:r>
            <a:r>
              <a:rPr lang="en-US" altLang="ru-RU" sz="1800" b="1" dirty="0" smtClean="0">
                <a:solidFill>
                  <a:srgbClr val="FF0000"/>
                </a:solidFill>
                <a:effectLst/>
              </a:rPr>
              <a:t>0.</a:t>
            </a:r>
            <a:r>
              <a:rPr lang="ru-RU" altLang="ru-RU" sz="1800" b="1" dirty="0" smtClean="0">
                <a:solidFill>
                  <a:srgbClr val="FF0000"/>
                </a:solidFill>
                <a:effectLst/>
              </a:rPr>
              <a:t>4</a:t>
            </a:r>
            <a:r>
              <a:rPr lang="en-US" altLang="ru-RU" sz="1800" b="1" dirty="0" smtClean="0">
                <a:solidFill>
                  <a:srgbClr val="FF0000"/>
                </a:solidFill>
                <a:effectLst/>
              </a:rPr>
              <a:t>  </a:t>
            </a:r>
            <a:r>
              <a:rPr lang="en-US" altLang="ru-RU" sz="1800" b="1" dirty="0">
                <a:solidFill>
                  <a:srgbClr val="FF0000"/>
                </a:solidFill>
                <a:effectLst/>
              </a:rPr>
              <a:t>MW</a:t>
            </a:r>
            <a:r>
              <a:rPr lang="en-US" altLang="ru-RU" sz="1800" b="1" dirty="0" smtClean="0">
                <a:solidFill>
                  <a:srgbClr val="000066"/>
                </a:solidFill>
                <a:effectLst/>
              </a:rPr>
              <a:t>.</a:t>
            </a:r>
            <a:endParaRPr lang="ru-RU" altLang="ru-RU" sz="1800" b="1" dirty="0" smtClean="0">
              <a:solidFill>
                <a:srgbClr val="000066"/>
              </a:solidFill>
              <a:effectLst/>
            </a:endParaRPr>
          </a:p>
          <a:p>
            <a:pPr>
              <a:lnSpc>
                <a:spcPct val="75000"/>
              </a:lnSpc>
              <a:buClr>
                <a:srgbClr val="FF3300"/>
              </a:buClr>
            </a:pPr>
            <a:endParaRPr lang="ru-RU" altLang="ru-RU" sz="1800" b="1" dirty="0">
              <a:solidFill>
                <a:srgbClr val="000066"/>
              </a:solidFill>
              <a:effectLst/>
            </a:endParaRPr>
          </a:p>
          <a:p>
            <a:pPr marL="0" indent="0">
              <a:lnSpc>
                <a:spcPct val="75000"/>
              </a:lnSpc>
              <a:buClr>
                <a:srgbClr val="FF3300"/>
              </a:buClr>
              <a:buNone/>
            </a:pPr>
            <a:r>
              <a:rPr lang="ru-RU" altLang="ru-RU" sz="1800" b="1" dirty="0" smtClean="0">
                <a:solidFill>
                  <a:srgbClr val="000066"/>
                </a:solidFill>
                <a:effectLst/>
              </a:rPr>
              <a:t>                           </a:t>
            </a:r>
          </a:p>
          <a:p>
            <a:pPr marL="0" indent="0">
              <a:lnSpc>
                <a:spcPct val="75000"/>
              </a:lnSpc>
              <a:buClr>
                <a:srgbClr val="FF3300"/>
              </a:buClr>
              <a:buNone/>
            </a:pPr>
            <a:endParaRPr lang="ru-RU" altLang="ru-RU" sz="1800" b="1" dirty="0" smtClean="0">
              <a:solidFill>
                <a:srgbClr val="000066"/>
              </a:solidFill>
              <a:effectLst/>
            </a:endParaRPr>
          </a:p>
          <a:p>
            <a:pPr marL="0" indent="0" algn="ctr">
              <a:lnSpc>
                <a:spcPct val="75000"/>
              </a:lnSpc>
              <a:buClr>
                <a:srgbClr val="FF3300"/>
              </a:buClr>
              <a:buNone/>
            </a:pPr>
            <a:r>
              <a:rPr lang="en-US" altLang="ru-RU" sz="1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Upgrade</a:t>
            </a:r>
            <a:r>
              <a:rPr lang="ru-RU" altLang="ru-RU" sz="1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:  2024 - 2026</a:t>
            </a:r>
            <a:endParaRPr lang="ru-RU" altLang="ru-RU" sz="1800" b="1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940505"/>
            <a:ext cx="3553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>
                <a:solidFill>
                  <a:srgbClr val="C00000"/>
                </a:solidFill>
                <a:latin typeface="Times New Roman" pitchFamily="18" charset="0"/>
              </a:rPr>
              <a:t>U400 cyclotron (launched in 1978)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90384" y="5229200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ndorsed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PAC at the 54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 session in 2021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885825" y="180975"/>
            <a:ext cx="759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Working Diagram of the U400R Cyclotron</a:t>
            </a:r>
          </a:p>
        </p:txBody>
      </p:sp>
      <p:pic>
        <p:nvPicPr>
          <p:cNvPr id="3686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03300"/>
            <a:ext cx="6336704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1054100" y="606425"/>
            <a:ext cx="759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7030A0"/>
                </a:solidFill>
              </a:rPr>
              <a:t>with working points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of U400 Cyclotron</a:t>
            </a:r>
          </a:p>
        </p:txBody>
      </p:sp>
    </p:spTree>
    <p:extLst>
      <p:ext uri="{BB962C8B-B14F-4D97-AF65-F5344CB8AC3E}">
        <p14:creationId xmlns:p14="http://schemas.microsoft.com/office/powerpoint/2010/main" val="123668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1559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 of the U-400R accelerator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94" y="908721"/>
            <a:ext cx="6919198" cy="5473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2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Comparative characteristics of </a:t>
            </a:r>
            <a:r>
              <a:rPr lang="en-US" sz="2400" b="1" dirty="0"/>
              <a:t>U400</a:t>
            </a:r>
            <a:r>
              <a:rPr lang="en-US" sz="2400" b="1" dirty="0">
                <a:solidFill>
                  <a:srgbClr val="7030A0"/>
                </a:solidFill>
              </a:rPr>
              <a:t> and </a:t>
            </a:r>
            <a:r>
              <a:rPr lang="en-US" sz="2400" b="1" dirty="0">
                <a:solidFill>
                  <a:srgbClr val="FF0000"/>
                </a:solidFill>
              </a:rPr>
              <a:t>U400R</a:t>
            </a:r>
            <a:r>
              <a:rPr lang="en-US" sz="2400" b="1" dirty="0">
                <a:solidFill>
                  <a:srgbClr val="7030A0"/>
                </a:solidFill>
              </a:rPr>
              <a:t> ion beams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06749"/>
              </p:ext>
            </p:extLst>
          </p:nvPr>
        </p:nvGraphicFramePr>
        <p:xfrm>
          <a:off x="467546" y="620688"/>
          <a:ext cx="8280919" cy="54006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596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22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05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00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22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4061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6848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U400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A/Z=5</a:t>
                      </a:r>
                      <a:r>
                        <a:rPr lang="en-US" sz="1600" dirty="0">
                          <a:effectLst/>
                          <a:sym typeface="Symbol"/>
                        </a:rPr>
                        <a:t></a:t>
                      </a:r>
                      <a:r>
                        <a:rPr lang="en-US" sz="1600" dirty="0">
                          <a:effectLst/>
                        </a:rPr>
                        <a:t>12, E=3</a:t>
                      </a:r>
                      <a:r>
                        <a:rPr lang="en-US" sz="1600" dirty="0">
                          <a:effectLst/>
                          <a:sym typeface="Symbol"/>
                        </a:rPr>
                        <a:t></a:t>
                      </a:r>
                      <a:r>
                        <a:rPr lang="en-US" sz="1600" dirty="0" smtClean="0">
                          <a:effectLst/>
                        </a:rPr>
                        <a:t>2</a:t>
                      </a:r>
                      <a:r>
                        <a:rPr lang="ru-RU" sz="1600" dirty="0" smtClean="0">
                          <a:effectLst/>
                        </a:rPr>
                        <a:t>0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MeV/u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U400R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A/Z=4</a:t>
                      </a:r>
                      <a:r>
                        <a:rPr lang="en-US" sz="1600" dirty="0">
                          <a:effectLst/>
                          <a:sym typeface="Symbol"/>
                        </a:rPr>
                        <a:t></a:t>
                      </a:r>
                      <a:r>
                        <a:rPr lang="en-US" sz="1600" dirty="0">
                          <a:effectLst/>
                        </a:rPr>
                        <a:t>12, E=0.8</a:t>
                      </a:r>
                      <a:r>
                        <a:rPr lang="en-US" sz="1600" dirty="0">
                          <a:effectLst/>
                          <a:sym typeface="Symbol"/>
                        </a:rPr>
                        <a:t></a:t>
                      </a:r>
                      <a:r>
                        <a:rPr lang="en-US" sz="1600" dirty="0">
                          <a:effectLst/>
                        </a:rPr>
                        <a:t>27 MeV/u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24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beam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E/A (MeV)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intensity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E/A (MeV)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intensity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Physics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696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6&lt;A&lt;40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6×10</a:t>
                      </a:r>
                      <a:r>
                        <a:rPr lang="en-US" sz="1600" baseline="300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2×10</a:t>
                      </a:r>
                      <a:r>
                        <a:rPr lang="en-US" sz="1600" baseline="300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9×10</a:t>
                      </a:r>
                      <a:r>
                        <a:rPr lang="en-US" sz="1600" baseline="300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1×10</a:t>
                      </a:r>
                      <a:r>
                        <a:rPr lang="en-US" sz="1600" baseline="30000" dirty="0">
                          <a:effectLst/>
                        </a:rPr>
                        <a:t>14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1×10</a:t>
                      </a:r>
                      <a:r>
                        <a:rPr lang="en-US" sz="1600" baseline="30000" dirty="0">
                          <a:effectLst/>
                        </a:rPr>
                        <a:t>14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3×10</a:t>
                      </a:r>
                      <a:r>
                        <a:rPr lang="en-US" sz="1600" baseline="300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fragmentation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transfer, structure of light exotic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nuclei.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superheavy</a:t>
                      </a: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elements-</a:t>
                      </a:r>
                      <a:r>
                        <a:rPr lang="en-US" sz="1600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spectroscopy of SHE,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fusion-fission,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quasi-fission, etc.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multi-nucleon transfer,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neutron-rich nuclei, shell effects.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neutron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rich SHE,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heavy isotopes.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696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~ 60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7.5×10</a:t>
                      </a:r>
                      <a:r>
                        <a:rPr lang="en-US" sz="1600" baseline="300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4×10</a:t>
                      </a:r>
                      <a:r>
                        <a:rPr lang="en-US" sz="1600" baseline="30000" dirty="0">
                          <a:effectLst/>
                        </a:rPr>
                        <a:t>12</a:t>
                      </a:r>
                      <a:r>
                        <a:rPr lang="en-US" sz="1600" dirty="0">
                          <a:effectLst/>
                        </a:rPr>
                        <a:t> 4.</a:t>
                      </a:r>
                      <a:r>
                        <a:rPr lang="ru-RU" sz="16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×10</a:t>
                      </a:r>
                      <a:r>
                        <a:rPr lang="en-US" sz="1600" baseline="300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2×10</a:t>
                      </a:r>
                      <a:r>
                        <a:rPr lang="en-US" sz="1600" baseline="300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6×10</a:t>
                      </a:r>
                      <a:r>
                        <a:rPr lang="en-US" sz="1600" baseline="300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6×10</a:t>
                      </a:r>
                      <a:r>
                        <a:rPr lang="en-US" sz="1600" baseline="300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272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~ 150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3×10</a:t>
                      </a:r>
                      <a:r>
                        <a:rPr lang="en-US" sz="1600" baseline="30000" dirty="0">
                          <a:effectLst/>
                        </a:rPr>
                        <a:t>11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5×10</a:t>
                      </a:r>
                      <a:r>
                        <a:rPr lang="en-US" sz="1600" baseline="30000" dirty="0">
                          <a:effectLst/>
                        </a:rPr>
                        <a:t>11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2×10</a:t>
                      </a:r>
                      <a:r>
                        <a:rPr lang="en-US" sz="1600" baseline="300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3×10</a:t>
                      </a:r>
                      <a:r>
                        <a:rPr lang="en-US" sz="1600" baseline="300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2121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~ 240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3×10</a:t>
                      </a:r>
                      <a:r>
                        <a:rPr lang="en-US" sz="1600" baseline="300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11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1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27CB2-EED9-4597-A6F3-4945FAE25025}" type="slidenum">
              <a:rPr lang="en-US" altLang="ru-RU"/>
              <a:pPr>
                <a:defRPr/>
              </a:pPr>
              <a:t>8</a:t>
            </a:fld>
            <a:endParaRPr lang="en-US" altLang="ru-RU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143001" y="124554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1271866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67883"/>
              </p:ext>
            </p:extLst>
          </p:nvPr>
        </p:nvGraphicFramePr>
        <p:xfrm>
          <a:off x="1494235" y="836615"/>
          <a:ext cx="6318647" cy="4647491"/>
        </p:xfrm>
        <a:graphic>
          <a:graphicData uri="http://schemas.openxmlformats.org/drawingml/2006/table">
            <a:tbl>
              <a:tblPr/>
              <a:tblGrid>
                <a:gridCol w="25276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9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16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6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U400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U400R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A/z range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5÷12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4÷12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5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field 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1.93÷2.1 T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0.8÷1.8 T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factor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530÷625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100÷500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modes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2, 3, 4, 5, 6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6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 energy range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3÷20 MeV/n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0.8÷27 MeV/n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6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sectors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6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kumimoji="0" lang="en-US" altLang="ru-RU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dees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6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extraction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stripping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Stripping, deflector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6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kumimoji="0" lang="en-US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consumption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 MW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kumimoji="0" lang="en-US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  <a:endParaRPr kumimoji="0" lang="en-US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71865" name="Text Box 57"/>
          <p:cNvSpPr txBox="1">
            <a:spLocks noChangeArrowheads="1"/>
          </p:cNvSpPr>
          <p:nvPr/>
        </p:nvSpPr>
        <p:spPr bwMode="auto">
          <a:xfrm>
            <a:off x="1327732" y="115890"/>
            <a:ext cx="6723460" cy="46166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CYR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 parameters of U400 and 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U400R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78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047647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/>
              <a:t>Project 1. U-400R accelerator complex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Subproject II. Extension of experimental areas through the construction of a new building.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3"/>
            <a:ext cx="8352928" cy="374441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Nowadays the total experimental area of the U400 cyclotron is about 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(building 131). Physical facilities located on two levels of the building occupy almost the entire available area. New facilities of U400R complex require additional space.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u="sng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000066"/>
                </a:solidFill>
              </a:rPr>
              <a:t>MAIN </a:t>
            </a:r>
            <a:r>
              <a:rPr lang="en-US" b="1" u="sng" dirty="0">
                <a:solidFill>
                  <a:srgbClr val="000066"/>
                </a:solidFill>
              </a:rPr>
              <a:t>PURPOSE </a:t>
            </a:r>
          </a:p>
          <a:p>
            <a:pPr marL="0" indent="0" algn="just">
              <a:buNone/>
            </a:pPr>
            <a:r>
              <a:rPr lang="en-US" b="1" dirty="0"/>
              <a:t>Extension of experimental areas by construction of experimental building with a total area of about </a:t>
            </a:r>
            <a:r>
              <a:rPr lang="en-US" b="1" dirty="0">
                <a:solidFill>
                  <a:srgbClr val="C00000"/>
                </a:solidFill>
              </a:rPr>
              <a:t>1200</a:t>
            </a:r>
            <a:r>
              <a:rPr lang="en-US" b="1" dirty="0"/>
              <a:t> m</a:t>
            </a:r>
            <a:r>
              <a:rPr lang="en-US" b="1" baseline="30000" dirty="0"/>
              <a:t>2</a:t>
            </a:r>
            <a:r>
              <a:rPr lang="en-US" dirty="0"/>
              <a:t> </a:t>
            </a:r>
            <a:r>
              <a:rPr lang="en-US" b="1" dirty="0"/>
              <a:t>for placing new experimental </a:t>
            </a:r>
            <a:r>
              <a:rPr lang="en-US" b="1" dirty="0" smtClean="0"/>
              <a:t>facilities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64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1459</Words>
  <Application>Microsoft Office PowerPoint</Application>
  <PresentationFormat>Экран (4:3)</PresentationFormat>
  <Paragraphs>485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宋体</vt:lpstr>
      <vt:lpstr>Arial</vt:lpstr>
      <vt:lpstr>Arial CYR</vt:lpstr>
      <vt:lpstr>Arial CYR</vt:lpstr>
      <vt:lpstr>Calibri</vt:lpstr>
      <vt:lpstr>Calibri Light</vt:lpstr>
      <vt:lpstr>Century Schoolbook</vt:lpstr>
      <vt:lpstr>Symbol</vt:lpstr>
      <vt:lpstr>Times New Roman</vt:lpstr>
      <vt:lpstr>Wingdings</vt:lpstr>
      <vt:lpstr>Office Theme</vt:lpstr>
      <vt:lpstr>Proposal for prolongation of the Theme: </vt:lpstr>
      <vt:lpstr>Презентация PowerPoint</vt:lpstr>
      <vt:lpstr>Презентация PowerPoint</vt:lpstr>
      <vt:lpstr>Project 1. U-400R accelerator complex Subproject I. Upgrade of the U400 cyclotron</vt:lpstr>
      <vt:lpstr>Презентация PowerPoint</vt:lpstr>
      <vt:lpstr>Scheme of the U-400R accelerator</vt:lpstr>
      <vt:lpstr>Презентация PowerPoint</vt:lpstr>
      <vt:lpstr>Презентация PowerPoint</vt:lpstr>
      <vt:lpstr>Project 1. U-400R accelerator complex Subproject II. Extension of experimental areas through the construction of a new building.</vt:lpstr>
      <vt:lpstr>The building is the new Experimental Hall of U400R</vt:lpstr>
      <vt:lpstr>Презентация PowerPoint</vt:lpstr>
      <vt:lpstr>Construction and launching the DC140 cyclotron for applied research (Creation 2021-2024)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DellXPS</dc:creator>
  <cp:lastModifiedBy>Igor63</cp:lastModifiedBy>
  <cp:revision>610</cp:revision>
  <cp:lastPrinted>2023-06-27T05:41:33Z</cp:lastPrinted>
  <dcterms:created xsi:type="dcterms:W3CDTF">2023-06-04T02:49:24Z</dcterms:created>
  <dcterms:modified xsi:type="dcterms:W3CDTF">2023-06-28T07:02:30Z</dcterms:modified>
</cp:coreProperties>
</file>