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3" r:id="rId2"/>
  </p:sldMasterIdLst>
  <p:notesMasterIdLst>
    <p:notesMasterId r:id="rId18"/>
  </p:notesMasterIdLst>
  <p:sldIdLst>
    <p:sldId id="642" r:id="rId3"/>
    <p:sldId id="643" r:id="rId4"/>
    <p:sldId id="644" r:id="rId5"/>
    <p:sldId id="654" r:id="rId6"/>
    <p:sldId id="270" r:id="rId7"/>
    <p:sldId id="655" r:id="rId8"/>
    <p:sldId id="647" r:id="rId9"/>
    <p:sldId id="656" r:id="rId10"/>
    <p:sldId id="648" r:id="rId11"/>
    <p:sldId id="650" r:id="rId12"/>
    <p:sldId id="652" r:id="rId13"/>
    <p:sldId id="645" r:id="rId14"/>
    <p:sldId id="651" r:id="rId15"/>
    <p:sldId id="653" r:id="rId16"/>
    <p:sldId id="65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3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72E85-EC36-498B-BA9C-6A7184214293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CE9AD-4C1E-4BE2-88EF-BDCD46580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10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>
                <a:latin typeface="Arial" panose="020B0604020202020204" pitchFamily="34" charset="0"/>
              </a:rPr>
              <a:t>The Island of Stability (Z~114, N~184) is inaccessible in fusion reactions. Other reaction mechanisms have to be searched for synthesis of long-leaving </a:t>
            </a:r>
            <a:r>
              <a:rPr lang="en-US" altLang="ru-RU">
                <a:solidFill>
                  <a:srgbClr val="FF0000"/>
                </a:solidFill>
                <a:latin typeface="Arial" panose="020B0604020202020204" pitchFamily="34" charset="0"/>
              </a:rPr>
              <a:t>neutron rich superheavy </a:t>
            </a:r>
            <a:r>
              <a:rPr lang="en-US" altLang="ru-RU">
                <a:latin typeface="Arial" panose="020B0604020202020204" pitchFamily="34" charset="0"/>
              </a:rPr>
              <a:t>nuclei located in the center of this Island. Multi-nucleon transfer reactions can be used for this purpose if the shell effects play significant role in such processes. </a:t>
            </a:r>
            <a:r>
              <a:rPr lang="en-US" altLang="ru-RU"/>
              <a:t>First experiment has been performed (Gd+W) revealing strong shell effects in heavy ion damped collisions leading to formation of trans-target nuclei. This opens a way to the production of neutron rich superheavy isotopes.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95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58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58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858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00C0F-A9B0-4346-BEC3-7EAFD38E37E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588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9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78069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DC327-E553-45EB-99C0-E52AAC40823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92650"/>
            <a:ext cx="4946650" cy="44465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2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09161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05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4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90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6A28-67F4-4DB3-ABA2-D724EB60F2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19.06.2023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7142A-0CEA-4E0D-9DF4-5E1C3D248C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15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16F9-F5C1-441A-BFAA-AF03607E94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647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09CD-B6C0-46D7-9AB7-CA55B56AED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2244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45FE-A1D2-444D-B5E2-C9A66EB11F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267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A957-CA73-469D-8A33-2FB5BED41F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832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CB0E-73EF-4182-80CC-7D093B53B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6057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078A-62EA-4BA4-8633-EA8DE4EC26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419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710A0-58E1-4381-B758-E8B59BFB47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600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3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703A-1D60-4D8E-9CCC-482A853E12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6697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578-99FC-4335-8C6F-FAE2871FE3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5196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EAD-3AEE-4AA0-B4A8-368C996612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2222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205E7-0120-4DD0-8692-FA210B6381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0042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B1D7-1369-403A-AF26-FE0611C919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5320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C15D7-4E53-4978-9D08-CBC33001BB86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8D6D3-2DB6-08EF-27A7-47E90423BF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DA9D7A-5FC6-9C25-3EDF-690B48436E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D22E5B-DA17-649A-C44E-03C6FA47771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0F96EA-AE24-2DC1-D3AC-D60438145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FBEE8-B304-7BF1-9340-0A564FA6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1C7F8939-4C35-4C07-A1A1-EC1E81977D3F}" type="datetime1">
              <a:rPr lang="en-US" altLang="ru-RU"/>
              <a:pPr/>
              <a:t>6/19/2023</a:t>
            </a:fld>
            <a:endParaRPr lang="en-US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E6A33C-B564-A594-AE13-9F6BBD9B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400800"/>
            <a:ext cx="4953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Dr. Andrey G. Popeko, Hirschegg XXII, </a:t>
            </a:r>
            <a:r>
              <a:rPr lang="ru-RU" altLang="ru-RU"/>
              <a:t>January 12 - 18, 2003</a:t>
            </a:r>
            <a:endParaRPr lang="en-US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FED16B-854C-B7B6-B81B-9984A705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fld id="{B80CAACF-F48E-4E0A-A474-82B0BB39C57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6433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9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1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1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1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EDEC0-AF7D-4062-B956-EE2925813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ED09-D024-4A19-A7BF-483DED6B9D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760AB6-3576-424F-A60E-133CFCDE4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05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51216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FLNR Accelerator Complex </a:t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Experimental Setups (DRIBs-III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 and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588" y="1988840"/>
            <a:ext cx="7416824" cy="3888432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U-400R accelerator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</a:p>
          <a:p>
            <a:pPr marL="0" indent="0" algn="ctr">
              <a:buNone/>
            </a:pP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I.V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Kalagin, A.G. Popeko</a:t>
            </a:r>
          </a:p>
          <a:p>
            <a:pPr marL="0" indent="0" algn="ctr">
              <a:buNone/>
            </a:pP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5838" indent="-360363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Subproject I. Upgrade of the U400 cyclotron.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5838" indent="-360363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Subproject II. Extension of experimental areas through the construction of a new building.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5838" indent="-36036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Subproject III. Development of new experimental facilities to be placed in 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SCIF-D facility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45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74687" y="620688"/>
            <a:ext cx="7794625" cy="720080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Possible conceptual design of the separator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B856C-EF18-7BF4-9D1D-0A8944F0C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84063"/>
            <a:ext cx="4276472" cy="29058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184063"/>
            <a:ext cx="4240745" cy="300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04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479425" y="6369050"/>
            <a:ext cx="815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GABRIELA</a:t>
            </a: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 -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G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amma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A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lpha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B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eta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R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ecoil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I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nvestigation with the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El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ectromagnetic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A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nalyser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charset="0"/>
              <a:ea typeface="Arial" charset="0"/>
              <a:cs typeface="+mn-cs"/>
            </a:endParaRPr>
          </a:p>
        </p:txBody>
      </p:sp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1148541" y="91460"/>
            <a:ext cx="69050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cs typeface="+mn-cs"/>
              </a:rPr>
              <a:t>New focal plane detector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cs typeface="+mn-cs"/>
              </a:rPr>
              <a:t>GABRIELA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imes New Roman" charset="0"/>
              <a:cs typeface="+mn-cs"/>
            </a:endParaRPr>
          </a:p>
        </p:txBody>
      </p:sp>
      <p:sp>
        <p:nvSpPr>
          <p:cNvPr id="22323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902DAC-B37F-44C2-85B7-15CE83272F0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7" y="738148"/>
            <a:ext cx="8229600" cy="54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83162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Subproject III. 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Activity: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SCIF-D facility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ystem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orrelated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nvestigation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ragments </a:t>
            </a:r>
            <a:r>
              <a:rPr lang="ru-RU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SCIF</a:t>
            </a:r>
            <a:r>
              <a:rPr lang="ru-RU" sz="2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366" y="2204864"/>
            <a:ext cx="8568952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consists of: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CORSET spectrometer - measuring mass-energy and angular distributions of reaction fragments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Bragg chambers - measuring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distributions of reaction fragments; </a:t>
            </a:r>
            <a:endParaRPr lang="en-US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Spectrometer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providing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measurements of the charge of fragments with masses up to 200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a.m.u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of DSSD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measurement of the quasi-elastic scattering cross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sections;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Gamma-spectrometer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measurement of multiplicity and energy of </a:t>
            </a:r>
            <a:r>
              <a:rPr lang="el-GR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-quanta;</a:t>
            </a:r>
          </a:p>
          <a:p>
            <a:pPr marL="360363" indent="-3603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deflector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l-GR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f-f,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spectrometer - measuring fragments or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evaporation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residues as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as </a:t>
            </a:r>
            <a:r>
              <a:rPr lang="el-GR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-quanta 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neutrons.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6832" y="1196752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6832" y="1052736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Study of mechanisms of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fusion-fission and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incomplete fusion reactions.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12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4375398" cy="648072"/>
          </a:xfrm>
        </p:spPr>
        <p:txBody>
          <a:bodyPr/>
          <a:lstStyle/>
          <a:p>
            <a:r>
              <a:rPr lang="en-US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Conceptual design of </a:t>
            </a:r>
            <a:r>
              <a:rPr lang="en-US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SCIF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6372"/>
            <a:ext cx="7375208" cy="49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81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0" y="620688"/>
            <a:ext cx="9144000" cy="6102626"/>
          </a:xfrm>
          <a:prstGeom prst="rect">
            <a:avLst/>
          </a:prstGeom>
        </p:spPr>
      </p:pic>
      <p:sp>
        <p:nvSpPr>
          <p:cNvPr id="102403" name="Прямоугольник 4"/>
          <p:cNvSpPr>
            <a:spLocks noChangeArrowheads="1"/>
          </p:cNvSpPr>
          <p:nvPr/>
        </p:nvSpPr>
        <p:spPr bwMode="auto">
          <a:xfrm>
            <a:off x="1475656" y="5805264"/>
            <a:ext cx="640228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Thank you for your attention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Номер слайда 8">
            <a:extLst>
              <a:ext uri="{FF2B5EF4-FFF2-40B4-BE49-F238E27FC236}">
                <a16:creationId xmlns:a16="http://schemas.microsoft.com/office/drawing/2014/main" id="{FB3CF669-A642-0502-9B8D-5B5027EB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7C2739-4C38-4825-B9A0-2C3A1511947B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25EE6881-8ED5-2F1A-ADAF-80BB841B11E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alt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optical elements of STAR</a:t>
            </a:r>
            <a:endParaRPr lang="ru-RU" altLang="ru-RU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7069" name="Group 109">
            <a:extLst>
              <a:ext uri="{FF2B5EF4-FFF2-40B4-BE49-F238E27FC236}">
                <a16:creationId xmlns:a16="http://schemas.microsoft.com/office/drawing/2014/main" id="{8E7FB04D-D0FB-31A0-E291-5C1D2C349999}"/>
              </a:ext>
            </a:extLst>
          </p:cNvPr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609600" y="1600200"/>
          <a:ext cx="3810000" cy="19050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37582825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15603915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  <a:r>
                        <a:rPr kumimoji="0" lang="en-US" altLang="ru-RU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ls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(MeV)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46843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 (cm/ns)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5085975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&lt;q&gt;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75.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25378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l-GR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ρ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T×m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65514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E/q (MV)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20.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633430"/>
                  </a:ext>
                </a:extLst>
              </a:tr>
            </a:tbl>
          </a:graphicData>
        </a:graphic>
      </p:graphicFrame>
      <p:graphicFrame>
        <p:nvGraphicFramePr>
          <p:cNvPr id="297071" name="Group 111">
            <a:extLst>
              <a:ext uri="{FF2B5EF4-FFF2-40B4-BE49-F238E27FC236}">
                <a16:creationId xmlns:a16="http://schemas.microsoft.com/office/drawing/2014/main" id="{E5738D65-7BD6-BF86-15BA-E526CFA6E41B}"/>
              </a:ext>
            </a:extLst>
          </p:cNvPr>
          <p:cNvGraphicFramePr>
            <a:graphicFrameLocks noGrp="1"/>
          </p:cNvGraphicFramePr>
          <p:nvPr>
            <p:ph sz="quarter" idx="2"/>
            <p:extLst/>
          </p:nvPr>
        </p:nvGraphicFramePr>
        <p:xfrm>
          <a:off x="4800600" y="1600200"/>
          <a:ext cx="3810000" cy="15240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16300974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96145635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0.45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349619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Bore diameter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0.15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729849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Maximum field gradient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 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T/m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325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Weight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563514"/>
                  </a:ext>
                </a:extLst>
              </a:tr>
            </a:tbl>
          </a:graphicData>
        </a:graphic>
      </p:graphicFrame>
      <p:graphicFrame>
        <p:nvGraphicFramePr>
          <p:cNvPr id="297067" name="Group 107">
            <a:extLst>
              <a:ext uri="{FF2B5EF4-FFF2-40B4-BE49-F238E27FC236}">
                <a16:creationId xmlns:a16="http://schemas.microsoft.com/office/drawing/2014/main" id="{BAF26374-420D-3F0D-F339-EB2FF8FEFB14}"/>
              </a:ext>
            </a:extLst>
          </p:cNvPr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4776298" y="3858946"/>
          <a:ext cx="3810000" cy="2590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313626141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25925916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0.12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04801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angle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r>
                        <a:rPr kumimoji="0" lang="en-US" alt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085217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radius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1.8 m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969364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Maximum field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1.0 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597069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Weight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426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Rear pole rotation angle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  <a:r>
                        <a:rPr kumimoji="0" lang="en-US" alt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146448"/>
                  </a:ext>
                </a:extLst>
              </a:tr>
            </a:tbl>
          </a:graphicData>
        </a:graphic>
      </p:graphicFrame>
      <p:sp>
        <p:nvSpPr>
          <p:cNvPr id="297019" name="Text Box 59">
            <a:extLst>
              <a:ext uri="{FF2B5EF4-FFF2-40B4-BE49-F238E27FC236}">
                <a16:creationId xmlns:a16="http://schemas.microsoft.com/office/drawing/2014/main" id="{435B34BE-8A68-C95B-57B8-7170ADDF6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48" y="1137721"/>
            <a:ext cx="14511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298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 (Z=114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20" name="Text Box 60">
            <a:extLst>
              <a:ext uri="{FF2B5EF4-FFF2-40B4-BE49-F238E27FC236}">
                <a16:creationId xmlns:a16="http://schemas.microsoft.com/office/drawing/2014/main" id="{2BC8C352-46EC-A9BF-0690-497502E26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298" y="1137721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quadrupoles 1 &amp; 2 &amp; 3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21" name="Text Box 61">
            <a:extLst>
              <a:ext uri="{FF2B5EF4-FFF2-40B4-BE49-F238E27FC236}">
                <a16:creationId xmlns:a16="http://schemas.microsoft.com/office/drawing/2014/main" id="{42C0A7B7-7D1E-71B5-2E25-4C12FA7BF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723" y="3798332"/>
            <a:ext cx="21457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Electrostatic  dipole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22" name="Text Box 62">
            <a:extLst>
              <a:ext uri="{FF2B5EF4-FFF2-40B4-BE49-F238E27FC236}">
                <a16:creationId xmlns:a16="http://schemas.microsoft.com/office/drawing/2014/main" id="{32C83FB5-8AA1-202E-D27C-20C3641E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798" y="34290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dipole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Group 96">
            <a:extLst>
              <a:ext uri="{FF2B5EF4-FFF2-40B4-BE49-F238E27FC236}">
                <a16:creationId xmlns:a16="http://schemas.microsoft.com/office/drawing/2014/main" id="{E128C84A-0D6A-DA4D-298B-1E02AA31BE9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57702" y="4290746"/>
          <a:ext cx="3861898" cy="2159000"/>
        </p:xfrm>
        <a:graphic>
          <a:graphicData uri="http://schemas.openxmlformats.org/drawingml/2006/table">
            <a:tbl>
              <a:tblPr/>
              <a:tblGrid>
                <a:gridCol w="2600325">
                  <a:extLst>
                    <a:ext uri="{9D8B030D-6E8A-4147-A177-3AD203B41FA5}">
                      <a16:colId xmlns:a16="http://schemas.microsoft.com/office/drawing/2014/main" val="377706973"/>
                    </a:ext>
                  </a:extLst>
                </a:gridCol>
                <a:gridCol w="1261573">
                  <a:extLst>
                    <a:ext uri="{9D8B030D-6E8A-4147-A177-3AD203B41FA5}">
                      <a16:colId xmlns:a16="http://schemas.microsoft.com/office/drawing/2014/main" val="1737489416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1.5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277478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angle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r>
                        <a:rPr kumimoji="0" lang="en-US" alt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448700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Bending radius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291333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0.1 m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394909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High voltage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2×300 kV</a:t>
                      </a:r>
                      <a:endParaRPr kumimoji="0" lang="ru-RU" altLang="ru-RU" sz="18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86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27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751662" cy="100811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Subprojects I+II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U400 &amp;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b="1" spc="-30" dirty="0">
                <a:solidFill>
                  <a:srgbClr val="FF0000"/>
                </a:solidFill>
                <a:latin typeface="Times New Roman"/>
                <a:ea typeface="Calibri"/>
              </a:rPr>
              <a:t>new Experimental Hall of </a:t>
            </a:r>
            <a:r>
              <a:rPr lang="en-US" sz="2800" b="1" spc="-30" dirty="0" smtClean="0">
                <a:solidFill>
                  <a:srgbClr val="FF0000"/>
                </a:solidFill>
                <a:latin typeface="Times New Roman"/>
                <a:ea typeface="Calibri"/>
              </a:rPr>
              <a:t>U400R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31883" r="6536" b="22735"/>
          <a:stretch/>
        </p:blipFill>
        <p:spPr bwMode="auto">
          <a:xfrm>
            <a:off x="1741549" y="1556792"/>
            <a:ext cx="5660901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996952"/>
            <a:ext cx="823089" cy="1008112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  <a:alpha val="29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5" y="2276873"/>
            <a:ext cx="1770985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594928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64029" y="5949279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3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321" y="764704"/>
            <a:ext cx="4015358" cy="79208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background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25625"/>
            <a:ext cx="8208912" cy="4771727"/>
          </a:xfrm>
        </p:spPr>
        <p:txBody>
          <a:bodyPr>
            <a:normAutofit/>
          </a:bodyPr>
          <a:lstStyle/>
          <a:p>
            <a:pPr marL="360363" indent="-3603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and super-heavy isotopes;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isotopes of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transfermium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elements;</a:t>
            </a:r>
          </a:p>
          <a:p>
            <a:pPr marL="360363" indent="-3603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nuclei at high excitation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energies;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Multi-nucleon transfer reactions: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4613" indent="-266700" eaLnBrk="0" fontAlgn="base" hangingPunct="0">
              <a:spcBef>
                <a:spcPct val="0"/>
              </a:spcBef>
              <a:spcAft>
                <a:spcPts val="800"/>
              </a:spcAft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Search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processes like:</a:t>
            </a: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Yb</a:t>
            </a: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Pb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Pb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Pb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4613" indent="-266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→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 + </a:t>
            </a:r>
            <a:r>
              <a:rPr lang="en-US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Pb + </a:t>
            </a:r>
            <a:r>
              <a:rPr lang="el-G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Fusion-fission, quasi-fission, ternary fission,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60363" indent="-360363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and testing of detectors.</a:t>
            </a:r>
          </a:p>
        </p:txBody>
      </p:sp>
    </p:spTree>
    <p:extLst>
      <p:ext uri="{BB962C8B-B14F-4D97-AF65-F5344CB8AC3E}">
        <p14:creationId xmlns:p14="http://schemas.microsoft.com/office/powerpoint/2010/main" val="410561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0476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G.N.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Flerov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study of new isotopes and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elements”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conference 100 years of M. Curie, October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1967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44824"/>
            <a:ext cx="77597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Considerably more promising are the synthesis and study of new isotopes and elements in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 involving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merging of heavy nuclei, enabling compound nuclei of the </a:t>
            </a:r>
            <a:r>
              <a:rPr lang="en-US" sz="24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476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24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U)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obtained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compound nuclei will undergo fission almost instantaneously. However, among their fragments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may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nuclei of element 114 with a high mass number. We may well expect a relatively high yield of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element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with long half lives among the fission fragments.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5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141" y="116632"/>
            <a:ext cx="7255718" cy="11521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Subproject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new experimental facilities to be placed in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52828"/>
            <a:ext cx="7992888" cy="648072"/>
          </a:xfrm>
        </p:spPr>
        <p:txBody>
          <a:bodyPr>
            <a:noAutofit/>
          </a:bodyPr>
          <a:lstStyle/>
          <a:p>
            <a:pPr algn="just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study of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neutron-rich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isotopes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 in MNT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reactions.</a:t>
            </a:r>
          </a:p>
          <a:p>
            <a:pPr algn="just"/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MNT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mechanisms.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2996952"/>
            <a:ext cx="4379550" cy="352050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899592" y="2179191"/>
            <a:ext cx="3261048" cy="6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1600" b="1" kern="0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1600" b="1" kern="0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1600" b="1" kern="0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Cm, </a:t>
            </a:r>
            <a:b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GSI, 1977 - 1981</a:t>
            </a:r>
            <a:endParaRPr lang="ru-RU" sz="16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58" y="3212976"/>
            <a:ext cx="3168352" cy="337383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292080" y="2170024"/>
            <a:ext cx="328670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 limits for the production cross sections of SHE in the </a:t>
            </a:r>
            <a:r>
              <a:rPr lang="en-US" sz="1600" b="1" kern="0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U+</a:t>
            </a:r>
            <a:r>
              <a:rPr lang="en-US" sz="1600" b="1" kern="0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reaction</a:t>
            </a:r>
            <a:endParaRPr lang="ru-RU" sz="16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1"/>
          <p:cNvSpPr>
            <a:spLocks noChangeArrowheads="1"/>
          </p:cNvSpPr>
          <p:nvPr/>
        </p:nvSpPr>
        <p:spPr bwMode="auto">
          <a:xfrm>
            <a:off x="2368550" y="3244850"/>
            <a:ext cx="4406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search of a way to the Island of Stability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7444" y="381000"/>
            <a:ext cx="7239000" cy="723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  <a:t>Test reaction </a:t>
            </a:r>
            <a:r>
              <a:rPr lang="en-GB" altLang="ru-RU" sz="3200" b="1" baseline="30000" dirty="0">
                <a:solidFill>
                  <a:srgbClr val="C00000"/>
                </a:solidFill>
                <a:latin typeface="Times New Roman" pitchFamily="18" charset="0"/>
              </a:rPr>
              <a:t>160</a:t>
            </a:r>
            <a: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  <a:t>Gd + </a:t>
            </a:r>
            <a:r>
              <a:rPr lang="en-GB" altLang="ru-RU" sz="3200" b="1" baseline="30000" dirty="0">
                <a:solidFill>
                  <a:srgbClr val="C00000"/>
                </a:solidFill>
                <a:latin typeface="Times New Roman" pitchFamily="18" charset="0"/>
              </a:rPr>
              <a:t>186</a:t>
            </a:r>
            <a: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  <a:t>W</a:t>
            </a:r>
            <a:br>
              <a:rPr lang="en-GB" altLang="ru-RU" sz="3200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en-GB" altLang="ru-RU" sz="2200" b="1" dirty="0">
                <a:solidFill>
                  <a:srgbClr val="C00000"/>
                </a:solidFill>
                <a:latin typeface="Times New Roman" pitchFamily="18" charset="0"/>
              </a:rPr>
              <a:t>E.M. </a:t>
            </a:r>
            <a:r>
              <a:rPr lang="en-GB" altLang="ru-RU" sz="2200" b="1" dirty="0" err="1">
                <a:solidFill>
                  <a:srgbClr val="C00000"/>
                </a:solidFill>
                <a:latin typeface="Times New Roman" pitchFamily="18" charset="0"/>
              </a:rPr>
              <a:t>Kozulin</a:t>
            </a:r>
            <a:r>
              <a:rPr lang="en-GB" altLang="ru-RU" sz="2200" b="1" dirty="0">
                <a:solidFill>
                  <a:srgbClr val="C00000"/>
                </a:solidFill>
                <a:latin typeface="Times New Roman" pitchFamily="18" charset="0"/>
              </a:rPr>
              <a:t> et al., PRC 96, 064621 (2017)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923088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8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B32B2-8379-CCDC-8B8D-65A27A1F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&amp; Energy distributions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from 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reaction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4A1058-2C0C-2F24-D2C8-22BDD3A7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09CD-B6C0-46D7-9AB7-CA55B56AEDB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6D98E-1C75-269C-E34F-A92FC2E05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96" y="2057400"/>
            <a:ext cx="4553870" cy="3276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7E56EB-CA8F-1331-F2E8-61D7206B8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" y="2057400"/>
            <a:ext cx="4349496" cy="3469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1E32F4-79EE-0458-A683-CABDD36F2951}"/>
              </a:ext>
            </a:extLst>
          </p:cNvPr>
          <p:cNvSpPr txBox="1"/>
          <p:nvPr/>
        </p:nvSpPr>
        <p:spPr>
          <a:xfrm>
            <a:off x="6516216" y="5665985"/>
            <a:ext cx="177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Karpov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V.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Saiko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2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19170-6CEE-4EDE-A14A-F1479FBD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65" y="609600"/>
            <a:ext cx="3603755" cy="8683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separate?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61147EA-3F28-4CC5-9BB4-4D09043303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76800" y="990600"/>
                <a:ext cx="3603755" cy="452596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separator:</a:t>
                </a:r>
              </a:p>
              <a:p>
                <a:pPr marL="712788" indent="-350838"/>
                <a14:m>
                  <m:oMath xmlns:m="http://schemas.openxmlformats.org/officeDocument/2006/math"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b>
                      <m:sSub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ru-RU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Electrostatic separator:</a:t>
                </a:r>
              </a:p>
              <a:p>
                <a:pPr marL="712788" indent="-350838"/>
                <a:r>
                  <a:rPr lang="en-US" sz="3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 filled separator:</a:t>
                </a:r>
              </a:p>
              <a:p>
                <a:pPr marL="712788" indent="-350838"/>
                <a14:m>
                  <m:oMath xmlns:m="http://schemas.openxmlformats.org/officeDocument/2006/math"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ru-RU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p>
                    </m:sSup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712788" indent="-350838"/>
                <a14:m>
                  <m:oMath xmlns:m="http://schemas.openxmlformats.org/officeDocument/2006/math"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ru-RU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p>
                            <m:r>
                              <a:rPr lang="ru-RU" sz="3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endParaRPr lang="ru-RU" sz="30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filter:</a:t>
                </a:r>
              </a:p>
              <a:p>
                <a:pPr marL="715963" indent="-355600"/>
                <a:r>
                  <a:rPr lang="en-US" sz="31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f(E,B)</a:t>
                </a:r>
                <a:endParaRPr lang="ru-RU" sz="31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61147EA-3F28-4CC5-9BB4-4D09043303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6800" y="990600"/>
                <a:ext cx="3603755" cy="4525963"/>
              </a:xfrm>
              <a:blipFill>
                <a:blip r:embed="rId2"/>
                <a:stretch>
                  <a:fillRect l="-2538" t="-2695" b="-28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F737827-A306-4D30-A960-FB620F4432D6}"/>
              </a:ext>
            </a:extLst>
          </p:cNvPr>
          <p:cNvSpPr txBox="1"/>
          <p:nvPr/>
        </p:nvSpPr>
        <p:spPr>
          <a:xfrm>
            <a:off x="1043608" y="2397948"/>
            <a:ext cx="22156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Dispersions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angular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charge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velocity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1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D05ADB-55D6-47A2-B02F-2909D438081F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B2C4EB-1A3E-C57B-1CE1-75EE212C3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6712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238</a:t>
            </a:r>
            <a: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 + </a:t>
            </a:r>
            <a:r>
              <a:rPr kumimoji="0" lang="en-US" altLang="ru-RU" sz="28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238</a:t>
            </a:r>
            <a: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  → ≈ </a:t>
            </a:r>
            <a:r>
              <a:rPr kumimoji="0" lang="en-US" altLang="ru-RU" sz="28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268</a:t>
            </a:r>
            <a: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 + ≈ </a:t>
            </a:r>
            <a:r>
              <a:rPr kumimoji="0" lang="en-US" altLang="ru-RU" sz="28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108</a:t>
            </a:r>
            <a: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Pb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Group 116">
            <a:extLst>
              <a:ext uri="{FF2B5EF4-FFF2-40B4-BE49-F238E27FC236}">
                <a16:creationId xmlns:a16="http://schemas.microsoft.com/office/drawing/2014/main" id="{BB06A1B3-3731-18D3-DE05-EC9BFB38F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326096"/>
              </p:ext>
            </p:extLst>
          </p:nvPr>
        </p:nvGraphicFramePr>
        <p:xfrm>
          <a:off x="457200" y="1628800"/>
          <a:ext cx="8229600" cy="1811338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Nucl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Е(М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eV)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(vac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r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He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US" altLang="ru-RU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 Т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∙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 (cm/ns)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E/q</a:t>
                      </a:r>
                      <a:r>
                        <a:rPr kumimoji="0" lang="en-US" altLang="ru-RU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vac</a:t>
                      </a:r>
                      <a:r>
                        <a:rPr kumimoji="0" lang="en-US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(MV)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U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1666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1.63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3.67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24.2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268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1596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1.68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1.68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3.39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22.0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Pb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1589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1.55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1.55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3.84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25.0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073736"/>
                  </a:ext>
                </a:extLst>
              </a:tr>
            </a:tbl>
          </a:graphicData>
        </a:graphic>
      </p:graphicFrame>
      <p:graphicFrame>
        <p:nvGraphicFramePr>
          <p:cNvPr id="7" name="Group 116">
            <a:extLst>
              <a:ext uri="{FF2B5EF4-FFF2-40B4-BE49-F238E27FC236}">
                <a16:creationId xmlns:a16="http://schemas.microsoft.com/office/drawing/2014/main" id="{CD775430-1884-2532-8DEF-A57699FD1A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790072"/>
              </p:ext>
            </p:extLst>
          </p:nvPr>
        </p:nvGraphicFramePr>
        <p:xfrm>
          <a:off x="1763688" y="4797152"/>
          <a:ext cx="5410200" cy="914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Т×</a:t>
                      </a: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panose="02020603050405020304" pitchFamily="18" charset="0"/>
                        </a:rPr>
                        <a:t>E/q (MV)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99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rotatable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937541"/>
            <a:ext cx="31640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3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920</Words>
  <Application>Microsoft Office PowerPoint</Application>
  <PresentationFormat>Экран (4:3)</PresentationFormat>
  <Paragraphs>150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Оформление по умолчанию</vt:lpstr>
      <vt:lpstr>Development of the FLNR Accelerator Complex  and Experimental Setups (DRIBs-III) Projects and activities</vt:lpstr>
      <vt:lpstr>Subprojects I+II Reconstruction of U400 &amp; the new Experimental Hall of U400R</vt:lpstr>
      <vt:lpstr>Scientific background</vt:lpstr>
      <vt:lpstr>G.N. Flerov “Synthesis and study of new isotopes and elements” (report at the conference 100 years of M. Curie, October 1967)</vt:lpstr>
      <vt:lpstr>Subproject III.  Development of new experimental facilities to be placed in the new building.</vt:lpstr>
      <vt:lpstr>Test reaction 160Gd + 186W E.M. Kozulin et al., PRC 96, 064621 (2017)</vt:lpstr>
      <vt:lpstr>Angular &amp; Energy distributions of 268No from 238U + 238U reaction</vt:lpstr>
      <vt:lpstr>How to separate?</vt:lpstr>
      <vt:lpstr>Презентация PowerPoint</vt:lpstr>
      <vt:lpstr>Possible conceptual design of the separator</vt:lpstr>
      <vt:lpstr>Презентация PowerPoint</vt:lpstr>
      <vt:lpstr>Subproject III. Activity: SCIF-D facility. System for Correlated Investigation of Fragments (SCIF)</vt:lpstr>
      <vt:lpstr>Conceptual design of SCIF</vt:lpstr>
      <vt:lpstr>Презентация PowerPoint</vt:lpstr>
      <vt:lpstr>Main optical elements of STAR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DellXPS</dc:creator>
  <cp:lastModifiedBy>Dr. Andrey G. Popeko</cp:lastModifiedBy>
  <cp:revision>353</cp:revision>
  <dcterms:created xsi:type="dcterms:W3CDTF">2023-06-04T02:49:24Z</dcterms:created>
  <dcterms:modified xsi:type="dcterms:W3CDTF">2023-06-19T05:28:11Z</dcterms:modified>
</cp:coreProperties>
</file>