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443" r:id="rId2"/>
    <p:sldId id="507" r:id="rId3"/>
    <p:sldId id="529" r:id="rId4"/>
    <p:sldId id="528" r:id="rId5"/>
    <p:sldId id="530" r:id="rId6"/>
    <p:sldId id="539" r:id="rId7"/>
    <p:sldId id="540" r:id="rId8"/>
    <p:sldId id="541" r:id="rId9"/>
    <p:sldId id="542" r:id="rId10"/>
    <p:sldId id="543" r:id="rId11"/>
    <p:sldId id="534" r:id="rId12"/>
    <p:sldId id="544" r:id="rId13"/>
    <p:sldId id="536" r:id="rId14"/>
    <p:sldId id="545" r:id="rId15"/>
    <p:sldId id="546" r:id="rId16"/>
    <p:sldId id="550" r:id="rId17"/>
    <p:sldId id="508" r:id="rId18"/>
    <p:sldId id="551" r:id="rId19"/>
    <p:sldId id="521" r:id="rId20"/>
    <p:sldId id="522" r:id="rId21"/>
    <p:sldId id="511" r:id="rId22"/>
    <p:sldId id="523" r:id="rId23"/>
    <p:sldId id="512" r:id="rId24"/>
    <p:sldId id="516" r:id="rId25"/>
    <p:sldId id="515" r:id="rId26"/>
    <p:sldId id="524" r:id="rId27"/>
    <p:sldId id="513" r:id="rId28"/>
    <p:sldId id="519" r:id="rId29"/>
    <p:sldId id="518" r:id="rId30"/>
    <p:sldId id="510" r:id="rId31"/>
    <p:sldId id="527" r:id="rId32"/>
    <p:sldId id="549" r:id="rId33"/>
  </p:sldIdLst>
  <p:sldSz cx="9144000" cy="6858000" type="screen4x3"/>
  <p:notesSz cx="6743700" cy="9880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6600"/>
    <a:srgbClr val="FF99FF"/>
    <a:srgbClr val="008000"/>
    <a:srgbClr val="00CC66"/>
    <a:srgbClr val="FF0000"/>
    <a:srgbClr val="E1E1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>
      <p:cViewPr varScale="1">
        <p:scale>
          <a:sx n="69" d="100"/>
          <a:sy n="69" d="100"/>
        </p:scale>
        <p:origin x="2349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41363"/>
            <a:ext cx="4940300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94238"/>
            <a:ext cx="5394325" cy="444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530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8530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C292E4D-6ADB-4F47-A86A-8CF334BC84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3382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E2C5A2A-4958-4D14-86A0-E7B8D4481FE0}" type="slidenum">
              <a:rPr lang="ru-RU" altLang="ru-RU" sz="1200"/>
              <a:pPr/>
              <a:t>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775047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4002196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1863" y="350838"/>
            <a:ext cx="493553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91138" y="4288359"/>
            <a:ext cx="6100456" cy="6129765"/>
          </a:xfrm>
        </p:spPr>
        <p:txBody>
          <a:bodyPr/>
          <a:lstStyle/>
          <a:p>
            <a:pPr algn="just"/>
            <a:r>
              <a:rPr lang="ru-RU" dirty="0"/>
              <a:t>На Фабрике сверхтяжелых элементов продолжается подготовка к проведению первого эксперимента по изучению химических свойств 114 (</a:t>
            </a:r>
            <a:r>
              <a:rPr lang="ru-RU" dirty="0" err="1"/>
              <a:t>флеровия</a:t>
            </a:r>
            <a:r>
              <a:rPr lang="ru-RU" dirty="0"/>
              <a:t>) и 112 (</a:t>
            </a:r>
            <a:r>
              <a:rPr lang="ru-RU" dirty="0" err="1"/>
              <a:t>коперниция</a:t>
            </a:r>
            <a:r>
              <a:rPr lang="ru-RU" dirty="0"/>
              <a:t>) элементов в реакции калиций-48 + плутоний-242. Успешно прошли первые пуско-наладочные испытания сепаратора </a:t>
            </a:r>
            <a:r>
              <a:rPr lang="en-US" dirty="0"/>
              <a:t>GRAND </a:t>
            </a:r>
            <a:r>
              <a:rPr lang="ru-RU" dirty="0"/>
              <a:t>на пучке ионов кальция-48. Удалось получить достаточно компактное изображение ядер отдачи в фокальной плоскости детекторной камеры: 5 </a:t>
            </a:r>
            <a:r>
              <a:rPr lang="en-US" dirty="0"/>
              <a:t>x</a:t>
            </a:r>
            <a:r>
              <a:rPr lang="ru-RU" dirty="0"/>
              <a:t> 5.5 см, что позволяет перейти к следующим этапам подготовки эксперимента. Начала химического эксперимента намечено на конец весны – начало лета этого года.</a:t>
            </a:r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At the Superheavy Element Factory, preparations are underway for the first experiment to study the chemical properties of elements 114 (flerovium) and 112 (</a:t>
            </a:r>
            <a:r>
              <a:rPr lang="en-US" dirty="0" err="1"/>
              <a:t>copernicium</a:t>
            </a:r>
            <a:r>
              <a:rPr lang="en-US" dirty="0"/>
              <a:t>) in the reaction of calcium-48 + plutonium-242. The first commissioning tests of the GRAND separator on a beam of calcium ions-48 have successfully passed. It was possible to obtain a fairly compact image of recoil nuclei in the focal plane of the detector chamber: 5 x 5.5 cm, which allows us to proceed to the next stages of the experiment preparation. The beginning of the chemical experiment is scheduled for late spring - early summer of this year.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3CD76-ADC9-4E19-A1C1-C97D169DD60D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93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907220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C4212-82D1-4680-B429-8AC188DB1CED}" type="datetime1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441E60-2ABC-4142-9DC3-902A402F9EF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6928361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054F9-A766-4D56-9114-756F73DDC143}" type="datetime1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A23A12-7977-4668-BD94-9C2D187AB55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9902316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36D39-D88F-41AB-A343-8DAE0BE5D80E}" type="datetime1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E0F585-13EE-4587-8FA5-329ADE45D92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0743900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530AD-CED5-4AC8-95E7-3917F96CAE31}" type="datetime1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471A3-B755-4A51-9068-F8484259836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5093582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8A554-6BE0-42F9-9120-D864155DEEB2}" type="datetime1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90C96B-5C5E-4405-B45E-7E9928CF3F7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7430845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0A86D-BD9A-4DC6-B6D1-03069C430F12}" type="datetime1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B1323-BB95-42EC-9AF0-073CFA9340B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2150952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192" y="273611"/>
            <a:ext cx="8229203" cy="11447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244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457192" y="1604505"/>
            <a:ext cx="8229203" cy="39770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308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341000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0C9B1-7743-493B-85A0-F3B91B9BEA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0503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A4848-4F7C-4BE1-B649-5377A229056F}" type="datetime1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8A957-C18F-478E-BE21-EAE8AC425A4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6944129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6443E-1137-444F-ADB7-88690F7F858B}" type="datetime1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6F748E-0A3A-4C3A-BA7E-FE66B9F46E7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060036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5799C-C91F-4880-8D91-1E676A1480C8}" type="datetime1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ADD0E9-2E1A-49F8-8A32-47E8D8C1022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2782595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1D9F8-5D43-4F0E-9D85-C53EAF5C50A0}" type="datetime1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D56D2-E918-473D-8E0F-E84E677C76E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432436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AC81B-7D37-4D91-BCD6-7E83C36DAB01}" type="datetime1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AE9E7-BD57-42AC-810E-2353851F26E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544630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2F43F-0516-47E2-9DB5-DB1CC5BF05B9}" type="datetime1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DD4993-0B56-40F3-871E-326DE54729C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403729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D8C4-E1CA-40A4-8AB9-2DEFEA894196}" type="datetime1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E83FE-473E-47C0-B8B4-F08265CB9B8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8190640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4E077-A94E-4076-8E2E-557975706B76}" type="datetime1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94EAD7-EC00-49C0-A508-7552A5218E7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077843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1E1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00800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BBBA45BF-01EF-4018-8FE4-4EA98714CCFE}" type="datetime1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6400800"/>
            <a:ext cx="495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0080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FF0000"/>
                </a:solidFill>
              </a:defRPr>
            </a:lvl1pPr>
          </a:lstStyle>
          <a:p>
            <a:fld id="{F5534C8B-BA3C-4824-9A6E-A066D3EF6A12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031" name="Rectangle 1024"/>
          <p:cNvSpPr>
            <a:spLocks noChangeArrowheads="1"/>
          </p:cNvSpPr>
          <p:nvPr userDrawn="1"/>
        </p:nvSpPr>
        <p:spPr bwMode="auto">
          <a:xfrm>
            <a:off x="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t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ru-RU" smtClean="0"/>
          </a:p>
        </p:txBody>
      </p:sp>
      <p:sp>
        <p:nvSpPr>
          <p:cNvPr id="1032" name="Rectangle 1025"/>
          <p:cNvSpPr>
            <a:spLocks noChangeArrowheads="1"/>
          </p:cNvSpPr>
          <p:nvPr userDrawn="1"/>
        </p:nvSpPr>
        <p:spPr bwMode="auto">
          <a:xfrm>
            <a:off x="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ru-RU" smtClean="0"/>
          </a:p>
        </p:txBody>
      </p:sp>
      <p:sp>
        <p:nvSpPr>
          <p:cNvPr id="1033" name="Rectangle 1026"/>
          <p:cNvSpPr>
            <a:spLocks noChangeArrowheads="1"/>
          </p:cNvSpPr>
          <p:nvPr userDrawn="1"/>
        </p:nvSpPr>
        <p:spPr bwMode="auto">
          <a:xfrm>
            <a:off x="899160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ru-RU" smtClean="0"/>
          </a:p>
        </p:txBody>
      </p:sp>
      <p:sp>
        <p:nvSpPr>
          <p:cNvPr id="1034" name="Rectangle 1027"/>
          <p:cNvSpPr>
            <a:spLocks noChangeArrowheads="1"/>
          </p:cNvSpPr>
          <p:nvPr userDrawn="1"/>
        </p:nvSpPr>
        <p:spPr bwMode="auto">
          <a:xfrm>
            <a:off x="899160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ru-RU" smtClean="0"/>
          </a:p>
        </p:txBody>
      </p:sp>
      <p:sp>
        <p:nvSpPr>
          <p:cNvPr id="1035" name="Rectangle 1028"/>
          <p:cNvSpPr>
            <a:spLocks noChangeArrowheads="1"/>
          </p:cNvSpPr>
          <p:nvPr userDrawn="1"/>
        </p:nvSpPr>
        <p:spPr bwMode="auto">
          <a:xfrm>
            <a:off x="152400" y="0"/>
            <a:ext cx="8839200" cy="1524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ru-RU" smtClean="0"/>
          </a:p>
        </p:txBody>
      </p:sp>
      <p:sp>
        <p:nvSpPr>
          <p:cNvPr id="1036" name="Rectangle 1029"/>
          <p:cNvSpPr>
            <a:spLocks noChangeArrowheads="1"/>
          </p:cNvSpPr>
          <p:nvPr userDrawn="1"/>
        </p:nvSpPr>
        <p:spPr bwMode="auto">
          <a:xfrm>
            <a:off x="152400" y="6705600"/>
            <a:ext cx="88392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ru-RU" smtClean="0"/>
          </a:p>
        </p:txBody>
      </p:sp>
      <p:sp>
        <p:nvSpPr>
          <p:cNvPr id="1037" name="Rectangle 1030"/>
          <p:cNvSpPr>
            <a:spLocks noChangeArrowheads="1"/>
          </p:cNvSpPr>
          <p:nvPr userDrawn="1"/>
        </p:nvSpPr>
        <p:spPr bwMode="auto">
          <a:xfrm>
            <a:off x="0" y="152400"/>
            <a:ext cx="152400" cy="65532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ru-RU" smtClean="0"/>
          </a:p>
        </p:txBody>
      </p:sp>
      <p:sp>
        <p:nvSpPr>
          <p:cNvPr id="1038" name="Rectangle 1031"/>
          <p:cNvSpPr>
            <a:spLocks noChangeArrowheads="1"/>
          </p:cNvSpPr>
          <p:nvPr userDrawn="1"/>
        </p:nvSpPr>
        <p:spPr bwMode="auto">
          <a:xfrm>
            <a:off x="8991600" y="152400"/>
            <a:ext cx="152400" cy="65532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6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jpe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9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http://narkocentr.com/sites/default/files/pictures/GorogaMO_Logo/dub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5" y="36367"/>
            <a:ext cx="8915399" cy="679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0446" y="228600"/>
            <a:ext cx="9043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meeting of the PAC on Nuclear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Physics, June 29-30,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914400"/>
            <a:ext cx="88114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of the FLNR Accelerator Complex and Experimental Setups (DRIBS-III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6248400"/>
            <a:ext cx="345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Segoe Print" panose="02000600000000000000" pitchFamily="2" charset="0"/>
              </a:rPr>
              <a:t>Alexander </a:t>
            </a:r>
            <a:r>
              <a:rPr lang="en-US" sz="2400" b="1" dirty="0" err="1" smtClean="0">
                <a:latin typeface="Segoe Print" panose="02000600000000000000" pitchFamily="2" charset="0"/>
              </a:rPr>
              <a:t>Yeremin</a:t>
            </a:r>
            <a:endParaRPr lang="en-US" sz="2400" b="1" dirty="0" smtClean="0">
              <a:latin typeface="Segoe Print" panose="020006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000" y="1731542"/>
            <a:ext cx="678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Project “The U-400R accelerator complex”</a:t>
            </a:r>
            <a:endParaRPr lang="ru-RU" sz="1600" dirty="0"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2172425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Project “Development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of experimental setups to study the chemical and physical properties of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</a:rPr>
              <a:t>superheavy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 elements”</a:t>
            </a:r>
            <a:endParaRPr lang="ru-RU" sz="1600" dirty="0"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-27384"/>
            <a:ext cx="9144000" cy="7651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de-DE" altLang="de-DE" dirty="0">
              <a:solidFill>
                <a:srgbClr val="FFFF00"/>
              </a:solidFill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899790" y="-100013"/>
            <a:ext cx="7560642" cy="65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alt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MNT </a:t>
            </a:r>
            <a:r>
              <a:rPr lang="de-DE" altLang="de-DE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de-DE" alt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de-DE" alt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Z = 102 ?  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67916" y="1024829"/>
            <a:ext cx="4176092" cy="61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altLang="de-DE" sz="26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de-DE" altLang="de-DE" sz="2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6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endParaRPr lang="de-DE" altLang="de-DE" sz="2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421" name="Group 13"/>
          <p:cNvGrpSpPr>
            <a:grpSpLocks/>
          </p:cNvGrpSpPr>
          <p:nvPr/>
        </p:nvGrpSpPr>
        <p:grpSpPr bwMode="auto">
          <a:xfrm>
            <a:off x="5227852" y="1295400"/>
            <a:ext cx="3384550" cy="3527425"/>
            <a:chOff x="521" y="1570"/>
            <a:chExt cx="2240" cy="2313"/>
          </a:xfrm>
        </p:grpSpPr>
        <p:pic>
          <p:nvPicPr>
            <p:cNvPr id="60433" name="Picture 10" descr="transfer-Za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1" y="1570"/>
              <a:ext cx="2240" cy="2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434" name="Text Box 12"/>
            <p:cNvSpPr txBox="1">
              <a:spLocks noChangeArrowheads="1"/>
            </p:cNvSpPr>
            <p:nvPr/>
          </p:nvSpPr>
          <p:spPr bwMode="auto">
            <a:xfrm>
              <a:off x="1655" y="1842"/>
              <a:ext cx="891" cy="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de-DE" altLang="de-DE" baseline="30000" dirty="0">
                  <a:solidFill>
                    <a:srgbClr val="000000"/>
                  </a:solidFill>
                </a:rPr>
                <a:t>238</a:t>
              </a:r>
              <a:r>
                <a:rPr lang="de-DE" altLang="de-DE" dirty="0">
                  <a:solidFill>
                    <a:srgbClr val="000000"/>
                  </a:solidFill>
                </a:rPr>
                <a:t>U + </a:t>
              </a:r>
              <a:r>
                <a:rPr lang="de-DE" altLang="de-DE" baseline="30000" dirty="0">
                  <a:solidFill>
                    <a:srgbClr val="000000"/>
                  </a:solidFill>
                </a:rPr>
                <a:t>248</a:t>
              </a:r>
              <a:r>
                <a:rPr lang="de-DE" altLang="de-DE" dirty="0">
                  <a:solidFill>
                    <a:srgbClr val="000000"/>
                  </a:solidFill>
                </a:rPr>
                <a:t>Cm</a:t>
              </a:r>
            </a:p>
          </p:txBody>
        </p:sp>
      </p:grpSp>
      <p:sp>
        <p:nvSpPr>
          <p:cNvPr id="60422" name="Line 19"/>
          <p:cNvSpPr>
            <a:spLocks noChangeShapeType="1"/>
          </p:cNvSpPr>
          <p:nvPr/>
        </p:nvSpPr>
        <p:spPr bwMode="auto">
          <a:xfrm>
            <a:off x="5664200" y="2931318"/>
            <a:ext cx="288131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0423" name="Text Box 20"/>
          <p:cNvSpPr txBox="1">
            <a:spLocks noChangeArrowheads="1"/>
          </p:cNvSpPr>
          <p:nvPr/>
        </p:nvSpPr>
        <p:spPr bwMode="auto">
          <a:xfrm>
            <a:off x="7739063" y="2636043"/>
            <a:ext cx="547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de-DE" altLang="de-DE" sz="1400" b="1">
                <a:solidFill>
                  <a:srgbClr val="FF0000"/>
                </a:solidFill>
              </a:rPr>
              <a:t>1 nb</a:t>
            </a:r>
          </a:p>
        </p:txBody>
      </p:sp>
      <p:sp>
        <p:nvSpPr>
          <p:cNvPr id="60424" name="Text Box 22"/>
          <p:cNvSpPr txBox="1">
            <a:spLocks noChangeArrowheads="1"/>
          </p:cNvSpPr>
          <p:nvPr/>
        </p:nvSpPr>
        <p:spPr bwMode="auto">
          <a:xfrm>
            <a:off x="6588125" y="983456"/>
            <a:ext cx="1074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de-DE" alt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+ Cm</a:t>
            </a:r>
          </a:p>
        </p:txBody>
      </p:sp>
      <p:sp>
        <p:nvSpPr>
          <p:cNvPr id="60425" name="Text Box 25"/>
          <p:cNvSpPr txBox="1">
            <a:spLocks noChangeArrowheads="1"/>
          </p:cNvSpPr>
          <p:nvPr/>
        </p:nvSpPr>
        <p:spPr bwMode="auto">
          <a:xfrm>
            <a:off x="5867400" y="3974306"/>
            <a:ext cx="1071563" cy="3667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l-GR" altLang="de-DE" sz="1800" b="1">
                <a:solidFill>
                  <a:srgbClr val="000000"/>
                </a:solidFill>
                <a:cs typeface="Arial" charset="0"/>
              </a:rPr>
              <a:t>σ</a:t>
            </a:r>
            <a:r>
              <a:rPr lang="de-DE" altLang="de-DE" sz="1800" b="1">
                <a:solidFill>
                  <a:srgbClr val="000000"/>
                </a:solidFill>
                <a:cs typeface="Arial" charset="0"/>
              </a:rPr>
              <a:t> &lt; 1 nb</a:t>
            </a:r>
            <a:endParaRPr lang="el-GR" altLang="de-DE" sz="18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60426" name="Grafik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38" y="2223293"/>
            <a:ext cx="4283075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7" name="Text Box 22"/>
          <p:cNvSpPr txBox="1">
            <a:spLocks noChangeArrowheads="1"/>
          </p:cNvSpPr>
          <p:nvPr/>
        </p:nvSpPr>
        <p:spPr bwMode="auto">
          <a:xfrm>
            <a:off x="1600200" y="1767621"/>
            <a:ext cx="16898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de-DE" altLang="de-DE" sz="20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de-DE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de-DE" alt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248</a:t>
            </a:r>
            <a:r>
              <a:rPr lang="de-DE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de-DE" altLang="de-DE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8" name="Text Box 20"/>
          <p:cNvSpPr txBox="1">
            <a:spLocks noChangeArrowheads="1"/>
          </p:cNvSpPr>
          <p:nvPr/>
        </p:nvSpPr>
        <p:spPr bwMode="auto">
          <a:xfrm>
            <a:off x="4381500" y="2167731"/>
            <a:ext cx="547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de-DE" altLang="de-DE" sz="1400" b="1">
                <a:solidFill>
                  <a:srgbClr val="FF0000"/>
                </a:solidFill>
              </a:rPr>
              <a:t>1 nb</a:t>
            </a:r>
          </a:p>
        </p:txBody>
      </p:sp>
      <p:sp>
        <p:nvSpPr>
          <p:cNvPr id="60429" name="Line 19"/>
          <p:cNvSpPr>
            <a:spLocks noChangeShapeType="1"/>
          </p:cNvSpPr>
          <p:nvPr/>
        </p:nvSpPr>
        <p:spPr bwMode="auto">
          <a:xfrm>
            <a:off x="765175" y="2353468"/>
            <a:ext cx="3616325" cy="22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0430" name="Textfeld 2"/>
          <p:cNvSpPr txBox="1">
            <a:spLocks noChangeArrowheads="1"/>
          </p:cNvSpPr>
          <p:nvPr/>
        </p:nvSpPr>
        <p:spPr bwMode="auto">
          <a:xfrm>
            <a:off x="467916" y="4579143"/>
            <a:ext cx="36210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altLang="de-DE" sz="1800" dirty="0">
                <a:solidFill>
                  <a:srgbClr val="000000"/>
                </a:solidFill>
              </a:rPr>
              <a:t>▪ </a:t>
            </a:r>
            <a:r>
              <a:rPr lang="de-DE" altLang="de-DE" sz="1800" dirty="0" err="1">
                <a:solidFill>
                  <a:srgbClr val="000000"/>
                </a:solidFill>
              </a:rPr>
              <a:t>Dinuclear</a:t>
            </a:r>
            <a:r>
              <a:rPr lang="de-DE" altLang="de-DE" sz="1800" dirty="0">
                <a:solidFill>
                  <a:srgbClr val="000000"/>
                </a:solidFill>
              </a:rPr>
              <a:t> </a:t>
            </a:r>
            <a:r>
              <a:rPr lang="de-DE" altLang="de-DE" sz="1800" dirty="0" err="1">
                <a:solidFill>
                  <a:srgbClr val="000000"/>
                </a:solidFill>
              </a:rPr>
              <a:t>system</a:t>
            </a:r>
            <a:r>
              <a:rPr lang="de-DE" altLang="de-DE" sz="1800" dirty="0">
                <a:solidFill>
                  <a:srgbClr val="000000"/>
                </a:solidFill>
              </a:rPr>
              <a:t> </a:t>
            </a:r>
            <a:r>
              <a:rPr lang="de-DE" altLang="de-DE" sz="1800" dirty="0" err="1">
                <a:solidFill>
                  <a:srgbClr val="000000"/>
                </a:solidFill>
              </a:rPr>
              <a:t>model</a:t>
            </a:r>
            <a:endParaRPr lang="de-DE" altLang="de-DE" sz="1800" dirty="0">
              <a:solidFill>
                <a:srgbClr val="000000"/>
              </a:solidFill>
            </a:endParaRPr>
          </a:p>
          <a:p>
            <a:pPr eaLnBrk="1" hangingPunct="1"/>
            <a:r>
              <a:rPr lang="de-DE" altLang="de-DE" sz="1800" dirty="0">
                <a:solidFill>
                  <a:srgbClr val="000000"/>
                </a:solidFill>
              </a:rPr>
              <a:t>(G. </a:t>
            </a:r>
            <a:r>
              <a:rPr lang="de-DE" altLang="de-DE" sz="1800" dirty="0" err="1">
                <a:solidFill>
                  <a:srgbClr val="000000"/>
                </a:solidFill>
              </a:rPr>
              <a:t>Adamian</a:t>
            </a:r>
            <a:r>
              <a:rPr lang="de-DE" altLang="de-DE" sz="1800" dirty="0">
                <a:solidFill>
                  <a:srgbClr val="000000"/>
                </a:solidFill>
              </a:rPr>
              <a:t>, N. </a:t>
            </a:r>
            <a:r>
              <a:rPr lang="de-DE" altLang="de-DE" sz="1800" dirty="0" err="1">
                <a:solidFill>
                  <a:srgbClr val="000000"/>
                </a:solidFill>
              </a:rPr>
              <a:t>Antonenko</a:t>
            </a:r>
            <a:r>
              <a:rPr lang="de-DE" altLang="de-DE" sz="1800" dirty="0">
                <a:solidFill>
                  <a:srgbClr val="000000"/>
                </a:solidFill>
              </a:rPr>
              <a:t> et al.)</a:t>
            </a:r>
          </a:p>
          <a:p>
            <a:pPr eaLnBrk="1" hangingPunct="1"/>
            <a:endParaRPr lang="de-DE" altLang="de-DE" sz="600" dirty="0">
              <a:solidFill>
                <a:srgbClr val="000000"/>
              </a:solidFill>
            </a:endParaRPr>
          </a:p>
          <a:p>
            <a:pPr eaLnBrk="1" hangingPunct="1"/>
            <a:r>
              <a:rPr lang="de-DE" altLang="de-DE" sz="1800" dirty="0">
                <a:solidFill>
                  <a:srgbClr val="000000"/>
                </a:solidFill>
              </a:rPr>
              <a:t>▪ </a:t>
            </a:r>
            <a:r>
              <a:rPr lang="de-DE" altLang="de-DE" sz="1800" dirty="0" err="1">
                <a:solidFill>
                  <a:srgbClr val="000000"/>
                </a:solidFill>
              </a:rPr>
              <a:t>diabatic</a:t>
            </a:r>
            <a:r>
              <a:rPr lang="de-DE" altLang="de-DE" sz="1800" dirty="0">
                <a:solidFill>
                  <a:srgbClr val="000000"/>
                </a:solidFill>
              </a:rPr>
              <a:t> </a:t>
            </a:r>
            <a:r>
              <a:rPr lang="de-DE" altLang="de-DE" sz="1800" dirty="0" err="1">
                <a:solidFill>
                  <a:srgbClr val="000000"/>
                </a:solidFill>
              </a:rPr>
              <a:t>internuclear</a:t>
            </a:r>
            <a:r>
              <a:rPr lang="de-DE" altLang="de-DE" sz="1800" dirty="0">
                <a:solidFill>
                  <a:srgbClr val="000000"/>
                </a:solidFill>
              </a:rPr>
              <a:t> </a:t>
            </a:r>
            <a:r>
              <a:rPr lang="de-DE" altLang="de-DE" sz="1800" dirty="0" err="1">
                <a:solidFill>
                  <a:srgbClr val="000000"/>
                </a:solidFill>
              </a:rPr>
              <a:t>potentials</a:t>
            </a:r>
            <a:endParaRPr lang="de-DE" altLang="de-DE" sz="1800" dirty="0">
              <a:solidFill>
                <a:srgbClr val="000000"/>
              </a:solidFill>
            </a:endParaRPr>
          </a:p>
        </p:txBody>
      </p:sp>
      <p:sp>
        <p:nvSpPr>
          <p:cNvPr id="60431" name="Textfeld 2"/>
          <p:cNvSpPr txBox="1">
            <a:spLocks noChangeArrowheads="1"/>
          </p:cNvSpPr>
          <p:nvPr/>
        </p:nvSpPr>
        <p:spPr bwMode="auto">
          <a:xfrm>
            <a:off x="5037352" y="5083302"/>
            <a:ext cx="3575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altLang="de-DE" sz="1800" dirty="0">
                <a:solidFill>
                  <a:srgbClr val="000000"/>
                </a:solidFill>
              </a:rPr>
              <a:t>▪ </a:t>
            </a:r>
            <a:r>
              <a:rPr lang="de-DE" altLang="de-DE" sz="1800" dirty="0" err="1">
                <a:solidFill>
                  <a:srgbClr val="000000"/>
                </a:solidFill>
              </a:rPr>
              <a:t>adiabatic</a:t>
            </a:r>
            <a:r>
              <a:rPr lang="de-DE" altLang="de-DE" sz="1800" dirty="0">
                <a:solidFill>
                  <a:srgbClr val="000000"/>
                </a:solidFill>
              </a:rPr>
              <a:t> </a:t>
            </a:r>
            <a:r>
              <a:rPr lang="de-DE" altLang="de-DE" sz="1800" dirty="0" err="1">
                <a:solidFill>
                  <a:srgbClr val="000000"/>
                </a:solidFill>
              </a:rPr>
              <a:t>internuclear</a:t>
            </a:r>
            <a:r>
              <a:rPr lang="de-DE" altLang="de-DE" sz="1800" dirty="0">
                <a:solidFill>
                  <a:srgbClr val="000000"/>
                </a:solidFill>
              </a:rPr>
              <a:t> </a:t>
            </a:r>
            <a:r>
              <a:rPr lang="de-DE" altLang="de-DE" sz="1800" dirty="0" err="1">
                <a:solidFill>
                  <a:srgbClr val="000000"/>
                </a:solidFill>
              </a:rPr>
              <a:t>potentials</a:t>
            </a:r>
            <a:endParaRPr lang="de-DE" altLang="de-DE" sz="1800" dirty="0">
              <a:solidFill>
                <a:srgbClr val="000000"/>
              </a:solidFill>
            </a:endParaRPr>
          </a:p>
          <a:p>
            <a:pPr eaLnBrk="1" hangingPunct="1"/>
            <a:r>
              <a:rPr lang="de-DE" altLang="de-DE" sz="1800" dirty="0">
                <a:solidFill>
                  <a:srgbClr val="000000"/>
                </a:solidFill>
              </a:rPr>
              <a:t>  (V. </a:t>
            </a:r>
            <a:r>
              <a:rPr lang="de-DE" altLang="de-DE" sz="1800" dirty="0" err="1">
                <a:solidFill>
                  <a:srgbClr val="000000"/>
                </a:solidFill>
              </a:rPr>
              <a:t>Zagrebaev</a:t>
            </a:r>
            <a:r>
              <a:rPr lang="de-DE" altLang="de-DE" sz="1800" dirty="0">
                <a:solidFill>
                  <a:srgbClr val="000000"/>
                </a:solidFill>
              </a:rPr>
              <a:t>, W. Greiner et al.)</a:t>
            </a:r>
          </a:p>
        </p:txBody>
      </p:sp>
      <p:sp>
        <p:nvSpPr>
          <p:cNvPr id="54288" name="Textfeld 2"/>
          <p:cNvSpPr txBox="1">
            <a:spLocks noChangeArrowheads="1"/>
          </p:cNvSpPr>
          <p:nvPr/>
        </p:nvSpPr>
        <p:spPr bwMode="auto">
          <a:xfrm>
            <a:off x="366550" y="6165304"/>
            <a:ext cx="80938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altLang="de-DE" sz="2000" b="1" dirty="0">
                <a:solidFill>
                  <a:srgbClr val="C00000"/>
                </a:solidFill>
              </a:rPr>
              <a:t>→  </a:t>
            </a:r>
            <a:r>
              <a:rPr lang="de-DE" alt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n-</a:t>
            </a:r>
            <a:r>
              <a:rPr lang="de-DE" altLang="de-DE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r>
              <a:rPr lang="de-DE" alt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superheavy isotopes </a:t>
            </a:r>
            <a:r>
              <a:rPr lang="de-DE" altLang="de-DE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alt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alt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~ 108 </a:t>
            </a:r>
            <a:r>
              <a:rPr lang="de-DE" altLang="de-DE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appear</a:t>
            </a:r>
            <a:r>
              <a:rPr lang="de-DE" alt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feasible</a:t>
            </a:r>
            <a:endParaRPr lang="de-DE" altLang="de-DE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65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2" grpId="0" animBg="1"/>
      <p:bldP spid="60423" grpId="0"/>
      <p:bldP spid="60424" grpId="0"/>
      <p:bldP spid="60425" grpId="0" animBg="1"/>
      <p:bldP spid="60431" grpId="0"/>
      <p:bldP spid="542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B32B2-8379-CCDC-8B8D-65A27A1F1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496" y="176908"/>
            <a:ext cx="77724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Angular &amp; Energy distributions</a:t>
            </a:r>
            <a:b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268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from </a:t>
            </a:r>
            <a:r>
              <a:rPr lang="en-US" sz="3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+ </a:t>
            </a:r>
            <a:r>
              <a:rPr lang="en-US" sz="3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reaction</a:t>
            </a:r>
            <a:endParaRPr 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4A1058-2C0C-2F24-D2C8-22BDD3A71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09CD-B6C0-46D7-9AB7-CA55B56AEDBC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C6D98E-1C75-269C-E34F-A92FC2E05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96" y="2057400"/>
            <a:ext cx="4553870" cy="3276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7E56EB-CA8F-1331-F2E8-61D7206B8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" y="2057400"/>
            <a:ext cx="4349496" cy="34696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1E32F4-79EE-0458-A683-CABDD36F2951}"/>
              </a:ext>
            </a:extLst>
          </p:cNvPr>
          <p:cNvSpPr txBox="1"/>
          <p:nvPr/>
        </p:nvSpPr>
        <p:spPr>
          <a:xfrm>
            <a:off x="6516216" y="5665985"/>
            <a:ext cx="1843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Karpov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&amp; V.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Saiko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28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857250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3366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3366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3366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3366FF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GB" altLang="ru-RU" sz="120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 </a:t>
            </a:r>
            <a:endParaRPr lang="en-GB" altLang="ru-RU">
              <a:solidFill>
                <a:schemeClr val="tx1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3746500"/>
            <a:ext cx="9144000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3366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3366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3366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3366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endParaRPr lang="en-GB" altLang="ru-RU" sz="2000" b="1">
              <a:solidFill>
                <a:schemeClr val="tx1"/>
              </a:solidFill>
              <a:cs typeface="Times New Roman" pitchFamily="18" charset="0"/>
            </a:endParaRPr>
          </a:p>
          <a:p>
            <a:pPr algn="l" eaLnBrk="1" hangingPunct="1">
              <a:spcBef>
                <a:spcPct val="0"/>
              </a:spcBef>
            </a:pPr>
            <a:endParaRPr lang="en-GB" altLang="ru-RU">
              <a:solidFill>
                <a:schemeClr val="tx1"/>
              </a:solidFill>
              <a:cs typeface="Times New Roman" pitchFamily="18" charset="0"/>
            </a:endParaRPr>
          </a:p>
          <a:p>
            <a:pPr algn="l">
              <a:spcBef>
                <a:spcPct val="0"/>
              </a:spcBef>
            </a:pPr>
            <a:endParaRPr lang="en-GB" altLang="ru-RU">
              <a:solidFill>
                <a:schemeClr val="tx1"/>
              </a:solidFill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990600" y="914400"/>
            <a:ext cx="7543800" cy="577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3366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3366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3366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3366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GB" altLang="ru-RU" sz="1800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Magnetic rigidity:</a:t>
            </a:r>
          </a:p>
          <a:p>
            <a:pPr algn="l" eaLnBrk="1" hangingPunct="1">
              <a:spcBef>
                <a:spcPct val="0"/>
              </a:spcBef>
            </a:pPr>
            <a:endParaRPr lang="en-GB" altLang="ru-RU" sz="1800" dirty="0">
              <a:solidFill>
                <a:schemeClr val="accent2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ru-RU" sz="1800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	</a:t>
            </a:r>
          </a:p>
          <a:p>
            <a:pPr algn="l">
              <a:spcBef>
                <a:spcPct val="0"/>
              </a:spcBef>
            </a:pPr>
            <a:r>
              <a:rPr lang="en-GB" altLang="ru-RU" sz="1800" dirty="0">
                <a:solidFill>
                  <a:schemeClr val="accent2"/>
                </a:solidFill>
                <a:latin typeface="Arial" charset="0"/>
              </a:rPr>
              <a:t>Electric rigidity:</a:t>
            </a:r>
            <a:endParaRPr lang="en-GB" altLang="ru-RU" sz="1800" dirty="0">
              <a:solidFill>
                <a:srgbClr val="FF0066"/>
              </a:solidFill>
              <a:latin typeface="Arial" charset="0"/>
              <a:cs typeface="Times New Roman" pitchFamily="18" charset="0"/>
              <a:sym typeface="Symbol" pitchFamily="18" charset="2"/>
            </a:endParaRPr>
          </a:p>
          <a:p>
            <a:pPr algn="l">
              <a:spcBef>
                <a:spcPct val="0"/>
              </a:spcBef>
            </a:pPr>
            <a:r>
              <a:rPr lang="en-GB" altLang="ru-RU" sz="1800" dirty="0">
                <a:solidFill>
                  <a:schemeClr val="tx1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 </a:t>
            </a:r>
          </a:p>
          <a:p>
            <a:pPr algn="l">
              <a:spcBef>
                <a:spcPct val="0"/>
              </a:spcBef>
            </a:pPr>
            <a:r>
              <a:rPr lang="en-GB" altLang="ru-RU" sz="1800" dirty="0">
                <a:solidFill>
                  <a:schemeClr val="tx1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 </a:t>
            </a:r>
          </a:p>
          <a:p>
            <a:pPr algn="l">
              <a:spcBef>
                <a:spcPct val="0"/>
              </a:spcBef>
            </a:pPr>
            <a:r>
              <a:rPr lang="en-GB" altLang="ru-RU" sz="1800" dirty="0">
                <a:solidFill>
                  <a:schemeClr val="accent2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Resolving power:</a:t>
            </a:r>
            <a:endParaRPr lang="en-GB" altLang="ru-RU" sz="1800" dirty="0">
              <a:solidFill>
                <a:srgbClr val="FF0066"/>
              </a:solidFill>
              <a:latin typeface="Arial" charset="0"/>
              <a:cs typeface="Times New Roman" pitchFamily="18" charset="0"/>
              <a:sym typeface="Symbol" pitchFamily="18" charset="2"/>
            </a:endParaRPr>
          </a:p>
          <a:p>
            <a:pPr algn="l">
              <a:spcBef>
                <a:spcPct val="0"/>
              </a:spcBef>
            </a:pPr>
            <a:r>
              <a:rPr lang="en-GB" altLang="ru-RU" sz="1800" dirty="0">
                <a:solidFill>
                  <a:schemeClr val="tx1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 </a:t>
            </a:r>
          </a:p>
          <a:p>
            <a:pPr algn="l">
              <a:spcBef>
                <a:spcPct val="0"/>
              </a:spcBef>
            </a:pPr>
            <a:endParaRPr lang="en-GB" altLang="ru-RU" sz="1800" dirty="0">
              <a:solidFill>
                <a:schemeClr val="tx1"/>
              </a:solidFill>
              <a:latin typeface="Arial" charset="0"/>
              <a:cs typeface="Times New Roman" pitchFamily="18" charset="0"/>
              <a:sym typeface="Symbol" pitchFamily="18" charset="2"/>
            </a:endParaRPr>
          </a:p>
          <a:p>
            <a:pPr algn="l">
              <a:spcBef>
                <a:spcPct val="0"/>
              </a:spcBef>
            </a:pPr>
            <a:r>
              <a:rPr lang="en-GB" altLang="ru-RU" sz="1800" dirty="0">
                <a:solidFill>
                  <a:schemeClr val="accent2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Deflection angles in electric field:</a:t>
            </a:r>
            <a:r>
              <a:rPr lang="en-GB" altLang="ru-RU" sz="1800" dirty="0">
                <a:solidFill>
                  <a:schemeClr val="tx1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 	</a:t>
            </a:r>
            <a:endParaRPr lang="en-GB" altLang="ru-RU" sz="1800" dirty="0">
              <a:solidFill>
                <a:srgbClr val="FF0066"/>
              </a:solidFill>
              <a:latin typeface="Arial" charset="0"/>
              <a:cs typeface="Times New Roman" pitchFamily="18" charset="0"/>
              <a:sym typeface="Symbol" pitchFamily="18" charset="2"/>
            </a:endParaRPr>
          </a:p>
          <a:p>
            <a:pPr algn="l">
              <a:spcBef>
                <a:spcPct val="0"/>
              </a:spcBef>
            </a:pPr>
            <a:r>
              <a:rPr lang="en-GB" altLang="ru-RU" sz="1800" dirty="0">
                <a:solidFill>
                  <a:srgbClr val="FF0066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			              		</a:t>
            </a:r>
          </a:p>
          <a:p>
            <a:pPr algn="l" eaLnBrk="1" hangingPunct="1">
              <a:spcBef>
                <a:spcPct val="0"/>
              </a:spcBef>
            </a:pPr>
            <a:endParaRPr lang="en-GB" altLang="ru-RU" sz="1800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ru-RU" sz="1800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Universal features:	</a:t>
            </a:r>
          </a:p>
          <a:p>
            <a:pPr algn="l" eaLnBrk="1" hangingPunct="1">
              <a:spcBef>
                <a:spcPct val="0"/>
              </a:spcBef>
            </a:pPr>
            <a:endParaRPr lang="en-GB" altLang="ru-RU" sz="1800" dirty="0">
              <a:solidFill>
                <a:schemeClr val="accent2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ru-RU" sz="1800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- </a:t>
            </a:r>
            <a:r>
              <a:rPr lang="en-GB" altLang="ru-RU" sz="2000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Both electric and dipole fields are needed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ru-RU" sz="2000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- Beam is dumped inside the </a:t>
            </a:r>
            <a:r>
              <a:rPr lang="en-GB" altLang="ru-RU" sz="2000" dirty="0" smtClean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target chamber</a:t>
            </a:r>
            <a:r>
              <a:rPr lang="en-GB" altLang="ru-RU" sz="2000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.</a:t>
            </a:r>
          </a:p>
          <a:p>
            <a:pPr algn="l" eaLnBrk="1" hangingPunct="1">
              <a:spcBef>
                <a:spcPct val="0"/>
              </a:spcBef>
              <a:buFontTx/>
              <a:buChar char="-"/>
            </a:pPr>
            <a:r>
              <a:rPr lang="en-GB" altLang="ru-RU" sz="2000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 Mass resolving power about 350 FWHM can be reached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ru-RU" sz="2000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  (with 2 mm beam spot </a:t>
            </a:r>
            <a:r>
              <a:rPr lang="en-GB" altLang="ru-RU" sz="2000" dirty="0" smtClean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size and use of </a:t>
            </a:r>
            <a:r>
              <a:rPr lang="en-GB" altLang="ru-RU" sz="2000" dirty="0" err="1" smtClean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ToF</a:t>
            </a:r>
            <a:r>
              <a:rPr lang="en-GB" altLang="ru-RU" sz="2000" dirty="0" smtClean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 system)</a:t>
            </a:r>
            <a:endParaRPr lang="ru-RU" altLang="ru-RU" sz="2000" dirty="0" smtClean="0">
              <a:solidFill>
                <a:schemeClr val="accent2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ru-RU" altLang="ru-RU" sz="2000" dirty="0" smtClean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- </a:t>
            </a:r>
            <a:r>
              <a:rPr lang="en-US" altLang="ru-RU" sz="2000" dirty="0" smtClean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Possibility for positioning at different angles (</a:t>
            </a:r>
            <a:r>
              <a:rPr lang="en-US" altLang="ru-RU" sz="2000" dirty="0" smtClean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rotary platform</a:t>
            </a:r>
            <a:r>
              <a:rPr lang="en-US" altLang="ru-RU" sz="2000" dirty="0" smtClean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)</a:t>
            </a:r>
            <a:endParaRPr lang="en-GB" altLang="ru-RU" sz="2000" dirty="0">
              <a:solidFill>
                <a:schemeClr val="accent2"/>
              </a:solidFill>
              <a:latin typeface="Arial" charset="0"/>
              <a:cs typeface="Times New Roman" pitchFamily="18" charset="0"/>
            </a:endParaRPr>
          </a:p>
          <a:p>
            <a:pPr algn="l">
              <a:spcBef>
                <a:spcPct val="0"/>
              </a:spcBef>
            </a:pPr>
            <a:endParaRPr lang="en-GB" altLang="ru-RU" sz="20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50825" y="136525"/>
            <a:ext cx="7572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3366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3366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3366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3366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3366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fi-FI" altLang="ru-RU" sz="2800">
                <a:solidFill>
                  <a:schemeClr val="tx1"/>
                </a:solidFill>
                <a:latin typeface="Arial" charset="0"/>
              </a:rPr>
              <a:t>Charged particle in electric and magnetic fields</a:t>
            </a:r>
            <a:endParaRPr lang="en-US" altLang="ru-RU" sz="280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3059113" y="765175"/>
          <a:ext cx="1738312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14" name="Equation" r:id="rId3" imgW="1155700" imgH="457200" progId="Equation.3">
                  <p:embed/>
                </p:oleObj>
              </mc:Choice>
              <mc:Fallback>
                <p:oleObj name="Equation" r:id="rId3" imgW="1155700" imgH="457200" progId="Equation.3">
                  <p:embed/>
                  <p:pic>
                    <p:nvPicPr>
                      <p:cNvPr id="71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765175"/>
                        <a:ext cx="1738312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3059113" y="1646238"/>
          <a:ext cx="1414462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15" name="Equation" r:id="rId5" imgW="939800" imgH="419100" progId="Equation.3">
                  <p:embed/>
                </p:oleObj>
              </mc:Choice>
              <mc:Fallback>
                <p:oleObj name="Equation" r:id="rId5" imgW="939800" imgH="419100" progId="Equation.3">
                  <p:embed/>
                  <p:pic>
                    <p:nvPicPr>
                      <p:cNvPr id="717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1646238"/>
                        <a:ext cx="1414462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6" name="Object 8"/>
          <p:cNvGraphicFramePr>
            <a:graphicFrameLocks noChangeAspect="1"/>
          </p:cNvGraphicFramePr>
          <p:nvPr/>
        </p:nvGraphicFramePr>
        <p:xfrm>
          <a:off x="3097213" y="2454275"/>
          <a:ext cx="1546225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16" name="Kaava" r:id="rId7" imgW="1028254" imgH="431613" progId="Equation.3">
                  <p:embed/>
                </p:oleObj>
              </mc:Choice>
              <mc:Fallback>
                <p:oleObj name="Kaava" r:id="rId7" imgW="1028254" imgH="431613" progId="Equation.3">
                  <p:embed/>
                  <p:pic>
                    <p:nvPicPr>
                      <p:cNvPr id="71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7213" y="2454275"/>
                        <a:ext cx="1546225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7" name="Object 9"/>
          <p:cNvGraphicFramePr>
            <a:graphicFrameLocks noChangeAspect="1"/>
          </p:cNvGraphicFramePr>
          <p:nvPr/>
        </p:nvGraphicFramePr>
        <p:xfrm>
          <a:off x="4887913" y="3265488"/>
          <a:ext cx="1355725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17" name="Equation" r:id="rId9" imgW="901309" imgH="444307" progId="Equation.3">
                  <p:embed/>
                </p:oleObj>
              </mc:Choice>
              <mc:Fallback>
                <p:oleObj name="Equation" r:id="rId9" imgW="901309" imgH="444307" progId="Equation.3">
                  <p:embed/>
                  <p:pic>
                    <p:nvPicPr>
                      <p:cNvPr id="717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7913" y="3265488"/>
                        <a:ext cx="1355725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2210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74687" y="620688"/>
            <a:ext cx="7794625" cy="720080"/>
          </a:xfrm>
        </p:spPr>
        <p:txBody>
          <a:bodyPr lIns="36000" rIns="36000" anchorCtr="1">
            <a:normAutofit/>
          </a:bodyPr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conceptual design of the separator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B856C-EF18-7BF4-9D1D-0A8944F0C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84063"/>
            <a:ext cx="4276472" cy="29058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184063"/>
            <a:ext cx="4240745" cy="300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89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1113"/>
            <a:ext cx="7886700" cy="83162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Activity: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SCIF-D facility</a:t>
            </a:r>
            <a: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b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ystem</a:t>
            </a:r>
            <a:r>
              <a:rPr lang="en-US" sz="2800" kern="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sz="2800" kern="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orrelated</a:t>
            </a:r>
            <a:r>
              <a:rPr lang="en-US" sz="2800" kern="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nvestigation</a:t>
            </a:r>
            <a:r>
              <a:rPr lang="en-US" sz="2800" kern="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n-US" sz="2800" kern="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ragments </a:t>
            </a:r>
            <a:r>
              <a:rPr lang="en-US" sz="28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2800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2800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ubna</a:t>
            </a:r>
            <a:r>
              <a:rPr lang="en-US" sz="28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SCIF - D</a:t>
            </a:r>
            <a:r>
              <a:rPr lang="ru-RU" sz="28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366" y="2204864"/>
            <a:ext cx="8568952" cy="39604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IF-D consists of:</a:t>
            </a:r>
          </a:p>
          <a:p>
            <a:pPr marL="360363" indent="-36036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CORSET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spectrometer - measuring mass-energy and angular distributions of reaction fragments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60363" indent="-36036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Bragg chambers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measuring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distributions of reaction fragments; </a:t>
            </a:r>
            <a:endParaRPr lang="en-US" sz="2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precise measurements of the charge of fragments with masses up to 200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a.m.u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  <a:p>
            <a:pPr marL="360363" indent="-36036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of DSSD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measurement of the quasi-elastic scattering cross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sections;</a:t>
            </a:r>
          </a:p>
          <a:p>
            <a:pPr marL="360363" indent="-36036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Gamma-spectrometer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measurement of multiplicity and energy of </a:t>
            </a:r>
            <a:r>
              <a:rPr lang="el-GR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-quanta;</a:t>
            </a:r>
          </a:p>
          <a:p>
            <a:pPr marL="360363" indent="-36036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Recoil </a:t>
            </a:r>
            <a:r>
              <a:rPr lang="en-US" sz="2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sepatator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Electrostatic deflectors</a:t>
            </a:r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l-GR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f-f,</a:t>
            </a: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</a:t>
            </a: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 - measuring fragments or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evaporation</a:t>
            </a: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residues as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as </a:t>
            </a:r>
            <a:r>
              <a:rPr lang="el-GR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-quanta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neutrons.</a:t>
            </a: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6832" y="1196752"/>
            <a:ext cx="531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0423" y="1247148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Study of mechanisms of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fusion-fission and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incomplete fusion reactions.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29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6275040" cy="648072"/>
          </a:xfrm>
        </p:spPr>
        <p:txBody>
          <a:bodyPr/>
          <a:lstStyle/>
          <a:p>
            <a:r>
              <a:rPr lang="en-US" sz="28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Conceptual design of </a:t>
            </a:r>
            <a:r>
              <a:rPr lang="en-US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SCIF-D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26372"/>
            <a:ext cx="7375208" cy="4998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19600" y="4953000"/>
            <a:ext cx="1676400" cy="106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459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4993-0B56-40F3-871E-326DE54729C1}" type="slidenum">
              <a:rPr lang="en-US" altLang="ru-RU" smtClean="0"/>
              <a:pPr/>
              <a:t>16</a:t>
            </a:fld>
            <a:endParaRPr lang="en-US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3516208"/>
            <a:ext cx="88391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Expenses 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2024-2028</a:t>
            </a:r>
            <a:endParaRPr lang="ru-RU" sz="1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Subproject </a:t>
            </a:r>
            <a:r>
              <a:rPr lang="en-US" sz="1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I+II</a:t>
            </a:r>
            <a:endParaRPr lang="en-US" sz="1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U400R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modernization,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new building:                             20.0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  <a:p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Subproject </a:t>
            </a:r>
            <a:r>
              <a:rPr lang="en-US" sz="1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</a:t>
            </a:r>
            <a:r>
              <a:rPr lang="ru-RU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U400R:                                     6.7 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  <a:p>
            <a:r>
              <a:rPr lang="en-US" sz="1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228600"/>
            <a:ext cx="8763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fields of research:</a:t>
            </a:r>
          </a:p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▪Synthesis and study of the decay properties of the isotopes of heavy and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superheavy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nuclei</a:t>
            </a:r>
          </a:p>
          <a:p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▪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Spectroscopy of the radioactive decay of heavy and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superheavy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nuclei</a:t>
            </a:r>
          </a:p>
          <a:p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▪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Multi-nucleon transfer reactions</a:t>
            </a:r>
          </a:p>
          <a:p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▪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Fusion-fission, quasi-fission, ternary fission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12628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4993-0B56-40F3-871E-326DE54729C1}" type="slidenum">
              <a:rPr lang="en-US" altLang="ru-RU" smtClean="0"/>
              <a:pPr/>
              <a:t>17</a:t>
            </a:fld>
            <a:endParaRPr lang="en-US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381000"/>
            <a:ext cx="876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project “Development of the experimental setups for the study of chemical and physical properties of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superheavy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elements” 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76200" y="1981200"/>
            <a:ext cx="8458200" cy="29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02000"/>
              </a:lnSpc>
              <a:spcAft>
                <a:spcPts val="0"/>
              </a:spcAft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Subsubproject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 –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eparator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study of chemical properties of short-lived SH nuclides based on a superconducting solenoid (GASSOL);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lnSpc>
                <a:spcPct val="102000"/>
              </a:lnSpc>
              <a:spcAft>
                <a:spcPts val="800"/>
              </a:spcAft>
            </a:pPr>
            <a:endParaRPr lang="en-US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lnSpc>
                <a:spcPct val="102000"/>
              </a:lnSpc>
              <a:spcAft>
                <a:spcPts val="800"/>
              </a:spcAft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Subsubproject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Multi-Reflection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Time-Of-Flight </a:t>
            </a:r>
            <a:endParaRPr lang="en-US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lnSpc>
                <a:spcPct val="102000"/>
              </a:lnSpc>
              <a:spcAft>
                <a:spcPts val="800"/>
              </a:spcAft>
            </a:pP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MR-TOF) spectrometer for precise measurement of masses of heavy and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superheavy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nuclides.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2029" y="5130863"/>
            <a:ext cx="87725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 experimental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setups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the working DC280 cyclotron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(SHE factory). At SHE factory we have 2 working experimental 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ups: DGFRS2 and GRAND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8891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4993-0B56-40F3-871E-326DE54729C1}" type="slidenum">
              <a:rPr lang="en-US" altLang="ru-RU" smtClean="0"/>
              <a:pPr/>
              <a:t>18</a:t>
            </a:fld>
            <a:endParaRPr lang="en-US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1600200"/>
            <a:ext cx="8458200" cy="1975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02000"/>
              </a:lnSpc>
              <a:spcAft>
                <a:spcPts val="0"/>
              </a:spcAft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Subsubproject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 –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eparator for study of chemical properties of short-lived SH nuclides based on a superconducting solenoid (GASSOL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);</a:t>
            </a:r>
          </a:p>
          <a:p>
            <a:pPr lvl="1" algn="just">
              <a:lnSpc>
                <a:spcPct val="102000"/>
              </a:lnSpc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DC280 (SHE factory)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lnSpc>
                <a:spcPct val="102000"/>
              </a:lnSpc>
              <a:spcAft>
                <a:spcPts val="0"/>
              </a:spcAft>
            </a:pP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7012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024876"/>
              </p:ext>
            </p:extLst>
          </p:nvPr>
        </p:nvGraphicFramePr>
        <p:xfrm>
          <a:off x="1905000" y="1144440"/>
          <a:ext cx="6096000" cy="340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2" name="CorelDRAW" r:id="rId3" imgW="8425800" imgH="4709160" progId="CorelDraw.Graphic.21">
                  <p:embed/>
                </p:oleObj>
              </mc:Choice>
              <mc:Fallback>
                <p:oleObj name="CorelDRAW" r:id="rId3" imgW="8425800" imgH="4709160" progId="CorelDraw.Graphic.21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000" y="1144440"/>
                        <a:ext cx="6096000" cy="340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6248400" y="3048000"/>
            <a:ext cx="2237796" cy="3261446"/>
            <a:chOff x="5659352" y="2543818"/>
            <a:chExt cx="2237796" cy="3261446"/>
          </a:xfrm>
        </p:grpSpPr>
        <p:pic>
          <p:nvPicPr>
            <p:cNvPr id="8212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2543818"/>
              <a:ext cx="1219200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5659352" y="3433332"/>
              <a:ext cx="2237796" cy="2371932"/>
              <a:chOff x="716" y="1205"/>
              <a:chExt cx="2089" cy="2249"/>
            </a:xfrm>
          </p:grpSpPr>
          <p:sp>
            <p:nvSpPr>
              <p:cNvPr id="5" name="Text Box 47"/>
              <p:cNvSpPr txBox="1">
                <a:spLocks noChangeAspect="1" noChangeArrowheads="1"/>
              </p:cNvSpPr>
              <p:nvPr/>
            </p:nvSpPr>
            <p:spPr bwMode="auto">
              <a:xfrm>
                <a:off x="1440" y="2009"/>
                <a:ext cx="642" cy="64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0800" rIns="18000" bIns="1080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de-CH" altLang="ru-RU" sz="1800" b="1" baseline="30000" dirty="0">
                    <a:solidFill>
                      <a:srgbClr val="000000"/>
                    </a:solidFill>
                    <a:cs typeface="Arial" pitchFamily="34" charset="0"/>
                  </a:rPr>
                  <a:t>283</a:t>
                </a:r>
                <a:r>
                  <a:rPr lang="de-CH" altLang="ru-RU" sz="1800" b="1" dirty="0">
                    <a:solidFill>
                      <a:srgbClr val="000000"/>
                    </a:solidFill>
                    <a:cs typeface="Arial" pitchFamily="34" charset="0"/>
                  </a:rPr>
                  <a:t>112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de-CH" altLang="ru-RU" sz="1400" b="1" dirty="0">
                    <a:solidFill>
                      <a:srgbClr val="000000"/>
                    </a:solidFill>
                    <a:cs typeface="Arial" pitchFamily="34" charset="0"/>
                  </a:rPr>
                  <a:t>4.0 s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ru-RU" sz="1400" b="1" dirty="0">
                    <a:solidFill>
                      <a:srgbClr val="000000"/>
                    </a:solidFill>
                    <a:cs typeface="Arial" pitchFamily="34" charset="0"/>
                  </a:rPr>
                  <a:t>9.54 MeV</a:t>
                </a:r>
              </a:p>
            </p:txBody>
          </p:sp>
          <p:sp>
            <p:nvSpPr>
              <p:cNvPr id="6" name="Text Box 48"/>
              <p:cNvSpPr txBox="1">
                <a:spLocks noChangeAspect="1" noChangeArrowheads="1"/>
              </p:cNvSpPr>
              <p:nvPr/>
            </p:nvSpPr>
            <p:spPr bwMode="auto">
              <a:xfrm>
                <a:off x="2163" y="1205"/>
                <a:ext cx="642" cy="64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0800" rIns="18000" bIns="1080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de-CH" altLang="ru-RU" sz="1800" b="1" baseline="30000" dirty="0">
                    <a:solidFill>
                      <a:srgbClr val="000000"/>
                    </a:solidFill>
                    <a:cs typeface="Arial" pitchFamily="34" charset="0"/>
                  </a:rPr>
                  <a:t>287</a:t>
                </a:r>
                <a:r>
                  <a:rPr lang="de-CH" altLang="ru-RU" sz="1800" b="1" dirty="0">
                    <a:solidFill>
                      <a:srgbClr val="000000"/>
                    </a:solidFill>
                    <a:cs typeface="Arial" pitchFamily="34" charset="0"/>
                  </a:rPr>
                  <a:t>114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de-CH" altLang="ru-RU" sz="1400" b="1" dirty="0">
                    <a:solidFill>
                      <a:srgbClr val="000000"/>
                    </a:solidFill>
                    <a:cs typeface="Arial" pitchFamily="34" charset="0"/>
                  </a:rPr>
                  <a:t>0.51 s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de-CH" altLang="ru-RU" sz="1400" b="1" dirty="0">
                    <a:solidFill>
                      <a:srgbClr val="000000"/>
                    </a:solidFill>
                    <a:cs typeface="Arial" pitchFamily="34" charset="0"/>
                  </a:rPr>
                  <a:t>10.02 </a:t>
                </a:r>
                <a:r>
                  <a:rPr lang="de-CH" altLang="ru-RU" sz="1400" b="1" dirty="0" err="1">
                    <a:solidFill>
                      <a:srgbClr val="000000"/>
                    </a:solidFill>
                    <a:cs typeface="Arial" pitchFamily="34" charset="0"/>
                  </a:rPr>
                  <a:t>MeV</a:t>
                </a:r>
                <a:endParaRPr lang="en-US" altLang="ru-RU" sz="1400" b="1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8" name="Text Box 49"/>
              <p:cNvSpPr txBox="1">
                <a:spLocks noChangeAspect="1" noChangeArrowheads="1"/>
              </p:cNvSpPr>
              <p:nvPr/>
            </p:nvSpPr>
            <p:spPr bwMode="auto">
              <a:xfrm>
                <a:off x="716" y="2812"/>
                <a:ext cx="642" cy="642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0800" rIns="18000" bIns="1080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de-CH" altLang="ru-RU" sz="1800" b="1" baseline="30000">
                    <a:solidFill>
                      <a:srgbClr val="000000"/>
                    </a:solidFill>
                    <a:cs typeface="Arial" pitchFamily="34" charset="0"/>
                  </a:rPr>
                  <a:t>279</a:t>
                </a:r>
                <a:r>
                  <a:rPr lang="de-CH" altLang="ru-RU" sz="1800" b="1">
                    <a:solidFill>
                      <a:srgbClr val="000000"/>
                    </a:solidFill>
                    <a:cs typeface="Arial" pitchFamily="34" charset="0"/>
                  </a:rPr>
                  <a:t>Ds</a:t>
                </a:r>
              </a:p>
              <a:p>
                <a:pPr algn="ctr" eaLnBrk="1" hangingPunct="1">
                  <a:spcBef>
                    <a:spcPct val="30000"/>
                  </a:spcBef>
                  <a:buFontTx/>
                  <a:buNone/>
                </a:pPr>
                <a:r>
                  <a:rPr lang="de-CH" altLang="ru-RU" sz="1400" b="1">
                    <a:solidFill>
                      <a:srgbClr val="000000"/>
                    </a:solidFill>
                    <a:cs typeface="Arial" pitchFamily="34" charset="0"/>
                  </a:rPr>
                  <a:t>0.18 s</a:t>
                </a:r>
                <a:br>
                  <a:rPr lang="de-CH" altLang="ru-RU" sz="1400" b="1">
                    <a:solidFill>
                      <a:srgbClr val="000000"/>
                    </a:solidFill>
                    <a:cs typeface="Arial" pitchFamily="34" charset="0"/>
                  </a:rPr>
                </a:br>
                <a:endParaRPr lang="de-CH" altLang="ru-RU" sz="1400" b="1">
                  <a:solidFill>
                    <a:srgbClr val="000000"/>
                  </a:solidFill>
                  <a:cs typeface="Arial" pitchFamily="34" charset="0"/>
                </a:endParaRPr>
              </a:p>
              <a:p>
                <a:pPr algn="ctr" eaLnBrk="1" hangingPunct="1">
                  <a:spcBef>
                    <a:spcPct val="10000"/>
                  </a:spcBef>
                  <a:buFontTx/>
                  <a:buNone/>
                </a:pPr>
                <a:r>
                  <a:rPr lang="de-CH" altLang="ru-RU" sz="1400" b="1">
                    <a:solidFill>
                      <a:srgbClr val="000000"/>
                    </a:solidFill>
                    <a:cs typeface="Arial" pitchFamily="34" charset="0"/>
                  </a:rPr>
                  <a:t>SF</a:t>
                </a:r>
              </a:p>
            </p:txBody>
          </p:sp>
          <p:sp>
            <p:nvSpPr>
              <p:cNvPr id="9" name="Line 50"/>
              <p:cNvSpPr>
                <a:spLocks noChangeAspect="1" noChangeShapeType="1"/>
              </p:cNvSpPr>
              <p:nvPr/>
            </p:nvSpPr>
            <p:spPr bwMode="auto">
              <a:xfrm flipH="1">
                <a:off x="2082" y="1847"/>
                <a:ext cx="81" cy="162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" name="Line 51"/>
              <p:cNvSpPr>
                <a:spLocks noChangeAspect="1" noChangeShapeType="1"/>
              </p:cNvSpPr>
              <p:nvPr/>
            </p:nvSpPr>
            <p:spPr bwMode="auto">
              <a:xfrm flipH="1">
                <a:off x="1358" y="2650"/>
                <a:ext cx="81" cy="162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AutoShape 52"/>
              <p:cNvSpPr>
                <a:spLocks noChangeArrowheads="1"/>
              </p:cNvSpPr>
              <p:nvPr/>
            </p:nvSpPr>
            <p:spPr bwMode="auto">
              <a:xfrm flipH="1">
                <a:off x="1938" y="2420"/>
                <a:ext cx="146" cy="228"/>
              </a:xfrm>
              <a:prstGeom prst="rtTriangle">
                <a:avLst/>
              </a:prstGeom>
              <a:solidFill>
                <a:srgbClr val="66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2" name="AutoShape 53"/>
              <p:cNvSpPr>
                <a:spLocks noChangeArrowheads="1"/>
              </p:cNvSpPr>
              <p:nvPr/>
            </p:nvSpPr>
            <p:spPr bwMode="auto">
              <a:xfrm flipH="1">
                <a:off x="1235" y="3297"/>
                <a:ext cx="117" cy="157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259670" y="5238454"/>
            <a:ext cx="670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0.5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presence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aerosols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1" y="2438400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Standing target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02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4286583" y="1826747"/>
            <a:ext cx="4648200" cy="19857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9456" y="1791507"/>
            <a:ext cx="3604217" cy="8197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2597" y="588261"/>
            <a:ext cx="8458200" cy="830997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Development of the FLNR Accelerator Complex and Experimental Setups (DRIBS-III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06593" y="1826747"/>
            <a:ext cx="4648200" cy="1938992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experimental setups for the study of chemical and physical properties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superheavy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elements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3042" y="4407633"/>
            <a:ext cx="1913883" cy="830997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solenoid GASSOL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2260" y="5334000"/>
            <a:ext cx="2452076" cy="830997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MR-TOF spectrometer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15000" y="1397636"/>
            <a:ext cx="135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92260" y="3884244"/>
            <a:ext cx="202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Subprojects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37456" y="1394816"/>
            <a:ext cx="1572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37456" y="151038"/>
            <a:ext cx="6695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Large Research Infrastructure Project (LRIP)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751" y="1807597"/>
            <a:ext cx="3534912" cy="830997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U-400R Accelerator Complex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0350" y="2638594"/>
            <a:ext cx="1811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Subprojects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5670" y="3117700"/>
            <a:ext cx="3644203" cy="1200329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modernization of the cyclotron U-400 ( U-400R after upgrade);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9456" y="4407634"/>
            <a:ext cx="3262712" cy="830997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construction of a new experimental hall;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9456" y="5288340"/>
            <a:ext cx="4606603" cy="156966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construction of new physical separators and ion beam lines for transporting beams from the U-400R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64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3779912" y="764704"/>
          <a:ext cx="5545691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68" name="CorelDRAW" r:id="rId3" imgW="8425800" imgH="4709160" progId="CorelDraw.Graphic.21">
                  <p:embed/>
                </p:oleObj>
              </mc:Choice>
              <mc:Fallback>
                <p:oleObj name="CorelDRAW" r:id="rId3" imgW="8425800" imgH="4709160" progId="CorelDraw.Graphic.21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79912" y="764704"/>
                        <a:ext cx="5545691" cy="3096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179512" y="1772816"/>
          <a:ext cx="6096000" cy="385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69" name="CorelDRAW" r:id="rId5" imgW="9594720" imgH="6075720" progId="CorelDraw.Graphic.21">
                  <p:embed/>
                </p:oleObj>
              </mc:Choice>
              <mc:Fallback>
                <p:oleObj name="CorelDRAW" r:id="rId5" imgW="9594720" imgH="6075720" progId="CorelDraw.Graphic.21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9512" y="1772816"/>
                        <a:ext cx="6096000" cy="3856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3812823" y="1219872"/>
            <a:ext cx="2631385" cy="1281735"/>
            <a:chOff x="3812823" y="1219872"/>
            <a:chExt cx="2631385" cy="1281735"/>
          </a:xfrm>
        </p:grpSpPr>
        <p:sp>
          <p:nvSpPr>
            <p:cNvPr id="9" name="TextBox 8"/>
            <p:cNvSpPr txBox="1"/>
            <p:nvPr/>
          </p:nvSpPr>
          <p:spPr>
            <a:xfrm>
              <a:off x="5242725" y="1650286"/>
              <a:ext cx="12014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tx2">
                      <a:lumMod val="75000"/>
                    </a:schemeClr>
                  </a:solidFill>
                </a:rPr>
                <a:t>Gas stopper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12823" y="1916832"/>
              <a:ext cx="11480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Window</a:t>
              </a:r>
            </a:p>
            <a:p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3µm Mylar</a:t>
              </a: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5220072" y="1563984"/>
              <a:ext cx="0" cy="620688"/>
            </a:xfrm>
            <a:prstGeom prst="line">
              <a:avLst/>
            </a:prstGeom>
            <a:ln w="28575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872573" y="1219872"/>
              <a:ext cx="6949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</a:rPr>
                <a:t>He/</a:t>
              </a:r>
              <a:r>
                <a:rPr lang="en-US" sz="1600" b="1" dirty="0" err="1" smtClean="0">
                  <a:solidFill>
                    <a:srgbClr val="C00000"/>
                  </a:solidFill>
                </a:rPr>
                <a:t>Ar</a:t>
              </a:r>
              <a:endParaRPr lang="en-US" sz="1600" b="1" dirty="0" smtClean="0">
                <a:solidFill>
                  <a:srgbClr val="C00000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819400" y="5486400"/>
            <a:ext cx="594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quite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recoil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stop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hamber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Separator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transmission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~ 35%.</a:t>
            </a:r>
          </a:p>
        </p:txBody>
      </p:sp>
    </p:spTree>
    <p:extLst>
      <p:ext uri="{BB962C8B-B14F-4D97-AF65-F5344CB8AC3E}">
        <p14:creationId xmlns:p14="http://schemas.microsoft.com/office/powerpoint/2010/main" val="1801331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066485"/>
              </p:ext>
            </p:extLst>
          </p:nvPr>
        </p:nvGraphicFramePr>
        <p:xfrm>
          <a:off x="5638800" y="1798039"/>
          <a:ext cx="3015335" cy="2813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6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38800" y="1798039"/>
                        <a:ext cx="3015335" cy="281396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DA6CD01-DAC2-4FEE-A9F2-B1E2F9908C44}"/>
              </a:ext>
            </a:extLst>
          </p:cNvPr>
          <p:cNvSpPr txBox="1"/>
          <p:nvPr/>
        </p:nvSpPr>
        <p:spPr>
          <a:xfrm>
            <a:off x="3733801" y="956222"/>
            <a:ext cx="2580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Test measurements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174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Yb  → 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222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Th*</a:t>
            </a:r>
          </a:p>
          <a:p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 +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206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Pb  → 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254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4"/>
          <a:stretch/>
        </p:blipFill>
        <p:spPr>
          <a:xfrm>
            <a:off x="104446" y="4509120"/>
            <a:ext cx="3960440" cy="227931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52400" y="128740"/>
            <a:ext cx="8658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cap="small" dirty="0" smtClean="0">
                <a:latin typeface="Arial" panose="020B0604020202020204" pitchFamily="34" charset="0"/>
                <a:cs typeface="Arial" panose="020B0604020202020204" pitchFamily="34" charset="0"/>
              </a:rPr>
              <a:t>Chemistry of Cn &amp; </a:t>
            </a:r>
            <a:r>
              <a:rPr lang="en-US" cap="sm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</a:t>
            </a:r>
            <a:r>
              <a:rPr lang="en-US" cap="small" dirty="0" smtClean="0">
                <a:latin typeface="Arial" panose="020B0604020202020204" pitchFamily="34" charset="0"/>
                <a:cs typeface="Arial" panose="020B0604020202020204" pitchFamily="34" charset="0"/>
              </a:rPr>
              <a:t>: first runs </a:t>
            </a:r>
          </a:p>
          <a:p>
            <a:pPr algn="ctr"/>
            <a:r>
              <a:rPr lang="en-US" cap="small" dirty="0" smtClean="0">
                <a:latin typeface="Arial" panose="020B0604020202020204" pitchFamily="34" charset="0"/>
                <a:cs typeface="Arial" panose="020B0604020202020204" pitchFamily="34" charset="0"/>
              </a:rPr>
              <a:t>at the GRAND separator (SHE Factory, 2022)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A6CD01-DAC2-4FEE-A9F2-B1E2F9908C44}"/>
              </a:ext>
            </a:extLst>
          </p:cNvPr>
          <p:cNvSpPr txBox="1"/>
          <p:nvPr/>
        </p:nvSpPr>
        <p:spPr>
          <a:xfrm>
            <a:off x="5943601" y="973701"/>
            <a:ext cx="3012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First run (Nov.-Dec. 2022)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 + 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242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Pu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→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05117"/>
            <a:ext cx="3200400" cy="325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7828" y="4522975"/>
            <a:ext cx="3995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ER’s distribution at the focal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plane of GRAND separator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78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20911" y="604719"/>
            <a:ext cx="4171335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Recoil chamber volume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58 cm</a:t>
            </a:r>
            <a:r>
              <a:rPr lang="en-US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D =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mm)</a:t>
            </a: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He/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gas flow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Volume refresh time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t ~ 1.0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 loses at 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8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0.48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r>
              <a:rPr lang="el-GR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sz="18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0.24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Total efficiency</a:t>
            </a:r>
          </a:p>
          <a:p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tot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ˑ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ˑ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ru-RU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242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Pu___________0.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mg/cm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Ca_______________ 3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pµA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Cross section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242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Pu(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Ca,3n)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287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Fl__4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/day at beam intensity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pµA</a:t>
            </a:r>
            <a:endParaRPr 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ru-RU" sz="1800" b="1" dirty="0" smtClean="0">
              <a:solidFill>
                <a:srgbClr val="FF0000"/>
              </a:solidFill>
              <a:latin typeface="+mn-lt"/>
              <a:cs typeface="Calibri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46" y="308074"/>
            <a:ext cx="3941502" cy="3016181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6400800" y="1066800"/>
            <a:ext cx="1087394" cy="10552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3202" y="455920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 loses at </a:t>
            </a:r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8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r>
              <a:rPr lang="el-G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sz="18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0.135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Total efficiency</a:t>
            </a:r>
          </a:p>
          <a:p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tot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ˑ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ˑ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ru-RU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ru-RU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905" y="594677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0.22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/day at beam intensity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pµA</a:t>
            </a:r>
            <a:endParaRPr 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67394" y="3628765"/>
            <a:ext cx="457660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Decay loses at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0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 </a:t>
            </a:r>
            <a:r>
              <a:rPr lang="el-G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sz="20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0.01. Volume reduction is urgently needed</a:t>
            </a:r>
          </a:p>
          <a:p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800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  <a:r>
              <a:rPr lang="en-US" sz="28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D = 12 mm)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Volume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refresh time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 ~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0.15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0.37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905" y="120833"/>
            <a:ext cx="86773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287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Fl (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0.34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s), 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Mc (0.19 s), 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293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Lv (0.06 s), 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294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Ts (0.05 s), 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294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Og (0.07 s) 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453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258" y="2854674"/>
            <a:ext cx="6545085" cy="333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4304" y="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Chemistry of SHE: GASSOL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8635" y="474799"/>
            <a:ext cx="7200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Superconducting gas-filled solenoid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943391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task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ensure the delivery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synthesized SH ions in a time comparable with their lifetimes;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ensure a high level of separation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1312722"/>
            <a:ext cx="4140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Fast delivery of ions requires as little gas in a stopping cell as possible. Reaction products must be focused to the minimum size. 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10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91" y="836712"/>
            <a:ext cx="784860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18436" y="4581128"/>
            <a:ext cx="90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SC-coils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54540" y="963613"/>
            <a:ext cx="945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rotating</a:t>
            </a:r>
          </a:p>
          <a:p>
            <a:r>
              <a:rPr lang="en-US" b="1" dirty="0">
                <a:solidFill>
                  <a:schemeClr val="bg1"/>
                </a:solidFill>
              </a:rPr>
              <a:t>target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626348" y="2276872"/>
            <a:ext cx="1080637" cy="2232248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706479" y="3349719"/>
            <a:ext cx="976487" cy="1159401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266308" y="3140968"/>
            <a:ext cx="1000506" cy="2088232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79048" y="5229200"/>
            <a:ext cx="1511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beam stopper</a:t>
            </a:r>
          </a:p>
          <a:p>
            <a:pPr algn="ctr"/>
            <a:r>
              <a:rPr lang="en-US" b="1" dirty="0"/>
              <a:t>3 kW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26148" y="3202246"/>
            <a:ext cx="708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EVRs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682966" y="2492896"/>
            <a:ext cx="599566" cy="1418701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72892" y="3861048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beam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 rot="20283757">
            <a:off x="255220" y="5283403"/>
            <a:ext cx="1237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 He-stop </a:t>
            </a:r>
          </a:p>
          <a:p>
            <a:r>
              <a:rPr lang="en-US" b="1" dirty="0"/>
              <a:t>chamber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 rot="20397771">
            <a:off x="3323533" y="1919437"/>
            <a:ext cx="144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axial screens </a:t>
            </a:r>
          </a:p>
        </p:txBody>
      </p:sp>
      <p:sp>
        <p:nvSpPr>
          <p:cNvPr id="23" name="TextBox 22"/>
          <p:cNvSpPr txBox="1"/>
          <p:nvPr/>
        </p:nvSpPr>
        <p:spPr>
          <a:xfrm rot="20397771">
            <a:off x="3475933" y="4576431"/>
            <a:ext cx="144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axial screens </a:t>
            </a:r>
          </a:p>
        </p:txBody>
      </p:sp>
      <p:sp>
        <p:nvSpPr>
          <p:cNvPr id="24" name="TextBox 23"/>
          <p:cNvSpPr txBox="1"/>
          <p:nvPr/>
        </p:nvSpPr>
        <p:spPr>
          <a:xfrm rot="1197662">
            <a:off x="1439044" y="3062673"/>
            <a:ext cx="949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radial </a:t>
            </a:r>
          </a:p>
          <a:p>
            <a:r>
              <a:rPr lang="en-GB" b="1" dirty="0">
                <a:solidFill>
                  <a:schemeClr val="bg1"/>
                </a:solidFill>
              </a:rPr>
              <a:t>screens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3820" y="1124744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GASSOL</a:t>
            </a:r>
            <a:endParaRPr lang="ru-RU" sz="2400" b="1" dirty="0">
              <a:solidFill>
                <a:srgbClr val="FFFF00"/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1188938" y="4346306"/>
            <a:ext cx="565924" cy="234822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7870065" y="1772816"/>
            <a:ext cx="565924" cy="234822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0267988">
            <a:off x="8352052" y="1434218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beam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6640" y="200603"/>
            <a:ext cx="8256711" cy="45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lnSpc>
                <a:spcPct val="105000"/>
              </a:lnSpc>
              <a:spcAft>
                <a:spcPts val="0"/>
              </a:spcAft>
            </a:pP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concept of the magnetic separator GASSOL.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3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4688" y="838200"/>
            <a:ext cx="4343400" cy="543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331640" y="132881"/>
            <a:ext cx="6669496" cy="6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dirty="0" smtClean="0">
                <a:latin typeface="Arial Unicode MS" panose="020B0604020202020204" pitchFamily="34" charset="-128"/>
              </a:rPr>
              <a:t>Placement of </a:t>
            </a:r>
            <a:r>
              <a:rPr lang="ru-RU" altLang="ru-RU" sz="2000" b="1" dirty="0" smtClean="0">
                <a:latin typeface="Arial Unicode MS" panose="020B0604020202020204" pitchFamily="34" charset="-128"/>
              </a:rPr>
              <a:t> </a:t>
            </a:r>
            <a:r>
              <a:rPr lang="ru-RU" altLang="ru-RU" sz="2000" b="1" dirty="0">
                <a:latin typeface="Arial Unicode MS" panose="020B0604020202020204" pitchFamily="34" charset="-128"/>
              </a:rPr>
              <a:t>GASSOL </a:t>
            </a:r>
            <a:r>
              <a:rPr lang="en-US" altLang="ru-RU" sz="2000" b="1" dirty="0" smtClean="0">
                <a:latin typeface="Arial Unicode MS" panose="020B0604020202020204" pitchFamily="34" charset="-128"/>
              </a:rPr>
              <a:t>separator at the cave</a:t>
            </a:r>
            <a:r>
              <a:rPr lang="ru-RU" altLang="ru-RU" sz="2000" b="1" dirty="0" smtClean="0">
                <a:latin typeface="Arial Unicode MS" panose="020B0604020202020204" pitchFamily="34" charset="-128"/>
              </a:rPr>
              <a:t> 115 </a:t>
            </a:r>
            <a:r>
              <a:rPr lang="ru-RU" altLang="ru-RU" sz="2000" b="1" dirty="0">
                <a:latin typeface="Arial Unicode MS" panose="020B0604020202020204" pitchFamily="34" charset="-128"/>
              </a:rPr>
              <a:t>DC280</a:t>
            </a:r>
            <a:r>
              <a:rPr lang="ru-RU" altLang="ru-RU" sz="2000" dirty="0">
                <a:latin typeface="Arial Unicode MS" panose="020B0604020202020204" pitchFamily="34" charset="-128"/>
              </a:rPr>
              <a:t>.</a:t>
            </a:r>
            <a:r>
              <a:rPr lang="ru-RU" altLang="ru-RU" sz="2000" dirty="0"/>
              <a:t> 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24200" y="1777941"/>
            <a:ext cx="1411796" cy="1033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1412776"/>
            <a:ext cx="108012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308859" y="5105400"/>
            <a:ext cx="153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latin typeface="Arial Unicode MS" panose="020B0604020202020204" pitchFamily="34" charset="-128"/>
              </a:rPr>
              <a:t>GASSOL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31114" y="1844824"/>
            <a:ext cx="1297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latin typeface="Arial Unicode MS" panose="020B0604020202020204" pitchFamily="34" charset="-128"/>
              </a:rPr>
              <a:t>G</a:t>
            </a:r>
            <a:r>
              <a:rPr lang="en-US" altLang="ru-RU" b="1" dirty="0" smtClean="0">
                <a:latin typeface="Arial Unicode MS" panose="020B0604020202020204" pitchFamily="34" charset="-128"/>
              </a:rPr>
              <a:t>RAND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28264" y="4112205"/>
            <a:ext cx="1433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 smtClean="0">
                <a:latin typeface="Arial Unicode MS" panose="020B0604020202020204" pitchFamily="34" charset="-128"/>
              </a:rPr>
              <a:t>DGFRS2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98097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4993-0B56-40F3-871E-326DE54729C1}" type="slidenum">
              <a:rPr lang="en-US" altLang="ru-RU" smtClean="0"/>
              <a:pPr/>
              <a:t>26</a:t>
            </a:fld>
            <a:endParaRPr lang="en-US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2400" y="1981200"/>
            <a:ext cx="8610600" cy="1701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02000"/>
              </a:lnSpc>
              <a:spcAft>
                <a:spcPts val="800"/>
              </a:spcAft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Subsubproject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Multi-Reflection Time-Of-Flight (MR-TOF) spectrometer for precise measurement of masses of heavy and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superheavy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nuclides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1" algn="just">
              <a:lnSpc>
                <a:spcPct val="102000"/>
              </a:lnSpc>
              <a:spcAft>
                <a:spcPts val="800"/>
              </a:spcAft>
            </a:pP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DC280 (SHE factory)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66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475541" y="5594383"/>
            <a:ext cx="85347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The only type of spectrometers gives an opportunity to reach </a:t>
            </a:r>
          </a:p>
          <a:p>
            <a:pPr eaLnBrk="1" hangingPunct="1"/>
            <a:r>
              <a:rPr lang="en-US" alt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ru-RU" b="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en-US" altLang="ru-RU" b="0" dirty="0">
                <a:latin typeface="Arial" panose="020B0604020202020204" pitchFamily="34" charset="0"/>
                <a:cs typeface="Arial" panose="020B0604020202020204" pitchFamily="34" charset="0"/>
              </a:rPr>
              <a:t>1 000 000 </a:t>
            </a:r>
            <a:r>
              <a:rPr lang="en-US" alt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at the analysis time</a:t>
            </a:r>
            <a:r>
              <a:rPr lang="ru-RU" alt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b="0" dirty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ru-RU" alt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  <a:r>
              <a:rPr lang="en-US" alt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alt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0" dirty="0">
                <a:latin typeface="Arial" panose="020B0604020202020204" pitchFamily="34" charset="0"/>
                <a:cs typeface="Arial" panose="020B0604020202020204" pitchFamily="34" charset="0"/>
              </a:rPr>
              <a:t>сек:</a:t>
            </a:r>
          </a:p>
          <a:p>
            <a:pPr algn="ctr" eaLnBrk="1" hangingPunct="1"/>
            <a:r>
              <a:rPr lang="en-US" alt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MR-TOF Mass-</a:t>
            </a:r>
            <a:r>
              <a:rPr lang="en-US" altLang="ru-RU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Analyser</a:t>
            </a:r>
            <a:endParaRPr lang="el-GR" alt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975539" y="365400"/>
            <a:ext cx="5681141" cy="2894908"/>
            <a:chOff x="3266855" y="98630"/>
            <a:chExt cx="5681141" cy="2894908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3266855" y="233645"/>
              <a:ext cx="5681141" cy="2759893"/>
              <a:chOff x="3266855" y="233645"/>
              <a:chExt cx="5681141" cy="2759893"/>
            </a:xfrm>
            <a:solidFill>
              <a:schemeClr val="bg1"/>
            </a:solidFill>
          </p:grpSpPr>
          <p:grpSp>
            <p:nvGrpSpPr>
              <p:cNvPr id="6" name="Группа 5"/>
              <p:cNvGrpSpPr/>
              <p:nvPr/>
            </p:nvGrpSpPr>
            <p:grpSpPr>
              <a:xfrm>
                <a:off x="3266855" y="233645"/>
                <a:ext cx="5681141" cy="2759893"/>
                <a:chOff x="3266855" y="233645"/>
                <a:chExt cx="5681141" cy="2759893"/>
              </a:xfrm>
              <a:grpFill/>
            </p:grpSpPr>
            <p:pic>
              <p:nvPicPr>
                <p:cNvPr id="12" name="Рисунок 11" descr="z2.bmp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3356865" y="233645"/>
                  <a:ext cx="5591131" cy="2759893"/>
                </a:xfrm>
                <a:prstGeom prst="rect">
                  <a:avLst/>
                </a:prstGeom>
                <a:grpFill/>
              </p:spPr>
            </p:pic>
            <p:sp>
              <p:nvSpPr>
                <p:cNvPr id="5" name="Прямоугольник 4"/>
                <p:cNvSpPr/>
                <p:nvPr/>
              </p:nvSpPr>
              <p:spPr>
                <a:xfrm>
                  <a:off x="3266855" y="323655"/>
                  <a:ext cx="2160240" cy="11251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" name="Прямоугольник 6"/>
              <p:cNvSpPr/>
              <p:nvPr/>
            </p:nvSpPr>
            <p:spPr>
              <a:xfrm>
                <a:off x="5202070" y="503675"/>
                <a:ext cx="810090" cy="382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5427095" y="98630"/>
              <a:ext cx="1305145" cy="315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1530" y="3455467"/>
            <a:ext cx="30153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a facility: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High rate of analysis;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Low losses;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High degree of purification;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Accuracy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altLang="ru-RU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Mass range 266 – 300.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8" name="Text Box 5"/>
              <p:cNvSpPr txBox="1">
                <a:spLocks noChangeArrowheads="1"/>
              </p:cNvSpPr>
              <p:nvPr/>
            </p:nvSpPr>
            <p:spPr bwMode="auto">
              <a:xfrm>
                <a:off x="327904" y="779035"/>
                <a:ext cx="4414991" cy="2246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Measuring masses of SH isotopes </a:t>
                </a:r>
              </a:p>
              <a:p>
                <a:pPr eaLnBrk="1" hangingPunct="1"/>
                <a:r>
                  <a:rPr lang="en-US" alt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with accuracy</a:t>
                </a:r>
                <a:r>
                  <a:rPr lang="ru-RU" alt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ru-RU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ru-RU" altLang="ru-RU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-7</a:t>
                </a:r>
                <a:r>
                  <a:rPr lang="en-US" altLang="ru-RU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ru-RU" altLang="ru-RU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altLang="ru-RU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0 </a:t>
                </a:r>
                <a:r>
                  <a:rPr lang="ru-RU" alt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к</a:t>
                </a:r>
                <a:r>
                  <a:rPr lang="en-US" alt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eV</a:t>
                </a:r>
                <a:r>
                  <a:rPr lang="ru-RU" alt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altLang="ru-RU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1" hangingPunct="1"/>
                <a:r>
                  <a:rPr lang="en-US" alt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Theory predictions ~ 300 </a:t>
                </a:r>
                <a:r>
                  <a:rPr lang="en-US" altLang="ru-RU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keV</a:t>
                </a:r>
                <a:endParaRPr lang="ru-RU" alt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1" hangingPunct="1"/>
                <a:endParaRPr lang="en-US" altLang="ru-RU" sz="2000" b="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1" hangingPunct="1"/>
                <a:r>
                  <a:rPr lang="en-US" altLang="ru-RU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altLang="ru-RU" sz="2000" b="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1/2</a:t>
                </a:r>
                <a:r>
                  <a:rPr lang="en-US" altLang="ru-RU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&lt; 0.1 s</a:t>
                </a:r>
              </a:p>
              <a:p>
                <a:pPr eaLnBrk="1" hangingPunct="1"/>
                <a:r>
                  <a:rPr lang="en-US" altLang="ru-RU" sz="2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Production rate </a:t>
                </a:r>
                <a14:m>
                  <m:oMath xmlns:m="http://schemas.openxmlformats.org/officeDocument/2006/math">
                    <m:r>
                      <a:rPr lang="en-US" altLang="ru-RU" sz="2000" b="0" i="0" dirty="0" smtClean="0">
                        <a:latin typeface="Cambria Math" panose="02040503050406030204" pitchFamily="18" charset="0"/>
                        <a:ea typeface="Cambria Math"/>
                      </a:rPr>
                      <m:t>~</m:t>
                    </m:r>
                  </m:oMath>
                </a14:m>
                <a:r>
                  <a:rPr lang="en-US" altLang="ru-RU" sz="2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ru-RU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 event/day</a:t>
                </a:r>
              </a:p>
              <a:p>
                <a:pPr eaLnBrk="1" hangingPunct="1"/>
                <a:r>
                  <a:rPr lang="en-US" altLang="ru-RU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Background rate </a:t>
                </a:r>
                <a14:m>
                  <m:oMath xmlns:m="http://schemas.openxmlformats.org/officeDocument/2006/math">
                    <m:r>
                      <a:rPr lang="en-US" altLang="ru-RU" sz="2000" b="0" i="1" smtClean="0">
                        <a:latin typeface="Cambria Math"/>
                        <a:ea typeface="Cambria Math"/>
                      </a:rPr>
                      <m:t>≥1</m:t>
                    </m:r>
                  </m:oMath>
                </a14:m>
                <a:r>
                  <a:rPr lang="en-US" altLang="ru-RU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event/s</a:t>
                </a:r>
                <a:endParaRPr lang="ru-RU" altLang="ru-RU" sz="2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2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904" y="779035"/>
                <a:ext cx="4414991" cy="2246769"/>
              </a:xfrm>
              <a:prstGeom prst="rect">
                <a:avLst/>
              </a:prstGeom>
              <a:blipFill>
                <a:blip r:embed="rId4"/>
                <a:stretch>
                  <a:fillRect l="-1519" t="-1359" r="-414" b="-43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Группа 3"/>
          <p:cNvGrpSpPr/>
          <p:nvPr/>
        </p:nvGrpSpPr>
        <p:grpSpPr>
          <a:xfrm>
            <a:off x="3276600" y="3455467"/>
            <a:ext cx="5562600" cy="1973935"/>
            <a:chOff x="3660438" y="2904628"/>
            <a:chExt cx="5562600" cy="1973935"/>
          </a:xfrm>
        </p:grpSpPr>
        <p:sp>
          <p:nvSpPr>
            <p:cNvPr id="1029" name="Text Box 6"/>
            <p:cNvSpPr txBox="1">
              <a:spLocks noChangeArrowheads="1"/>
            </p:cNvSpPr>
            <p:nvPr/>
          </p:nvSpPr>
          <p:spPr bwMode="auto">
            <a:xfrm>
              <a:off x="3868070" y="2904628"/>
              <a:ext cx="452078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600" b="0" dirty="0" smtClean="0"/>
                <a:t>The mass measurement accuracy depends on </a:t>
              </a:r>
              <a:r>
                <a:rPr lang="ru-RU" altLang="ru-RU" sz="1600" b="0" dirty="0" smtClean="0"/>
                <a:t> </a:t>
              </a:r>
              <a:endParaRPr lang="ru-RU" altLang="ru-RU" sz="1600" b="0" dirty="0"/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altLang="ru-RU" sz="1600" b="0" dirty="0" smtClean="0"/>
                <a:t>Mass resolution</a:t>
              </a:r>
              <a:r>
                <a:rPr lang="ru-RU" altLang="ru-RU" sz="1600" b="0" dirty="0" smtClean="0"/>
                <a:t> </a:t>
              </a:r>
              <a:r>
                <a:rPr lang="en-US" altLang="ru-RU" sz="1600" b="0" dirty="0"/>
                <a:t>R</a:t>
              </a:r>
              <a:r>
                <a:rPr lang="en-US" altLang="ru-RU" sz="1600" b="0" baseline="-25000" dirty="0"/>
                <a:t>m</a:t>
              </a:r>
              <a:endParaRPr lang="ru-RU" altLang="ru-RU" sz="1600" b="0" baseline="-25000" dirty="0"/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altLang="ru-RU" sz="1600" b="0" dirty="0" smtClean="0"/>
                <a:t>Statistics </a:t>
              </a:r>
              <a:r>
                <a:rPr lang="en-US" altLang="ru-RU" sz="1600" b="0" dirty="0" smtClean="0"/>
                <a:t>N (number of events)</a:t>
              </a:r>
              <a:endParaRPr lang="ru-RU" altLang="ru-RU" sz="1600" b="0" dirty="0"/>
            </a:p>
          </p:txBody>
        </p:sp>
        <p:graphicFrame>
          <p:nvGraphicFramePr>
            <p:cNvPr id="1026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3986935" y="3735625"/>
            <a:ext cx="1395155" cy="6482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78" name="Equation" r:id="rId5" imgW="939392" imgH="431613" progId="Equation.3">
                    <p:embed/>
                  </p:oleObj>
                </mc:Choice>
                <mc:Fallback>
                  <p:oleObj name="Equation" r:id="rId5" imgW="939392" imgH="431613" progId="Equation.3">
                    <p:embed/>
                    <p:pic>
                      <p:nvPicPr>
                        <p:cNvPr id="1026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6935" y="3735625"/>
                          <a:ext cx="1395155" cy="64829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3660438" y="4416898"/>
              <a:ext cx="556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ru-RU" dirty="0" smtClean="0"/>
                <a:t>∆</a:t>
              </a:r>
              <a:r>
                <a:rPr lang="en-US" altLang="ru-RU" dirty="0" smtClean="0"/>
                <a:t>m/m </a:t>
              </a:r>
              <a:r>
                <a:rPr lang="en-US" altLang="ru-RU" dirty="0"/>
                <a:t>= 10</a:t>
              </a:r>
              <a:r>
                <a:rPr lang="en-US" altLang="ru-RU" baseline="30000" dirty="0"/>
                <a:t>-7</a:t>
              </a:r>
              <a:r>
                <a:rPr lang="en-US" altLang="ru-RU" dirty="0"/>
                <a:t>, N = </a:t>
              </a:r>
              <a:r>
                <a:rPr lang="en-US" altLang="ru-RU" dirty="0" smtClean="0"/>
                <a:t>10  </a:t>
              </a:r>
              <a:r>
                <a:rPr lang="en-US" altLang="ru-RU" dirty="0"/>
                <a:t>=&gt;    </a:t>
              </a:r>
              <a:r>
                <a:rPr lang="en-US" altLang="ru-RU" dirty="0">
                  <a:solidFill>
                    <a:srgbClr val="FF0000"/>
                  </a:solidFill>
                </a:rPr>
                <a:t>R</a:t>
              </a:r>
              <a:r>
                <a:rPr lang="en-US" altLang="ru-RU" baseline="-25000" dirty="0">
                  <a:solidFill>
                    <a:srgbClr val="FF0000"/>
                  </a:solidFill>
                </a:rPr>
                <a:t>m</a:t>
              </a:r>
              <a:r>
                <a:rPr lang="en-US" altLang="ru-RU" dirty="0">
                  <a:solidFill>
                    <a:srgbClr val="FF0000"/>
                  </a:solidFill>
                </a:rPr>
                <a:t> = </a:t>
              </a:r>
              <a:r>
                <a:rPr lang="en-US" altLang="ru-RU" dirty="0" smtClean="0">
                  <a:solidFill>
                    <a:srgbClr val="FF0000"/>
                  </a:solidFill>
                </a:rPr>
                <a:t>1 </a:t>
              </a:r>
              <a:r>
                <a:rPr lang="ru-RU" altLang="ru-RU" dirty="0">
                  <a:solidFill>
                    <a:srgbClr val="FF0000"/>
                  </a:solidFill>
                </a:rPr>
                <a:t>0</a:t>
              </a:r>
              <a:r>
                <a:rPr lang="en-US" altLang="ru-RU" dirty="0">
                  <a:solidFill>
                    <a:srgbClr val="FF0000"/>
                  </a:solidFill>
                </a:rPr>
                <a:t>00 000</a:t>
              </a:r>
              <a:r>
                <a:rPr lang="en-US" altLang="ru-RU" baseline="30000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489396" y="18567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Precise mass measurements of SH isotopes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00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"/>
            <a:ext cx="4293235" cy="42811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52400" y="4721224"/>
            <a:ext cx="8763000" cy="1831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division of the mass spectrometer into its main structural units. 1 - node of the multi-turn time-of-flight mass analyzer; 2 – node of quadrupole mass filters; 3 - node of the channel for introducing sample ions; 4 - node of the channel for introducing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calibrant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ions; 5 - node of detectors.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85800"/>
            <a:ext cx="4716673" cy="3667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3616" y="210280"/>
            <a:ext cx="6117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design of MR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spectrometer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946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4993-0B56-40F3-871E-326DE54729C1}" type="slidenum">
              <a:rPr lang="en-US" altLang="ru-RU" smtClean="0"/>
              <a:pPr/>
              <a:t>29</a:t>
            </a:fld>
            <a:endParaRPr lang="en-US" altLang="ru-RU"/>
          </a:p>
        </p:txBody>
      </p:sp>
      <p:pic>
        <p:nvPicPr>
          <p:cNvPr id="3" name="image5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182773" y="242455"/>
            <a:ext cx="4995863" cy="4543425"/>
          </a:xfrm>
          <a:prstGeom prst="rect">
            <a:avLst/>
          </a:prstGeom>
          <a:ln/>
        </p:spPr>
      </p:pic>
      <p:sp>
        <p:nvSpPr>
          <p:cNvPr id="4" name="Прямоугольник 3"/>
          <p:cNvSpPr/>
          <p:nvPr/>
        </p:nvSpPr>
        <p:spPr>
          <a:xfrm>
            <a:off x="228600" y="4772025"/>
            <a:ext cx="8763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General view of 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cryogenic gas catcher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1 - entrance window; 2 - external warm vacuum shell; 3 - internal cold chamber; 4 - cylindrical electrodes of constant electric field; 5 - radio-frequency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multielectrode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cone; 6 - head of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cryo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-refrigerator; 7 - supersonic nozzle; 8 - transport radio frequency quadrupole.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381000"/>
            <a:ext cx="4170332" cy="31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82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4993-0B56-40F3-871E-326DE54729C1}" type="slidenum">
              <a:rPr lang="en-US" altLang="ru-RU" smtClean="0"/>
              <a:pPr/>
              <a:t>3</a:t>
            </a:fld>
            <a:endParaRPr lang="en-US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381000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project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U-400R Accelerator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20782" y="1524000"/>
            <a:ext cx="8458200" cy="500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Subsubproject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Modernization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cyclotron U-400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(U-400R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upgrade);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02000"/>
              </a:lnSpc>
              <a:spcAft>
                <a:spcPts val="800"/>
              </a:spcAft>
            </a:pPr>
            <a:endParaRPr lang="en-US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Subsubproject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a new experimental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	hall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Subsubproject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III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new physical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	separators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ion beam lines for transporting beams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from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U-400R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Activity. SCIF-D facility.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3733800"/>
            <a:ext cx="7924800" cy="21082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00322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4993-0B56-40F3-871E-326DE54729C1}" type="slidenum">
              <a:rPr lang="en-US" altLang="ru-RU" smtClean="0"/>
              <a:pPr/>
              <a:t>30</a:t>
            </a:fld>
            <a:endParaRPr lang="en-US" alt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2881" name="image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010400" cy="473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400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5061312"/>
            <a:ext cx="8534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scheme of the installation for studying the properties of the  isotopes of heavy and 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 heavy elements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1 - heavy ion beam, 2 - target box, 3 – gas filled separator (pre-separator), 4 - cryogenic gas ion trap, 5 - MR-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ToF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spectrometer.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12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4993-0B56-40F3-871E-326DE54729C1}" type="slidenum">
              <a:rPr lang="en-US" altLang="ru-RU" smtClean="0"/>
              <a:pPr/>
              <a:t>31</a:t>
            </a:fld>
            <a:endParaRPr lang="en-US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84018" y="228600"/>
            <a:ext cx="8305800" cy="7076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fields of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research:</a:t>
            </a:r>
          </a:p>
          <a:p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▪Synthesis and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study of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decay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properties of the isotopes of heavy and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superheavy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nuclei</a:t>
            </a:r>
          </a:p>
          <a:p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▪Spectroscopy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radioactive decay of heavy and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superheavy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nuclei</a:t>
            </a:r>
          </a:p>
          <a:p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▪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masses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superheavy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▪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chemical properties of SHE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0"/>
              </a:spcAft>
            </a:pPr>
            <a:endParaRPr lang="en-US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Total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estimated cost of the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 2024 – 2028.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74320">
              <a:lnSpc>
                <a:spcPct val="114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▪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International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cooperation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100 k$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74320">
              <a:lnSpc>
                <a:spcPct val="114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▪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Experimental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set ups: 10.0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М$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74320">
              <a:lnSpc>
                <a:spcPct val="114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▪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Software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purchasing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100 k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$</a:t>
            </a:r>
          </a:p>
          <a:p>
            <a:pPr marL="274320">
              <a:lnSpc>
                <a:spcPct val="114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▪ </a:t>
            </a:r>
            <a:r>
              <a:rPr lang="en-U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Human 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resources: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~ 20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FTE</a:t>
            </a:r>
          </a:p>
          <a:p>
            <a:pPr marL="274320">
              <a:lnSpc>
                <a:spcPct val="114000"/>
              </a:lnSpc>
              <a:spcAft>
                <a:spcPts val="800"/>
              </a:spcAft>
            </a:pP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070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0" y="620688"/>
            <a:ext cx="9144000" cy="6102626"/>
          </a:xfrm>
          <a:prstGeom prst="rect">
            <a:avLst/>
          </a:prstGeom>
        </p:spPr>
      </p:pic>
      <p:sp>
        <p:nvSpPr>
          <p:cNvPr id="102403" name="Прямоугольник 4"/>
          <p:cNvSpPr>
            <a:spLocks noChangeArrowheads="1"/>
          </p:cNvSpPr>
          <p:nvPr/>
        </p:nvSpPr>
        <p:spPr bwMode="auto">
          <a:xfrm>
            <a:off x="1475656" y="5805264"/>
            <a:ext cx="640228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Thank you for your attention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0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145628"/>
            <a:ext cx="6751662" cy="100811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Reconstruction of U400 &amp;</a:t>
            </a:r>
            <a:b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spc="-30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new Experimental Hall of </a:t>
            </a:r>
            <a:r>
              <a:rPr lang="en-US" sz="2800" b="1" spc="-30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U400R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 t="31883" r="6536" b="22735"/>
          <a:stretch/>
        </p:blipFill>
        <p:spPr bwMode="auto">
          <a:xfrm>
            <a:off x="1752600" y="1268760"/>
            <a:ext cx="5660901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996952"/>
            <a:ext cx="823089" cy="1008112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  <a:alpha val="29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5" y="2276873"/>
            <a:ext cx="1770985" cy="3168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7000" y="5620098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38800" y="5620097"/>
            <a:ext cx="782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750" y="6196782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experimental set ups: SHELS and CORSET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75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5741479" cy="792088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background for the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U-400R Accelerator Complex</a:t>
            </a:r>
            <a:endParaRPr 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347936"/>
            <a:ext cx="8208912" cy="477172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Synthesis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and super-heavy isotopes;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Spectroscopy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isotopes of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transfermium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Study of nuclei at high excitation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energies;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SHELS separator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Multi-nucleon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reactions: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4613" indent="-266700" eaLnBrk="0" fontAlgn="base" hangingPunct="0">
              <a:spcBef>
                <a:spcPct val="0"/>
              </a:spcBef>
              <a:spcAft>
                <a:spcPts val="800"/>
              </a:spcAft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Search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processes like:</a:t>
            </a:r>
          </a:p>
          <a:p>
            <a:pPr marL="1344613" indent="-266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 →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298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Yb</a:t>
            </a:r>
          </a:p>
          <a:p>
            <a:pPr marL="1344613" indent="-266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 →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Pb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268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4613" indent="-266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 →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Pb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Pb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4613" indent="-266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 →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132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132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Pb + </a:t>
            </a:r>
            <a:r>
              <a:rPr lang="el-GR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Proposed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kinematic separator (subproject III).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Fusion-fission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quasi-fission, ternary fission,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CORSET set up.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Proposed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set up (activity SCIF-D).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2339" y="1219200"/>
            <a:ext cx="79248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2339" y="2719536"/>
            <a:ext cx="7924800" cy="2081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6975" y="4929336"/>
            <a:ext cx="7924800" cy="10142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412516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of interests in MNT reactions </a:t>
            </a:r>
            <a:endParaRPr lang="de-DE" altLang="ru-RU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3242469" y="1179362"/>
          <a:ext cx="5111750" cy="320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8" name="Photo Editor Photo" r:id="rId3" imgW="3524742" imgH="2209524" progId="MSPhotoEd.3">
                  <p:embed/>
                </p:oleObj>
              </mc:Choice>
              <mc:Fallback>
                <p:oleObj name="Photo Editor Photo" r:id="rId3" imgW="3524742" imgH="2209524" progId="MSPhotoEd.3">
                  <p:embed/>
                  <p:pic>
                    <p:nvPicPr>
                      <p:cNvPr id="205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2469" y="1179362"/>
                        <a:ext cx="5111750" cy="320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 cap="flat" cmpd="sng" algn="ctr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5050395" y="3352800"/>
            <a:ext cx="817005" cy="358775"/>
          </a:xfrm>
          <a:prstGeom prst="ellipse">
            <a:avLst/>
          </a:prstGeom>
          <a:noFill/>
          <a:ln w="57150" algn="ctr">
            <a:solidFill>
              <a:srgbClr val="66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838200" y="4631446"/>
            <a:ext cx="3203575" cy="1323439"/>
          </a:xfrm>
          <a:prstGeom prst="rect">
            <a:avLst/>
          </a:prstGeom>
          <a:noFill/>
          <a:ln w="57150" algn="ctr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000" dirty="0"/>
              <a:t>Study </a:t>
            </a:r>
            <a:r>
              <a:rPr lang="en-US" altLang="ru-RU" sz="2000" dirty="0" smtClean="0"/>
              <a:t>of isotopes </a:t>
            </a:r>
            <a:r>
              <a:rPr lang="en-US" altLang="ru-RU" sz="2000" dirty="0"/>
              <a:t>in the region </a:t>
            </a:r>
            <a:r>
              <a:rPr lang="en-US" altLang="ru-RU" sz="2000" dirty="0" smtClean="0"/>
              <a:t>N = 126, r – process in astrophysical nucleosynthesis</a:t>
            </a:r>
            <a:endParaRPr lang="de-DE" altLang="ru-RU" sz="2000" dirty="0"/>
          </a:p>
        </p:txBody>
      </p:sp>
      <p:sp>
        <p:nvSpPr>
          <p:cNvPr id="2059" name="Text Box 8"/>
          <p:cNvSpPr txBox="1">
            <a:spLocks noChangeArrowheads="1"/>
          </p:cNvSpPr>
          <p:nvPr/>
        </p:nvSpPr>
        <p:spPr bwMode="auto">
          <a:xfrm>
            <a:off x="457200" y="2254180"/>
            <a:ext cx="2663825" cy="923925"/>
          </a:xfrm>
          <a:prstGeom prst="rect">
            <a:avLst/>
          </a:prstGeom>
          <a:noFill/>
          <a:ln w="57150" algn="ctr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800" dirty="0" smtClean="0"/>
              <a:t>Study of neutron deficient isotopes in the region 82 &lt; Z &lt; 100</a:t>
            </a:r>
            <a:endParaRPr lang="de-DE" altLang="ru-RU" sz="1800" dirty="0"/>
          </a:p>
        </p:txBody>
      </p:sp>
      <p:grpSp>
        <p:nvGrpSpPr>
          <p:cNvPr id="2055" name="Group 12"/>
          <p:cNvGrpSpPr>
            <a:grpSpLocks/>
          </p:cNvGrpSpPr>
          <p:nvPr/>
        </p:nvGrpSpPr>
        <p:grpSpPr bwMode="auto">
          <a:xfrm>
            <a:off x="5257800" y="1143000"/>
            <a:ext cx="3600450" cy="4329113"/>
            <a:chOff x="2925" y="838"/>
            <a:chExt cx="2268" cy="2727"/>
          </a:xfrm>
        </p:grpSpPr>
        <p:sp>
          <p:nvSpPr>
            <p:cNvPr id="2056" name="Oval 13"/>
            <p:cNvSpPr>
              <a:spLocks noChangeArrowheads="1"/>
            </p:cNvSpPr>
            <p:nvPr/>
          </p:nvSpPr>
          <p:spPr bwMode="auto">
            <a:xfrm>
              <a:off x="4558" y="838"/>
              <a:ext cx="635" cy="407"/>
            </a:xfrm>
            <a:prstGeom prst="ellips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057" name="Text Box 14"/>
            <p:cNvSpPr txBox="1">
              <a:spLocks noChangeArrowheads="1"/>
            </p:cNvSpPr>
            <p:nvPr/>
          </p:nvSpPr>
          <p:spPr bwMode="auto">
            <a:xfrm>
              <a:off x="2925" y="3158"/>
              <a:ext cx="2268" cy="407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ru-RU" sz="1800" dirty="0"/>
                <a:t>Study </a:t>
              </a:r>
              <a:r>
                <a:rPr lang="en-US" altLang="ru-RU" sz="1800" dirty="0" smtClean="0"/>
                <a:t>of </a:t>
              </a:r>
              <a:r>
                <a:rPr lang="en-US" altLang="ru-RU" sz="1800" dirty="0"/>
                <a:t>neutron </a:t>
              </a:r>
              <a:r>
                <a:rPr lang="en-US" altLang="ru-RU" sz="1800" dirty="0" smtClean="0"/>
                <a:t>rich </a:t>
              </a:r>
              <a:r>
                <a:rPr lang="en-US" altLang="ru-RU" sz="1800" dirty="0"/>
                <a:t>isotopes in the region </a:t>
              </a:r>
              <a:r>
                <a:rPr lang="en-US" altLang="ru-RU" sz="1800" dirty="0" smtClean="0"/>
                <a:t> Z &gt; </a:t>
              </a:r>
              <a:r>
                <a:rPr lang="en-US" altLang="ru-RU" sz="1800" dirty="0"/>
                <a:t>100</a:t>
              </a:r>
              <a:endParaRPr lang="de-DE" altLang="ru-RU" sz="1800" dirty="0"/>
            </a:p>
          </p:txBody>
        </p:sp>
      </p:grp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5417343" y="2254180"/>
            <a:ext cx="900113" cy="376238"/>
          </a:xfrm>
          <a:prstGeom prst="ellipse">
            <a:avLst/>
          </a:prstGeom>
          <a:noFill/>
          <a:ln w="57150" algn="ctr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7162800" y="1884963"/>
            <a:ext cx="1008063" cy="646113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4558784" y="2528024"/>
            <a:ext cx="900113" cy="376238"/>
          </a:xfrm>
          <a:prstGeom prst="ellipse">
            <a:avLst/>
          </a:prstGeom>
          <a:noFill/>
          <a:ln w="57150" algn="ctr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" name="TextBox 1"/>
          <p:cNvSpPr txBox="1"/>
          <p:nvPr/>
        </p:nvSpPr>
        <p:spPr>
          <a:xfrm>
            <a:off x="5052454" y="215684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</a:t>
            </a: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104437" y="37630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</a:t>
            </a:r>
            <a:endParaRPr lang="ru-RU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9643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</a:t>
            </a:r>
            <a:endParaRPr lang="ru-RU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77661" y="226579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</a:t>
            </a:r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804954" y="4826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</a:t>
            </a:r>
            <a:endParaRPr lang="ru-RU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8170863" y="18964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77552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-27390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methods of MNT reactions studies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31131" y="533400"/>
            <a:ext cx="9269974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dirty="0">
                <a:cs typeface="Arial" charset="0"/>
              </a:rPr>
              <a:t>● </a:t>
            </a:r>
            <a:r>
              <a:rPr lang="en-US" altLang="ru-RU" sz="1800" b="1" dirty="0" smtClean="0">
                <a:solidFill>
                  <a:srgbClr val="FF0000"/>
                </a:solidFill>
                <a:cs typeface="Arial" charset="0"/>
              </a:rPr>
              <a:t>Radiochemical methods</a:t>
            </a:r>
          </a:p>
          <a:p>
            <a:pPr algn="just"/>
            <a:r>
              <a:rPr lang="en-US" sz="1600" b="1" dirty="0"/>
              <a:t>Radiochemical methods </a:t>
            </a:r>
            <a:r>
              <a:rPr lang="en-US" sz="1600" b="1" dirty="0" smtClean="0"/>
              <a:t>(offline) </a:t>
            </a:r>
            <a:r>
              <a:rPr lang="en-US" sz="1600" dirty="0" smtClean="0"/>
              <a:t>100</a:t>
            </a:r>
            <a:r>
              <a:rPr lang="en-US" sz="1600" dirty="0"/>
              <a:t>% collection efficiency, nearly </a:t>
            </a:r>
            <a:endParaRPr lang="en-US" sz="1600" dirty="0" smtClean="0"/>
          </a:p>
          <a:p>
            <a:pPr algn="just"/>
            <a:r>
              <a:rPr lang="en-US" sz="1600" dirty="0" smtClean="0"/>
              <a:t>background-free High-yield </a:t>
            </a:r>
            <a:r>
              <a:rPr lang="en-US" sz="1600" dirty="0"/>
              <a:t>chemical separation of individual elements (40-90 </a:t>
            </a:r>
            <a:r>
              <a:rPr lang="en-US" sz="1600" dirty="0" smtClean="0"/>
              <a:t>%). </a:t>
            </a:r>
          </a:p>
          <a:p>
            <a:pPr algn="just"/>
            <a:r>
              <a:rPr lang="en-US" sz="1600" dirty="0" smtClean="0"/>
              <a:t>Most </a:t>
            </a:r>
            <a:r>
              <a:rPr lang="en-US" sz="1600" dirty="0"/>
              <a:t>sensitive for isotopes with half-lives between about one </a:t>
            </a:r>
            <a:r>
              <a:rPr lang="en-US" sz="1600" dirty="0" smtClean="0"/>
              <a:t>hour </a:t>
            </a:r>
            <a:r>
              <a:rPr lang="en-US" sz="1600" dirty="0"/>
              <a:t>and a few months that </a:t>
            </a:r>
            <a:endParaRPr lang="en-US" sz="1600" dirty="0" smtClean="0"/>
          </a:p>
          <a:p>
            <a:pPr algn="just"/>
            <a:r>
              <a:rPr lang="en-US" sz="1600" dirty="0" smtClean="0"/>
              <a:t>undergo alpha decay </a:t>
            </a:r>
            <a:r>
              <a:rPr lang="en-US" sz="1600" dirty="0"/>
              <a:t>or </a:t>
            </a:r>
            <a:r>
              <a:rPr lang="en-US" sz="1600" dirty="0" smtClean="0"/>
              <a:t>spontaneous fission </a:t>
            </a:r>
            <a:r>
              <a:rPr lang="en-US" sz="1600" dirty="0"/>
              <a:t>(SF</a:t>
            </a:r>
            <a:r>
              <a:rPr lang="en-US" sz="1600" dirty="0" smtClean="0"/>
              <a:t>).</a:t>
            </a:r>
            <a:endParaRPr lang="en-US" sz="1600" dirty="0"/>
          </a:p>
          <a:p>
            <a:pPr algn="just"/>
            <a:r>
              <a:rPr lang="en-US" sz="1600" b="1" dirty="0"/>
              <a:t>Target thickness: </a:t>
            </a:r>
            <a:r>
              <a:rPr lang="ru-RU" sz="1600" baseline="30000" dirty="0" smtClean="0"/>
              <a:t>238</a:t>
            </a:r>
            <a:r>
              <a:rPr lang="pl-PL" sz="1600" dirty="0" smtClean="0"/>
              <a:t>U</a:t>
            </a:r>
            <a:r>
              <a:rPr lang="en-US" sz="1600" dirty="0" smtClean="0"/>
              <a:t>,</a:t>
            </a:r>
            <a:r>
              <a:rPr lang="pl-PL" sz="1600" dirty="0" smtClean="0"/>
              <a:t> </a:t>
            </a:r>
            <a:r>
              <a:rPr lang="ru-RU" sz="1600" baseline="30000" dirty="0"/>
              <a:t>248</a:t>
            </a:r>
            <a:r>
              <a:rPr lang="en-US" sz="1600" dirty="0" smtClean="0"/>
              <a:t>Cm </a:t>
            </a:r>
            <a:r>
              <a:rPr lang="pl-PL" sz="1600" dirty="0" smtClean="0"/>
              <a:t>(</a:t>
            </a:r>
            <a:r>
              <a:rPr lang="en-US" sz="1600" dirty="0" smtClean="0"/>
              <a:t>1</a:t>
            </a:r>
            <a:r>
              <a:rPr lang="pl-PL" sz="1600" dirty="0" smtClean="0"/>
              <a:t> </a:t>
            </a:r>
            <a:r>
              <a:rPr lang="pl-PL" sz="1600" dirty="0"/>
              <a:t>to </a:t>
            </a:r>
            <a:r>
              <a:rPr lang="en-US" sz="1600" dirty="0" smtClean="0"/>
              <a:t>3</a:t>
            </a:r>
            <a:r>
              <a:rPr lang="pl-PL" sz="1600" dirty="0" smtClean="0"/>
              <a:t> mg/cm</a:t>
            </a:r>
            <a:r>
              <a:rPr lang="ru-RU" sz="1600" baseline="30000" dirty="0" smtClean="0"/>
              <a:t>2</a:t>
            </a:r>
            <a:r>
              <a:rPr lang="en-US" sz="1600" dirty="0" smtClean="0"/>
              <a:t> </a:t>
            </a:r>
            <a:r>
              <a:rPr lang="ru-RU" sz="1600" dirty="0" smtClean="0"/>
              <a:t>),</a:t>
            </a:r>
            <a:r>
              <a:rPr lang="en-US" sz="1600" dirty="0" smtClean="0"/>
              <a:t> </a:t>
            </a:r>
            <a:r>
              <a:rPr lang="en-US" sz="1600" b="1" dirty="0" smtClean="0"/>
              <a:t>No kinematics</a:t>
            </a:r>
            <a:r>
              <a:rPr lang="en-US" sz="1600" dirty="0" smtClean="0"/>
              <a:t>.</a:t>
            </a:r>
            <a:endParaRPr lang="ru-RU" sz="1600" dirty="0"/>
          </a:p>
          <a:p>
            <a:r>
              <a:rPr lang="en-US" sz="1600" b="1" dirty="0"/>
              <a:t>cross section limit: down to </a:t>
            </a:r>
            <a:r>
              <a:rPr lang="en-US" sz="1600" b="1" dirty="0" err="1" smtClean="0"/>
              <a:t>nanobarn</a:t>
            </a:r>
            <a:r>
              <a:rPr lang="en-US" sz="1600" b="1" dirty="0" smtClean="0"/>
              <a:t>. </a:t>
            </a:r>
            <a:r>
              <a:rPr lang="en-US" altLang="ru-RU" sz="1600" dirty="0"/>
              <a:t>region  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3 – region Z </a:t>
            </a:r>
            <a:r>
              <a:rPr lang="en-US" altLang="ru-RU" sz="1600" b="1" dirty="0">
                <a:solidFill>
                  <a:srgbClr val="FF0000"/>
                </a:solidFill>
              </a:rPr>
              <a:t>&gt; 100</a:t>
            </a:r>
            <a:endParaRPr lang="de-DE" altLang="ru-RU" sz="1600" b="1" dirty="0">
              <a:solidFill>
                <a:srgbClr val="FF0000"/>
              </a:solidFill>
            </a:endParaRPr>
          </a:p>
          <a:p>
            <a:pPr eaLnBrk="1" hangingPunct="1"/>
            <a:endParaRPr lang="en-US" altLang="ru-RU" sz="1600" dirty="0">
              <a:cs typeface="Arial" charset="0"/>
            </a:endParaRPr>
          </a:p>
          <a:p>
            <a:pPr eaLnBrk="1" hangingPunct="1"/>
            <a:r>
              <a:rPr lang="en-US" altLang="ru-RU" dirty="0" smtClean="0">
                <a:cs typeface="Arial" charset="0"/>
              </a:rPr>
              <a:t>● </a:t>
            </a:r>
            <a:r>
              <a:rPr lang="en-US" altLang="ru-RU" sz="1800" b="1" dirty="0" smtClean="0">
                <a:solidFill>
                  <a:srgbClr val="FF0000"/>
                </a:solidFill>
                <a:cs typeface="Arial" charset="0"/>
              </a:rPr>
              <a:t>Gas cell system + ISOL + detectors (KEK, Japan), IGISOL (JYFL, Finland)</a:t>
            </a:r>
          </a:p>
          <a:p>
            <a:r>
              <a:rPr lang="en-US" sz="1600" dirty="0" smtClean="0"/>
              <a:t>0.01 </a:t>
            </a:r>
            <a:r>
              <a:rPr lang="en-US" sz="1600" dirty="0"/>
              <a:t>to 1 % detection efficiency for transfer products. Most sensitive for isotopes with half-lives from </a:t>
            </a:r>
          </a:p>
          <a:p>
            <a:r>
              <a:rPr lang="en-US" sz="1600" dirty="0"/>
              <a:t>about </a:t>
            </a:r>
            <a:r>
              <a:rPr lang="en-US" sz="1600" dirty="0" smtClean="0"/>
              <a:t>milliseconds.</a:t>
            </a:r>
            <a:endParaRPr lang="en-US" sz="1600" dirty="0"/>
          </a:p>
          <a:p>
            <a:r>
              <a:rPr lang="en-US" sz="1600" b="1" dirty="0"/>
              <a:t>Target thickness: </a:t>
            </a:r>
            <a:r>
              <a:rPr lang="en-US" sz="1600" b="1" dirty="0" smtClean="0"/>
              <a:t>~ 10 mg/cm</a:t>
            </a:r>
            <a:r>
              <a:rPr lang="ru-RU" sz="1600" baseline="30000" dirty="0" smtClean="0"/>
              <a:t>2</a:t>
            </a:r>
            <a:r>
              <a:rPr lang="en-US" sz="1600" dirty="0" smtClean="0"/>
              <a:t>, </a:t>
            </a:r>
            <a:r>
              <a:rPr lang="en-US" sz="1600" b="1" dirty="0" smtClean="0"/>
              <a:t>No kinematics. </a:t>
            </a:r>
            <a:r>
              <a:rPr lang="en-US" sz="1600" b="1" dirty="0" smtClean="0">
                <a:solidFill>
                  <a:srgbClr val="FF0000"/>
                </a:solidFill>
              </a:rPr>
              <a:t>2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 </a:t>
            </a:r>
            <a:r>
              <a:rPr lang="en-US" altLang="ru-RU" sz="1600" b="1" dirty="0">
                <a:solidFill>
                  <a:srgbClr val="FF0000"/>
                </a:solidFill>
              </a:rPr>
              <a:t>– region 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N ~ 126</a:t>
            </a:r>
            <a:endParaRPr lang="ru-RU" sz="1600" b="1" baseline="30000" dirty="0"/>
          </a:p>
          <a:p>
            <a:pPr eaLnBrk="1" hangingPunct="1"/>
            <a:r>
              <a:rPr lang="en-US" altLang="ru-RU" sz="1600" dirty="0" smtClean="0">
                <a:cs typeface="Arial" charset="0"/>
              </a:rPr>
              <a:t>Beam intensity (</a:t>
            </a:r>
            <a:r>
              <a:rPr lang="en-US" altLang="ru-RU" sz="1600" baseline="30000" dirty="0" smtClean="0">
                <a:cs typeface="Arial" charset="0"/>
              </a:rPr>
              <a:t>238</a:t>
            </a:r>
            <a:r>
              <a:rPr lang="en-US" altLang="ru-RU" sz="1600" dirty="0" smtClean="0">
                <a:cs typeface="Arial" charset="0"/>
              </a:rPr>
              <a:t>U) – 50 </a:t>
            </a:r>
            <a:r>
              <a:rPr lang="en-US" altLang="ru-RU" sz="1600" dirty="0" err="1" smtClean="0">
                <a:cs typeface="Arial" charset="0"/>
              </a:rPr>
              <a:t>pnA</a:t>
            </a:r>
            <a:r>
              <a:rPr lang="en-US" altLang="ru-RU" sz="1600" dirty="0" smtClean="0">
                <a:cs typeface="Arial" charset="0"/>
              </a:rPr>
              <a:t>, yield &gt; 100 counts / day, mass measurements (200 </a:t>
            </a:r>
            <a:r>
              <a:rPr lang="en-US" altLang="ru-RU" sz="1600" dirty="0" err="1" smtClean="0">
                <a:cs typeface="Arial" charset="0"/>
              </a:rPr>
              <a:t>keV</a:t>
            </a:r>
            <a:r>
              <a:rPr lang="en-US" altLang="ru-RU" sz="1600" dirty="0" smtClean="0">
                <a:cs typeface="Arial" charset="0"/>
              </a:rPr>
              <a:t>). </a:t>
            </a:r>
          </a:p>
          <a:p>
            <a:pPr eaLnBrk="1" hangingPunct="1"/>
            <a:endParaRPr lang="en-US" altLang="ru-RU" sz="1600" dirty="0">
              <a:cs typeface="Arial" charset="0"/>
            </a:endParaRPr>
          </a:p>
          <a:p>
            <a:pPr eaLnBrk="1" hangingPunct="1"/>
            <a:r>
              <a:rPr lang="en-US" altLang="ru-RU" dirty="0">
                <a:cs typeface="Arial" charset="0"/>
              </a:rPr>
              <a:t>● </a:t>
            </a:r>
            <a:r>
              <a:rPr lang="de-DE" altLang="de-DE" sz="1800" b="1" dirty="0">
                <a:solidFill>
                  <a:srgbClr val="FF0000"/>
                </a:solidFill>
              </a:rPr>
              <a:t>Separation </a:t>
            </a:r>
            <a:r>
              <a:rPr lang="de-DE" altLang="de-DE" sz="1800" b="1" dirty="0" err="1">
                <a:solidFill>
                  <a:srgbClr val="FF0000"/>
                </a:solidFill>
              </a:rPr>
              <a:t>of</a:t>
            </a:r>
            <a:r>
              <a:rPr lang="de-DE" altLang="de-DE" sz="1800" b="1" dirty="0">
                <a:solidFill>
                  <a:srgbClr val="FF0000"/>
                </a:solidFill>
              </a:rPr>
              <a:t> MNT </a:t>
            </a:r>
            <a:r>
              <a:rPr lang="de-DE" altLang="de-DE" sz="1800" b="1" dirty="0" err="1" smtClean="0">
                <a:solidFill>
                  <a:srgbClr val="FF0000"/>
                </a:solidFill>
              </a:rPr>
              <a:t>products</a:t>
            </a:r>
            <a:r>
              <a:rPr lang="de-DE" altLang="de-DE" sz="1800" b="1" dirty="0" smtClean="0">
                <a:solidFill>
                  <a:srgbClr val="FF0000"/>
                </a:solidFill>
              </a:rPr>
              <a:t> </a:t>
            </a:r>
            <a:r>
              <a:rPr lang="de-DE" altLang="de-DE" sz="1800" b="1" dirty="0" err="1">
                <a:solidFill>
                  <a:srgbClr val="FF0000"/>
                </a:solidFill>
              </a:rPr>
              <a:t>with</a:t>
            </a:r>
            <a:r>
              <a:rPr lang="de-DE" altLang="de-DE" sz="1800" b="1" dirty="0">
                <a:solidFill>
                  <a:srgbClr val="FF0000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FF0000"/>
                </a:solidFill>
              </a:rPr>
              <a:t>existing</a:t>
            </a:r>
            <a:r>
              <a:rPr lang="de-DE" altLang="de-DE" sz="1800" b="1" dirty="0" smtClean="0">
                <a:solidFill>
                  <a:srgbClr val="FF0000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FF0000"/>
                </a:solidFill>
              </a:rPr>
              <a:t>kinematic</a:t>
            </a:r>
            <a:r>
              <a:rPr lang="de-DE" altLang="de-DE" sz="1800" b="1" dirty="0" smtClean="0">
                <a:solidFill>
                  <a:srgbClr val="FF0000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FF0000"/>
                </a:solidFill>
              </a:rPr>
              <a:t>separators</a:t>
            </a:r>
            <a:endParaRPr lang="de-DE" altLang="de-DE" sz="1800" b="1" dirty="0" smtClean="0">
              <a:solidFill>
                <a:srgbClr val="FF0000"/>
              </a:solidFill>
            </a:endParaRPr>
          </a:p>
          <a:p>
            <a:r>
              <a:rPr lang="en-US" sz="1600" dirty="0"/>
              <a:t>0.1 to 1 % detection efficiency for transfer </a:t>
            </a:r>
            <a:r>
              <a:rPr lang="en-US" sz="1600" dirty="0" smtClean="0"/>
              <a:t>products (Zero angle). Most </a:t>
            </a:r>
            <a:r>
              <a:rPr lang="en-US" sz="1600" dirty="0"/>
              <a:t>sensitive for isotopes with </a:t>
            </a:r>
            <a:endParaRPr lang="en-US" sz="1600" dirty="0" smtClean="0"/>
          </a:p>
          <a:p>
            <a:r>
              <a:rPr lang="en-US" sz="1600" dirty="0" smtClean="0"/>
              <a:t>half-lives </a:t>
            </a:r>
            <a:r>
              <a:rPr lang="en-US" sz="1600" dirty="0"/>
              <a:t>from </a:t>
            </a:r>
            <a:r>
              <a:rPr lang="en-US" sz="1600" dirty="0" smtClean="0"/>
              <a:t>about microseconds </a:t>
            </a:r>
            <a:r>
              <a:rPr lang="en-US" sz="1600" dirty="0"/>
              <a:t>to </a:t>
            </a:r>
            <a:r>
              <a:rPr lang="en-US" sz="1600" dirty="0" smtClean="0"/>
              <a:t>few hours.</a:t>
            </a:r>
            <a:endParaRPr lang="en-US" sz="1600" dirty="0"/>
          </a:p>
          <a:p>
            <a:r>
              <a:rPr lang="en-US" sz="1600" b="1" dirty="0"/>
              <a:t>Target thickness: 300 to 500 </a:t>
            </a:r>
            <a:r>
              <a:rPr lang="en-US" sz="1600" b="1" dirty="0" err="1" smtClean="0"/>
              <a:t>μg</a:t>
            </a:r>
            <a:r>
              <a:rPr lang="en-US" sz="1600" b="1" dirty="0" smtClean="0"/>
              <a:t>/cm</a:t>
            </a:r>
            <a:r>
              <a:rPr lang="ru-RU" sz="1600" baseline="30000" dirty="0" smtClean="0"/>
              <a:t>2</a:t>
            </a:r>
            <a:r>
              <a:rPr lang="en-US" sz="1600" baseline="30000" dirty="0" smtClean="0"/>
              <a:t>, </a:t>
            </a:r>
            <a:r>
              <a:rPr lang="en-US" sz="1600" b="1" dirty="0" smtClean="0"/>
              <a:t>MNT products velocity determination</a:t>
            </a:r>
            <a:r>
              <a:rPr lang="en-US" sz="1600" dirty="0" smtClean="0"/>
              <a:t>.</a:t>
            </a:r>
            <a:endParaRPr lang="ru-RU" sz="1600" baseline="30000" dirty="0"/>
          </a:p>
          <a:p>
            <a:r>
              <a:rPr lang="en-US" sz="1600" b="1" dirty="0"/>
              <a:t>Cross section limit: down to </a:t>
            </a:r>
            <a:r>
              <a:rPr lang="en-US" sz="1600" b="1" dirty="0" err="1"/>
              <a:t>nanobarn</a:t>
            </a:r>
            <a:r>
              <a:rPr lang="en-US" sz="1600" b="1" dirty="0"/>
              <a:t> within 5 hours </a:t>
            </a:r>
            <a:r>
              <a:rPr lang="en-US" sz="1600" b="1" dirty="0" smtClean="0"/>
              <a:t>of </a:t>
            </a:r>
            <a:r>
              <a:rPr lang="en-US" sz="1600" dirty="0" smtClean="0"/>
              <a:t>irradiation </a:t>
            </a:r>
            <a:r>
              <a:rPr lang="en-US" sz="1600" dirty="0"/>
              <a:t>with beam </a:t>
            </a:r>
            <a:r>
              <a:rPr lang="en-US" sz="1600" dirty="0" smtClean="0"/>
              <a:t>intensity </a:t>
            </a:r>
          </a:p>
          <a:p>
            <a:r>
              <a:rPr lang="en-US" sz="1600" dirty="0" smtClean="0"/>
              <a:t>of 5×10</a:t>
            </a:r>
            <a:r>
              <a:rPr lang="ru-RU" sz="1600" baseline="30000" dirty="0" smtClean="0"/>
              <a:t>12</a:t>
            </a:r>
            <a:r>
              <a:rPr lang="ru-RU" sz="1600" dirty="0" smtClean="0"/>
              <a:t> </a:t>
            </a:r>
            <a:r>
              <a:rPr lang="en-US" sz="1600" dirty="0" err="1" smtClean="0"/>
              <a:t>proj</a:t>
            </a:r>
            <a:r>
              <a:rPr lang="en-US" sz="1600" dirty="0" smtClean="0"/>
              <a:t>/sec. </a:t>
            </a:r>
            <a:r>
              <a:rPr lang="en-US" sz="1600" b="1" dirty="0" smtClean="0">
                <a:solidFill>
                  <a:srgbClr val="FF0000"/>
                </a:solidFill>
              </a:rPr>
              <a:t>1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 </a:t>
            </a:r>
            <a:r>
              <a:rPr lang="en-US" altLang="ru-RU" sz="1600" b="1" dirty="0">
                <a:solidFill>
                  <a:srgbClr val="FF0000"/>
                </a:solidFill>
              </a:rPr>
              <a:t>– region 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 82 &lt; Z &lt; 100; 3 </a:t>
            </a:r>
            <a:r>
              <a:rPr lang="en-US" altLang="ru-RU" sz="1600" b="1" dirty="0">
                <a:solidFill>
                  <a:srgbClr val="FF0000"/>
                </a:solidFill>
              </a:rPr>
              <a:t>– region Z &gt; 100</a:t>
            </a:r>
            <a:endParaRPr lang="en-US" sz="1600" dirty="0" smtClean="0"/>
          </a:p>
          <a:p>
            <a:endParaRPr lang="de-DE" altLang="de-DE" sz="16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ru-RU" sz="1800" b="1" dirty="0" smtClean="0">
                <a:solidFill>
                  <a:srgbClr val="FF0000"/>
                </a:solidFill>
                <a:cs typeface="Arial" charset="0"/>
              </a:rPr>
              <a:t>● Future development of dedicated experimental set ups. </a:t>
            </a:r>
            <a:r>
              <a:rPr lang="en-US" sz="1800" b="1" dirty="0"/>
              <a:t>MNT products velocity </a:t>
            </a:r>
            <a:endParaRPr lang="en-US" sz="1800" b="1" dirty="0" smtClean="0"/>
          </a:p>
          <a:p>
            <a:pPr eaLnBrk="1" hangingPunct="1"/>
            <a:r>
              <a:rPr lang="en-US" sz="1800" b="1" dirty="0" smtClean="0"/>
              <a:t>and angular distribution determination. </a:t>
            </a:r>
            <a:r>
              <a:rPr lang="en-US" altLang="ru-RU" sz="1800" b="1" dirty="0">
                <a:solidFill>
                  <a:srgbClr val="FF0000"/>
                </a:solidFill>
              </a:rPr>
              <a:t>3 – region Z &gt; 100</a:t>
            </a:r>
            <a:endParaRPr lang="en-US" sz="1800" dirty="0"/>
          </a:p>
          <a:p>
            <a:pPr eaLnBrk="1" hangingPunct="1"/>
            <a:endParaRPr lang="ru-RU" altLang="ru-RU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73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4037013" y="1546225"/>
            <a:ext cx="4927600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de-DE" altLang="de-DE" sz="2200" dirty="0"/>
              <a:t>▪ </a:t>
            </a:r>
            <a:r>
              <a:rPr lang="de-DE" alt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1975 – 1995, LBL </a:t>
            </a:r>
            <a:r>
              <a:rPr lang="de-DE" alt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GSI</a:t>
            </a:r>
          </a:p>
          <a:p>
            <a:pPr eaLnBrk="1" hangingPunct="1"/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▪ </a:t>
            </a:r>
            <a:r>
              <a:rPr lang="de-DE" altLang="de-DE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radiochemical</a:t>
            </a:r>
            <a:r>
              <a:rPr lang="de-DE" alt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de-DE" alt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isotope</a:t>
            </a:r>
          </a:p>
          <a:p>
            <a:pPr eaLnBrk="1" hangingPunct="1"/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alt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separation</a:t>
            </a: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endParaRPr lang="de-DE" alt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de-DE" alt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▪ </a:t>
            </a:r>
            <a:r>
              <a:rPr lang="de-DE" altLang="de-DE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de-DE" alt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/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  σ</a:t>
            </a:r>
            <a:r>
              <a:rPr lang="de-DE" altLang="de-DE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~ 20 </a:t>
            </a:r>
            <a:r>
              <a:rPr lang="de-DE" alt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;  T</a:t>
            </a:r>
            <a:r>
              <a:rPr lang="de-DE" altLang="de-DE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&gt; 1 min.</a:t>
            </a:r>
          </a:p>
          <a:p>
            <a:pPr eaLnBrk="1" hangingPunct="1"/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▪ </a:t>
            </a:r>
            <a:r>
              <a:rPr lang="de-DE" altLang="de-DE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  <a:r>
              <a:rPr lang="de-DE" alt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/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 - MNT </a:t>
            </a:r>
            <a:r>
              <a:rPr lang="de-DE" alt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Z ≤ 103</a:t>
            </a:r>
          </a:p>
          <a:p>
            <a:pPr eaLnBrk="1" hangingPunct="1"/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de-DE" alt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nuclides</a:t>
            </a: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endParaRPr lang="de-DE" alt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75" name="Grafik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88913"/>
            <a:ext cx="3487738" cy="659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3886200" y="304800"/>
            <a:ext cx="47831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de-DE" altLang="de-DE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de-DE" altLang="de-DE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de-DE" altLang="de-DE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transuranium</a:t>
            </a:r>
            <a:r>
              <a:rPr lang="de-DE" altLang="de-DE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de-DE" altLang="de-DE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MNT </a:t>
            </a:r>
            <a:r>
              <a:rPr lang="de-DE" altLang="de-DE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de-DE" altLang="de-DE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7" name="Text Box 46"/>
          <p:cNvSpPr txBox="1">
            <a:spLocks noChangeArrowheads="1"/>
          </p:cNvSpPr>
          <p:nvPr/>
        </p:nvSpPr>
        <p:spPr bwMode="auto">
          <a:xfrm>
            <a:off x="2336800" y="3460750"/>
            <a:ext cx="1011238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de-DE" altLang="de-DE" b="1">
                <a:solidFill>
                  <a:srgbClr val="000000"/>
                </a:solidFill>
              </a:rPr>
              <a:t>Ca + Cm</a:t>
            </a:r>
          </a:p>
        </p:txBody>
      </p:sp>
      <p:sp>
        <p:nvSpPr>
          <p:cNvPr id="54278" name="Text Box 46"/>
          <p:cNvSpPr txBox="1">
            <a:spLocks noChangeArrowheads="1"/>
          </p:cNvSpPr>
          <p:nvPr/>
        </p:nvSpPr>
        <p:spPr bwMode="auto">
          <a:xfrm>
            <a:off x="2449513" y="4962525"/>
            <a:ext cx="8985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de-DE" altLang="de-DE" b="1">
                <a:solidFill>
                  <a:srgbClr val="000000"/>
                </a:solidFill>
              </a:rPr>
              <a:t>U + Cm</a:t>
            </a:r>
          </a:p>
        </p:txBody>
      </p:sp>
      <p:sp>
        <p:nvSpPr>
          <p:cNvPr id="54279" name="Text Box 46"/>
          <p:cNvSpPr txBox="1">
            <a:spLocks noChangeArrowheads="1"/>
          </p:cNvSpPr>
          <p:nvPr/>
        </p:nvSpPr>
        <p:spPr bwMode="auto">
          <a:xfrm>
            <a:off x="2051050" y="1927225"/>
            <a:ext cx="1287463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de-DE" altLang="de-DE" b="1">
                <a:solidFill>
                  <a:srgbClr val="000000"/>
                </a:solidFill>
              </a:rPr>
              <a:t>O, Ne + Cm</a:t>
            </a:r>
          </a:p>
        </p:txBody>
      </p:sp>
      <p:sp>
        <p:nvSpPr>
          <p:cNvPr id="54280" name="Text Box 46"/>
          <p:cNvSpPr txBox="1">
            <a:spLocks noChangeArrowheads="1"/>
          </p:cNvSpPr>
          <p:nvPr/>
        </p:nvSpPr>
        <p:spPr bwMode="auto">
          <a:xfrm>
            <a:off x="611188" y="1484313"/>
            <a:ext cx="1208087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de-DE" altLang="de-DE" b="1">
                <a:solidFill>
                  <a:srgbClr val="000000"/>
                </a:solidFill>
              </a:rPr>
              <a:t>O, Ne + Es</a:t>
            </a:r>
          </a:p>
        </p:txBody>
      </p:sp>
    </p:spTree>
    <p:extLst>
      <p:ext uri="{BB962C8B-B14F-4D97-AF65-F5344CB8AC3E}">
        <p14:creationId xmlns:p14="http://schemas.microsoft.com/office/powerpoint/2010/main" val="889395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6170990" cy="3573346"/>
          </a:xfrm>
          <a:prstGeom prst="rect">
            <a:avLst/>
          </a:prstGeom>
        </p:spPr>
      </p:pic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-27384"/>
            <a:ext cx="9144000" cy="7651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de-DE" altLang="de-DE" dirty="0">
              <a:solidFill>
                <a:srgbClr val="FFFF00"/>
              </a:solidFill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-97971" y="-99391"/>
            <a:ext cx="9278483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alt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</a:t>
            </a:r>
            <a:r>
              <a:rPr lang="de-DE" altLang="de-DE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de-DE" altLang="de-DE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de-DE" alt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-target“ </a:t>
            </a:r>
            <a:r>
              <a:rPr lang="de-DE" altLang="de-DE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de-DE" alt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</a:t>
            </a:r>
            <a:r>
              <a:rPr lang="de-DE" altLang="de-D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region Z &gt; 100</a:t>
            </a:r>
            <a:endParaRPr lang="de-DE" altLang="de-DE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61A1CF4-362F-45A8-90C5-7CF4162BEF64}"/>
              </a:ext>
            </a:extLst>
          </p:cNvPr>
          <p:cNvGrpSpPr/>
          <p:nvPr/>
        </p:nvGrpSpPr>
        <p:grpSpPr>
          <a:xfrm>
            <a:off x="5867400" y="658320"/>
            <a:ext cx="444431" cy="666540"/>
            <a:chOff x="7373343" y="1300698"/>
            <a:chExt cx="811441" cy="860962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93110053-0075-435F-B8B6-85562F5C4D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0353" y="1772817"/>
              <a:ext cx="399989" cy="3888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Textfeld 2">
              <a:extLst>
                <a:ext uri="{FF2B5EF4-FFF2-40B4-BE49-F238E27FC236}">
                  <a16:creationId xmlns:a16="http://schemas.microsoft.com/office/drawing/2014/main" id="{29676771-B8EB-4929-BBC1-84FC026787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3343" y="1300698"/>
              <a:ext cx="81144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de-DE" altLang="de-DE" sz="2000" b="1" baseline="30000" dirty="0">
                  <a:solidFill>
                    <a:srgbClr val="FF0000"/>
                  </a:solidFill>
                </a:rPr>
                <a:t>260</a:t>
              </a:r>
              <a:r>
                <a:rPr lang="de-DE" altLang="de-DE" sz="2000" b="1" dirty="0">
                  <a:solidFill>
                    <a:srgbClr val="FF0000"/>
                  </a:solidFill>
                </a:rPr>
                <a:t>No</a:t>
              </a:r>
              <a:endParaRPr lang="de-DE" altLang="de-DE" sz="1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feld 2">
            <a:extLst>
              <a:ext uri="{FF2B5EF4-FFF2-40B4-BE49-F238E27FC236}">
                <a16:creationId xmlns:a16="http://schemas.microsoft.com/office/drawing/2014/main" id="{FFC3F9AE-BC64-468D-A0F0-F5EA92205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10200"/>
            <a:ext cx="78630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altLang="de-DE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260</a:t>
            </a:r>
            <a:r>
              <a:rPr lang="de-DE" alt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de-DE" alt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de-DE" alt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alt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de-DE" alt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</a:t>
            </a:r>
            <a:r>
              <a:rPr lang="de-DE" alt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heaviest</a:t>
            </a:r>
            <a:r>
              <a:rPr lang="de-DE" alt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  <a:r>
              <a:rPr lang="de-DE" alt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de-DE" alt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lang="de-DE" alt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endParaRPr lang="de-DE" altLang="de-DE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248</a:t>
            </a:r>
            <a:r>
              <a:rPr lang="de-DE" alt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  <a:r>
              <a:rPr lang="de-DE" alt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  <a:r>
              <a:rPr lang="de-DE" alt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Cm (Z=96) + 6p; </a:t>
            </a:r>
            <a:r>
              <a:rPr lang="de-DE" alt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previously</a:t>
            </a:r>
            <a:r>
              <a:rPr lang="de-DE" alt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de-DE" alt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seen</a:t>
            </a:r>
            <a:r>
              <a:rPr lang="de-DE" alt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alt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(Z=99)</a:t>
            </a:r>
            <a:endParaRPr lang="de-DE" altLang="de-DE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89" y="1524000"/>
            <a:ext cx="2844810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2801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4916</TotalTime>
  <Words>2322</Words>
  <Application>Microsoft Office PowerPoint</Application>
  <PresentationFormat>Экран (4:3)</PresentationFormat>
  <Paragraphs>307</Paragraphs>
  <Slides>32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32</vt:i4>
      </vt:variant>
    </vt:vector>
  </HeadingPairs>
  <TitlesOfParts>
    <vt:vector size="46" baseType="lpstr">
      <vt:lpstr>Arial Unicode MS</vt:lpstr>
      <vt:lpstr>Arial</vt:lpstr>
      <vt:lpstr>Calibri</vt:lpstr>
      <vt:lpstr>Cambria Math</vt:lpstr>
      <vt:lpstr>Segoe Print</vt:lpstr>
      <vt:lpstr>Symbol</vt:lpstr>
      <vt:lpstr>Times New Roman</vt:lpstr>
      <vt:lpstr>Wingdings</vt:lpstr>
      <vt:lpstr>Default Design</vt:lpstr>
      <vt:lpstr>Photo Editor Photo</vt:lpstr>
      <vt:lpstr>CorelDRAW</vt:lpstr>
      <vt:lpstr>Graph</vt:lpstr>
      <vt:lpstr>Equation</vt:lpstr>
      <vt:lpstr>Kaava</vt:lpstr>
      <vt:lpstr>Презентация PowerPoint</vt:lpstr>
      <vt:lpstr>Презентация PowerPoint</vt:lpstr>
      <vt:lpstr>Презентация PowerPoint</vt:lpstr>
      <vt:lpstr>Reconstruction of U400 &amp; the new Experimental Hall of U400R</vt:lpstr>
      <vt:lpstr>Scientific background for the U-400R Accelerator Complex</vt:lpstr>
      <vt:lpstr>Regions of interests in MNT reactions </vt:lpstr>
      <vt:lpstr>Experimental methods of MNT reactions studies</vt:lpstr>
      <vt:lpstr>Презентация PowerPoint</vt:lpstr>
      <vt:lpstr>Презентация PowerPoint</vt:lpstr>
      <vt:lpstr>Презентация PowerPoint</vt:lpstr>
      <vt:lpstr>Angular &amp; Energy distributions of 268No from 238U + 238U reaction</vt:lpstr>
      <vt:lpstr>Презентация PowerPoint</vt:lpstr>
      <vt:lpstr>Possible conceptual design of the separator</vt:lpstr>
      <vt:lpstr>Activity: SCIF-D facility. System for Correlated Investigation of Fragments in Dubna (SCIF - D)</vt:lpstr>
      <vt:lpstr>Conceptual design of SCIF-D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Yakushev</dc:creator>
  <cp:lastModifiedBy>A.V.Eremin</cp:lastModifiedBy>
  <cp:revision>314</cp:revision>
  <cp:lastPrinted>2001-03-15T17:35:28Z</cp:lastPrinted>
  <dcterms:created xsi:type="dcterms:W3CDTF">2001-10-26T22:02:03Z</dcterms:created>
  <dcterms:modified xsi:type="dcterms:W3CDTF">2023-06-29T07:11:21Z</dcterms:modified>
</cp:coreProperties>
</file>