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5" r:id="rId1"/>
  </p:sldMasterIdLst>
  <p:notesMasterIdLst>
    <p:notesMasterId r:id="rId46"/>
  </p:notesMasterIdLst>
  <p:sldIdLst>
    <p:sldId id="328" r:id="rId2"/>
    <p:sldId id="490" r:id="rId3"/>
    <p:sldId id="403" r:id="rId4"/>
    <p:sldId id="496" r:id="rId5"/>
    <p:sldId id="497" r:id="rId6"/>
    <p:sldId id="498" r:id="rId7"/>
    <p:sldId id="499" r:id="rId8"/>
    <p:sldId id="500" r:id="rId9"/>
    <p:sldId id="438" r:id="rId10"/>
    <p:sldId id="435" r:id="rId11"/>
    <p:sldId id="436" r:id="rId12"/>
    <p:sldId id="439" r:id="rId13"/>
    <p:sldId id="482" r:id="rId14"/>
    <p:sldId id="421" r:id="rId15"/>
    <p:sldId id="483" r:id="rId16"/>
    <p:sldId id="484" r:id="rId17"/>
    <p:sldId id="479" r:id="rId18"/>
    <p:sldId id="383" r:id="rId19"/>
    <p:sldId id="363" r:id="rId20"/>
    <p:sldId id="367" r:id="rId21"/>
    <p:sldId id="501" r:id="rId22"/>
    <p:sldId id="368" r:id="rId23"/>
    <p:sldId id="491" r:id="rId24"/>
    <p:sldId id="374" r:id="rId25"/>
    <p:sldId id="375" r:id="rId26"/>
    <p:sldId id="441" r:id="rId27"/>
    <p:sldId id="442" r:id="rId28"/>
    <p:sldId id="444" r:id="rId29"/>
    <p:sldId id="401" r:id="rId30"/>
    <p:sldId id="447" r:id="rId31"/>
    <p:sldId id="492" r:id="rId32"/>
    <p:sldId id="493" r:id="rId33"/>
    <p:sldId id="494" r:id="rId34"/>
    <p:sldId id="495" r:id="rId35"/>
    <p:sldId id="448" r:id="rId36"/>
    <p:sldId id="450" r:id="rId37"/>
    <p:sldId id="451" r:id="rId38"/>
    <p:sldId id="485" r:id="rId39"/>
    <p:sldId id="486" r:id="rId40"/>
    <p:sldId id="489" r:id="rId41"/>
    <p:sldId id="488" r:id="rId42"/>
    <p:sldId id="472" r:id="rId43"/>
    <p:sldId id="473" r:id="rId44"/>
    <p:sldId id="437" r:id="rId45"/>
  </p:sldIdLst>
  <p:sldSz cx="9144000" cy="6858000" type="screen4x3"/>
  <p:notesSz cx="6858000" cy="9144000"/>
  <p:defaultTextStyle>
    <a:defPPr>
      <a:defRPr lang="ru-RU"/>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39FD"/>
    <a:srgbClr val="0241BE"/>
    <a:srgbClr val="0D21B3"/>
    <a:srgbClr val="FFFF47"/>
    <a:srgbClr val="FFFF00"/>
    <a:srgbClr val="FF0000"/>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18" autoAdjust="0"/>
    <p:restoredTop sz="87198" autoAdjust="0"/>
  </p:normalViewPr>
  <p:slideViewPr>
    <p:cSldViewPr snapToObjects="1">
      <p:cViewPr>
        <p:scale>
          <a:sx n="100" d="100"/>
          <a:sy n="100" d="100"/>
        </p:scale>
        <p:origin x="-354" y="1452"/>
      </p:cViewPr>
      <p:guideLst>
        <p:guide orient="horz" pos="2160"/>
        <p:guide pos="2903"/>
      </p:guideLst>
    </p:cSldViewPr>
  </p:slideViewPr>
  <p:notesTextViewPr>
    <p:cViewPr>
      <p:scale>
        <a:sx n="100" d="100"/>
        <a:sy n="100" d="100"/>
      </p:scale>
      <p:origin x="0" y="0"/>
    </p:cViewPr>
  </p:notesTextViewPr>
  <p:sorterViewPr>
    <p:cViewPr>
      <p:scale>
        <a:sx n="66" d="100"/>
        <a:sy n="66" d="100"/>
      </p:scale>
      <p:origin x="0" y="0"/>
    </p:cViewPr>
  </p:sorter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ru-RU"/>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ru-RU"/>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ru-RU"/>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4F041EA9-EDB4-4FEC-8E21-C05FDF71CA60}"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раз слайда 1"/>
          <p:cNvSpPr>
            <a:spLocks noGrp="1" noRot="1" noChangeAspect="1" noTextEdit="1"/>
          </p:cNvSpPr>
          <p:nvPr>
            <p:ph type="sldImg"/>
          </p:nvPr>
        </p:nvSpPr>
        <p:spPr>
          <a:xfrm>
            <a:off x="1143000" y="685800"/>
            <a:ext cx="4572000" cy="3429000"/>
          </a:xfrm>
          <a:ln/>
        </p:spPr>
      </p:sp>
      <p:sp>
        <p:nvSpPr>
          <p:cNvPr id="18435" name="Заметки 2"/>
          <p:cNvSpPr>
            <a:spLocks noGrp="1"/>
          </p:cNvSpPr>
          <p:nvPr>
            <p:ph type="body" idx="1"/>
          </p:nvPr>
        </p:nvSpPr>
        <p:spPr>
          <a:noFill/>
          <a:ln/>
        </p:spPr>
        <p:txBody>
          <a:bodyPr/>
          <a:lstStyle/>
          <a:p>
            <a:endParaRPr lang="ru-RU" smtClean="0">
              <a:latin typeface="Arial" pitchFamily="34" charset="0"/>
            </a:endParaRPr>
          </a:p>
        </p:txBody>
      </p:sp>
      <p:sp>
        <p:nvSpPr>
          <p:cNvPr id="18436" name="Номер слайда 3"/>
          <p:cNvSpPr>
            <a:spLocks noGrp="1"/>
          </p:cNvSpPr>
          <p:nvPr>
            <p:ph type="sldNum" sz="quarter" idx="5"/>
          </p:nvPr>
        </p:nvSpPr>
        <p:spPr>
          <a:noFill/>
        </p:spPr>
        <p:txBody>
          <a:bodyPr/>
          <a:lstStyle/>
          <a:p>
            <a:fld id="{2B4410B7-8145-4403-BB52-6A7D34D35197}" type="slidenum">
              <a:rPr lang="ru-RU" smtClean="0">
                <a:latin typeface="Arial" pitchFamily="34" charset="0"/>
              </a:rPr>
              <a:pPr/>
              <a:t>1</a:t>
            </a:fld>
            <a:endParaRPr lang="ru-RU"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D73D0F-D226-44C3-BFFB-9A5CEB20B364}" type="slidenum">
              <a:rPr lang="ru-RU"/>
              <a:pPr/>
              <a:t>38</a:t>
            </a:fld>
            <a:endParaRPr lang="ru-RU"/>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r>
              <a:rPr lang="ru-RU" dirty="0"/>
              <a:t>Одноступенчатый электростатический ускоритель Ван-де </a:t>
            </a:r>
            <a:r>
              <a:rPr lang="ru-RU" dirty="0" err="1"/>
              <a:t>Граафа</a:t>
            </a:r>
            <a:r>
              <a:rPr lang="ru-RU" dirty="0"/>
              <a:t> исправно работает в ОИЯИ с 1965г. Это надежный универсальный инструмент для решения широкого спектра задач в области ядерной физики, физики твердого тела, радиационных технологий. Ввиду конструкционных особенностей ускорителей данного типа,  ионный пучок ЭГ-5 при относительно высоком токе обладает очень высокой энергетической стабильностью. Благодаря чему, ЭГ-5 может работать как в режиме нейтронного генератора, так и источника для комплекса ионно-лучевых спектрометров. В настоящий момент с использованием ЭГ – 5 проводятся исследования ядерных реакций с быстрыми нейтронами, исследование элементных глубинных профилей многослойных полупроводниковых архитектур, а так же облучение материалов быстрыми нейтронами, дейтронами, протонами и альфа частицами в режиме имитации радиационных условий  в ядерных и термоядерных реакторах и т.д. В настоящий момент разрабатывается метод исследования элементного состава материалов на быстрых нейтронах. В настоящее время аналогичные приборы исследуют поверхность Марса на предмет наличия легких элементов и органических субстанций.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F9166E-41DE-4795-9958-8E6919AF51C5}" type="slidenum">
              <a:rPr lang="ru-RU"/>
              <a:pPr/>
              <a:t>40</a:t>
            </a:fld>
            <a:endParaRPr lang="ru-RU"/>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dirty="0"/>
              <a:t>It is able to simultaneously provide</a:t>
            </a:r>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723AA1B-9A9A-41A9-AD49-03151128AA06}" type="slidenum">
              <a:rPr lang="ru-RU" smtClean="0"/>
              <a:pPr/>
              <a:t>41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раз слайда 1"/>
          <p:cNvSpPr>
            <a:spLocks noGrp="1" noRot="1" noChangeAspect="1" noTextEdit="1"/>
          </p:cNvSpPr>
          <p:nvPr>
            <p:ph type="sldImg"/>
          </p:nvPr>
        </p:nvSpPr>
        <p:spPr>
          <a:xfrm>
            <a:off x="1143000" y="685800"/>
            <a:ext cx="4572000" cy="3429000"/>
          </a:xfrm>
          <a:ln/>
        </p:spPr>
      </p:sp>
      <p:sp>
        <p:nvSpPr>
          <p:cNvPr id="18435" name="Заметки 2"/>
          <p:cNvSpPr>
            <a:spLocks noGrp="1"/>
          </p:cNvSpPr>
          <p:nvPr>
            <p:ph type="body" idx="1"/>
          </p:nvPr>
        </p:nvSpPr>
        <p:spPr>
          <a:noFill/>
          <a:ln/>
        </p:spPr>
        <p:txBody>
          <a:bodyPr/>
          <a:lstStyle/>
          <a:p>
            <a:endParaRPr lang="ru-RU" smtClean="0">
              <a:latin typeface="Arial" pitchFamily="34" charset="0"/>
            </a:endParaRPr>
          </a:p>
        </p:txBody>
      </p:sp>
      <p:sp>
        <p:nvSpPr>
          <p:cNvPr id="18436" name="Номер слайда 3"/>
          <p:cNvSpPr>
            <a:spLocks noGrp="1"/>
          </p:cNvSpPr>
          <p:nvPr>
            <p:ph type="sldNum" sz="quarter" idx="5"/>
          </p:nvPr>
        </p:nvSpPr>
        <p:spPr>
          <a:noFill/>
        </p:spPr>
        <p:txBody>
          <a:bodyPr/>
          <a:lstStyle/>
          <a:p>
            <a:fld id="{2B4410B7-8145-4403-BB52-6A7D34D35197}" type="slidenum">
              <a:rPr lang="ru-RU" smtClean="0">
                <a:latin typeface="Arial" pitchFamily="34" charset="0"/>
              </a:rPr>
              <a:pPr/>
              <a:t>2</a:t>
            </a:fld>
            <a:endParaRPr lang="ru-RU"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раз слайда 1"/>
          <p:cNvSpPr>
            <a:spLocks noGrp="1" noRot="1" noChangeAspect="1" noTextEdit="1"/>
          </p:cNvSpPr>
          <p:nvPr>
            <p:ph type="sldImg"/>
          </p:nvPr>
        </p:nvSpPr>
        <p:spPr>
          <a:xfrm>
            <a:off x="1143000" y="685800"/>
            <a:ext cx="4572000" cy="3429000"/>
          </a:xfrm>
          <a:ln/>
        </p:spPr>
      </p:sp>
      <p:sp>
        <p:nvSpPr>
          <p:cNvPr id="18435" name="Заметки 2"/>
          <p:cNvSpPr>
            <a:spLocks noGrp="1"/>
          </p:cNvSpPr>
          <p:nvPr>
            <p:ph type="body" idx="1"/>
          </p:nvPr>
        </p:nvSpPr>
        <p:spPr>
          <a:noFill/>
          <a:ln/>
        </p:spPr>
        <p:txBody>
          <a:bodyPr/>
          <a:lstStyle/>
          <a:p>
            <a:endParaRPr lang="ru-RU" smtClean="0">
              <a:latin typeface="Arial" pitchFamily="34" charset="0"/>
            </a:endParaRPr>
          </a:p>
        </p:txBody>
      </p:sp>
      <p:sp>
        <p:nvSpPr>
          <p:cNvPr id="18436" name="Номер слайда 3"/>
          <p:cNvSpPr>
            <a:spLocks noGrp="1"/>
          </p:cNvSpPr>
          <p:nvPr>
            <p:ph type="sldNum" sz="quarter" idx="5"/>
          </p:nvPr>
        </p:nvSpPr>
        <p:spPr>
          <a:noFill/>
        </p:spPr>
        <p:txBody>
          <a:bodyPr/>
          <a:lstStyle/>
          <a:p>
            <a:fld id="{2B4410B7-8145-4403-BB52-6A7D34D35197}" type="slidenum">
              <a:rPr lang="ru-RU" smtClean="0">
                <a:latin typeface="Arial" pitchFamily="34" charset="0"/>
              </a:rPr>
              <a:pPr/>
              <a:t>3</a:t>
            </a:fld>
            <a:endParaRPr lang="ru-RU"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B76737-8667-4356-A0C3-B66FC3174A59}" type="slidenum">
              <a:rPr lang="ru-RU" smtClean="0"/>
              <a:pPr/>
              <a:t>8</a:t>
            </a:fld>
            <a:endParaRPr lang="ru-RU"/>
          </a:p>
        </p:txBody>
      </p:sp>
    </p:spTree>
    <p:extLst>
      <p:ext uri="{BB962C8B-B14F-4D97-AF65-F5344CB8AC3E}">
        <p14:creationId xmlns="" xmlns:p14="http://schemas.microsoft.com/office/powerpoint/2010/main" val="1686688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раз слайда 1"/>
          <p:cNvSpPr>
            <a:spLocks noGrp="1" noRot="1" noChangeAspect="1" noTextEdit="1"/>
          </p:cNvSpPr>
          <p:nvPr>
            <p:ph type="sldImg"/>
          </p:nvPr>
        </p:nvSpPr>
        <p:spPr>
          <a:xfrm>
            <a:off x="1143000" y="685800"/>
            <a:ext cx="4572000" cy="3429000"/>
          </a:xfrm>
          <a:ln/>
        </p:spPr>
      </p:sp>
      <p:sp>
        <p:nvSpPr>
          <p:cNvPr id="18435" name="Заметки 2"/>
          <p:cNvSpPr>
            <a:spLocks noGrp="1"/>
          </p:cNvSpPr>
          <p:nvPr>
            <p:ph type="body" idx="1"/>
          </p:nvPr>
        </p:nvSpPr>
        <p:spPr>
          <a:noFill/>
          <a:ln/>
        </p:spPr>
        <p:txBody>
          <a:bodyPr/>
          <a:lstStyle/>
          <a:p>
            <a:endParaRPr lang="ru-RU" smtClean="0">
              <a:latin typeface="Arial" pitchFamily="34" charset="0"/>
            </a:endParaRPr>
          </a:p>
        </p:txBody>
      </p:sp>
      <p:sp>
        <p:nvSpPr>
          <p:cNvPr id="18436" name="Номер слайда 3"/>
          <p:cNvSpPr>
            <a:spLocks noGrp="1"/>
          </p:cNvSpPr>
          <p:nvPr>
            <p:ph type="sldNum" sz="quarter" idx="5"/>
          </p:nvPr>
        </p:nvSpPr>
        <p:spPr>
          <a:noFill/>
        </p:spPr>
        <p:txBody>
          <a:bodyPr/>
          <a:lstStyle/>
          <a:p>
            <a:fld id="{2B4410B7-8145-4403-BB52-6A7D34D35197}" type="slidenum">
              <a:rPr lang="ru-RU" smtClean="0">
                <a:latin typeface="Arial" pitchFamily="34" charset="0"/>
              </a:rPr>
              <a:pPr/>
              <a:t>9</a:t>
            </a:fld>
            <a:endParaRPr lang="ru-RU"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раз слайда 1"/>
          <p:cNvSpPr>
            <a:spLocks noGrp="1" noRot="1" noChangeAspect="1" noTextEdit="1"/>
          </p:cNvSpPr>
          <p:nvPr>
            <p:ph type="sldImg"/>
          </p:nvPr>
        </p:nvSpPr>
        <p:spPr>
          <a:xfrm>
            <a:off x="1143000" y="685800"/>
            <a:ext cx="4572000" cy="3429000"/>
          </a:xfrm>
          <a:ln/>
        </p:spPr>
      </p:sp>
      <p:sp>
        <p:nvSpPr>
          <p:cNvPr id="18435" name="Заметки 2"/>
          <p:cNvSpPr>
            <a:spLocks noGrp="1"/>
          </p:cNvSpPr>
          <p:nvPr>
            <p:ph type="body" idx="1"/>
          </p:nvPr>
        </p:nvSpPr>
        <p:spPr>
          <a:noFill/>
          <a:ln/>
        </p:spPr>
        <p:txBody>
          <a:bodyPr/>
          <a:lstStyle/>
          <a:p>
            <a:endParaRPr lang="ru-RU" smtClean="0">
              <a:latin typeface="Arial" pitchFamily="34" charset="0"/>
            </a:endParaRPr>
          </a:p>
        </p:txBody>
      </p:sp>
      <p:sp>
        <p:nvSpPr>
          <p:cNvPr id="18436" name="Номер слайда 3"/>
          <p:cNvSpPr>
            <a:spLocks noGrp="1"/>
          </p:cNvSpPr>
          <p:nvPr>
            <p:ph type="sldNum" sz="quarter" idx="5"/>
          </p:nvPr>
        </p:nvSpPr>
        <p:spPr>
          <a:noFill/>
        </p:spPr>
        <p:txBody>
          <a:bodyPr/>
          <a:lstStyle/>
          <a:p>
            <a:fld id="{2B4410B7-8145-4403-BB52-6A7D34D35197}" type="slidenum">
              <a:rPr lang="ru-RU" smtClean="0">
                <a:latin typeface="Arial" pitchFamily="34" charset="0"/>
              </a:rPr>
              <a:pPr/>
              <a:t>12</a:t>
            </a:fld>
            <a:endParaRPr lang="ru-RU"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4F041EA9-EDB4-4FEC-8E21-C05FDF71CA60}" type="slidenum">
              <a:rPr lang="ru-RU" smtClean="0"/>
              <a:pPr>
                <a:defRPr/>
              </a:pPr>
              <a:t>13</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раз слайда 1"/>
          <p:cNvSpPr>
            <a:spLocks noGrp="1" noRot="1" noChangeAspect="1" noTextEdit="1"/>
          </p:cNvSpPr>
          <p:nvPr>
            <p:ph type="sldImg"/>
          </p:nvPr>
        </p:nvSpPr>
        <p:spPr>
          <a:xfrm>
            <a:off x="1143000" y="685800"/>
            <a:ext cx="4572000" cy="3429000"/>
          </a:xfrm>
          <a:ln/>
        </p:spPr>
      </p:sp>
      <p:sp>
        <p:nvSpPr>
          <p:cNvPr id="18435" name="Заметки 2"/>
          <p:cNvSpPr>
            <a:spLocks noGrp="1"/>
          </p:cNvSpPr>
          <p:nvPr>
            <p:ph type="body" idx="1"/>
          </p:nvPr>
        </p:nvSpPr>
        <p:spPr>
          <a:noFill/>
          <a:ln/>
        </p:spPr>
        <p:txBody>
          <a:bodyPr/>
          <a:lstStyle/>
          <a:p>
            <a:endParaRPr lang="ru-RU" smtClean="0">
              <a:latin typeface="Arial" pitchFamily="34" charset="0"/>
            </a:endParaRPr>
          </a:p>
        </p:txBody>
      </p:sp>
      <p:sp>
        <p:nvSpPr>
          <p:cNvPr id="18436" name="Номер слайда 3"/>
          <p:cNvSpPr>
            <a:spLocks noGrp="1"/>
          </p:cNvSpPr>
          <p:nvPr>
            <p:ph type="sldNum" sz="quarter" idx="5"/>
          </p:nvPr>
        </p:nvSpPr>
        <p:spPr>
          <a:noFill/>
        </p:spPr>
        <p:txBody>
          <a:bodyPr/>
          <a:lstStyle/>
          <a:p>
            <a:fld id="{2B4410B7-8145-4403-BB52-6A7D34D35197}" type="slidenum">
              <a:rPr lang="ru-RU" smtClean="0">
                <a:latin typeface="Arial" pitchFamily="34" charset="0"/>
              </a:rPr>
              <a:pPr/>
              <a:t>17</a:t>
            </a:fld>
            <a:endParaRPr lang="ru-RU"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B76737-8667-4356-A0C3-B66FC3174A59}" type="slidenum">
              <a:rPr lang="ru-RU" smtClean="0"/>
              <a:pPr/>
              <a:t>34</a:t>
            </a:fld>
            <a:endParaRPr lang="ru-RU"/>
          </a:p>
        </p:txBody>
      </p:sp>
    </p:spTree>
    <p:extLst>
      <p:ext uri="{BB962C8B-B14F-4D97-AF65-F5344CB8AC3E}">
        <p14:creationId xmlns="" xmlns:p14="http://schemas.microsoft.com/office/powerpoint/2010/main" val="39511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r>
              <a:rPr lang="ru-RU" smtClean="0"/>
              <a:t>June 20-21 2013 </a:t>
            </a:r>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en-US"/>
              <a:t>PAC for Nuclear Physics 38-th Session</a:t>
            </a:r>
            <a:endParaRPr lang="ru-RU"/>
          </a:p>
        </p:txBody>
      </p:sp>
      <p:sp>
        <p:nvSpPr>
          <p:cNvPr id="6" name="Номер слайда 5"/>
          <p:cNvSpPr>
            <a:spLocks noGrp="1"/>
          </p:cNvSpPr>
          <p:nvPr>
            <p:ph type="sldNum" sz="quarter" idx="12"/>
          </p:nvPr>
        </p:nvSpPr>
        <p:spPr/>
        <p:txBody>
          <a:bodyPr/>
          <a:lstStyle>
            <a:lvl1pPr>
              <a:defRPr/>
            </a:lvl1pPr>
          </a:lstStyle>
          <a:p>
            <a:pPr>
              <a:defRPr/>
            </a:pPr>
            <a:fld id="{12A05C05-4409-4396-954E-1F3EFC042CDB}"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smtClean="0"/>
              <a:t>June 20-21 2013 </a:t>
            </a:r>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en-US"/>
              <a:t>PAC for Nuclear Physics 38-th Session</a:t>
            </a:r>
            <a:endParaRPr lang="ru-RU"/>
          </a:p>
        </p:txBody>
      </p:sp>
      <p:sp>
        <p:nvSpPr>
          <p:cNvPr id="6" name="Номер слайда 5"/>
          <p:cNvSpPr>
            <a:spLocks noGrp="1"/>
          </p:cNvSpPr>
          <p:nvPr>
            <p:ph type="sldNum" sz="quarter" idx="12"/>
          </p:nvPr>
        </p:nvSpPr>
        <p:spPr/>
        <p:txBody>
          <a:bodyPr/>
          <a:lstStyle>
            <a:lvl1pPr>
              <a:defRPr/>
            </a:lvl1pPr>
          </a:lstStyle>
          <a:p>
            <a:pPr>
              <a:defRPr/>
            </a:pPr>
            <a:fld id="{49E3FCF4-8188-4BCF-A67B-B30F52467535}"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smtClean="0"/>
              <a:t>June 20-21 2013 </a:t>
            </a:r>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en-US"/>
              <a:t>PAC for Nuclear Physics 38-th Session</a:t>
            </a:r>
            <a:endParaRPr lang="ru-RU"/>
          </a:p>
        </p:txBody>
      </p:sp>
      <p:sp>
        <p:nvSpPr>
          <p:cNvPr id="6" name="Номер слайда 5"/>
          <p:cNvSpPr>
            <a:spLocks noGrp="1"/>
          </p:cNvSpPr>
          <p:nvPr>
            <p:ph type="sldNum" sz="quarter" idx="12"/>
          </p:nvPr>
        </p:nvSpPr>
        <p:spPr/>
        <p:txBody>
          <a:bodyPr/>
          <a:lstStyle>
            <a:lvl1pPr>
              <a:defRPr/>
            </a:lvl1pPr>
          </a:lstStyle>
          <a:p>
            <a:pPr>
              <a:defRPr/>
            </a:pPr>
            <a:fld id="{24A4C62D-2281-4458-9A17-72C6408A9683}"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172" y="273352"/>
            <a:ext cx="8228763" cy="1144682"/>
          </a:xfrm>
          <a:prstGeom prst="rect">
            <a:avLst/>
          </a:prstGeom>
          <a:noFill/>
          <a:ln w="0">
            <a:noFill/>
          </a:ln>
        </p:spPr>
        <p:txBody>
          <a:bodyPr lIns="0" tIns="0" rIns="0" bIns="0" anchor="ctr">
            <a:noAutofit/>
          </a:bodyPr>
          <a:lstStyle/>
          <a:p>
            <a:pPr algn="ctr">
              <a:buNone/>
            </a:pPr>
            <a:endParaRPr lang="en-US" sz="5300" b="0" strike="noStrike" spc="-1" dirty="0">
              <a:latin typeface="Arial"/>
            </a:endParaRPr>
          </a:p>
        </p:txBody>
      </p:sp>
      <p:sp>
        <p:nvSpPr>
          <p:cNvPr id="6" name="PlaceHolder 2"/>
          <p:cNvSpPr>
            <a:spLocks noGrp="1"/>
          </p:cNvSpPr>
          <p:nvPr>
            <p:ph type="subTitle"/>
          </p:nvPr>
        </p:nvSpPr>
        <p:spPr>
          <a:xfrm>
            <a:off x="457172" y="1604515"/>
            <a:ext cx="8228763" cy="3977484"/>
          </a:xfrm>
          <a:prstGeom prst="rect">
            <a:avLst/>
          </a:prstGeom>
          <a:noFill/>
          <a:ln w="0">
            <a:noFill/>
          </a:ln>
        </p:spPr>
        <p:txBody>
          <a:bodyPr lIns="0" tIns="0" rIns="0" bIns="0" anchor="ctr">
            <a:noAutofit/>
          </a:bodyPr>
          <a:lstStyle/>
          <a:p>
            <a:pPr algn="ctr">
              <a:buNone/>
            </a:pPr>
            <a:endParaRPr lang="en-US" sz="2900" b="0" strike="noStrike" spc="-1" dirty="0">
              <a:latin typeface="Arial"/>
            </a:endParaRPr>
          </a:p>
        </p:txBody>
      </p:sp>
      <p:sp>
        <p:nvSpPr>
          <p:cNvPr id="4" name="PlaceHolder 3"/>
          <p:cNvSpPr>
            <a:spLocks noGrp="1"/>
          </p:cNvSpPr>
          <p:nvPr>
            <p:ph type="ftr" idx="2"/>
          </p:nvPr>
        </p:nvSpPr>
        <p:spPr/>
        <p:txBody>
          <a:bodyPr/>
          <a:lstStyle/>
          <a:p>
            <a:r>
              <a:rPr dirty="0"/>
              <a:t>Footer</a:t>
            </a:r>
          </a:p>
        </p:txBody>
      </p:sp>
      <p:sp>
        <p:nvSpPr>
          <p:cNvPr id="2" name="PlaceHolder 4"/>
          <p:cNvSpPr>
            <a:spLocks noGrp="1"/>
          </p:cNvSpPr>
          <p:nvPr>
            <p:ph type="sldNum" idx="3"/>
          </p:nvPr>
        </p:nvSpPr>
        <p:spPr/>
        <p:txBody>
          <a:bodyPr/>
          <a:lstStyle/>
          <a:p>
            <a:fld id="{BD4B70C1-EA15-462C-A4F1-D1EAAAA8AB5D}" type="slidenum">
              <a:rPr/>
              <a:pPr/>
              <a:t>‹#›</a:t>
            </a:fld>
            <a:endParaRPr dirty="0"/>
          </a:p>
        </p:txBody>
      </p:sp>
      <p:sp>
        <p:nvSpPr>
          <p:cNvPr id="3" name="PlaceHolder 5"/>
          <p:cNvSpPr>
            <a:spLocks noGrp="1"/>
          </p:cNvSpPr>
          <p:nvPr>
            <p:ph type="dt" idx="1"/>
          </p:nvPr>
        </p:nvSpPr>
        <p:spPr/>
        <p:txBody>
          <a:body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smtClean="0"/>
              <a:t>June 20-21 2013 </a:t>
            </a:r>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en-US"/>
              <a:t>PAC for Nuclear Physics 38-th Session</a:t>
            </a:r>
            <a:endParaRPr lang="ru-RU"/>
          </a:p>
        </p:txBody>
      </p:sp>
      <p:sp>
        <p:nvSpPr>
          <p:cNvPr id="6" name="Номер слайда 5"/>
          <p:cNvSpPr>
            <a:spLocks noGrp="1"/>
          </p:cNvSpPr>
          <p:nvPr>
            <p:ph type="sldNum" sz="quarter" idx="12"/>
          </p:nvPr>
        </p:nvSpPr>
        <p:spPr/>
        <p:txBody>
          <a:bodyPr/>
          <a:lstStyle>
            <a:lvl1pPr>
              <a:defRPr/>
            </a:lvl1pPr>
          </a:lstStyle>
          <a:p>
            <a:pPr>
              <a:defRPr/>
            </a:pPr>
            <a:fld id="{1098721D-057E-464B-A38E-5ABE6B115E32}"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1"/>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r>
              <a:rPr lang="ru-RU" smtClean="0"/>
              <a:t>June 20-21 2013 </a:t>
            </a:r>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en-US"/>
              <a:t>PAC for Nuclear Physics 38-th Session</a:t>
            </a:r>
            <a:endParaRPr lang="ru-RU"/>
          </a:p>
        </p:txBody>
      </p:sp>
      <p:sp>
        <p:nvSpPr>
          <p:cNvPr id="6" name="Номер слайда 5"/>
          <p:cNvSpPr>
            <a:spLocks noGrp="1"/>
          </p:cNvSpPr>
          <p:nvPr>
            <p:ph type="sldNum" sz="quarter" idx="12"/>
          </p:nvPr>
        </p:nvSpPr>
        <p:spPr/>
        <p:txBody>
          <a:bodyPr/>
          <a:lstStyle>
            <a:lvl1pPr>
              <a:defRPr/>
            </a:lvl1pPr>
          </a:lstStyle>
          <a:p>
            <a:pPr>
              <a:defRPr/>
            </a:pPr>
            <a:fld id="{38ACEAA2-4549-4208-AB1F-8737A1DF90C4}"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r>
              <a:rPr lang="ru-RU" smtClean="0"/>
              <a:t>June 20-21 2013 </a:t>
            </a:r>
            <a:endParaRPr lang="ru-RU"/>
          </a:p>
        </p:txBody>
      </p:sp>
      <p:sp>
        <p:nvSpPr>
          <p:cNvPr id="6" name="Нижний колонтитул 4"/>
          <p:cNvSpPr>
            <a:spLocks noGrp="1"/>
          </p:cNvSpPr>
          <p:nvPr>
            <p:ph type="ftr" sz="quarter" idx="11"/>
          </p:nvPr>
        </p:nvSpPr>
        <p:spPr/>
        <p:txBody>
          <a:bodyPr/>
          <a:lstStyle>
            <a:lvl1pPr>
              <a:defRPr/>
            </a:lvl1pPr>
          </a:lstStyle>
          <a:p>
            <a:pPr>
              <a:defRPr/>
            </a:pPr>
            <a:r>
              <a:rPr lang="en-US"/>
              <a:t>PAC for Nuclear Physics 38-th Session</a:t>
            </a:r>
            <a:endParaRPr lang="ru-RU"/>
          </a:p>
        </p:txBody>
      </p:sp>
      <p:sp>
        <p:nvSpPr>
          <p:cNvPr id="7" name="Номер слайда 5"/>
          <p:cNvSpPr>
            <a:spLocks noGrp="1"/>
          </p:cNvSpPr>
          <p:nvPr>
            <p:ph type="sldNum" sz="quarter" idx="12"/>
          </p:nvPr>
        </p:nvSpPr>
        <p:spPr/>
        <p:txBody>
          <a:bodyPr/>
          <a:lstStyle>
            <a:lvl1pPr>
              <a:defRPr/>
            </a:lvl1pPr>
          </a:lstStyle>
          <a:p>
            <a:pPr>
              <a:defRPr/>
            </a:pPr>
            <a:fld id="{E340B021-8E6D-49E0-A96F-F99DE3A541B7}"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r>
              <a:rPr lang="ru-RU" smtClean="0"/>
              <a:t>June 20-21 2013 </a:t>
            </a:r>
            <a:endParaRPr lang="ru-RU"/>
          </a:p>
        </p:txBody>
      </p:sp>
      <p:sp>
        <p:nvSpPr>
          <p:cNvPr id="8" name="Нижний колонтитул 4"/>
          <p:cNvSpPr>
            <a:spLocks noGrp="1"/>
          </p:cNvSpPr>
          <p:nvPr>
            <p:ph type="ftr" sz="quarter" idx="11"/>
          </p:nvPr>
        </p:nvSpPr>
        <p:spPr/>
        <p:txBody>
          <a:bodyPr/>
          <a:lstStyle>
            <a:lvl1pPr>
              <a:defRPr/>
            </a:lvl1pPr>
          </a:lstStyle>
          <a:p>
            <a:pPr>
              <a:defRPr/>
            </a:pPr>
            <a:r>
              <a:rPr lang="en-US"/>
              <a:t>PAC for Nuclear Physics 38-th Session</a:t>
            </a:r>
            <a:endParaRPr lang="ru-RU"/>
          </a:p>
        </p:txBody>
      </p:sp>
      <p:sp>
        <p:nvSpPr>
          <p:cNvPr id="9" name="Номер слайда 5"/>
          <p:cNvSpPr>
            <a:spLocks noGrp="1"/>
          </p:cNvSpPr>
          <p:nvPr>
            <p:ph type="sldNum" sz="quarter" idx="12"/>
          </p:nvPr>
        </p:nvSpPr>
        <p:spPr/>
        <p:txBody>
          <a:bodyPr/>
          <a:lstStyle>
            <a:lvl1pPr>
              <a:defRPr/>
            </a:lvl1pPr>
          </a:lstStyle>
          <a:p>
            <a:pPr>
              <a:defRPr/>
            </a:pPr>
            <a:fld id="{76057EBB-FA85-43C5-9AC3-1B97B268C31E}"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r>
              <a:rPr lang="ru-RU" smtClean="0"/>
              <a:t>June 20-21 2013 </a:t>
            </a:r>
            <a:endParaRPr lang="ru-RU"/>
          </a:p>
        </p:txBody>
      </p:sp>
      <p:sp>
        <p:nvSpPr>
          <p:cNvPr id="4" name="Нижний колонтитул 4"/>
          <p:cNvSpPr>
            <a:spLocks noGrp="1"/>
          </p:cNvSpPr>
          <p:nvPr>
            <p:ph type="ftr" sz="quarter" idx="11"/>
          </p:nvPr>
        </p:nvSpPr>
        <p:spPr/>
        <p:txBody>
          <a:bodyPr/>
          <a:lstStyle>
            <a:lvl1pPr>
              <a:defRPr/>
            </a:lvl1pPr>
          </a:lstStyle>
          <a:p>
            <a:pPr>
              <a:defRPr/>
            </a:pPr>
            <a:r>
              <a:rPr lang="en-US"/>
              <a:t>PAC for Nuclear Physics 38-th Session</a:t>
            </a:r>
            <a:endParaRPr lang="ru-RU"/>
          </a:p>
        </p:txBody>
      </p:sp>
      <p:sp>
        <p:nvSpPr>
          <p:cNvPr id="5" name="Номер слайда 5"/>
          <p:cNvSpPr>
            <a:spLocks noGrp="1"/>
          </p:cNvSpPr>
          <p:nvPr>
            <p:ph type="sldNum" sz="quarter" idx="12"/>
          </p:nvPr>
        </p:nvSpPr>
        <p:spPr/>
        <p:txBody>
          <a:bodyPr/>
          <a:lstStyle>
            <a:lvl1pPr>
              <a:defRPr/>
            </a:lvl1pPr>
          </a:lstStyle>
          <a:p>
            <a:pPr>
              <a:defRPr/>
            </a:pPr>
            <a:fld id="{F8CD42A3-2080-4C70-8B75-FBC4B4D1815A}"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r>
              <a:rPr lang="ru-RU" smtClean="0"/>
              <a:t>June 20-21 2013 </a:t>
            </a:r>
            <a:endParaRPr lang="ru-RU"/>
          </a:p>
        </p:txBody>
      </p:sp>
      <p:sp>
        <p:nvSpPr>
          <p:cNvPr id="3" name="Нижний колонтитул 4"/>
          <p:cNvSpPr>
            <a:spLocks noGrp="1"/>
          </p:cNvSpPr>
          <p:nvPr>
            <p:ph type="ftr" sz="quarter" idx="11"/>
          </p:nvPr>
        </p:nvSpPr>
        <p:spPr/>
        <p:txBody>
          <a:bodyPr/>
          <a:lstStyle>
            <a:lvl1pPr>
              <a:defRPr/>
            </a:lvl1pPr>
          </a:lstStyle>
          <a:p>
            <a:pPr>
              <a:defRPr/>
            </a:pPr>
            <a:r>
              <a:rPr lang="en-US"/>
              <a:t>PAC for Nuclear Physics 38-th Session</a:t>
            </a:r>
            <a:endParaRPr lang="ru-RU"/>
          </a:p>
        </p:txBody>
      </p:sp>
      <p:sp>
        <p:nvSpPr>
          <p:cNvPr id="4" name="Номер слайда 5"/>
          <p:cNvSpPr>
            <a:spLocks noGrp="1"/>
          </p:cNvSpPr>
          <p:nvPr>
            <p:ph type="sldNum" sz="quarter" idx="12"/>
          </p:nvPr>
        </p:nvSpPr>
        <p:spPr/>
        <p:txBody>
          <a:bodyPr/>
          <a:lstStyle>
            <a:lvl1pPr>
              <a:defRPr/>
            </a:lvl1pPr>
          </a:lstStyle>
          <a:p>
            <a:pPr>
              <a:defRPr/>
            </a:pPr>
            <a:fld id="{1AC71BA5-06B3-4A03-9F78-6632A6659F2A}"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49"/>
            <a:ext cx="3008313" cy="1162051"/>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r>
              <a:rPr lang="ru-RU" smtClean="0"/>
              <a:t>June 20-21 2013 </a:t>
            </a:r>
            <a:endParaRPr lang="ru-RU"/>
          </a:p>
        </p:txBody>
      </p:sp>
      <p:sp>
        <p:nvSpPr>
          <p:cNvPr id="6" name="Нижний колонтитул 4"/>
          <p:cNvSpPr>
            <a:spLocks noGrp="1"/>
          </p:cNvSpPr>
          <p:nvPr>
            <p:ph type="ftr" sz="quarter" idx="11"/>
          </p:nvPr>
        </p:nvSpPr>
        <p:spPr/>
        <p:txBody>
          <a:bodyPr/>
          <a:lstStyle>
            <a:lvl1pPr>
              <a:defRPr/>
            </a:lvl1pPr>
          </a:lstStyle>
          <a:p>
            <a:pPr>
              <a:defRPr/>
            </a:pPr>
            <a:r>
              <a:rPr lang="en-US"/>
              <a:t>PAC for Nuclear Physics 38-th Session</a:t>
            </a:r>
            <a:endParaRPr lang="ru-RU"/>
          </a:p>
        </p:txBody>
      </p:sp>
      <p:sp>
        <p:nvSpPr>
          <p:cNvPr id="7" name="Номер слайда 5"/>
          <p:cNvSpPr>
            <a:spLocks noGrp="1"/>
          </p:cNvSpPr>
          <p:nvPr>
            <p:ph type="sldNum" sz="quarter" idx="12"/>
          </p:nvPr>
        </p:nvSpPr>
        <p:spPr/>
        <p:txBody>
          <a:bodyPr/>
          <a:lstStyle>
            <a:lvl1pPr>
              <a:defRPr/>
            </a:lvl1pPr>
          </a:lstStyle>
          <a:p>
            <a:pPr>
              <a:defRPr/>
            </a:pPr>
            <a:fld id="{3CAF1838-8F38-4FBA-B71E-3E79C5E7199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r>
              <a:rPr lang="ru-RU" smtClean="0"/>
              <a:t>June 20-21 2013 </a:t>
            </a:r>
            <a:endParaRPr lang="ru-RU"/>
          </a:p>
        </p:txBody>
      </p:sp>
      <p:sp>
        <p:nvSpPr>
          <p:cNvPr id="6" name="Нижний колонтитул 4"/>
          <p:cNvSpPr>
            <a:spLocks noGrp="1"/>
          </p:cNvSpPr>
          <p:nvPr>
            <p:ph type="ftr" sz="quarter" idx="11"/>
          </p:nvPr>
        </p:nvSpPr>
        <p:spPr/>
        <p:txBody>
          <a:bodyPr/>
          <a:lstStyle>
            <a:lvl1pPr>
              <a:defRPr/>
            </a:lvl1pPr>
          </a:lstStyle>
          <a:p>
            <a:pPr>
              <a:defRPr/>
            </a:pPr>
            <a:r>
              <a:rPr lang="en-US"/>
              <a:t>PAC for Nuclear Physics 38-th Session</a:t>
            </a:r>
            <a:endParaRPr lang="ru-RU"/>
          </a:p>
        </p:txBody>
      </p:sp>
      <p:sp>
        <p:nvSpPr>
          <p:cNvPr id="7" name="Номер слайда 5"/>
          <p:cNvSpPr>
            <a:spLocks noGrp="1"/>
          </p:cNvSpPr>
          <p:nvPr>
            <p:ph type="sldNum" sz="quarter" idx="12"/>
          </p:nvPr>
        </p:nvSpPr>
        <p:spPr/>
        <p:txBody>
          <a:bodyPr/>
          <a:lstStyle>
            <a:lvl1pPr>
              <a:defRPr/>
            </a:lvl1pPr>
          </a:lstStyle>
          <a:p>
            <a:pPr>
              <a:defRPr/>
            </a:pPr>
            <a:fld id="{57F86CF4-E4DD-47C1-8A3B-059727961FBD}"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ru-RU" smtClean="0"/>
              <a:t>June 20-21 2013 </a:t>
            </a:r>
            <a:endParaRPr lang="ru-RU"/>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PAC for Nuclear Physics 38-th Session</a:t>
            </a:r>
            <a:endParaRPr lang="ru-RU"/>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F0BAC68-AF51-4D5F-9393-70DC33E2316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26.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jpeg"/><Relationship Id="rId4" Type="http://schemas.openxmlformats.org/officeDocument/2006/relationships/image" Target="../media/image80.png"/><Relationship Id="rId9"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7"/>
          <p:cNvSpPr>
            <a:spLocks noGrp="1"/>
          </p:cNvSpPr>
          <p:nvPr>
            <p:ph type="sldNum" sz="quarter" idx="12"/>
          </p:nvPr>
        </p:nvSpPr>
        <p:spPr/>
        <p:txBody>
          <a:bodyPr/>
          <a:lstStyle/>
          <a:p>
            <a:pPr>
              <a:defRPr/>
            </a:pPr>
            <a:fld id="{DAC563C6-B10D-4B50-A05B-B7034C41B4EF}" type="slidenum">
              <a:rPr lang="ru-RU"/>
              <a:pPr>
                <a:defRPr/>
              </a:pPr>
              <a:t>1</a:t>
            </a:fld>
            <a:endParaRPr lang="ru-RU"/>
          </a:p>
        </p:txBody>
      </p:sp>
      <p:sp>
        <p:nvSpPr>
          <p:cNvPr id="2052" name="Rectangle 7"/>
          <p:cNvSpPr>
            <a:spLocks noChangeArrowheads="1"/>
          </p:cNvSpPr>
          <p:nvPr/>
        </p:nvSpPr>
        <p:spPr bwMode="auto">
          <a:xfrm>
            <a:off x="622300" y="5860"/>
            <a:ext cx="8064500" cy="3816429"/>
          </a:xfrm>
          <a:prstGeom prst="rect">
            <a:avLst/>
          </a:prstGeom>
          <a:noFill/>
          <a:ln w="9525" algn="ctr">
            <a:noFill/>
            <a:miter lim="800000"/>
            <a:headEnd/>
            <a:tailEnd/>
          </a:ln>
        </p:spPr>
        <p:txBody>
          <a:bodyPr wrap="square" anchor="ctr">
            <a:spAutoFit/>
          </a:bodyPr>
          <a:lstStyle/>
          <a:p>
            <a:pPr algn="ctr" eaLnBrk="0" hangingPunct="0"/>
            <a:r>
              <a:rPr lang="en-US" sz="2400" dirty="0" smtClean="0"/>
              <a:t>Report on the theme “Investigations of Neutron Nuclear Interactions and Properties of the Neutron” and on the projects “TANGRA”, “ENGRIN” and “Modernization of EG-5”. </a:t>
            </a:r>
          </a:p>
          <a:p>
            <a:pPr algn="ctr" eaLnBrk="0" hangingPunct="0"/>
            <a:endParaRPr lang="en-US" sz="2400" dirty="0" smtClean="0"/>
          </a:p>
          <a:p>
            <a:pPr algn="ctr" eaLnBrk="0" hangingPunct="0"/>
            <a:r>
              <a:rPr lang="en-US" sz="2400" dirty="0" smtClean="0"/>
              <a:t>Proposals for</a:t>
            </a:r>
            <a:r>
              <a:rPr lang="en-GB" sz="2400" dirty="0" smtClean="0"/>
              <a:t> extending the projects </a:t>
            </a:r>
            <a:r>
              <a:rPr lang="en-US" sz="2400" dirty="0" smtClean="0"/>
              <a:t>“TANGRA” and “Modernization of EG-5”</a:t>
            </a:r>
          </a:p>
          <a:p>
            <a:pPr algn="ctr" eaLnBrk="0" hangingPunct="0"/>
            <a:endParaRPr lang="en-US" altLang="ja-JP" sz="2400" dirty="0" smtClean="0">
              <a:ea typeface="MS Mincho" pitchFamily="49" charset="-128"/>
            </a:endParaRPr>
          </a:p>
          <a:p>
            <a:pPr eaLnBrk="0" hangingPunct="0"/>
            <a:r>
              <a:rPr lang="en-US" altLang="ja-JP" i="1" dirty="0" smtClean="0">
                <a:ea typeface="MS Mincho" pitchFamily="49" charset="-128"/>
              </a:rPr>
              <a:t>Theme leader</a:t>
            </a:r>
            <a:r>
              <a:rPr lang="ru-RU" altLang="ja-JP" i="1" dirty="0" smtClean="0">
                <a:ea typeface="MS Mincho" pitchFamily="49" charset="-128"/>
              </a:rPr>
              <a:t>: </a:t>
            </a:r>
            <a:r>
              <a:rPr lang="en-US" altLang="ja-JP" i="1" dirty="0" err="1" smtClean="0">
                <a:ea typeface="MS Mincho" pitchFamily="49" charset="-128"/>
              </a:rPr>
              <a:t>Lychagin</a:t>
            </a:r>
            <a:r>
              <a:rPr lang="en-US" altLang="ja-JP" i="1" dirty="0" smtClean="0">
                <a:ea typeface="MS Mincho" pitchFamily="49" charset="-128"/>
              </a:rPr>
              <a:t> E.V.</a:t>
            </a:r>
            <a:endParaRPr lang="ru-RU" altLang="ja-JP" i="1" dirty="0">
              <a:ea typeface="MS Mincho" pitchFamily="49" charset="-128"/>
            </a:endParaRPr>
          </a:p>
          <a:p>
            <a:pPr eaLnBrk="0" hangingPunct="0"/>
            <a:r>
              <a:rPr lang="en-US" altLang="ja-JP" i="1" dirty="0" smtClean="0">
                <a:ea typeface="MS Mincho" pitchFamily="49" charset="-128"/>
              </a:rPr>
              <a:t>Deputies</a:t>
            </a:r>
            <a:r>
              <a:rPr lang="ru-RU" altLang="ja-JP" i="1" dirty="0" smtClean="0">
                <a:ea typeface="MS Mincho" pitchFamily="49" charset="-128"/>
              </a:rPr>
              <a:t>: </a:t>
            </a:r>
            <a:r>
              <a:rPr lang="en-US" altLang="ja-JP" i="1" dirty="0" err="1" smtClean="0">
                <a:ea typeface="MS Mincho" pitchFamily="49" charset="-128"/>
              </a:rPr>
              <a:t>Kopatch</a:t>
            </a:r>
            <a:r>
              <a:rPr lang="en-US" altLang="ja-JP" i="1" dirty="0" smtClean="0">
                <a:ea typeface="MS Mincho" pitchFamily="49" charset="-128"/>
              </a:rPr>
              <a:t> Y.N., </a:t>
            </a:r>
            <a:r>
              <a:rPr lang="en-US" altLang="ja-JP" i="1" dirty="0" err="1" smtClean="0">
                <a:ea typeface="MS Mincho" pitchFamily="49" charset="-128"/>
              </a:rPr>
              <a:t>Sedyshev</a:t>
            </a:r>
            <a:r>
              <a:rPr lang="en-US" altLang="ja-JP" i="1" dirty="0" smtClean="0">
                <a:ea typeface="MS Mincho" pitchFamily="49" charset="-128"/>
              </a:rPr>
              <a:t> P.V.</a:t>
            </a:r>
            <a:endParaRPr lang="ru-RU" altLang="ja-JP" i="1" dirty="0">
              <a:ea typeface="MS Mincho" pitchFamily="49" charset="-128"/>
            </a:endParaRPr>
          </a:p>
          <a:p>
            <a:pPr eaLnBrk="0" hangingPunct="0"/>
            <a:endParaRPr lang="ru-RU" altLang="ja-JP" sz="1400" dirty="0">
              <a:cs typeface="HGｺﾞｼｯｸE"/>
            </a:endParaRPr>
          </a:p>
        </p:txBody>
      </p:sp>
      <p:sp>
        <p:nvSpPr>
          <p:cNvPr id="4" name="Прямоугольник 3"/>
          <p:cNvSpPr/>
          <p:nvPr/>
        </p:nvSpPr>
        <p:spPr>
          <a:xfrm>
            <a:off x="622300" y="3822289"/>
            <a:ext cx="7679196" cy="1615827"/>
          </a:xfrm>
          <a:prstGeom prst="rect">
            <a:avLst/>
          </a:prstGeom>
        </p:spPr>
        <p:txBody>
          <a:bodyPr wrap="square">
            <a:spAutoFit/>
          </a:bodyPr>
          <a:lstStyle/>
          <a:p>
            <a:pPr>
              <a:lnSpc>
                <a:spcPct val="150000"/>
              </a:lnSpc>
            </a:pPr>
            <a:r>
              <a:rPr lang="en-US" dirty="0" smtClean="0">
                <a:solidFill>
                  <a:schemeClr val="tx2"/>
                </a:solidFill>
              </a:rPr>
              <a:t>Projects in 2023</a:t>
            </a:r>
            <a:r>
              <a:rPr lang="ru-RU" dirty="0" smtClean="0">
                <a:solidFill>
                  <a:schemeClr val="tx2"/>
                </a:solidFill>
              </a:rPr>
              <a:t>:</a:t>
            </a:r>
            <a:br>
              <a:rPr lang="ru-RU" dirty="0" smtClean="0">
                <a:solidFill>
                  <a:schemeClr val="tx2"/>
                </a:solidFill>
              </a:rPr>
            </a:br>
            <a:r>
              <a:rPr lang="ru-RU" sz="1600" dirty="0" smtClean="0">
                <a:solidFill>
                  <a:schemeClr val="tx2"/>
                </a:solidFill>
              </a:rPr>
              <a:t>1. TANGRA. </a:t>
            </a:r>
            <a:r>
              <a:rPr lang="en-US" sz="1600" dirty="0" smtClean="0">
                <a:solidFill>
                  <a:schemeClr val="tx2"/>
                </a:solidFill>
              </a:rPr>
              <a:t>Leader </a:t>
            </a:r>
            <a:r>
              <a:rPr lang="en-US" sz="1600" dirty="0" err="1" smtClean="0">
                <a:solidFill>
                  <a:schemeClr val="tx2"/>
                </a:solidFill>
              </a:rPr>
              <a:t>Kopatch</a:t>
            </a:r>
            <a:r>
              <a:rPr lang="en-US" sz="1600" dirty="0" smtClean="0">
                <a:solidFill>
                  <a:schemeClr val="tx2"/>
                </a:solidFill>
              </a:rPr>
              <a:t> Y.N.</a:t>
            </a:r>
            <a:r>
              <a:rPr lang="ru-RU" sz="1600" i="1" dirty="0" smtClean="0">
                <a:solidFill>
                  <a:schemeClr val="tx2"/>
                </a:solidFill>
              </a:rPr>
              <a:t> </a:t>
            </a:r>
            <a:r>
              <a:rPr lang="ru-RU" sz="1600" dirty="0" smtClean="0">
                <a:solidFill>
                  <a:schemeClr val="tx2"/>
                </a:solidFill>
              </a:rPr>
              <a:t>(2014-2023)</a:t>
            </a:r>
            <a:br>
              <a:rPr lang="ru-RU" sz="1600" dirty="0" smtClean="0">
                <a:solidFill>
                  <a:schemeClr val="tx2"/>
                </a:solidFill>
              </a:rPr>
            </a:br>
            <a:r>
              <a:rPr lang="ru-RU" sz="1600" dirty="0" smtClean="0">
                <a:solidFill>
                  <a:schemeClr val="tx2"/>
                </a:solidFill>
              </a:rPr>
              <a:t>2. </a:t>
            </a:r>
            <a:r>
              <a:rPr lang="en-US" sz="1600" dirty="0" smtClean="0">
                <a:solidFill>
                  <a:schemeClr val="tx2"/>
                </a:solidFill>
              </a:rPr>
              <a:t>ENGRIN</a:t>
            </a:r>
            <a:r>
              <a:rPr lang="ru-RU" sz="1600" dirty="0" smtClean="0">
                <a:solidFill>
                  <a:schemeClr val="tx2"/>
                </a:solidFill>
              </a:rPr>
              <a:t>. </a:t>
            </a:r>
            <a:r>
              <a:rPr lang="en-US" sz="1600" dirty="0" smtClean="0">
                <a:solidFill>
                  <a:schemeClr val="tx2"/>
                </a:solidFill>
              </a:rPr>
              <a:t>Leader </a:t>
            </a:r>
            <a:r>
              <a:rPr lang="en-US" sz="1600" dirty="0" err="1" smtClean="0">
                <a:solidFill>
                  <a:schemeClr val="tx2"/>
                </a:solidFill>
              </a:rPr>
              <a:t>Zeinalov</a:t>
            </a:r>
            <a:r>
              <a:rPr lang="en-US" sz="1600" dirty="0" smtClean="0">
                <a:solidFill>
                  <a:schemeClr val="tx2"/>
                </a:solidFill>
              </a:rPr>
              <a:t> Sh. S.</a:t>
            </a:r>
            <a:r>
              <a:rPr lang="ru-RU" sz="1600" i="1" dirty="0" smtClean="0">
                <a:solidFill>
                  <a:schemeClr val="tx2"/>
                </a:solidFill>
              </a:rPr>
              <a:t> </a:t>
            </a:r>
            <a:r>
              <a:rPr lang="ru-RU" sz="1600" dirty="0" smtClean="0">
                <a:solidFill>
                  <a:schemeClr val="tx2"/>
                </a:solidFill>
              </a:rPr>
              <a:t>(2022-2023) </a:t>
            </a:r>
          </a:p>
          <a:p>
            <a:pPr>
              <a:lnSpc>
                <a:spcPct val="150000"/>
              </a:lnSpc>
            </a:pPr>
            <a:r>
              <a:rPr lang="ru-RU" sz="1600" dirty="0" smtClean="0">
                <a:solidFill>
                  <a:schemeClr val="tx2"/>
                </a:solidFill>
              </a:rPr>
              <a:t>3. </a:t>
            </a:r>
            <a:r>
              <a:rPr lang="en-US" sz="1600" dirty="0" smtClean="0">
                <a:solidFill>
                  <a:schemeClr val="tx2"/>
                </a:solidFill>
              </a:rPr>
              <a:t>Modernization of EG-5</a:t>
            </a:r>
            <a:r>
              <a:rPr lang="ru-RU" sz="1600" dirty="0" smtClean="0">
                <a:solidFill>
                  <a:schemeClr val="tx2"/>
                </a:solidFill>
              </a:rPr>
              <a:t>. </a:t>
            </a:r>
            <a:r>
              <a:rPr lang="en-US" sz="1600" dirty="0" smtClean="0">
                <a:solidFill>
                  <a:schemeClr val="tx2"/>
                </a:solidFill>
              </a:rPr>
              <a:t>Leader </a:t>
            </a:r>
            <a:r>
              <a:rPr lang="en-US" sz="1600" dirty="0" err="1" smtClean="0">
                <a:solidFill>
                  <a:schemeClr val="tx2"/>
                </a:solidFill>
              </a:rPr>
              <a:t>Doroshkevich</a:t>
            </a:r>
            <a:r>
              <a:rPr lang="en-US" sz="1600" dirty="0" smtClean="0">
                <a:solidFill>
                  <a:schemeClr val="tx2"/>
                </a:solidFill>
              </a:rPr>
              <a:t> A.S.</a:t>
            </a:r>
            <a:r>
              <a:rPr lang="ru-RU" sz="1600" i="1" dirty="0" smtClean="0">
                <a:solidFill>
                  <a:schemeClr val="tx2"/>
                </a:solidFill>
              </a:rPr>
              <a:t> </a:t>
            </a:r>
            <a:r>
              <a:rPr lang="ru-RU" sz="1600" dirty="0" smtClean="0">
                <a:solidFill>
                  <a:schemeClr val="tx2"/>
                </a:solidFill>
              </a:rPr>
              <a:t>(2022-2023)</a:t>
            </a:r>
            <a:endParaRPr lang="ru-RU" dirty="0">
              <a:solidFill>
                <a:schemeClr val="tx2"/>
              </a:solidFill>
            </a:endParaRPr>
          </a:p>
        </p:txBody>
      </p:sp>
      <p:sp>
        <p:nvSpPr>
          <p:cNvPr id="5" name="TextBox 4"/>
          <p:cNvSpPr txBox="1"/>
          <p:nvPr/>
        </p:nvSpPr>
        <p:spPr>
          <a:xfrm>
            <a:off x="2879812" y="5629890"/>
            <a:ext cx="2642775" cy="369332"/>
          </a:xfrm>
          <a:prstGeom prst="rect">
            <a:avLst/>
          </a:prstGeom>
          <a:noFill/>
        </p:spPr>
        <p:txBody>
          <a:bodyPr wrap="none" rtlCol="0">
            <a:spAutoFit/>
          </a:bodyPr>
          <a:lstStyle/>
          <a:p>
            <a:r>
              <a:rPr lang="en-US" i="1" dirty="0" smtClean="0"/>
              <a:t>Speaker: Yuri </a:t>
            </a:r>
            <a:r>
              <a:rPr lang="en-US" i="1" dirty="0" err="1" smtClean="0"/>
              <a:t>Kopatch</a:t>
            </a:r>
            <a:endParaRPr lang="ru-RU"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p:nvPr/>
        </p:nvPicPr>
        <p:blipFill>
          <a:blip r:embed="rId3" cstate="print"/>
          <a:srcRect/>
          <a:stretch>
            <a:fillRect/>
          </a:stretch>
        </p:blipFill>
        <p:spPr bwMode="auto">
          <a:xfrm>
            <a:off x="539552" y="1383023"/>
            <a:ext cx="3990975" cy="1819275"/>
          </a:xfrm>
          <a:prstGeom prst="rect">
            <a:avLst/>
          </a:prstGeom>
          <a:noFill/>
        </p:spPr>
      </p:pic>
      <p:pic>
        <p:nvPicPr>
          <p:cNvPr id="2" name="Picture 6"/>
          <p:cNvPicPr>
            <a:picLocks noChangeAspect="1" noChangeArrowheads="1"/>
          </p:cNvPicPr>
          <p:nvPr/>
        </p:nvPicPr>
        <p:blipFill>
          <a:blip r:embed="rId4" cstate="print"/>
          <a:srcRect/>
          <a:stretch>
            <a:fillRect/>
          </a:stretch>
        </p:blipFill>
        <p:spPr bwMode="auto">
          <a:xfrm>
            <a:off x="4860032" y="1383023"/>
            <a:ext cx="2880320" cy="1963020"/>
          </a:xfrm>
          <a:prstGeom prst="rect">
            <a:avLst/>
          </a:prstGeom>
          <a:noFill/>
          <a:ln w="9525">
            <a:noFill/>
            <a:miter lim="800000"/>
            <a:headEnd/>
            <a:tailEnd/>
          </a:ln>
        </p:spPr>
      </p:pic>
      <p:grpSp>
        <p:nvGrpSpPr>
          <p:cNvPr id="75783" name="Group 7"/>
          <p:cNvGrpSpPr>
            <a:grpSpLocks/>
          </p:cNvGrpSpPr>
          <p:nvPr/>
        </p:nvGrpSpPr>
        <p:grpSpPr bwMode="auto">
          <a:xfrm>
            <a:off x="1387493" y="3717925"/>
            <a:ext cx="5729287" cy="2171700"/>
            <a:chOff x="1086" y="8124"/>
            <a:chExt cx="7616" cy="3157"/>
          </a:xfrm>
        </p:grpSpPr>
        <p:graphicFrame>
          <p:nvGraphicFramePr>
            <p:cNvPr id="75784" name="Object 8"/>
            <p:cNvGraphicFramePr>
              <a:graphicFrameLocks noChangeAspect="1"/>
            </p:cNvGraphicFramePr>
            <p:nvPr/>
          </p:nvGraphicFramePr>
          <p:xfrm>
            <a:off x="4675" y="8201"/>
            <a:ext cx="4027" cy="3080"/>
          </p:xfrm>
          <a:graphic>
            <a:graphicData uri="http://schemas.openxmlformats.org/presentationml/2006/ole">
              <p:oleObj spid="_x0000_s75784" r:id="rId5" imgW="3531465" imgH="2701196" progId="">
                <p:embed/>
              </p:oleObj>
            </a:graphicData>
          </a:graphic>
        </p:graphicFrame>
        <p:graphicFrame>
          <p:nvGraphicFramePr>
            <p:cNvPr id="75785" name="Object 9"/>
            <p:cNvGraphicFramePr>
              <a:graphicFrameLocks noChangeAspect="1"/>
            </p:cNvGraphicFramePr>
            <p:nvPr/>
          </p:nvGraphicFramePr>
          <p:xfrm>
            <a:off x="1086" y="8124"/>
            <a:ext cx="3980" cy="3047"/>
          </p:xfrm>
          <a:graphic>
            <a:graphicData uri="http://schemas.openxmlformats.org/presentationml/2006/ole">
              <p:oleObj spid="_x0000_s75785" r:id="rId6" imgW="3929974" imgH="3005847" progId="">
                <p:embed/>
              </p:oleObj>
            </a:graphicData>
          </a:graphic>
        </p:graphicFrame>
      </p:grpSp>
      <p:sp>
        <p:nvSpPr>
          <p:cNvPr id="3" name="Номер слайда 2"/>
          <p:cNvSpPr>
            <a:spLocks noGrp="1"/>
          </p:cNvSpPr>
          <p:nvPr>
            <p:ph type="sldNum" sz="quarter" idx="12"/>
          </p:nvPr>
        </p:nvSpPr>
        <p:spPr/>
        <p:txBody>
          <a:bodyPr/>
          <a:lstStyle/>
          <a:p>
            <a:pPr>
              <a:defRPr/>
            </a:pPr>
            <a:fld id="{6B8A077B-B5EA-4DC9-9C3A-E95B912A2B61}" type="slidenum">
              <a:rPr lang="ru-RU"/>
              <a:pPr>
                <a:defRPr/>
              </a:pPr>
              <a:t>10</a:t>
            </a:fld>
            <a:endParaRPr lang="ru-RU"/>
          </a:p>
        </p:txBody>
      </p:sp>
      <p:sp>
        <p:nvSpPr>
          <p:cNvPr id="75782" name="Rectangle 6"/>
          <p:cNvSpPr>
            <a:spLocks noChangeArrowheads="1"/>
          </p:cNvSpPr>
          <p:nvPr/>
        </p:nvSpPr>
        <p:spPr bwMode="auto">
          <a:xfrm>
            <a:off x="395536" y="572661"/>
            <a:ext cx="8496944"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spcAft>
                <a:spcPts val="0"/>
              </a:spcAft>
            </a:pPr>
            <a:r>
              <a:rPr lang="en-US" sz="1400" i="1" dirty="0" smtClean="0">
                <a:solidFill>
                  <a:schemeClr val="tx2"/>
                </a:solidFill>
                <a:ea typeface="Times New Roman" pitchFamily="18" charset="0"/>
                <a:cs typeface="Arial" pitchFamily="34" charset="0"/>
              </a:rPr>
              <a:t>In the current year, studies were carried out on variations in the average number of prompt fission neutrons (PFN) in the resonance region of neutrons. In experiments carried out on IREN channel 2 using a double ionization chamber with Frisch grids in combination with a fast neutron detector, new data were obtained.</a:t>
            </a:r>
            <a:endParaRPr kumimoji="0" lang="en-US" sz="2400" b="0" i="0" u="none" strike="noStrike" cap="none" normalizeH="0" baseline="0" dirty="0" smtClean="0">
              <a:ln>
                <a:noFill/>
              </a:ln>
              <a:solidFill>
                <a:schemeClr val="tx2"/>
              </a:solidFill>
              <a:effectLst/>
              <a:latin typeface="Arial" pitchFamily="34" charset="0"/>
            </a:endParaRPr>
          </a:p>
        </p:txBody>
      </p:sp>
      <p:sp>
        <p:nvSpPr>
          <p:cNvPr id="11" name="Заголовок 1"/>
          <p:cNvSpPr txBox="1">
            <a:spLocks/>
          </p:cNvSpPr>
          <p:nvPr/>
        </p:nvSpPr>
        <p:spPr bwMode="auto">
          <a:xfrm>
            <a:off x="696913" y="-27384"/>
            <a:ext cx="7778750" cy="6000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Project ENGRIN</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
        <p:nvSpPr>
          <p:cNvPr id="12" name="Прямоугольник 11"/>
          <p:cNvSpPr/>
          <p:nvPr/>
        </p:nvSpPr>
        <p:spPr>
          <a:xfrm>
            <a:off x="641152" y="3346043"/>
            <a:ext cx="7778750" cy="523220"/>
          </a:xfrm>
          <a:prstGeom prst="rect">
            <a:avLst/>
          </a:prstGeom>
        </p:spPr>
        <p:txBody>
          <a:bodyPr wrap="square">
            <a:spAutoFit/>
          </a:bodyPr>
          <a:lstStyle/>
          <a:p>
            <a:r>
              <a:rPr lang="en-US" sz="1400" b="0" dirty="0" smtClean="0"/>
              <a:t>Variations of the total kinetic energy (TKE) in the </a:t>
            </a:r>
            <a:r>
              <a:rPr lang="en-US" sz="1400" b="0" baseline="30000" dirty="0" smtClean="0"/>
              <a:t>235</a:t>
            </a:r>
            <a:r>
              <a:rPr lang="en-US" sz="1400" b="0" dirty="0" smtClean="0"/>
              <a:t>U(</a:t>
            </a:r>
            <a:r>
              <a:rPr lang="en-US" sz="1400" b="0" dirty="0" err="1" smtClean="0"/>
              <a:t>n</a:t>
            </a:r>
            <a:r>
              <a:rPr lang="en-US" sz="1400" b="0" baseline="-25000" dirty="0" err="1" smtClean="0"/>
              <a:t>res</a:t>
            </a:r>
            <a:r>
              <a:rPr lang="en-US" sz="1400" b="0" dirty="0" err="1" smtClean="0"/>
              <a:t>,f</a:t>
            </a:r>
            <a:r>
              <a:rPr lang="en-US" sz="1400" b="0" dirty="0" smtClean="0"/>
              <a:t>) reaction as a function of energy of resonance neutrons. Left: data from GELINA source; Right: data from IREN.</a:t>
            </a:r>
          </a:p>
        </p:txBody>
      </p:sp>
      <p:sp>
        <p:nvSpPr>
          <p:cNvPr id="17" name="Прямоугольник 16"/>
          <p:cNvSpPr/>
          <p:nvPr/>
        </p:nvSpPr>
        <p:spPr>
          <a:xfrm>
            <a:off x="539552" y="5705813"/>
            <a:ext cx="7880350" cy="738664"/>
          </a:xfrm>
          <a:prstGeom prst="rect">
            <a:avLst/>
          </a:prstGeom>
        </p:spPr>
        <p:txBody>
          <a:bodyPr wrap="square">
            <a:spAutoFit/>
          </a:bodyPr>
          <a:lstStyle/>
          <a:p>
            <a:r>
              <a:rPr lang="en-US" sz="1400" b="0" dirty="0" smtClean="0"/>
              <a:t>Dependences of the average number of PFN in the reaction </a:t>
            </a:r>
            <a:r>
              <a:rPr lang="en-US" sz="1400" b="0" baseline="30000" dirty="0" smtClean="0"/>
              <a:t>235</a:t>
            </a:r>
            <a:r>
              <a:rPr lang="en-US" sz="1400" b="0" dirty="0" smtClean="0"/>
              <a:t>U(</a:t>
            </a:r>
            <a:r>
              <a:rPr lang="en-US" sz="1400" b="0" dirty="0" err="1" smtClean="0"/>
              <a:t>n,f</a:t>
            </a:r>
            <a:r>
              <a:rPr lang="en-US" sz="1400" b="0" dirty="0" smtClean="0"/>
              <a:t>) in the thermal energy range of incoming neutrons. These data were included in the EXFOR database and make it possible to increase the resolution in the spectrometry of fission fragments using an ionization chamber.</a:t>
            </a:r>
            <a:endParaRPr lang="ru-RU" sz="1400" b="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B8A077B-B5EA-4DC9-9C3A-E95B912A2B61}" type="slidenum">
              <a:rPr lang="ru-RU"/>
              <a:pPr>
                <a:defRPr/>
              </a:pPr>
              <a:t>11</a:t>
            </a:fld>
            <a:endParaRPr lang="ru-RU"/>
          </a:p>
        </p:txBody>
      </p:sp>
      <p:sp>
        <p:nvSpPr>
          <p:cNvPr id="75782" name="Rectangle 6"/>
          <p:cNvSpPr>
            <a:spLocks noChangeArrowheads="1"/>
          </p:cNvSpPr>
          <p:nvPr/>
        </p:nvSpPr>
        <p:spPr bwMode="auto">
          <a:xfrm>
            <a:off x="531946" y="572661"/>
            <a:ext cx="8154853"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i="1" dirty="0" smtClean="0">
                <a:solidFill>
                  <a:srgbClr val="C00000"/>
                </a:solidFill>
              </a:rPr>
              <a:t>A new facility for studying the properties of PFN is installed on the second channel of IREN and is ready to measure the properties of fission with PFN emission on a beam of resonance neutrons.</a:t>
            </a:r>
            <a:endParaRPr lang="ru-RU" i="1" dirty="0" smtClean="0">
              <a:solidFill>
                <a:srgbClr val="C00000"/>
              </a:solidFill>
            </a:endParaRPr>
          </a:p>
        </p:txBody>
      </p:sp>
      <p:pic>
        <p:nvPicPr>
          <p:cNvPr id="9" name="Рисунок 8"/>
          <p:cNvPicPr/>
          <p:nvPr/>
        </p:nvPicPr>
        <p:blipFill>
          <a:blip r:embed="rId2" cstate="print"/>
          <a:srcRect l="3886" r="6337"/>
          <a:stretch>
            <a:fillRect/>
          </a:stretch>
        </p:blipFill>
        <p:spPr bwMode="auto">
          <a:xfrm>
            <a:off x="323528" y="1495991"/>
            <a:ext cx="5976664" cy="4248472"/>
          </a:xfrm>
          <a:prstGeom prst="rect">
            <a:avLst/>
          </a:prstGeom>
          <a:noFill/>
          <a:ln w="9525">
            <a:noFill/>
            <a:miter lim="800000"/>
            <a:headEnd/>
            <a:tailEnd/>
          </a:ln>
        </p:spPr>
      </p:pic>
      <p:sp>
        <p:nvSpPr>
          <p:cNvPr id="6" name="Заголовок 1"/>
          <p:cNvSpPr txBox="1">
            <a:spLocks/>
          </p:cNvSpPr>
          <p:nvPr/>
        </p:nvSpPr>
        <p:spPr bwMode="auto">
          <a:xfrm>
            <a:off x="696913" y="-27384"/>
            <a:ext cx="7778750" cy="6000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Project ENGRIN</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
        <p:nvSpPr>
          <p:cNvPr id="7" name="Прямоугольник 6"/>
          <p:cNvSpPr/>
          <p:nvPr/>
        </p:nvSpPr>
        <p:spPr>
          <a:xfrm>
            <a:off x="6553200" y="2096852"/>
            <a:ext cx="2386608" cy="2585323"/>
          </a:xfrm>
          <a:prstGeom prst="rect">
            <a:avLst/>
          </a:prstGeom>
        </p:spPr>
        <p:txBody>
          <a:bodyPr wrap="square">
            <a:spAutoFit/>
          </a:bodyPr>
          <a:lstStyle/>
          <a:p>
            <a:r>
              <a:rPr lang="en-US" b="0" dirty="0" smtClean="0"/>
              <a:t>The setup consists of 32 neutron scintillation detectors with a BC501 liquid </a:t>
            </a:r>
            <a:r>
              <a:rPr lang="en-US" b="0" dirty="0" err="1" smtClean="0"/>
              <a:t>scintillator</a:t>
            </a:r>
            <a:r>
              <a:rPr lang="en-US" b="0" dirty="0" smtClean="0"/>
              <a:t> and a double ionization chamber for measuring fission fragments.</a:t>
            </a:r>
            <a:endParaRPr lang="ru-RU" b="0" dirty="0"/>
          </a:p>
        </p:txBody>
      </p:sp>
      <p:sp>
        <p:nvSpPr>
          <p:cNvPr id="8" name="TextBox 7"/>
          <p:cNvSpPr txBox="1"/>
          <p:nvPr/>
        </p:nvSpPr>
        <p:spPr>
          <a:xfrm>
            <a:off x="531945" y="5771576"/>
            <a:ext cx="7943717" cy="738664"/>
          </a:xfrm>
          <a:prstGeom prst="rect">
            <a:avLst/>
          </a:prstGeom>
          <a:noFill/>
        </p:spPr>
        <p:txBody>
          <a:bodyPr wrap="square" rtlCol="0">
            <a:spAutoFit/>
          </a:bodyPr>
          <a:lstStyle/>
          <a:p>
            <a:r>
              <a:rPr lang="en-US" sz="1400" dirty="0" smtClean="0"/>
              <a:t>Starting from 2024 this installation will be a part of the project “Investigations of Neutron Nuclear Interactions and Properties of the Neutron”</a:t>
            </a:r>
          </a:p>
          <a:p>
            <a:r>
              <a:rPr lang="en-US" sz="1400" dirty="0" smtClean="0"/>
              <a:t>(see report of </a:t>
            </a:r>
            <a:r>
              <a:rPr lang="en-US" sz="1400" dirty="0" err="1" smtClean="0"/>
              <a:t>V.N.Shvetsov</a:t>
            </a:r>
            <a:r>
              <a:rPr lang="en-US" sz="1400" dirty="0" smtClean="0"/>
              <a:t>)</a:t>
            </a:r>
            <a:endParaRPr lang="ru-RU" sz="14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622300" y="0"/>
            <a:ext cx="7514096" cy="1727200"/>
          </a:xfrm>
        </p:spPr>
        <p:txBody>
          <a:bodyPr rtlCol="0">
            <a:noAutofit/>
          </a:bodyPr>
          <a:lstStyle/>
          <a:p>
            <a:pPr eaLnBrk="1" fontAlgn="auto" hangingPunct="1">
              <a:spcAft>
                <a:spcPts val="0"/>
              </a:spcAft>
              <a:defRPr/>
            </a:pPr>
            <a:r>
              <a:rPr lang="en-US" sz="2800" b="1" u="sng" dirty="0" smtClean="0"/>
              <a:t>Report on the Project </a:t>
            </a:r>
            <a:br>
              <a:rPr lang="en-US" sz="2800" b="1" u="sng" dirty="0" smtClean="0"/>
            </a:br>
            <a:r>
              <a:rPr lang="en-US" sz="2800" b="1" dirty="0" smtClean="0"/>
              <a:t>“Modernization of the EG-5 accelerator and its experimental infrastructure”</a:t>
            </a:r>
            <a:r>
              <a:rPr lang="en-US" sz="2800" b="1" u="sng" dirty="0" smtClean="0"/>
              <a:t/>
            </a:r>
            <a:br>
              <a:rPr lang="en-US" sz="2800" b="1" u="sng" dirty="0" smtClean="0"/>
            </a:br>
            <a:r>
              <a:rPr lang="en-US" sz="2400" b="1" dirty="0" smtClean="0"/>
              <a:t>for 2022-2023</a:t>
            </a:r>
            <a:endParaRPr lang="ru-RU" sz="2800" dirty="0"/>
          </a:p>
        </p:txBody>
      </p:sp>
      <p:sp>
        <p:nvSpPr>
          <p:cNvPr id="8" name="Номер слайда 7"/>
          <p:cNvSpPr>
            <a:spLocks noGrp="1"/>
          </p:cNvSpPr>
          <p:nvPr>
            <p:ph type="sldNum" sz="quarter" idx="12"/>
          </p:nvPr>
        </p:nvSpPr>
        <p:spPr/>
        <p:txBody>
          <a:bodyPr/>
          <a:lstStyle/>
          <a:p>
            <a:pPr>
              <a:defRPr/>
            </a:pPr>
            <a:fld id="{DAC563C6-B10D-4B50-A05B-B7034C41B4EF}" type="slidenum">
              <a:rPr lang="ru-RU"/>
              <a:pPr>
                <a:defRPr/>
              </a:pPr>
              <a:t>12</a:t>
            </a:fld>
            <a:endParaRPr lang="ru-RU"/>
          </a:p>
        </p:txBody>
      </p:sp>
      <p:sp>
        <p:nvSpPr>
          <p:cNvPr id="2052" name="Rectangle 7"/>
          <p:cNvSpPr>
            <a:spLocks noChangeArrowheads="1"/>
          </p:cNvSpPr>
          <p:nvPr/>
        </p:nvSpPr>
        <p:spPr bwMode="auto">
          <a:xfrm>
            <a:off x="622300" y="1603757"/>
            <a:ext cx="8064500" cy="338554"/>
          </a:xfrm>
          <a:prstGeom prst="rect">
            <a:avLst/>
          </a:prstGeom>
          <a:noFill/>
          <a:ln w="9525" algn="ctr">
            <a:noFill/>
            <a:miter lim="800000"/>
            <a:headEnd/>
            <a:tailEnd/>
          </a:ln>
        </p:spPr>
        <p:txBody>
          <a:bodyPr wrap="square" anchor="ctr">
            <a:spAutoFit/>
          </a:bodyPr>
          <a:lstStyle/>
          <a:p>
            <a:pPr eaLnBrk="0" hangingPunct="0"/>
            <a:r>
              <a:rPr lang="en-US" altLang="ja-JP" sz="1600" dirty="0" smtClean="0">
                <a:ea typeface="MS Mincho" pitchFamily="49" charset="-128"/>
              </a:rPr>
              <a:t>Project leader: </a:t>
            </a:r>
            <a:r>
              <a:rPr lang="en-US" altLang="ja-JP" sz="1600" dirty="0" err="1" smtClean="0">
                <a:ea typeface="MS Mincho" pitchFamily="49" charset="-128"/>
              </a:rPr>
              <a:t>Doroshkevich</a:t>
            </a:r>
            <a:r>
              <a:rPr lang="en-US" altLang="ja-JP" sz="1600" dirty="0" smtClean="0">
                <a:ea typeface="MS Mincho" pitchFamily="49" charset="-128"/>
              </a:rPr>
              <a:t> A.A.</a:t>
            </a:r>
            <a:endParaRPr lang="ru-RU" altLang="ja-JP" sz="1050" dirty="0">
              <a:cs typeface="HGｺﾞｼｯｸE"/>
            </a:endParaRPr>
          </a:p>
        </p:txBody>
      </p:sp>
      <p:grpSp>
        <p:nvGrpSpPr>
          <p:cNvPr id="6" name="Group 3"/>
          <p:cNvGrpSpPr>
            <a:grpSpLocks/>
          </p:cNvGrpSpPr>
          <p:nvPr/>
        </p:nvGrpSpPr>
        <p:grpSpPr bwMode="auto">
          <a:xfrm>
            <a:off x="4247964" y="1957589"/>
            <a:ext cx="4089916" cy="2806812"/>
            <a:chOff x="861" y="1025"/>
            <a:chExt cx="3335" cy="2156"/>
          </a:xfrm>
        </p:grpSpPr>
        <p:pic>
          <p:nvPicPr>
            <p:cNvPr id="7" name="Picture 4"/>
            <p:cNvPicPr>
              <a:picLocks noChangeAspect="1" noChangeArrowheads="1"/>
            </p:cNvPicPr>
            <p:nvPr/>
          </p:nvPicPr>
          <p:blipFill>
            <a:blip r:embed="rId3" cstate="print"/>
            <a:srcRect l="20139" t="20494" r="20139" b="10864"/>
            <a:stretch>
              <a:fillRect/>
            </a:stretch>
          </p:blipFill>
          <p:spPr bwMode="auto">
            <a:xfrm>
              <a:off x="861" y="1025"/>
              <a:ext cx="3335" cy="2156"/>
            </a:xfrm>
            <a:prstGeom prst="rect">
              <a:avLst/>
            </a:prstGeom>
            <a:noFill/>
            <a:ln w="9525" algn="ctr">
              <a:noFill/>
              <a:miter lim="800000"/>
              <a:headEnd/>
              <a:tailEnd/>
            </a:ln>
            <a:effectLst/>
          </p:spPr>
        </p:pic>
        <p:sp>
          <p:nvSpPr>
            <p:cNvPr id="9" name="Text Box 5"/>
            <p:cNvSpPr txBox="1">
              <a:spLocks noChangeArrowheads="1"/>
            </p:cNvSpPr>
            <p:nvPr/>
          </p:nvSpPr>
          <p:spPr bwMode="auto">
            <a:xfrm>
              <a:off x="1460" y="2305"/>
              <a:ext cx="197" cy="233"/>
            </a:xfrm>
            <a:prstGeom prst="rect">
              <a:avLst/>
            </a:prstGeom>
            <a:noFill/>
            <a:ln w="9525" algn="ctr">
              <a:solidFill>
                <a:schemeClr val="bg1"/>
              </a:solidFill>
              <a:miter lim="800000"/>
              <a:headEnd/>
              <a:tailEnd/>
            </a:ln>
            <a:effectLst/>
          </p:spPr>
          <p:txBody>
            <a:bodyPr wrap="none">
              <a:spAutoFit/>
            </a:bodyPr>
            <a:lstStyle/>
            <a:p>
              <a:pPr algn="ctr">
                <a:spcBef>
                  <a:spcPct val="20000"/>
                </a:spcBef>
              </a:pPr>
              <a:r>
                <a:rPr lang="ru-RU">
                  <a:solidFill>
                    <a:schemeClr val="bg1"/>
                  </a:solidFill>
                  <a:cs typeface="Times New Roman" pitchFamily="18" charset="0"/>
                </a:rPr>
                <a:t>3</a:t>
              </a:r>
            </a:p>
          </p:txBody>
        </p:sp>
        <p:sp>
          <p:nvSpPr>
            <p:cNvPr id="10" name="Text Box 6"/>
            <p:cNvSpPr txBox="1">
              <a:spLocks noChangeArrowheads="1"/>
            </p:cNvSpPr>
            <p:nvPr/>
          </p:nvSpPr>
          <p:spPr bwMode="auto">
            <a:xfrm>
              <a:off x="1586" y="2786"/>
              <a:ext cx="197" cy="233"/>
            </a:xfrm>
            <a:prstGeom prst="rect">
              <a:avLst/>
            </a:prstGeom>
            <a:noFill/>
            <a:ln w="9525" algn="ctr">
              <a:solidFill>
                <a:schemeClr val="bg1"/>
              </a:solidFill>
              <a:miter lim="800000"/>
              <a:headEnd/>
              <a:tailEnd/>
            </a:ln>
            <a:effectLst/>
          </p:spPr>
          <p:txBody>
            <a:bodyPr wrap="none">
              <a:spAutoFit/>
            </a:bodyPr>
            <a:lstStyle/>
            <a:p>
              <a:pPr algn="ctr">
                <a:spcBef>
                  <a:spcPct val="20000"/>
                </a:spcBef>
              </a:pPr>
              <a:r>
                <a:rPr lang="ru-RU">
                  <a:solidFill>
                    <a:schemeClr val="bg1"/>
                  </a:solidFill>
                  <a:cs typeface="Times New Roman" pitchFamily="18" charset="0"/>
                </a:rPr>
                <a:t>1</a:t>
              </a:r>
            </a:p>
          </p:txBody>
        </p:sp>
        <p:sp>
          <p:nvSpPr>
            <p:cNvPr id="11" name="Text Box 7"/>
            <p:cNvSpPr txBox="1">
              <a:spLocks noChangeArrowheads="1"/>
            </p:cNvSpPr>
            <p:nvPr/>
          </p:nvSpPr>
          <p:spPr bwMode="auto">
            <a:xfrm>
              <a:off x="1586" y="2786"/>
              <a:ext cx="197" cy="233"/>
            </a:xfrm>
            <a:prstGeom prst="rect">
              <a:avLst/>
            </a:prstGeom>
            <a:noFill/>
            <a:ln w="9525" algn="ctr">
              <a:solidFill>
                <a:schemeClr val="bg1"/>
              </a:solidFill>
              <a:miter lim="800000"/>
              <a:headEnd/>
              <a:tailEnd/>
            </a:ln>
            <a:effectLst/>
          </p:spPr>
          <p:txBody>
            <a:bodyPr wrap="none">
              <a:spAutoFit/>
            </a:bodyPr>
            <a:lstStyle/>
            <a:p>
              <a:pPr algn="ctr">
                <a:spcBef>
                  <a:spcPct val="20000"/>
                </a:spcBef>
              </a:pPr>
              <a:r>
                <a:rPr lang="ru-RU">
                  <a:solidFill>
                    <a:schemeClr val="bg1"/>
                  </a:solidFill>
                  <a:cs typeface="Times New Roman" pitchFamily="18" charset="0"/>
                </a:rPr>
                <a:t>1</a:t>
              </a:r>
            </a:p>
          </p:txBody>
        </p:sp>
        <p:sp>
          <p:nvSpPr>
            <p:cNvPr id="12" name="Text Box 8"/>
            <p:cNvSpPr txBox="1">
              <a:spLocks noChangeArrowheads="1"/>
            </p:cNvSpPr>
            <p:nvPr/>
          </p:nvSpPr>
          <p:spPr bwMode="auto">
            <a:xfrm>
              <a:off x="1364" y="2574"/>
              <a:ext cx="197" cy="233"/>
            </a:xfrm>
            <a:prstGeom prst="rect">
              <a:avLst/>
            </a:prstGeom>
            <a:noFill/>
            <a:ln w="9525" algn="ctr">
              <a:solidFill>
                <a:schemeClr val="bg1"/>
              </a:solidFill>
              <a:miter lim="800000"/>
              <a:headEnd/>
              <a:tailEnd/>
            </a:ln>
            <a:effectLst/>
          </p:spPr>
          <p:txBody>
            <a:bodyPr wrap="none">
              <a:spAutoFit/>
            </a:bodyPr>
            <a:lstStyle/>
            <a:p>
              <a:pPr algn="ctr">
                <a:spcBef>
                  <a:spcPct val="20000"/>
                </a:spcBef>
              </a:pPr>
              <a:r>
                <a:rPr lang="ru-RU">
                  <a:solidFill>
                    <a:schemeClr val="bg1"/>
                  </a:solidFill>
                  <a:cs typeface="Times New Roman" pitchFamily="18" charset="0"/>
                </a:rPr>
                <a:t>2</a:t>
              </a:r>
            </a:p>
          </p:txBody>
        </p:sp>
        <p:sp>
          <p:nvSpPr>
            <p:cNvPr id="13" name="Text Box 9"/>
            <p:cNvSpPr txBox="1">
              <a:spLocks noChangeArrowheads="1"/>
            </p:cNvSpPr>
            <p:nvPr/>
          </p:nvSpPr>
          <p:spPr bwMode="auto">
            <a:xfrm>
              <a:off x="3437" y="2040"/>
              <a:ext cx="197" cy="233"/>
            </a:xfrm>
            <a:prstGeom prst="rect">
              <a:avLst/>
            </a:prstGeom>
            <a:noFill/>
            <a:ln w="9525" algn="ctr">
              <a:solidFill>
                <a:schemeClr val="bg1"/>
              </a:solidFill>
              <a:miter lim="800000"/>
              <a:headEnd/>
              <a:tailEnd/>
            </a:ln>
            <a:effectLst/>
          </p:spPr>
          <p:txBody>
            <a:bodyPr wrap="none">
              <a:spAutoFit/>
            </a:bodyPr>
            <a:lstStyle/>
            <a:p>
              <a:pPr algn="ctr">
                <a:spcBef>
                  <a:spcPct val="20000"/>
                </a:spcBef>
              </a:pPr>
              <a:r>
                <a:rPr lang="ru-RU">
                  <a:solidFill>
                    <a:schemeClr val="bg1"/>
                  </a:solidFill>
                  <a:cs typeface="Times New Roman" pitchFamily="18" charset="0"/>
                </a:rPr>
                <a:t>6</a:t>
              </a:r>
            </a:p>
          </p:txBody>
        </p:sp>
        <p:sp>
          <p:nvSpPr>
            <p:cNvPr id="14" name="Text Box 10"/>
            <p:cNvSpPr txBox="1">
              <a:spLocks noChangeArrowheads="1"/>
            </p:cNvSpPr>
            <p:nvPr/>
          </p:nvSpPr>
          <p:spPr bwMode="auto">
            <a:xfrm>
              <a:off x="3562" y="2492"/>
              <a:ext cx="197" cy="233"/>
            </a:xfrm>
            <a:prstGeom prst="rect">
              <a:avLst/>
            </a:prstGeom>
            <a:noFill/>
            <a:ln w="9525" algn="ctr">
              <a:solidFill>
                <a:schemeClr val="bg1"/>
              </a:solidFill>
              <a:miter lim="800000"/>
              <a:headEnd/>
              <a:tailEnd/>
            </a:ln>
            <a:effectLst/>
          </p:spPr>
          <p:txBody>
            <a:bodyPr wrap="none">
              <a:spAutoFit/>
            </a:bodyPr>
            <a:lstStyle/>
            <a:p>
              <a:pPr algn="ctr">
                <a:spcBef>
                  <a:spcPct val="20000"/>
                </a:spcBef>
              </a:pPr>
              <a:r>
                <a:rPr lang="ru-RU">
                  <a:solidFill>
                    <a:schemeClr val="bg1"/>
                  </a:solidFill>
                  <a:cs typeface="Times New Roman" pitchFamily="18" charset="0"/>
                </a:rPr>
                <a:t>4</a:t>
              </a:r>
            </a:p>
          </p:txBody>
        </p:sp>
        <p:sp>
          <p:nvSpPr>
            <p:cNvPr id="15" name="Text Box 11"/>
            <p:cNvSpPr txBox="1">
              <a:spLocks noChangeArrowheads="1"/>
            </p:cNvSpPr>
            <p:nvPr/>
          </p:nvSpPr>
          <p:spPr bwMode="auto">
            <a:xfrm>
              <a:off x="3615" y="2257"/>
              <a:ext cx="197" cy="233"/>
            </a:xfrm>
            <a:prstGeom prst="rect">
              <a:avLst/>
            </a:prstGeom>
            <a:noFill/>
            <a:ln w="9525" algn="ctr">
              <a:solidFill>
                <a:schemeClr val="bg1"/>
              </a:solidFill>
              <a:miter lim="800000"/>
              <a:headEnd/>
              <a:tailEnd/>
            </a:ln>
            <a:effectLst/>
          </p:spPr>
          <p:txBody>
            <a:bodyPr wrap="none">
              <a:spAutoFit/>
            </a:bodyPr>
            <a:lstStyle/>
            <a:p>
              <a:pPr algn="ctr">
                <a:spcBef>
                  <a:spcPct val="20000"/>
                </a:spcBef>
              </a:pPr>
              <a:r>
                <a:rPr lang="ru-RU">
                  <a:solidFill>
                    <a:schemeClr val="bg1"/>
                  </a:solidFill>
                  <a:cs typeface="Times New Roman" pitchFamily="18" charset="0"/>
                </a:rPr>
                <a:t>5</a:t>
              </a:r>
            </a:p>
          </p:txBody>
        </p:sp>
      </p:grpSp>
      <p:pic>
        <p:nvPicPr>
          <p:cNvPr id="17" name="Picture 6"/>
          <p:cNvPicPr>
            <a:picLocks noChangeAspect="1" noChangeArrowheads="1"/>
          </p:cNvPicPr>
          <p:nvPr/>
        </p:nvPicPr>
        <p:blipFill>
          <a:blip r:embed="rId4" cstate="print"/>
          <a:srcRect/>
          <a:stretch>
            <a:fillRect/>
          </a:stretch>
        </p:blipFill>
        <p:spPr bwMode="auto">
          <a:xfrm>
            <a:off x="1007604" y="1942311"/>
            <a:ext cx="2263729" cy="3085561"/>
          </a:xfrm>
          <a:prstGeom prst="rect">
            <a:avLst/>
          </a:prstGeom>
          <a:noFill/>
          <a:ln w="9525">
            <a:noFill/>
            <a:round/>
            <a:headEnd/>
            <a:tailEnd/>
          </a:ln>
        </p:spPr>
      </p:pic>
      <p:graphicFrame>
        <p:nvGraphicFramePr>
          <p:cNvPr id="18" name="Group 90"/>
          <p:cNvGraphicFramePr>
            <a:graphicFrameLocks noGrp="1"/>
          </p:cNvGraphicFramePr>
          <p:nvPr/>
        </p:nvGraphicFramePr>
        <p:xfrm>
          <a:off x="1799692" y="5381704"/>
          <a:ext cx="5118100" cy="1036320"/>
        </p:xfrm>
        <a:graphic>
          <a:graphicData uri="http://schemas.openxmlformats.org/drawingml/2006/table">
            <a:tbl>
              <a:tblPr/>
              <a:tblGrid>
                <a:gridCol w="2616200"/>
                <a:gridCol w="2501900"/>
              </a:tblGrid>
              <a:tr h="128588">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Before</a:t>
                      </a: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modernization</a:t>
                      </a:r>
                      <a:endParaRPr kumimoji="0" lang="ru-RU" sz="1400" b="0" i="0" u="none" strike="noStrike" cap="none" normalizeH="0" baseline="0" dirty="0" smtClean="0">
                        <a:ln>
                          <a:noFill/>
                        </a:ln>
                        <a:solidFill>
                          <a:schemeClr val="tx1"/>
                        </a:solidFill>
                        <a:effectLst/>
                        <a:latin typeface="Arial"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After modernization</a:t>
                      </a:r>
                      <a:endParaRPr kumimoji="0" lang="ru-RU" sz="1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5150">
                <a:tc>
                  <a:txBody>
                    <a:bodyPr/>
                    <a:lstStyle/>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Terminal</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voltage</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- 2,</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5</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MV</a:t>
                      </a:r>
                    </a:p>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Beam</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current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Arial"/>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mkA</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Ion</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Energy</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Arial"/>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 </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5</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MeV</a:t>
                      </a:r>
                      <a:endParaRPr kumimoji="0" lang="ru-RU" sz="1400" b="0" i="0" u="none" strike="noStrike" cap="none" normalizeH="0" baseline="0" dirty="0" smtClean="0">
                        <a:ln>
                          <a:noFill/>
                        </a:ln>
                        <a:solidFill>
                          <a:schemeClr val="tx1"/>
                        </a:solidFill>
                        <a:effectLst/>
                        <a:latin typeface="Arial"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Terminal</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voltage</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a:t>
                      </a:r>
                      <a:r>
                        <a:rPr kumimoji="0" lang="ru-RU" sz="14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4,1 MV</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Beam</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current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Arial"/>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50-100mkA</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Ion</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Energy</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Arial"/>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0,8 - 4</a:t>
                      </a:r>
                      <a:r>
                        <a:rPr kumimoji="0" lang="ru-RU" sz="14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,1 </a:t>
                      </a:r>
                      <a:r>
                        <a:rPr kumimoji="0" lang="ru-RU" sz="1400" b="1"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MeV</a:t>
                      </a:r>
                      <a:endParaRPr kumimoji="0" lang="ru-RU" sz="1400" b="1" i="0" u="none" strike="noStrike" cap="none" normalizeH="0" baseline="0" dirty="0" smtClean="0">
                        <a:ln>
                          <a:noFill/>
                        </a:ln>
                        <a:solidFill>
                          <a:srgbClr val="0000FF"/>
                        </a:solidFill>
                        <a:effectLst/>
                        <a:latin typeface="Arial"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9" name="Rectangle 66"/>
          <p:cNvSpPr>
            <a:spLocks noChangeArrowheads="1"/>
          </p:cNvSpPr>
          <p:nvPr/>
        </p:nvSpPr>
        <p:spPr bwMode="auto">
          <a:xfrm>
            <a:off x="747043" y="5043150"/>
            <a:ext cx="7832593" cy="338554"/>
          </a:xfrm>
          <a:prstGeom prst="rect">
            <a:avLst/>
          </a:prstGeom>
          <a:noFill/>
          <a:ln w="9525">
            <a:noFill/>
            <a:miter lim="800000"/>
            <a:headEnd/>
            <a:tailEnd/>
          </a:ln>
          <a:effectLst/>
        </p:spPr>
        <p:txBody>
          <a:bodyPr wrap="none">
            <a:spAutoFit/>
          </a:bodyPr>
          <a:lstStyle/>
          <a:p>
            <a:r>
              <a:rPr lang="en-US" sz="1600" dirty="0" smtClean="0"/>
              <a:t>Main goal of the project: restoration </a:t>
            </a:r>
            <a:r>
              <a:rPr lang="en-US" sz="1600" dirty="0"/>
              <a:t>of technical parameters of the accelerator</a:t>
            </a:r>
            <a:endParaRPr lang="ru-RU" sz="1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17513" y="1360488"/>
            <a:ext cx="4764087" cy="3573463"/>
            <a:chOff x="1263" y="1097"/>
            <a:chExt cx="3002" cy="2251"/>
          </a:xfrm>
        </p:grpSpPr>
        <p:pic>
          <p:nvPicPr>
            <p:cNvPr id="13315" name="Picture 3" descr="IMG_20210923_164527"/>
            <p:cNvPicPr>
              <a:picLocks noChangeAspect="1" noChangeArrowheads="1"/>
            </p:cNvPicPr>
            <p:nvPr/>
          </p:nvPicPr>
          <p:blipFill>
            <a:blip r:embed="rId3" cstate="print"/>
            <a:srcRect/>
            <a:stretch>
              <a:fillRect/>
            </a:stretch>
          </p:blipFill>
          <p:spPr bwMode="auto">
            <a:xfrm>
              <a:off x="1263" y="1097"/>
              <a:ext cx="3002" cy="2251"/>
            </a:xfrm>
            <a:prstGeom prst="rect">
              <a:avLst/>
            </a:prstGeom>
            <a:noFill/>
          </p:spPr>
        </p:pic>
        <p:sp>
          <p:nvSpPr>
            <p:cNvPr id="13316" name="Line 4"/>
            <p:cNvSpPr>
              <a:spLocks noChangeShapeType="1"/>
            </p:cNvSpPr>
            <p:nvPr/>
          </p:nvSpPr>
          <p:spPr bwMode="auto">
            <a:xfrm flipH="1">
              <a:off x="3431" y="3075"/>
              <a:ext cx="203" cy="153"/>
            </a:xfrm>
            <a:prstGeom prst="line">
              <a:avLst/>
            </a:prstGeom>
            <a:noFill/>
            <a:ln w="76200">
              <a:solidFill>
                <a:srgbClr val="CC0000"/>
              </a:solidFill>
              <a:round/>
              <a:headEnd/>
              <a:tailEnd type="triangle" w="med" len="med"/>
            </a:ln>
            <a:effectLst/>
          </p:spPr>
          <p:txBody>
            <a:bodyPr/>
            <a:lstStyle/>
            <a:p>
              <a:endParaRPr lang="ru-RU"/>
            </a:p>
          </p:txBody>
        </p:sp>
        <p:sp>
          <p:nvSpPr>
            <p:cNvPr id="13317" name="Line 5"/>
            <p:cNvSpPr>
              <a:spLocks noChangeShapeType="1"/>
            </p:cNvSpPr>
            <p:nvPr/>
          </p:nvSpPr>
          <p:spPr bwMode="auto">
            <a:xfrm flipH="1">
              <a:off x="1592" y="2355"/>
              <a:ext cx="339" cy="68"/>
            </a:xfrm>
            <a:prstGeom prst="line">
              <a:avLst/>
            </a:prstGeom>
            <a:noFill/>
            <a:ln w="76200">
              <a:solidFill>
                <a:srgbClr val="CC0000"/>
              </a:solidFill>
              <a:round/>
              <a:headEnd/>
              <a:tailEnd type="triangle" w="med" len="med"/>
            </a:ln>
            <a:effectLst/>
          </p:spPr>
          <p:txBody>
            <a:bodyPr/>
            <a:lstStyle/>
            <a:p>
              <a:endParaRPr lang="ru-RU"/>
            </a:p>
          </p:txBody>
        </p:sp>
      </p:grpSp>
      <p:sp>
        <p:nvSpPr>
          <p:cNvPr id="13318" name="Text Box 6"/>
          <p:cNvSpPr txBox="1">
            <a:spLocks noChangeArrowheads="1"/>
          </p:cNvSpPr>
          <p:nvPr/>
        </p:nvSpPr>
        <p:spPr bwMode="auto">
          <a:xfrm>
            <a:off x="1189037" y="572661"/>
            <a:ext cx="7472363" cy="400110"/>
          </a:xfrm>
          <a:prstGeom prst="rect">
            <a:avLst/>
          </a:prstGeom>
          <a:noFill/>
          <a:ln w="9525">
            <a:noFill/>
            <a:miter lim="800000"/>
            <a:headEnd/>
            <a:tailEnd/>
          </a:ln>
          <a:effectLst/>
        </p:spPr>
        <p:txBody>
          <a:bodyPr wrap="square">
            <a:spAutoFit/>
          </a:bodyPr>
          <a:lstStyle/>
          <a:p>
            <a:pPr algn="ctr"/>
            <a:r>
              <a:rPr lang="en-US" sz="2000" i="1" dirty="0">
                <a:solidFill>
                  <a:schemeClr val="tx2"/>
                </a:solidFill>
              </a:rPr>
              <a:t>Preparation for the replacement of the HV-tube</a:t>
            </a:r>
            <a:endParaRPr lang="ru-RU" sz="2000" i="1" dirty="0">
              <a:solidFill>
                <a:schemeClr val="tx2"/>
              </a:solidFill>
            </a:endParaRPr>
          </a:p>
        </p:txBody>
      </p:sp>
      <p:sp>
        <p:nvSpPr>
          <p:cNvPr id="13319" name="Text Box 7"/>
          <p:cNvSpPr txBox="1">
            <a:spLocks noChangeArrowheads="1"/>
          </p:cNvSpPr>
          <p:nvPr/>
        </p:nvSpPr>
        <p:spPr bwMode="auto">
          <a:xfrm>
            <a:off x="254000" y="5202238"/>
            <a:ext cx="4870450" cy="1069975"/>
          </a:xfrm>
          <a:prstGeom prst="rect">
            <a:avLst/>
          </a:prstGeom>
          <a:noFill/>
          <a:ln w="9525">
            <a:noFill/>
            <a:miter lim="800000"/>
            <a:headEnd/>
            <a:tailEnd/>
          </a:ln>
          <a:effectLst/>
        </p:spPr>
        <p:txBody>
          <a:bodyPr>
            <a:spAutoFit/>
          </a:bodyPr>
          <a:lstStyle/>
          <a:p>
            <a:r>
              <a:rPr lang="en-US" sz="1600" b="1" dirty="0">
                <a:solidFill>
                  <a:schemeClr val="accent2"/>
                </a:solidFill>
              </a:rPr>
              <a:t>The accelerator hall has been prepared for the replacement of the HV-tube</a:t>
            </a:r>
            <a:endParaRPr lang="ru-RU" sz="1600" b="1" dirty="0">
              <a:solidFill>
                <a:schemeClr val="accent2"/>
              </a:solidFill>
            </a:endParaRPr>
          </a:p>
          <a:p>
            <a:r>
              <a:rPr lang="en-US" sz="1600" dirty="0"/>
              <a:t>Floors are filled with epoxy enamel, walls are painted, trash is removed</a:t>
            </a:r>
            <a:endParaRPr lang="ru-RU" sz="1600" dirty="0"/>
          </a:p>
        </p:txBody>
      </p:sp>
      <p:sp>
        <p:nvSpPr>
          <p:cNvPr id="13320" name="Text Box 8"/>
          <p:cNvSpPr txBox="1">
            <a:spLocks noChangeArrowheads="1"/>
          </p:cNvSpPr>
          <p:nvPr/>
        </p:nvSpPr>
        <p:spPr bwMode="auto">
          <a:xfrm>
            <a:off x="173038" y="4581526"/>
            <a:ext cx="1220787" cy="304800"/>
          </a:xfrm>
          <a:prstGeom prst="rect">
            <a:avLst/>
          </a:prstGeom>
          <a:solidFill>
            <a:schemeClr val="bg1"/>
          </a:solidFill>
          <a:ln w="9525">
            <a:noFill/>
            <a:miter lim="800000"/>
            <a:headEnd/>
            <a:tailEnd/>
          </a:ln>
          <a:effectLst/>
        </p:spPr>
        <p:txBody>
          <a:bodyPr wrap="none">
            <a:spAutoFit/>
          </a:bodyPr>
          <a:lstStyle/>
          <a:p>
            <a:r>
              <a:rPr lang="ru-RU" sz="1400"/>
              <a:t>Studnev K.E.</a:t>
            </a:r>
          </a:p>
        </p:txBody>
      </p:sp>
      <p:pic>
        <p:nvPicPr>
          <p:cNvPr id="13321" name="Picture 9" descr="Фото группы 1"/>
          <p:cNvPicPr>
            <a:picLocks noChangeAspect="1" noChangeArrowheads="1"/>
          </p:cNvPicPr>
          <p:nvPr/>
        </p:nvPicPr>
        <p:blipFill>
          <a:blip r:embed="rId4" cstate="print"/>
          <a:srcRect l="29810" t="26581" r="62129" b="50645"/>
          <a:stretch>
            <a:fillRect/>
          </a:stretch>
        </p:blipFill>
        <p:spPr bwMode="auto">
          <a:xfrm>
            <a:off x="192088" y="3035301"/>
            <a:ext cx="971550" cy="1544637"/>
          </a:xfrm>
          <a:prstGeom prst="rect">
            <a:avLst/>
          </a:prstGeom>
          <a:noFill/>
        </p:spPr>
      </p:pic>
      <p:pic>
        <p:nvPicPr>
          <p:cNvPr id="13322" name="Picture 10"/>
          <p:cNvPicPr>
            <a:picLocks noChangeAspect="1" noChangeArrowheads="1"/>
          </p:cNvPicPr>
          <p:nvPr/>
        </p:nvPicPr>
        <p:blipFill>
          <a:blip r:embed="rId5" cstate="print"/>
          <a:srcRect l="14433"/>
          <a:stretch>
            <a:fillRect/>
          </a:stretch>
        </p:blipFill>
        <p:spPr bwMode="auto">
          <a:xfrm>
            <a:off x="6418263" y="2136776"/>
            <a:ext cx="2090737" cy="2325687"/>
          </a:xfrm>
          <a:prstGeom prst="rect">
            <a:avLst/>
          </a:prstGeom>
          <a:noFill/>
          <a:ln w="9525" algn="ctr">
            <a:noFill/>
            <a:miter lim="800000"/>
            <a:headEnd/>
            <a:tailEnd/>
          </a:ln>
          <a:effectLst/>
        </p:spPr>
      </p:pic>
      <p:pic>
        <p:nvPicPr>
          <p:cNvPr id="13323" name="Picture 11" descr="Electrones trajectories"/>
          <p:cNvPicPr>
            <a:picLocks noChangeAspect="1" noChangeArrowheads="1"/>
          </p:cNvPicPr>
          <p:nvPr/>
        </p:nvPicPr>
        <p:blipFill>
          <a:blip r:embed="rId6" cstate="print"/>
          <a:srcRect/>
          <a:stretch>
            <a:fillRect/>
          </a:stretch>
        </p:blipFill>
        <p:spPr bwMode="auto">
          <a:xfrm>
            <a:off x="5741988" y="1452563"/>
            <a:ext cx="1271587" cy="954088"/>
          </a:xfrm>
          <a:prstGeom prst="rect">
            <a:avLst/>
          </a:prstGeom>
          <a:noFill/>
        </p:spPr>
      </p:pic>
      <p:pic>
        <p:nvPicPr>
          <p:cNvPr id="13324" name="Picture 12"/>
          <p:cNvPicPr>
            <a:picLocks noChangeAspect="1" noChangeArrowheads="1"/>
          </p:cNvPicPr>
          <p:nvPr/>
        </p:nvPicPr>
        <p:blipFill>
          <a:blip r:embed="rId7" cstate="print"/>
          <a:srcRect/>
          <a:stretch>
            <a:fillRect/>
          </a:stretch>
        </p:blipFill>
        <p:spPr bwMode="auto">
          <a:xfrm>
            <a:off x="5607050" y="3759201"/>
            <a:ext cx="1285875" cy="1243012"/>
          </a:xfrm>
          <a:prstGeom prst="rect">
            <a:avLst/>
          </a:prstGeom>
          <a:noFill/>
          <a:ln w="9525" algn="ctr">
            <a:noFill/>
            <a:miter lim="800000"/>
            <a:headEnd/>
            <a:tailEnd/>
          </a:ln>
          <a:effectLst/>
        </p:spPr>
      </p:pic>
      <p:pic>
        <p:nvPicPr>
          <p:cNvPr id="13325" name="Picture 13" descr="Фото группы 1"/>
          <p:cNvPicPr>
            <a:picLocks noChangeAspect="1" noChangeArrowheads="1"/>
          </p:cNvPicPr>
          <p:nvPr/>
        </p:nvPicPr>
        <p:blipFill>
          <a:blip r:embed="rId4" cstate="print"/>
          <a:srcRect l="76271" t="24609" r="16028" b="55167"/>
          <a:stretch>
            <a:fillRect/>
          </a:stretch>
        </p:blipFill>
        <p:spPr bwMode="auto">
          <a:xfrm>
            <a:off x="254000" y="1003301"/>
            <a:ext cx="1117600" cy="1651000"/>
          </a:xfrm>
          <a:prstGeom prst="rect">
            <a:avLst/>
          </a:prstGeom>
          <a:noFill/>
        </p:spPr>
      </p:pic>
      <p:sp>
        <p:nvSpPr>
          <p:cNvPr id="13326" name="Text Box 14"/>
          <p:cNvSpPr txBox="1">
            <a:spLocks noChangeArrowheads="1"/>
          </p:cNvSpPr>
          <p:nvPr/>
        </p:nvSpPr>
        <p:spPr bwMode="auto">
          <a:xfrm>
            <a:off x="165100" y="2638426"/>
            <a:ext cx="1652588" cy="304800"/>
          </a:xfrm>
          <a:prstGeom prst="rect">
            <a:avLst/>
          </a:prstGeom>
          <a:solidFill>
            <a:schemeClr val="bg1"/>
          </a:solidFill>
          <a:ln w="9525">
            <a:noFill/>
            <a:miter lim="800000"/>
            <a:headEnd/>
            <a:tailEnd/>
          </a:ln>
          <a:effectLst/>
        </p:spPr>
        <p:txBody>
          <a:bodyPr wrap="none">
            <a:spAutoFit/>
          </a:bodyPr>
          <a:lstStyle/>
          <a:p>
            <a:r>
              <a:rPr lang="ru-RU" sz="1400"/>
              <a:t>I.A. Chepurchenko</a:t>
            </a:r>
          </a:p>
        </p:txBody>
      </p:sp>
      <p:sp>
        <p:nvSpPr>
          <p:cNvPr id="13327" name="Text Box 15"/>
          <p:cNvSpPr txBox="1">
            <a:spLocks noChangeArrowheads="1"/>
          </p:cNvSpPr>
          <p:nvPr/>
        </p:nvSpPr>
        <p:spPr bwMode="auto">
          <a:xfrm>
            <a:off x="5461000" y="5202238"/>
            <a:ext cx="3525838" cy="1421928"/>
          </a:xfrm>
          <a:prstGeom prst="rect">
            <a:avLst/>
          </a:prstGeom>
          <a:noFill/>
          <a:ln w="9525">
            <a:noFill/>
            <a:miter lim="800000"/>
            <a:headEnd/>
            <a:tailEnd/>
          </a:ln>
          <a:effectLst/>
        </p:spPr>
        <p:txBody>
          <a:bodyPr>
            <a:spAutoFit/>
          </a:bodyPr>
          <a:lstStyle/>
          <a:p>
            <a:pPr algn="just">
              <a:lnSpc>
                <a:spcPct val="90000"/>
              </a:lnSpc>
              <a:buFont typeface="Arial" pitchFamily="34" charset="0"/>
              <a:buChar char="•"/>
            </a:pPr>
            <a:r>
              <a:rPr lang="en-US" sz="1600" dirty="0" smtClean="0">
                <a:solidFill>
                  <a:srgbClr val="C00000"/>
                </a:solidFill>
              </a:rPr>
              <a:t>Calculations of the HV tube (R&amp;D) were carried out </a:t>
            </a:r>
          </a:p>
          <a:p>
            <a:pPr algn="just">
              <a:lnSpc>
                <a:spcPct val="90000"/>
              </a:lnSpc>
              <a:buFont typeface="Arial" pitchFamily="34" charset="0"/>
              <a:buChar char="•"/>
            </a:pPr>
            <a:endParaRPr lang="en-US" sz="1600" dirty="0" smtClean="0"/>
          </a:p>
          <a:p>
            <a:pPr algn="just">
              <a:lnSpc>
                <a:spcPct val="90000"/>
              </a:lnSpc>
              <a:buFont typeface="Arial" pitchFamily="34" charset="0"/>
              <a:buChar char="•"/>
            </a:pPr>
            <a:r>
              <a:rPr lang="en-US" sz="1600" dirty="0" smtClean="0">
                <a:solidFill>
                  <a:srgbClr val="C00000"/>
                </a:solidFill>
              </a:rPr>
              <a:t>Contract for the manufacturing of a new ion source is prepared</a:t>
            </a:r>
            <a:endParaRPr lang="ru-RU" sz="1600" dirty="0" smtClean="0">
              <a:solidFill>
                <a:srgbClr val="C00000"/>
              </a:solidFill>
            </a:endParaRPr>
          </a:p>
          <a:p>
            <a:pPr algn="just">
              <a:lnSpc>
                <a:spcPct val="90000"/>
              </a:lnSpc>
              <a:buFont typeface="Arial" pitchFamily="34" charset="0"/>
              <a:buChar char="•"/>
            </a:pPr>
            <a:endParaRPr lang="en-US" sz="1600" dirty="0"/>
          </a:p>
        </p:txBody>
      </p:sp>
      <p:sp>
        <p:nvSpPr>
          <p:cNvPr id="13328" name="Rectangle 16"/>
          <p:cNvSpPr>
            <a:spLocks noChangeArrowheads="1"/>
          </p:cNvSpPr>
          <p:nvPr/>
        </p:nvSpPr>
        <p:spPr bwMode="auto">
          <a:xfrm>
            <a:off x="5422900" y="1281113"/>
            <a:ext cx="3213100" cy="3784600"/>
          </a:xfrm>
          <a:prstGeom prst="rect">
            <a:avLst/>
          </a:prstGeom>
          <a:noFill/>
          <a:ln w="9525">
            <a:solidFill>
              <a:schemeClr val="tx1"/>
            </a:solidFill>
            <a:prstDash val="dash"/>
            <a:miter lim="800000"/>
            <a:headEnd/>
            <a:tailEnd/>
          </a:ln>
          <a:effectLst/>
        </p:spPr>
        <p:txBody>
          <a:bodyPr wrap="none" anchor="ctr"/>
          <a:lstStyle/>
          <a:p>
            <a:endParaRPr lang="ru-RU"/>
          </a:p>
        </p:txBody>
      </p:sp>
      <p:pic>
        <p:nvPicPr>
          <p:cNvPr id="13329" name="Picture 17" descr="aHR0cHM6Ly9jZG4zLnpwLnJ1L2pvYi9hdHRhY2hlcy8yMDIxLzA5LzlkLzhhLzlkOGE3NDBjMDJjOThjYjk0NWNiY2Y2Mzc4MWNlNmFk"/>
          <p:cNvPicPr>
            <a:picLocks noChangeAspect="1" noChangeArrowheads="1"/>
          </p:cNvPicPr>
          <p:nvPr/>
        </p:nvPicPr>
        <p:blipFill>
          <a:blip r:embed="rId8" cstate="print"/>
          <a:srcRect/>
          <a:stretch>
            <a:fillRect/>
          </a:stretch>
        </p:blipFill>
        <p:spPr bwMode="auto">
          <a:xfrm>
            <a:off x="7666038" y="747713"/>
            <a:ext cx="1216025" cy="1296988"/>
          </a:xfrm>
          <a:prstGeom prst="rect">
            <a:avLst/>
          </a:prstGeom>
          <a:noFill/>
        </p:spPr>
      </p:pic>
      <p:sp>
        <p:nvSpPr>
          <p:cNvPr id="18" name="Заголовок 1"/>
          <p:cNvSpPr txBox="1">
            <a:spLocks/>
          </p:cNvSpPr>
          <p:nvPr/>
        </p:nvSpPr>
        <p:spPr bwMode="auto">
          <a:xfrm>
            <a:off x="696913" y="-27384"/>
            <a:ext cx="7778750" cy="6000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Project “Modernization of EG-5”</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
        <p:nvSpPr>
          <p:cNvPr id="19" name="Номер слайда 18"/>
          <p:cNvSpPr>
            <a:spLocks noGrp="1"/>
          </p:cNvSpPr>
          <p:nvPr>
            <p:ph type="sldNum" sz="quarter" idx="12"/>
          </p:nvPr>
        </p:nvSpPr>
        <p:spPr/>
        <p:txBody>
          <a:bodyPr/>
          <a:lstStyle/>
          <a:p>
            <a:pPr>
              <a:defRPr/>
            </a:pPr>
            <a:fld id="{1AC71BA5-06B3-4A03-9F78-6632A6659F2A}" type="slidenum">
              <a:rPr lang="ru-RU" smtClean="0"/>
              <a:pPr>
                <a:defRPr/>
              </a:pPr>
              <a:t>13</a:t>
            </a:fld>
            <a:endParaRPr lang="ru-RU"/>
          </a:p>
        </p:txBody>
      </p:sp>
      <p:sp>
        <p:nvSpPr>
          <p:cNvPr id="20" name="Прямоугольник 19"/>
          <p:cNvSpPr/>
          <p:nvPr/>
        </p:nvSpPr>
        <p:spPr>
          <a:xfrm>
            <a:off x="6892925" y="4447985"/>
            <a:ext cx="1793875" cy="674031"/>
          </a:xfrm>
          <a:prstGeom prst="rect">
            <a:avLst/>
          </a:prstGeom>
        </p:spPr>
        <p:txBody>
          <a:bodyPr wrap="square">
            <a:spAutoFit/>
          </a:bodyPr>
          <a:lstStyle/>
          <a:p>
            <a:pPr>
              <a:lnSpc>
                <a:spcPct val="90000"/>
              </a:lnSpc>
            </a:pPr>
            <a:r>
              <a:rPr lang="en-US" sz="1400" dirty="0" err="1" smtClean="0"/>
              <a:t>Budker</a:t>
            </a:r>
            <a:r>
              <a:rPr lang="en-US" sz="1400" dirty="0" smtClean="0"/>
              <a:t> Institute of Nuclear Physics (Novosibirsk)</a:t>
            </a:r>
            <a:endParaRPr lang="ru-RU"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5"/>
          <p:cNvSpPr>
            <a:spLocks noGrp="1"/>
          </p:cNvSpPr>
          <p:nvPr>
            <p:ph type="sldNum" sz="quarter" idx="12"/>
          </p:nvPr>
        </p:nvSpPr>
        <p:spPr/>
        <p:txBody>
          <a:bodyPr/>
          <a:lstStyle/>
          <a:p>
            <a:pPr>
              <a:defRPr/>
            </a:pPr>
            <a:fld id="{6D1D3485-3BB1-402C-A4EE-36B35B9F41F7}" type="slidenum">
              <a:rPr lang="ru-RU"/>
              <a:pPr>
                <a:defRPr/>
              </a:pPr>
              <a:t>14</a:t>
            </a:fld>
            <a:endParaRPr lang="ru-RU"/>
          </a:p>
        </p:txBody>
      </p:sp>
      <p:pic>
        <p:nvPicPr>
          <p:cNvPr id="312322" name="Picture 2" descr="C:\Users\ILYA\Downloads\2022-04-06_11-46-06.png"/>
          <p:cNvPicPr>
            <a:picLocks noChangeAspect="1" noChangeArrowheads="1"/>
          </p:cNvPicPr>
          <p:nvPr/>
        </p:nvPicPr>
        <p:blipFill>
          <a:blip r:embed="rId2" cstate="print"/>
          <a:srcRect/>
          <a:stretch>
            <a:fillRect/>
          </a:stretch>
        </p:blipFill>
        <p:spPr bwMode="auto">
          <a:xfrm>
            <a:off x="406332" y="1479549"/>
            <a:ext cx="4320425" cy="3716339"/>
          </a:xfrm>
          <a:prstGeom prst="rect">
            <a:avLst/>
          </a:prstGeom>
          <a:noFill/>
          <a:ln w="9525">
            <a:noFill/>
            <a:miter lim="800000"/>
            <a:headEnd/>
            <a:tailEnd/>
          </a:ln>
        </p:spPr>
      </p:pic>
      <p:pic>
        <p:nvPicPr>
          <p:cNvPr id="312323" name="Picture 3" descr="C:\Users\ILYA\Downloads\2022-04-06_11-50-14.png"/>
          <p:cNvPicPr>
            <a:picLocks noChangeAspect="1" noChangeArrowheads="1"/>
          </p:cNvPicPr>
          <p:nvPr/>
        </p:nvPicPr>
        <p:blipFill>
          <a:blip r:embed="rId3" cstate="print"/>
          <a:srcRect/>
          <a:stretch>
            <a:fillRect/>
          </a:stretch>
        </p:blipFill>
        <p:spPr bwMode="auto">
          <a:xfrm>
            <a:off x="4826752" y="1470025"/>
            <a:ext cx="4061707" cy="3716339"/>
          </a:xfrm>
          <a:prstGeom prst="rect">
            <a:avLst/>
          </a:prstGeom>
          <a:noFill/>
          <a:ln w="9525">
            <a:noFill/>
            <a:miter lim="800000"/>
            <a:headEnd/>
            <a:tailEnd/>
          </a:ln>
        </p:spPr>
      </p:pic>
      <p:pic>
        <p:nvPicPr>
          <p:cNvPr id="312324" name="Picture 2" descr="C:\Users\Chepurchenko_IA\Downloads\1649175951950.jpg"/>
          <p:cNvPicPr>
            <a:picLocks noChangeAspect="1" noChangeArrowheads="1"/>
          </p:cNvPicPr>
          <p:nvPr/>
        </p:nvPicPr>
        <p:blipFill>
          <a:blip r:embed="rId4" cstate="print"/>
          <a:srcRect/>
          <a:stretch>
            <a:fillRect/>
          </a:stretch>
        </p:blipFill>
        <p:spPr bwMode="auto">
          <a:xfrm>
            <a:off x="2726853" y="2533652"/>
            <a:ext cx="3391899" cy="3565525"/>
          </a:xfrm>
          <a:prstGeom prst="rect">
            <a:avLst/>
          </a:prstGeom>
          <a:noFill/>
          <a:ln w="9525">
            <a:noFill/>
            <a:miter lim="800000"/>
            <a:headEnd/>
            <a:tailEnd/>
          </a:ln>
        </p:spPr>
      </p:pic>
      <p:sp>
        <p:nvSpPr>
          <p:cNvPr id="312325" name="Text Box 5"/>
          <p:cNvSpPr txBox="1">
            <a:spLocks noChangeArrowheads="1"/>
          </p:cNvSpPr>
          <p:nvPr/>
        </p:nvSpPr>
        <p:spPr bwMode="auto">
          <a:xfrm>
            <a:off x="802344" y="872716"/>
            <a:ext cx="7848825" cy="646331"/>
          </a:xfrm>
          <a:prstGeom prst="rect">
            <a:avLst/>
          </a:prstGeom>
          <a:noFill/>
          <a:ln w="9525">
            <a:noFill/>
            <a:miter lim="800000"/>
            <a:headEnd/>
            <a:tailEnd/>
          </a:ln>
          <a:effectLst/>
        </p:spPr>
        <p:txBody>
          <a:bodyPr>
            <a:spAutoFit/>
          </a:bodyPr>
          <a:lstStyle/>
          <a:p>
            <a:pPr algn="ctr">
              <a:lnSpc>
                <a:spcPct val="90000"/>
              </a:lnSpc>
              <a:buFont typeface="Arial" pitchFamily="34" charset="0"/>
              <a:buChar char="•"/>
            </a:pPr>
            <a:r>
              <a:rPr lang="ru-RU" sz="2000" i="1" dirty="0" smtClean="0">
                <a:solidFill>
                  <a:schemeClr val="tx2"/>
                </a:solidFill>
              </a:rPr>
              <a:t> </a:t>
            </a:r>
            <a:r>
              <a:rPr lang="en-US" sz="2000" i="1" dirty="0" smtClean="0">
                <a:solidFill>
                  <a:schemeClr val="tx2"/>
                </a:solidFill>
              </a:rPr>
              <a:t>A new module of ion-beam spectrometers has been developed</a:t>
            </a:r>
            <a:endParaRPr lang="ru-RU" sz="2000" i="1" dirty="0">
              <a:solidFill>
                <a:schemeClr val="tx2"/>
              </a:solidFill>
            </a:endParaRPr>
          </a:p>
        </p:txBody>
      </p:sp>
      <p:sp>
        <p:nvSpPr>
          <p:cNvPr id="312326" name="Text Box 6"/>
          <p:cNvSpPr txBox="1">
            <a:spLocks noChangeArrowheads="1"/>
          </p:cNvSpPr>
          <p:nvPr/>
        </p:nvSpPr>
        <p:spPr bwMode="auto">
          <a:xfrm>
            <a:off x="6307632" y="5452846"/>
            <a:ext cx="2580827" cy="646331"/>
          </a:xfrm>
          <a:prstGeom prst="rect">
            <a:avLst/>
          </a:prstGeom>
          <a:noFill/>
          <a:ln w="9525">
            <a:noFill/>
            <a:miter lim="800000"/>
            <a:headEnd/>
            <a:tailEnd/>
          </a:ln>
          <a:effectLst/>
        </p:spPr>
        <p:txBody>
          <a:bodyPr>
            <a:spAutoFit/>
          </a:bodyPr>
          <a:lstStyle/>
          <a:p>
            <a:r>
              <a:rPr lang="en-US" dirty="0" smtClean="0">
                <a:solidFill>
                  <a:srgbClr val="0000FF"/>
                </a:solidFill>
              </a:rPr>
              <a:t>Data processing module is purchased </a:t>
            </a:r>
            <a:endParaRPr lang="ru-RU" sz="1800" dirty="0">
              <a:solidFill>
                <a:srgbClr val="0000FF"/>
              </a:solidFill>
            </a:endParaRPr>
          </a:p>
        </p:txBody>
      </p:sp>
      <p:sp>
        <p:nvSpPr>
          <p:cNvPr id="312327" name="Text Box 7"/>
          <p:cNvSpPr txBox="1">
            <a:spLocks noChangeArrowheads="1"/>
          </p:cNvSpPr>
          <p:nvPr/>
        </p:nvSpPr>
        <p:spPr bwMode="auto">
          <a:xfrm>
            <a:off x="73011" y="5560330"/>
            <a:ext cx="2536385" cy="646331"/>
          </a:xfrm>
          <a:prstGeom prst="rect">
            <a:avLst/>
          </a:prstGeom>
          <a:noFill/>
          <a:ln w="9525">
            <a:noFill/>
            <a:miter lim="800000"/>
            <a:headEnd/>
            <a:tailEnd/>
          </a:ln>
          <a:effectLst/>
        </p:spPr>
        <p:txBody>
          <a:bodyPr>
            <a:spAutoFit/>
          </a:bodyPr>
          <a:lstStyle/>
          <a:p>
            <a:r>
              <a:rPr lang="en-US" dirty="0" smtClean="0">
                <a:solidFill>
                  <a:srgbClr val="0000FF"/>
                </a:solidFill>
              </a:rPr>
              <a:t>Pumping station is purchased</a:t>
            </a:r>
            <a:endParaRPr lang="ru-RU" sz="1800" dirty="0">
              <a:solidFill>
                <a:srgbClr val="0000FF"/>
              </a:solidFill>
            </a:endParaRPr>
          </a:p>
        </p:txBody>
      </p:sp>
      <p:pic>
        <p:nvPicPr>
          <p:cNvPr id="312328" name="Picture 8" descr="Фото группы 1"/>
          <p:cNvPicPr>
            <a:picLocks noChangeAspect="1" noChangeArrowheads="1"/>
          </p:cNvPicPr>
          <p:nvPr/>
        </p:nvPicPr>
        <p:blipFill>
          <a:blip r:embed="rId5" cstate="print"/>
          <a:srcRect l="76271" t="24609" r="16028" b="55167"/>
          <a:stretch>
            <a:fillRect/>
          </a:stretch>
        </p:blipFill>
        <p:spPr bwMode="auto">
          <a:xfrm>
            <a:off x="223798" y="1485901"/>
            <a:ext cx="1117406" cy="1651000"/>
          </a:xfrm>
          <a:prstGeom prst="rect">
            <a:avLst/>
          </a:prstGeom>
          <a:noFill/>
        </p:spPr>
      </p:pic>
      <p:sp>
        <p:nvSpPr>
          <p:cNvPr id="312329" name="Text Box 9"/>
          <p:cNvSpPr txBox="1">
            <a:spLocks noChangeArrowheads="1"/>
          </p:cNvSpPr>
          <p:nvPr/>
        </p:nvSpPr>
        <p:spPr bwMode="auto">
          <a:xfrm>
            <a:off x="71424" y="3121025"/>
            <a:ext cx="1548247" cy="261610"/>
          </a:xfrm>
          <a:prstGeom prst="rect">
            <a:avLst/>
          </a:prstGeom>
          <a:solidFill>
            <a:schemeClr val="bg1"/>
          </a:solidFill>
          <a:ln w="9525">
            <a:noFill/>
            <a:miter lim="800000"/>
            <a:headEnd/>
            <a:tailEnd/>
          </a:ln>
          <a:effectLst/>
        </p:spPr>
        <p:txBody>
          <a:bodyPr wrap="square">
            <a:spAutoFit/>
          </a:bodyPr>
          <a:lstStyle/>
          <a:p>
            <a:r>
              <a:rPr lang="en-US" sz="1100" dirty="0" smtClean="0"/>
              <a:t>I.A. </a:t>
            </a:r>
            <a:r>
              <a:rPr lang="en-US" sz="1100" dirty="0" err="1" smtClean="0"/>
              <a:t>Chepurchenko</a:t>
            </a:r>
            <a:endParaRPr lang="ru-RU" sz="1100" dirty="0"/>
          </a:p>
        </p:txBody>
      </p:sp>
      <p:pic>
        <p:nvPicPr>
          <p:cNvPr id="312330" name="Picture 10" descr="IMG_20230227_180000"/>
          <p:cNvPicPr>
            <a:picLocks noChangeAspect="1" noChangeArrowheads="1"/>
          </p:cNvPicPr>
          <p:nvPr/>
        </p:nvPicPr>
        <p:blipFill>
          <a:blip r:embed="rId6" cstate="print"/>
          <a:srcRect/>
          <a:stretch>
            <a:fillRect/>
          </a:stretch>
        </p:blipFill>
        <p:spPr bwMode="auto">
          <a:xfrm>
            <a:off x="6594917" y="3878265"/>
            <a:ext cx="2190370" cy="1235075"/>
          </a:xfrm>
          <a:prstGeom prst="rect">
            <a:avLst/>
          </a:prstGeom>
          <a:noFill/>
          <a:ln w="57150">
            <a:solidFill>
              <a:schemeClr val="bg1"/>
            </a:solidFill>
            <a:miter lim="800000"/>
            <a:headEnd/>
            <a:tailEnd/>
          </a:ln>
        </p:spPr>
      </p:pic>
      <p:sp>
        <p:nvSpPr>
          <p:cNvPr id="13" name="Заголовок 1"/>
          <p:cNvSpPr txBox="1">
            <a:spLocks/>
          </p:cNvSpPr>
          <p:nvPr/>
        </p:nvSpPr>
        <p:spPr bwMode="auto">
          <a:xfrm>
            <a:off x="696913" y="-27384"/>
            <a:ext cx="7778750" cy="6000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Project “Modernization of EG-5”</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G_20230222_185320"/>
          <p:cNvPicPr>
            <a:picLocks noChangeAspect="1" noChangeArrowheads="1"/>
          </p:cNvPicPr>
          <p:nvPr/>
        </p:nvPicPr>
        <p:blipFill>
          <a:blip r:embed="rId2" cstate="print"/>
          <a:srcRect/>
          <a:stretch>
            <a:fillRect/>
          </a:stretch>
        </p:blipFill>
        <p:spPr bwMode="auto">
          <a:xfrm>
            <a:off x="655638" y="1274763"/>
            <a:ext cx="3076575" cy="1735137"/>
          </a:xfrm>
          <a:prstGeom prst="rect">
            <a:avLst/>
          </a:prstGeom>
          <a:noFill/>
        </p:spPr>
      </p:pic>
      <p:pic>
        <p:nvPicPr>
          <p:cNvPr id="11267" name="Picture 3" descr="IMG_20230222_185253"/>
          <p:cNvPicPr>
            <a:picLocks noChangeArrowheads="1"/>
          </p:cNvPicPr>
          <p:nvPr/>
        </p:nvPicPr>
        <p:blipFill>
          <a:blip r:embed="rId3" cstate="print"/>
          <a:srcRect/>
          <a:stretch>
            <a:fillRect/>
          </a:stretch>
        </p:blipFill>
        <p:spPr bwMode="auto">
          <a:xfrm>
            <a:off x="650875" y="2843213"/>
            <a:ext cx="3095625" cy="1770062"/>
          </a:xfrm>
          <a:prstGeom prst="rect">
            <a:avLst/>
          </a:prstGeom>
          <a:noFill/>
        </p:spPr>
      </p:pic>
      <p:pic>
        <p:nvPicPr>
          <p:cNvPr id="11268" name="Рисунок 5"/>
          <p:cNvPicPr>
            <a:picLocks noChangeAspect="1" noChangeArrowheads="1"/>
          </p:cNvPicPr>
          <p:nvPr/>
        </p:nvPicPr>
        <p:blipFill>
          <a:blip r:embed="rId4" cstate="print"/>
          <a:srcRect b="33333"/>
          <a:stretch>
            <a:fillRect/>
          </a:stretch>
        </p:blipFill>
        <p:spPr bwMode="auto">
          <a:xfrm>
            <a:off x="3981450" y="4387850"/>
            <a:ext cx="1023938" cy="1066800"/>
          </a:xfrm>
          <a:prstGeom prst="rect">
            <a:avLst/>
          </a:prstGeom>
          <a:noFill/>
          <a:ln w="9525">
            <a:noFill/>
            <a:miter lim="800000"/>
            <a:headEnd/>
            <a:tailEnd/>
          </a:ln>
        </p:spPr>
      </p:pic>
      <p:sp>
        <p:nvSpPr>
          <p:cNvPr id="11269" name="Text Box 5"/>
          <p:cNvSpPr txBox="1">
            <a:spLocks noChangeArrowheads="1"/>
          </p:cNvSpPr>
          <p:nvPr/>
        </p:nvSpPr>
        <p:spPr bwMode="auto">
          <a:xfrm>
            <a:off x="1043608" y="588020"/>
            <a:ext cx="7249492" cy="400110"/>
          </a:xfrm>
          <a:prstGeom prst="rect">
            <a:avLst/>
          </a:prstGeom>
          <a:noFill/>
          <a:ln w="9525">
            <a:noFill/>
            <a:miter lim="800000"/>
            <a:headEnd/>
            <a:tailEnd/>
          </a:ln>
          <a:effectLst/>
        </p:spPr>
        <p:txBody>
          <a:bodyPr wrap="square">
            <a:spAutoFit/>
          </a:bodyPr>
          <a:lstStyle/>
          <a:p>
            <a:pPr algn="ctr"/>
            <a:r>
              <a:rPr lang="en-US" sz="2000" i="1" dirty="0" smtClean="0">
                <a:solidFill>
                  <a:schemeClr val="tx2"/>
                </a:solidFill>
              </a:rPr>
              <a:t>The </a:t>
            </a:r>
            <a:r>
              <a:rPr lang="en-US" sz="2000" i="1" dirty="0">
                <a:solidFill>
                  <a:schemeClr val="tx2"/>
                </a:solidFill>
              </a:rPr>
              <a:t>left experimental hall has been renovated</a:t>
            </a:r>
            <a:endParaRPr lang="ru-RU" sz="2000" i="1" dirty="0">
              <a:solidFill>
                <a:schemeClr val="tx2"/>
              </a:solidFill>
            </a:endParaRPr>
          </a:p>
        </p:txBody>
      </p:sp>
      <p:sp>
        <p:nvSpPr>
          <p:cNvPr id="11270" name="Text Box 6"/>
          <p:cNvSpPr txBox="1">
            <a:spLocks noChangeArrowheads="1"/>
          </p:cNvSpPr>
          <p:nvPr/>
        </p:nvSpPr>
        <p:spPr bwMode="auto">
          <a:xfrm>
            <a:off x="1301750" y="6029325"/>
            <a:ext cx="5718175" cy="366713"/>
          </a:xfrm>
          <a:prstGeom prst="rect">
            <a:avLst/>
          </a:prstGeom>
          <a:noFill/>
          <a:ln w="9525" algn="ctr">
            <a:noFill/>
            <a:miter lim="800000"/>
            <a:headEnd/>
            <a:tailEnd/>
          </a:ln>
          <a:effectLst/>
        </p:spPr>
        <p:txBody>
          <a:bodyPr wrap="none">
            <a:spAutoFit/>
          </a:bodyPr>
          <a:lstStyle/>
          <a:p>
            <a:pPr algn="ctr">
              <a:spcBef>
                <a:spcPct val="20000"/>
              </a:spcBef>
            </a:pPr>
            <a:r>
              <a:rPr lang="en-US"/>
              <a:t>The ion implantator "DNEPR" (JSC Micron) was set up</a:t>
            </a:r>
            <a:endParaRPr lang="ru-RU"/>
          </a:p>
        </p:txBody>
      </p:sp>
      <p:pic>
        <p:nvPicPr>
          <p:cNvPr id="11271" name="Picture 7" descr="IMG_20230616_115825"/>
          <p:cNvPicPr>
            <a:picLocks noChangeAspect="1" noChangeArrowheads="1"/>
          </p:cNvPicPr>
          <p:nvPr/>
        </p:nvPicPr>
        <p:blipFill>
          <a:blip r:embed="rId5" cstate="print"/>
          <a:srcRect/>
          <a:stretch>
            <a:fillRect/>
          </a:stretch>
        </p:blipFill>
        <p:spPr bwMode="auto">
          <a:xfrm>
            <a:off x="3822700" y="1281113"/>
            <a:ext cx="4470400" cy="2520950"/>
          </a:xfrm>
          <a:prstGeom prst="rect">
            <a:avLst/>
          </a:prstGeom>
          <a:noFill/>
        </p:spPr>
      </p:pic>
      <p:sp>
        <p:nvSpPr>
          <p:cNvPr id="11272" name="Text Box 8"/>
          <p:cNvSpPr txBox="1">
            <a:spLocks noChangeArrowheads="1"/>
          </p:cNvSpPr>
          <p:nvPr/>
        </p:nvSpPr>
        <p:spPr bwMode="auto">
          <a:xfrm>
            <a:off x="5567363" y="4421188"/>
            <a:ext cx="3005137" cy="1314450"/>
          </a:xfrm>
          <a:prstGeom prst="rect">
            <a:avLst/>
          </a:prstGeom>
          <a:noFill/>
          <a:ln w="9525">
            <a:noFill/>
            <a:miter lim="800000"/>
            <a:headEnd/>
            <a:tailEnd/>
          </a:ln>
          <a:effectLst/>
        </p:spPr>
        <p:txBody>
          <a:bodyPr>
            <a:spAutoFit/>
          </a:bodyPr>
          <a:lstStyle/>
          <a:p>
            <a:r>
              <a:rPr lang="en-US" sz="1600"/>
              <a:t>Cooperation with industrial partners: </a:t>
            </a:r>
          </a:p>
          <a:p>
            <a:pPr>
              <a:buFontTx/>
              <a:buChar char="-"/>
            </a:pPr>
            <a:r>
              <a:rPr lang="en-US" sz="1600"/>
              <a:t> </a:t>
            </a:r>
            <a:r>
              <a:rPr lang="en-US" sz="1600">
                <a:solidFill>
                  <a:schemeClr val="accent2"/>
                </a:solidFill>
              </a:rPr>
              <a:t>JSC "Micron";</a:t>
            </a:r>
          </a:p>
          <a:p>
            <a:pPr>
              <a:buFontTx/>
              <a:buChar char="-"/>
            </a:pPr>
            <a:r>
              <a:rPr lang="en-US" sz="1600">
                <a:solidFill>
                  <a:schemeClr val="accent2"/>
                </a:solidFill>
              </a:rPr>
              <a:t> JSC "Angstrom“</a:t>
            </a:r>
          </a:p>
          <a:p>
            <a:pPr>
              <a:buFontTx/>
              <a:buChar char="-"/>
            </a:pPr>
            <a:r>
              <a:rPr lang="en-US" sz="1600">
                <a:solidFill>
                  <a:schemeClr val="accent2"/>
                </a:solidFill>
              </a:rPr>
              <a:t> ROSATOM State Corporation</a:t>
            </a:r>
            <a:endParaRPr lang="ru-RU" sz="1600">
              <a:solidFill>
                <a:schemeClr val="accent2"/>
              </a:solidFill>
            </a:endParaRPr>
          </a:p>
        </p:txBody>
      </p:sp>
      <p:pic>
        <p:nvPicPr>
          <p:cNvPr id="11273" name="Рисунок 5"/>
          <p:cNvPicPr>
            <a:picLocks noChangeAspect="1" noChangeArrowheads="1"/>
          </p:cNvPicPr>
          <p:nvPr/>
        </p:nvPicPr>
        <p:blipFill>
          <a:blip r:embed="rId4" cstate="print"/>
          <a:srcRect t="68056" b="-1390"/>
          <a:stretch>
            <a:fillRect/>
          </a:stretch>
        </p:blipFill>
        <p:spPr bwMode="auto">
          <a:xfrm>
            <a:off x="4589463" y="4041775"/>
            <a:ext cx="1023937" cy="533400"/>
          </a:xfrm>
          <a:prstGeom prst="rect">
            <a:avLst/>
          </a:prstGeom>
          <a:noFill/>
          <a:ln w="9525">
            <a:noFill/>
            <a:miter lim="800000"/>
            <a:headEnd/>
            <a:tailEnd/>
          </a:ln>
        </p:spPr>
      </p:pic>
      <p:sp>
        <p:nvSpPr>
          <p:cNvPr id="11274" name="Text Box 10"/>
          <p:cNvSpPr txBox="1">
            <a:spLocks noChangeArrowheads="1"/>
          </p:cNvSpPr>
          <p:nvPr/>
        </p:nvSpPr>
        <p:spPr bwMode="auto">
          <a:xfrm>
            <a:off x="4152900" y="1382713"/>
            <a:ext cx="3243263" cy="336550"/>
          </a:xfrm>
          <a:prstGeom prst="rect">
            <a:avLst/>
          </a:prstGeom>
          <a:solidFill>
            <a:schemeClr val="bg1"/>
          </a:solidFill>
          <a:ln w="9525">
            <a:noFill/>
            <a:miter lim="800000"/>
            <a:headEnd/>
            <a:tailEnd/>
          </a:ln>
          <a:effectLst/>
        </p:spPr>
        <p:txBody>
          <a:bodyPr wrap="none">
            <a:spAutoFit/>
          </a:bodyPr>
          <a:lstStyle/>
          <a:p>
            <a:r>
              <a:rPr lang="en-US" sz="1600"/>
              <a:t>Ion implantator from JSC "Micron"</a:t>
            </a:r>
            <a:endParaRPr lang="ru-RU" sz="1600"/>
          </a:p>
        </p:txBody>
      </p:sp>
      <p:sp>
        <p:nvSpPr>
          <p:cNvPr id="11275" name="Line 11"/>
          <p:cNvSpPr>
            <a:spLocks noChangeShapeType="1"/>
          </p:cNvSpPr>
          <p:nvPr/>
        </p:nvSpPr>
        <p:spPr bwMode="auto">
          <a:xfrm flipH="1">
            <a:off x="4659313" y="1771650"/>
            <a:ext cx="349250" cy="334963"/>
          </a:xfrm>
          <a:prstGeom prst="line">
            <a:avLst/>
          </a:prstGeom>
          <a:noFill/>
          <a:ln w="9525">
            <a:solidFill>
              <a:srgbClr val="FF3300"/>
            </a:solidFill>
            <a:round/>
            <a:headEnd/>
            <a:tailEnd type="triangle" w="med" len="med"/>
          </a:ln>
          <a:effectLst/>
        </p:spPr>
        <p:txBody>
          <a:bodyPr/>
          <a:lstStyle/>
          <a:p>
            <a:endParaRPr lang="ru-RU"/>
          </a:p>
        </p:txBody>
      </p:sp>
      <p:sp>
        <p:nvSpPr>
          <p:cNvPr id="11276" name="Text Box 12"/>
          <p:cNvSpPr txBox="1">
            <a:spLocks noChangeArrowheads="1"/>
          </p:cNvSpPr>
          <p:nvPr/>
        </p:nvSpPr>
        <p:spPr bwMode="auto">
          <a:xfrm>
            <a:off x="458788" y="4795838"/>
            <a:ext cx="1970087" cy="581025"/>
          </a:xfrm>
          <a:prstGeom prst="rect">
            <a:avLst/>
          </a:prstGeom>
          <a:noFill/>
          <a:ln w="9525">
            <a:noFill/>
            <a:miter lim="800000"/>
            <a:headEnd/>
            <a:tailEnd/>
          </a:ln>
          <a:effectLst/>
        </p:spPr>
        <p:txBody>
          <a:bodyPr wrap="none">
            <a:spAutoFit/>
          </a:bodyPr>
          <a:lstStyle/>
          <a:p>
            <a:pPr>
              <a:buFontTx/>
              <a:buChar char="-"/>
            </a:pPr>
            <a:r>
              <a:rPr lang="en-US" sz="1600"/>
              <a:t> </a:t>
            </a:r>
            <a:r>
              <a:rPr lang="ru-RU" sz="1600"/>
              <a:t>Neutron generator</a:t>
            </a:r>
            <a:endParaRPr lang="en-US" sz="1600"/>
          </a:p>
          <a:p>
            <a:pPr>
              <a:buFontTx/>
              <a:buChar char="-"/>
            </a:pPr>
            <a:r>
              <a:rPr lang="en-US" sz="1600"/>
              <a:t> </a:t>
            </a:r>
            <a:r>
              <a:rPr lang="ru-RU" sz="1600"/>
              <a:t>RBS spectrometer</a:t>
            </a:r>
          </a:p>
        </p:txBody>
      </p:sp>
      <p:sp>
        <p:nvSpPr>
          <p:cNvPr id="11277" name="Line 13"/>
          <p:cNvSpPr>
            <a:spLocks noChangeShapeType="1"/>
          </p:cNvSpPr>
          <p:nvPr/>
        </p:nvSpPr>
        <p:spPr bwMode="auto">
          <a:xfrm>
            <a:off x="2600325" y="3660775"/>
            <a:ext cx="60325" cy="349250"/>
          </a:xfrm>
          <a:prstGeom prst="line">
            <a:avLst/>
          </a:prstGeom>
          <a:noFill/>
          <a:ln w="9525">
            <a:solidFill>
              <a:srgbClr val="FF3300"/>
            </a:solidFill>
            <a:round/>
            <a:headEnd/>
            <a:tailEnd type="triangle" w="med" len="med"/>
          </a:ln>
          <a:effectLst/>
        </p:spPr>
        <p:txBody>
          <a:bodyPr/>
          <a:lstStyle/>
          <a:p>
            <a:endParaRPr lang="ru-RU"/>
          </a:p>
        </p:txBody>
      </p:sp>
      <p:sp>
        <p:nvSpPr>
          <p:cNvPr id="11278" name="Text Box 14"/>
          <p:cNvSpPr txBox="1">
            <a:spLocks noChangeArrowheads="1"/>
          </p:cNvSpPr>
          <p:nvPr/>
        </p:nvSpPr>
        <p:spPr bwMode="auto">
          <a:xfrm>
            <a:off x="1735138" y="3081338"/>
            <a:ext cx="1978025" cy="533400"/>
          </a:xfrm>
          <a:prstGeom prst="rect">
            <a:avLst/>
          </a:prstGeom>
          <a:solidFill>
            <a:schemeClr val="bg1"/>
          </a:solidFill>
          <a:ln w="9525">
            <a:noFill/>
            <a:miter lim="800000"/>
            <a:headEnd/>
            <a:tailEnd/>
          </a:ln>
          <a:effectLst/>
        </p:spPr>
        <p:txBody>
          <a:bodyPr>
            <a:spAutoFit/>
          </a:bodyPr>
          <a:lstStyle/>
          <a:p>
            <a:pPr>
              <a:lnSpc>
                <a:spcPct val="90000"/>
              </a:lnSpc>
            </a:pPr>
            <a:r>
              <a:rPr lang="ru-RU" sz="1600"/>
              <a:t>Vibration-resistant foundation</a:t>
            </a:r>
          </a:p>
        </p:txBody>
      </p:sp>
      <p:sp>
        <p:nvSpPr>
          <p:cNvPr id="11279" name="Text Box 15"/>
          <p:cNvSpPr txBox="1">
            <a:spLocks noChangeArrowheads="1"/>
          </p:cNvSpPr>
          <p:nvPr/>
        </p:nvSpPr>
        <p:spPr bwMode="auto">
          <a:xfrm>
            <a:off x="5146675" y="1735138"/>
            <a:ext cx="3679825" cy="304800"/>
          </a:xfrm>
          <a:prstGeom prst="rect">
            <a:avLst/>
          </a:prstGeom>
          <a:solidFill>
            <a:schemeClr val="bg1"/>
          </a:solidFill>
          <a:ln w="9525">
            <a:noFill/>
            <a:miter lim="800000"/>
            <a:headEnd/>
            <a:tailEnd/>
          </a:ln>
          <a:effectLst/>
        </p:spPr>
        <p:txBody>
          <a:bodyPr wrap="none">
            <a:spAutoFit/>
          </a:bodyPr>
          <a:lstStyle/>
          <a:p>
            <a:r>
              <a:rPr lang="en-US" sz="1400"/>
              <a:t>The system of scanning a beam into a raster</a:t>
            </a:r>
            <a:endParaRPr lang="ru-RU" sz="1400"/>
          </a:p>
        </p:txBody>
      </p:sp>
      <p:sp>
        <p:nvSpPr>
          <p:cNvPr id="11280" name="Line 16"/>
          <p:cNvSpPr>
            <a:spLocks noChangeShapeType="1"/>
          </p:cNvSpPr>
          <p:nvPr/>
        </p:nvSpPr>
        <p:spPr bwMode="auto">
          <a:xfrm>
            <a:off x="6731000" y="2112963"/>
            <a:ext cx="122238" cy="252412"/>
          </a:xfrm>
          <a:prstGeom prst="line">
            <a:avLst/>
          </a:prstGeom>
          <a:noFill/>
          <a:ln w="9525">
            <a:solidFill>
              <a:srgbClr val="FF3300"/>
            </a:solidFill>
            <a:round/>
            <a:headEnd/>
            <a:tailEnd type="triangle" w="med" len="med"/>
          </a:ln>
          <a:effectLst/>
        </p:spPr>
        <p:txBody>
          <a:bodyPr/>
          <a:lstStyle/>
          <a:p>
            <a:endParaRPr lang="ru-RU"/>
          </a:p>
        </p:txBody>
      </p:sp>
      <p:sp>
        <p:nvSpPr>
          <p:cNvPr id="11281" name="Line 17"/>
          <p:cNvSpPr>
            <a:spLocks noChangeShapeType="1"/>
          </p:cNvSpPr>
          <p:nvPr/>
        </p:nvSpPr>
        <p:spPr bwMode="auto">
          <a:xfrm flipH="1">
            <a:off x="6556375" y="2090738"/>
            <a:ext cx="82550" cy="655637"/>
          </a:xfrm>
          <a:prstGeom prst="line">
            <a:avLst/>
          </a:prstGeom>
          <a:noFill/>
          <a:ln w="9525">
            <a:solidFill>
              <a:srgbClr val="FF3300"/>
            </a:solidFill>
            <a:round/>
            <a:headEnd/>
            <a:tailEnd type="triangle" w="med" len="med"/>
          </a:ln>
          <a:effectLst/>
        </p:spPr>
        <p:txBody>
          <a:bodyPr/>
          <a:lstStyle/>
          <a:p>
            <a:endParaRPr lang="ru-RU"/>
          </a:p>
        </p:txBody>
      </p:sp>
      <p:sp>
        <p:nvSpPr>
          <p:cNvPr id="11282" name="Line 18"/>
          <p:cNvSpPr>
            <a:spLocks noChangeShapeType="1"/>
          </p:cNvSpPr>
          <p:nvPr/>
        </p:nvSpPr>
        <p:spPr bwMode="auto">
          <a:xfrm flipH="1">
            <a:off x="5572125" y="2112963"/>
            <a:ext cx="1020763" cy="214312"/>
          </a:xfrm>
          <a:prstGeom prst="line">
            <a:avLst/>
          </a:prstGeom>
          <a:noFill/>
          <a:ln w="9525">
            <a:solidFill>
              <a:srgbClr val="FF3300"/>
            </a:solidFill>
            <a:round/>
            <a:headEnd/>
            <a:tailEnd type="triangle" w="med" len="med"/>
          </a:ln>
          <a:effectLst/>
        </p:spPr>
        <p:txBody>
          <a:bodyPr/>
          <a:lstStyle/>
          <a:p>
            <a:endParaRPr lang="ru-RU"/>
          </a:p>
        </p:txBody>
      </p:sp>
      <p:sp>
        <p:nvSpPr>
          <p:cNvPr id="19" name="Заголовок 1"/>
          <p:cNvSpPr txBox="1">
            <a:spLocks/>
          </p:cNvSpPr>
          <p:nvPr/>
        </p:nvSpPr>
        <p:spPr bwMode="auto">
          <a:xfrm>
            <a:off x="696913" y="-27384"/>
            <a:ext cx="7778750" cy="6000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Project “Modernization of EG-5”</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noChangeArrowheads="1"/>
          </p:cNvPicPr>
          <p:nvPr/>
        </p:nvPicPr>
        <p:blipFill>
          <a:blip r:embed="rId2" cstate="print"/>
          <a:srcRect/>
          <a:stretch>
            <a:fillRect/>
          </a:stretch>
        </p:blipFill>
        <p:spPr bwMode="auto">
          <a:xfrm>
            <a:off x="217488" y="1466850"/>
            <a:ext cx="2703512" cy="2212975"/>
          </a:xfrm>
          <a:prstGeom prst="rect">
            <a:avLst/>
          </a:prstGeom>
          <a:noFill/>
          <a:ln w="9525">
            <a:noFill/>
            <a:miter lim="800000"/>
            <a:headEnd/>
            <a:tailEnd/>
          </a:ln>
        </p:spPr>
      </p:pic>
      <p:sp>
        <p:nvSpPr>
          <p:cNvPr id="16387" name="AutoShape 3" descr="Импедансметр Z-500P - Элинс, ООО"/>
          <p:cNvSpPr>
            <a:spLocks noChangeAspect="1" noChangeArrowheads="1"/>
          </p:cNvSpPr>
          <p:nvPr/>
        </p:nvSpPr>
        <p:spPr bwMode="auto">
          <a:xfrm>
            <a:off x="4419600" y="3276600"/>
            <a:ext cx="303213" cy="304800"/>
          </a:xfrm>
          <a:prstGeom prst="rect">
            <a:avLst/>
          </a:prstGeom>
          <a:noFill/>
        </p:spPr>
        <p:txBody>
          <a:bodyPr/>
          <a:lstStyle/>
          <a:p>
            <a:endParaRPr lang="ru-RU"/>
          </a:p>
        </p:txBody>
      </p:sp>
      <p:pic>
        <p:nvPicPr>
          <p:cNvPr id="16389" name="Picture 5" descr="Без названия (2)"/>
          <p:cNvPicPr>
            <a:picLocks noChangeAspect="1" noChangeArrowheads="1"/>
          </p:cNvPicPr>
          <p:nvPr/>
        </p:nvPicPr>
        <p:blipFill>
          <a:blip r:embed="rId3" cstate="print"/>
          <a:srcRect/>
          <a:stretch>
            <a:fillRect/>
          </a:stretch>
        </p:blipFill>
        <p:spPr bwMode="auto">
          <a:xfrm>
            <a:off x="3944938" y="3803650"/>
            <a:ext cx="2176462" cy="1447800"/>
          </a:xfrm>
          <a:prstGeom prst="rect">
            <a:avLst/>
          </a:prstGeom>
          <a:noFill/>
        </p:spPr>
      </p:pic>
      <p:sp>
        <p:nvSpPr>
          <p:cNvPr id="16390" name="Text Box 6"/>
          <p:cNvSpPr txBox="1">
            <a:spLocks noChangeArrowheads="1"/>
          </p:cNvSpPr>
          <p:nvPr/>
        </p:nvSpPr>
        <p:spPr bwMode="auto">
          <a:xfrm>
            <a:off x="614363" y="572661"/>
            <a:ext cx="7848600" cy="1015663"/>
          </a:xfrm>
          <a:prstGeom prst="rect">
            <a:avLst/>
          </a:prstGeom>
          <a:noFill/>
          <a:ln w="9525">
            <a:noFill/>
            <a:miter lim="800000"/>
            <a:headEnd/>
            <a:tailEnd/>
          </a:ln>
          <a:effectLst/>
        </p:spPr>
        <p:txBody>
          <a:bodyPr>
            <a:spAutoFit/>
          </a:bodyPr>
          <a:lstStyle/>
          <a:p>
            <a:pPr algn="ctr"/>
            <a:r>
              <a:rPr lang="en-US" sz="2000" i="1" dirty="0">
                <a:solidFill>
                  <a:schemeClr val="tx2"/>
                </a:solidFill>
              </a:rPr>
              <a:t>A </a:t>
            </a:r>
            <a:r>
              <a:rPr lang="en-US" sz="2000" i="1" dirty="0">
                <a:solidFill>
                  <a:srgbClr val="0241BE"/>
                </a:solidFill>
              </a:rPr>
              <a:t>set of Computer controlled complementary methods </a:t>
            </a:r>
            <a:r>
              <a:rPr lang="en-US" sz="2000" i="1" dirty="0">
                <a:solidFill>
                  <a:schemeClr val="tx2"/>
                </a:solidFill>
              </a:rPr>
              <a:t>for the study of surface layers of materials has been purchased and put into operation</a:t>
            </a:r>
            <a:endParaRPr lang="ru-RU" sz="2000" i="1" dirty="0">
              <a:solidFill>
                <a:schemeClr val="tx2"/>
              </a:solidFill>
            </a:endParaRPr>
          </a:p>
        </p:txBody>
      </p:sp>
      <p:sp>
        <p:nvSpPr>
          <p:cNvPr id="16391" name="Text Box 7"/>
          <p:cNvSpPr txBox="1">
            <a:spLocks noChangeArrowheads="1"/>
          </p:cNvSpPr>
          <p:nvPr/>
        </p:nvSpPr>
        <p:spPr bwMode="auto">
          <a:xfrm>
            <a:off x="6078538" y="4391025"/>
            <a:ext cx="3065462" cy="2047875"/>
          </a:xfrm>
          <a:prstGeom prst="rect">
            <a:avLst/>
          </a:prstGeom>
          <a:noFill/>
          <a:ln w="9525">
            <a:noFill/>
            <a:miter lim="800000"/>
            <a:headEnd/>
            <a:tailEnd/>
          </a:ln>
          <a:effectLst/>
        </p:spPr>
        <p:txBody>
          <a:bodyPr>
            <a:spAutoFit/>
          </a:bodyPr>
          <a:lstStyle/>
          <a:p>
            <a:pPr>
              <a:buFontTx/>
              <a:buChar char="-"/>
            </a:pPr>
            <a:r>
              <a:rPr lang="en-US" sz="1600"/>
              <a:t> Ellipsometer (optical and electronic features),</a:t>
            </a:r>
          </a:p>
          <a:p>
            <a:pPr>
              <a:buFontTx/>
              <a:buChar char="-"/>
            </a:pPr>
            <a:r>
              <a:rPr lang="en-US" sz="1600"/>
              <a:t> Impedance meter  and</a:t>
            </a:r>
          </a:p>
          <a:p>
            <a:pPr>
              <a:buFontTx/>
              <a:buChar char="-"/>
            </a:pPr>
            <a:r>
              <a:rPr lang="en-US" sz="1600"/>
              <a:t> Potentiostat (electrical properties),</a:t>
            </a:r>
          </a:p>
          <a:p>
            <a:pPr>
              <a:buFontTx/>
              <a:buChar char="-"/>
            </a:pPr>
            <a:r>
              <a:rPr lang="en-US" sz="1600"/>
              <a:t> Microweights,</a:t>
            </a:r>
          </a:p>
          <a:p>
            <a:pPr>
              <a:buFontTx/>
              <a:buChar char="-"/>
            </a:pPr>
            <a:r>
              <a:rPr lang="en-US" sz="1600"/>
              <a:t> Optical microscope,</a:t>
            </a:r>
          </a:p>
          <a:p>
            <a:pPr>
              <a:buFontTx/>
              <a:buChar char="-"/>
            </a:pPr>
            <a:r>
              <a:rPr lang="en-US" sz="1600"/>
              <a:t> General laboratory equipment.</a:t>
            </a:r>
            <a:endParaRPr lang="ru-RU" sz="1600"/>
          </a:p>
        </p:txBody>
      </p:sp>
      <p:pic>
        <p:nvPicPr>
          <p:cNvPr id="16392" name="Picture 8" descr="IMG_20230227_180111"/>
          <p:cNvPicPr>
            <a:picLocks noChangeAspect="1" noChangeArrowheads="1"/>
          </p:cNvPicPr>
          <p:nvPr/>
        </p:nvPicPr>
        <p:blipFill>
          <a:blip r:embed="rId4" cstate="print"/>
          <a:srcRect/>
          <a:stretch>
            <a:fillRect/>
          </a:stretch>
        </p:blipFill>
        <p:spPr bwMode="auto">
          <a:xfrm>
            <a:off x="6519863" y="1974850"/>
            <a:ext cx="1220787" cy="2165350"/>
          </a:xfrm>
          <a:prstGeom prst="rect">
            <a:avLst/>
          </a:prstGeom>
          <a:noFill/>
        </p:spPr>
      </p:pic>
      <p:pic>
        <p:nvPicPr>
          <p:cNvPr id="16393" name="Picture 9"/>
          <p:cNvPicPr>
            <a:picLocks noChangeAspect="1" noChangeArrowheads="1"/>
          </p:cNvPicPr>
          <p:nvPr/>
        </p:nvPicPr>
        <p:blipFill>
          <a:blip r:embed="rId5" cstate="print"/>
          <a:srcRect/>
          <a:stretch>
            <a:fillRect/>
          </a:stretch>
        </p:blipFill>
        <p:spPr bwMode="auto">
          <a:xfrm>
            <a:off x="4079875" y="1481138"/>
            <a:ext cx="2230438" cy="1485900"/>
          </a:xfrm>
          <a:prstGeom prst="rect">
            <a:avLst/>
          </a:prstGeom>
          <a:noFill/>
          <a:ln w="9525" algn="ctr">
            <a:noFill/>
            <a:miter lim="800000"/>
            <a:headEnd/>
            <a:tailEnd/>
          </a:ln>
          <a:effectLst/>
        </p:spPr>
      </p:pic>
      <p:pic>
        <p:nvPicPr>
          <p:cNvPr id="16394" name="Picture 10"/>
          <p:cNvPicPr>
            <a:picLocks noChangeAspect="1" noChangeArrowheads="1"/>
          </p:cNvPicPr>
          <p:nvPr/>
        </p:nvPicPr>
        <p:blipFill>
          <a:blip r:embed="rId6" cstate="print"/>
          <a:srcRect/>
          <a:stretch>
            <a:fillRect/>
          </a:stretch>
        </p:blipFill>
        <p:spPr bwMode="auto">
          <a:xfrm>
            <a:off x="384175" y="3798888"/>
            <a:ext cx="1843088" cy="1843087"/>
          </a:xfrm>
          <a:prstGeom prst="rect">
            <a:avLst/>
          </a:prstGeom>
          <a:noFill/>
          <a:ln w="9525" algn="ctr">
            <a:noFill/>
            <a:miter lim="800000"/>
            <a:headEnd/>
            <a:tailEnd/>
          </a:ln>
          <a:effectLst/>
        </p:spPr>
      </p:pic>
      <p:sp>
        <p:nvSpPr>
          <p:cNvPr id="16395" name="Rectangle 11"/>
          <p:cNvSpPr>
            <a:spLocks noChangeArrowheads="1"/>
          </p:cNvSpPr>
          <p:nvPr/>
        </p:nvSpPr>
        <p:spPr bwMode="auto">
          <a:xfrm>
            <a:off x="587375" y="5654674"/>
            <a:ext cx="4667250" cy="1077218"/>
          </a:xfrm>
          <a:prstGeom prst="rect">
            <a:avLst/>
          </a:prstGeom>
          <a:noFill/>
          <a:ln w="9525">
            <a:noFill/>
            <a:miter lim="800000"/>
            <a:headEnd/>
            <a:tailEnd/>
          </a:ln>
          <a:effectLst/>
        </p:spPr>
        <p:txBody>
          <a:bodyPr wrap="square">
            <a:spAutoFit/>
          </a:bodyPr>
          <a:lstStyle/>
          <a:p>
            <a:r>
              <a:rPr lang="en-US" sz="1600" dirty="0"/>
              <a:t>Comprehensive study of physical properties and elemental composition of multilayer structures for optics, electronics, materials science.</a:t>
            </a:r>
            <a:endParaRPr lang="ru-RU" sz="1600" dirty="0"/>
          </a:p>
        </p:txBody>
      </p:sp>
      <p:pic>
        <p:nvPicPr>
          <p:cNvPr id="16396" name="Picture 12" descr="Без названия"/>
          <p:cNvPicPr>
            <a:picLocks noChangeAspect="1" noChangeArrowheads="1"/>
          </p:cNvPicPr>
          <p:nvPr/>
        </p:nvPicPr>
        <p:blipFill>
          <a:blip r:embed="rId7" cstate="print"/>
          <a:srcRect/>
          <a:stretch>
            <a:fillRect/>
          </a:stretch>
        </p:blipFill>
        <p:spPr bwMode="auto">
          <a:xfrm>
            <a:off x="2744788" y="4310063"/>
            <a:ext cx="971550" cy="817562"/>
          </a:xfrm>
          <a:prstGeom prst="rect">
            <a:avLst/>
          </a:prstGeom>
          <a:noFill/>
        </p:spPr>
      </p:pic>
      <p:sp>
        <p:nvSpPr>
          <p:cNvPr id="16397" name="Line 13"/>
          <p:cNvSpPr>
            <a:spLocks noChangeShapeType="1"/>
          </p:cNvSpPr>
          <p:nvPr/>
        </p:nvSpPr>
        <p:spPr bwMode="auto">
          <a:xfrm flipH="1">
            <a:off x="2146300" y="4676775"/>
            <a:ext cx="211138" cy="9525"/>
          </a:xfrm>
          <a:prstGeom prst="line">
            <a:avLst/>
          </a:prstGeom>
          <a:noFill/>
          <a:ln w="9525">
            <a:solidFill>
              <a:schemeClr val="tx1"/>
            </a:solidFill>
            <a:round/>
            <a:headEnd/>
            <a:tailEnd type="triangle" w="med" len="med"/>
          </a:ln>
          <a:effectLst/>
        </p:spPr>
        <p:txBody>
          <a:bodyPr/>
          <a:lstStyle/>
          <a:p>
            <a:endParaRPr lang="ru-RU"/>
          </a:p>
        </p:txBody>
      </p:sp>
      <p:sp>
        <p:nvSpPr>
          <p:cNvPr id="16398" name="Line 14"/>
          <p:cNvSpPr>
            <a:spLocks noChangeShapeType="1"/>
          </p:cNvSpPr>
          <p:nvPr/>
        </p:nvSpPr>
        <p:spPr bwMode="auto">
          <a:xfrm flipH="1" flipV="1">
            <a:off x="2400300" y="3824288"/>
            <a:ext cx="290513" cy="307975"/>
          </a:xfrm>
          <a:prstGeom prst="line">
            <a:avLst/>
          </a:prstGeom>
          <a:noFill/>
          <a:ln w="9525">
            <a:solidFill>
              <a:schemeClr val="tx1"/>
            </a:solidFill>
            <a:round/>
            <a:headEnd/>
            <a:tailEnd type="triangle" w="med" len="med"/>
          </a:ln>
          <a:effectLst/>
        </p:spPr>
        <p:txBody>
          <a:bodyPr/>
          <a:lstStyle/>
          <a:p>
            <a:endParaRPr lang="ru-RU"/>
          </a:p>
        </p:txBody>
      </p:sp>
      <p:sp>
        <p:nvSpPr>
          <p:cNvPr id="16399" name="Line 15"/>
          <p:cNvSpPr>
            <a:spLocks noChangeShapeType="1"/>
          </p:cNvSpPr>
          <p:nvPr/>
        </p:nvSpPr>
        <p:spPr bwMode="auto">
          <a:xfrm flipV="1">
            <a:off x="3262313" y="3475038"/>
            <a:ext cx="122237" cy="517525"/>
          </a:xfrm>
          <a:prstGeom prst="line">
            <a:avLst/>
          </a:prstGeom>
          <a:noFill/>
          <a:ln w="9525">
            <a:solidFill>
              <a:schemeClr val="tx1"/>
            </a:solidFill>
            <a:round/>
            <a:headEnd/>
            <a:tailEnd type="triangle" w="med" len="med"/>
          </a:ln>
          <a:effectLst/>
        </p:spPr>
        <p:txBody>
          <a:bodyPr/>
          <a:lstStyle/>
          <a:p>
            <a:endParaRPr lang="ru-RU"/>
          </a:p>
        </p:txBody>
      </p:sp>
      <p:sp>
        <p:nvSpPr>
          <p:cNvPr id="16400" name="Line 16"/>
          <p:cNvSpPr>
            <a:spLocks noChangeShapeType="1"/>
          </p:cNvSpPr>
          <p:nvPr/>
        </p:nvSpPr>
        <p:spPr bwMode="auto">
          <a:xfrm flipV="1">
            <a:off x="3640138" y="3349625"/>
            <a:ext cx="2690812" cy="914400"/>
          </a:xfrm>
          <a:prstGeom prst="line">
            <a:avLst/>
          </a:prstGeom>
          <a:noFill/>
          <a:ln w="9525">
            <a:solidFill>
              <a:schemeClr val="tx1"/>
            </a:solidFill>
            <a:round/>
            <a:headEnd/>
            <a:tailEnd type="triangle" w="med" len="med"/>
          </a:ln>
          <a:effectLst/>
        </p:spPr>
        <p:txBody>
          <a:bodyPr/>
          <a:lstStyle/>
          <a:p>
            <a:endParaRPr lang="ru-RU"/>
          </a:p>
        </p:txBody>
      </p:sp>
      <p:pic>
        <p:nvPicPr>
          <p:cNvPr id="16388" name="Picture 4" descr="Без названия (1)"/>
          <p:cNvPicPr>
            <a:picLocks noChangeAspect="1" noChangeArrowheads="1"/>
          </p:cNvPicPr>
          <p:nvPr/>
        </p:nvPicPr>
        <p:blipFill>
          <a:blip r:embed="rId8" cstate="print"/>
          <a:srcRect/>
          <a:stretch>
            <a:fillRect/>
          </a:stretch>
        </p:blipFill>
        <p:spPr bwMode="auto">
          <a:xfrm>
            <a:off x="2424113" y="2663825"/>
            <a:ext cx="1952625" cy="676275"/>
          </a:xfrm>
          <a:prstGeom prst="rect">
            <a:avLst/>
          </a:prstGeom>
          <a:noFill/>
        </p:spPr>
      </p:pic>
      <p:sp>
        <p:nvSpPr>
          <p:cNvPr id="16401" name="Line 17"/>
          <p:cNvSpPr>
            <a:spLocks noChangeShapeType="1"/>
          </p:cNvSpPr>
          <p:nvPr/>
        </p:nvSpPr>
        <p:spPr bwMode="auto">
          <a:xfrm flipV="1">
            <a:off x="3570288" y="2847975"/>
            <a:ext cx="1520825" cy="1239838"/>
          </a:xfrm>
          <a:prstGeom prst="line">
            <a:avLst/>
          </a:prstGeom>
          <a:noFill/>
          <a:ln w="9525">
            <a:solidFill>
              <a:schemeClr val="tx1"/>
            </a:solidFill>
            <a:round/>
            <a:headEnd/>
            <a:tailEnd type="triangle" w="med" len="med"/>
          </a:ln>
          <a:effectLst/>
        </p:spPr>
        <p:txBody>
          <a:bodyPr/>
          <a:lstStyle/>
          <a:p>
            <a:endParaRPr lang="ru-RU"/>
          </a:p>
        </p:txBody>
      </p:sp>
      <p:sp>
        <p:nvSpPr>
          <p:cNvPr id="16402" name="Line 18"/>
          <p:cNvSpPr>
            <a:spLocks noChangeShapeType="1"/>
          </p:cNvSpPr>
          <p:nvPr/>
        </p:nvSpPr>
        <p:spPr bwMode="auto">
          <a:xfrm>
            <a:off x="3816350" y="4641850"/>
            <a:ext cx="149225" cy="0"/>
          </a:xfrm>
          <a:prstGeom prst="line">
            <a:avLst/>
          </a:prstGeom>
          <a:noFill/>
          <a:ln w="9525">
            <a:solidFill>
              <a:schemeClr val="tx1"/>
            </a:solidFill>
            <a:round/>
            <a:headEnd/>
            <a:tailEnd type="triangle" w="med" len="med"/>
          </a:ln>
          <a:effectLst/>
        </p:spPr>
        <p:txBody>
          <a:bodyPr/>
          <a:lstStyle/>
          <a:p>
            <a:endParaRPr lang="ru-RU"/>
          </a:p>
        </p:txBody>
      </p:sp>
      <p:sp>
        <p:nvSpPr>
          <p:cNvPr id="16403" name="Rectangle 19"/>
          <p:cNvSpPr>
            <a:spLocks noChangeArrowheads="1"/>
          </p:cNvSpPr>
          <p:nvPr/>
        </p:nvSpPr>
        <p:spPr bwMode="auto">
          <a:xfrm>
            <a:off x="2395538" y="5318125"/>
            <a:ext cx="1562100" cy="336550"/>
          </a:xfrm>
          <a:prstGeom prst="rect">
            <a:avLst/>
          </a:prstGeom>
          <a:noFill/>
          <a:ln w="9525">
            <a:noFill/>
            <a:miter lim="800000"/>
            <a:headEnd/>
            <a:tailEnd/>
          </a:ln>
          <a:effectLst/>
        </p:spPr>
        <p:txBody>
          <a:bodyPr wrap="none">
            <a:spAutoFit/>
          </a:bodyPr>
          <a:lstStyle/>
          <a:p>
            <a:r>
              <a:rPr lang="ru-RU" sz="1600"/>
              <a:t>Remote control</a:t>
            </a:r>
          </a:p>
        </p:txBody>
      </p:sp>
      <p:sp>
        <p:nvSpPr>
          <p:cNvPr id="20" name="Заголовок 1"/>
          <p:cNvSpPr txBox="1">
            <a:spLocks/>
          </p:cNvSpPr>
          <p:nvPr/>
        </p:nvSpPr>
        <p:spPr bwMode="auto">
          <a:xfrm>
            <a:off x="696913" y="-27384"/>
            <a:ext cx="7778750" cy="6000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Project “Modernization of EG-5”</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7"/>
          <p:cNvSpPr>
            <a:spLocks noGrp="1"/>
          </p:cNvSpPr>
          <p:nvPr>
            <p:ph type="sldNum" sz="quarter" idx="12"/>
          </p:nvPr>
        </p:nvSpPr>
        <p:spPr/>
        <p:txBody>
          <a:bodyPr/>
          <a:lstStyle/>
          <a:p>
            <a:pPr>
              <a:defRPr/>
            </a:pPr>
            <a:fld id="{DAC563C6-B10D-4B50-A05B-B7034C41B4EF}" type="slidenum">
              <a:rPr lang="ru-RU"/>
              <a:pPr>
                <a:defRPr/>
              </a:pPr>
              <a:t>17</a:t>
            </a:fld>
            <a:endParaRPr lang="ru-RU"/>
          </a:p>
        </p:txBody>
      </p:sp>
      <p:sp>
        <p:nvSpPr>
          <p:cNvPr id="2052" name="Rectangle 7"/>
          <p:cNvSpPr>
            <a:spLocks noChangeArrowheads="1"/>
          </p:cNvSpPr>
          <p:nvPr/>
        </p:nvSpPr>
        <p:spPr bwMode="auto">
          <a:xfrm>
            <a:off x="622300" y="1072478"/>
            <a:ext cx="8064500" cy="2616101"/>
          </a:xfrm>
          <a:prstGeom prst="rect">
            <a:avLst/>
          </a:prstGeom>
          <a:noFill/>
          <a:ln w="9525" algn="ctr">
            <a:noFill/>
            <a:miter lim="800000"/>
            <a:headEnd/>
            <a:tailEnd/>
          </a:ln>
        </p:spPr>
        <p:txBody>
          <a:bodyPr wrap="square" anchor="ctr">
            <a:spAutoFit/>
          </a:bodyPr>
          <a:lstStyle/>
          <a:p>
            <a:pPr algn="ctr" eaLnBrk="0" hangingPunct="0"/>
            <a:r>
              <a:rPr lang="en-US" sz="2400" dirty="0" smtClean="0"/>
              <a:t>Report on the theme “Investigations of Neutron Nuclear Interactions and Properties of the Neutron”</a:t>
            </a:r>
          </a:p>
          <a:p>
            <a:pPr algn="ctr" eaLnBrk="0" hangingPunct="0"/>
            <a:r>
              <a:rPr lang="en-US" sz="2400" dirty="0" smtClean="0"/>
              <a:t>for 2022-2023</a:t>
            </a:r>
          </a:p>
          <a:p>
            <a:pPr algn="ctr" eaLnBrk="0" hangingPunct="0"/>
            <a:endParaRPr lang="en-US" altLang="ja-JP" sz="2400" dirty="0" smtClean="0">
              <a:ea typeface="MS Mincho" pitchFamily="49" charset="-128"/>
            </a:endParaRPr>
          </a:p>
          <a:p>
            <a:pPr eaLnBrk="0" hangingPunct="0"/>
            <a:r>
              <a:rPr lang="en-US" altLang="ja-JP" i="1" dirty="0" smtClean="0">
                <a:ea typeface="MS Mincho" pitchFamily="49" charset="-128"/>
              </a:rPr>
              <a:t>Theme leader</a:t>
            </a:r>
            <a:r>
              <a:rPr lang="ru-RU" altLang="ja-JP" i="1" dirty="0" smtClean="0">
                <a:ea typeface="MS Mincho" pitchFamily="49" charset="-128"/>
              </a:rPr>
              <a:t>: </a:t>
            </a:r>
            <a:r>
              <a:rPr lang="en-US" altLang="ja-JP" i="1" dirty="0" err="1" smtClean="0">
                <a:ea typeface="MS Mincho" pitchFamily="49" charset="-128"/>
              </a:rPr>
              <a:t>Lychagin</a:t>
            </a:r>
            <a:r>
              <a:rPr lang="en-US" altLang="ja-JP" i="1" dirty="0" smtClean="0">
                <a:ea typeface="MS Mincho" pitchFamily="49" charset="-128"/>
              </a:rPr>
              <a:t> E.V.</a:t>
            </a:r>
            <a:endParaRPr lang="ru-RU" altLang="ja-JP" i="1" dirty="0" smtClean="0">
              <a:ea typeface="MS Mincho" pitchFamily="49" charset="-128"/>
            </a:endParaRPr>
          </a:p>
          <a:p>
            <a:pPr eaLnBrk="0" hangingPunct="0"/>
            <a:endParaRPr lang="ru-RU" altLang="ja-JP" i="1" dirty="0">
              <a:ea typeface="MS Mincho" pitchFamily="49" charset="-128"/>
            </a:endParaRPr>
          </a:p>
          <a:p>
            <a:pPr eaLnBrk="0" hangingPunct="0"/>
            <a:r>
              <a:rPr lang="en-US" altLang="ja-JP" i="1" dirty="0" smtClean="0">
                <a:ea typeface="MS Mincho" pitchFamily="49" charset="-128"/>
              </a:rPr>
              <a:t>Deputies</a:t>
            </a:r>
            <a:r>
              <a:rPr lang="ru-RU" altLang="ja-JP" i="1" dirty="0" smtClean="0">
                <a:ea typeface="MS Mincho" pitchFamily="49" charset="-128"/>
              </a:rPr>
              <a:t>: </a:t>
            </a:r>
            <a:r>
              <a:rPr lang="en-US" altLang="ja-JP" i="1" dirty="0" err="1" smtClean="0">
                <a:ea typeface="MS Mincho" pitchFamily="49" charset="-128"/>
              </a:rPr>
              <a:t>Kopatch</a:t>
            </a:r>
            <a:r>
              <a:rPr lang="en-US" altLang="ja-JP" i="1" dirty="0" smtClean="0">
                <a:ea typeface="MS Mincho" pitchFamily="49" charset="-128"/>
              </a:rPr>
              <a:t> Y.N., </a:t>
            </a:r>
            <a:r>
              <a:rPr lang="en-US" altLang="ja-JP" i="1" dirty="0" err="1" smtClean="0">
                <a:ea typeface="MS Mincho" pitchFamily="49" charset="-128"/>
              </a:rPr>
              <a:t>Sedyshev</a:t>
            </a:r>
            <a:r>
              <a:rPr lang="en-US" altLang="ja-JP" i="1" dirty="0" smtClean="0">
                <a:ea typeface="MS Mincho" pitchFamily="49" charset="-128"/>
              </a:rPr>
              <a:t> P.V.</a:t>
            </a:r>
            <a:endParaRPr lang="ru-RU" altLang="ja-JP" i="1" dirty="0">
              <a:ea typeface="MS Mincho" pitchFamily="49" charset="-128"/>
            </a:endParaRPr>
          </a:p>
          <a:p>
            <a:pPr eaLnBrk="0" hangingPunct="0"/>
            <a:endParaRPr lang="ru-RU" altLang="ja-JP" sz="1400" dirty="0">
              <a:cs typeface="HGｺﾞｼｯｸE"/>
            </a:endParaRPr>
          </a:p>
        </p:txBody>
      </p:sp>
      <p:sp>
        <p:nvSpPr>
          <p:cNvPr id="4" name="Прямоугольник 3"/>
          <p:cNvSpPr/>
          <p:nvPr/>
        </p:nvSpPr>
        <p:spPr>
          <a:xfrm>
            <a:off x="1331640" y="4401108"/>
            <a:ext cx="6768752" cy="553998"/>
          </a:xfrm>
          <a:prstGeom prst="rect">
            <a:avLst/>
          </a:prstGeom>
        </p:spPr>
        <p:txBody>
          <a:bodyPr wrap="square">
            <a:spAutoFit/>
          </a:bodyPr>
          <a:lstStyle/>
          <a:p>
            <a:pPr>
              <a:lnSpc>
                <a:spcPct val="150000"/>
              </a:lnSpc>
            </a:pPr>
            <a:r>
              <a:rPr lang="en-US" sz="2000" dirty="0" smtClean="0">
                <a:solidFill>
                  <a:schemeClr val="tx2"/>
                </a:solidFill>
              </a:rPr>
              <a:t>Activities which are not included in the projects.</a:t>
            </a:r>
            <a:endParaRPr lang="ru-RU" sz="2000" dirty="0">
              <a:solidFill>
                <a:schemeClr val="tx2"/>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B8A077B-B5EA-4DC9-9C3A-E95B912A2B61}" type="slidenum">
              <a:rPr lang="ru-RU"/>
              <a:pPr>
                <a:defRPr/>
              </a:pPr>
              <a:t>18</a:t>
            </a:fld>
            <a:endParaRPr lang="ru-RU"/>
          </a:p>
        </p:txBody>
      </p:sp>
      <p:sp>
        <p:nvSpPr>
          <p:cNvPr id="6" name="Прямоугольник 5"/>
          <p:cNvSpPr/>
          <p:nvPr/>
        </p:nvSpPr>
        <p:spPr>
          <a:xfrm>
            <a:off x="755576" y="615435"/>
            <a:ext cx="7704856" cy="369332"/>
          </a:xfrm>
          <a:prstGeom prst="rect">
            <a:avLst/>
          </a:prstGeom>
        </p:spPr>
        <p:txBody>
          <a:bodyPr wrap="square">
            <a:spAutoFit/>
          </a:bodyPr>
          <a:lstStyle/>
          <a:p>
            <a:pPr>
              <a:buFont typeface="Arial" pitchFamily="34" charset="0"/>
              <a:buChar char="•"/>
            </a:pPr>
            <a:r>
              <a:rPr lang="ru-RU" dirty="0" smtClean="0">
                <a:solidFill>
                  <a:srgbClr val="C00000"/>
                </a:solidFill>
              </a:rPr>
              <a:t> </a:t>
            </a:r>
            <a:r>
              <a:rPr lang="en-US" dirty="0" smtClean="0">
                <a:solidFill>
                  <a:srgbClr val="C00000"/>
                </a:solidFill>
              </a:rPr>
              <a:t>Development and operation of the IREN facility</a:t>
            </a:r>
            <a:endParaRPr lang="ru-RU" dirty="0">
              <a:solidFill>
                <a:srgbClr val="C00000"/>
              </a:solidFill>
            </a:endParaRPr>
          </a:p>
        </p:txBody>
      </p:sp>
      <p:sp>
        <p:nvSpPr>
          <p:cNvPr id="1025" name="Rectangle 1"/>
          <p:cNvSpPr>
            <a:spLocks noChangeArrowheads="1"/>
          </p:cNvSpPr>
          <p:nvPr/>
        </p:nvSpPr>
        <p:spPr bwMode="auto">
          <a:xfrm>
            <a:off x="368236" y="5525354"/>
            <a:ext cx="850728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dirty="0" smtClean="0"/>
              <a:t>Last year, the IREN facility worked in the experiment for more than 1000 hours, of which 450 hours at cycle frequencies of 50 Hz; 390 hours at cycle frequencies of 25Hz; 192 hours at 2 Hz.</a:t>
            </a:r>
            <a:endParaRPr lang="ru-RU" sz="1600" dirty="0"/>
          </a:p>
        </p:txBody>
      </p:sp>
      <p:pic>
        <p:nvPicPr>
          <p:cNvPr id="8" name="Рисунок 7"/>
          <p:cNvPicPr/>
          <p:nvPr/>
        </p:nvPicPr>
        <p:blipFill>
          <a:blip r:embed="rId2" cstate="print"/>
          <a:stretch>
            <a:fillRect/>
          </a:stretch>
        </p:blipFill>
        <p:spPr>
          <a:xfrm>
            <a:off x="2807804" y="1412776"/>
            <a:ext cx="2616740" cy="2854180"/>
          </a:xfrm>
          <a:prstGeom prst="rect">
            <a:avLst/>
          </a:prstGeom>
        </p:spPr>
      </p:pic>
      <p:pic>
        <p:nvPicPr>
          <p:cNvPr id="9" name="Рисунок 8" descr="graf1(fit)"/>
          <p:cNvPicPr/>
          <p:nvPr/>
        </p:nvPicPr>
        <p:blipFill>
          <a:blip r:embed="rId3" cstate="print">
            <a:extLst>
              <a:ext uri="{28A0092B-C50C-407E-A947-70E740481C1C}">
                <a14:useLocalDpi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9254" r="11136" b="3183"/>
          <a:stretch>
            <a:fillRect/>
          </a:stretch>
        </p:blipFill>
        <p:spPr bwMode="auto">
          <a:xfrm>
            <a:off x="5421620" y="1412777"/>
            <a:ext cx="3265180" cy="2854179"/>
          </a:xfrm>
          <a:prstGeom prst="rect">
            <a:avLst/>
          </a:prstGeom>
          <a:noFill/>
          <a:ln>
            <a:noFill/>
          </a:ln>
        </p:spPr>
      </p:pic>
      <p:sp>
        <p:nvSpPr>
          <p:cNvPr id="10" name="Прямоугольник 9"/>
          <p:cNvSpPr/>
          <p:nvPr/>
        </p:nvSpPr>
        <p:spPr>
          <a:xfrm>
            <a:off x="2591780" y="4555857"/>
            <a:ext cx="6095020" cy="584775"/>
          </a:xfrm>
          <a:prstGeom prst="rect">
            <a:avLst/>
          </a:prstGeom>
        </p:spPr>
        <p:txBody>
          <a:bodyPr wrap="square">
            <a:spAutoFit/>
          </a:bodyPr>
          <a:lstStyle/>
          <a:p>
            <a:r>
              <a:rPr lang="en-US" sz="1600" dirty="0" smtClean="0"/>
              <a:t>Energy spectra of the accelerated electrons beam obtained in December 2019 (left) and in 2022 (right).</a:t>
            </a:r>
            <a:endParaRPr lang="ru-RU" sz="1600" dirty="0"/>
          </a:p>
        </p:txBody>
      </p:sp>
      <p:sp>
        <p:nvSpPr>
          <p:cNvPr id="11" name="Заголовок 1"/>
          <p:cNvSpPr txBox="1">
            <a:spLocks/>
          </p:cNvSpPr>
          <p:nvPr/>
        </p:nvSpPr>
        <p:spPr bwMode="auto">
          <a:xfrm>
            <a:off x="368236" y="1"/>
            <a:ext cx="8578951" cy="512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u="sng" dirty="0" smtClean="0">
                <a:ea typeface="+mj-ea"/>
                <a:cs typeface="Arial" pitchFamily="34" charset="0"/>
              </a:rPr>
              <a:t>Theme</a:t>
            </a:r>
            <a:r>
              <a:rPr kumimoji="0" lang="ru-RU"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 1128</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pic>
        <p:nvPicPr>
          <p:cNvPr id="12" name="Picture 1137"/>
          <p:cNvPicPr/>
          <p:nvPr/>
        </p:nvPicPr>
        <p:blipFill>
          <a:blip r:embed="rId4" cstate="print"/>
          <a:stretch/>
        </p:blipFill>
        <p:spPr>
          <a:xfrm>
            <a:off x="323528" y="1412776"/>
            <a:ext cx="2052228" cy="2854180"/>
          </a:xfrm>
          <a:prstGeom prst="rect">
            <a:avLst/>
          </a:prstGeom>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B8A077B-B5EA-4DC9-9C3A-E95B912A2B61}" type="slidenum">
              <a:rPr lang="ru-RU"/>
              <a:pPr>
                <a:defRPr/>
              </a:pPr>
              <a:t>19</a:t>
            </a:fld>
            <a:endParaRPr lang="ru-RU"/>
          </a:p>
        </p:txBody>
      </p:sp>
      <p:sp>
        <p:nvSpPr>
          <p:cNvPr id="6" name="Прямоугольник 5"/>
          <p:cNvSpPr/>
          <p:nvPr/>
        </p:nvSpPr>
        <p:spPr>
          <a:xfrm>
            <a:off x="436382" y="512676"/>
            <a:ext cx="8201188" cy="707886"/>
          </a:xfrm>
          <a:prstGeom prst="rect">
            <a:avLst/>
          </a:prstGeom>
        </p:spPr>
        <p:txBody>
          <a:bodyPr wrap="square">
            <a:spAutoFit/>
          </a:bodyPr>
          <a:lstStyle/>
          <a:p>
            <a:pPr algn="ctr">
              <a:buFont typeface="Arial" pitchFamily="34" charset="0"/>
              <a:buChar char="•"/>
            </a:pPr>
            <a:r>
              <a:rPr lang="en-US" sz="2000" dirty="0" smtClean="0">
                <a:solidFill>
                  <a:srgbClr val="FF0000"/>
                </a:solidFill>
              </a:rPr>
              <a:t> Determination of the angular distribution of fission gamma quanta from </a:t>
            </a:r>
            <a:r>
              <a:rPr lang="en-US" sz="2000" baseline="30000" dirty="0" smtClean="0">
                <a:solidFill>
                  <a:srgbClr val="FF0000"/>
                </a:solidFill>
              </a:rPr>
              <a:t>235</a:t>
            </a:r>
            <a:r>
              <a:rPr lang="en-US" sz="2000" dirty="0" smtClean="0">
                <a:solidFill>
                  <a:srgbClr val="FF0000"/>
                </a:solidFill>
              </a:rPr>
              <a:t>U in the resonance </a:t>
            </a:r>
            <a:r>
              <a:rPr lang="ru-RU" sz="2000" dirty="0" smtClean="0">
                <a:solidFill>
                  <a:srgbClr val="FF0000"/>
                </a:solidFill>
              </a:rPr>
              <a:t>0</a:t>
            </a:r>
            <a:r>
              <a:rPr lang="en-US" sz="2000" dirty="0" smtClean="0">
                <a:solidFill>
                  <a:srgbClr val="FF0000"/>
                </a:solidFill>
              </a:rPr>
              <a:t>.</a:t>
            </a:r>
            <a:r>
              <a:rPr lang="ru-RU" sz="2000" dirty="0" smtClean="0">
                <a:solidFill>
                  <a:srgbClr val="FF0000"/>
                </a:solidFill>
              </a:rPr>
              <a:t>3 </a:t>
            </a:r>
            <a:r>
              <a:rPr lang="en-US" sz="2000" dirty="0" err="1" smtClean="0">
                <a:solidFill>
                  <a:srgbClr val="FF0000"/>
                </a:solidFill>
              </a:rPr>
              <a:t>eV</a:t>
            </a:r>
            <a:r>
              <a:rPr lang="ru-RU" sz="2000" dirty="0" smtClean="0">
                <a:solidFill>
                  <a:srgbClr val="FF0000"/>
                </a:solidFill>
              </a:rPr>
              <a:t>.</a:t>
            </a:r>
            <a:endParaRPr lang="ru-RU" sz="2000" dirty="0">
              <a:solidFill>
                <a:srgbClr val="FF0000"/>
              </a:solidFill>
            </a:endParaRPr>
          </a:p>
        </p:txBody>
      </p:sp>
      <p:sp>
        <p:nvSpPr>
          <p:cNvPr id="10" name="Прямоугольник 9"/>
          <p:cNvSpPr/>
          <p:nvPr/>
        </p:nvSpPr>
        <p:spPr>
          <a:xfrm>
            <a:off x="4753115" y="5433021"/>
            <a:ext cx="3563301" cy="923330"/>
          </a:xfrm>
          <a:prstGeom prst="rect">
            <a:avLst/>
          </a:prstGeom>
        </p:spPr>
        <p:txBody>
          <a:bodyPr wrap="square">
            <a:spAutoFit/>
          </a:bodyPr>
          <a:lstStyle/>
          <a:p>
            <a:r>
              <a:rPr lang="en-US" dirty="0" smtClean="0"/>
              <a:t>Angular distribution of gamma quanta. Angular anisotropy coefficient </a:t>
            </a:r>
            <a:r>
              <a:rPr lang="ru-RU" dirty="0" smtClean="0"/>
              <a:t>A = 0.1570 ± 0.0053 </a:t>
            </a:r>
            <a:endParaRPr lang="ru-RU" dirty="0"/>
          </a:p>
        </p:txBody>
      </p:sp>
      <p:pic>
        <p:nvPicPr>
          <p:cNvPr id="11" name="Рисунок 10"/>
          <p:cNvPicPr/>
          <p:nvPr/>
        </p:nvPicPr>
        <p:blipFill>
          <a:blip r:embed="rId2" cstate="print"/>
          <a:srcRect r="7884"/>
          <a:stretch>
            <a:fillRect/>
          </a:stretch>
        </p:blipFill>
        <p:spPr bwMode="auto">
          <a:xfrm>
            <a:off x="330820" y="2600908"/>
            <a:ext cx="4029681" cy="2592288"/>
          </a:xfrm>
          <a:prstGeom prst="rect">
            <a:avLst/>
          </a:prstGeom>
          <a:solidFill>
            <a:srgbClr val="FFFFFF"/>
          </a:solidFill>
          <a:ln w="9525">
            <a:noFill/>
            <a:miter lim="800000"/>
            <a:headEnd/>
            <a:tailEnd/>
          </a:ln>
        </p:spPr>
      </p:pic>
      <p:sp>
        <p:nvSpPr>
          <p:cNvPr id="13" name="Прямоугольник 12"/>
          <p:cNvSpPr/>
          <p:nvPr/>
        </p:nvSpPr>
        <p:spPr>
          <a:xfrm>
            <a:off x="297323" y="5433021"/>
            <a:ext cx="4168740" cy="1077218"/>
          </a:xfrm>
          <a:prstGeom prst="rect">
            <a:avLst/>
          </a:prstGeom>
        </p:spPr>
        <p:txBody>
          <a:bodyPr wrap="square">
            <a:spAutoFit/>
          </a:bodyPr>
          <a:lstStyle/>
          <a:p>
            <a:r>
              <a:rPr lang="en-US" sz="1600" dirty="0" smtClean="0"/>
              <a:t>Scheme of the experimental </a:t>
            </a:r>
            <a:r>
              <a:rPr lang="en-US" sz="1600" dirty="0" smtClean="0"/>
              <a:t>setup</a:t>
            </a:r>
            <a:r>
              <a:rPr lang="en-US" sz="1600" dirty="0" smtClean="0"/>
              <a:t>:</a:t>
            </a:r>
          </a:p>
          <a:p>
            <a:r>
              <a:rPr lang="en-US" sz="1600" dirty="0" smtClean="0"/>
              <a:t>1 – fission chamber</a:t>
            </a:r>
            <a:r>
              <a:rPr lang="ru-RU" sz="1600" dirty="0" smtClean="0"/>
              <a:t> </a:t>
            </a:r>
            <a:r>
              <a:rPr lang="en-US" sz="1600" dirty="0" smtClean="0"/>
              <a:t>; 2 – neutron beam; 3,4 – start and stop FF detectors; 5 – </a:t>
            </a:r>
            <a:r>
              <a:rPr lang="en-US" sz="1600" dirty="0" smtClean="0">
                <a:sym typeface="Symbol"/>
              </a:rPr>
              <a:t>-ray detector holder; 6 – </a:t>
            </a:r>
            <a:r>
              <a:rPr lang="en-US" sz="1600" dirty="0" smtClean="0">
                <a:sym typeface="Symbol"/>
              </a:rPr>
              <a:t>-ray detector </a:t>
            </a:r>
            <a:r>
              <a:rPr lang="en-US" sz="1600" dirty="0" smtClean="0">
                <a:sym typeface="Symbol"/>
              </a:rPr>
              <a:t>s.</a:t>
            </a:r>
            <a:endParaRPr lang="ru-RU" sz="1600" dirty="0"/>
          </a:p>
        </p:txBody>
      </p:sp>
      <p:sp>
        <p:nvSpPr>
          <p:cNvPr id="9" name="Заголовок 1"/>
          <p:cNvSpPr txBox="1">
            <a:spLocks/>
          </p:cNvSpPr>
          <p:nvPr/>
        </p:nvSpPr>
        <p:spPr bwMode="auto">
          <a:xfrm>
            <a:off x="368236" y="1"/>
            <a:ext cx="8578951" cy="512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u="sng" dirty="0" smtClean="0">
                <a:ea typeface="+mj-ea"/>
                <a:cs typeface="Arial" pitchFamily="34" charset="0"/>
              </a:rPr>
              <a:t>Theme</a:t>
            </a:r>
            <a:r>
              <a:rPr kumimoji="0" lang="ru-RU"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 1128</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
        <p:nvSpPr>
          <p:cNvPr id="15" name="TextBox 14"/>
          <p:cNvSpPr txBox="1"/>
          <p:nvPr/>
        </p:nvSpPr>
        <p:spPr>
          <a:xfrm>
            <a:off x="349955" y="1259468"/>
            <a:ext cx="8336845" cy="954107"/>
          </a:xfrm>
          <a:prstGeom prst="rect">
            <a:avLst/>
          </a:prstGeom>
          <a:noFill/>
        </p:spPr>
        <p:txBody>
          <a:bodyPr wrap="square" rtlCol="0">
            <a:spAutoFit/>
          </a:bodyPr>
          <a:lstStyle/>
          <a:p>
            <a:r>
              <a:rPr lang="en-US" sz="1400" b="0" dirty="0" smtClean="0"/>
              <a:t>A series of experiments were performed in 2012-2018 at the FRM-2 reactor in </a:t>
            </a:r>
            <a:r>
              <a:rPr lang="en-US" sz="1400" b="0" dirty="0" err="1" smtClean="0"/>
              <a:t>Garching</a:t>
            </a:r>
            <a:r>
              <a:rPr lang="en-US" sz="1400" b="0" dirty="0" smtClean="0"/>
              <a:t> aimed at measurements of T-odd effects in fission of uranium induced by polarized neutrons.</a:t>
            </a:r>
          </a:p>
          <a:p>
            <a:endParaRPr lang="en-US" sz="1400" b="0" dirty="0" smtClean="0"/>
          </a:p>
          <a:p>
            <a:r>
              <a:rPr lang="en-US" sz="1400" b="0" dirty="0" smtClean="0"/>
              <a:t>In 2022 from these experimental data new results on angular distribution of fission </a:t>
            </a:r>
            <a:r>
              <a:rPr lang="en-US" sz="1400" b="0" dirty="0" smtClean="0">
                <a:sym typeface="Symbol"/>
              </a:rPr>
              <a:t>-rays were obtained.</a:t>
            </a:r>
            <a:endParaRPr lang="ru-RU" sz="1400" b="0" dirty="0"/>
          </a:p>
        </p:txBody>
      </p:sp>
      <p:pic>
        <p:nvPicPr>
          <p:cNvPr id="107521" name="Picture 1"/>
          <p:cNvPicPr>
            <a:picLocks noChangeAspect="1" noChangeArrowheads="1"/>
          </p:cNvPicPr>
          <p:nvPr/>
        </p:nvPicPr>
        <p:blipFill>
          <a:blip r:embed="rId3" cstate="print"/>
          <a:srcRect/>
          <a:stretch>
            <a:fillRect/>
          </a:stretch>
        </p:blipFill>
        <p:spPr bwMode="auto">
          <a:xfrm>
            <a:off x="4360501" y="2213575"/>
            <a:ext cx="4385397" cy="31015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7"/>
          <p:cNvSpPr>
            <a:spLocks noGrp="1"/>
          </p:cNvSpPr>
          <p:nvPr>
            <p:ph type="sldNum" sz="quarter" idx="12"/>
          </p:nvPr>
        </p:nvSpPr>
        <p:spPr/>
        <p:txBody>
          <a:bodyPr/>
          <a:lstStyle/>
          <a:p>
            <a:pPr>
              <a:defRPr/>
            </a:pPr>
            <a:fld id="{DAC563C6-B10D-4B50-A05B-B7034C41B4EF}" type="slidenum">
              <a:rPr lang="ru-RU"/>
              <a:pPr>
                <a:defRPr/>
              </a:pPr>
              <a:t>2</a:t>
            </a:fld>
            <a:endParaRPr lang="ru-RU"/>
          </a:p>
        </p:txBody>
      </p:sp>
      <p:sp>
        <p:nvSpPr>
          <p:cNvPr id="2052" name="Rectangle 7"/>
          <p:cNvSpPr>
            <a:spLocks noChangeArrowheads="1"/>
          </p:cNvSpPr>
          <p:nvPr/>
        </p:nvSpPr>
        <p:spPr bwMode="auto">
          <a:xfrm>
            <a:off x="622300" y="296652"/>
            <a:ext cx="8064500" cy="6247864"/>
          </a:xfrm>
          <a:prstGeom prst="rect">
            <a:avLst/>
          </a:prstGeom>
          <a:noFill/>
          <a:ln w="9525" algn="ctr">
            <a:noFill/>
            <a:miter lim="800000"/>
            <a:headEnd/>
            <a:tailEnd/>
          </a:ln>
        </p:spPr>
        <p:txBody>
          <a:bodyPr wrap="square" anchor="ctr">
            <a:spAutoFit/>
          </a:bodyPr>
          <a:lstStyle/>
          <a:p>
            <a:pPr algn="ctr" eaLnBrk="0" hangingPunct="0"/>
            <a:r>
              <a:rPr lang="en-US" sz="2000" b="0" dirty="0" smtClean="0"/>
              <a:t>The theme 1128 “Investigations of Neutron Nuclear Interactions and Properties of the Neutron” was started in 2017 and was extended in 2022 for one year.</a:t>
            </a:r>
          </a:p>
          <a:p>
            <a:pPr algn="ctr" eaLnBrk="0" hangingPunct="0"/>
            <a:endParaRPr lang="en-US" sz="2000" b="0" dirty="0" smtClean="0"/>
          </a:p>
          <a:p>
            <a:pPr algn="ctr" eaLnBrk="0" hangingPunct="0"/>
            <a:r>
              <a:rPr lang="en-US" sz="2000" b="0" dirty="0" smtClean="0"/>
              <a:t>The project “TANGRA” was started in 2014 and was extended in 2022 for one year.</a:t>
            </a:r>
          </a:p>
          <a:p>
            <a:pPr algn="ctr" eaLnBrk="0" hangingPunct="0"/>
            <a:endParaRPr lang="en-US" sz="2000" b="0" dirty="0" smtClean="0"/>
          </a:p>
          <a:p>
            <a:pPr algn="ctr" eaLnBrk="0" hangingPunct="0"/>
            <a:r>
              <a:rPr lang="en-US" sz="2000" b="0" dirty="0" smtClean="0"/>
              <a:t>The projects “ENGRIN” and “Modernization of EG-5” were started in 2022, also for one year.</a:t>
            </a:r>
          </a:p>
          <a:p>
            <a:pPr algn="ctr" eaLnBrk="0" hangingPunct="0"/>
            <a:endParaRPr lang="en-US" sz="2000" b="0" dirty="0" smtClean="0"/>
          </a:p>
          <a:p>
            <a:pPr algn="ctr" eaLnBrk="0" hangingPunct="0"/>
            <a:r>
              <a:rPr lang="en-US" sz="2000" b="0" dirty="0" smtClean="0"/>
              <a:t>The report will be given for the period of one year.</a:t>
            </a:r>
          </a:p>
          <a:p>
            <a:pPr algn="ctr" eaLnBrk="0" hangingPunct="0"/>
            <a:endParaRPr lang="en-US" sz="2000" b="0" dirty="0" smtClean="0"/>
          </a:p>
          <a:p>
            <a:pPr algn="ctr" eaLnBrk="0" hangingPunct="0"/>
            <a:endParaRPr lang="en-US" sz="2000" b="0" dirty="0" smtClean="0"/>
          </a:p>
          <a:p>
            <a:pPr algn="ctr" eaLnBrk="0" hangingPunct="0"/>
            <a:r>
              <a:rPr lang="en-US" altLang="ja-JP" sz="2000" b="0" dirty="0" smtClean="0">
                <a:solidFill>
                  <a:schemeClr val="tx2"/>
                </a:solidFill>
                <a:ea typeface="MS Mincho" pitchFamily="49" charset="-128"/>
              </a:rPr>
              <a:t>It was decided to close the theme and open a new one.</a:t>
            </a:r>
          </a:p>
          <a:p>
            <a:pPr algn="ctr" eaLnBrk="0" hangingPunct="0"/>
            <a:r>
              <a:rPr lang="en-US" altLang="ja-JP" sz="2000" b="0" dirty="0" smtClean="0">
                <a:solidFill>
                  <a:schemeClr val="tx2"/>
                </a:solidFill>
                <a:ea typeface="MS Mincho" pitchFamily="49" charset="-128"/>
              </a:rPr>
              <a:t>The project ENGRIN will be a part of the new project within the new theme.</a:t>
            </a:r>
          </a:p>
          <a:p>
            <a:pPr algn="ctr" eaLnBrk="0" hangingPunct="0"/>
            <a:r>
              <a:rPr lang="en-US" altLang="ja-JP" sz="2000" b="0" dirty="0" smtClean="0">
                <a:solidFill>
                  <a:schemeClr val="tx2"/>
                </a:solidFill>
                <a:ea typeface="MS Mincho" pitchFamily="49" charset="-128"/>
              </a:rPr>
              <a:t>(see next report by </a:t>
            </a:r>
            <a:r>
              <a:rPr lang="en-US" altLang="ja-JP" sz="2000" b="0" dirty="0" err="1" smtClean="0">
                <a:solidFill>
                  <a:schemeClr val="tx2"/>
                </a:solidFill>
                <a:ea typeface="MS Mincho" pitchFamily="49" charset="-128"/>
              </a:rPr>
              <a:t>V.N.Shvetsov</a:t>
            </a:r>
            <a:r>
              <a:rPr lang="en-US" altLang="ja-JP" sz="2000" b="0" dirty="0" smtClean="0">
                <a:solidFill>
                  <a:schemeClr val="tx2"/>
                </a:solidFill>
                <a:ea typeface="MS Mincho" pitchFamily="49" charset="-128"/>
              </a:rPr>
              <a:t>)</a:t>
            </a:r>
          </a:p>
          <a:p>
            <a:pPr algn="ctr" eaLnBrk="0" hangingPunct="0"/>
            <a:endParaRPr lang="en-US" altLang="ja-JP" sz="2000" b="0" dirty="0" smtClean="0">
              <a:solidFill>
                <a:schemeClr val="tx2"/>
              </a:solidFill>
              <a:ea typeface="MS Mincho" pitchFamily="49" charset="-128"/>
            </a:endParaRPr>
          </a:p>
          <a:p>
            <a:pPr algn="ctr" eaLnBrk="0" hangingPunct="0"/>
            <a:r>
              <a:rPr lang="en-US" altLang="ja-JP" sz="2000" b="0" dirty="0" smtClean="0">
                <a:solidFill>
                  <a:schemeClr val="tx2"/>
                </a:solidFill>
                <a:ea typeface="MS Mincho" pitchFamily="49" charset="-128"/>
              </a:rPr>
              <a:t>The projects TANGRA and “</a:t>
            </a:r>
            <a:r>
              <a:rPr lang="en-US" sz="2000" b="0" dirty="0" smtClean="0">
                <a:solidFill>
                  <a:schemeClr val="tx2"/>
                </a:solidFill>
              </a:rPr>
              <a:t>Modernization of EG-5” will be extended within the new theme for 5 and 3 years, respectively.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B8A077B-B5EA-4DC9-9C3A-E95B912A2B61}" type="slidenum">
              <a:rPr lang="ru-RU"/>
              <a:pPr>
                <a:defRPr/>
              </a:pPr>
              <a:t>20</a:t>
            </a:fld>
            <a:endParaRPr lang="ru-RU"/>
          </a:p>
        </p:txBody>
      </p:sp>
      <p:sp>
        <p:nvSpPr>
          <p:cNvPr id="6" name="Прямоугольник 5"/>
          <p:cNvSpPr/>
          <p:nvPr/>
        </p:nvSpPr>
        <p:spPr>
          <a:xfrm>
            <a:off x="368237" y="600944"/>
            <a:ext cx="8578950" cy="646331"/>
          </a:xfrm>
          <a:prstGeom prst="rect">
            <a:avLst/>
          </a:prstGeom>
        </p:spPr>
        <p:txBody>
          <a:bodyPr wrap="square">
            <a:spAutoFit/>
          </a:bodyPr>
          <a:lstStyle/>
          <a:p>
            <a:pPr algn="ctr">
              <a:buFont typeface="Arial" pitchFamily="34" charset="0"/>
              <a:buChar char="•"/>
            </a:pPr>
            <a:r>
              <a:rPr lang="ru-RU" i="1" dirty="0" smtClean="0">
                <a:solidFill>
                  <a:srgbClr val="C00000"/>
                </a:solidFill>
              </a:rPr>
              <a:t> </a:t>
            </a:r>
            <a:r>
              <a:rPr lang="en-US" i="1" dirty="0" smtClean="0">
                <a:solidFill>
                  <a:srgbClr val="C00000"/>
                </a:solidFill>
              </a:rPr>
              <a:t>The spectra of light charged particles in the ternary fission of </a:t>
            </a:r>
            <a:r>
              <a:rPr lang="ru-RU" i="1" baseline="30000" dirty="0" smtClean="0">
                <a:solidFill>
                  <a:srgbClr val="C00000"/>
                </a:solidFill>
              </a:rPr>
              <a:t>252</a:t>
            </a:r>
            <a:r>
              <a:rPr lang="ru-RU" i="1" dirty="0" smtClean="0">
                <a:solidFill>
                  <a:srgbClr val="C00000"/>
                </a:solidFill>
              </a:rPr>
              <a:t>Cf</a:t>
            </a:r>
            <a:r>
              <a:rPr lang="en-US" i="1" dirty="0" smtClean="0">
                <a:solidFill>
                  <a:srgbClr val="C00000"/>
                </a:solidFill>
              </a:rPr>
              <a:t> were measured</a:t>
            </a:r>
            <a:endParaRPr lang="ru-RU" dirty="0">
              <a:solidFill>
                <a:srgbClr val="C00000"/>
              </a:solidFill>
            </a:endParaRPr>
          </a:p>
        </p:txBody>
      </p:sp>
      <p:sp>
        <p:nvSpPr>
          <p:cNvPr id="13" name="Прямоугольник 12"/>
          <p:cNvSpPr/>
          <p:nvPr/>
        </p:nvSpPr>
        <p:spPr>
          <a:xfrm>
            <a:off x="368237" y="6063962"/>
            <a:ext cx="3671900" cy="338554"/>
          </a:xfrm>
          <a:prstGeom prst="rect">
            <a:avLst/>
          </a:prstGeom>
        </p:spPr>
        <p:txBody>
          <a:bodyPr wrap="square">
            <a:spAutoFit/>
          </a:bodyPr>
          <a:lstStyle/>
          <a:p>
            <a:r>
              <a:rPr lang="en-US" sz="1600" dirty="0" smtClean="0"/>
              <a:t>Energy spectra of helium isotopes.</a:t>
            </a:r>
            <a:endParaRPr lang="ru-RU" sz="1600" dirty="0"/>
          </a:p>
        </p:txBody>
      </p:sp>
      <p:pic>
        <p:nvPicPr>
          <p:cNvPr id="8" name="Рисунок 7" descr="Изображение выглядит как грязный&#10;&#10;Автоматически созданное описание"/>
          <p:cNvPicPr/>
          <p:nvPr/>
        </p:nvPicPr>
        <p:blipFill>
          <a:blip r:embed="rId2" cstate="print"/>
          <a:srcRect t="8444" b="7848"/>
          <a:stretch>
            <a:fillRect/>
          </a:stretch>
        </p:blipFill>
        <p:spPr bwMode="auto">
          <a:xfrm>
            <a:off x="1403650" y="1308830"/>
            <a:ext cx="2066925" cy="2304256"/>
          </a:xfrm>
          <a:prstGeom prst="rect">
            <a:avLst/>
          </a:prstGeom>
          <a:solidFill>
            <a:srgbClr val="FFFFFF"/>
          </a:solidFill>
          <a:ln w="9525">
            <a:noFill/>
            <a:miter lim="800000"/>
            <a:headEnd/>
            <a:tailEnd/>
          </a:ln>
        </p:spPr>
      </p:pic>
      <p:pic>
        <p:nvPicPr>
          <p:cNvPr id="9" name="Рисунок 8"/>
          <p:cNvPicPr/>
          <p:nvPr/>
        </p:nvPicPr>
        <p:blipFill>
          <a:blip r:embed="rId3" cstate="print"/>
          <a:srcRect/>
          <a:stretch>
            <a:fillRect/>
          </a:stretch>
        </p:blipFill>
        <p:spPr bwMode="auto">
          <a:xfrm>
            <a:off x="4572002" y="1247274"/>
            <a:ext cx="3658823" cy="2304256"/>
          </a:xfrm>
          <a:prstGeom prst="rect">
            <a:avLst/>
          </a:prstGeom>
          <a:solidFill>
            <a:srgbClr val="FFFFFF"/>
          </a:solidFill>
          <a:ln w="9525">
            <a:noFill/>
            <a:miter lim="800000"/>
            <a:headEnd/>
            <a:tailEnd/>
          </a:ln>
        </p:spPr>
      </p:pic>
      <p:pic>
        <p:nvPicPr>
          <p:cNvPr id="14" name="Рисунок 13"/>
          <p:cNvPicPr/>
          <p:nvPr/>
        </p:nvPicPr>
        <p:blipFill>
          <a:blip r:embed="rId4" cstate="print"/>
          <a:srcRect/>
          <a:stretch>
            <a:fillRect/>
          </a:stretch>
        </p:blipFill>
        <p:spPr bwMode="auto">
          <a:xfrm>
            <a:off x="4513579" y="3429001"/>
            <a:ext cx="3717246" cy="2296407"/>
          </a:xfrm>
          <a:prstGeom prst="rect">
            <a:avLst/>
          </a:prstGeom>
          <a:solidFill>
            <a:srgbClr val="FFFFFF"/>
          </a:solidFill>
          <a:ln w="9525">
            <a:noFill/>
            <a:miter lim="800000"/>
            <a:headEnd/>
            <a:tailEnd/>
          </a:ln>
        </p:spPr>
      </p:pic>
      <p:pic>
        <p:nvPicPr>
          <p:cNvPr id="15" name="Рисунок 14"/>
          <p:cNvPicPr/>
          <p:nvPr/>
        </p:nvPicPr>
        <p:blipFill>
          <a:blip r:embed="rId5" cstate="print"/>
          <a:srcRect/>
          <a:stretch>
            <a:fillRect/>
          </a:stretch>
        </p:blipFill>
        <p:spPr bwMode="auto">
          <a:xfrm>
            <a:off x="368236" y="3729334"/>
            <a:ext cx="3985260" cy="2165351"/>
          </a:xfrm>
          <a:prstGeom prst="rect">
            <a:avLst/>
          </a:prstGeom>
          <a:solidFill>
            <a:srgbClr val="FFFFFF"/>
          </a:solidFill>
          <a:ln w="9525">
            <a:noFill/>
            <a:miter lim="800000"/>
            <a:headEnd/>
            <a:tailEnd/>
          </a:ln>
        </p:spPr>
      </p:pic>
      <p:sp>
        <p:nvSpPr>
          <p:cNvPr id="16" name="Прямоугольник 15"/>
          <p:cNvSpPr/>
          <p:nvPr/>
        </p:nvSpPr>
        <p:spPr>
          <a:xfrm>
            <a:off x="193100" y="3613086"/>
            <a:ext cx="4320479" cy="338554"/>
          </a:xfrm>
          <a:prstGeom prst="rect">
            <a:avLst/>
          </a:prstGeom>
        </p:spPr>
        <p:txBody>
          <a:bodyPr wrap="square">
            <a:spAutoFit/>
          </a:bodyPr>
          <a:lstStyle/>
          <a:p>
            <a:pPr algn="ctr"/>
            <a:r>
              <a:rPr lang="en-US" sz="1600" dirty="0" smtClean="0"/>
              <a:t>Experimental setup.</a:t>
            </a:r>
            <a:endParaRPr lang="ru-RU" sz="1600" dirty="0"/>
          </a:p>
        </p:txBody>
      </p:sp>
      <p:sp>
        <p:nvSpPr>
          <p:cNvPr id="17" name="Прямоугольник 16"/>
          <p:cNvSpPr/>
          <p:nvPr/>
        </p:nvSpPr>
        <p:spPr>
          <a:xfrm>
            <a:off x="4375187" y="5648463"/>
            <a:ext cx="4572000" cy="830997"/>
          </a:xfrm>
          <a:prstGeom prst="rect">
            <a:avLst/>
          </a:prstGeom>
        </p:spPr>
        <p:txBody>
          <a:bodyPr>
            <a:spAutoFit/>
          </a:bodyPr>
          <a:lstStyle/>
          <a:p>
            <a:r>
              <a:rPr lang="ru-RU" sz="1600" dirty="0" smtClean="0"/>
              <a:t>ΔE-E </a:t>
            </a:r>
            <a:r>
              <a:rPr lang="en-US" sz="1600" dirty="0" smtClean="0"/>
              <a:t>two-dimensional curves for the separation of light charged particles for "thin" and "thick" telescopes.</a:t>
            </a:r>
            <a:endParaRPr lang="ru-RU" sz="1600" dirty="0"/>
          </a:p>
        </p:txBody>
      </p:sp>
      <p:sp>
        <p:nvSpPr>
          <p:cNvPr id="18" name="Заголовок 1"/>
          <p:cNvSpPr txBox="1">
            <a:spLocks/>
          </p:cNvSpPr>
          <p:nvPr/>
        </p:nvSpPr>
        <p:spPr bwMode="auto">
          <a:xfrm>
            <a:off x="368236" y="1"/>
            <a:ext cx="8578951" cy="512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u="sng" dirty="0" smtClean="0">
                <a:ea typeface="+mj-ea"/>
                <a:cs typeface="Arial" pitchFamily="34" charset="0"/>
              </a:rPr>
              <a:t>Theme</a:t>
            </a:r>
            <a:r>
              <a:rPr kumimoji="0" lang="ru-RU"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 1128</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Номер слайда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2623D30-2A84-447E-947C-1B6B908F6269}" type="slidenum">
              <a:rPr lang="ru-RU" sz="1200">
                <a:solidFill>
                  <a:srgbClr val="898989"/>
                </a:solidFill>
                <a:latin typeface="Calibri" pitchFamily="34" charset="0"/>
              </a:rPr>
              <a:pPr algn="r"/>
              <a:t>21</a:t>
            </a:fld>
            <a:endParaRPr lang="ru-RU" sz="1200">
              <a:solidFill>
                <a:srgbClr val="898989"/>
              </a:solidFill>
              <a:latin typeface="Calibri" pitchFamily="34" charset="0"/>
            </a:endParaRPr>
          </a:p>
        </p:txBody>
      </p:sp>
      <p:pic>
        <p:nvPicPr>
          <p:cNvPr id="15363" name="Picture 19"/>
          <p:cNvPicPr>
            <a:picLocks noChangeAspect="1" noChangeArrowheads="1"/>
          </p:cNvPicPr>
          <p:nvPr/>
        </p:nvPicPr>
        <p:blipFill>
          <a:blip r:embed="rId2" cstate="print"/>
          <a:srcRect/>
          <a:stretch>
            <a:fillRect/>
          </a:stretch>
        </p:blipFill>
        <p:spPr bwMode="auto">
          <a:xfrm>
            <a:off x="2479145" y="1820863"/>
            <a:ext cx="5272618" cy="3687242"/>
          </a:xfrm>
          <a:prstGeom prst="rect">
            <a:avLst/>
          </a:prstGeom>
          <a:noFill/>
          <a:ln w="9525">
            <a:noFill/>
            <a:miter lim="800000"/>
            <a:headEnd/>
            <a:tailEnd/>
          </a:ln>
        </p:spPr>
      </p:pic>
      <p:sp>
        <p:nvSpPr>
          <p:cNvPr id="15364" name="TextBox 4"/>
          <p:cNvSpPr txBox="1">
            <a:spLocks noChangeArrowheads="1"/>
          </p:cNvSpPr>
          <p:nvPr/>
        </p:nvSpPr>
        <p:spPr bwMode="auto">
          <a:xfrm>
            <a:off x="2887799" y="5373216"/>
            <a:ext cx="5799001" cy="584775"/>
          </a:xfrm>
          <a:prstGeom prst="rect">
            <a:avLst/>
          </a:prstGeom>
          <a:noFill/>
          <a:ln w="9525">
            <a:noFill/>
            <a:miter lim="800000"/>
            <a:headEnd/>
            <a:tailEnd/>
          </a:ln>
        </p:spPr>
        <p:txBody>
          <a:bodyPr wrap="square">
            <a:spAutoFit/>
          </a:bodyPr>
          <a:lstStyle/>
          <a:p>
            <a:r>
              <a:rPr lang="en-US" sz="1600" b="1" dirty="0">
                <a:solidFill>
                  <a:srgbClr val="000000"/>
                </a:solidFill>
                <a:latin typeface="Times New Roman" pitchFamily="18" charset="0"/>
                <a:cs typeface="Times New Roman" pitchFamily="18" charset="0"/>
              </a:rPr>
              <a:t>Experimental and evaluated cross sections for the </a:t>
            </a:r>
            <a:r>
              <a:rPr lang="en-US" sz="1600" b="1" baseline="30000" dirty="0">
                <a:solidFill>
                  <a:srgbClr val="000000"/>
                </a:solidFill>
                <a:latin typeface="Times New Roman" pitchFamily="18" charset="0"/>
                <a:cs typeface="Times New Roman" pitchFamily="18" charset="0"/>
              </a:rPr>
              <a:t>91</a:t>
            </a:r>
            <a:r>
              <a:rPr lang="en-US" sz="1600" b="1" dirty="0">
                <a:solidFill>
                  <a:srgbClr val="000000"/>
                </a:solidFill>
                <a:latin typeface="Times New Roman" pitchFamily="18" charset="0"/>
                <a:cs typeface="Times New Roman" pitchFamily="18" charset="0"/>
              </a:rPr>
              <a:t>Zr(</a:t>
            </a:r>
            <a:r>
              <a:rPr lang="en-US" sz="1600" b="1" dirty="0" err="1">
                <a:solidFill>
                  <a:srgbClr val="000000"/>
                </a:solidFill>
                <a:latin typeface="Times New Roman" pitchFamily="18" charset="0"/>
                <a:cs typeface="Times New Roman" pitchFamily="18" charset="0"/>
              </a:rPr>
              <a:t>n,α</a:t>
            </a:r>
            <a:r>
              <a:rPr lang="en-US" sz="1600" b="1" dirty="0">
                <a:solidFill>
                  <a:srgbClr val="000000"/>
                </a:solidFill>
                <a:latin typeface="Times New Roman" pitchFamily="18" charset="0"/>
                <a:cs typeface="Times New Roman" pitchFamily="18" charset="0"/>
              </a:rPr>
              <a:t>)</a:t>
            </a:r>
            <a:r>
              <a:rPr lang="ru-RU" sz="1600" b="1" dirty="0">
                <a:solidFill>
                  <a:srgbClr val="000000"/>
                </a:solidFill>
                <a:latin typeface="Times New Roman" pitchFamily="18" charset="0"/>
                <a:cs typeface="Times New Roman" pitchFamily="18" charset="0"/>
              </a:rPr>
              <a:t> </a:t>
            </a:r>
            <a:r>
              <a:rPr lang="en-US" sz="1600" b="1" baseline="30000" dirty="0">
                <a:solidFill>
                  <a:srgbClr val="000000"/>
                </a:solidFill>
                <a:latin typeface="Times New Roman" pitchFamily="18" charset="0"/>
                <a:cs typeface="Times New Roman" pitchFamily="18" charset="0"/>
              </a:rPr>
              <a:t>88</a:t>
            </a:r>
            <a:r>
              <a:rPr lang="en-US" sz="1600" b="1" dirty="0">
                <a:solidFill>
                  <a:srgbClr val="000000"/>
                </a:solidFill>
                <a:latin typeface="Times New Roman" pitchFamily="18" charset="0"/>
                <a:cs typeface="Times New Roman" pitchFamily="18" charset="0"/>
              </a:rPr>
              <a:t>Sr reaction and calculated results by TALYS-1.9</a:t>
            </a:r>
            <a:endParaRPr lang="ru-RU" sz="1600" b="1" dirty="0">
              <a:solidFill>
                <a:srgbClr val="000000"/>
              </a:solidFill>
              <a:latin typeface="Times New Roman" pitchFamily="18" charset="0"/>
              <a:cs typeface="Times New Roman" pitchFamily="18" charset="0"/>
            </a:endParaRPr>
          </a:p>
        </p:txBody>
      </p:sp>
      <p:sp>
        <p:nvSpPr>
          <p:cNvPr id="15365" name="Прямоугольник 3"/>
          <p:cNvSpPr>
            <a:spLocks noChangeArrowheads="1"/>
          </p:cNvSpPr>
          <p:nvPr/>
        </p:nvSpPr>
        <p:spPr bwMode="auto">
          <a:xfrm>
            <a:off x="522288" y="512676"/>
            <a:ext cx="8039100" cy="1138773"/>
          </a:xfrm>
          <a:prstGeom prst="rect">
            <a:avLst/>
          </a:prstGeom>
          <a:noFill/>
          <a:ln w="9525">
            <a:noFill/>
            <a:miter lim="800000"/>
            <a:headEnd/>
            <a:tailEnd/>
          </a:ln>
        </p:spPr>
        <p:txBody>
          <a:bodyPr>
            <a:spAutoFit/>
          </a:bodyPr>
          <a:lstStyle/>
          <a:p>
            <a:r>
              <a:rPr lang="ru-RU" sz="2800" baseline="30000" dirty="0">
                <a:solidFill>
                  <a:srgbClr val="000000"/>
                </a:solidFill>
                <a:latin typeface="Times New Roman" pitchFamily="18" charset="0"/>
                <a:cs typeface="Times New Roman" pitchFamily="18" charset="0"/>
              </a:rPr>
              <a:t>	</a:t>
            </a:r>
            <a:r>
              <a:rPr lang="en-US" sz="2800" baseline="30000" dirty="0">
                <a:solidFill>
                  <a:srgbClr val="C00000"/>
                </a:solidFill>
                <a:latin typeface="Times New Roman" pitchFamily="18" charset="0"/>
                <a:cs typeface="Times New Roman" pitchFamily="18" charset="0"/>
              </a:rPr>
              <a:t>91</a:t>
            </a:r>
            <a:r>
              <a:rPr lang="en-US" sz="2800" dirty="0">
                <a:solidFill>
                  <a:srgbClr val="C00000"/>
                </a:solidFill>
                <a:latin typeface="Times New Roman" pitchFamily="18" charset="0"/>
                <a:cs typeface="Times New Roman" pitchFamily="18" charset="0"/>
              </a:rPr>
              <a:t>Zr(</a:t>
            </a:r>
            <a:r>
              <a:rPr lang="en-US" sz="2800" dirty="0" err="1">
                <a:solidFill>
                  <a:srgbClr val="C00000"/>
                </a:solidFill>
                <a:latin typeface="Times New Roman" pitchFamily="18" charset="0"/>
                <a:cs typeface="Times New Roman" pitchFamily="18" charset="0"/>
              </a:rPr>
              <a:t>n,α</a:t>
            </a:r>
            <a:r>
              <a:rPr lang="en-US" sz="2800" dirty="0">
                <a:solidFill>
                  <a:srgbClr val="C00000"/>
                </a:solidFill>
                <a:latin typeface="Times New Roman" pitchFamily="18" charset="0"/>
                <a:cs typeface="Times New Roman" pitchFamily="18" charset="0"/>
              </a:rPr>
              <a:t>)</a:t>
            </a:r>
            <a:r>
              <a:rPr lang="en-US" sz="2800" baseline="30000" dirty="0">
                <a:solidFill>
                  <a:srgbClr val="C00000"/>
                </a:solidFill>
                <a:latin typeface="Times New Roman" pitchFamily="18" charset="0"/>
                <a:cs typeface="Times New Roman" pitchFamily="18" charset="0"/>
              </a:rPr>
              <a:t>88</a:t>
            </a:r>
            <a:r>
              <a:rPr lang="en-US" sz="2800" dirty="0">
                <a:solidFill>
                  <a:srgbClr val="C00000"/>
                </a:solidFill>
                <a:latin typeface="Times New Roman" pitchFamily="18" charset="0"/>
                <a:cs typeface="Times New Roman" pitchFamily="18" charset="0"/>
              </a:rPr>
              <a:t>Sr reaction in the 3.9 - 5.3 </a:t>
            </a:r>
            <a:r>
              <a:rPr lang="en-US" sz="2800" dirty="0" err="1">
                <a:solidFill>
                  <a:srgbClr val="C00000"/>
                </a:solidFill>
                <a:latin typeface="Times New Roman" pitchFamily="18" charset="0"/>
                <a:cs typeface="Times New Roman" pitchFamily="18" charset="0"/>
              </a:rPr>
              <a:t>MeV</a:t>
            </a:r>
            <a:r>
              <a:rPr lang="en-US" sz="2800" b="1" dirty="0">
                <a:solidFill>
                  <a:srgbClr val="C00000"/>
                </a:solidFill>
                <a:latin typeface="Times New Roman" pitchFamily="18" charset="0"/>
                <a:cs typeface="Times New Roman" pitchFamily="18" charset="0"/>
              </a:rPr>
              <a:t> </a:t>
            </a:r>
          </a:p>
          <a:p>
            <a:endParaRPr lang="ru-RU" sz="2000" dirty="0">
              <a:solidFill>
                <a:srgbClr val="000000"/>
              </a:solidFill>
              <a:latin typeface="Times New Roman" pitchFamily="18" charset="0"/>
              <a:cs typeface="Times New Roman" pitchFamily="18" charset="0"/>
            </a:endParaRPr>
          </a:p>
          <a:p>
            <a:r>
              <a:rPr lang="en-US" sz="1600" i="1" dirty="0">
                <a:solidFill>
                  <a:srgbClr val="000000"/>
                </a:solidFill>
                <a:latin typeface="Times New Roman" pitchFamily="18" charset="0"/>
                <a:cs typeface="Times New Roman" pitchFamily="18" charset="0"/>
              </a:rPr>
              <a:t>Zhang  G., </a:t>
            </a:r>
            <a:r>
              <a:rPr lang="en-US" sz="1600" i="1" dirty="0" err="1">
                <a:solidFill>
                  <a:srgbClr val="000000"/>
                </a:solidFill>
                <a:latin typeface="Times New Roman" pitchFamily="18" charset="0"/>
                <a:cs typeface="Times New Roman" pitchFamily="18" charset="0"/>
              </a:rPr>
              <a:t>Sansarbayar</a:t>
            </a:r>
            <a:r>
              <a:rPr lang="en-US" sz="1600" i="1" dirty="0">
                <a:solidFill>
                  <a:srgbClr val="000000"/>
                </a:solidFill>
                <a:latin typeface="Times New Roman" pitchFamily="18" charset="0"/>
                <a:cs typeface="Times New Roman" pitchFamily="18" charset="0"/>
              </a:rPr>
              <a:t> E., </a:t>
            </a:r>
            <a:r>
              <a:rPr lang="en-US" sz="1600" i="1" dirty="0" err="1">
                <a:solidFill>
                  <a:srgbClr val="000000"/>
                </a:solidFill>
                <a:latin typeface="Times New Roman" pitchFamily="18" charset="0"/>
                <a:cs typeface="Times New Roman" pitchFamily="18" charset="0"/>
              </a:rPr>
              <a:t>Gledenov</a:t>
            </a:r>
            <a:r>
              <a:rPr lang="en-US" sz="1600" i="1" dirty="0">
                <a:solidFill>
                  <a:srgbClr val="000000"/>
                </a:solidFill>
                <a:latin typeface="Times New Roman" pitchFamily="18" charset="0"/>
                <a:cs typeface="Times New Roman" pitchFamily="18" charset="0"/>
              </a:rPr>
              <a:t> Yu. M., et al.  </a:t>
            </a:r>
            <a:r>
              <a:rPr lang="en-US" b="1" i="1" dirty="0" err="1">
                <a:solidFill>
                  <a:srgbClr val="000000"/>
                </a:solidFill>
                <a:latin typeface="Times New Roman" pitchFamily="18" charset="0"/>
                <a:cs typeface="Times New Roman" pitchFamily="18" charset="0"/>
              </a:rPr>
              <a:t>Phys.Rev</a:t>
            </a:r>
            <a:r>
              <a:rPr lang="en-US" sz="1600" b="1" i="1" dirty="0">
                <a:solidFill>
                  <a:srgbClr val="000000"/>
                </a:solidFill>
                <a:latin typeface="Times New Roman" pitchFamily="18" charset="0"/>
                <a:cs typeface="Times New Roman" pitchFamily="18" charset="0"/>
              </a:rPr>
              <a:t>.</a:t>
            </a:r>
            <a:r>
              <a:rPr lang="en-US" sz="1600" i="1" dirty="0">
                <a:solidFill>
                  <a:srgbClr val="000000"/>
                </a:solidFill>
                <a:latin typeface="Times New Roman" pitchFamily="18" charset="0"/>
                <a:cs typeface="Times New Roman" pitchFamily="18" charset="0"/>
              </a:rPr>
              <a:t> C. 106,  064602 (2022) </a:t>
            </a:r>
            <a:endParaRPr lang="ru-RU" sz="1600" i="1" dirty="0">
              <a:solidFill>
                <a:srgbClr val="000000"/>
              </a:solidFill>
              <a:latin typeface="Times New Roman" pitchFamily="18" charset="0"/>
              <a:cs typeface="Times New Roman" pitchFamily="18" charset="0"/>
            </a:endParaRPr>
          </a:p>
        </p:txBody>
      </p:sp>
      <p:sp>
        <p:nvSpPr>
          <p:cNvPr id="15366" name="Text Box 6"/>
          <p:cNvSpPr txBox="1">
            <a:spLocks noChangeArrowheads="1"/>
          </p:cNvSpPr>
          <p:nvPr/>
        </p:nvSpPr>
        <p:spPr bwMode="auto">
          <a:xfrm>
            <a:off x="5805488" y="1652588"/>
            <a:ext cx="2881312" cy="336550"/>
          </a:xfrm>
          <a:prstGeom prst="rect">
            <a:avLst/>
          </a:prstGeom>
          <a:noFill/>
          <a:ln w="9525">
            <a:noFill/>
            <a:miter lim="800000"/>
            <a:headEnd/>
            <a:tailEnd/>
          </a:ln>
        </p:spPr>
        <p:txBody>
          <a:bodyPr>
            <a:spAutoFit/>
          </a:bodyPr>
          <a:lstStyle/>
          <a:p>
            <a:r>
              <a:rPr lang="en-US" sz="1600" b="1" dirty="0">
                <a:solidFill>
                  <a:srgbClr val="0000FF"/>
                </a:solidFill>
              </a:rPr>
              <a:t>Group of</a:t>
            </a:r>
            <a:r>
              <a:rPr lang="ru-RU" sz="1600" b="1" dirty="0">
                <a:solidFill>
                  <a:srgbClr val="0000FF"/>
                </a:solidFill>
              </a:rPr>
              <a:t> </a:t>
            </a:r>
            <a:r>
              <a:rPr lang="en-US" sz="1600" b="1" dirty="0" err="1">
                <a:solidFill>
                  <a:srgbClr val="0000FF"/>
                </a:solidFill>
              </a:rPr>
              <a:t>Yu.M</a:t>
            </a:r>
            <a:r>
              <a:rPr lang="en-US" sz="1600" b="1" dirty="0">
                <a:solidFill>
                  <a:srgbClr val="0000FF"/>
                </a:solidFill>
              </a:rPr>
              <a:t>. </a:t>
            </a:r>
            <a:r>
              <a:rPr lang="en-US" sz="1600" b="1" dirty="0" err="1">
                <a:solidFill>
                  <a:srgbClr val="0000FF"/>
                </a:solidFill>
              </a:rPr>
              <a:t>Gledenov</a:t>
            </a:r>
            <a:r>
              <a:rPr lang="en-US" sz="1600" b="1" dirty="0">
                <a:solidFill>
                  <a:srgbClr val="0000FF"/>
                </a:solidFill>
              </a:rPr>
              <a:t> </a:t>
            </a:r>
            <a:endParaRPr lang="ru-RU" sz="1600" dirty="0"/>
          </a:p>
        </p:txBody>
      </p:sp>
      <p:sp>
        <p:nvSpPr>
          <p:cNvPr id="9" name="Заголовок 1"/>
          <p:cNvSpPr txBox="1">
            <a:spLocks/>
          </p:cNvSpPr>
          <p:nvPr/>
        </p:nvSpPr>
        <p:spPr bwMode="auto">
          <a:xfrm>
            <a:off x="368236" y="1"/>
            <a:ext cx="8578951" cy="512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u="sng" dirty="0" smtClean="0">
                <a:ea typeface="+mj-ea"/>
                <a:cs typeface="Arial" pitchFamily="34" charset="0"/>
              </a:rPr>
              <a:t>Theme</a:t>
            </a:r>
            <a:r>
              <a:rPr kumimoji="0" lang="ru-RU"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 1128</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
        <p:nvSpPr>
          <p:cNvPr id="10" name="TextBox 9"/>
          <p:cNvSpPr txBox="1"/>
          <p:nvPr/>
        </p:nvSpPr>
        <p:spPr>
          <a:xfrm>
            <a:off x="1107893" y="5987018"/>
            <a:ext cx="6643870" cy="369332"/>
          </a:xfrm>
          <a:prstGeom prst="rect">
            <a:avLst/>
          </a:prstGeom>
          <a:noFill/>
        </p:spPr>
        <p:txBody>
          <a:bodyPr wrap="none" rtlCol="0">
            <a:spAutoFit/>
          </a:bodyPr>
          <a:lstStyle/>
          <a:p>
            <a:r>
              <a:rPr lang="en-US" dirty="0" smtClean="0">
                <a:solidFill>
                  <a:schemeClr val="tx2"/>
                </a:solidFill>
              </a:rPr>
              <a:t>The experiment was performed at the EG-5 facility in FLNP.</a:t>
            </a:r>
            <a:endParaRPr lang="ru-RU" dirty="0">
              <a:solidFill>
                <a:schemeClr val="tx2"/>
              </a:solidFill>
            </a:endParaRPr>
          </a:p>
        </p:txBody>
      </p:sp>
      <p:pic>
        <p:nvPicPr>
          <p:cNvPr id="11" name="Picture 4" descr="C:\Users\admin\Desktop\photo_2019-07-08_17-01-21.jpg"/>
          <p:cNvPicPr>
            <a:picLocks noChangeAspect="1" noChangeArrowheads="1"/>
          </p:cNvPicPr>
          <p:nvPr/>
        </p:nvPicPr>
        <p:blipFill>
          <a:blip r:embed="rId3" cstate="print"/>
          <a:srcRect/>
          <a:stretch>
            <a:fillRect/>
          </a:stretch>
        </p:blipFill>
        <p:spPr bwMode="auto">
          <a:xfrm>
            <a:off x="522288" y="2456892"/>
            <a:ext cx="1566862" cy="208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B8A077B-B5EA-4DC9-9C3A-E95B912A2B61}" type="slidenum">
              <a:rPr lang="ru-RU"/>
              <a:pPr>
                <a:defRPr/>
              </a:pPr>
              <a:t>22</a:t>
            </a:fld>
            <a:endParaRPr lang="ru-RU"/>
          </a:p>
        </p:txBody>
      </p:sp>
      <p:sp>
        <p:nvSpPr>
          <p:cNvPr id="6" name="Прямоугольник 5"/>
          <p:cNvSpPr/>
          <p:nvPr/>
        </p:nvSpPr>
        <p:spPr>
          <a:xfrm>
            <a:off x="443174" y="776898"/>
            <a:ext cx="8056191" cy="707886"/>
          </a:xfrm>
          <a:prstGeom prst="rect">
            <a:avLst/>
          </a:prstGeom>
        </p:spPr>
        <p:txBody>
          <a:bodyPr wrap="square">
            <a:spAutoFit/>
          </a:bodyPr>
          <a:lstStyle/>
          <a:p>
            <a:pPr algn="ctr">
              <a:buFont typeface="Arial" pitchFamily="34" charset="0"/>
              <a:buChar char="•"/>
            </a:pPr>
            <a:r>
              <a:rPr lang="en-US" sz="2000" i="1" dirty="0" smtClean="0">
                <a:solidFill>
                  <a:srgbClr val="C00000"/>
                </a:solidFill>
              </a:rPr>
              <a:t>New data on the cross sections for (</a:t>
            </a:r>
            <a:r>
              <a:rPr lang="en-US" sz="2000" i="1" dirty="0" err="1" smtClean="0">
                <a:solidFill>
                  <a:srgbClr val="C00000"/>
                </a:solidFill>
              </a:rPr>
              <a:t>n,α</a:t>
            </a:r>
            <a:r>
              <a:rPr lang="en-US" sz="2000" i="1" dirty="0" smtClean="0">
                <a:solidFill>
                  <a:srgbClr val="C00000"/>
                </a:solidFill>
              </a:rPr>
              <a:t>) reactions with fast neutrons have been obtained</a:t>
            </a:r>
            <a:endParaRPr lang="ru-RU" sz="2000" dirty="0">
              <a:solidFill>
                <a:srgbClr val="C00000"/>
              </a:solidFill>
            </a:endParaRPr>
          </a:p>
        </p:txBody>
      </p:sp>
      <p:sp>
        <p:nvSpPr>
          <p:cNvPr id="13" name="Прямоугольник 12"/>
          <p:cNvSpPr/>
          <p:nvPr/>
        </p:nvSpPr>
        <p:spPr>
          <a:xfrm>
            <a:off x="888871" y="5149630"/>
            <a:ext cx="7164795" cy="338554"/>
          </a:xfrm>
          <a:prstGeom prst="rect">
            <a:avLst/>
          </a:prstGeom>
        </p:spPr>
        <p:txBody>
          <a:bodyPr wrap="square">
            <a:spAutoFit/>
          </a:bodyPr>
          <a:lstStyle/>
          <a:p>
            <a:r>
              <a:rPr lang="en-US" sz="1600" dirty="0" smtClean="0"/>
              <a:t>Cross sections of </a:t>
            </a:r>
            <a:r>
              <a:rPr lang="ru-RU" sz="1600" baseline="30000" dirty="0" smtClean="0"/>
              <a:t>40</a:t>
            </a:r>
            <a:r>
              <a:rPr lang="ru-RU" sz="1600" dirty="0" smtClean="0"/>
              <a:t>Ca(n,α</a:t>
            </a:r>
            <a:r>
              <a:rPr lang="ru-RU" sz="1600" baseline="-25000" dirty="0" smtClean="0"/>
              <a:t>0</a:t>
            </a:r>
            <a:r>
              <a:rPr lang="ru-RU" sz="1600" dirty="0" smtClean="0"/>
              <a:t>)</a:t>
            </a:r>
            <a:r>
              <a:rPr lang="ru-RU" sz="1600" baseline="30000" dirty="0" smtClean="0"/>
              <a:t>37</a:t>
            </a:r>
            <a:r>
              <a:rPr lang="ru-RU" sz="1600" dirty="0" smtClean="0"/>
              <a:t>Ar </a:t>
            </a:r>
            <a:r>
              <a:rPr lang="en-US" sz="1600" dirty="0" smtClean="0"/>
              <a:t>and</a:t>
            </a:r>
            <a:r>
              <a:rPr lang="ru-RU" sz="1600" dirty="0" smtClean="0"/>
              <a:t> </a:t>
            </a:r>
            <a:r>
              <a:rPr lang="ru-RU" sz="1600" baseline="30000" dirty="0" smtClean="0"/>
              <a:t>40</a:t>
            </a:r>
            <a:r>
              <a:rPr lang="ru-RU" sz="1600" dirty="0" smtClean="0"/>
              <a:t>Ca(n,</a:t>
            </a:r>
            <a:r>
              <a:rPr lang="ru-RU" sz="1600" dirty="0" err="1" smtClean="0"/>
              <a:t>α</a:t>
            </a:r>
            <a:r>
              <a:rPr lang="ru-RU" sz="1600" dirty="0" smtClean="0"/>
              <a:t>)</a:t>
            </a:r>
            <a:r>
              <a:rPr lang="ru-RU" sz="1600" baseline="30000" dirty="0" smtClean="0"/>
              <a:t>37</a:t>
            </a:r>
            <a:r>
              <a:rPr lang="ru-RU" sz="1600" dirty="0" smtClean="0"/>
              <a:t>Ar </a:t>
            </a:r>
            <a:r>
              <a:rPr lang="en-US" sz="1600" dirty="0" smtClean="0"/>
              <a:t>reactions</a:t>
            </a:r>
            <a:r>
              <a:rPr lang="ru-RU" sz="1600" dirty="0" smtClean="0"/>
              <a:t>.</a:t>
            </a:r>
            <a:endParaRPr lang="ru-RU" sz="1600" dirty="0"/>
          </a:p>
        </p:txBody>
      </p:sp>
      <p:sp>
        <p:nvSpPr>
          <p:cNvPr id="23554" name="Rectangle 2"/>
          <p:cNvSpPr>
            <a:spLocks noChangeArrowheads="1"/>
          </p:cNvSpPr>
          <p:nvPr/>
        </p:nvSpPr>
        <p:spPr bwMode="auto">
          <a:xfrm>
            <a:off x="1" y="-18466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3553" name="Object 1"/>
          <p:cNvGraphicFramePr>
            <a:graphicFrameLocks noChangeAspect="1"/>
          </p:cNvGraphicFramePr>
          <p:nvPr/>
        </p:nvGraphicFramePr>
        <p:xfrm>
          <a:off x="330809" y="1826519"/>
          <a:ext cx="4140460" cy="3150653"/>
        </p:xfrm>
        <a:graphic>
          <a:graphicData uri="http://schemas.openxmlformats.org/presentationml/2006/ole">
            <p:oleObj spid="_x0000_s23553" r:id="rId3" imgW="3915177" imgH="2987899" progId="">
              <p:embed/>
            </p:oleObj>
          </a:graphicData>
        </a:graphic>
      </p:graphicFrame>
      <p:sp>
        <p:nvSpPr>
          <p:cNvPr id="23556" name="Rectangle 4"/>
          <p:cNvSpPr>
            <a:spLocks noChangeArrowheads="1"/>
          </p:cNvSpPr>
          <p:nvPr/>
        </p:nvSpPr>
        <p:spPr bwMode="auto">
          <a:xfrm>
            <a:off x="1" y="-18466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3555" name="Object 3"/>
          <p:cNvGraphicFramePr>
            <a:graphicFrameLocks noChangeAspect="1"/>
          </p:cNvGraphicFramePr>
          <p:nvPr/>
        </p:nvGraphicFramePr>
        <p:xfrm>
          <a:off x="4471270" y="1826519"/>
          <a:ext cx="4163859" cy="3150653"/>
        </p:xfrm>
        <a:graphic>
          <a:graphicData uri="http://schemas.openxmlformats.org/presentationml/2006/ole">
            <p:oleObj spid="_x0000_s23555" r:id="rId4" imgW="3915177" imgH="2987899" progId="">
              <p:embed/>
            </p:oleObj>
          </a:graphicData>
        </a:graphic>
      </p:graphicFrame>
      <p:sp>
        <p:nvSpPr>
          <p:cNvPr id="10" name="Заголовок 1"/>
          <p:cNvSpPr txBox="1">
            <a:spLocks/>
          </p:cNvSpPr>
          <p:nvPr/>
        </p:nvSpPr>
        <p:spPr bwMode="auto">
          <a:xfrm>
            <a:off x="368236" y="1"/>
            <a:ext cx="8578951" cy="512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u="sng" dirty="0" smtClean="0">
                <a:ea typeface="+mj-ea"/>
                <a:cs typeface="Arial" pitchFamily="34" charset="0"/>
              </a:rPr>
              <a:t>Theme</a:t>
            </a:r>
            <a:r>
              <a:rPr kumimoji="0" lang="ru-RU"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 1128</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
        <p:nvSpPr>
          <p:cNvPr id="11" name="TextBox 10"/>
          <p:cNvSpPr txBox="1"/>
          <p:nvPr/>
        </p:nvSpPr>
        <p:spPr>
          <a:xfrm>
            <a:off x="888873" y="5798146"/>
            <a:ext cx="6945775" cy="646331"/>
          </a:xfrm>
          <a:prstGeom prst="rect">
            <a:avLst/>
          </a:prstGeom>
          <a:noFill/>
        </p:spPr>
        <p:txBody>
          <a:bodyPr wrap="square" rtlCol="0">
            <a:spAutoFit/>
          </a:bodyPr>
          <a:lstStyle/>
          <a:p>
            <a:r>
              <a:rPr lang="en-US" dirty="0" smtClean="0">
                <a:solidFill>
                  <a:schemeClr val="tx2"/>
                </a:solidFill>
              </a:rPr>
              <a:t>Measurements were performed at the on the HI-13 tandem accelerator of China Institute of Atomic Energy (CIAE).</a:t>
            </a:r>
            <a:endParaRPr lang="ru-RU" dirty="0">
              <a:solidFill>
                <a:schemeClr val="tx2"/>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B8A077B-B5EA-4DC9-9C3A-E95B912A2B61}" type="slidenum">
              <a:rPr lang="ru-RU"/>
              <a:pPr>
                <a:defRPr/>
              </a:pPr>
              <a:t>23</a:t>
            </a:fld>
            <a:endParaRPr lang="ru-RU"/>
          </a:p>
        </p:txBody>
      </p:sp>
      <p:sp>
        <p:nvSpPr>
          <p:cNvPr id="6" name="Прямоугольник 5"/>
          <p:cNvSpPr/>
          <p:nvPr/>
        </p:nvSpPr>
        <p:spPr>
          <a:xfrm>
            <a:off x="368236" y="512676"/>
            <a:ext cx="8502068" cy="369332"/>
          </a:xfrm>
          <a:prstGeom prst="rect">
            <a:avLst/>
          </a:prstGeom>
        </p:spPr>
        <p:txBody>
          <a:bodyPr wrap="square">
            <a:spAutoFit/>
          </a:bodyPr>
          <a:lstStyle/>
          <a:p>
            <a:pPr algn="ctr"/>
            <a:r>
              <a:rPr lang="en-US" i="1" dirty="0" smtClean="0">
                <a:solidFill>
                  <a:srgbClr val="C00000"/>
                </a:solidFill>
              </a:rPr>
              <a:t>Quasi-</a:t>
            </a:r>
            <a:r>
              <a:rPr lang="en-US" i="1" dirty="0" err="1" smtClean="0">
                <a:solidFill>
                  <a:srgbClr val="C00000"/>
                </a:solidFill>
              </a:rPr>
              <a:t>specular</a:t>
            </a:r>
            <a:r>
              <a:rPr lang="en-US" i="1" dirty="0" smtClean="0">
                <a:solidFill>
                  <a:srgbClr val="C00000"/>
                </a:solidFill>
              </a:rPr>
              <a:t> reflection </a:t>
            </a:r>
            <a:r>
              <a:rPr lang="ru-RU" i="1" dirty="0" smtClean="0">
                <a:solidFill>
                  <a:srgbClr val="C00000"/>
                </a:solidFill>
              </a:rPr>
              <a:t>(QSR) </a:t>
            </a:r>
            <a:r>
              <a:rPr lang="en-US" i="1" dirty="0" smtClean="0">
                <a:solidFill>
                  <a:srgbClr val="C00000"/>
                </a:solidFill>
              </a:rPr>
              <a:t>of cold neutrons from </a:t>
            </a:r>
            <a:r>
              <a:rPr lang="en-US" i="1" dirty="0" err="1" smtClean="0">
                <a:solidFill>
                  <a:srgbClr val="C00000"/>
                </a:solidFill>
              </a:rPr>
              <a:t>nanodimond</a:t>
            </a:r>
            <a:r>
              <a:rPr lang="en-US" i="1" dirty="0" smtClean="0">
                <a:solidFill>
                  <a:srgbClr val="C00000"/>
                </a:solidFill>
              </a:rPr>
              <a:t> powders</a:t>
            </a:r>
          </a:p>
        </p:txBody>
      </p:sp>
      <p:sp>
        <p:nvSpPr>
          <p:cNvPr id="23554" name="Rectangle 2"/>
          <p:cNvSpPr>
            <a:spLocks noChangeArrowheads="1"/>
          </p:cNvSpPr>
          <p:nvPr/>
        </p:nvSpPr>
        <p:spPr bwMode="auto">
          <a:xfrm>
            <a:off x="1" y="-18466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3556" name="Rectangle 4"/>
          <p:cNvSpPr>
            <a:spLocks noChangeArrowheads="1"/>
          </p:cNvSpPr>
          <p:nvPr/>
        </p:nvSpPr>
        <p:spPr bwMode="auto">
          <a:xfrm>
            <a:off x="1" y="-18466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 name="Заголовок 1"/>
          <p:cNvSpPr txBox="1">
            <a:spLocks/>
          </p:cNvSpPr>
          <p:nvPr/>
        </p:nvSpPr>
        <p:spPr bwMode="auto">
          <a:xfrm>
            <a:off x="368236" y="1"/>
            <a:ext cx="8578951" cy="512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u="sng" dirty="0" smtClean="0">
                <a:ea typeface="+mj-ea"/>
                <a:cs typeface="Arial" pitchFamily="34" charset="0"/>
              </a:rPr>
              <a:t>Theme</a:t>
            </a:r>
            <a:r>
              <a:rPr kumimoji="0" lang="ru-RU"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 1128</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pic>
        <p:nvPicPr>
          <p:cNvPr id="11" name="Picture 2">
            <a:extLst>
              <a:ext uri="{FF2B5EF4-FFF2-40B4-BE49-F238E27FC236}">
                <a16:creationId xmlns="" xmlns:a16="http://schemas.microsoft.com/office/drawing/2014/main" id="{C023FE64-8C73-CD77-D5E9-FB6AF91D9CEC}"/>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4732" y="882008"/>
            <a:ext cx="3231620" cy="202680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Прямоугольник 11">
            <a:extLst>
              <a:ext uri="{FF2B5EF4-FFF2-40B4-BE49-F238E27FC236}">
                <a16:creationId xmlns="" xmlns:a16="http://schemas.microsoft.com/office/drawing/2014/main" id="{47C4E221-9E31-03B5-050A-845D2868AC8F}"/>
              </a:ext>
            </a:extLst>
          </p:cNvPr>
          <p:cNvSpPr/>
          <p:nvPr/>
        </p:nvSpPr>
        <p:spPr>
          <a:xfrm>
            <a:off x="184730" y="2908808"/>
            <a:ext cx="3231622" cy="246221"/>
          </a:xfrm>
          <a:prstGeom prst="rect">
            <a:avLst/>
          </a:prstGeom>
        </p:spPr>
        <p:txBody>
          <a:bodyPr wrap="square">
            <a:spAutoFit/>
          </a:bodyPr>
          <a:lstStyle/>
          <a:p>
            <a:pPr algn="ctr"/>
            <a:r>
              <a:rPr lang="en-US" sz="1000" dirty="0">
                <a:solidFill>
                  <a:prstClr val="black"/>
                </a:solidFill>
                <a:latin typeface="Arial" panose="020B0604020202020204" pitchFamily="34" charset="0"/>
                <a:cs typeface="Arial" panose="020B0604020202020204" pitchFamily="34" charset="0"/>
              </a:rPr>
              <a:t>Fig</a:t>
            </a:r>
            <a:r>
              <a:rPr lang="ru-RU" sz="1000" dirty="0">
                <a:solidFill>
                  <a:prstClr val="black"/>
                </a:solidFill>
                <a:latin typeface="Arial" panose="020B0604020202020204" pitchFamily="34" charset="0"/>
                <a:cs typeface="Arial" panose="020B0604020202020204" pitchFamily="34" charset="0"/>
              </a:rPr>
              <a:t>. 1. </a:t>
            </a:r>
            <a:r>
              <a:rPr lang="en-US" sz="1000" dirty="0">
                <a:solidFill>
                  <a:prstClr val="black"/>
                </a:solidFill>
                <a:latin typeface="Arial" panose="020B0604020202020204" pitchFamily="34" charset="0"/>
                <a:cs typeface="Arial" panose="020B0604020202020204" pitchFamily="34" charset="0"/>
              </a:rPr>
              <a:t>Scheme of the experiment.</a:t>
            </a:r>
            <a:r>
              <a:rPr lang="ru-RU" sz="1000" dirty="0">
                <a:solidFill>
                  <a:prstClr val="black"/>
                </a:solidFill>
                <a:latin typeface="Arial" panose="020B0604020202020204" pitchFamily="34" charset="0"/>
                <a:cs typeface="Arial" panose="020B0604020202020204" pitchFamily="34" charset="0"/>
              </a:rPr>
              <a:t>.</a:t>
            </a:r>
          </a:p>
        </p:txBody>
      </p:sp>
      <p:pic>
        <p:nvPicPr>
          <p:cNvPr id="14" name="Рисунок 13">
            <a:extLst>
              <a:ext uri="{FF2B5EF4-FFF2-40B4-BE49-F238E27FC236}">
                <a16:creationId xmlns="" xmlns:a16="http://schemas.microsoft.com/office/drawing/2014/main" id="{87D79DD8-399E-A863-65B7-23ADFE350F9A}"/>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a:xfrm>
            <a:off x="3526526" y="882008"/>
            <a:ext cx="5040000" cy="2618438"/>
          </a:xfrm>
          <a:prstGeom prst="rect">
            <a:avLst/>
          </a:prstGeom>
        </p:spPr>
      </p:pic>
      <p:sp>
        <p:nvSpPr>
          <p:cNvPr id="15" name="Прямоугольник 14">
            <a:extLst>
              <a:ext uri="{FF2B5EF4-FFF2-40B4-BE49-F238E27FC236}">
                <a16:creationId xmlns="" xmlns:a16="http://schemas.microsoft.com/office/drawing/2014/main" id="{41386828-42DC-A986-90D8-B211BD321AF4}"/>
              </a:ext>
            </a:extLst>
          </p:cNvPr>
          <p:cNvSpPr/>
          <p:nvPr/>
        </p:nvSpPr>
        <p:spPr>
          <a:xfrm>
            <a:off x="3416352" y="3370912"/>
            <a:ext cx="5270448" cy="553998"/>
          </a:xfrm>
          <a:prstGeom prst="rect">
            <a:avLst/>
          </a:prstGeom>
        </p:spPr>
        <p:txBody>
          <a:bodyPr wrap="square">
            <a:spAutoFit/>
          </a:bodyPr>
          <a:lstStyle/>
          <a:p>
            <a:pPr algn="just"/>
            <a:r>
              <a:rPr lang="en-US" sz="1000" b="0" i="0" dirty="0">
                <a:solidFill>
                  <a:srgbClr val="222222"/>
                </a:solidFill>
                <a:effectLst/>
                <a:latin typeface="Arial" panose="020B0604020202020204" pitchFamily="34" charset="0"/>
              </a:rPr>
              <a:t>Fig. 2. Probability of neutron scattering from the surface of ND samples as a function of the neutron wavelength (vertical axis) and the</a:t>
            </a:r>
            <a:r>
              <a:rPr lang="ru-RU" sz="1000" b="0" i="0" dirty="0">
                <a:solidFill>
                  <a:srgbClr val="222222"/>
                </a:solidFill>
                <a:effectLst/>
                <a:latin typeface="Arial" panose="020B0604020202020204" pitchFamily="34" charset="0"/>
              </a:rPr>
              <a:t> </a:t>
            </a:r>
            <a:r>
              <a:rPr lang="en-US" sz="1000" b="0" i="0" dirty="0">
                <a:solidFill>
                  <a:srgbClr val="222222"/>
                </a:solidFill>
                <a:effectLst/>
                <a:latin typeface="Arial" panose="020B0604020202020204" pitchFamily="34" charset="0"/>
              </a:rPr>
              <a:t>polar scattering angle. </a:t>
            </a:r>
            <a:r>
              <a:rPr lang="en-US" sz="1000" b="0" i="0" dirty="0" smtClean="0">
                <a:solidFill>
                  <a:srgbClr val="222222"/>
                </a:solidFill>
                <a:effectLst/>
                <a:latin typeface="Arial" panose="020B0604020202020204" pitchFamily="34" charset="0"/>
              </a:rPr>
              <a:t>Samples</a:t>
            </a:r>
            <a:r>
              <a:rPr lang="en-US" sz="1000" b="0" i="0" dirty="0">
                <a:solidFill>
                  <a:srgbClr val="222222"/>
                </a:solidFill>
                <a:effectLst/>
                <a:latin typeface="Arial" panose="020B0604020202020204" pitchFamily="34" charset="0"/>
              </a:rPr>
              <a:t>: (</a:t>
            </a:r>
            <a:r>
              <a:rPr lang="en-US" sz="1000" b="1" i="0" dirty="0">
                <a:solidFill>
                  <a:srgbClr val="222222"/>
                </a:solidFill>
                <a:effectLst/>
                <a:latin typeface="Arial" panose="020B0604020202020204" pitchFamily="34" charset="0"/>
              </a:rPr>
              <a:t>c</a:t>
            </a:r>
            <a:r>
              <a:rPr lang="en-US" sz="1000" b="0" i="0" dirty="0">
                <a:solidFill>
                  <a:srgbClr val="222222"/>
                </a:solidFill>
                <a:effectLst/>
                <a:latin typeface="Arial" panose="020B0604020202020204" pitchFamily="34" charset="0"/>
              </a:rPr>
              <a:t>) F-DND</a:t>
            </a:r>
            <a:r>
              <a:rPr lang="en-US" sz="1000" b="0" i="0" dirty="0" smtClean="0">
                <a:solidFill>
                  <a:srgbClr val="222222"/>
                </a:solidFill>
                <a:effectLst/>
                <a:latin typeface="Arial" panose="020B0604020202020204" pitchFamily="34" charset="0"/>
              </a:rPr>
              <a:t>;</a:t>
            </a:r>
          </a:p>
          <a:p>
            <a:pPr algn="just"/>
            <a:r>
              <a:rPr lang="en-US" sz="1000" b="0" i="0" dirty="0" smtClean="0">
                <a:solidFill>
                  <a:srgbClr val="222222"/>
                </a:solidFill>
                <a:effectLst/>
                <a:latin typeface="Arial" panose="020B0604020202020204" pitchFamily="34" charset="0"/>
              </a:rPr>
              <a:t>(</a:t>
            </a:r>
            <a:r>
              <a:rPr lang="en-US" sz="1000" b="1" i="0" dirty="0">
                <a:solidFill>
                  <a:srgbClr val="222222"/>
                </a:solidFill>
                <a:effectLst/>
                <a:latin typeface="Arial" panose="020B0604020202020204" pitchFamily="34" charset="0"/>
              </a:rPr>
              <a:t>d</a:t>
            </a:r>
            <a:r>
              <a:rPr lang="en-US" sz="1000" b="0" i="0" dirty="0">
                <a:solidFill>
                  <a:srgbClr val="222222"/>
                </a:solidFill>
                <a:effectLst/>
                <a:latin typeface="Arial" panose="020B0604020202020204" pitchFamily="34" charset="0"/>
              </a:rPr>
              <a:t>) F-SCD. The angle of incidence of the neutron beam onto the sample was 1°.</a:t>
            </a:r>
            <a:endParaRPr lang="ru-RU" sz="1000" dirty="0">
              <a:solidFill>
                <a:prstClr val="black"/>
              </a:solidFill>
              <a:latin typeface="Arial" panose="020B0604020202020204" pitchFamily="34" charset="0"/>
              <a:cs typeface="Arial" panose="020B0604020202020204" pitchFamily="34" charset="0"/>
            </a:endParaRPr>
          </a:p>
        </p:txBody>
      </p:sp>
      <p:pic>
        <p:nvPicPr>
          <p:cNvPr id="16" name="Picture 4">
            <a:extLst>
              <a:ext uri="{FF2B5EF4-FFF2-40B4-BE49-F238E27FC236}">
                <a16:creationId xmlns="" xmlns:a16="http://schemas.microsoft.com/office/drawing/2014/main" id="{EB2DA088-C153-80BA-EEF2-8EF03D4D8434}"/>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52037" b="52327"/>
          <a:stretch/>
        </p:blipFill>
        <p:spPr bwMode="auto">
          <a:xfrm>
            <a:off x="519929" y="3370912"/>
            <a:ext cx="2561223" cy="2026800"/>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Прямоугольник 16">
            <a:extLst>
              <a:ext uri="{FF2B5EF4-FFF2-40B4-BE49-F238E27FC236}">
                <a16:creationId xmlns="" xmlns:a16="http://schemas.microsoft.com/office/drawing/2014/main" id="{35C27B15-70B0-A980-BDED-D95FD0AE700D}"/>
              </a:ext>
            </a:extLst>
          </p:cNvPr>
          <p:cNvSpPr/>
          <p:nvPr/>
        </p:nvSpPr>
        <p:spPr>
          <a:xfrm>
            <a:off x="184730" y="5393509"/>
            <a:ext cx="3231622" cy="707886"/>
          </a:xfrm>
          <a:prstGeom prst="rect">
            <a:avLst/>
          </a:prstGeom>
        </p:spPr>
        <p:txBody>
          <a:bodyPr wrap="square">
            <a:spAutoFit/>
          </a:bodyPr>
          <a:lstStyle/>
          <a:p>
            <a:pPr algn="just"/>
            <a:r>
              <a:rPr lang="en-US" sz="1000" b="0" i="0" dirty="0">
                <a:solidFill>
                  <a:srgbClr val="222222"/>
                </a:solidFill>
                <a:effectLst/>
                <a:latin typeface="Arial" panose="020B0604020202020204" pitchFamily="34" charset="0"/>
              </a:rPr>
              <a:t>Fig. 4. Neutron scattering probability as a function of neutron wavelength (horizontal axis) within the D17 detector acceptance. (b) F-DND and F-SCD samples. Incident angles 1°, 2° and 3°.</a:t>
            </a:r>
            <a:endParaRPr lang="ru-RU" sz="1000" dirty="0">
              <a:solidFill>
                <a:prstClr val="black"/>
              </a:solidFill>
              <a:latin typeface="Arial" panose="020B0604020202020204" pitchFamily="34" charset="0"/>
              <a:cs typeface="Arial" panose="020B0604020202020204" pitchFamily="34" charset="0"/>
            </a:endParaRPr>
          </a:p>
        </p:txBody>
      </p:sp>
      <p:pic>
        <p:nvPicPr>
          <p:cNvPr id="18" name="Picture 8">
            <a:extLst>
              <a:ext uri="{FF2B5EF4-FFF2-40B4-BE49-F238E27FC236}">
                <a16:creationId xmlns="" xmlns:a16="http://schemas.microsoft.com/office/drawing/2014/main" id="{F96DE422-9AAD-21A4-7931-4DC1C9B52DBD}"/>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b="50134"/>
          <a:stretch>
            <a:fillRect/>
          </a:stretch>
        </p:blipFill>
        <p:spPr bwMode="auto">
          <a:xfrm>
            <a:off x="3526526" y="3924910"/>
            <a:ext cx="3111500" cy="1256622"/>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07984549-E105-8328-E304-A98A6750C806}"/>
              </a:ext>
            </a:extLst>
          </p:cNvPr>
          <p:cNvSpPr txBox="1"/>
          <p:nvPr/>
        </p:nvSpPr>
        <p:spPr>
          <a:xfrm>
            <a:off x="3815916" y="5340688"/>
            <a:ext cx="4500500" cy="553998"/>
          </a:xfrm>
          <a:prstGeom prst="rect">
            <a:avLst/>
          </a:prstGeom>
          <a:noFill/>
        </p:spPr>
        <p:txBody>
          <a:bodyPr wrap="square">
            <a:spAutoFit/>
          </a:bodyPr>
          <a:lstStyle/>
          <a:p>
            <a:r>
              <a:rPr lang="en-US" sz="1000" b="0" i="0" dirty="0">
                <a:solidFill>
                  <a:srgbClr val="222222"/>
                </a:solidFill>
                <a:effectLst/>
                <a:latin typeface="Arial" panose="020B0604020202020204" pitchFamily="34" charset="0"/>
              </a:rPr>
              <a:t>Fig. 5. Simulated and measured angular distributions of QSR neutrons for the F-DND sample at three wavelengths: (</a:t>
            </a:r>
            <a:r>
              <a:rPr lang="en-US" sz="1000" b="1" i="0" dirty="0">
                <a:solidFill>
                  <a:srgbClr val="222222"/>
                </a:solidFill>
                <a:effectLst/>
                <a:latin typeface="Arial" panose="020B0604020202020204" pitchFamily="34" charset="0"/>
              </a:rPr>
              <a:t>a</a:t>
            </a:r>
            <a:r>
              <a:rPr lang="en-US" sz="1000" b="0" i="0" dirty="0">
                <a:solidFill>
                  <a:srgbClr val="222222"/>
                </a:solidFill>
                <a:effectLst/>
                <a:latin typeface="Arial" panose="020B0604020202020204" pitchFamily="34" charset="0"/>
              </a:rPr>
              <a:t>) 2.5 Å, (</a:t>
            </a:r>
            <a:r>
              <a:rPr lang="en-US" sz="1000" b="1" i="0" dirty="0">
                <a:solidFill>
                  <a:srgbClr val="222222"/>
                </a:solidFill>
                <a:effectLst/>
                <a:latin typeface="Arial" panose="020B0604020202020204" pitchFamily="34" charset="0"/>
              </a:rPr>
              <a:t>b</a:t>
            </a:r>
            <a:r>
              <a:rPr lang="en-US" sz="1000" b="0" i="0" dirty="0">
                <a:solidFill>
                  <a:srgbClr val="222222"/>
                </a:solidFill>
                <a:effectLst/>
                <a:latin typeface="Arial" panose="020B0604020202020204" pitchFamily="34" charset="0"/>
              </a:rPr>
              <a:t>) 4.5 Å and (</a:t>
            </a:r>
            <a:r>
              <a:rPr lang="en-US" sz="1000" b="1" i="0" dirty="0">
                <a:solidFill>
                  <a:srgbClr val="222222"/>
                </a:solidFill>
                <a:effectLst/>
                <a:latin typeface="Arial" panose="020B0604020202020204" pitchFamily="34" charset="0"/>
              </a:rPr>
              <a:t>c</a:t>
            </a:r>
            <a:r>
              <a:rPr lang="en-US" sz="1000" b="0" i="0" dirty="0">
                <a:solidFill>
                  <a:srgbClr val="222222"/>
                </a:solidFill>
                <a:effectLst/>
                <a:latin typeface="Arial" panose="020B0604020202020204" pitchFamily="34" charset="0"/>
              </a:rPr>
              <a:t>) 8.5 Å.</a:t>
            </a:r>
          </a:p>
          <a:p>
            <a:r>
              <a:rPr lang="en-US" sz="1000" b="0" i="0" dirty="0">
                <a:solidFill>
                  <a:srgbClr val="222222"/>
                </a:solidFill>
                <a:effectLst/>
                <a:latin typeface="Arial" panose="020B0604020202020204" pitchFamily="34" charset="0"/>
              </a:rPr>
              <a:t>The angle of incidence was 1°.</a:t>
            </a:r>
            <a:endParaRPr lang="en-US" sz="1000" dirty="0"/>
          </a:p>
        </p:txBody>
      </p:sp>
      <p:pic>
        <p:nvPicPr>
          <p:cNvPr id="20" name="Picture 8">
            <a:extLst>
              <a:ext uri="{FF2B5EF4-FFF2-40B4-BE49-F238E27FC236}">
                <a16:creationId xmlns="" xmlns:a16="http://schemas.microsoft.com/office/drawing/2014/main" id="{F96DE422-9AAD-21A4-7931-4DC1C9B52DBD}"/>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t="50134" r="49086"/>
          <a:stretch>
            <a:fillRect/>
          </a:stretch>
        </p:blipFill>
        <p:spPr bwMode="auto">
          <a:xfrm>
            <a:off x="6732240" y="3924910"/>
            <a:ext cx="1584176" cy="1256622"/>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Прямоугольник 20"/>
          <p:cNvSpPr/>
          <p:nvPr/>
        </p:nvSpPr>
        <p:spPr>
          <a:xfrm>
            <a:off x="368236" y="6033185"/>
            <a:ext cx="7948180" cy="646331"/>
          </a:xfrm>
          <a:prstGeom prst="rect">
            <a:avLst/>
          </a:prstGeom>
        </p:spPr>
        <p:txBody>
          <a:bodyPr wrap="square">
            <a:spAutoFit/>
          </a:bodyPr>
          <a:lstStyle/>
          <a:p>
            <a:r>
              <a:rPr lang="en-US" sz="1200" dirty="0" err="1" smtClean="0">
                <a:solidFill>
                  <a:schemeClr val="tx2"/>
                </a:solidFill>
              </a:rPr>
              <a:t>Nanodimond</a:t>
            </a:r>
            <a:r>
              <a:rPr lang="en-US" sz="1200" dirty="0" smtClean="0">
                <a:solidFill>
                  <a:schemeClr val="tx2"/>
                </a:solidFill>
              </a:rPr>
              <a:t> powders can serve as effective reflectors for cold and very cold neutrons. Other effective reflectors - </a:t>
            </a:r>
            <a:r>
              <a:rPr lang="en-US" sz="1200" dirty="0" err="1" smtClean="0">
                <a:solidFill>
                  <a:schemeClr val="tx2"/>
                </a:solidFill>
              </a:rPr>
              <a:t>supermirrors</a:t>
            </a:r>
            <a:r>
              <a:rPr lang="en-US" sz="1200" dirty="0" smtClean="0">
                <a:solidFill>
                  <a:schemeClr val="tx2"/>
                </a:solidFill>
              </a:rPr>
              <a:t>, unlike </a:t>
            </a:r>
            <a:r>
              <a:rPr lang="en-US" sz="1200" dirty="0" err="1" smtClean="0">
                <a:solidFill>
                  <a:schemeClr val="tx2"/>
                </a:solidFill>
              </a:rPr>
              <a:t>nanodiamond</a:t>
            </a:r>
            <a:r>
              <a:rPr lang="en-US" sz="1200" dirty="0" smtClean="0">
                <a:solidFill>
                  <a:schemeClr val="tx2"/>
                </a:solidFill>
              </a:rPr>
              <a:t> powders, are not radiation-resistant and are destroyed in intense fields of ionizing radiation, for example, near the core of a nuclear reactor.</a:t>
            </a:r>
            <a:endParaRPr lang="ru-RU" sz="1200" dirty="0">
              <a:solidFill>
                <a:schemeClr val="tx2"/>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B8A077B-B5EA-4DC9-9C3A-E95B912A2B61}" type="slidenum">
              <a:rPr lang="ru-RU"/>
              <a:pPr>
                <a:defRPr/>
              </a:pPr>
              <a:t>24</a:t>
            </a:fld>
            <a:endParaRPr lang="ru-RU"/>
          </a:p>
        </p:txBody>
      </p:sp>
      <p:sp>
        <p:nvSpPr>
          <p:cNvPr id="6" name="Прямоугольник 5"/>
          <p:cNvSpPr/>
          <p:nvPr/>
        </p:nvSpPr>
        <p:spPr>
          <a:xfrm>
            <a:off x="368236" y="734798"/>
            <a:ext cx="8318564" cy="646331"/>
          </a:xfrm>
          <a:prstGeom prst="rect">
            <a:avLst/>
          </a:prstGeom>
        </p:spPr>
        <p:txBody>
          <a:bodyPr wrap="square">
            <a:spAutoFit/>
          </a:bodyPr>
          <a:lstStyle/>
          <a:p>
            <a:pPr algn="ctr">
              <a:buFont typeface="Arial" pitchFamily="34" charset="0"/>
              <a:buChar char="•"/>
            </a:pPr>
            <a:r>
              <a:rPr lang="en-US" i="1" dirty="0" smtClean="0">
                <a:solidFill>
                  <a:srgbClr val="C00000"/>
                </a:solidFill>
              </a:rPr>
              <a:t> Data on the elemental composition of archaeological artifacts by neutron resonances at the IREN facility</a:t>
            </a:r>
            <a:endParaRPr lang="ru-RU" i="1" dirty="0" smtClean="0">
              <a:solidFill>
                <a:srgbClr val="C00000"/>
              </a:solidFill>
            </a:endParaRPr>
          </a:p>
        </p:txBody>
      </p:sp>
      <p:sp>
        <p:nvSpPr>
          <p:cNvPr id="13" name="Прямоугольник 12"/>
          <p:cNvSpPr/>
          <p:nvPr/>
        </p:nvSpPr>
        <p:spPr>
          <a:xfrm>
            <a:off x="953597" y="6110129"/>
            <a:ext cx="7164795" cy="584775"/>
          </a:xfrm>
          <a:prstGeom prst="rect">
            <a:avLst/>
          </a:prstGeom>
        </p:spPr>
        <p:txBody>
          <a:bodyPr wrap="square">
            <a:spAutoFit/>
          </a:bodyPr>
          <a:lstStyle/>
          <a:p>
            <a:r>
              <a:rPr lang="en-US" sz="1600" dirty="0" smtClean="0"/>
              <a:t>The results of measurements of the elemental composition of the </a:t>
            </a:r>
            <a:r>
              <a:rPr lang="en-US" sz="1600" dirty="0" err="1" smtClean="0"/>
              <a:t>kiaf</a:t>
            </a:r>
            <a:r>
              <a:rPr lang="en-US" sz="1600" dirty="0" smtClean="0"/>
              <a:t> (bowl) using the NRCA method</a:t>
            </a:r>
            <a:endParaRPr lang="ru-RU" sz="1600" dirty="0"/>
          </a:p>
        </p:txBody>
      </p:sp>
      <p:sp>
        <p:nvSpPr>
          <p:cNvPr id="23554" name="Rectangle 2"/>
          <p:cNvSpPr>
            <a:spLocks noChangeArrowheads="1"/>
          </p:cNvSpPr>
          <p:nvPr/>
        </p:nvSpPr>
        <p:spPr bwMode="auto">
          <a:xfrm>
            <a:off x="1" y="-18466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3556" name="Rectangle 4"/>
          <p:cNvSpPr>
            <a:spLocks noChangeArrowheads="1"/>
          </p:cNvSpPr>
          <p:nvPr/>
        </p:nvSpPr>
        <p:spPr bwMode="auto">
          <a:xfrm>
            <a:off x="1" y="-18466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8" name="Рисунок 7" descr="Изображение выглядит как текст&#10;&#10;Автоматически созданное описание"/>
          <p:cNvPicPr/>
          <p:nvPr/>
        </p:nvPicPr>
        <p:blipFill>
          <a:blip r:embed="rId2" cstate="print">
            <a:extLst>
              <a:ext uri="{28A0092B-C50C-407E-A947-70E740481C1C}">
                <a14:useLocalDpi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83568" y="1380329"/>
            <a:ext cx="2520280" cy="3128791"/>
          </a:xfrm>
          <a:prstGeom prst="rect">
            <a:avLst/>
          </a:prstGeom>
          <a:noFill/>
        </p:spPr>
      </p:pic>
      <p:pic>
        <p:nvPicPr>
          <p:cNvPr id="9" name="Рисунок 8"/>
          <p:cNvPicPr/>
          <p:nvPr/>
        </p:nvPicPr>
        <p:blipFill>
          <a:blip r:embed="rId3" cstate="print">
            <a:extLst>
              <a:ext uri="{28A0092B-C50C-407E-A947-70E740481C1C}">
                <a14:useLocalDpi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635016" y="1380329"/>
            <a:ext cx="4519381" cy="3420380"/>
          </a:xfrm>
          <a:prstGeom prst="rect">
            <a:avLst/>
          </a:prstGeom>
          <a:noFill/>
        </p:spPr>
      </p:pic>
      <p:graphicFrame>
        <p:nvGraphicFramePr>
          <p:cNvPr id="10" name="Таблица 9"/>
          <p:cNvGraphicFramePr>
            <a:graphicFrameLocks noGrp="1"/>
          </p:cNvGraphicFramePr>
          <p:nvPr/>
        </p:nvGraphicFramePr>
        <p:xfrm>
          <a:off x="2371725" y="4719479"/>
          <a:ext cx="4181475" cy="1380490"/>
        </p:xfrm>
        <a:graphic>
          <a:graphicData uri="http://schemas.openxmlformats.org/drawingml/2006/table">
            <a:tbl>
              <a:tblPr/>
              <a:tblGrid>
                <a:gridCol w="990266"/>
                <a:gridCol w="1570197"/>
                <a:gridCol w="1621012"/>
              </a:tblGrid>
              <a:tr h="456565">
                <a:tc>
                  <a:txBody>
                    <a:bodyPr/>
                    <a:lstStyle/>
                    <a:p>
                      <a:pPr marL="36195" indent="-6350" algn="ctr">
                        <a:spcAft>
                          <a:spcPts val="0"/>
                        </a:spcAft>
                      </a:pPr>
                      <a:r>
                        <a:rPr lang="en-US" sz="1500" dirty="0" smtClean="0">
                          <a:latin typeface="Arial"/>
                          <a:ea typeface="Times New Roman"/>
                          <a:cs typeface="Arial"/>
                        </a:rPr>
                        <a:t>Element</a:t>
                      </a:r>
                      <a:endParaRPr lang="ru-RU" sz="1500" dirty="0">
                        <a:latin typeface="Arial"/>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ctr">
                        <a:spcAft>
                          <a:spcPts val="0"/>
                        </a:spcAft>
                      </a:pPr>
                      <a:r>
                        <a:rPr lang="en-US" sz="1500" dirty="0" smtClean="0">
                          <a:latin typeface="Arial"/>
                          <a:ea typeface="Times New Roman"/>
                          <a:cs typeface="Arial"/>
                        </a:rPr>
                        <a:t>Mass, g</a:t>
                      </a:r>
                      <a:endParaRPr lang="ru-RU" sz="1500" dirty="0">
                        <a:latin typeface="Arial"/>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indent="41910" algn="ctr">
                        <a:spcAft>
                          <a:spcPts val="0"/>
                        </a:spcAft>
                      </a:pPr>
                      <a:r>
                        <a:rPr lang="en-US" sz="1500" dirty="0" smtClean="0">
                          <a:latin typeface="Arial"/>
                          <a:ea typeface="Times New Roman"/>
                          <a:cs typeface="Arial"/>
                        </a:rPr>
                        <a:t>Content, </a:t>
                      </a:r>
                      <a:r>
                        <a:rPr lang="en-US" sz="1500" dirty="0">
                          <a:latin typeface="Arial"/>
                          <a:ea typeface="Times New Roman"/>
                          <a:cs typeface="Arial"/>
                        </a:rPr>
                        <a:t>%</a:t>
                      </a:r>
                      <a:endParaRPr lang="ru-RU" sz="1500" dirty="0">
                        <a:latin typeface="Arial"/>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3605">
                <a:tc>
                  <a:txBody>
                    <a:bodyPr/>
                    <a:lstStyle/>
                    <a:p>
                      <a:pPr marL="36195" algn="just">
                        <a:spcAft>
                          <a:spcPts val="0"/>
                        </a:spcAft>
                      </a:pPr>
                      <a:r>
                        <a:rPr lang="en-US" sz="1500">
                          <a:latin typeface="Arial"/>
                          <a:ea typeface="Times New Roman"/>
                          <a:cs typeface="Arial"/>
                        </a:rPr>
                        <a:t>Cu</a:t>
                      </a:r>
                      <a:endParaRPr lang="ru-RU" sz="1500">
                        <a:latin typeface="Arial"/>
                        <a:ea typeface="Times New Roman"/>
                        <a:cs typeface="Times New Roman"/>
                      </a:endParaRPr>
                    </a:p>
                    <a:p>
                      <a:pPr marL="36195" algn="just">
                        <a:spcAft>
                          <a:spcPts val="0"/>
                        </a:spcAft>
                      </a:pPr>
                      <a:r>
                        <a:rPr lang="en-US" sz="1500">
                          <a:latin typeface="Arial"/>
                          <a:ea typeface="Times New Roman"/>
                          <a:cs typeface="Arial"/>
                        </a:rPr>
                        <a:t>Sn</a:t>
                      </a:r>
                      <a:endParaRPr lang="ru-RU" sz="1500">
                        <a:latin typeface="Arial"/>
                        <a:ea typeface="Times New Roman"/>
                        <a:cs typeface="Times New Roman"/>
                      </a:endParaRPr>
                    </a:p>
                    <a:p>
                      <a:pPr marL="36195" algn="just">
                        <a:spcAft>
                          <a:spcPts val="0"/>
                        </a:spcAft>
                      </a:pPr>
                      <a:r>
                        <a:rPr lang="en-US" sz="1500">
                          <a:latin typeface="Arial"/>
                          <a:ea typeface="Times New Roman"/>
                          <a:cs typeface="Arial"/>
                        </a:rPr>
                        <a:t>As</a:t>
                      </a:r>
                      <a:endParaRPr lang="ru-RU" sz="1500">
                        <a:latin typeface="Arial"/>
                        <a:ea typeface="Times New Roman"/>
                        <a:cs typeface="Times New Roman"/>
                      </a:endParaRPr>
                    </a:p>
                    <a:p>
                      <a:pPr marL="36195" algn="just">
                        <a:spcAft>
                          <a:spcPts val="0"/>
                        </a:spcAft>
                      </a:pPr>
                      <a:r>
                        <a:rPr lang="en-US" sz="1500">
                          <a:latin typeface="Arial"/>
                          <a:ea typeface="Times New Roman"/>
                          <a:cs typeface="Arial"/>
                        </a:rPr>
                        <a:t>Ag</a:t>
                      </a:r>
                      <a:endParaRPr lang="ru-RU" sz="1500">
                        <a:latin typeface="Arial"/>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just">
                        <a:spcAft>
                          <a:spcPts val="0"/>
                        </a:spcAft>
                      </a:pPr>
                      <a:r>
                        <a:rPr lang="en-US" sz="1500" dirty="0">
                          <a:latin typeface="Arial"/>
                          <a:ea typeface="Times New Roman"/>
                          <a:cs typeface="Arial"/>
                        </a:rPr>
                        <a:t>59.7± 3.9</a:t>
                      </a:r>
                      <a:endParaRPr lang="ru-RU" sz="1500" dirty="0">
                        <a:latin typeface="Arial"/>
                        <a:ea typeface="Times New Roman"/>
                        <a:cs typeface="Times New Roman"/>
                      </a:endParaRPr>
                    </a:p>
                    <a:p>
                      <a:pPr marL="36195" algn="just">
                        <a:spcAft>
                          <a:spcPts val="0"/>
                        </a:spcAft>
                      </a:pPr>
                      <a:r>
                        <a:rPr lang="en-US" sz="1500" dirty="0">
                          <a:latin typeface="Arial"/>
                          <a:ea typeface="Times New Roman"/>
                          <a:cs typeface="Arial"/>
                        </a:rPr>
                        <a:t>5.29 ± 0.23</a:t>
                      </a:r>
                      <a:endParaRPr lang="ru-RU" sz="1500" dirty="0">
                        <a:latin typeface="Arial"/>
                        <a:ea typeface="Times New Roman"/>
                        <a:cs typeface="Times New Roman"/>
                      </a:endParaRPr>
                    </a:p>
                    <a:p>
                      <a:pPr marL="36195" algn="just">
                        <a:spcAft>
                          <a:spcPts val="0"/>
                        </a:spcAft>
                      </a:pPr>
                      <a:r>
                        <a:rPr lang="en-US" sz="1500" dirty="0">
                          <a:latin typeface="Arial"/>
                          <a:ea typeface="Times New Roman"/>
                          <a:cs typeface="Arial"/>
                        </a:rPr>
                        <a:t>0.1892± 0.0081</a:t>
                      </a:r>
                      <a:endParaRPr lang="ru-RU" sz="1500" dirty="0">
                        <a:latin typeface="Arial"/>
                        <a:ea typeface="Times New Roman"/>
                        <a:cs typeface="Times New Roman"/>
                      </a:endParaRPr>
                    </a:p>
                    <a:p>
                      <a:pPr marL="36195" algn="just">
                        <a:spcAft>
                          <a:spcPts val="0"/>
                        </a:spcAft>
                      </a:pPr>
                      <a:r>
                        <a:rPr lang="en-US" sz="1500" dirty="0">
                          <a:latin typeface="Arial"/>
                          <a:ea typeface="Times New Roman"/>
                          <a:cs typeface="Arial"/>
                        </a:rPr>
                        <a:t>0.0131± 0.0014</a:t>
                      </a:r>
                      <a:endParaRPr lang="ru-RU" sz="1500" dirty="0">
                        <a:latin typeface="Arial"/>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just">
                        <a:spcAft>
                          <a:spcPts val="0"/>
                        </a:spcAft>
                      </a:pPr>
                      <a:r>
                        <a:rPr lang="en-US" sz="1500" dirty="0">
                          <a:latin typeface="Arial"/>
                          <a:ea typeface="Times New Roman"/>
                          <a:cs typeface="Arial"/>
                        </a:rPr>
                        <a:t>68.8</a:t>
                      </a:r>
                      <a:r>
                        <a:rPr lang="ru-RU" sz="1500" dirty="0">
                          <a:latin typeface="Arial"/>
                          <a:ea typeface="Times New Roman"/>
                          <a:cs typeface="Arial"/>
                        </a:rPr>
                        <a:t>±</a:t>
                      </a:r>
                      <a:r>
                        <a:rPr lang="en-US" sz="1500" dirty="0">
                          <a:latin typeface="Arial"/>
                          <a:ea typeface="Times New Roman"/>
                          <a:cs typeface="Arial"/>
                        </a:rPr>
                        <a:t>4.5</a:t>
                      </a:r>
                      <a:endParaRPr lang="ru-RU" sz="1500" dirty="0">
                        <a:latin typeface="Arial"/>
                        <a:ea typeface="Times New Roman"/>
                        <a:cs typeface="Times New Roman"/>
                      </a:endParaRPr>
                    </a:p>
                    <a:p>
                      <a:pPr marL="36195" algn="just">
                        <a:spcAft>
                          <a:spcPts val="0"/>
                        </a:spcAft>
                      </a:pPr>
                      <a:r>
                        <a:rPr lang="en-US" sz="1500" dirty="0">
                          <a:latin typeface="Arial"/>
                          <a:ea typeface="Times New Roman"/>
                          <a:cs typeface="Arial"/>
                        </a:rPr>
                        <a:t>6</a:t>
                      </a:r>
                      <a:r>
                        <a:rPr lang="ru-RU" sz="1500" dirty="0">
                          <a:latin typeface="Arial"/>
                          <a:ea typeface="Times New Roman"/>
                          <a:cs typeface="Arial"/>
                        </a:rPr>
                        <a:t>.</a:t>
                      </a:r>
                      <a:r>
                        <a:rPr lang="en-US" sz="1500" dirty="0">
                          <a:latin typeface="Arial"/>
                          <a:ea typeface="Times New Roman"/>
                          <a:cs typeface="Arial"/>
                        </a:rPr>
                        <a:t>10</a:t>
                      </a:r>
                      <a:r>
                        <a:rPr lang="ru-RU" sz="1500" dirty="0">
                          <a:latin typeface="Arial"/>
                          <a:ea typeface="Times New Roman"/>
                          <a:cs typeface="Arial"/>
                        </a:rPr>
                        <a:t>±0.</a:t>
                      </a:r>
                      <a:r>
                        <a:rPr lang="en-US" sz="1500" dirty="0">
                          <a:latin typeface="Arial"/>
                          <a:ea typeface="Times New Roman"/>
                          <a:cs typeface="Arial"/>
                        </a:rPr>
                        <a:t>26</a:t>
                      </a:r>
                      <a:endParaRPr lang="ru-RU" sz="1500" dirty="0">
                        <a:latin typeface="Arial"/>
                        <a:ea typeface="Times New Roman"/>
                        <a:cs typeface="Times New Roman"/>
                      </a:endParaRPr>
                    </a:p>
                    <a:p>
                      <a:pPr marL="36195" algn="just">
                        <a:spcAft>
                          <a:spcPts val="0"/>
                        </a:spcAft>
                      </a:pPr>
                      <a:r>
                        <a:rPr lang="ru-RU" sz="1500" dirty="0">
                          <a:latin typeface="Arial"/>
                          <a:ea typeface="Times New Roman"/>
                          <a:cs typeface="Arial"/>
                        </a:rPr>
                        <a:t>0.</a:t>
                      </a:r>
                      <a:r>
                        <a:rPr lang="en-US" sz="1500" dirty="0">
                          <a:latin typeface="Arial"/>
                          <a:ea typeface="Times New Roman"/>
                          <a:cs typeface="Arial"/>
                        </a:rPr>
                        <a:t>2179</a:t>
                      </a:r>
                      <a:r>
                        <a:rPr lang="ru-RU" sz="1500" dirty="0">
                          <a:latin typeface="Arial"/>
                          <a:ea typeface="Times New Roman"/>
                          <a:cs typeface="Arial"/>
                        </a:rPr>
                        <a:t>±0.00</a:t>
                      </a:r>
                      <a:r>
                        <a:rPr lang="en-US" sz="1500" dirty="0">
                          <a:latin typeface="Arial"/>
                          <a:ea typeface="Times New Roman"/>
                          <a:cs typeface="Arial"/>
                        </a:rPr>
                        <a:t>94</a:t>
                      </a:r>
                      <a:endParaRPr lang="ru-RU" sz="1500" dirty="0">
                        <a:latin typeface="Arial"/>
                        <a:ea typeface="Times New Roman"/>
                        <a:cs typeface="Times New Roman"/>
                      </a:endParaRPr>
                    </a:p>
                    <a:p>
                      <a:pPr marL="36195" algn="just">
                        <a:spcAft>
                          <a:spcPts val="0"/>
                        </a:spcAft>
                      </a:pPr>
                      <a:r>
                        <a:rPr lang="en-US" sz="1500" dirty="0">
                          <a:latin typeface="Arial"/>
                          <a:ea typeface="Times New Roman"/>
                          <a:cs typeface="Arial"/>
                        </a:rPr>
                        <a:t>0.0151± 0.0016</a:t>
                      </a:r>
                      <a:endParaRPr lang="ru-RU" sz="1500" dirty="0">
                        <a:latin typeface="Arial"/>
                        <a:ea typeface="Times New Roman"/>
                        <a:cs typeface="Times New Roman"/>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Заголовок 1"/>
          <p:cNvSpPr txBox="1">
            <a:spLocks/>
          </p:cNvSpPr>
          <p:nvPr/>
        </p:nvSpPr>
        <p:spPr bwMode="auto">
          <a:xfrm>
            <a:off x="368236" y="1"/>
            <a:ext cx="8578951" cy="512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u="sng" dirty="0" smtClean="0">
                <a:ea typeface="+mj-ea"/>
                <a:cs typeface="Arial" pitchFamily="34" charset="0"/>
              </a:rPr>
              <a:t>Theme</a:t>
            </a:r>
            <a:r>
              <a:rPr kumimoji="0" lang="ru-RU"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 1128</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B8A077B-B5EA-4DC9-9C3A-E95B912A2B61}" type="slidenum">
              <a:rPr lang="ru-RU"/>
              <a:pPr>
                <a:defRPr/>
              </a:pPr>
              <a:t>25</a:t>
            </a:fld>
            <a:endParaRPr lang="ru-RU"/>
          </a:p>
        </p:txBody>
      </p:sp>
      <p:sp>
        <p:nvSpPr>
          <p:cNvPr id="13" name="Прямоугольник 12"/>
          <p:cNvSpPr/>
          <p:nvPr/>
        </p:nvSpPr>
        <p:spPr>
          <a:xfrm>
            <a:off x="431540" y="5771576"/>
            <a:ext cx="8028892" cy="830997"/>
          </a:xfrm>
          <a:prstGeom prst="rect">
            <a:avLst/>
          </a:prstGeom>
        </p:spPr>
        <p:txBody>
          <a:bodyPr wrap="square">
            <a:spAutoFit/>
          </a:bodyPr>
          <a:lstStyle/>
          <a:p>
            <a:pPr algn="ctr"/>
            <a:r>
              <a:rPr lang="en-US" sz="1600" dirty="0" smtClean="0"/>
              <a:t>Research </a:t>
            </a:r>
            <a:r>
              <a:rPr lang="en-US" sz="1600" dirty="0" smtClean="0"/>
              <a:t>on </a:t>
            </a:r>
            <a:r>
              <a:rPr lang="en-US" sz="1600" dirty="0" smtClean="0"/>
              <a:t>archaeological fragments of frescoes in the Church of John the Baptist on </a:t>
            </a:r>
            <a:r>
              <a:rPr lang="en-US" sz="1600" dirty="0" err="1" smtClean="0"/>
              <a:t>Opoki</a:t>
            </a:r>
            <a:r>
              <a:rPr lang="en-US" sz="1600" dirty="0" smtClean="0"/>
              <a:t> (XII century) and the Resurrection Cathedral of the </a:t>
            </a:r>
            <a:r>
              <a:rPr lang="en-US" sz="1600" dirty="0" err="1" smtClean="0"/>
              <a:t>Derevyanitsky</a:t>
            </a:r>
            <a:r>
              <a:rPr lang="en-US" sz="1600" dirty="0" smtClean="0"/>
              <a:t> Monastery (XVI and XVI centuries) in </a:t>
            </a:r>
            <a:r>
              <a:rPr lang="en-US" sz="1600" dirty="0" err="1" smtClean="0"/>
              <a:t>Veliky</a:t>
            </a:r>
            <a:r>
              <a:rPr lang="en-US" sz="1600" dirty="0" smtClean="0"/>
              <a:t> Novgorod.</a:t>
            </a:r>
            <a:endParaRPr lang="ru-RU" sz="1600" dirty="0"/>
          </a:p>
        </p:txBody>
      </p:sp>
      <p:sp>
        <p:nvSpPr>
          <p:cNvPr id="23554" name="Rectangle 2"/>
          <p:cNvSpPr>
            <a:spLocks noChangeArrowheads="1"/>
          </p:cNvSpPr>
          <p:nvPr/>
        </p:nvSpPr>
        <p:spPr bwMode="auto">
          <a:xfrm>
            <a:off x="1" y="-18466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3556" name="Rectangle 4"/>
          <p:cNvSpPr>
            <a:spLocks noChangeArrowheads="1"/>
          </p:cNvSpPr>
          <p:nvPr/>
        </p:nvSpPr>
        <p:spPr bwMode="auto">
          <a:xfrm>
            <a:off x="1" y="-18466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1" name="Рисунок 10"/>
          <p:cNvPicPr/>
          <p:nvPr/>
        </p:nvPicPr>
        <p:blipFill>
          <a:blip r:embed="rId2" cstate="print">
            <a:extLst>
              <a:ext uri="{28A0092B-C50C-407E-A947-70E740481C1C}">
                <a14:useLocalDpi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431540" y="1479672"/>
            <a:ext cx="3916680" cy="4114800"/>
          </a:xfrm>
          <a:prstGeom prst="rect">
            <a:avLst/>
          </a:prstGeom>
        </p:spPr>
      </p:pic>
      <p:sp>
        <p:nvSpPr>
          <p:cNvPr id="36865" name="Rectangle 1"/>
          <p:cNvSpPr>
            <a:spLocks noChangeArrowheads="1"/>
          </p:cNvSpPr>
          <p:nvPr/>
        </p:nvSpPr>
        <p:spPr bwMode="auto">
          <a:xfrm>
            <a:off x="4636252" y="1624154"/>
            <a:ext cx="4050548"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sz="1400" b="0" dirty="0" smtClean="0">
                <a:ea typeface="Times New Roman" pitchFamily="18" charset="0"/>
                <a:cs typeface="Times New Roman" pitchFamily="18" charset="0"/>
              </a:rPr>
              <a:t>For the first time in Russia, sensitive neutron methods were used to study the elemental composition of pigments and plaster bases - neutron activation analysis and activation analysis on prompt gamma quanta. The conducted research allowed to determine the elemental and mineral composition of pigments and plaster bases used in the creation of frescoes; identify the technique of painting; make assumptions about the different time of creation of the murals in the main volume and in the tower of the cathedral; as well as to reconstruct the original appearance of the fresco depicting St. George. The discovery of an expensive lapis lazuli pigment testified to the high status of the customer of the cathedral's murals. The obtained data are compared with the simultaneous paintings of Byzantine and Italian temples.</a:t>
            </a:r>
            <a:endParaRPr kumimoji="0" lang="ru-RU" sz="2400" b="0" i="0" u="none" strike="noStrike" cap="none" normalizeH="0" baseline="0" dirty="0" smtClean="0">
              <a:ln>
                <a:noFill/>
              </a:ln>
              <a:solidFill>
                <a:schemeClr val="tx1"/>
              </a:solidFill>
              <a:effectLst/>
              <a:latin typeface="Arial" pitchFamily="34" charset="0"/>
            </a:endParaRPr>
          </a:p>
        </p:txBody>
      </p:sp>
      <p:sp>
        <p:nvSpPr>
          <p:cNvPr id="6" name="Прямоугольник 5"/>
          <p:cNvSpPr/>
          <p:nvPr/>
        </p:nvSpPr>
        <p:spPr>
          <a:xfrm>
            <a:off x="508622" y="604427"/>
            <a:ext cx="8255260" cy="923330"/>
          </a:xfrm>
          <a:prstGeom prst="rect">
            <a:avLst/>
          </a:prstGeom>
        </p:spPr>
        <p:txBody>
          <a:bodyPr wrap="square">
            <a:spAutoFit/>
          </a:bodyPr>
          <a:lstStyle/>
          <a:p>
            <a:pPr algn="ctr">
              <a:buFont typeface="Arial" pitchFamily="34" charset="0"/>
              <a:buChar char="•"/>
            </a:pPr>
            <a:r>
              <a:rPr lang="ru-RU" dirty="0" smtClean="0">
                <a:solidFill>
                  <a:srgbClr val="C00000"/>
                </a:solidFill>
              </a:rPr>
              <a:t> </a:t>
            </a:r>
            <a:r>
              <a:rPr lang="en-US" dirty="0" smtClean="0">
                <a:solidFill>
                  <a:srgbClr val="C00000"/>
                </a:solidFill>
              </a:rPr>
              <a:t>Work continued on the mass study of samples of various origins by neutron activation analysis (NAA) and additional methods in the NAA group at IREN</a:t>
            </a:r>
            <a:endParaRPr lang="ru-RU" dirty="0" smtClean="0">
              <a:solidFill>
                <a:srgbClr val="C00000"/>
              </a:solidFill>
            </a:endParaRPr>
          </a:p>
        </p:txBody>
      </p:sp>
      <p:sp>
        <p:nvSpPr>
          <p:cNvPr id="10" name="Заголовок 1"/>
          <p:cNvSpPr txBox="1">
            <a:spLocks/>
          </p:cNvSpPr>
          <p:nvPr/>
        </p:nvSpPr>
        <p:spPr bwMode="auto">
          <a:xfrm>
            <a:off x="368236" y="1"/>
            <a:ext cx="8578951" cy="512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u="sng" dirty="0" smtClean="0">
                <a:ea typeface="+mj-ea"/>
                <a:cs typeface="Arial" pitchFamily="34" charset="0"/>
              </a:rPr>
              <a:t>Theme</a:t>
            </a:r>
            <a:r>
              <a:rPr kumimoji="0" lang="ru-RU"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 1128</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B8A077B-B5EA-4DC9-9C3A-E95B912A2B61}" type="slidenum">
              <a:rPr lang="ru-RU"/>
              <a:pPr>
                <a:defRPr/>
              </a:pPr>
              <a:t>26</a:t>
            </a:fld>
            <a:endParaRPr lang="ru-RU"/>
          </a:p>
        </p:txBody>
      </p:sp>
      <p:sp>
        <p:nvSpPr>
          <p:cNvPr id="13" name="Прямоугольник 12"/>
          <p:cNvSpPr/>
          <p:nvPr/>
        </p:nvSpPr>
        <p:spPr>
          <a:xfrm>
            <a:off x="184732" y="5771576"/>
            <a:ext cx="7303592" cy="338554"/>
          </a:xfrm>
          <a:prstGeom prst="rect">
            <a:avLst/>
          </a:prstGeom>
        </p:spPr>
        <p:txBody>
          <a:bodyPr wrap="square">
            <a:spAutoFit/>
          </a:bodyPr>
          <a:lstStyle/>
          <a:p>
            <a:pPr algn="ctr"/>
            <a:r>
              <a:rPr lang="en-US" sz="1600" dirty="0" smtClean="0"/>
              <a:t>Sampling map of mosses-</a:t>
            </a:r>
            <a:r>
              <a:rPr lang="en-US" sz="1600" dirty="0" err="1" smtClean="0"/>
              <a:t>biomonitors</a:t>
            </a:r>
            <a:r>
              <a:rPr lang="en-US" sz="1600" dirty="0" smtClean="0"/>
              <a:t> in the Republic of Crimea</a:t>
            </a:r>
            <a:endParaRPr lang="ru-RU" sz="1600" dirty="0"/>
          </a:p>
        </p:txBody>
      </p:sp>
      <p:sp>
        <p:nvSpPr>
          <p:cNvPr id="23554" name="Rectangle 2"/>
          <p:cNvSpPr>
            <a:spLocks noChangeArrowheads="1"/>
          </p:cNvSpPr>
          <p:nvPr/>
        </p:nvSpPr>
        <p:spPr bwMode="auto">
          <a:xfrm>
            <a:off x="1" y="-18466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3556" name="Rectangle 4"/>
          <p:cNvSpPr>
            <a:spLocks noChangeArrowheads="1"/>
          </p:cNvSpPr>
          <p:nvPr/>
        </p:nvSpPr>
        <p:spPr bwMode="auto">
          <a:xfrm>
            <a:off x="1" y="-18466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 name="Прямоугольник 5"/>
          <p:cNvSpPr/>
          <p:nvPr/>
        </p:nvSpPr>
        <p:spPr>
          <a:xfrm>
            <a:off x="508622" y="615435"/>
            <a:ext cx="8255260" cy="369332"/>
          </a:xfrm>
          <a:prstGeom prst="rect">
            <a:avLst/>
          </a:prstGeom>
        </p:spPr>
        <p:txBody>
          <a:bodyPr wrap="square">
            <a:spAutoFit/>
          </a:bodyPr>
          <a:lstStyle/>
          <a:p>
            <a:pPr algn="ctr">
              <a:buFont typeface="Arial" pitchFamily="34" charset="0"/>
              <a:buChar char="•"/>
            </a:pPr>
            <a:r>
              <a:rPr lang="en-US" dirty="0" smtClean="0">
                <a:solidFill>
                  <a:srgbClr val="C00000"/>
                </a:solidFill>
              </a:rPr>
              <a:t>Analytical research at the REGATA facility using NAA</a:t>
            </a:r>
            <a:endParaRPr lang="ru-RU" dirty="0" smtClean="0">
              <a:solidFill>
                <a:srgbClr val="C00000"/>
              </a:solidFill>
            </a:endParaRPr>
          </a:p>
        </p:txBody>
      </p:sp>
      <p:pic>
        <p:nvPicPr>
          <p:cNvPr id="10" name="Рисунок 9" descr="Map&#10;&#10;Description automatically generated"/>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tretch>
            <a:fillRect/>
          </a:stretch>
        </p:blipFill>
        <p:spPr>
          <a:xfrm>
            <a:off x="508622" y="1412776"/>
            <a:ext cx="5611550" cy="4131775"/>
          </a:xfrm>
          <a:prstGeom prst="rect">
            <a:avLst/>
          </a:prstGeom>
        </p:spPr>
      </p:pic>
      <p:sp>
        <p:nvSpPr>
          <p:cNvPr id="12" name="Прямоугольник 11"/>
          <p:cNvSpPr/>
          <p:nvPr/>
        </p:nvSpPr>
        <p:spPr>
          <a:xfrm>
            <a:off x="6382029" y="1880828"/>
            <a:ext cx="2565158" cy="3293209"/>
          </a:xfrm>
          <a:prstGeom prst="rect">
            <a:avLst/>
          </a:prstGeom>
        </p:spPr>
        <p:txBody>
          <a:bodyPr wrap="square">
            <a:spAutoFit/>
          </a:bodyPr>
          <a:lstStyle/>
          <a:p>
            <a:r>
              <a:rPr lang="en-US" sz="1600" dirty="0" smtClean="0"/>
              <a:t>In the Sector of Activation Analysis and Applied Research a multi-element analysis of about 1500 samples was carried out: vegetation, soils, technological, biological and geological samples within the framework of cooperation programs with JINR Member and Non-Member countries.</a:t>
            </a:r>
            <a:endParaRPr lang="ru-RU" sz="1600" dirty="0"/>
          </a:p>
        </p:txBody>
      </p:sp>
      <p:sp>
        <p:nvSpPr>
          <p:cNvPr id="11" name="Заголовок 1"/>
          <p:cNvSpPr txBox="1">
            <a:spLocks/>
          </p:cNvSpPr>
          <p:nvPr/>
        </p:nvSpPr>
        <p:spPr bwMode="auto">
          <a:xfrm>
            <a:off x="368236" y="1"/>
            <a:ext cx="8578951" cy="512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u="sng" dirty="0" smtClean="0">
                <a:ea typeface="+mj-ea"/>
                <a:cs typeface="Arial" pitchFamily="34" charset="0"/>
              </a:rPr>
              <a:t>Theme</a:t>
            </a:r>
            <a:r>
              <a:rPr kumimoji="0" lang="ru-RU"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 1128</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B8A077B-B5EA-4DC9-9C3A-E95B912A2B61}" type="slidenum">
              <a:rPr lang="ru-RU"/>
              <a:pPr>
                <a:defRPr/>
              </a:pPr>
              <a:t>27</a:t>
            </a:fld>
            <a:endParaRPr lang="ru-RU"/>
          </a:p>
        </p:txBody>
      </p:sp>
      <p:sp>
        <p:nvSpPr>
          <p:cNvPr id="13" name="Прямоугольник 12"/>
          <p:cNvSpPr/>
          <p:nvPr/>
        </p:nvSpPr>
        <p:spPr>
          <a:xfrm>
            <a:off x="747177" y="5602299"/>
            <a:ext cx="7303592" cy="338554"/>
          </a:xfrm>
          <a:prstGeom prst="rect">
            <a:avLst/>
          </a:prstGeom>
        </p:spPr>
        <p:txBody>
          <a:bodyPr wrap="square">
            <a:spAutoFit/>
          </a:bodyPr>
          <a:lstStyle/>
          <a:p>
            <a:pPr algn="ctr"/>
            <a:r>
              <a:rPr lang="en-US" sz="1600" dirty="0" smtClean="0"/>
              <a:t>RBS</a:t>
            </a:r>
            <a:r>
              <a:rPr lang="ru-RU" sz="1600" dirty="0" smtClean="0"/>
              <a:t> (</a:t>
            </a:r>
            <a:r>
              <a:rPr lang="en-US" sz="1600" dirty="0" smtClean="0"/>
              <a:t>left</a:t>
            </a:r>
            <a:r>
              <a:rPr lang="ru-RU" sz="1600" dirty="0" smtClean="0"/>
              <a:t>) </a:t>
            </a:r>
            <a:r>
              <a:rPr lang="en-US" sz="1600" dirty="0" smtClean="0"/>
              <a:t>and</a:t>
            </a:r>
            <a:r>
              <a:rPr lang="ru-RU" sz="1600" dirty="0" smtClean="0"/>
              <a:t> </a:t>
            </a:r>
            <a:r>
              <a:rPr lang="en-US" sz="1600" dirty="0" smtClean="0"/>
              <a:t>PIXE</a:t>
            </a:r>
            <a:r>
              <a:rPr lang="ru-RU" sz="1600" dirty="0" smtClean="0"/>
              <a:t> (</a:t>
            </a:r>
            <a:r>
              <a:rPr lang="en-US" sz="1600" dirty="0" smtClean="0"/>
              <a:t>right</a:t>
            </a:r>
            <a:r>
              <a:rPr lang="ru-RU" sz="1600" dirty="0" smtClean="0"/>
              <a:t>) </a:t>
            </a:r>
            <a:r>
              <a:rPr lang="en-US" sz="1600" dirty="0" smtClean="0"/>
              <a:t>spectra of the sample C</a:t>
            </a:r>
            <a:r>
              <a:rPr lang="ru-RU" sz="1600" dirty="0" smtClean="0"/>
              <a:t>-11539.</a:t>
            </a:r>
            <a:endParaRPr lang="ru-RU" sz="1600" dirty="0"/>
          </a:p>
        </p:txBody>
      </p:sp>
      <p:sp>
        <p:nvSpPr>
          <p:cNvPr id="23554" name="Rectangle 2"/>
          <p:cNvSpPr>
            <a:spLocks noChangeArrowheads="1"/>
          </p:cNvSpPr>
          <p:nvPr/>
        </p:nvSpPr>
        <p:spPr bwMode="auto">
          <a:xfrm>
            <a:off x="1" y="-18466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3556" name="Rectangle 4"/>
          <p:cNvSpPr>
            <a:spLocks noChangeArrowheads="1"/>
          </p:cNvSpPr>
          <p:nvPr/>
        </p:nvSpPr>
        <p:spPr bwMode="auto">
          <a:xfrm>
            <a:off x="1" y="-18466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 name="Прямоугольник 5"/>
          <p:cNvSpPr/>
          <p:nvPr/>
        </p:nvSpPr>
        <p:spPr>
          <a:xfrm>
            <a:off x="431540" y="811889"/>
            <a:ext cx="8255260" cy="646331"/>
          </a:xfrm>
          <a:prstGeom prst="rect">
            <a:avLst/>
          </a:prstGeom>
        </p:spPr>
        <p:txBody>
          <a:bodyPr wrap="square">
            <a:spAutoFit/>
          </a:bodyPr>
          <a:lstStyle/>
          <a:p>
            <a:pPr algn="ctr">
              <a:buFont typeface="Arial" pitchFamily="34" charset="0"/>
              <a:buChar char="•"/>
            </a:pPr>
            <a:r>
              <a:rPr lang="en-US" dirty="0" smtClean="0">
                <a:solidFill>
                  <a:srgbClr val="C00000"/>
                </a:solidFill>
              </a:rPr>
              <a:t>Analytical studies on beams of charged particles of the EG-5 accelerator continued</a:t>
            </a:r>
            <a:endParaRPr lang="ru-RU" dirty="0" smtClean="0">
              <a:solidFill>
                <a:srgbClr val="C00000"/>
              </a:solidFill>
            </a:endParaRPr>
          </a:p>
        </p:txBody>
      </p:sp>
      <p:sp>
        <p:nvSpPr>
          <p:cNvPr id="12288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pSp>
        <p:nvGrpSpPr>
          <p:cNvPr id="122881" name="Группа 25601"/>
          <p:cNvGrpSpPr>
            <a:grpSpLocks/>
          </p:cNvGrpSpPr>
          <p:nvPr/>
        </p:nvGrpSpPr>
        <p:grpSpPr bwMode="auto">
          <a:xfrm>
            <a:off x="598347" y="2223988"/>
            <a:ext cx="8438565" cy="3378311"/>
            <a:chOff x="875" y="8332"/>
            <a:chExt cx="9718" cy="3687"/>
          </a:xfrm>
        </p:grpSpPr>
        <p:grpSp>
          <p:nvGrpSpPr>
            <p:cNvPr id="25603" name="Group 84"/>
            <p:cNvGrpSpPr>
              <a:grpSpLocks/>
            </p:cNvGrpSpPr>
            <p:nvPr/>
          </p:nvGrpSpPr>
          <p:grpSpPr bwMode="auto">
            <a:xfrm>
              <a:off x="875" y="8332"/>
              <a:ext cx="9718" cy="3687"/>
              <a:chOff x="875" y="8332"/>
              <a:chExt cx="9718" cy="3687"/>
            </a:xfrm>
          </p:grpSpPr>
          <p:pic>
            <p:nvPicPr>
              <p:cNvPr id="25604" name="Picture 5"/>
              <p:cNvPicPr>
                <a:picLocks noChangeAspect="1" noChangeArrowheads="1"/>
              </p:cNvPicPr>
              <p:nvPr/>
            </p:nvPicPr>
            <p:blipFill>
              <a:blip r:embed="rId2" cstate="print"/>
              <a:srcRect/>
              <a:stretch>
                <a:fillRect/>
              </a:stretch>
            </p:blipFill>
            <p:spPr bwMode="auto">
              <a:xfrm>
                <a:off x="5824" y="8332"/>
                <a:ext cx="4769" cy="3684"/>
              </a:xfrm>
              <a:prstGeom prst="rect">
                <a:avLst/>
              </a:prstGeom>
              <a:noFill/>
            </p:spPr>
          </p:pic>
          <p:grpSp>
            <p:nvGrpSpPr>
              <p:cNvPr id="25605" name="Group 86"/>
              <p:cNvGrpSpPr>
                <a:grpSpLocks/>
              </p:cNvGrpSpPr>
              <p:nvPr/>
            </p:nvGrpSpPr>
            <p:grpSpPr bwMode="auto">
              <a:xfrm>
                <a:off x="875" y="8335"/>
                <a:ext cx="4769" cy="3684"/>
                <a:chOff x="875" y="8335"/>
                <a:chExt cx="4769" cy="3684"/>
              </a:xfrm>
            </p:grpSpPr>
            <p:pic>
              <p:nvPicPr>
                <p:cNvPr id="25606" name="Picture 4"/>
                <p:cNvPicPr>
                  <a:picLocks noChangeAspect="1" noChangeArrowheads="1"/>
                </p:cNvPicPr>
                <p:nvPr/>
              </p:nvPicPr>
              <p:blipFill>
                <a:blip r:embed="rId3" cstate="print"/>
                <a:srcRect/>
                <a:stretch>
                  <a:fillRect/>
                </a:stretch>
              </p:blipFill>
              <p:spPr bwMode="auto">
                <a:xfrm>
                  <a:off x="875" y="8335"/>
                  <a:ext cx="4769" cy="3684"/>
                </a:xfrm>
                <a:prstGeom prst="rect">
                  <a:avLst/>
                </a:prstGeom>
                <a:noFill/>
              </p:spPr>
            </p:pic>
            <p:sp>
              <p:nvSpPr>
                <p:cNvPr id="25607" name="Text Box 88"/>
                <p:cNvSpPr txBox="1">
                  <a:spLocks noChangeArrowheads="1"/>
                </p:cNvSpPr>
                <p:nvPr/>
              </p:nvSpPr>
              <p:spPr bwMode="auto">
                <a:xfrm>
                  <a:off x="1324" y="11520"/>
                  <a:ext cx="978" cy="397"/>
                </a:xfrm>
                <a:prstGeom prst="rect">
                  <a:avLst/>
                </a:prstGeom>
                <a:solidFill>
                  <a:srgbClr val="FFFFFF"/>
                </a:solid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a</a:t>
                  </a:r>
                  <a:endParaRPr kumimoji="0" lang="en-US" sz="1800" b="0" i="0" u="none" strike="noStrike" cap="none" normalizeH="0" baseline="0" smtClean="0">
                    <a:ln>
                      <a:noFill/>
                    </a:ln>
                    <a:solidFill>
                      <a:schemeClr val="tx1"/>
                    </a:solidFill>
                    <a:effectLst/>
                    <a:latin typeface="Arial" pitchFamily="34" charset="0"/>
                  </a:endParaRPr>
                </a:p>
              </p:txBody>
            </p:sp>
          </p:grpSp>
        </p:grpSp>
        <p:sp>
          <p:nvSpPr>
            <p:cNvPr id="25608" name="Text Box 89"/>
            <p:cNvSpPr txBox="1">
              <a:spLocks noChangeArrowheads="1"/>
            </p:cNvSpPr>
            <p:nvPr/>
          </p:nvSpPr>
          <p:spPr bwMode="auto">
            <a:xfrm>
              <a:off x="6089" y="11489"/>
              <a:ext cx="365" cy="28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b</a:t>
              </a:r>
              <a:endParaRPr kumimoji="0" lang="en-US" sz="1800" b="0" i="0" u="none" strike="noStrike" cap="none" normalizeH="0" baseline="0" smtClean="0">
                <a:ln>
                  <a:noFill/>
                </a:ln>
                <a:solidFill>
                  <a:schemeClr val="tx1"/>
                </a:solidFill>
                <a:effectLst/>
                <a:latin typeface="Arial" pitchFamily="34" charset="0"/>
              </a:endParaRPr>
            </a:p>
          </p:txBody>
        </p:sp>
      </p:grpSp>
      <p:sp>
        <p:nvSpPr>
          <p:cNvPr id="16" name="Заголовок 1"/>
          <p:cNvSpPr txBox="1">
            <a:spLocks/>
          </p:cNvSpPr>
          <p:nvPr/>
        </p:nvSpPr>
        <p:spPr bwMode="auto">
          <a:xfrm>
            <a:off x="368236" y="1"/>
            <a:ext cx="8578951" cy="512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u="sng" dirty="0" smtClean="0">
                <a:ea typeface="+mj-ea"/>
                <a:cs typeface="Arial" pitchFamily="34" charset="0"/>
              </a:rPr>
              <a:t>Theme</a:t>
            </a:r>
            <a:r>
              <a:rPr kumimoji="0" lang="ru-RU"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 1128</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
        <p:nvSpPr>
          <p:cNvPr id="148481" name="Rectangle 1"/>
          <p:cNvSpPr>
            <a:spLocks noChangeArrowheads="1"/>
          </p:cNvSpPr>
          <p:nvPr/>
        </p:nvSpPr>
        <p:spPr bwMode="auto">
          <a:xfrm>
            <a:off x="1038946" y="1550554"/>
            <a:ext cx="7341433"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347663"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cs typeface="Arial" pitchFamily="34" charset="0"/>
              </a:rPr>
              <a:t>Studies of archeological specimens (glasses) dated to the 11th century AD.</a:t>
            </a:r>
            <a:endParaRPr kumimoji="0" lang="en-US" sz="2800"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1FE9DF38-77FC-47FE-B357-994F282BE622}" type="slidenum">
              <a:rPr lang="ru-RU"/>
              <a:pPr>
                <a:defRPr/>
              </a:pPr>
              <a:t>28</a:t>
            </a:fld>
            <a:endParaRPr lang="ru-RU"/>
          </a:p>
        </p:txBody>
      </p:sp>
      <p:sp>
        <p:nvSpPr>
          <p:cNvPr id="13321" name="Rectangle 9"/>
          <p:cNvSpPr>
            <a:spLocks noChangeArrowheads="1"/>
          </p:cNvSpPr>
          <p:nvPr/>
        </p:nvSpPr>
        <p:spPr bwMode="auto">
          <a:xfrm>
            <a:off x="323528" y="370096"/>
            <a:ext cx="8147050" cy="6063198"/>
          </a:xfrm>
          <a:prstGeom prst="rect">
            <a:avLst/>
          </a:prstGeom>
          <a:noFill/>
          <a:ln w="9525" cap="flat" cmpd="sng" algn="ctr">
            <a:noFill/>
            <a:prstDash val="solid"/>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7675" algn="just" defTabSz="914400" rtl="0" eaLnBrk="0" fontAlgn="base" latinLnBrk="0" hangingPunct="0">
              <a:lnSpc>
                <a:spcPct val="100000"/>
              </a:lnSpc>
              <a:spcBef>
                <a:spcPct val="0"/>
              </a:spcBef>
              <a:spcAft>
                <a:spcPct val="0"/>
              </a:spcAft>
              <a:buClrTx/>
              <a:buSzTx/>
              <a:buFontTx/>
              <a:buNone/>
              <a:tabLst/>
            </a:pPr>
            <a:r>
              <a:rPr kumimoji="0" lang="en-US" i="0" u="sng" strike="noStrike" cap="none" normalizeH="0" baseline="0" dirty="0" smtClean="0">
                <a:ln>
                  <a:noFill/>
                </a:ln>
                <a:solidFill>
                  <a:schemeClr val="tx1"/>
                </a:solidFill>
                <a:effectLst/>
                <a:latin typeface="Arial" pitchFamily="34" charset="0"/>
                <a:ea typeface="Calibri" pitchFamily="34" charset="0"/>
              </a:rPr>
              <a:t>Publications:</a:t>
            </a:r>
            <a:endParaRPr kumimoji="0" lang="ru-RU"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ru-RU" sz="160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600" i="0" u="none" strike="noStrike" cap="none" normalizeH="0" baseline="0" dirty="0" smtClean="0">
                <a:ln>
                  <a:noFill/>
                </a:ln>
                <a:solidFill>
                  <a:srgbClr val="C00000"/>
                </a:solidFill>
                <a:effectLst/>
                <a:latin typeface="Arial" pitchFamily="34" charset="0"/>
                <a:ea typeface="Times New Roman" pitchFamily="18" charset="0"/>
              </a:rPr>
              <a:t>56 </a:t>
            </a:r>
            <a:r>
              <a:rPr kumimoji="0" lang="en-US" sz="1600" i="0" u="none" strike="noStrike" cap="none" normalizeH="0" baseline="0" dirty="0" smtClean="0">
                <a:ln>
                  <a:noFill/>
                </a:ln>
                <a:solidFill>
                  <a:srgbClr val="C00000"/>
                </a:solidFill>
                <a:effectLst/>
                <a:latin typeface="Arial" pitchFamily="34" charset="0"/>
                <a:ea typeface="Times New Roman" pitchFamily="18" charset="0"/>
              </a:rPr>
              <a:t>journal publications in 2022</a:t>
            </a:r>
            <a:r>
              <a:rPr kumimoji="0" lang="ru-RU" sz="1600" i="0" u="none" strike="noStrike" cap="none" normalizeH="0" dirty="0" smtClean="0">
                <a:ln>
                  <a:noFill/>
                </a:ln>
                <a:solidFill>
                  <a:srgbClr val="C00000"/>
                </a:solidFill>
                <a:effectLst/>
                <a:latin typeface="Arial" pitchFamily="34" charset="0"/>
                <a:ea typeface="Times New Roman" pitchFamily="18" charset="0"/>
              </a:rPr>
              <a:t>.</a:t>
            </a: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ru-RU" sz="1600" i="0" u="none" strike="noStrike" cap="none" normalizeH="0" baseline="0" dirty="0" smtClean="0">
              <a:ln>
                <a:noFill/>
              </a:ln>
              <a:solidFill>
                <a:schemeClr val="tx1"/>
              </a:solidFill>
              <a:effectLst/>
              <a:latin typeface="Arial" pitchFamily="34" charset="0"/>
            </a:endParaRPr>
          </a:p>
          <a:p>
            <a:pPr lvl="0" indent="450850" algn="just" eaLnBrk="0" hangingPunct="0"/>
            <a:r>
              <a:rPr lang="en-US" sz="1600" dirty="0" smtClean="0">
                <a:solidFill>
                  <a:srgbClr val="C00000"/>
                </a:solidFill>
              </a:rPr>
              <a:t>More than 60 conference abstracts </a:t>
            </a: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ru-RU" sz="1600" i="0" u="none" strike="noStrike" cap="none" normalizeH="0" baseline="0" dirty="0" smtClean="0">
              <a:ln>
                <a:noFill/>
              </a:ln>
              <a:solidFill>
                <a:schemeClr val="tx1"/>
              </a:solidFill>
              <a:effectLst/>
              <a:latin typeface="Arial" pitchFamily="34" charset="0"/>
            </a:endParaRPr>
          </a:p>
          <a:p>
            <a:pPr lvl="0" indent="450850" algn="just" eaLnBrk="0" hangingPunct="0"/>
            <a:r>
              <a:rPr lang="en-US" u="sng" dirty="0" smtClean="0"/>
              <a:t>Dissertations:</a:t>
            </a:r>
            <a:endParaRPr lang="ru-RU" u="sng" dirty="0"/>
          </a:p>
          <a:p>
            <a:pPr lvl="0" indent="450850" algn="just" eaLnBrk="0" hangingPunct="0"/>
            <a:endParaRPr lang="ru-RU" sz="1600" dirty="0" smtClean="0"/>
          </a:p>
          <a:p>
            <a:pPr indent="450850" algn="just" eaLnBrk="0" hangingPunct="0"/>
            <a:r>
              <a:rPr lang="en-US" sz="1600" dirty="0" smtClean="0"/>
              <a:t>N.A. </a:t>
            </a:r>
            <a:r>
              <a:rPr lang="en-US" sz="1600" dirty="0" err="1" smtClean="0"/>
              <a:t>Fedorov</a:t>
            </a:r>
            <a:r>
              <a:rPr lang="en-US" sz="1600" b="0" dirty="0" smtClean="0"/>
              <a:t>, “Inelastic scattering of fast neutrons on the nuclei of magnesium, aluminum, silicon and iron.” Dissertation for the degree of Ph.D. (2021)</a:t>
            </a:r>
          </a:p>
          <a:p>
            <a:pPr indent="450850" algn="just" eaLnBrk="0" hangingPunct="0"/>
            <a:r>
              <a:rPr lang="en-US" sz="1600" dirty="0" err="1" smtClean="0"/>
              <a:t>Turlybekuly</a:t>
            </a:r>
            <a:r>
              <a:rPr lang="en-US" sz="1600" dirty="0" smtClean="0"/>
              <a:t> </a:t>
            </a:r>
            <a:r>
              <a:rPr lang="en-US" sz="1600" dirty="0" err="1" smtClean="0"/>
              <a:t>Kylyshbek</a:t>
            </a:r>
            <a:r>
              <a:rPr lang="en-US" sz="1600" dirty="0" smtClean="0"/>
              <a:t>, </a:t>
            </a:r>
            <a:r>
              <a:rPr lang="en-US" sz="1600" b="0" dirty="0" smtClean="0"/>
              <a:t>Ph.D. at the Eurasian National University named after L.N. </a:t>
            </a:r>
            <a:r>
              <a:rPr lang="en-US" sz="1600" b="0" dirty="0" err="1" smtClean="0"/>
              <a:t>Gumilev</a:t>
            </a:r>
            <a:r>
              <a:rPr lang="en-US" sz="1600" b="0" dirty="0" smtClean="0"/>
              <a:t> on the topic "Investigation of the interaction of cold and very cold neutrons with </a:t>
            </a:r>
            <a:r>
              <a:rPr lang="en-US" sz="1600" b="0" dirty="0" err="1" smtClean="0"/>
              <a:t>nanodiamond</a:t>
            </a:r>
            <a:r>
              <a:rPr lang="en-US" sz="1600" b="0" dirty="0" smtClean="0"/>
              <a:t> particles" (supervisor - </a:t>
            </a:r>
            <a:r>
              <a:rPr lang="en-US" sz="1600" b="0" dirty="0" err="1" smtClean="0"/>
              <a:t>Lychagin</a:t>
            </a:r>
            <a:r>
              <a:rPr lang="en-US" sz="1600" b="0" dirty="0" smtClean="0"/>
              <a:t> E.V.)</a:t>
            </a:r>
          </a:p>
          <a:p>
            <a:pPr indent="450850" algn="just" eaLnBrk="0" hangingPunct="0"/>
            <a:r>
              <a:rPr lang="en-US" sz="1600" dirty="0" err="1" smtClean="0"/>
              <a:t>Zinkovskaya</a:t>
            </a:r>
            <a:r>
              <a:rPr lang="en-US" sz="1600" dirty="0" smtClean="0"/>
              <a:t> Inga</a:t>
            </a:r>
            <a:r>
              <a:rPr lang="en-US" sz="1600" b="0" dirty="0" smtClean="0"/>
              <a:t>, head of the NAA sector. Defense of the thesis for the title of Doctor of Chemistry on "Influence of some elements determined by the method of neutron activation analysis on the quality of the environment" at the Moldovan State University (council DH 145.01-22-4).</a:t>
            </a:r>
          </a:p>
          <a:p>
            <a:pPr indent="450850" algn="just" eaLnBrk="0" hangingPunct="0"/>
            <a:r>
              <a:rPr lang="en-US" sz="1600" dirty="0" smtClean="0"/>
              <a:t>D.N. </a:t>
            </a:r>
            <a:r>
              <a:rPr lang="en-US" sz="1600" dirty="0" err="1" smtClean="0"/>
              <a:t>Grozdanov</a:t>
            </a:r>
            <a:r>
              <a:rPr lang="en-US" sz="1600" b="0" dirty="0" smtClean="0"/>
              <a:t>, "Development and use of the method of tagged neutrons with an energy of 14 </a:t>
            </a:r>
            <a:r>
              <a:rPr lang="en-US" sz="1600" b="0" dirty="0" err="1" smtClean="0"/>
              <a:t>MeV</a:t>
            </a:r>
            <a:r>
              <a:rPr lang="en-US" sz="1600" b="0" dirty="0" smtClean="0"/>
              <a:t>, to study nuclear reactions and determine the elemental structure of substances containing carbon, oxygen or chromium." Dissertation for the degree of Ph.D. (2023)</a:t>
            </a:r>
          </a:p>
          <a:p>
            <a:pPr indent="450850" algn="just" eaLnBrk="0" hangingPunct="0"/>
            <a:r>
              <a:rPr lang="en-US" sz="1600" dirty="0" err="1" smtClean="0"/>
              <a:t>Lychagin</a:t>
            </a:r>
            <a:r>
              <a:rPr lang="en-US" sz="1600" dirty="0" smtClean="0"/>
              <a:t> E.V., </a:t>
            </a:r>
            <a:r>
              <a:rPr lang="en-US" sz="1600" b="0" dirty="0" smtClean="0"/>
              <a:t>“Reflectors of very cold and cold neutrons based on </a:t>
            </a:r>
            <a:r>
              <a:rPr lang="en-US" sz="1600" b="0" dirty="0" err="1" smtClean="0"/>
              <a:t>ultradisperse</a:t>
            </a:r>
            <a:r>
              <a:rPr lang="en-US" sz="1600" b="0" dirty="0" smtClean="0"/>
              <a:t> diamonds”, Doctor of sciences (2023)</a:t>
            </a:r>
            <a:endParaRPr lang="ru-RU" sz="1600" b="0" dirty="0"/>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ru-RU" sz="160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7564" y="1412776"/>
            <a:ext cx="8229600" cy="2988332"/>
          </a:xfrm>
        </p:spPr>
        <p:txBody>
          <a:bodyPr/>
          <a:lstStyle/>
          <a:p>
            <a:r>
              <a:rPr lang="en-US" sz="4800" b="1" dirty="0" smtClean="0"/>
              <a:t>Proposal for extending  the projects TANGRA and “Modernization of EG-5”</a:t>
            </a:r>
            <a:endParaRPr lang="ru-RU" sz="4800" b="1" dirty="0"/>
          </a:p>
        </p:txBody>
      </p:sp>
      <p:sp>
        <p:nvSpPr>
          <p:cNvPr id="3" name="Номер слайда 2"/>
          <p:cNvSpPr>
            <a:spLocks noGrp="1"/>
          </p:cNvSpPr>
          <p:nvPr>
            <p:ph type="sldNum" sz="quarter" idx="12"/>
          </p:nvPr>
        </p:nvSpPr>
        <p:spPr/>
        <p:txBody>
          <a:bodyPr/>
          <a:lstStyle/>
          <a:p>
            <a:pPr>
              <a:defRPr/>
            </a:pPr>
            <a:fld id="{F8CD42A3-2080-4C70-8B75-FBC4B4D1815A}" type="slidenum">
              <a:rPr lang="ru-RU" smtClean="0"/>
              <a:pPr>
                <a:defRPr/>
              </a:pPr>
              <a:t>29</a:t>
            </a:fld>
            <a:endParaRPr lang="ru-RU"/>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791580" y="332656"/>
            <a:ext cx="7531100" cy="2412268"/>
          </a:xfrm>
        </p:spPr>
        <p:txBody>
          <a:bodyPr rtlCol="0">
            <a:normAutofit fontScale="90000"/>
          </a:bodyPr>
          <a:lstStyle/>
          <a:p>
            <a:pPr eaLnBrk="1" fontAlgn="auto" hangingPunct="1">
              <a:spcAft>
                <a:spcPts val="0"/>
              </a:spcAft>
              <a:defRPr/>
            </a:pPr>
            <a:r>
              <a:rPr lang="en-US" sz="3600" b="1" u="sng" dirty="0" smtClean="0"/>
              <a:t>Report on the Project</a:t>
            </a:r>
            <a:r>
              <a:rPr lang="ru-RU" sz="3600" b="1" u="sng" dirty="0" smtClean="0"/>
              <a:t> </a:t>
            </a:r>
            <a:r>
              <a:rPr lang="en-US" sz="3600" b="1" u="sng" dirty="0" smtClean="0"/>
              <a:t>TANGRA</a:t>
            </a:r>
            <a:br>
              <a:rPr lang="en-US" sz="3600" b="1" u="sng" dirty="0" smtClean="0"/>
            </a:br>
            <a:r>
              <a:rPr lang="ru-RU" sz="2800" dirty="0" smtClean="0">
                <a:effectLst>
                  <a:outerShdw blurRad="38100" dist="38100" dir="2700000" algn="tl">
                    <a:srgbClr val="000000">
                      <a:alpha val="43137"/>
                    </a:srgbClr>
                  </a:outerShdw>
                </a:effectLst>
              </a:rPr>
              <a:t> (</a:t>
            </a:r>
            <a:r>
              <a:rPr lang="en-US" sz="2800" dirty="0" err="1" smtClean="0">
                <a:solidFill>
                  <a:srgbClr val="FF0000"/>
                </a:solidFill>
                <a:effectLst>
                  <a:outerShdw blurRad="38100" dist="38100" dir="2700000" algn="tl">
                    <a:srgbClr val="000000">
                      <a:alpha val="43137"/>
                    </a:srgbClr>
                  </a:outerShdw>
                </a:effectLst>
              </a:rPr>
              <a:t>TA</a:t>
            </a:r>
            <a:r>
              <a:rPr lang="en-US" sz="2800" dirty="0" err="1" smtClean="0">
                <a:effectLst>
                  <a:outerShdw blurRad="38100" dist="38100" dir="2700000" algn="tl">
                    <a:srgbClr val="000000">
                      <a:alpha val="43137"/>
                    </a:srgbClr>
                  </a:outerShdw>
                </a:effectLst>
              </a:rPr>
              <a:t>gged</a:t>
            </a:r>
            <a:r>
              <a:rPr lang="en-US" sz="2800" dirty="0" smtClean="0">
                <a:effectLst>
                  <a:outerShdw blurRad="38100" dist="38100" dir="2700000" algn="tl">
                    <a:srgbClr val="000000">
                      <a:alpha val="43137"/>
                    </a:srgbClr>
                  </a:outerShdw>
                </a:effectLst>
              </a:rPr>
              <a:t> </a:t>
            </a:r>
            <a:r>
              <a:rPr lang="en-US" sz="2800" dirty="0" smtClean="0">
                <a:solidFill>
                  <a:srgbClr val="FF0000"/>
                </a:solidFill>
                <a:effectLst>
                  <a:outerShdw blurRad="38100" dist="38100" dir="2700000" algn="tl">
                    <a:srgbClr val="000000">
                      <a:alpha val="43137"/>
                    </a:srgbClr>
                  </a:outerShdw>
                </a:effectLst>
              </a:rPr>
              <a:t>N</a:t>
            </a:r>
            <a:r>
              <a:rPr lang="en-US" sz="2800" dirty="0" smtClean="0">
                <a:effectLst>
                  <a:outerShdw blurRad="38100" dist="38100" dir="2700000" algn="tl">
                    <a:srgbClr val="000000">
                      <a:alpha val="43137"/>
                    </a:srgbClr>
                  </a:outerShdw>
                </a:effectLst>
              </a:rPr>
              <a:t>eutrons &amp; </a:t>
            </a:r>
            <a:r>
              <a:rPr lang="en-US" sz="2800" dirty="0" smtClean="0">
                <a:solidFill>
                  <a:srgbClr val="FF0000"/>
                </a:solidFill>
                <a:effectLst>
                  <a:outerShdw blurRad="38100" dist="38100" dir="2700000" algn="tl">
                    <a:srgbClr val="000000">
                      <a:alpha val="43137"/>
                    </a:srgbClr>
                  </a:outerShdw>
                </a:effectLst>
              </a:rPr>
              <a:t>G</a:t>
            </a:r>
            <a:r>
              <a:rPr lang="en-US" sz="2800" dirty="0" smtClean="0">
                <a:effectLst>
                  <a:outerShdw blurRad="38100" dist="38100" dir="2700000" algn="tl">
                    <a:srgbClr val="000000">
                      <a:alpha val="43137"/>
                    </a:srgbClr>
                  </a:outerShdw>
                </a:effectLst>
              </a:rPr>
              <a:t>amma-</a:t>
            </a:r>
            <a:r>
              <a:rPr lang="en-US" sz="2800" dirty="0" err="1" smtClean="0">
                <a:solidFill>
                  <a:srgbClr val="FF0000"/>
                </a:solidFill>
                <a:effectLst>
                  <a:outerShdw blurRad="38100" dist="38100" dir="2700000" algn="tl">
                    <a:srgbClr val="000000">
                      <a:alpha val="43137"/>
                    </a:srgbClr>
                  </a:outerShdw>
                </a:effectLst>
              </a:rPr>
              <a:t>RA</a:t>
            </a:r>
            <a:r>
              <a:rPr lang="en-US" sz="2800" dirty="0" err="1" smtClean="0">
                <a:effectLst>
                  <a:outerShdw blurRad="38100" dist="38100" dir="2700000" algn="tl">
                    <a:srgbClr val="000000">
                      <a:alpha val="43137"/>
                    </a:srgbClr>
                  </a:outerShdw>
                </a:effectLst>
              </a:rPr>
              <a:t>ys</a:t>
            </a:r>
            <a:r>
              <a:rPr lang="ru-RU" sz="2800" dirty="0" smtClean="0">
                <a:effectLst>
                  <a:outerShdw blurRad="38100" dist="38100" dir="2700000" algn="tl">
                    <a:srgbClr val="000000">
                      <a:alpha val="43137"/>
                    </a:srgbClr>
                  </a:outerShdw>
                </a:effectLst>
              </a:rPr>
              <a:t>) </a:t>
            </a:r>
            <a:r>
              <a:rPr lang="en-US" sz="2800" b="1" dirty="0" smtClean="0"/>
              <a:t/>
            </a:r>
            <a:br>
              <a:rPr lang="en-US" sz="2800" b="1" dirty="0" smtClean="0"/>
            </a:br>
            <a:r>
              <a:rPr lang="ru-RU" sz="2800" b="1" dirty="0" smtClean="0"/>
              <a:t>«</a:t>
            </a:r>
            <a:r>
              <a:rPr lang="en-US" sz="2800" b="1" dirty="0" smtClean="0">
                <a:solidFill>
                  <a:srgbClr val="7030A0"/>
                </a:solidFill>
              </a:rPr>
              <a:t>Design and development of the tagged neutron method for determination of the elemental structure of materials and nuclear reaction studies</a:t>
            </a:r>
            <a:r>
              <a:rPr lang="ru-RU" sz="2800" b="1" dirty="0" smtClean="0"/>
              <a:t>»</a:t>
            </a:r>
            <a:r>
              <a:rPr lang="en-US" sz="2800" b="1" dirty="0" smtClean="0"/>
              <a:t/>
            </a:r>
            <a:br>
              <a:rPr lang="en-US" sz="2800" b="1" dirty="0" smtClean="0"/>
            </a:br>
            <a:r>
              <a:rPr lang="en-US" sz="2800" b="1" dirty="0" smtClean="0"/>
              <a:t>for 2022-2023</a:t>
            </a:r>
            <a:endParaRPr lang="ru-RU" sz="2800" dirty="0"/>
          </a:p>
        </p:txBody>
      </p:sp>
      <p:sp>
        <p:nvSpPr>
          <p:cNvPr id="8" name="Номер слайда 7"/>
          <p:cNvSpPr>
            <a:spLocks noGrp="1"/>
          </p:cNvSpPr>
          <p:nvPr>
            <p:ph type="sldNum" sz="quarter" idx="12"/>
          </p:nvPr>
        </p:nvSpPr>
        <p:spPr/>
        <p:txBody>
          <a:bodyPr/>
          <a:lstStyle/>
          <a:p>
            <a:pPr>
              <a:defRPr/>
            </a:pPr>
            <a:fld id="{DAC563C6-B10D-4B50-A05B-B7034C41B4EF}" type="slidenum">
              <a:rPr lang="ru-RU"/>
              <a:pPr>
                <a:defRPr/>
              </a:pPr>
              <a:t>3</a:t>
            </a:fld>
            <a:endParaRPr lang="ru-RU"/>
          </a:p>
        </p:txBody>
      </p:sp>
      <p:sp>
        <p:nvSpPr>
          <p:cNvPr id="2052" name="Rectangle 7"/>
          <p:cNvSpPr>
            <a:spLocks noChangeArrowheads="1"/>
          </p:cNvSpPr>
          <p:nvPr/>
        </p:nvSpPr>
        <p:spPr bwMode="auto">
          <a:xfrm>
            <a:off x="569116" y="2940865"/>
            <a:ext cx="3607435" cy="338554"/>
          </a:xfrm>
          <a:prstGeom prst="rect">
            <a:avLst/>
          </a:prstGeom>
          <a:noFill/>
          <a:ln w="9525" algn="ctr">
            <a:noFill/>
            <a:miter lim="800000"/>
            <a:headEnd/>
            <a:tailEnd/>
          </a:ln>
        </p:spPr>
        <p:txBody>
          <a:bodyPr wrap="square" anchor="ctr">
            <a:spAutoFit/>
          </a:bodyPr>
          <a:lstStyle/>
          <a:p>
            <a:pPr eaLnBrk="0" hangingPunct="0"/>
            <a:r>
              <a:rPr lang="en-US" altLang="ja-JP" sz="1600" dirty="0" smtClean="0">
                <a:ea typeface="MS Mincho" pitchFamily="49" charset="-128"/>
              </a:rPr>
              <a:t>Project leader: </a:t>
            </a:r>
            <a:r>
              <a:rPr lang="en-US" altLang="ja-JP" sz="1600" dirty="0" err="1" smtClean="0">
                <a:ea typeface="MS Mincho" pitchFamily="49" charset="-128"/>
              </a:rPr>
              <a:t>Yu.N</a:t>
            </a:r>
            <a:r>
              <a:rPr lang="en-US" altLang="ja-JP" sz="1600" dirty="0" smtClean="0">
                <a:ea typeface="MS Mincho" pitchFamily="49" charset="-128"/>
              </a:rPr>
              <a:t>. </a:t>
            </a:r>
            <a:r>
              <a:rPr lang="en-US" altLang="ja-JP" sz="1600" dirty="0" err="1" smtClean="0">
                <a:ea typeface="MS Mincho" pitchFamily="49" charset="-128"/>
              </a:rPr>
              <a:t>Kopatch</a:t>
            </a:r>
            <a:endParaRPr lang="ru-RU" altLang="ja-JP" sz="1600" dirty="0">
              <a:ea typeface="MS Mincho" pitchFamily="49" charset="-128"/>
            </a:endParaRPr>
          </a:p>
        </p:txBody>
      </p:sp>
      <p:grpSp>
        <p:nvGrpSpPr>
          <p:cNvPr id="6" name="Группа 5">
            <a:extLst>
              <a:ext uri="{FF2B5EF4-FFF2-40B4-BE49-F238E27FC236}">
                <a16:creationId xmlns="" xmlns:a16="http://schemas.microsoft.com/office/drawing/2014/main" id="{3EF1F452-158A-404D-BA58-B3BBD7A178A0}"/>
              </a:ext>
            </a:extLst>
          </p:cNvPr>
          <p:cNvGrpSpPr/>
          <p:nvPr/>
        </p:nvGrpSpPr>
        <p:grpSpPr>
          <a:xfrm>
            <a:off x="535138" y="3558687"/>
            <a:ext cx="6100235" cy="2021000"/>
            <a:chOff x="705173" y="957618"/>
            <a:chExt cx="7507140" cy="2520207"/>
          </a:xfrm>
        </p:grpSpPr>
        <p:pic>
          <p:nvPicPr>
            <p:cNvPr id="7" name="Рисунок 6" descr="250px-Deuterium-tritium_fusion-ru.svg.png">
              <a:extLst>
                <a:ext uri="{FF2B5EF4-FFF2-40B4-BE49-F238E27FC236}">
                  <a16:creationId xmlns="" xmlns:a16="http://schemas.microsoft.com/office/drawing/2014/main" id="{32FFD51B-36E6-4B6B-A9DC-38689D05FF0F}"/>
                </a:ext>
              </a:extLst>
            </p:cNvPr>
            <p:cNvPicPr>
              <a:picLocks noChangeAspect="1"/>
            </p:cNvPicPr>
            <p:nvPr/>
          </p:nvPicPr>
          <p:blipFill>
            <a:blip r:embed="rId3" cstate="print"/>
            <a:srcRect/>
            <a:stretch>
              <a:fillRect/>
            </a:stretch>
          </p:blipFill>
          <p:spPr>
            <a:xfrm>
              <a:off x="6345746" y="2625916"/>
              <a:ext cx="396044" cy="360040"/>
            </a:xfrm>
            <a:prstGeom prst="rect">
              <a:avLst/>
            </a:prstGeom>
          </p:spPr>
        </p:pic>
        <p:grpSp>
          <p:nvGrpSpPr>
            <p:cNvPr id="9" name="Группа 13">
              <a:extLst>
                <a:ext uri="{FF2B5EF4-FFF2-40B4-BE49-F238E27FC236}">
                  <a16:creationId xmlns="" xmlns:a16="http://schemas.microsoft.com/office/drawing/2014/main" id="{0C2A19CA-6A5C-4908-A312-2E68ECBD0F0B}"/>
                </a:ext>
              </a:extLst>
            </p:cNvPr>
            <p:cNvGrpSpPr/>
            <p:nvPr/>
          </p:nvGrpSpPr>
          <p:grpSpPr>
            <a:xfrm>
              <a:off x="2295186" y="2402290"/>
              <a:ext cx="756084" cy="756084"/>
              <a:chOff x="3635896" y="4509120"/>
              <a:chExt cx="756084" cy="756084"/>
            </a:xfrm>
          </p:grpSpPr>
          <p:pic>
            <p:nvPicPr>
              <p:cNvPr id="29" name="Рисунок 28" descr="250px-Deuterium-tritium_fusion-ru.svg.png">
                <a:extLst>
                  <a:ext uri="{FF2B5EF4-FFF2-40B4-BE49-F238E27FC236}">
                    <a16:creationId xmlns="" xmlns:a16="http://schemas.microsoft.com/office/drawing/2014/main" id="{28CC884C-A854-4039-9A63-73D265E99157}"/>
                  </a:ext>
                </a:extLst>
              </p:cNvPr>
              <p:cNvPicPr>
                <a:picLocks noChangeAspect="1"/>
              </p:cNvPicPr>
              <p:nvPr/>
            </p:nvPicPr>
            <p:blipFill>
              <a:blip r:embed="rId4" cstate="print"/>
              <a:srcRect/>
              <a:stretch>
                <a:fillRect/>
              </a:stretch>
            </p:blipFill>
            <p:spPr>
              <a:xfrm>
                <a:off x="3707904" y="4509120"/>
                <a:ext cx="684076" cy="756084"/>
              </a:xfrm>
              <a:prstGeom prst="rect">
                <a:avLst/>
              </a:prstGeom>
            </p:spPr>
          </p:pic>
          <p:sp>
            <p:nvSpPr>
              <p:cNvPr id="30" name="Прямоугольник 29">
                <a:extLst>
                  <a:ext uri="{FF2B5EF4-FFF2-40B4-BE49-F238E27FC236}">
                    <a16:creationId xmlns="" xmlns:a16="http://schemas.microsoft.com/office/drawing/2014/main" id="{6EED6CD1-2C5C-4E91-86A9-3FF94D2A10EF}"/>
                  </a:ext>
                </a:extLst>
              </p:cNvPr>
              <p:cNvSpPr/>
              <p:nvPr/>
            </p:nvSpPr>
            <p:spPr>
              <a:xfrm>
                <a:off x="3635896" y="4581128"/>
                <a:ext cx="180020" cy="172418"/>
              </a:xfrm>
              <a:prstGeom prst="rect">
                <a:avLst/>
              </a:prstGeom>
              <a:solidFill>
                <a:sysClr val="window" lastClr="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600" b="1" i="0" u="none" strike="noStrike" kern="0" cap="none" spc="0" normalizeH="0" baseline="0" noProof="0">
                  <a:ln>
                    <a:noFill/>
                  </a:ln>
                  <a:solidFill>
                    <a:prstClr val="white"/>
                  </a:solidFill>
                  <a:effectLst/>
                  <a:uLnTx/>
                  <a:uFillTx/>
                  <a:latin typeface="Calibri"/>
                  <a:ea typeface="+mn-ea"/>
                  <a:cs typeface="+mn-cs"/>
                </a:endParaRPr>
              </a:p>
            </p:txBody>
          </p:sp>
        </p:grpSp>
        <p:cxnSp>
          <p:nvCxnSpPr>
            <p:cNvPr id="10" name="Прямая со стрелкой 9">
              <a:extLst>
                <a:ext uri="{FF2B5EF4-FFF2-40B4-BE49-F238E27FC236}">
                  <a16:creationId xmlns="" xmlns:a16="http://schemas.microsoft.com/office/drawing/2014/main" id="{77EB3073-7A68-4B9C-B49F-78B748BABC87}"/>
                </a:ext>
              </a:extLst>
            </p:cNvPr>
            <p:cNvCxnSpPr/>
            <p:nvPr/>
          </p:nvCxnSpPr>
          <p:spPr>
            <a:xfrm rot="5400000">
              <a:off x="4474246" y="2193098"/>
              <a:ext cx="432000" cy="1588"/>
            </a:xfrm>
            <a:prstGeom prst="straightConnector1">
              <a:avLst/>
            </a:prstGeom>
            <a:noFill/>
            <a:ln w="25400" cap="flat" cmpd="sng" algn="ctr">
              <a:solidFill>
                <a:sysClr val="windowText" lastClr="000000"/>
              </a:solidFill>
              <a:prstDash val="solid"/>
              <a:tailEnd type="arrow"/>
            </a:ln>
            <a:effectLst/>
          </p:spPr>
        </p:cxnSp>
        <p:cxnSp>
          <p:nvCxnSpPr>
            <p:cNvPr id="11" name="Прямая со стрелкой 10">
              <a:extLst>
                <a:ext uri="{FF2B5EF4-FFF2-40B4-BE49-F238E27FC236}">
                  <a16:creationId xmlns="" xmlns:a16="http://schemas.microsoft.com/office/drawing/2014/main" id="{C9E36683-B597-4395-9A6F-C20B0A214F4A}"/>
                </a:ext>
              </a:extLst>
            </p:cNvPr>
            <p:cNvCxnSpPr/>
            <p:nvPr/>
          </p:nvCxnSpPr>
          <p:spPr>
            <a:xfrm flipH="1">
              <a:off x="3249292" y="2769956"/>
              <a:ext cx="845060" cy="0"/>
            </a:xfrm>
            <a:prstGeom prst="straightConnector1">
              <a:avLst/>
            </a:prstGeom>
            <a:noFill/>
            <a:ln w="25400" cap="flat" cmpd="sng" algn="ctr">
              <a:solidFill>
                <a:sysClr val="windowText" lastClr="000000"/>
              </a:solidFill>
              <a:prstDash val="solid"/>
              <a:tailEnd type="arrow"/>
            </a:ln>
            <a:effectLst/>
          </p:spPr>
        </p:cxnSp>
        <p:cxnSp>
          <p:nvCxnSpPr>
            <p:cNvPr id="12" name="Прямая со стрелкой 11">
              <a:extLst>
                <a:ext uri="{FF2B5EF4-FFF2-40B4-BE49-F238E27FC236}">
                  <a16:creationId xmlns="" xmlns:a16="http://schemas.microsoft.com/office/drawing/2014/main" id="{EFA219AE-1F20-4AC5-975E-87764CBE2985}"/>
                </a:ext>
              </a:extLst>
            </p:cNvPr>
            <p:cNvCxnSpPr/>
            <p:nvPr/>
          </p:nvCxnSpPr>
          <p:spPr>
            <a:xfrm>
              <a:off x="5265516" y="2769956"/>
              <a:ext cx="845060" cy="0"/>
            </a:xfrm>
            <a:prstGeom prst="straightConnector1">
              <a:avLst/>
            </a:prstGeom>
            <a:noFill/>
            <a:ln w="25400" cap="flat" cmpd="sng" algn="ctr">
              <a:solidFill>
                <a:sysClr val="windowText" lastClr="000000"/>
              </a:solidFill>
              <a:prstDash val="solid"/>
              <a:tailEnd type="arrow"/>
            </a:ln>
            <a:effectLst/>
          </p:spPr>
        </p:cxnSp>
        <p:grpSp>
          <p:nvGrpSpPr>
            <p:cNvPr id="13" name="Группа 20">
              <a:extLst>
                <a:ext uri="{FF2B5EF4-FFF2-40B4-BE49-F238E27FC236}">
                  <a16:creationId xmlns="" xmlns:a16="http://schemas.microsoft.com/office/drawing/2014/main" id="{07FDFE3E-BCD4-4FD6-B5F2-644BAF956272}"/>
                </a:ext>
              </a:extLst>
            </p:cNvPr>
            <p:cNvGrpSpPr/>
            <p:nvPr/>
          </p:nvGrpSpPr>
          <p:grpSpPr>
            <a:xfrm>
              <a:off x="4310376" y="2409892"/>
              <a:ext cx="792088" cy="759234"/>
              <a:chOff x="4300936" y="3176972"/>
              <a:chExt cx="792088" cy="759234"/>
            </a:xfrm>
          </p:grpSpPr>
          <p:grpSp>
            <p:nvGrpSpPr>
              <p:cNvPr id="25" name="Группа 32">
                <a:extLst>
                  <a:ext uri="{FF2B5EF4-FFF2-40B4-BE49-F238E27FC236}">
                    <a16:creationId xmlns="" xmlns:a16="http://schemas.microsoft.com/office/drawing/2014/main" id="{7C77DBCD-394D-48DA-BBDF-295740766474}"/>
                  </a:ext>
                </a:extLst>
              </p:cNvPr>
              <p:cNvGrpSpPr/>
              <p:nvPr/>
            </p:nvGrpSpPr>
            <p:grpSpPr>
              <a:xfrm>
                <a:off x="4300936" y="3176972"/>
                <a:ext cx="792088" cy="759234"/>
                <a:chOff x="4391980" y="3176972"/>
                <a:chExt cx="792088" cy="759234"/>
              </a:xfrm>
            </p:grpSpPr>
            <p:pic>
              <p:nvPicPr>
                <p:cNvPr id="27" name="Рисунок 26" descr="250px-Deuterium-tritium_fusion-ru.svg.png">
                  <a:extLst>
                    <a:ext uri="{FF2B5EF4-FFF2-40B4-BE49-F238E27FC236}">
                      <a16:creationId xmlns="" xmlns:a16="http://schemas.microsoft.com/office/drawing/2014/main" id="{B091C9BE-B166-4282-BB62-BF0CA541BAC0}"/>
                    </a:ext>
                  </a:extLst>
                </p:cNvPr>
                <p:cNvPicPr>
                  <a:picLocks noChangeAspect="1"/>
                </p:cNvPicPr>
                <p:nvPr/>
              </p:nvPicPr>
              <p:blipFill>
                <a:blip r:embed="rId5" cstate="print"/>
                <a:srcRect/>
                <a:stretch>
                  <a:fillRect/>
                </a:stretch>
              </p:blipFill>
              <p:spPr>
                <a:xfrm>
                  <a:off x="4391980" y="3176972"/>
                  <a:ext cx="792088" cy="748482"/>
                </a:xfrm>
                <a:prstGeom prst="rect">
                  <a:avLst/>
                </a:prstGeom>
              </p:spPr>
            </p:pic>
            <p:sp>
              <p:nvSpPr>
                <p:cNvPr id="28" name="Прямоугольник 27">
                  <a:extLst>
                    <a:ext uri="{FF2B5EF4-FFF2-40B4-BE49-F238E27FC236}">
                      <a16:creationId xmlns="" xmlns:a16="http://schemas.microsoft.com/office/drawing/2014/main" id="{9EF3995F-19BF-4892-AE32-03BD1BA5992B}"/>
                    </a:ext>
                  </a:extLst>
                </p:cNvPr>
                <p:cNvSpPr/>
                <p:nvPr/>
              </p:nvSpPr>
              <p:spPr>
                <a:xfrm>
                  <a:off x="4470163" y="3776663"/>
                  <a:ext cx="221455" cy="159543"/>
                </a:xfrm>
                <a:prstGeom prst="rect">
                  <a:avLst/>
                </a:prstGeom>
                <a:solidFill>
                  <a:sysClr val="window" lastClr="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600" b="1" i="0" u="none" strike="noStrike" kern="0" cap="none" spc="0" normalizeH="0" baseline="0" noProof="0">
                    <a:ln>
                      <a:noFill/>
                    </a:ln>
                    <a:solidFill>
                      <a:prstClr val="white"/>
                    </a:solidFill>
                    <a:effectLst/>
                    <a:uLnTx/>
                    <a:uFillTx/>
                    <a:latin typeface="Calibri"/>
                    <a:ea typeface="+mn-ea"/>
                    <a:cs typeface="+mn-cs"/>
                  </a:endParaRPr>
                </a:p>
              </p:txBody>
            </p:sp>
          </p:grpSp>
          <p:sp>
            <p:nvSpPr>
              <p:cNvPr id="26" name="Прямоугольник 25">
                <a:extLst>
                  <a:ext uri="{FF2B5EF4-FFF2-40B4-BE49-F238E27FC236}">
                    <a16:creationId xmlns="" xmlns:a16="http://schemas.microsoft.com/office/drawing/2014/main" id="{9C1588A5-1E17-4ED7-8885-67A84D51C2BB}"/>
                  </a:ext>
                </a:extLst>
              </p:cNvPr>
              <p:cNvSpPr/>
              <p:nvPr/>
            </p:nvSpPr>
            <p:spPr>
              <a:xfrm>
                <a:off x="4852152" y="3228419"/>
                <a:ext cx="221455" cy="283326"/>
              </a:xfrm>
              <a:prstGeom prst="rect">
                <a:avLst/>
              </a:prstGeom>
              <a:solidFill>
                <a:sysClr val="window" lastClr="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600" b="1" i="0" u="none" strike="noStrike" kern="0" cap="none" spc="0" normalizeH="0" baseline="0" noProof="0">
                  <a:ln>
                    <a:noFill/>
                  </a:ln>
                  <a:solidFill>
                    <a:prstClr val="white"/>
                  </a:solidFill>
                  <a:effectLst/>
                  <a:uLnTx/>
                  <a:uFillTx/>
                  <a:latin typeface="Calibri"/>
                  <a:ea typeface="+mn-ea"/>
                  <a:cs typeface="+mn-cs"/>
                </a:endParaRPr>
              </a:p>
            </p:txBody>
          </p:sp>
        </p:grpSp>
        <p:grpSp>
          <p:nvGrpSpPr>
            <p:cNvPr id="14" name="Группа 21">
              <a:extLst>
                <a:ext uri="{FF2B5EF4-FFF2-40B4-BE49-F238E27FC236}">
                  <a16:creationId xmlns="" xmlns:a16="http://schemas.microsoft.com/office/drawing/2014/main" id="{74448B16-6272-4CC5-AEFC-DFDA77DF3E80}"/>
                </a:ext>
              </a:extLst>
            </p:cNvPr>
            <p:cNvGrpSpPr/>
            <p:nvPr/>
          </p:nvGrpSpPr>
          <p:grpSpPr>
            <a:xfrm>
              <a:off x="4310376" y="1194214"/>
              <a:ext cx="667108" cy="662604"/>
              <a:chOff x="4300936" y="1961294"/>
              <a:chExt cx="667108" cy="662604"/>
            </a:xfrm>
          </p:grpSpPr>
          <p:grpSp>
            <p:nvGrpSpPr>
              <p:cNvPr id="21" name="Группа 28">
                <a:extLst>
                  <a:ext uri="{FF2B5EF4-FFF2-40B4-BE49-F238E27FC236}">
                    <a16:creationId xmlns="" xmlns:a16="http://schemas.microsoft.com/office/drawing/2014/main" id="{6043D913-AB9A-4C2B-8746-0448D9EB25A7}"/>
                  </a:ext>
                </a:extLst>
              </p:cNvPr>
              <p:cNvGrpSpPr/>
              <p:nvPr/>
            </p:nvGrpSpPr>
            <p:grpSpPr>
              <a:xfrm>
                <a:off x="4300936" y="1961294"/>
                <a:ext cx="667108" cy="662604"/>
                <a:chOff x="4391980" y="2021807"/>
                <a:chExt cx="667108" cy="662604"/>
              </a:xfrm>
            </p:grpSpPr>
            <p:pic>
              <p:nvPicPr>
                <p:cNvPr id="23" name="Рисунок 22" descr="250px-Deuterium-tritium_fusion-ru.svg.png">
                  <a:extLst>
                    <a:ext uri="{FF2B5EF4-FFF2-40B4-BE49-F238E27FC236}">
                      <a16:creationId xmlns="" xmlns:a16="http://schemas.microsoft.com/office/drawing/2014/main" id="{89E06D65-8167-4511-8702-8AF024AB602A}"/>
                    </a:ext>
                  </a:extLst>
                </p:cNvPr>
                <p:cNvPicPr>
                  <a:picLocks noChangeAspect="1"/>
                </p:cNvPicPr>
                <p:nvPr/>
              </p:nvPicPr>
              <p:blipFill>
                <a:blip r:embed="rId6" cstate="print"/>
                <a:srcRect/>
                <a:stretch>
                  <a:fillRect/>
                </a:stretch>
              </p:blipFill>
              <p:spPr>
                <a:xfrm>
                  <a:off x="4391980" y="2021807"/>
                  <a:ext cx="667108" cy="602091"/>
                </a:xfrm>
                <a:prstGeom prst="rect">
                  <a:avLst/>
                </a:prstGeom>
              </p:spPr>
            </p:pic>
            <p:sp>
              <p:nvSpPr>
                <p:cNvPr id="24" name="Прямоугольник 23">
                  <a:extLst>
                    <a:ext uri="{FF2B5EF4-FFF2-40B4-BE49-F238E27FC236}">
                      <a16:creationId xmlns="" xmlns:a16="http://schemas.microsoft.com/office/drawing/2014/main" id="{C59E4F8D-C01F-4C49-886F-4DB6D75BD83B}"/>
                    </a:ext>
                  </a:extLst>
                </p:cNvPr>
                <p:cNvSpPr/>
                <p:nvPr/>
              </p:nvSpPr>
              <p:spPr>
                <a:xfrm>
                  <a:off x="4860032" y="2563385"/>
                  <a:ext cx="108012" cy="121026"/>
                </a:xfrm>
                <a:prstGeom prst="rect">
                  <a:avLst/>
                </a:prstGeom>
                <a:solidFill>
                  <a:sysClr val="window" lastClr="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600" b="1" i="0" u="none" strike="noStrike" kern="0" cap="none" spc="0" normalizeH="0" baseline="0" noProof="0">
                    <a:ln>
                      <a:noFill/>
                    </a:ln>
                    <a:solidFill>
                      <a:prstClr val="white"/>
                    </a:solidFill>
                    <a:effectLst/>
                    <a:uLnTx/>
                    <a:uFillTx/>
                    <a:latin typeface="Calibri"/>
                    <a:ea typeface="+mn-ea"/>
                    <a:cs typeface="+mn-cs"/>
                  </a:endParaRPr>
                </a:p>
              </p:txBody>
            </p:sp>
          </p:grpSp>
          <p:sp>
            <p:nvSpPr>
              <p:cNvPr id="22" name="Прямоугольник 21">
                <a:extLst>
                  <a:ext uri="{FF2B5EF4-FFF2-40B4-BE49-F238E27FC236}">
                    <a16:creationId xmlns="" xmlns:a16="http://schemas.microsoft.com/office/drawing/2014/main" id="{5205F8AA-3B7F-4996-8B07-96E64387214A}"/>
                  </a:ext>
                </a:extLst>
              </p:cNvPr>
              <p:cNvSpPr/>
              <p:nvPr/>
            </p:nvSpPr>
            <p:spPr>
              <a:xfrm>
                <a:off x="4342593" y="2008312"/>
                <a:ext cx="221455" cy="186059"/>
              </a:xfrm>
              <a:prstGeom prst="rect">
                <a:avLst/>
              </a:prstGeom>
              <a:solidFill>
                <a:sysClr val="window" lastClr="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600" b="1" i="0" u="none" strike="noStrike" kern="0" cap="none" spc="0" normalizeH="0" baseline="0" noProof="0">
                  <a:ln>
                    <a:noFill/>
                  </a:ln>
                  <a:solidFill>
                    <a:prstClr val="white"/>
                  </a:solidFill>
                  <a:effectLst/>
                  <a:uLnTx/>
                  <a:uFillTx/>
                  <a:latin typeface="Calibri"/>
                  <a:ea typeface="+mn-ea"/>
                  <a:cs typeface="+mn-cs"/>
                </a:endParaRPr>
              </a:p>
            </p:txBody>
          </p:sp>
        </p:grpSp>
        <p:sp>
          <p:nvSpPr>
            <p:cNvPr id="15" name="TextBox 14">
              <a:extLst>
                <a:ext uri="{FF2B5EF4-FFF2-40B4-BE49-F238E27FC236}">
                  <a16:creationId xmlns="" xmlns:a16="http://schemas.microsoft.com/office/drawing/2014/main" id="{3C52A436-0F03-4C37-9225-FF690250F67E}"/>
                </a:ext>
              </a:extLst>
            </p:cNvPr>
            <p:cNvSpPr txBox="1"/>
            <p:nvPr/>
          </p:nvSpPr>
          <p:spPr>
            <a:xfrm>
              <a:off x="5152940" y="1328420"/>
              <a:ext cx="2478114" cy="42218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b="1" kern="0" dirty="0" smtClean="0">
                  <a:solidFill>
                    <a:prstClr val="black"/>
                  </a:solidFill>
                  <a:latin typeface="Arial" pitchFamily="34" charset="0"/>
                </a:rPr>
                <a:t>D</a:t>
              </a:r>
              <a:r>
                <a:rPr kumimoji="0" lang="en-US" sz="1600" b="1" i="0" u="none" strike="noStrike" kern="0" cap="none" spc="0" normalizeH="0" baseline="0" noProof="0" dirty="0" err="1" smtClean="0">
                  <a:ln>
                    <a:noFill/>
                  </a:ln>
                  <a:solidFill>
                    <a:prstClr val="black"/>
                  </a:solidFill>
                  <a:effectLst/>
                  <a:uLnTx/>
                  <a:uFillTx/>
                  <a:latin typeface="Arial" pitchFamily="34" charset="0"/>
                </a:rPr>
                <a:t>euteron</a:t>
              </a:r>
              <a:r>
                <a:rPr kumimoji="0" lang="ru-RU" sz="1600" b="1" i="0" u="none" strike="noStrike" kern="0" cap="none" spc="0" normalizeH="0" baseline="0" noProof="0" dirty="0" smtClean="0">
                  <a:ln>
                    <a:noFill/>
                  </a:ln>
                  <a:solidFill>
                    <a:prstClr val="black"/>
                  </a:solidFill>
                  <a:effectLst/>
                  <a:uLnTx/>
                  <a:uFillTx/>
                  <a:latin typeface="Arial" pitchFamily="34" charset="0"/>
                </a:rPr>
                <a:t> </a:t>
              </a:r>
              <a:r>
                <a:rPr kumimoji="0" lang="en-US" sz="1600" b="1" i="0" u="none" strike="noStrike" kern="0" cap="none" spc="0" normalizeH="0" baseline="0" noProof="0" dirty="0">
                  <a:ln>
                    <a:noFill/>
                  </a:ln>
                  <a:solidFill>
                    <a:prstClr val="black"/>
                  </a:solidFill>
                  <a:effectLst/>
                  <a:uLnTx/>
                  <a:uFillTx/>
                  <a:latin typeface="Arial" pitchFamily="34" charset="0"/>
                </a:rPr>
                <a:t>~100 </a:t>
              </a:r>
              <a:r>
                <a:rPr kumimoji="0" lang="ru-RU" sz="1600" b="1" i="0" u="none" strike="noStrike" kern="0" cap="none" spc="0" normalizeH="0" baseline="0" noProof="0" dirty="0" smtClean="0">
                  <a:ln>
                    <a:noFill/>
                  </a:ln>
                  <a:solidFill>
                    <a:prstClr val="black"/>
                  </a:solidFill>
                  <a:effectLst/>
                  <a:uLnTx/>
                  <a:uFillTx/>
                  <a:latin typeface="Arial" pitchFamily="34" charset="0"/>
                </a:rPr>
                <a:t>к</a:t>
              </a:r>
              <a:r>
                <a:rPr kumimoji="0" lang="en-US" sz="1600" b="1" i="0" u="none" strike="noStrike" kern="0" cap="none" spc="0" normalizeH="0" baseline="0" noProof="0" dirty="0" err="1" smtClean="0">
                  <a:ln>
                    <a:noFill/>
                  </a:ln>
                  <a:solidFill>
                    <a:prstClr val="black"/>
                  </a:solidFill>
                  <a:effectLst/>
                  <a:uLnTx/>
                  <a:uFillTx/>
                  <a:latin typeface="Arial" pitchFamily="34" charset="0"/>
                </a:rPr>
                <a:t>eV</a:t>
              </a:r>
              <a:endParaRPr kumimoji="0" lang="ru-RU" sz="1600" b="1" i="0" u="none" strike="noStrike" kern="0" cap="none" spc="0" normalizeH="0" baseline="0" noProof="0" dirty="0">
                <a:ln>
                  <a:noFill/>
                </a:ln>
                <a:solidFill>
                  <a:prstClr val="black"/>
                </a:solidFill>
                <a:effectLst/>
                <a:uLnTx/>
                <a:uFillTx/>
                <a:latin typeface="Arial" pitchFamily="34" charset="0"/>
              </a:endParaRPr>
            </a:p>
          </p:txBody>
        </p:sp>
        <p:sp>
          <p:nvSpPr>
            <p:cNvPr id="16" name="TextBox 15">
              <a:extLst>
                <a:ext uri="{FF2B5EF4-FFF2-40B4-BE49-F238E27FC236}">
                  <a16:creationId xmlns="" xmlns:a16="http://schemas.microsoft.com/office/drawing/2014/main" id="{9E0C5CE8-EEFE-4B61-84CB-E5B9BE57EE30}"/>
                </a:ext>
              </a:extLst>
            </p:cNvPr>
            <p:cNvSpPr txBox="1"/>
            <p:nvPr/>
          </p:nvSpPr>
          <p:spPr>
            <a:xfrm>
              <a:off x="4105189" y="3042920"/>
              <a:ext cx="943349" cy="42218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latin typeface="Arial" pitchFamily="34" charset="0"/>
                </a:rPr>
                <a:t>Triton</a:t>
              </a:r>
              <a:endParaRPr kumimoji="0" lang="ru-RU" sz="1600" b="1" i="0" u="none" strike="noStrike" kern="0" cap="none" spc="0" normalizeH="0" baseline="0" noProof="0" dirty="0">
                <a:ln>
                  <a:noFill/>
                </a:ln>
                <a:solidFill>
                  <a:prstClr val="black"/>
                </a:solidFill>
                <a:effectLst/>
                <a:uLnTx/>
                <a:uFillTx/>
                <a:latin typeface="Arial" pitchFamily="34" charset="0"/>
              </a:endParaRPr>
            </a:p>
          </p:txBody>
        </p:sp>
        <p:sp>
          <p:nvSpPr>
            <p:cNvPr id="17" name="TextBox 16">
              <a:extLst>
                <a:ext uri="{FF2B5EF4-FFF2-40B4-BE49-F238E27FC236}">
                  <a16:creationId xmlns="" xmlns:a16="http://schemas.microsoft.com/office/drawing/2014/main" id="{55904BC2-1EFA-4BC7-818E-7DDBFA96E891}"/>
                </a:ext>
              </a:extLst>
            </p:cNvPr>
            <p:cNvSpPr txBox="1"/>
            <p:nvPr/>
          </p:nvSpPr>
          <p:spPr>
            <a:xfrm>
              <a:off x="1233074" y="3055645"/>
              <a:ext cx="2379478" cy="42218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solidFill>
                    <a:prstClr val="black"/>
                  </a:solidFill>
                  <a:effectLst/>
                  <a:uLnTx/>
                  <a:uFillTx/>
                  <a:latin typeface="Arial" pitchFamily="34" charset="0"/>
                </a:rPr>
                <a:t>α</a:t>
              </a:r>
              <a:r>
                <a:rPr kumimoji="0" lang="ru-RU" sz="1600" b="1" i="0" u="none" strike="noStrike" kern="0" cap="none" spc="0" normalizeH="0" baseline="0" noProof="0" dirty="0" smtClean="0">
                  <a:ln>
                    <a:noFill/>
                  </a:ln>
                  <a:solidFill>
                    <a:prstClr val="black"/>
                  </a:solidFill>
                  <a:effectLst/>
                  <a:uLnTx/>
                  <a:uFillTx/>
                  <a:latin typeface="Arial" pitchFamily="34" charset="0"/>
                </a:rPr>
                <a:t>-</a:t>
              </a:r>
              <a:r>
                <a:rPr kumimoji="0" lang="en-US" sz="1600" b="1" i="0" u="none" strike="noStrike" kern="0" cap="none" spc="0" normalizeH="0" baseline="0" noProof="0" dirty="0" smtClean="0">
                  <a:ln>
                    <a:noFill/>
                  </a:ln>
                  <a:solidFill>
                    <a:prstClr val="black"/>
                  </a:solidFill>
                  <a:effectLst/>
                  <a:uLnTx/>
                  <a:uFillTx/>
                  <a:latin typeface="Arial" pitchFamily="34" charset="0"/>
                </a:rPr>
                <a:t>particle</a:t>
              </a:r>
              <a:r>
                <a:rPr kumimoji="0" lang="ru-RU" sz="1600" b="1" i="0" u="none" strike="noStrike" kern="0" cap="none" spc="0" normalizeH="0" baseline="0" noProof="0" dirty="0" smtClean="0">
                  <a:ln>
                    <a:noFill/>
                  </a:ln>
                  <a:solidFill>
                    <a:prstClr val="black"/>
                  </a:solidFill>
                  <a:effectLst/>
                  <a:uLnTx/>
                  <a:uFillTx/>
                  <a:latin typeface="Arial" pitchFamily="34" charset="0"/>
                </a:rPr>
                <a:t> </a:t>
              </a:r>
              <a:r>
                <a:rPr kumimoji="0" lang="ru-RU" sz="1600" b="1" i="0" u="none" strike="noStrike" kern="0" cap="none" spc="0" normalizeH="0" baseline="0" noProof="0" dirty="0">
                  <a:ln>
                    <a:noFill/>
                  </a:ln>
                  <a:solidFill>
                    <a:prstClr val="black"/>
                  </a:solidFill>
                  <a:effectLst/>
                  <a:uLnTx/>
                  <a:uFillTx/>
                  <a:latin typeface="Arial" pitchFamily="34" charset="0"/>
                </a:rPr>
                <a:t>3,5</a:t>
              </a:r>
              <a:r>
                <a:rPr kumimoji="0" lang="en-US" sz="1600" b="1" i="0" u="none" strike="noStrike" kern="0" cap="none" spc="0" normalizeH="0" baseline="0" noProof="0" dirty="0">
                  <a:ln>
                    <a:noFill/>
                  </a:ln>
                  <a:solidFill>
                    <a:prstClr val="black"/>
                  </a:solidFill>
                  <a:effectLst/>
                  <a:uLnTx/>
                  <a:uFillTx/>
                  <a:latin typeface="Arial" pitchFamily="34" charset="0"/>
                </a:rPr>
                <a:t> </a:t>
              </a:r>
              <a:r>
                <a:rPr kumimoji="0" lang="ru-RU" sz="1600" b="1" i="0" u="none" strike="noStrike" kern="0" cap="none" spc="0" normalizeH="0" baseline="0" noProof="0" dirty="0" smtClean="0">
                  <a:ln>
                    <a:noFill/>
                  </a:ln>
                  <a:solidFill>
                    <a:prstClr val="black"/>
                  </a:solidFill>
                  <a:effectLst/>
                  <a:uLnTx/>
                  <a:uFillTx/>
                  <a:latin typeface="Arial" pitchFamily="34" charset="0"/>
                </a:rPr>
                <a:t>М</a:t>
              </a:r>
              <a:r>
                <a:rPr kumimoji="0" lang="en-US" sz="1600" b="1" i="0" u="none" strike="noStrike" kern="0" cap="none" spc="0" normalizeH="0" baseline="0" noProof="0" dirty="0" err="1" smtClean="0">
                  <a:ln>
                    <a:noFill/>
                  </a:ln>
                  <a:solidFill>
                    <a:prstClr val="black"/>
                  </a:solidFill>
                  <a:effectLst/>
                  <a:uLnTx/>
                  <a:uFillTx/>
                  <a:latin typeface="Arial" pitchFamily="34" charset="0"/>
                </a:rPr>
                <a:t>eV</a:t>
              </a:r>
              <a:endParaRPr kumimoji="0" lang="ru-RU" sz="1600" b="1" i="0" u="none" strike="noStrike" kern="0" cap="none" spc="0" normalizeH="0" baseline="0" noProof="0" dirty="0">
                <a:ln>
                  <a:noFill/>
                </a:ln>
                <a:solidFill>
                  <a:prstClr val="black"/>
                </a:solidFill>
                <a:effectLst/>
                <a:uLnTx/>
                <a:uFillTx/>
                <a:latin typeface="Arial" pitchFamily="34" charset="0"/>
              </a:endParaRPr>
            </a:p>
          </p:txBody>
        </p:sp>
        <p:sp>
          <p:nvSpPr>
            <p:cNvPr id="18" name="TextBox 17">
              <a:extLst>
                <a:ext uri="{FF2B5EF4-FFF2-40B4-BE49-F238E27FC236}">
                  <a16:creationId xmlns="" xmlns:a16="http://schemas.microsoft.com/office/drawing/2014/main" id="{88FB6DE3-5C99-4A0A-ADC9-CE48395BF5DB}"/>
                </a:ext>
              </a:extLst>
            </p:cNvPr>
            <p:cNvSpPr txBox="1"/>
            <p:nvPr/>
          </p:nvSpPr>
          <p:spPr>
            <a:xfrm>
              <a:off x="5500275" y="3030268"/>
              <a:ext cx="2345941" cy="42218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latin typeface="Arial" pitchFamily="34" charset="0"/>
                </a:rPr>
                <a:t>Neutron</a:t>
              </a:r>
              <a:r>
                <a:rPr kumimoji="0" lang="ru-RU" sz="1600" b="1" i="0" u="none" strike="noStrike" kern="0" cap="none" spc="0" normalizeH="0" baseline="0" noProof="0" dirty="0" smtClean="0">
                  <a:ln>
                    <a:noFill/>
                  </a:ln>
                  <a:solidFill>
                    <a:prstClr val="black"/>
                  </a:solidFill>
                  <a:effectLst/>
                  <a:uLnTx/>
                  <a:uFillTx/>
                  <a:latin typeface="Arial" pitchFamily="34" charset="0"/>
                </a:rPr>
                <a:t> </a:t>
              </a:r>
              <a:r>
                <a:rPr kumimoji="0" lang="ru-RU" sz="1600" b="1" i="0" u="none" strike="noStrike" kern="0" cap="none" spc="0" normalizeH="0" baseline="0" noProof="0" dirty="0">
                  <a:ln>
                    <a:noFill/>
                  </a:ln>
                  <a:solidFill>
                    <a:prstClr val="black"/>
                  </a:solidFill>
                  <a:effectLst/>
                  <a:uLnTx/>
                  <a:uFillTx/>
                  <a:latin typeface="Arial" pitchFamily="34" charset="0"/>
                </a:rPr>
                <a:t>14.1 </a:t>
              </a:r>
              <a:r>
                <a:rPr kumimoji="0" lang="ru-RU" sz="1600" b="1" i="0" u="none" strike="noStrike" kern="0" cap="none" spc="0" normalizeH="0" baseline="0" noProof="0" dirty="0" smtClean="0">
                  <a:ln>
                    <a:noFill/>
                  </a:ln>
                  <a:solidFill>
                    <a:prstClr val="black"/>
                  </a:solidFill>
                  <a:effectLst/>
                  <a:uLnTx/>
                  <a:uFillTx/>
                  <a:latin typeface="Arial" pitchFamily="34" charset="0"/>
                </a:rPr>
                <a:t>М</a:t>
              </a:r>
              <a:r>
                <a:rPr kumimoji="0" lang="en-US" sz="1600" b="1" i="0" u="none" strike="noStrike" kern="0" cap="none" spc="0" normalizeH="0" baseline="0" noProof="0" dirty="0" err="1" smtClean="0">
                  <a:ln>
                    <a:noFill/>
                  </a:ln>
                  <a:solidFill>
                    <a:prstClr val="black"/>
                  </a:solidFill>
                  <a:effectLst/>
                  <a:uLnTx/>
                  <a:uFillTx/>
                  <a:latin typeface="Arial" pitchFamily="34" charset="0"/>
                </a:rPr>
                <a:t>eV</a:t>
              </a:r>
              <a:endParaRPr kumimoji="0" lang="ru-RU" sz="1600" b="1" i="0" u="none" strike="noStrike" kern="0" cap="none" spc="0" normalizeH="0" baseline="0" noProof="0" dirty="0">
                <a:ln>
                  <a:noFill/>
                </a:ln>
                <a:solidFill>
                  <a:prstClr val="black"/>
                </a:solidFill>
                <a:effectLst/>
                <a:uLnTx/>
                <a:uFillTx/>
                <a:latin typeface="Arial" pitchFamily="34" charset="0"/>
              </a:endParaRPr>
            </a:p>
          </p:txBody>
        </p:sp>
        <p:sp>
          <p:nvSpPr>
            <p:cNvPr id="19" name="Прямоугольник 5">
              <a:extLst>
                <a:ext uri="{FF2B5EF4-FFF2-40B4-BE49-F238E27FC236}">
                  <a16:creationId xmlns="" xmlns:a16="http://schemas.microsoft.com/office/drawing/2014/main" id="{9C113754-A69F-4264-90D5-3E2F8284725D}"/>
                </a:ext>
              </a:extLst>
            </p:cNvPr>
            <p:cNvSpPr>
              <a:spLocks noChangeArrowheads="1"/>
            </p:cNvSpPr>
            <p:nvPr/>
          </p:nvSpPr>
          <p:spPr bwMode="auto">
            <a:xfrm>
              <a:off x="705173" y="1752033"/>
              <a:ext cx="4161581" cy="383801"/>
            </a:xfrm>
            <a:prstGeom prst="rect">
              <a:avLst/>
            </a:prstGeom>
            <a:noFill/>
            <a:ln w="9525">
              <a:noFill/>
              <a:miter lim="800000"/>
              <a:headEnd/>
              <a:tailEnd/>
            </a:ln>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Arial" pitchFamily="34" charset="0"/>
                </a:rPr>
                <a:t>D </a:t>
              </a:r>
              <a:r>
                <a:rPr kumimoji="0" lang="ru-RU" sz="1400" b="1" i="0" u="none" strike="noStrike" kern="0" cap="none" spc="0" normalizeH="0" baseline="0" noProof="0" dirty="0">
                  <a:ln>
                    <a:noFill/>
                  </a:ln>
                  <a:solidFill>
                    <a:srgbClr val="FF0000"/>
                  </a:solidFill>
                  <a:effectLst/>
                  <a:uLnTx/>
                  <a:uFillTx/>
                  <a:latin typeface="Arial" pitchFamily="34" charset="0"/>
                </a:rPr>
                <a:t>+ </a:t>
              </a:r>
              <a:r>
                <a:rPr kumimoji="0" lang="en-US" sz="1400" b="1" i="0" u="none" strike="noStrike" kern="0" cap="none" spc="0" normalizeH="0" baseline="0" noProof="0" dirty="0">
                  <a:ln>
                    <a:noFill/>
                  </a:ln>
                  <a:solidFill>
                    <a:srgbClr val="FF0000"/>
                  </a:solidFill>
                  <a:effectLst/>
                  <a:uLnTx/>
                  <a:uFillTx/>
                  <a:latin typeface="Arial" pitchFamily="34" charset="0"/>
                </a:rPr>
                <a:t>T </a:t>
              </a:r>
              <a:r>
                <a:rPr kumimoji="0" lang="ru-RU" sz="1400" b="1" i="0" u="none" strike="noStrike" kern="0" cap="none" spc="0" normalizeH="0" baseline="0" noProof="0" dirty="0">
                  <a:ln>
                    <a:noFill/>
                  </a:ln>
                  <a:solidFill>
                    <a:srgbClr val="FF0000"/>
                  </a:solidFill>
                  <a:effectLst/>
                  <a:uLnTx/>
                  <a:uFillTx/>
                  <a:latin typeface="Arial" pitchFamily="34" charset="0"/>
                  <a:sym typeface="Symbol" pitchFamily="18" charset="2"/>
                </a:rPr>
                <a:t></a:t>
              </a:r>
              <a:r>
                <a:rPr kumimoji="0" lang="ru-RU" sz="1400" b="1" i="0" u="none" strike="noStrike" kern="0" cap="none" spc="0" normalizeH="0" baseline="0" noProof="0" dirty="0">
                  <a:ln>
                    <a:noFill/>
                  </a:ln>
                  <a:solidFill>
                    <a:srgbClr val="FF0000"/>
                  </a:solidFill>
                  <a:effectLst/>
                  <a:uLnTx/>
                  <a:uFillTx/>
                  <a:latin typeface="Arial" pitchFamily="34" charset="0"/>
                </a:rPr>
                <a:t> </a:t>
              </a:r>
              <a:r>
                <a:rPr kumimoji="0" lang="ru-RU" sz="1400" b="1" i="0" u="none" strike="noStrike" kern="0" cap="none" spc="0" normalizeH="0" baseline="30000" noProof="0" dirty="0">
                  <a:ln>
                    <a:noFill/>
                  </a:ln>
                  <a:solidFill>
                    <a:srgbClr val="FF0000"/>
                  </a:solidFill>
                  <a:effectLst/>
                  <a:uLnTx/>
                  <a:uFillTx/>
                  <a:latin typeface="Arial" pitchFamily="34" charset="0"/>
                </a:rPr>
                <a:t>4</a:t>
              </a:r>
              <a:r>
                <a:rPr kumimoji="0" lang="ru-RU" sz="1400" b="1" i="0" u="none" strike="noStrike" kern="0" cap="none" spc="0" normalizeH="0" baseline="0" noProof="0" dirty="0">
                  <a:ln>
                    <a:noFill/>
                  </a:ln>
                  <a:solidFill>
                    <a:srgbClr val="FF0000"/>
                  </a:solidFill>
                  <a:effectLst/>
                  <a:uLnTx/>
                  <a:uFillTx/>
                  <a:latin typeface="Arial" pitchFamily="34" charset="0"/>
                </a:rPr>
                <a:t>He (3.5М</a:t>
              </a:r>
              <a:r>
                <a:rPr kumimoji="0" lang="en-US" sz="1400" b="1" i="0" u="none" strike="noStrike" kern="0" cap="none" spc="0" normalizeH="0" baseline="0" noProof="0" dirty="0" err="1">
                  <a:ln>
                    <a:noFill/>
                  </a:ln>
                  <a:solidFill>
                    <a:srgbClr val="FF0000"/>
                  </a:solidFill>
                  <a:effectLst/>
                  <a:uLnTx/>
                  <a:uFillTx/>
                  <a:latin typeface="Arial" pitchFamily="34" charset="0"/>
                </a:rPr>
                <a:t>eV</a:t>
              </a:r>
              <a:r>
                <a:rPr kumimoji="0" lang="ru-RU" sz="1400" b="1" i="0" u="none" strike="noStrike" kern="0" cap="none" spc="0" normalizeH="0" baseline="0" noProof="0" dirty="0">
                  <a:ln>
                    <a:noFill/>
                  </a:ln>
                  <a:solidFill>
                    <a:srgbClr val="FF0000"/>
                  </a:solidFill>
                  <a:effectLst/>
                  <a:uLnTx/>
                  <a:uFillTx/>
                  <a:latin typeface="Arial" pitchFamily="34" charset="0"/>
                </a:rPr>
                <a:t>)  + </a:t>
              </a:r>
              <a:r>
                <a:rPr kumimoji="0" lang="ru-RU" sz="1400" b="1" i="0" u="none" strike="noStrike" kern="0" cap="none" spc="0" normalizeH="0" baseline="0" noProof="0" dirty="0" err="1">
                  <a:ln>
                    <a:noFill/>
                  </a:ln>
                  <a:solidFill>
                    <a:srgbClr val="FF0000"/>
                  </a:solidFill>
                  <a:effectLst/>
                  <a:uLnTx/>
                  <a:uFillTx/>
                  <a:latin typeface="Arial" pitchFamily="34" charset="0"/>
                </a:rPr>
                <a:t>n</a:t>
              </a:r>
              <a:r>
                <a:rPr kumimoji="0" lang="ru-RU" sz="1400" b="1" i="0" u="none" strike="noStrike" kern="0" cap="none" spc="0" normalizeH="0" baseline="0" noProof="0" dirty="0">
                  <a:ln>
                    <a:noFill/>
                  </a:ln>
                  <a:solidFill>
                    <a:srgbClr val="FF0000"/>
                  </a:solidFill>
                  <a:effectLst/>
                  <a:uLnTx/>
                  <a:uFillTx/>
                  <a:latin typeface="Arial" pitchFamily="34" charset="0"/>
                </a:rPr>
                <a:t> (14.1М</a:t>
              </a:r>
              <a:r>
                <a:rPr kumimoji="0" lang="en-US" sz="1400" b="1" i="0" u="none" strike="noStrike" kern="0" cap="none" spc="0" normalizeH="0" baseline="0" noProof="0" dirty="0" err="1">
                  <a:ln>
                    <a:noFill/>
                  </a:ln>
                  <a:solidFill>
                    <a:srgbClr val="FF0000"/>
                  </a:solidFill>
                  <a:effectLst/>
                  <a:uLnTx/>
                  <a:uFillTx/>
                  <a:latin typeface="Arial" pitchFamily="34" charset="0"/>
                </a:rPr>
                <a:t>eV</a:t>
              </a:r>
              <a:r>
                <a:rPr kumimoji="0" lang="ru-RU" sz="1400" b="1" i="0" u="none" strike="noStrike" kern="0" cap="none" spc="0" normalizeH="0" baseline="0" noProof="0" dirty="0">
                  <a:ln>
                    <a:noFill/>
                  </a:ln>
                  <a:solidFill>
                    <a:srgbClr val="FF0000"/>
                  </a:solidFill>
                  <a:effectLst/>
                  <a:uLnTx/>
                  <a:uFillTx/>
                  <a:latin typeface="Arial" pitchFamily="34" charset="0"/>
                </a:rPr>
                <a:t>)</a:t>
              </a:r>
            </a:p>
          </p:txBody>
        </p:sp>
        <p:sp>
          <p:nvSpPr>
            <p:cNvPr id="20" name="Прямоугольник 19">
              <a:extLst>
                <a:ext uri="{FF2B5EF4-FFF2-40B4-BE49-F238E27FC236}">
                  <a16:creationId xmlns="" xmlns:a16="http://schemas.microsoft.com/office/drawing/2014/main" id="{5B2C5B0B-5241-42F3-9C1C-F503E491C2A1}"/>
                </a:ext>
              </a:extLst>
            </p:cNvPr>
            <p:cNvSpPr/>
            <p:nvPr/>
          </p:nvSpPr>
          <p:spPr>
            <a:xfrm>
              <a:off x="746987" y="957618"/>
              <a:ext cx="7465326" cy="2511188"/>
            </a:xfrm>
            <a:prstGeom prst="rect">
              <a:avLst/>
            </a:prstGeom>
            <a:no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600" b="1" i="0" u="none" strike="noStrike" kern="0" cap="none" spc="0" normalizeH="0" baseline="0" noProof="0">
                <a:ln>
                  <a:noFill/>
                </a:ln>
                <a:solidFill>
                  <a:prstClr val="white"/>
                </a:solidFill>
                <a:effectLst/>
                <a:uLnTx/>
                <a:uFillTx/>
                <a:latin typeface="Calibri"/>
                <a:ea typeface="+mn-ea"/>
                <a:cs typeface="+mn-cs"/>
              </a:endParaRPr>
            </a:p>
          </p:txBody>
        </p:sp>
      </p:grpSp>
      <p:pic>
        <p:nvPicPr>
          <p:cNvPr id="31" name="Изображение 1" descr="P3240001.JPG">
            <a:extLst>
              <a:ext uri="{FF2B5EF4-FFF2-40B4-BE49-F238E27FC236}">
                <a16:creationId xmlns="" xmlns:a16="http://schemas.microsoft.com/office/drawing/2014/main" id="{FC117501-148B-4ACA-80FB-0522EDC04E62}"/>
              </a:ext>
            </a:extLst>
          </p:cNvPr>
          <p:cNvPicPr>
            <a:picLocks noChangeAspect="1"/>
          </p:cNvPicPr>
          <p:nvPr/>
        </p:nvPicPr>
        <p:blipFill>
          <a:blip r:embed="rId7" cstate="print"/>
          <a:srcRect/>
          <a:stretch>
            <a:fillRect/>
          </a:stretch>
        </p:blipFill>
        <p:spPr bwMode="auto">
          <a:xfrm>
            <a:off x="7043047" y="3715841"/>
            <a:ext cx="1761110" cy="1852024"/>
          </a:xfrm>
          <a:prstGeom prst="rect">
            <a:avLst/>
          </a:prstGeom>
          <a:noFill/>
          <a:ln w="9525">
            <a:noFill/>
            <a:miter lim="800000"/>
            <a:headEnd/>
            <a:tailEnd/>
          </a:ln>
        </p:spPr>
      </p:pic>
      <p:sp>
        <p:nvSpPr>
          <p:cNvPr id="32" name="TextBox 31">
            <a:extLst>
              <a:ext uri="{FF2B5EF4-FFF2-40B4-BE49-F238E27FC236}">
                <a16:creationId xmlns="" xmlns:a16="http://schemas.microsoft.com/office/drawing/2014/main" id="{CDC4D60A-5D6C-4092-B977-0D0A531D9BC4}"/>
              </a:ext>
            </a:extLst>
          </p:cNvPr>
          <p:cNvSpPr txBox="1"/>
          <p:nvPr/>
        </p:nvSpPr>
        <p:spPr>
          <a:xfrm>
            <a:off x="6733919" y="5474103"/>
            <a:ext cx="1907895" cy="261610"/>
          </a:xfrm>
          <a:prstGeom prst="rect">
            <a:avLst/>
          </a:prstGeom>
          <a:noFill/>
        </p:spPr>
        <p:txBody>
          <a:bodyPr wrap="none" rtlCol="0">
            <a:spAutoFit/>
          </a:bodyPr>
          <a:lstStyle/>
          <a:p>
            <a:pPr algn="l"/>
            <a:r>
              <a:rPr lang="en-US" sz="1100" b="1" dirty="0" smtClean="0">
                <a:solidFill>
                  <a:prstClr val="black"/>
                </a:solidFill>
                <a:latin typeface="Arial" pitchFamily="34" charset="0"/>
              </a:rPr>
              <a:t>Neutron generator</a:t>
            </a:r>
            <a:r>
              <a:rPr lang="ru-RU" sz="1100" b="1" dirty="0" smtClean="0">
                <a:solidFill>
                  <a:prstClr val="black"/>
                </a:solidFill>
                <a:latin typeface="Arial" pitchFamily="34" charset="0"/>
              </a:rPr>
              <a:t> </a:t>
            </a:r>
            <a:r>
              <a:rPr lang="en-US" sz="1100" b="1" dirty="0" smtClean="0">
                <a:solidFill>
                  <a:prstClr val="black"/>
                </a:solidFill>
                <a:latin typeface="Arial" pitchFamily="34" charset="0"/>
              </a:rPr>
              <a:t>ING</a:t>
            </a:r>
            <a:r>
              <a:rPr lang="ru-RU" sz="1100" b="1" dirty="0" smtClean="0">
                <a:solidFill>
                  <a:prstClr val="black"/>
                </a:solidFill>
                <a:latin typeface="Arial" pitchFamily="34" charset="0"/>
              </a:rPr>
              <a:t>-27</a:t>
            </a:r>
            <a:endParaRPr lang="ru-RU" sz="1100" b="1" dirty="0">
              <a:solidFill>
                <a:prstClr val="black"/>
              </a:solidFill>
              <a:latin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548" y="0"/>
            <a:ext cx="8460940" cy="1484784"/>
          </a:xfrm>
        </p:spPr>
        <p:txBody>
          <a:bodyPr rtlCol="0">
            <a:noAutofit/>
          </a:bodyPr>
          <a:lstStyle/>
          <a:p>
            <a:pPr lvl="0" eaLnBrk="1" fontAlgn="auto" hangingPunct="1">
              <a:spcAft>
                <a:spcPts val="0"/>
              </a:spcAft>
              <a:defRPr/>
            </a:pPr>
            <a:r>
              <a:rPr lang="en-US" sz="2000" b="1" dirty="0" smtClean="0"/>
              <a:t>Proposal for extending the project</a:t>
            </a:r>
            <a:br>
              <a:rPr lang="en-US" sz="2000" b="1" dirty="0" smtClean="0"/>
            </a:br>
            <a:r>
              <a:rPr lang="en-US" sz="2000" b="1" dirty="0" smtClean="0"/>
              <a:t>“Development of the tagged neutron method for determining the elemental structure of matter and nuclear reactions research”</a:t>
            </a:r>
            <a:br>
              <a:rPr lang="en-US" sz="2000" b="1" dirty="0" smtClean="0"/>
            </a:br>
            <a:r>
              <a:rPr lang="en-US" sz="2000" b="1" dirty="0" smtClean="0"/>
              <a:t>(project TANGRA - Tagged Neutrons and Gamma Rays)</a:t>
            </a:r>
            <a:br>
              <a:rPr lang="en-US" sz="2000" b="1" dirty="0" smtClean="0"/>
            </a:br>
            <a:r>
              <a:rPr lang="en-US" sz="2000" b="1" dirty="0" smtClean="0"/>
              <a:t>for 2024-2028</a:t>
            </a:r>
            <a:endParaRPr lang="ru-RU" sz="2000" b="1" dirty="0"/>
          </a:p>
        </p:txBody>
      </p:sp>
      <p:sp>
        <p:nvSpPr>
          <p:cNvPr id="3" name="Номер слайда 2"/>
          <p:cNvSpPr>
            <a:spLocks noGrp="1"/>
          </p:cNvSpPr>
          <p:nvPr>
            <p:ph type="sldNum" sz="quarter" idx="12"/>
          </p:nvPr>
        </p:nvSpPr>
        <p:spPr/>
        <p:txBody>
          <a:bodyPr/>
          <a:lstStyle/>
          <a:p>
            <a:pPr>
              <a:defRPr/>
            </a:pPr>
            <a:fld id="{C9AD079E-4D58-4890-AF33-2B25A257D2B4}" type="slidenum">
              <a:rPr lang="ru-RU"/>
              <a:pPr>
                <a:defRPr/>
              </a:pPr>
              <a:t>30</a:t>
            </a:fld>
            <a:endParaRPr lang="ru-RU" dirty="0"/>
          </a:p>
        </p:txBody>
      </p:sp>
      <p:sp>
        <p:nvSpPr>
          <p:cNvPr id="14340" name="Rectangle 13"/>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ru-RU"/>
          </a:p>
        </p:txBody>
      </p:sp>
      <p:sp>
        <p:nvSpPr>
          <p:cNvPr id="14372" name="Rectangle 36"/>
          <p:cNvSpPr>
            <a:spLocks noChangeArrowheads="1"/>
          </p:cNvSpPr>
          <p:nvPr/>
        </p:nvSpPr>
        <p:spPr bwMode="auto">
          <a:xfrm>
            <a:off x="719572" y="1484784"/>
            <a:ext cx="7704856" cy="1077218"/>
          </a:xfrm>
          <a:prstGeom prst="rect">
            <a:avLst/>
          </a:prstGeom>
          <a:noFill/>
          <a:ln w="9525" cap="flat" cmpd="sng" algn="ctr">
            <a:noFill/>
            <a:prstDash val="solid"/>
            <a:miter lim="800000"/>
            <a:headEnd/>
            <a:tailEnd/>
          </a:ln>
          <a:effectLst/>
        </p:spPr>
        <p:txBody>
          <a:bodyPr vert="horz" wrap="square" lIns="91440" tIns="45720" rIns="91440" bIns="45720" numCol="1" anchor="ctr" anchorCtr="0" compatLnSpc="1">
            <a:prstTxWarp prst="textNoShape">
              <a:avLst/>
            </a:prstTxWarp>
            <a:spAutoFit/>
          </a:bodyPr>
          <a:lstStyle/>
          <a:p>
            <a:pPr lvl="0" algn="ctr" eaLnBrk="0" hangingPunct="0"/>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Project leader</a:t>
            </a:r>
            <a:endParaRPr kumimoji="0" lang="ru-RU" sz="16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sz="1600" dirty="0" smtClean="0">
                <a:latin typeface="Times New Roman" pitchFamily="18" charset="0"/>
                <a:ea typeface="Calibri" pitchFamily="34" charset="0"/>
                <a:cs typeface="Times New Roman" pitchFamily="18" charset="0"/>
              </a:rPr>
              <a:t>Yu. N. </a:t>
            </a:r>
            <a:r>
              <a:rPr lang="en-US" sz="1600" dirty="0" err="1" smtClean="0">
                <a:latin typeface="Times New Roman" pitchFamily="18" charset="0"/>
                <a:ea typeface="Calibri" pitchFamily="34" charset="0"/>
                <a:cs typeface="Times New Roman" pitchFamily="18" charset="0"/>
              </a:rPr>
              <a:t>Kopatch</a:t>
            </a:r>
            <a:endParaRPr lang="ru-RU" sz="1600" dirty="0">
              <a:latin typeface="Times New Roman" pitchFamily="18"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Deputy</a:t>
            </a:r>
            <a:endParaRPr kumimoji="0" lang="ru-RU" sz="1600" b="1"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rPr>
              <a:t>N.</a:t>
            </a:r>
            <a:r>
              <a:rPr kumimoji="0" lang="en-US" sz="1600" b="1" i="0" u="none" strike="noStrike" cap="none" normalizeH="0" dirty="0" smtClean="0">
                <a:ln>
                  <a:noFill/>
                </a:ln>
                <a:solidFill>
                  <a:schemeClr val="tx1"/>
                </a:solidFill>
                <a:effectLst/>
                <a:latin typeface="Arial" pitchFamily="34" charset="0"/>
              </a:rPr>
              <a:t> A. </a:t>
            </a:r>
            <a:r>
              <a:rPr kumimoji="0" lang="en-US" sz="1600" b="1" i="0" u="none" strike="noStrike" cap="none" normalizeH="0" dirty="0" err="1" smtClean="0">
                <a:ln>
                  <a:noFill/>
                </a:ln>
                <a:solidFill>
                  <a:schemeClr val="tx1"/>
                </a:solidFill>
                <a:effectLst/>
                <a:latin typeface="Arial" pitchFamily="34" charset="0"/>
              </a:rPr>
              <a:t>Fedorov</a:t>
            </a:r>
            <a:endParaRPr kumimoji="0" lang="ru-RU" sz="1600" b="1" i="0" u="none" strike="noStrike" cap="none" normalizeH="0" baseline="0" dirty="0" smtClean="0">
              <a:ln>
                <a:noFill/>
              </a:ln>
              <a:solidFill>
                <a:schemeClr val="tx1"/>
              </a:solidFill>
              <a:effectLst/>
              <a:latin typeface="Arial" pitchFamily="34" charset="0"/>
            </a:endParaRPr>
          </a:p>
        </p:txBody>
      </p:sp>
      <p:pic>
        <p:nvPicPr>
          <p:cNvPr id="9" name="Рисунок 8">
            <a:extLst>
              <a:ext uri="{FF2B5EF4-FFF2-40B4-BE49-F238E27FC236}">
                <a16:creationId xmlns="" xmlns:a16="http://schemas.microsoft.com/office/drawing/2014/main" id="{6F92399C-7EC8-CED3-5590-9ACC6A19170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835696" y="2698757"/>
            <a:ext cx="5436604" cy="387930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457172" y="89158"/>
            <a:ext cx="8228763" cy="1149746"/>
          </a:xfrm>
          <a:prstGeom prst="rect">
            <a:avLst/>
          </a:prstGeom>
          <a:noFill/>
          <a:ln w="0">
            <a:noFill/>
          </a:ln>
        </p:spPr>
        <p:txBody>
          <a:bodyPr lIns="0" tIns="0" rIns="0" bIns="0" anchor="ctr">
            <a:noAutofit/>
          </a:bodyPr>
          <a:lstStyle/>
          <a:p>
            <a:pPr algn="ctr">
              <a:buNone/>
            </a:pPr>
            <a:r>
              <a:rPr lang="en-US" sz="3600" spc="-1" dirty="0">
                <a:latin typeface="Times New Roman" panose="02020603050405020304" pitchFamily="18" charset="0"/>
                <a:cs typeface="Times New Roman" panose="02020603050405020304" pitchFamily="18" charset="0"/>
              </a:rPr>
              <a:t>Studying of (</a:t>
            </a:r>
            <a:r>
              <a:rPr lang="en-US" sz="3600" spc="-1" dirty="0" err="1">
                <a:latin typeface="Times New Roman" panose="02020603050405020304" pitchFamily="18" charset="0"/>
                <a:cs typeface="Times New Roman" panose="02020603050405020304" pitchFamily="18" charset="0"/>
              </a:rPr>
              <a:t>n,xγ</a:t>
            </a:r>
            <a:r>
              <a:rPr lang="en-US" sz="3600" spc="-1" dirty="0">
                <a:latin typeface="Times New Roman" panose="02020603050405020304" pitchFamily="18" charset="0"/>
                <a:cs typeface="Times New Roman" panose="02020603050405020304" pitchFamily="18" charset="0"/>
              </a:rPr>
              <a:t>) reactions using TNM</a:t>
            </a:r>
          </a:p>
        </p:txBody>
      </p:sp>
      <p:sp>
        <p:nvSpPr>
          <p:cNvPr id="42" name="PlaceHolder 2"/>
          <p:cNvSpPr>
            <a:spLocks noGrp="1"/>
          </p:cNvSpPr>
          <p:nvPr>
            <p:ph type="subTitle"/>
          </p:nvPr>
        </p:nvSpPr>
        <p:spPr>
          <a:xfrm>
            <a:off x="301615" y="1386767"/>
            <a:ext cx="4270385" cy="5033988"/>
          </a:xfrm>
          <a:prstGeom prst="rect">
            <a:avLst/>
          </a:prstGeom>
          <a:noFill/>
          <a:ln w="0">
            <a:noFill/>
          </a:ln>
        </p:spPr>
        <p:txBody>
          <a:bodyPr lIns="0" tIns="0" rIns="0" bIns="0" anchor="ctr">
            <a:noAutofit/>
          </a:bodyPr>
          <a:lstStyle/>
          <a:p>
            <a:pPr lvl="0" algn="just">
              <a:lnSpc>
                <a:spcPct val="102000"/>
              </a:lnSpc>
            </a:pPr>
            <a:r>
              <a:rPr lang="en-US" sz="2200" dirty="0" err="1">
                <a:latin typeface="Times New Roman" panose="02020603050405020304" pitchFamily="18" charset="0"/>
                <a:ea typeface="Calibri" panose="020F0502020204030204" pitchFamily="34" charset="0"/>
              </a:rPr>
              <a:t>Avalible</a:t>
            </a:r>
            <a:r>
              <a:rPr lang="en-US" sz="2200" dirty="0">
                <a:latin typeface="Times New Roman" panose="02020603050405020304" pitchFamily="18" charset="0"/>
                <a:ea typeface="Calibri" panose="020F0502020204030204" pitchFamily="34" charset="0"/>
              </a:rPr>
              <a:t> data on </a:t>
            </a:r>
            <a:r>
              <a:rPr lang="ru-RU" sz="2200" dirty="0">
                <a:latin typeface="Times New Roman" panose="02020603050405020304" pitchFamily="18" charset="0"/>
                <a:ea typeface="Calibri" panose="020F0502020204030204" pitchFamily="34" charset="0"/>
              </a:rPr>
              <a:t>(</a:t>
            </a:r>
            <a:r>
              <a:rPr lang="ru-RU" sz="2200" dirty="0" err="1">
                <a:latin typeface="Times New Roman" panose="02020603050405020304" pitchFamily="18" charset="0"/>
                <a:ea typeface="Calibri" panose="020F0502020204030204" pitchFamily="34" charset="0"/>
              </a:rPr>
              <a:t>n,xγ</a:t>
            </a:r>
            <a:r>
              <a:rPr lang="ru-RU" sz="2200" dirty="0">
                <a:latin typeface="Times New Roman" panose="02020603050405020304" pitchFamily="18" charset="0"/>
                <a:ea typeface="Calibri" panose="020F0502020204030204" pitchFamily="34" charset="0"/>
              </a:rPr>
              <a:t>) </a:t>
            </a:r>
            <a:r>
              <a:rPr lang="ru-RU" sz="2200" dirty="0" err="1">
                <a:latin typeface="Times New Roman" panose="02020603050405020304" pitchFamily="18" charset="0"/>
                <a:ea typeface="Calibri" panose="020F0502020204030204" pitchFamily="34" charset="0"/>
              </a:rPr>
              <a:t>reactions</a:t>
            </a:r>
            <a:r>
              <a:rPr lang="ru-RU" sz="2200" dirty="0">
                <a:latin typeface="Times New Roman" panose="02020603050405020304" pitchFamily="18" charset="0"/>
                <a:ea typeface="Calibri" panose="020F0502020204030204" pitchFamily="34" charset="0"/>
              </a:rPr>
              <a:t> </a:t>
            </a:r>
            <a:r>
              <a:rPr lang="en-US" sz="2200" dirty="0">
                <a:latin typeface="Times New Roman" panose="02020603050405020304" pitchFamily="18" charset="0"/>
                <a:ea typeface="Calibri" panose="020F0502020204030204" pitchFamily="34" charset="0"/>
              </a:rPr>
              <a:t>is not accurate:</a:t>
            </a:r>
            <a:endParaRPr lang="ru-RU" sz="2200" dirty="0">
              <a:latin typeface="Times New Roman" panose="02020603050405020304" pitchFamily="18" charset="0"/>
              <a:ea typeface="Calibri" panose="020F0502020204030204" pitchFamily="34" charset="0"/>
            </a:endParaRPr>
          </a:p>
          <a:p>
            <a:pPr marL="311045" indent="-311045" algn="just">
              <a:lnSpc>
                <a:spcPct val="102000"/>
              </a:lnSpc>
              <a:buFont typeface="Arial" panose="020B0604020202020204" pitchFamily="34" charset="0"/>
              <a:buChar char="•"/>
            </a:pPr>
            <a:r>
              <a:rPr lang="en-US" sz="2200" dirty="0">
                <a:latin typeface="Times New Roman" panose="02020603050405020304" pitchFamily="18" charset="0"/>
                <a:ea typeface="Calibri" panose="020F0502020204030204" pitchFamily="34" charset="0"/>
              </a:rPr>
              <a:t>Poor cross-section accuracy (up to several times discrepancy)</a:t>
            </a:r>
          </a:p>
          <a:p>
            <a:pPr marL="311045" indent="-311045" algn="just">
              <a:lnSpc>
                <a:spcPct val="102000"/>
              </a:lnSpc>
              <a:buFont typeface="Arial" panose="020B0604020202020204" pitchFamily="34" charset="0"/>
              <a:buChar char="•"/>
            </a:pPr>
            <a:r>
              <a:rPr lang="en-US" sz="2200" dirty="0">
                <a:latin typeface="Times New Roman" panose="02020603050405020304" pitchFamily="18" charset="0"/>
                <a:ea typeface="Calibri" panose="020F0502020204030204" pitchFamily="34" charset="0"/>
              </a:rPr>
              <a:t>Angular distributions for low-intense </a:t>
            </a:r>
            <a:r>
              <a:rPr lang="ru-RU" sz="2200" dirty="0">
                <a:latin typeface="Times New Roman" panose="02020603050405020304" pitchFamily="18" charset="0"/>
                <a:ea typeface="Calibri" panose="020F0502020204030204" pitchFamily="34" charset="0"/>
              </a:rPr>
              <a:t>γ</a:t>
            </a:r>
            <a:r>
              <a:rPr lang="en-US" sz="2200" dirty="0">
                <a:latin typeface="Times New Roman" panose="02020603050405020304" pitchFamily="18" charset="0"/>
                <a:ea typeface="Calibri" panose="020F0502020204030204" pitchFamily="34" charset="0"/>
              </a:rPr>
              <a:t>-transitions have not been measured before</a:t>
            </a:r>
          </a:p>
          <a:p>
            <a:pPr lvl="0" algn="just">
              <a:lnSpc>
                <a:spcPct val="102000"/>
              </a:lnSpc>
            </a:pPr>
            <a:r>
              <a:rPr lang="en-US" sz="2200" dirty="0">
                <a:latin typeface="Times New Roman" panose="02020603050405020304" pitchFamily="18" charset="0"/>
                <a:ea typeface="Calibri" panose="020F0502020204030204" pitchFamily="34" charset="0"/>
              </a:rPr>
              <a:t>Planned:</a:t>
            </a:r>
          </a:p>
          <a:p>
            <a:pPr marL="311045" indent="-311045" algn="just">
              <a:lnSpc>
                <a:spcPct val="102000"/>
              </a:lnSpc>
              <a:buFont typeface="Arial" panose="020B0604020202020204" pitchFamily="34" charset="0"/>
              <a:buChar char="•"/>
            </a:pPr>
            <a:r>
              <a:rPr lang="en-US" sz="2200" dirty="0">
                <a:latin typeface="Times New Roman" panose="02020603050405020304" pitchFamily="18" charset="0"/>
                <a:ea typeface="Calibri" panose="020F0502020204030204" pitchFamily="34" charset="0"/>
              </a:rPr>
              <a:t>Measurements of </a:t>
            </a:r>
            <a:r>
              <a:rPr lang="ru-RU" sz="2200" dirty="0">
                <a:latin typeface="Times New Roman" panose="02020603050405020304" pitchFamily="18" charset="0"/>
                <a:ea typeface="Calibri" panose="020F0502020204030204" pitchFamily="34" charset="0"/>
              </a:rPr>
              <a:t>(</a:t>
            </a:r>
            <a:r>
              <a:rPr lang="ru-RU" sz="2200" dirty="0" err="1">
                <a:latin typeface="Times New Roman" panose="02020603050405020304" pitchFamily="18" charset="0"/>
                <a:ea typeface="Calibri" panose="020F0502020204030204" pitchFamily="34" charset="0"/>
              </a:rPr>
              <a:t>n,xγ</a:t>
            </a:r>
            <a:r>
              <a:rPr lang="ru-RU" sz="2200" dirty="0">
                <a:latin typeface="Times New Roman" panose="02020603050405020304" pitchFamily="18" charset="0"/>
                <a:ea typeface="Calibri" panose="020F0502020204030204" pitchFamily="34" charset="0"/>
              </a:rPr>
              <a:t>) </a:t>
            </a:r>
            <a:r>
              <a:rPr lang="en-US" sz="2200" dirty="0">
                <a:latin typeface="Times New Roman" panose="02020603050405020304" pitchFamily="18" charset="0"/>
                <a:ea typeface="Calibri" panose="020F0502020204030204" pitchFamily="34" charset="0"/>
              </a:rPr>
              <a:t>reaction cross-sections (in the framework of </a:t>
            </a:r>
            <a:r>
              <a:rPr lang="en-US" sz="2200" dirty="0" smtClean="0">
                <a:latin typeface="Times New Roman" panose="02020603050405020304" pitchFamily="18" charset="0"/>
                <a:ea typeface="Calibri" panose="020F0502020204030204" pitchFamily="34" charset="0"/>
              </a:rPr>
              <a:t>RSF </a:t>
            </a:r>
            <a:r>
              <a:rPr lang="en-US" sz="2200" dirty="0">
                <a:latin typeface="Times New Roman" panose="02020603050405020304" pitchFamily="18" charset="0"/>
                <a:ea typeface="Calibri" panose="020F0502020204030204" pitchFamily="34" charset="0"/>
              </a:rPr>
              <a:t>grant 23-12-00239)</a:t>
            </a:r>
          </a:p>
          <a:p>
            <a:pPr marL="311045" indent="-311045" algn="just">
              <a:lnSpc>
                <a:spcPct val="102000"/>
              </a:lnSpc>
              <a:buFont typeface="Arial" panose="020B0604020202020204" pitchFamily="34" charset="0"/>
              <a:buChar char="•"/>
            </a:pPr>
            <a:r>
              <a:rPr lang="en-US" sz="2200" dirty="0">
                <a:latin typeface="Times New Roman" panose="02020603050405020304" pitchFamily="18" charset="0"/>
                <a:ea typeface="Calibri" panose="020F0502020204030204" pitchFamily="34" charset="0"/>
              </a:rPr>
              <a:t>Possible upgrade of the setup with LaBr</a:t>
            </a:r>
            <a:r>
              <a:rPr lang="en-US" sz="2200" baseline="-25000" dirty="0">
                <a:latin typeface="Times New Roman" panose="02020603050405020304" pitchFamily="18" charset="0"/>
                <a:ea typeface="Calibri" panose="020F0502020204030204" pitchFamily="34" charset="0"/>
              </a:rPr>
              <a:t>3</a:t>
            </a:r>
            <a:r>
              <a:rPr lang="en-US" sz="2200" dirty="0">
                <a:latin typeface="Times New Roman" panose="02020603050405020304" pitchFamily="18" charset="0"/>
                <a:ea typeface="Calibri" panose="020F0502020204030204" pitchFamily="34" charset="0"/>
              </a:rPr>
              <a:t>(Ce) </a:t>
            </a:r>
            <a:r>
              <a:rPr lang="ru-RU" sz="2200" dirty="0">
                <a:latin typeface="Times New Roman" panose="02020603050405020304" pitchFamily="18" charset="0"/>
                <a:ea typeface="Calibri" panose="020F0502020204030204" pitchFamily="34" charset="0"/>
              </a:rPr>
              <a:t>γ</a:t>
            </a:r>
            <a:r>
              <a:rPr lang="en-US" sz="2200" dirty="0">
                <a:latin typeface="Times New Roman" panose="02020603050405020304" pitchFamily="18" charset="0"/>
                <a:ea typeface="Calibri" panose="020F0502020204030204" pitchFamily="34" charset="0"/>
              </a:rPr>
              <a:t>-detectors to measure angular distributions</a:t>
            </a:r>
          </a:p>
          <a:p>
            <a:pPr marL="414726" indent="-414726">
              <a:buFont typeface="Arial" panose="020B0604020202020204" pitchFamily="34" charset="0"/>
              <a:buChar char="•"/>
            </a:pPr>
            <a:endParaRPr lang="en-US" sz="2900" spc="-1" dirty="0">
              <a:latin typeface="Arial"/>
            </a:endParaRPr>
          </a:p>
        </p:txBody>
      </p:sp>
      <p:pic>
        <p:nvPicPr>
          <p:cNvPr id="2" name="Image8">
            <a:extLst>
              <a:ext uri="{FF2B5EF4-FFF2-40B4-BE49-F238E27FC236}">
                <a16:creationId xmlns="" xmlns:a16="http://schemas.microsoft.com/office/drawing/2014/main" id="{C0EB950F-A16C-25BA-957C-94FEDB808437}"/>
              </a:ext>
            </a:extLst>
          </p:cNvPr>
          <p:cNvPicPr>
            <a:picLocks noChangeAspect="1"/>
          </p:cNvPicPr>
          <p:nvPr/>
        </p:nvPicPr>
        <p:blipFill>
          <a:blip r:embed="rId2" cstate="print"/>
          <a:stretch>
            <a:fillRect/>
          </a:stretch>
        </p:blipFill>
        <p:spPr bwMode="auto">
          <a:xfrm>
            <a:off x="4571554" y="1386767"/>
            <a:ext cx="4549258" cy="3034102"/>
          </a:xfrm>
          <a:prstGeom prst="rect">
            <a:avLst/>
          </a:prstGeom>
        </p:spPr>
      </p:pic>
      <p:sp>
        <p:nvSpPr>
          <p:cNvPr id="4" name="PlaceHolder 2">
            <a:extLst>
              <a:ext uri="{FF2B5EF4-FFF2-40B4-BE49-F238E27FC236}">
                <a16:creationId xmlns="" xmlns:a16="http://schemas.microsoft.com/office/drawing/2014/main" id="{A73398F2-3C9B-BFDB-DBBF-09E7667A0E62}"/>
              </a:ext>
            </a:extLst>
          </p:cNvPr>
          <p:cNvSpPr>
            <a:spLocks noGrp="1"/>
          </p:cNvSpPr>
          <p:nvPr>
            <p:ph type="subTitle"/>
          </p:nvPr>
        </p:nvSpPr>
        <p:spPr>
          <a:xfrm>
            <a:off x="5055743" y="4420870"/>
            <a:ext cx="3876517" cy="1387932"/>
          </a:xfrm>
          <a:prstGeom prst="rect">
            <a:avLst/>
          </a:prstGeom>
          <a:noFill/>
          <a:ln w="0">
            <a:noFill/>
          </a:ln>
        </p:spPr>
        <p:txBody>
          <a:bodyPr lIns="0" tIns="0" rIns="0" bIns="0" anchor="ctr">
            <a:noAutofit/>
          </a:bodyPr>
          <a:lstStyle/>
          <a:p>
            <a:pPr lvl="0" algn="just">
              <a:lnSpc>
                <a:spcPct val="102000"/>
              </a:lnSpc>
            </a:pPr>
            <a:r>
              <a:rPr lang="en-US" sz="1600" i="1" spc="-45" dirty="0">
                <a:latin typeface="Times New Roman" panose="02020603050405020304" pitchFamily="18" charset="0"/>
                <a:ea typeface="Times New Roman" panose="02020603050405020304" pitchFamily="18" charset="0"/>
              </a:rPr>
              <a:t>Layout of the modified </a:t>
            </a:r>
            <a:r>
              <a:rPr lang="en-US" sz="1600" i="1" spc="-45" dirty="0" err="1">
                <a:latin typeface="Times New Roman" panose="02020603050405020304" pitchFamily="18" charset="0"/>
                <a:ea typeface="Times New Roman" panose="02020603050405020304" pitchFamily="18" charset="0"/>
              </a:rPr>
              <a:t>HPGe</a:t>
            </a:r>
            <a:r>
              <a:rPr lang="en-US" sz="1600" i="1" spc="-45" dirty="0">
                <a:latin typeface="Times New Roman" panose="02020603050405020304" pitchFamily="18" charset="0"/>
                <a:ea typeface="Times New Roman" panose="02020603050405020304" pitchFamily="18" charset="0"/>
              </a:rPr>
              <a:t> setup. 1-ING-27, 2-iron-, 3-lead parts of the collimator, 4-sample, 5-HPGe crystal, 6-case of the detector.</a:t>
            </a:r>
            <a:endParaRPr lang="en-US" sz="2900" spc="-1" dirty="0">
              <a:latin typeface="Arial"/>
            </a:endParaRPr>
          </a:p>
        </p:txBody>
      </p:sp>
    </p:spTree>
    <p:extLst>
      <p:ext uri="{BB962C8B-B14F-4D97-AF65-F5344CB8AC3E}">
        <p14:creationId xmlns="" xmlns:p14="http://schemas.microsoft.com/office/powerpoint/2010/main" val="599834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457172" y="89158"/>
            <a:ext cx="8228763" cy="1149746"/>
          </a:xfrm>
          <a:prstGeom prst="rect">
            <a:avLst/>
          </a:prstGeom>
          <a:noFill/>
          <a:ln w="0">
            <a:noFill/>
          </a:ln>
        </p:spPr>
        <p:txBody>
          <a:bodyPr lIns="0" tIns="0" rIns="0" bIns="0" anchor="ctr">
            <a:noAutofit/>
          </a:bodyPr>
          <a:lstStyle/>
          <a:p>
            <a:pPr algn="ctr">
              <a:buNone/>
            </a:pPr>
            <a:r>
              <a:rPr lang="ru-RU" sz="3600" dirty="0" err="1">
                <a:latin typeface="Times New Roman" panose="02020603050405020304" pitchFamily="18" charset="0"/>
                <a:ea typeface="Calibri" panose="020F0502020204030204" pitchFamily="34" charset="0"/>
              </a:rPr>
              <a:t>Experimental</a:t>
            </a:r>
            <a:r>
              <a:rPr lang="ru-RU" sz="3600" dirty="0">
                <a:latin typeface="Times New Roman" panose="02020603050405020304" pitchFamily="18" charset="0"/>
                <a:ea typeface="Calibri" panose="020F0502020204030204" pitchFamily="34" charset="0"/>
              </a:rPr>
              <a:t> </a:t>
            </a:r>
            <a:r>
              <a:rPr lang="ru-RU" sz="3600" dirty="0" err="1">
                <a:latin typeface="Times New Roman" panose="02020603050405020304" pitchFamily="18" charset="0"/>
                <a:ea typeface="Calibri" panose="020F0502020204030204" pitchFamily="34" charset="0"/>
              </a:rPr>
              <a:t>and</a:t>
            </a:r>
            <a:r>
              <a:rPr lang="ru-RU" sz="3600" dirty="0">
                <a:latin typeface="Times New Roman" panose="02020603050405020304" pitchFamily="18" charset="0"/>
                <a:ea typeface="Calibri" panose="020F0502020204030204" pitchFamily="34" charset="0"/>
              </a:rPr>
              <a:t> </a:t>
            </a:r>
            <a:r>
              <a:rPr lang="ru-RU" sz="3600" dirty="0" err="1">
                <a:latin typeface="Times New Roman" panose="02020603050405020304" pitchFamily="18" charset="0"/>
                <a:ea typeface="Calibri" panose="020F0502020204030204" pitchFamily="34" charset="0"/>
              </a:rPr>
              <a:t>theoretical</a:t>
            </a:r>
            <a:r>
              <a:rPr lang="ru-RU" sz="3600" dirty="0">
                <a:latin typeface="Times New Roman" panose="02020603050405020304" pitchFamily="18" charset="0"/>
                <a:ea typeface="Calibri" panose="020F0502020204030204" pitchFamily="34" charset="0"/>
              </a:rPr>
              <a:t> </a:t>
            </a:r>
            <a:r>
              <a:rPr lang="ru-RU" sz="3600" dirty="0" err="1">
                <a:latin typeface="Times New Roman" panose="02020603050405020304" pitchFamily="18" charset="0"/>
                <a:ea typeface="Calibri" panose="020F0502020204030204" pitchFamily="34" charset="0"/>
              </a:rPr>
              <a:t>study</a:t>
            </a:r>
            <a:r>
              <a:rPr lang="ru-RU" sz="3600" dirty="0">
                <a:latin typeface="Times New Roman" panose="02020603050405020304" pitchFamily="18" charset="0"/>
                <a:ea typeface="Calibri" panose="020F0502020204030204" pitchFamily="34" charset="0"/>
              </a:rPr>
              <a:t> </a:t>
            </a:r>
            <a:r>
              <a:rPr lang="ru-RU" sz="3600" dirty="0" err="1">
                <a:latin typeface="Times New Roman" panose="02020603050405020304" pitchFamily="18" charset="0"/>
                <a:ea typeface="Calibri" panose="020F0502020204030204" pitchFamily="34" charset="0"/>
              </a:rPr>
              <a:t>of</a:t>
            </a:r>
            <a:r>
              <a:rPr lang="ru-RU" sz="3600" dirty="0">
                <a:latin typeface="Times New Roman" panose="02020603050405020304" pitchFamily="18" charset="0"/>
                <a:ea typeface="Calibri" panose="020F0502020204030204" pitchFamily="34" charset="0"/>
              </a:rPr>
              <a:t> (</a:t>
            </a:r>
            <a:r>
              <a:rPr lang="ru-RU" sz="3600" dirty="0" err="1">
                <a:latin typeface="Times New Roman" panose="02020603050405020304" pitchFamily="18" charset="0"/>
                <a:ea typeface="Calibri" panose="020F0502020204030204" pitchFamily="34" charset="0"/>
              </a:rPr>
              <a:t>n’,γ</a:t>
            </a:r>
            <a:r>
              <a:rPr lang="ru-RU" sz="3600" dirty="0">
                <a:latin typeface="Times New Roman" panose="02020603050405020304" pitchFamily="18" charset="0"/>
                <a:ea typeface="Calibri" panose="020F0502020204030204" pitchFamily="34" charset="0"/>
              </a:rPr>
              <a:t>)</a:t>
            </a:r>
            <a:r>
              <a:rPr lang="en-US" sz="3600" dirty="0">
                <a:latin typeface="Times New Roman" panose="02020603050405020304" pitchFamily="18" charset="0"/>
                <a:ea typeface="Calibri" panose="020F0502020204030204" pitchFamily="34" charset="0"/>
              </a:rPr>
              <a:t> correlations</a:t>
            </a:r>
            <a:endParaRPr lang="en-US" sz="3600" spc="-1" dirty="0">
              <a:latin typeface="Times New Roman" panose="02020603050405020304" pitchFamily="18" charset="0"/>
              <a:cs typeface="Times New Roman" panose="02020603050405020304" pitchFamily="18" charset="0"/>
            </a:endParaRPr>
          </a:p>
        </p:txBody>
      </p:sp>
      <p:sp>
        <p:nvSpPr>
          <p:cNvPr id="42" name="PlaceHolder 2"/>
          <p:cNvSpPr>
            <a:spLocks noGrp="1"/>
          </p:cNvSpPr>
          <p:nvPr>
            <p:ph type="subTitle"/>
          </p:nvPr>
        </p:nvSpPr>
        <p:spPr>
          <a:xfrm>
            <a:off x="138897" y="532371"/>
            <a:ext cx="4999323" cy="5033988"/>
          </a:xfrm>
          <a:prstGeom prst="rect">
            <a:avLst/>
          </a:prstGeom>
          <a:noFill/>
          <a:ln w="0">
            <a:noFill/>
          </a:ln>
        </p:spPr>
        <p:txBody>
          <a:bodyPr lIns="0" tIns="0" rIns="0" bIns="0" anchor="ctr">
            <a:noAutofit/>
          </a:bodyPr>
          <a:lstStyle/>
          <a:p>
            <a:pPr lvl="0" algn="just">
              <a:lnSpc>
                <a:spcPct val="102000"/>
              </a:lnSpc>
            </a:pPr>
            <a:r>
              <a:rPr lang="ru-RU" sz="2000" dirty="0">
                <a:latin typeface="Times New Roman" panose="02020603050405020304" pitchFamily="18" charset="0"/>
                <a:ea typeface="Calibri" panose="020F0502020204030204" pitchFamily="34" charset="0"/>
              </a:rPr>
              <a:t>(</a:t>
            </a:r>
            <a:r>
              <a:rPr lang="ru-RU" sz="2000" dirty="0" err="1">
                <a:latin typeface="Times New Roman" panose="02020603050405020304" pitchFamily="18" charset="0"/>
                <a:ea typeface="Calibri" panose="020F0502020204030204" pitchFamily="34" charset="0"/>
              </a:rPr>
              <a:t>n’,γ</a:t>
            </a:r>
            <a:r>
              <a:rPr lang="ru-RU" sz="2000" dirty="0">
                <a:latin typeface="Times New Roman" panose="02020603050405020304" pitchFamily="18" charset="0"/>
                <a:ea typeface="Calibri" panose="020F0502020204030204" pitchFamily="34" charset="0"/>
              </a:rPr>
              <a:t>)</a:t>
            </a:r>
            <a:r>
              <a:rPr lang="en-US" sz="2000" dirty="0">
                <a:latin typeface="Times New Roman" panose="02020603050405020304" pitchFamily="18" charset="0"/>
                <a:ea typeface="Calibri" panose="020F0502020204030204" pitchFamily="34" charset="0"/>
              </a:rPr>
              <a:t> correlations are important for:</a:t>
            </a:r>
            <a:endParaRPr lang="ru-RU" sz="2000" dirty="0">
              <a:latin typeface="Times New Roman" panose="02020603050405020304" pitchFamily="18" charset="0"/>
              <a:ea typeface="Calibri" panose="020F0502020204030204" pitchFamily="34" charset="0"/>
            </a:endParaRPr>
          </a:p>
          <a:p>
            <a:pPr marL="311045" indent="-311045" algn="just">
              <a:lnSpc>
                <a:spcPct val="102000"/>
              </a:lnSpc>
              <a:buFont typeface="Arial" panose="020B0604020202020204" pitchFamily="34" charset="0"/>
              <a:buChar char="•"/>
            </a:pPr>
            <a:r>
              <a:rPr lang="en-US" sz="2000" dirty="0">
                <a:latin typeface="Times New Roman" panose="02020603050405020304" pitchFamily="18" charset="0"/>
                <a:ea typeface="Calibri" panose="020F0502020204030204" pitchFamily="34" charset="0"/>
              </a:rPr>
              <a:t>Understanding of the reaction mechanism</a:t>
            </a:r>
          </a:p>
          <a:p>
            <a:pPr marL="311045" indent="-311045" algn="just">
              <a:lnSpc>
                <a:spcPct val="102000"/>
              </a:lnSpc>
              <a:buFont typeface="Arial" panose="020B0604020202020204" pitchFamily="34" charset="0"/>
              <a:buChar char="•"/>
            </a:pPr>
            <a:r>
              <a:rPr lang="en-US" sz="2000" dirty="0">
                <a:latin typeface="Times New Roman" panose="02020603050405020304" pitchFamily="18" charset="0"/>
                <a:ea typeface="Calibri" panose="020F0502020204030204" pitchFamily="34" charset="0"/>
              </a:rPr>
              <a:t>Testing of the theoretical predictions</a:t>
            </a:r>
          </a:p>
          <a:p>
            <a:pPr marL="311045" indent="-311045" algn="just">
              <a:lnSpc>
                <a:spcPct val="102000"/>
              </a:lnSpc>
              <a:buFont typeface="Arial" panose="020B0604020202020204" pitchFamily="34" charset="0"/>
              <a:buChar char="•"/>
            </a:pPr>
            <a:r>
              <a:rPr lang="en-US" sz="2000" dirty="0">
                <a:latin typeface="Times New Roman" panose="02020603050405020304" pitchFamily="18" charset="0"/>
                <a:ea typeface="Calibri" panose="020F0502020204030204" pitchFamily="34" charset="0"/>
              </a:rPr>
              <a:t>Checking of  nuclear forces invariance for </a:t>
            </a:r>
            <a:r>
              <a:rPr lang="en-US" sz="2000" i="1" dirty="0">
                <a:latin typeface="Times New Roman" panose="02020603050405020304" pitchFamily="18" charset="0"/>
                <a:ea typeface="Calibri" panose="020F0502020204030204" pitchFamily="34" charset="0"/>
              </a:rPr>
              <a:t>n</a:t>
            </a:r>
            <a:r>
              <a:rPr lang="en-US" sz="2000" dirty="0">
                <a:latin typeface="Times New Roman" panose="02020603050405020304" pitchFamily="18" charset="0"/>
                <a:ea typeface="Calibri" panose="020F0502020204030204" pitchFamily="34" charset="0"/>
              </a:rPr>
              <a:t> and </a:t>
            </a:r>
            <a:r>
              <a:rPr lang="en-US" sz="2000" i="1" dirty="0">
                <a:latin typeface="Times New Roman" panose="02020603050405020304" pitchFamily="18" charset="0"/>
                <a:ea typeface="Calibri" panose="020F0502020204030204" pitchFamily="34" charset="0"/>
              </a:rPr>
              <a:t>p</a:t>
            </a:r>
            <a:r>
              <a:rPr lang="en-US" sz="2000" dirty="0">
                <a:latin typeface="Times New Roman" panose="02020603050405020304" pitchFamily="18" charset="0"/>
                <a:ea typeface="Calibri" panose="020F0502020204030204" pitchFamily="34" charset="0"/>
              </a:rPr>
              <a:t> </a:t>
            </a:r>
          </a:p>
          <a:p>
            <a:pPr marL="311045" indent="-311045" algn="just">
              <a:lnSpc>
                <a:spcPct val="102000"/>
              </a:lnSpc>
              <a:buFont typeface="Arial" panose="020B0604020202020204" pitchFamily="34" charset="0"/>
              <a:buChar char="•"/>
            </a:pPr>
            <a:r>
              <a:rPr lang="en-US" sz="2000" dirty="0">
                <a:latin typeface="Times New Roman" panose="02020603050405020304" pitchFamily="18" charset="0"/>
                <a:ea typeface="Calibri" panose="020F0502020204030204" pitchFamily="34" charset="0"/>
              </a:rPr>
              <a:t>Data for testing was extracted from experiment for </a:t>
            </a:r>
            <a:r>
              <a:rPr lang="en-US" sz="2000" i="1" dirty="0">
                <a:latin typeface="Times New Roman" panose="02020603050405020304" pitchFamily="18" charset="0"/>
                <a:ea typeface="Calibri" panose="020F0502020204030204" pitchFamily="34" charset="0"/>
              </a:rPr>
              <a:t>n’</a:t>
            </a:r>
            <a:r>
              <a:rPr lang="en-US" sz="2000" dirty="0">
                <a:latin typeface="Times New Roman" panose="02020603050405020304" pitchFamily="18" charset="0"/>
                <a:ea typeface="Calibri" panose="020F0502020204030204" pitchFamily="34" charset="0"/>
              </a:rPr>
              <a:t> angular distribution measurement</a:t>
            </a:r>
          </a:p>
          <a:p>
            <a:pPr lvl="0" algn="just">
              <a:lnSpc>
                <a:spcPct val="102000"/>
              </a:lnSpc>
            </a:pPr>
            <a:r>
              <a:rPr lang="en-US" sz="2000" dirty="0">
                <a:latin typeface="Times New Roman" panose="02020603050405020304" pitchFamily="18" charset="0"/>
                <a:ea typeface="Calibri" panose="020F0502020204030204" pitchFamily="34" charset="0"/>
              </a:rPr>
              <a:t>Planned:</a:t>
            </a:r>
          </a:p>
          <a:p>
            <a:pPr marL="311045" indent="-311045" algn="just">
              <a:lnSpc>
                <a:spcPct val="102000"/>
              </a:lnSpc>
              <a:buFont typeface="Arial" panose="020B0604020202020204" pitchFamily="34" charset="0"/>
              <a:buChar char="•"/>
            </a:pPr>
            <a:r>
              <a:rPr lang="en-US" sz="2000" dirty="0">
                <a:latin typeface="Times New Roman" panose="02020603050405020304" pitchFamily="18" charset="0"/>
                <a:ea typeface="Calibri" panose="020F0502020204030204" pitchFamily="34" charset="0"/>
              </a:rPr>
              <a:t>Development of the setup for </a:t>
            </a:r>
            <a:r>
              <a:rPr lang="ru-RU" sz="2000" dirty="0">
                <a:latin typeface="Times New Roman" panose="02020603050405020304" pitchFamily="18" charset="0"/>
                <a:ea typeface="Calibri" panose="020F0502020204030204" pitchFamily="34" charset="0"/>
              </a:rPr>
              <a:t>(</a:t>
            </a:r>
            <a:r>
              <a:rPr lang="ru-RU" sz="2000" i="1" dirty="0" err="1">
                <a:latin typeface="Times New Roman" panose="02020603050405020304" pitchFamily="18" charset="0"/>
                <a:ea typeface="Calibri" panose="020F0502020204030204" pitchFamily="34" charset="0"/>
              </a:rPr>
              <a:t>n’,γ</a:t>
            </a:r>
            <a:r>
              <a:rPr lang="ru-RU" sz="2000" dirty="0">
                <a:latin typeface="Times New Roman" panose="02020603050405020304" pitchFamily="18" charset="0"/>
                <a:ea typeface="Calibri" panose="020F0502020204030204" pitchFamily="34" charset="0"/>
              </a:rPr>
              <a:t>)</a:t>
            </a:r>
            <a:r>
              <a:rPr lang="en-US" sz="2000" dirty="0">
                <a:latin typeface="Times New Roman" panose="02020603050405020304" pitchFamily="18" charset="0"/>
                <a:ea typeface="Calibri" panose="020F0502020204030204" pitchFamily="34" charset="0"/>
              </a:rPr>
              <a:t> correlations measurement</a:t>
            </a:r>
          </a:p>
          <a:p>
            <a:pPr marL="311045" indent="-311045" algn="just">
              <a:lnSpc>
                <a:spcPct val="102000"/>
              </a:lnSpc>
              <a:buFont typeface="Arial" panose="020B0604020202020204" pitchFamily="34" charset="0"/>
              <a:buChar char="•"/>
            </a:pPr>
            <a:r>
              <a:rPr lang="en-US" sz="2000" dirty="0">
                <a:latin typeface="Times New Roman" panose="02020603050405020304" pitchFamily="18" charset="0"/>
                <a:ea typeface="Calibri" panose="020F0502020204030204" pitchFamily="34" charset="0"/>
              </a:rPr>
              <a:t>Theoretical studies of the phenomenon</a:t>
            </a:r>
          </a:p>
          <a:p>
            <a:pPr marL="414726" indent="-414726">
              <a:buFont typeface="Arial" panose="020B0604020202020204" pitchFamily="34" charset="0"/>
              <a:buChar char="•"/>
            </a:pPr>
            <a:endParaRPr lang="en-US" sz="2000" spc="-1" dirty="0">
              <a:latin typeface="Arial"/>
            </a:endParaRPr>
          </a:p>
        </p:txBody>
      </p:sp>
      <p:pic>
        <p:nvPicPr>
          <p:cNvPr id="7" name="Рисунок 6">
            <a:extLst>
              <a:ext uri="{FF2B5EF4-FFF2-40B4-BE49-F238E27FC236}">
                <a16:creationId xmlns="" xmlns:a16="http://schemas.microsoft.com/office/drawing/2014/main" id="{AC6F0931-2528-16AC-8F2A-0846EF8F9CF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12982" y="4859826"/>
            <a:ext cx="2837380" cy="1608862"/>
          </a:xfrm>
          <a:prstGeom prst="rect">
            <a:avLst/>
          </a:prstGeom>
        </p:spPr>
      </p:pic>
      <p:pic>
        <p:nvPicPr>
          <p:cNvPr id="3" name="Рисунок 2">
            <a:extLst>
              <a:ext uri="{FF2B5EF4-FFF2-40B4-BE49-F238E27FC236}">
                <a16:creationId xmlns="" xmlns:a16="http://schemas.microsoft.com/office/drawing/2014/main" id="{01B2E90A-460C-6874-241D-79FEC0F9C1D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94379" y="4635211"/>
            <a:ext cx="5410724" cy="2176131"/>
          </a:xfrm>
          <a:prstGeom prst="rect">
            <a:avLst/>
          </a:prstGeom>
        </p:spPr>
      </p:pic>
      <p:pic>
        <p:nvPicPr>
          <p:cNvPr id="4" name="object 7">
            <a:extLst>
              <a:ext uri="{FF2B5EF4-FFF2-40B4-BE49-F238E27FC236}">
                <a16:creationId xmlns="" xmlns:a16="http://schemas.microsoft.com/office/drawing/2014/main" id="{AD528817-7EE5-5AA6-6488-AEF3E1FED5EB}"/>
              </a:ext>
            </a:extLst>
          </p:cNvPr>
          <p:cNvPicPr>
            <a:picLocks noChangeAspect="1" noChangeArrowheads="1"/>
          </p:cNvPicPr>
          <p:nvPr/>
        </p:nvPicPr>
        <p:blipFill>
          <a:blip r:embed="rId4" cstate="print"/>
          <a:srcRect/>
          <a:stretch>
            <a:fillRect/>
          </a:stretch>
        </p:blipFill>
        <p:spPr bwMode="auto">
          <a:xfrm>
            <a:off x="5842257" y="1412711"/>
            <a:ext cx="2843678" cy="2940659"/>
          </a:xfrm>
          <a:prstGeom prst="rect">
            <a:avLst/>
          </a:prstGeom>
          <a:noFill/>
          <a:ln w="9525">
            <a:noFill/>
            <a:miter lim="800000"/>
            <a:headEnd/>
            <a:tailEnd/>
          </a:ln>
        </p:spPr>
      </p:pic>
    </p:spTree>
    <p:extLst>
      <p:ext uri="{BB962C8B-B14F-4D97-AF65-F5344CB8AC3E}">
        <p14:creationId xmlns="" xmlns:p14="http://schemas.microsoft.com/office/powerpoint/2010/main" val="3749969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457172" y="89158"/>
            <a:ext cx="8228763" cy="1149746"/>
          </a:xfrm>
          <a:prstGeom prst="rect">
            <a:avLst/>
          </a:prstGeom>
          <a:noFill/>
          <a:ln w="0">
            <a:noFill/>
          </a:ln>
        </p:spPr>
        <p:txBody>
          <a:bodyPr lIns="0" tIns="0" rIns="0" bIns="0" anchor="ctr">
            <a:noAutofit/>
          </a:bodyPr>
          <a:lstStyle/>
          <a:p>
            <a:pPr marL="311045" indent="-311045" algn="just">
              <a:lnSpc>
                <a:spcPct val="102000"/>
              </a:lnSpc>
              <a:spcAft>
                <a:spcPts val="726"/>
              </a:spcAft>
              <a:buFont typeface="Arial" panose="020B0604020202020204" pitchFamily="34" charset="0"/>
              <a:buChar char="•"/>
            </a:pPr>
            <a:r>
              <a:rPr lang="ru-RU" sz="3600" dirty="0">
                <a:latin typeface="Times New Roman" panose="02020603050405020304" pitchFamily="18" charset="0"/>
                <a:ea typeface="Calibri" panose="020F0502020204030204" pitchFamily="34" charset="0"/>
              </a:rPr>
              <a:t>St</a:t>
            </a:r>
            <a:r>
              <a:rPr lang="en-US" sz="3600" dirty="0">
                <a:latin typeface="Times New Roman" panose="02020603050405020304" pitchFamily="18" charset="0"/>
                <a:ea typeface="Calibri" panose="020F0502020204030204" pitchFamily="34" charset="0"/>
              </a:rPr>
              <a:t>u</a:t>
            </a:r>
            <a:r>
              <a:rPr lang="ru-RU" sz="3600" dirty="0">
                <a:latin typeface="Times New Roman" panose="02020603050405020304" pitchFamily="18" charset="0"/>
                <a:ea typeface="Calibri" panose="020F0502020204030204" pitchFamily="34" charset="0"/>
              </a:rPr>
              <a:t>d</a:t>
            </a:r>
            <a:r>
              <a:rPr lang="en-US" sz="3600" dirty="0">
                <a:latin typeface="Times New Roman" panose="02020603050405020304" pitchFamily="18" charset="0"/>
                <a:ea typeface="Calibri" panose="020F0502020204030204" pitchFamily="34" charset="0"/>
              </a:rPr>
              <a:t>y</a:t>
            </a:r>
            <a:r>
              <a:rPr lang="ru-RU" sz="3600" dirty="0" err="1">
                <a:latin typeface="Times New Roman" panose="02020603050405020304" pitchFamily="18" charset="0"/>
                <a:ea typeface="Calibri" panose="020F0502020204030204" pitchFamily="34" charset="0"/>
              </a:rPr>
              <a:t>ing</a:t>
            </a:r>
            <a:r>
              <a:rPr lang="ru-RU" sz="3600" dirty="0">
                <a:latin typeface="Times New Roman" panose="02020603050405020304" pitchFamily="18" charset="0"/>
                <a:ea typeface="Calibri" panose="020F0502020204030204" pitchFamily="34" charset="0"/>
              </a:rPr>
              <a:t> </a:t>
            </a:r>
            <a:r>
              <a:rPr lang="ru-RU" sz="3600" dirty="0" err="1">
                <a:latin typeface="Times New Roman" panose="02020603050405020304" pitchFamily="18" charset="0"/>
                <a:ea typeface="Calibri" panose="020F0502020204030204" pitchFamily="34" charset="0"/>
              </a:rPr>
              <a:t>of</a:t>
            </a:r>
            <a:r>
              <a:rPr lang="ru-RU" sz="3600" dirty="0">
                <a:latin typeface="Times New Roman" panose="02020603050405020304" pitchFamily="18" charset="0"/>
                <a:ea typeface="Calibri" panose="020F0502020204030204" pitchFamily="34" charset="0"/>
              </a:rPr>
              <a:t> </a:t>
            </a:r>
            <a:r>
              <a:rPr lang="ru-RU" sz="3600" dirty="0" err="1">
                <a:latin typeface="Times New Roman" panose="02020603050405020304" pitchFamily="18" charset="0"/>
                <a:ea typeface="Calibri" panose="020F0502020204030204" pitchFamily="34" charset="0"/>
              </a:rPr>
              <a:t>reactions</a:t>
            </a:r>
            <a:r>
              <a:rPr lang="ru-RU" sz="3600" dirty="0">
                <a:latin typeface="Times New Roman" panose="02020603050405020304" pitchFamily="18" charset="0"/>
                <a:ea typeface="Calibri" panose="020F0502020204030204" pitchFamily="34" charset="0"/>
              </a:rPr>
              <a:t> (n,α) </a:t>
            </a:r>
            <a:r>
              <a:rPr lang="ru-RU" sz="3600" dirty="0" err="1">
                <a:latin typeface="Times New Roman" panose="02020603050405020304" pitchFamily="18" charset="0"/>
                <a:ea typeface="Calibri" panose="020F0502020204030204" pitchFamily="34" charset="0"/>
              </a:rPr>
              <a:t>and</a:t>
            </a:r>
            <a:r>
              <a:rPr lang="ru-RU" sz="3600" dirty="0">
                <a:latin typeface="Times New Roman" panose="02020603050405020304" pitchFamily="18" charset="0"/>
                <a:ea typeface="Calibri" panose="020F0502020204030204" pitchFamily="34" charset="0"/>
              </a:rPr>
              <a:t> (n,2n)</a:t>
            </a:r>
            <a:endParaRPr lang="en-US" spc="-1" dirty="0">
              <a:latin typeface="Arial"/>
            </a:endParaRPr>
          </a:p>
        </p:txBody>
      </p:sp>
      <p:sp>
        <p:nvSpPr>
          <p:cNvPr id="42" name="PlaceHolder 2"/>
          <p:cNvSpPr>
            <a:spLocks noGrp="1"/>
          </p:cNvSpPr>
          <p:nvPr>
            <p:ph type="subTitle"/>
          </p:nvPr>
        </p:nvSpPr>
        <p:spPr>
          <a:xfrm>
            <a:off x="647564" y="1412776"/>
            <a:ext cx="6215439" cy="1758048"/>
          </a:xfrm>
          <a:prstGeom prst="rect">
            <a:avLst/>
          </a:prstGeom>
          <a:noFill/>
          <a:ln w="0">
            <a:noFill/>
          </a:ln>
        </p:spPr>
        <p:txBody>
          <a:bodyPr lIns="0" tIns="0" rIns="0" bIns="0" anchor="t">
            <a:noAutofit/>
          </a:bodyPr>
          <a:lstStyle/>
          <a:p>
            <a:pPr lvl="0" algn="just">
              <a:lnSpc>
                <a:spcPct val="102000"/>
              </a:lnSpc>
            </a:pPr>
            <a:r>
              <a:rPr lang="en-US" sz="2400" dirty="0">
                <a:latin typeface="Times New Roman" panose="02020603050405020304" pitchFamily="18" charset="0"/>
                <a:ea typeface="Calibri" panose="020F0502020204030204" pitchFamily="34" charset="0"/>
              </a:rPr>
              <a:t>R</a:t>
            </a:r>
            <a:r>
              <a:rPr lang="ru-RU" sz="2400" dirty="0" err="1">
                <a:latin typeface="Times New Roman" panose="02020603050405020304" pitchFamily="18" charset="0"/>
                <a:ea typeface="Calibri" panose="020F0502020204030204" pitchFamily="34" charset="0"/>
              </a:rPr>
              <a:t>eactions</a:t>
            </a:r>
            <a:r>
              <a:rPr lang="ru-RU" sz="2400" dirty="0">
                <a:latin typeface="Times New Roman" panose="02020603050405020304" pitchFamily="18" charset="0"/>
                <a:ea typeface="Calibri" panose="020F0502020204030204" pitchFamily="34" charset="0"/>
              </a:rPr>
              <a:t> (n,α) </a:t>
            </a:r>
            <a:r>
              <a:rPr lang="ru-RU" sz="2400" dirty="0" err="1">
                <a:latin typeface="Times New Roman" panose="02020603050405020304" pitchFamily="18" charset="0"/>
                <a:ea typeface="Calibri" panose="020F0502020204030204" pitchFamily="34" charset="0"/>
              </a:rPr>
              <a:t>and</a:t>
            </a:r>
            <a:r>
              <a:rPr lang="ru-RU" sz="2400" dirty="0">
                <a:latin typeface="Times New Roman" panose="02020603050405020304" pitchFamily="18" charset="0"/>
                <a:ea typeface="Calibri" panose="020F0502020204030204" pitchFamily="34" charset="0"/>
              </a:rPr>
              <a:t> (n,2n) </a:t>
            </a:r>
            <a:r>
              <a:rPr lang="en-US" sz="2400" dirty="0">
                <a:latin typeface="Times New Roman" panose="02020603050405020304" pitchFamily="18" charset="0"/>
                <a:ea typeface="Calibri" panose="020F0502020204030204" pitchFamily="34" charset="0"/>
              </a:rPr>
              <a:t>are important for:</a:t>
            </a:r>
            <a:endParaRPr lang="ru-RU" sz="2400" dirty="0">
              <a:latin typeface="Times New Roman" panose="02020603050405020304" pitchFamily="18" charset="0"/>
              <a:ea typeface="Calibri" panose="020F0502020204030204" pitchFamily="34" charset="0"/>
            </a:endParaRPr>
          </a:p>
          <a:p>
            <a:pPr marL="311045" indent="-311045" algn="just">
              <a:lnSpc>
                <a:spcPct val="102000"/>
              </a:lnSpc>
              <a:buFont typeface="Arial" panose="020B0604020202020204" pitchFamily="34" charset="0"/>
              <a:buChar char="•"/>
            </a:pPr>
            <a:r>
              <a:rPr lang="en-US" sz="2400" dirty="0">
                <a:latin typeface="Times New Roman" panose="02020603050405020304" pitchFamily="18" charset="0"/>
                <a:ea typeface="Calibri" panose="020F0502020204030204" pitchFamily="34" charset="0"/>
              </a:rPr>
              <a:t>Theoretical model testing and parameters adjustment</a:t>
            </a:r>
          </a:p>
          <a:p>
            <a:pPr marL="311045" indent="-311045" algn="just">
              <a:lnSpc>
                <a:spcPct val="102000"/>
              </a:lnSpc>
              <a:buFont typeface="Arial" panose="020B0604020202020204" pitchFamily="34" charset="0"/>
              <a:buChar char="•"/>
            </a:pPr>
            <a:r>
              <a:rPr lang="en-US" sz="2400" dirty="0">
                <a:latin typeface="Times New Roman" panose="02020603050405020304" pitchFamily="18" charset="0"/>
                <a:ea typeface="Calibri" panose="020F0502020204030204" pitchFamily="34" charset="0"/>
              </a:rPr>
              <a:t>Understanding of stellar nucleosynthesis</a:t>
            </a:r>
          </a:p>
          <a:p>
            <a:pPr lvl="0" algn="just">
              <a:lnSpc>
                <a:spcPct val="102000"/>
              </a:lnSpc>
            </a:pPr>
            <a:endParaRPr lang="en-US" sz="2400" dirty="0" smtClean="0">
              <a:latin typeface="Times New Roman" panose="02020603050405020304" pitchFamily="18" charset="0"/>
              <a:ea typeface="Calibri" panose="020F0502020204030204" pitchFamily="34" charset="0"/>
            </a:endParaRPr>
          </a:p>
          <a:p>
            <a:pPr lvl="0" algn="just">
              <a:lnSpc>
                <a:spcPct val="102000"/>
              </a:lnSpc>
            </a:pPr>
            <a:endParaRPr lang="en-US" sz="2400" dirty="0" smtClean="0">
              <a:latin typeface="Times New Roman" panose="02020603050405020304" pitchFamily="18" charset="0"/>
              <a:ea typeface="Calibri" panose="020F0502020204030204" pitchFamily="34" charset="0"/>
            </a:endParaRPr>
          </a:p>
          <a:p>
            <a:pPr lvl="0" algn="just">
              <a:lnSpc>
                <a:spcPct val="102000"/>
              </a:lnSpc>
            </a:pPr>
            <a:endParaRPr lang="en-US" sz="2400" dirty="0">
              <a:latin typeface="Times New Roman" panose="02020603050405020304" pitchFamily="18" charset="0"/>
              <a:ea typeface="Calibri" panose="020F0502020204030204" pitchFamily="34" charset="0"/>
            </a:endParaRPr>
          </a:p>
        </p:txBody>
      </p:sp>
      <p:pic>
        <p:nvPicPr>
          <p:cNvPr id="3" name="Рисунок 2">
            <a:extLst>
              <a:ext uri="{FF2B5EF4-FFF2-40B4-BE49-F238E27FC236}">
                <a16:creationId xmlns="" xmlns:a16="http://schemas.microsoft.com/office/drawing/2014/main" id="{EB38D087-91D6-BBE1-D924-37706CB1510D}"/>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369962" y="1056659"/>
            <a:ext cx="1315973" cy="5633180"/>
          </a:xfrm>
          <a:prstGeom prst="rect">
            <a:avLst/>
          </a:prstGeom>
        </p:spPr>
      </p:pic>
      <p:sp>
        <p:nvSpPr>
          <p:cNvPr id="6" name="Прямоугольник 5"/>
          <p:cNvSpPr/>
          <p:nvPr/>
        </p:nvSpPr>
        <p:spPr>
          <a:xfrm>
            <a:off x="647564" y="3054067"/>
            <a:ext cx="5112568" cy="1446550"/>
          </a:xfrm>
          <a:prstGeom prst="rect">
            <a:avLst/>
          </a:prstGeom>
        </p:spPr>
        <p:txBody>
          <a:bodyPr wrap="square">
            <a:spAutoFit/>
          </a:bodyPr>
          <a:lstStyle/>
          <a:p>
            <a:pPr marL="444500" lvl="2" indent="-414338"/>
            <a:r>
              <a:rPr lang="en-US" sz="2200" dirty="0" smtClean="0">
                <a:latin typeface="Times New Roman" panose="02020603050405020304" pitchFamily="18" charset="0"/>
                <a:ea typeface="Calibri" panose="020F0502020204030204" pitchFamily="34" charset="0"/>
              </a:rPr>
              <a:t>Planned:</a:t>
            </a:r>
          </a:p>
          <a:p>
            <a:pPr marL="444500" lvl="2" indent="-414338"/>
            <a:endParaRPr lang="en-US" sz="2200" spc="-1" dirty="0" smtClean="0">
              <a:latin typeface="Times New Roman" panose="02020603050405020304" pitchFamily="18" charset="0"/>
              <a:cs typeface="Times New Roman" panose="02020603050405020304" pitchFamily="18" charset="0"/>
            </a:endParaRPr>
          </a:p>
          <a:p>
            <a:pPr marL="444500" lvl="2" indent="-414338">
              <a:buFont typeface="Arial" panose="020B0604020202020204" pitchFamily="34" charset="0"/>
              <a:buChar char="•"/>
            </a:pPr>
            <a:r>
              <a:rPr lang="en-US" sz="2200" spc="-1" dirty="0" smtClean="0">
                <a:latin typeface="Times New Roman" panose="02020603050405020304" pitchFamily="18" charset="0"/>
                <a:cs typeface="Times New Roman" panose="02020603050405020304" pitchFamily="18" charset="0"/>
              </a:rPr>
              <a:t>New </a:t>
            </a:r>
            <a:r>
              <a:rPr lang="en-US" sz="2200" spc="-1" dirty="0" smtClean="0">
                <a:latin typeface="Times New Roman" panose="02020603050405020304" pitchFamily="18" charset="0"/>
                <a:cs typeface="Times New Roman" panose="02020603050405020304" pitchFamily="18" charset="0"/>
              </a:rPr>
              <a:t>experimental setup development</a:t>
            </a:r>
          </a:p>
          <a:p>
            <a:pPr marL="444500" indent="-414338">
              <a:buFont typeface="Arial" panose="020B0604020202020204" pitchFamily="34" charset="0"/>
              <a:buChar char="•"/>
            </a:pPr>
            <a:r>
              <a:rPr lang="en-US" sz="2200" spc="-1" dirty="0" smtClean="0">
                <a:latin typeface="Times New Roman" panose="02020603050405020304" pitchFamily="18" charset="0"/>
                <a:cs typeface="Times New Roman" panose="02020603050405020304" pitchFamily="18" charset="0"/>
              </a:rPr>
              <a:t>Purchasing of new neutron detectors</a:t>
            </a:r>
            <a:endParaRPr lang="en-US" sz="2200" spc="-1" dirty="0">
              <a:latin typeface="Times New Roman" panose="02020603050405020304" pitchFamily="18" charset="0"/>
              <a:cs typeface="Times New Roman" panose="02020603050405020304" pitchFamily="18" charset="0"/>
            </a:endParaRPr>
          </a:p>
        </p:txBody>
      </p:sp>
      <p:pic>
        <p:nvPicPr>
          <p:cNvPr id="8" name="Рисунок 7" descr="a-Structure-of-a-Timepix-detector-b-Timepix-pixel-detector-with-USB-interface-FITPix.png"/>
          <p:cNvPicPr>
            <a:picLocks noChangeAspect="1"/>
          </p:cNvPicPr>
          <p:nvPr/>
        </p:nvPicPr>
        <p:blipFill>
          <a:blip r:embed="rId3" cstate="print"/>
          <a:stretch>
            <a:fillRect/>
          </a:stretch>
        </p:blipFill>
        <p:spPr>
          <a:xfrm>
            <a:off x="2087724" y="4500616"/>
            <a:ext cx="3672408" cy="1718821"/>
          </a:xfrm>
          <a:prstGeom prst="rect">
            <a:avLst/>
          </a:prstGeom>
        </p:spPr>
      </p:pic>
    </p:spTree>
    <p:extLst>
      <p:ext uri="{BB962C8B-B14F-4D97-AF65-F5344CB8AC3E}">
        <p14:creationId xmlns="" xmlns:p14="http://schemas.microsoft.com/office/powerpoint/2010/main" val="1886461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457172" y="89158"/>
            <a:ext cx="8228763" cy="1513070"/>
          </a:xfrm>
          <a:prstGeom prst="rect">
            <a:avLst/>
          </a:prstGeom>
          <a:noFill/>
          <a:ln w="0">
            <a:noFill/>
          </a:ln>
        </p:spPr>
        <p:txBody>
          <a:bodyPr lIns="0" tIns="0" rIns="0" bIns="0" anchor="ctr">
            <a:noAutofit/>
          </a:bodyPr>
          <a:lstStyle/>
          <a:p>
            <a:pPr algn="ctr">
              <a:buNone/>
            </a:pPr>
            <a:r>
              <a:rPr lang="en-US" sz="5300" spc="-1" dirty="0">
                <a:latin typeface="Times New Roman" panose="02020603050405020304" pitchFamily="18" charset="0"/>
                <a:cs typeface="Times New Roman" panose="02020603050405020304" pitchFamily="18" charset="0"/>
              </a:rPr>
              <a:t>TANGRA: applied research</a:t>
            </a:r>
          </a:p>
        </p:txBody>
      </p:sp>
      <p:sp>
        <p:nvSpPr>
          <p:cNvPr id="42" name="PlaceHolder 2"/>
          <p:cNvSpPr>
            <a:spLocks noGrp="1"/>
          </p:cNvSpPr>
          <p:nvPr>
            <p:ph type="subTitle"/>
          </p:nvPr>
        </p:nvSpPr>
        <p:spPr>
          <a:xfrm>
            <a:off x="69120" y="367813"/>
            <a:ext cx="4416443" cy="5033988"/>
          </a:xfrm>
          <a:prstGeom prst="rect">
            <a:avLst/>
          </a:prstGeom>
          <a:noFill/>
          <a:ln w="0">
            <a:noFill/>
          </a:ln>
        </p:spPr>
        <p:txBody>
          <a:bodyPr lIns="0" tIns="0" rIns="0" bIns="0" anchor="ctr">
            <a:noAutofit/>
          </a:bodyPr>
          <a:lstStyle/>
          <a:p>
            <a:pPr marL="311045" indent="-311045" algn="just">
              <a:lnSpc>
                <a:spcPct val="102000"/>
              </a:lnSpc>
              <a:buFont typeface="Arial" panose="020B0604020202020204" pitchFamily="34" charset="0"/>
              <a:buChar char="•"/>
            </a:pPr>
            <a:r>
              <a:rPr lang="en-US" sz="2200" dirty="0">
                <a:latin typeface="Times New Roman" panose="02020603050405020304" pitchFamily="18" charset="0"/>
                <a:ea typeface="Calibri" panose="020F0502020204030204" pitchFamily="34" charset="0"/>
              </a:rPr>
              <a:t>Development of the position-sensitive elemental analysis (RSCF grant 23-12-00239)</a:t>
            </a:r>
          </a:p>
          <a:p>
            <a:pPr marL="311045" indent="-311045" algn="just">
              <a:lnSpc>
                <a:spcPct val="102000"/>
              </a:lnSpc>
              <a:buFont typeface="Arial" panose="020B0604020202020204" pitchFamily="34" charset="0"/>
              <a:buChar char="•"/>
            </a:pPr>
            <a:r>
              <a:rPr lang="en-US" sz="2200" spc="-1" dirty="0">
                <a:latin typeface="Times New Roman" panose="02020603050405020304" pitchFamily="18" charset="0"/>
              </a:rPr>
              <a:t>Development of method and setup for measurements of carbon concentration in soil</a:t>
            </a:r>
            <a:endParaRPr lang="en-US" sz="2900" spc="-1" dirty="0">
              <a:latin typeface="Arial"/>
            </a:endParaRPr>
          </a:p>
        </p:txBody>
      </p:sp>
      <p:pic>
        <p:nvPicPr>
          <p:cNvPr id="6" name="Рисунок 5">
            <a:extLst>
              <a:ext uri="{FF2B5EF4-FFF2-40B4-BE49-F238E27FC236}">
                <a16:creationId xmlns="" xmlns:a16="http://schemas.microsoft.com/office/drawing/2014/main" id="{6615BBA5-11D4-0A44-14E0-2967B431EA5B}"/>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88630" y="1510924"/>
            <a:ext cx="4049268" cy="2583398"/>
          </a:xfrm>
          <a:prstGeom prst="rect">
            <a:avLst/>
          </a:prstGeom>
        </p:spPr>
      </p:pic>
      <p:pic>
        <p:nvPicPr>
          <p:cNvPr id="7" name="Picture 2">
            <a:extLst>
              <a:ext uri="{FF2B5EF4-FFF2-40B4-BE49-F238E27FC236}">
                <a16:creationId xmlns="" xmlns:a16="http://schemas.microsoft.com/office/drawing/2014/main" id="{9130A1EB-008B-42F1-51C0-B3D7929D9A8D}"/>
              </a:ext>
            </a:extLst>
          </p:cNvPr>
          <p:cNvPicPr>
            <a:picLocks noChangeAspect="1" noChangeArrowheads="1"/>
          </p:cNvPicPr>
          <p:nvPr/>
        </p:nvPicPr>
        <p:blipFill>
          <a:blip r:embed="rId4" cstate="print"/>
          <a:srcRect r="41306"/>
          <a:stretch>
            <a:fillRect/>
          </a:stretch>
        </p:blipFill>
        <p:spPr bwMode="auto">
          <a:xfrm>
            <a:off x="592457" y="4016410"/>
            <a:ext cx="3545518" cy="2448677"/>
          </a:xfrm>
          <a:prstGeom prst="rect">
            <a:avLst/>
          </a:prstGeom>
          <a:noFill/>
          <a:ln w="9525" cap="flat" cmpd="sng" algn="ctr">
            <a:noFill/>
            <a:prstDash val="solid"/>
            <a:miter lim="800000"/>
            <a:headEnd/>
            <a:tailEnd/>
          </a:ln>
        </p:spPr>
      </p:pic>
      <p:pic>
        <p:nvPicPr>
          <p:cNvPr id="8" name="Рисунок 7" descr="Setup_spectra.png">
            <a:extLst>
              <a:ext uri="{FF2B5EF4-FFF2-40B4-BE49-F238E27FC236}">
                <a16:creationId xmlns="" xmlns:a16="http://schemas.microsoft.com/office/drawing/2014/main" id="{5AF7DEDD-FF57-E4B4-EC25-FF50E2AA8EFC}"/>
              </a:ext>
            </a:extLst>
          </p:cNvPr>
          <p:cNvPicPr/>
          <p:nvPr/>
        </p:nvPicPr>
        <p:blipFill rotWithShape="1">
          <a:blip r:embed="rId5" cstate="print"/>
          <a:srcRect r="50029"/>
          <a:stretch/>
        </p:blipFill>
        <p:spPr>
          <a:xfrm>
            <a:off x="5637817" y="4231986"/>
            <a:ext cx="2103623" cy="2339631"/>
          </a:xfrm>
          <a:prstGeom prst="rect">
            <a:avLst/>
          </a:prstGeom>
        </p:spPr>
      </p:pic>
    </p:spTree>
    <p:extLst>
      <p:ext uri="{BB962C8B-B14F-4D97-AF65-F5344CB8AC3E}">
        <p14:creationId xmlns="" xmlns:p14="http://schemas.microsoft.com/office/powerpoint/2010/main" val="4163541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C9AD079E-4D58-4890-AF33-2B25A257D2B4}" type="slidenum">
              <a:rPr lang="ru-RU"/>
              <a:pPr>
                <a:defRPr/>
              </a:pPr>
              <a:t>35</a:t>
            </a:fld>
            <a:endParaRPr lang="ru-RU"/>
          </a:p>
        </p:txBody>
      </p:sp>
      <p:sp>
        <p:nvSpPr>
          <p:cNvPr id="14340" name="Rectangle 13"/>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ru-RU"/>
          </a:p>
        </p:txBody>
      </p:sp>
      <p:sp>
        <p:nvSpPr>
          <p:cNvPr id="6" name="Прямоугольник 5"/>
          <p:cNvSpPr/>
          <p:nvPr/>
        </p:nvSpPr>
        <p:spPr>
          <a:xfrm>
            <a:off x="1007604" y="354708"/>
            <a:ext cx="6984776" cy="461665"/>
          </a:xfrm>
          <a:prstGeom prst="rect">
            <a:avLst/>
          </a:prstGeom>
        </p:spPr>
        <p:txBody>
          <a:bodyPr wrap="square">
            <a:spAutoFit/>
          </a:bodyPr>
          <a:lstStyle/>
          <a:p>
            <a:pPr algn="ctr"/>
            <a:r>
              <a:rPr lang="en-US" sz="2400" dirty="0" smtClean="0">
                <a:latin typeface="Times New Roman" pitchFamily="18" charset="0"/>
                <a:ea typeface="Calibri" pitchFamily="34" charset="0"/>
                <a:cs typeface="Times New Roman" pitchFamily="18" charset="0"/>
              </a:rPr>
              <a:t>Expected results:</a:t>
            </a:r>
            <a:endParaRPr lang="ru-RU" sz="2400" dirty="0"/>
          </a:p>
        </p:txBody>
      </p:sp>
      <p:sp>
        <p:nvSpPr>
          <p:cNvPr id="124929" name="Rectangle 1"/>
          <p:cNvSpPr>
            <a:spLocks noChangeArrowheads="1"/>
          </p:cNvSpPr>
          <p:nvPr/>
        </p:nvSpPr>
        <p:spPr bwMode="auto">
          <a:xfrm>
            <a:off x="323528" y="1132247"/>
            <a:ext cx="7668852"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just" defTabSz="914400" rtl="0" eaLnBrk="1" fontAlgn="base" latinLnBrk="0" hangingPunct="1">
              <a:lnSpc>
                <a:spcPct val="150000"/>
              </a:lnSpc>
              <a:spcBef>
                <a:spcPct val="0"/>
              </a:spcBef>
              <a:spcAft>
                <a:spcPct val="0"/>
              </a:spcAft>
              <a:buClrTx/>
              <a:buSzTx/>
              <a:buFont typeface="+mj-lt"/>
              <a:buAutoNum type="arabicPeriod"/>
              <a:tabLst/>
            </a:pPr>
            <a:r>
              <a:rPr kumimoji="0" lang="en-US" sz="2000" b="0" i="0" u="none" strike="noStrike" cap="none" normalizeH="0" baseline="0" dirty="0" smtClean="0">
                <a:ln>
                  <a:noFill/>
                </a:ln>
                <a:solidFill>
                  <a:schemeClr val="tx1"/>
                </a:solidFill>
                <a:effectLst/>
                <a:ea typeface="Calibri" pitchFamily="34" charset="0"/>
                <a:cs typeface="Arial" pitchFamily="34" charset="0"/>
              </a:rPr>
              <a:t>Performing experiments to study the angular distributions of scattered neutrons</a:t>
            </a:r>
            <a:endParaRPr kumimoji="0" lang="ru-RU" sz="2000" b="0" i="0" u="none" strike="noStrike" cap="none" normalizeH="0" baseline="0" dirty="0" smtClean="0">
              <a:ln>
                <a:noFill/>
              </a:ln>
              <a:solidFill>
                <a:schemeClr val="tx1"/>
              </a:solidFill>
              <a:effectLst/>
              <a:cs typeface="Arial"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mj-lt"/>
              <a:buAutoNum type="arabicPeriod"/>
              <a:tabLst/>
            </a:pPr>
            <a:r>
              <a:rPr kumimoji="0" lang="en-US" sz="2000" b="0" i="0" u="none" strike="noStrike" cap="none" normalizeH="0" baseline="0" dirty="0" smtClean="0">
                <a:ln>
                  <a:noFill/>
                </a:ln>
                <a:solidFill>
                  <a:schemeClr val="tx1"/>
                </a:solidFill>
                <a:effectLst/>
                <a:ea typeface="Calibri" pitchFamily="34" charset="0"/>
                <a:cs typeface="Arial" pitchFamily="34" charset="0"/>
              </a:rPr>
              <a:t>Experimental study of (n,</a:t>
            </a:r>
            <a:r>
              <a:rPr kumimoji="0" lang="ru-RU" sz="2000" b="0" i="0" u="none" strike="noStrike" cap="none" normalizeH="0" baseline="0" dirty="0" err="1" smtClean="0">
                <a:ln>
                  <a:noFill/>
                </a:ln>
                <a:solidFill>
                  <a:schemeClr val="tx1"/>
                </a:solidFill>
                <a:effectLst/>
                <a:ea typeface="Calibri" pitchFamily="34" charset="0"/>
                <a:cs typeface="Arial" pitchFamily="34" charset="0"/>
              </a:rPr>
              <a:t>γ</a:t>
            </a:r>
            <a:r>
              <a:rPr kumimoji="0" lang="en-US" sz="2000" b="0" i="0" u="none" strike="noStrike" cap="none" normalizeH="0" baseline="0" dirty="0" smtClean="0">
                <a:ln>
                  <a:noFill/>
                </a:ln>
                <a:solidFill>
                  <a:schemeClr val="tx1"/>
                </a:solidFill>
                <a:effectLst/>
                <a:ea typeface="Calibri" pitchFamily="34" charset="0"/>
                <a:cs typeface="Arial" pitchFamily="34" charset="0"/>
              </a:rPr>
              <a:t>) and (n’,</a:t>
            </a:r>
            <a:r>
              <a:rPr kumimoji="0" lang="ru-RU" sz="2000" b="0" i="0" u="none" strike="noStrike" cap="none" normalizeH="0" baseline="0" dirty="0" err="1" smtClean="0">
                <a:ln>
                  <a:noFill/>
                </a:ln>
                <a:solidFill>
                  <a:schemeClr val="tx1"/>
                </a:solidFill>
                <a:effectLst/>
                <a:ea typeface="Calibri" pitchFamily="34" charset="0"/>
                <a:cs typeface="Arial" pitchFamily="34" charset="0"/>
              </a:rPr>
              <a:t>γ</a:t>
            </a:r>
            <a:r>
              <a:rPr kumimoji="0" lang="en-US" sz="2000" b="0" i="0" u="none" strike="noStrike" cap="none" normalizeH="0" baseline="0" dirty="0" smtClean="0">
                <a:ln>
                  <a:noFill/>
                </a:ln>
                <a:solidFill>
                  <a:schemeClr val="tx1"/>
                </a:solidFill>
                <a:effectLst/>
                <a:ea typeface="Calibri" pitchFamily="34" charset="0"/>
                <a:cs typeface="Arial" pitchFamily="34" charset="0"/>
              </a:rPr>
              <a:t>)-correlations.</a:t>
            </a:r>
            <a:endParaRPr kumimoji="0" lang="ru-RU" sz="2000" b="0" i="0" u="none" strike="noStrike" cap="none" normalizeH="0" baseline="0" dirty="0" smtClean="0">
              <a:ln>
                <a:noFill/>
              </a:ln>
              <a:solidFill>
                <a:schemeClr val="tx1"/>
              </a:solidFill>
              <a:effectLst/>
              <a:cs typeface="Arial"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mj-lt"/>
              <a:buAutoNum type="arabicPeriod"/>
              <a:tabLst/>
            </a:pPr>
            <a:r>
              <a:rPr kumimoji="0" lang="en-US" sz="2000" b="0" i="0" u="none" strike="noStrike" cap="none" normalizeH="0" baseline="0" dirty="0" smtClean="0">
                <a:ln>
                  <a:noFill/>
                </a:ln>
                <a:solidFill>
                  <a:schemeClr val="tx1"/>
                </a:solidFill>
                <a:effectLst/>
                <a:ea typeface="Calibri" pitchFamily="34" charset="0"/>
                <a:cs typeface="Arial" pitchFamily="34" charset="0"/>
              </a:rPr>
              <a:t>Theoretical description of the studied reactions.</a:t>
            </a:r>
            <a:endParaRPr kumimoji="0" lang="ru-RU" sz="2000" b="0" i="0" u="none" strike="noStrike" cap="none" normalizeH="0" baseline="0" dirty="0" smtClean="0">
              <a:ln>
                <a:noFill/>
              </a:ln>
              <a:solidFill>
                <a:schemeClr val="tx1"/>
              </a:solidFill>
              <a:effectLst/>
              <a:cs typeface="Arial"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mj-lt"/>
              <a:buAutoNum type="arabicPeriod"/>
              <a:tabLst/>
            </a:pPr>
            <a:r>
              <a:rPr kumimoji="0" lang="en-US" sz="2000" b="0" i="0" u="none" strike="noStrike" cap="none" normalizeH="0" baseline="0" dirty="0" smtClean="0">
                <a:ln>
                  <a:noFill/>
                </a:ln>
                <a:solidFill>
                  <a:schemeClr val="tx1"/>
                </a:solidFill>
                <a:effectLst/>
                <a:ea typeface="Calibri" pitchFamily="34" charset="0"/>
                <a:cs typeface="Arial" pitchFamily="34" charset="0"/>
              </a:rPr>
              <a:t>Conducting experiments to study the reaction (n,2n)</a:t>
            </a:r>
            <a:endParaRPr kumimoji="0" lang="ru-RU" sz="2000" b="0" i="0" u="none" strike="noStrike" cap="none" normalizeH="0" baseline="0" dirty="0" smtClean="0">
              <a:ln>
                <a:noFill/>
              </a:ln>
              <a:solidFill>
                <a:schemeClr val="tx1"/>
              </a:solidFill>
              <a:effectLst/>
              <a:cs typeface="Arial"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mj-lt"/>
              <a:buAutoNum type="arabicPeriod"/>
              <a:tabLst/>
            </a:pPr>
            <a:r>
              <a:rPr kumimoji="0" lang="en-US" sz="2000" b="0" i="0" u="none" strike="noStrike" cap="none" normalizeH="0" baseline="0" dirty="0" smtClean="0">
                <a:ln>
                  <a:noFill/>
                </a:ln>
                <a:solidFill>
                  <a:schemeClr val="tx1"/>
                </a:solidFill>
                <a:effectLst/>
                <a:ea typeface="Calibri" pitchFamily="34" charset="0"/>
                <a:cs typeface="Arial" pitchFamily="34" charset="0"/>
              </a:rPr>
              <a:t>Conclusion on the applicability of the </a:t>
            </a:r>
            <a:r>
              <a:rPr lang="en-US" sz="2000" b="0" dirty="0" smtClean="0">
                <a:ea typeface="Calibri" pitchFamily="34" charset="0"/>
                <a:cs typeface="Arial" pitchFamily="34" charset="0"/>
              </a:rPr>
              <a:t>TNM</a:t>
            </a:r>
            <a:r>
              <a:rPr kumimoji="0" lang="en-US" sz="2000" b="0" i="0" u="none" strike="noStrike" cap="none" normalizeH="0" baseline="0" dirty="0" smtClean="0">
                <a:ln>
                  <a:noFill/>
                </a:ln>
                <a:solidFill>
                  <a:schemeClr val="tx1"/>
                </a:solidFill>
                <a:effectLst/>
                <a:ea typeface="Calibri" pitchFamily="34" charset="0"/>
                <a:cs typeface="Arial" pitchFamily="34" charset="0"/>
              </a:rPr>
              <a:t> for elemental analysis of soils. In case of a positive result, the creation of prototypes of stationary and mobile installations, as well as methodological recommendations for their use for agricultural and environmental monitoring purposes.</a:t>
            </a:r>
            <a:endParaRPr kumimoji="0" lang="en-US" sz="2000"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47764" y="0"/>
            <a:ext cx="4534061" cy="476674"/>
          </a:xfrm>
        </p:spPr>
        <p:txBody>
          <a:bodyPr rtlCol="0">
            <a:noAutofit/>
          </a:bodyPr>
          <a:lstStyle/>
          <a:p>
            <a:pPr>
              <a:lnSpc>
                <a:spcPct val="90000"/>
              </a:lnSpc>
              <a:defRPr/>
            </a:pPr>
            <a:r>
              <a:rPr lang="en-US" sz="2400" b="1" dirty="0" smtClean="0">
                <a:ea typeface="Times New Roman" pitchFamily="18" charset="0"/>
              </a:rPr>
              <a:t>Required resources in 2024-2028</a:t>
            </a:r>
            <a:endParaRPr lang="ru-RU" altLang="ja-JP" sz="2400" b="1" dirty="0">
              <a:solidFill>
                <a:srgbClr val="572314"/>
              </a:solidFill>
              <a:effectLst>
                <a:outerShdw blurRad="50000" dist="30000" dir="5400000" algn="tl" rotWithShape="0">
                  <a:srgbClr val="000000">
                    <a:alpha val="30000"/>
                  </a:srgbClr>
                </a:outerShdw>
              </a:effectLst>
            </a:endParaRPr>
          </a:p>
        </p:txBody>
      </p:sp>
      <p:sp>
        <p:nvSpPr>
          <p:cNvPr id="3" name="Номер слайда 2"/>
          <p:cNvSpPr>
            <a:spLocks noGrp="1"/>
          </p:cNvSpPr>
          <p:nvPr>
            <p:ph type="sldNum" sz="quarter" idx="12"/>
          </p:nvPr>
        </p:nvSpPr>
        <p:spPr/>
        <p:txBody>
          <a:bodyPr/>
          <a:lstStyle/>
          <a:p>
            <a:pPr>
              <a:defRPr/>
            </a:pPr>
            <a:fld id="{C9AD079E-4D58-4890-AF33-2B25A257D2B4}" type="slidenum">
              <a:rPr lang="ru-RU"/>
              <a:pPr>
                <a:defRPr/>
              </a:pPr>
              <a:t>36</a:t>
            </a:fld>
            <a:endParaRPr lang="ru-RU"/>
          </a:p>
        </p:txBody>
      </p:sp>
      <p:sp>
        <p:nvSpPr>
          <p:cNvPr id="14340" name="Rectangle 13"/>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ru-RU"/>
          </a:p>
        </p:txBody>
      </p:sp>
      <p:graphicFrame>
        <p:nvGraphicFramePr>
          <p:cNvPr id="8" name="Таблица 7"/>
          <p:cNvGraphicFramePr>
            <a:graphicFrameLocks noGrp="1"/>
          </p:cNvGraphicFramePr>
          <p:nvPr/>
        </p:nvGraphicFramePr>
        <p:xfrm>
          <a:off x="537108" y="567343"/>
          <a:ext cx="8149686" cy="5568120"/>
        </p:xfrm>
        <a:graphic>
          <a:graphicData uri="http://schemas.openxmlformats.org/drawingml/2006/table">
            <a:tbl>
              <a:tblPr/>
              <a:tblGrid>
                <a:gridCol w="938548"/>
                <a:gridCol w="1620180"/>
                <a:gridCol w="2412268"/>
                <a:gridCol w="900100"/>
                <a:gridCol w="455718"/>
                <a:gridCol w="455718"/>
                <a:gridCol w="455718"/>
                <a:gridCol w="455718"/>
                <a:gridCol w="455718"/>
              </a:tblGrid>
              <a:tr h="191547">
                <a:tc rowSpan="2" gridSpan="3">
                  <a:txBody>
                    <a:bodyPr/>
                    <a:lstStyle/>
                    <a:p>
                      <a:pPr algn="ctr">
                        <a:lnSpc>
                          <a:spcPct val="105000"/>
                        </a:lnSpc>
                        <a:spcAft>
                          <a:spcPts val="0"/>
                        </a:spcAft>
                      </a:pPr>
                      <a:r>
                        <a:rPr lang="en-US" sz="1600" b="1" dirty="0">
                          <a:solidFill>
                            <a:srgbClr val="000000"/>
                          </a:solidFill>
                          <a:latin typeface="Times New Roman"/>
                          <a:ea typeface="Calibri"/>
                        </a:rPr>
                        <a:t>Expenditures, resources, </a:t>
                      </a:r>
                      <a:endParaRPr lang="ru-RU" sz="1600" dirty="0">
                        <a:latin typeface="Times New Roman"/>
                        <a:ea typeface="Calibri"/>
                      </a:endParaRPr>
                    </a:p>
                    <a:p>
                      <a:pPr algn="ctr">
                        <a:lnSpc>
                          <a:spcPct val="105000"/>
                        </a:lnSpc>
                        <a:spcAft>
                          <a:spcPts val="0"/>
                        </a:spcAft>
                      </a:pPr>
                      <a:r>
                        <a:rPr lang="en-US" sz="1600" b="1" dirty="0">
                          <a:solidFill>
                            <a:srgbClr val="000000"/>
                          </a:solidFill>
                          <a:latin typeface="Times New Roman"/>
                          <a:ea typeface="Calibri"/>
                        </a:rPr>
                        <a:t>funding sources</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nSpc>
                          <a:spcPts val="1200"/>
                        </a:lnSpc>
                        <a:spcAft>
                          <a:spcPts val="0"/>
                        </a:spcAft>
                      </a:pPr>
                      <a:r>
                        <a:rPr lang="en-US" sz="1400" b="1" dirty="0">
                          <a:solidFill>
                            <a:srgbClr val="000000"/>
                          </a:solidFill>
                          <a:latin typeface="Times New Roman"/>
                          <a:ea typeface="Calibri"/>
                        </a:rPr>
                        <a:t>Cost (thousands </a:t>
                      </a:r>
                      <a:endParaRPr lang="ru-RU" sz="1400" dirty="0">
                        <a:latin typeface="Times New Roman"/>
                        <a:ea typeface="Calibri"/>
                      </a:endParaRPr>
                    </a:p>
                    <a:p>
                      <a:pPr>
                        <a:lnSpc>
                          <a:spcPts val="1200"/>
                        </a:lnSpc>
                        <a:spcAft>
                          <a:spcPts val="0"/>
                        </a:spcAft>
                      </a:pPr>
                      <a:r>
                        <a:rPr lang="en-US" sz="1400" b="1" dirty="0">
                          <a:solidFill>
                            <a:srgbClr val="000000"/>
                          </a:solidFill>
                          <a:latin typeface="Times New Roman"/>
                          <a:ea typeface="Calibri"/>
                        </a:rPr>
                        <a:t>of US dollars)/</a:t>
                      </a:r>
                      <a:endParaRPr lang="ru-RU" sz="1400" dirty="0">
                        <a:latin typeface="Times New Roman"/>
                        <a:ea typeface="Calibri"/>
                      </a:endParaRPr>
                    </a:p>
                    <a:p>
                      <a:pPr>
                        <a:lnSpc>
                          <a:spcPts val="1200"/>
                        </a:lnSpc>
                        <a:spcAft>
                          <a:spcPts val="0"/>
                        </a:spcAft>
                      </a:pPr>
                      <a:r>
                        <a:rPr lang="en-US" sz="1400" b="1" dirty="0">
                          <a:solidFill>
                            <a:srgbClr val="000000"/>
                          </a:solidFill>
                          <a:latin typeface="Times New Roman"/>
                          <a:ea typeface="Calibri"/>
                        </a:rPr>
                        <a:t>Resource requirements</a:t>
                      </a:r>
                      <a:endParaRPr lang="ru-RU" sz="1400" dirty="0">
                        <a:latin typeface="Times New Roman"/>
                        <a:ea typeface="Calibri"/>
                      </a:endParaRPr>
                    </a:p>
                  </a:txBody>
                  <a:tcPr marL="14500" marR="14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ts val="1200"/>
                        </a:lnSpc>
                        <a:spcAft>
                          <a:spcPts val="0"/>
                        </a:spcAft>
                      </a:pPr>
                      <a:r>
                        <a:rPr lang="en-US" sz="1400" b="1" dirty="0">
                          <a:solidFill>
                            <a:srgbClr val="000000"/>
                          </a:solidFill>
                          <a:latin typeface="Times New Roman"/>
                          <a:ea typeface="Calibri"/>
                        </a:rPr>
                        <a:t>Cost/Resources, </a:t>
                      </a:r>
                      <a:endParaRPr lang="ru-RU" sz="1400" dirty="0">
                        <a:latin typeface="Times New Roman"/>
                        <a:ea typeface="Calibri"/>
                      </a:endParaRPr>
                    </a:p>
                    <a:p>
                      <a:pPr algn="ctr">
                        <a:lnSpc>
                          <a:spcPts val="1200"/>
                        </a:lnSpc>
                        <a:spcAft>
                          <a:spcPts val="0"/>
                        </a:spcAft>
                      </a:pPr>
                      <a:r>
                        <a:rPr lang="en-US" sz="1400" b="1" dirty="0">
                          <a:solidFill>
                            <a:srgbClr val="000000"/>
                          </a:solidFill>
                          <a:latin typeface="Times New Roman"/>
                          <a:ea typeface="Calibri"/>
                        </a:rPr>
                        <a:t>distribution by years</a:t>
                      </a:r>
                      <a:endParaRPr lang="ru-RU" sz="14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791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a:lnSpc>
                          <a:spcPts val="1200"/>
                        </a:lnSpc>
                        <a:spcAft>
                          <a:spcPts val="0"/>
                        </a:spcAft>
                      </a:pPr>
                      <a:r>
                        <a:rPr lang="ru-RU" sz="1600" dirty="0">
                          <a:latin typeface="Times New Roman"/>
                          <a:ea typeface="Calibri"/>
                        </a:rPr>
                        <a:t>1</a:t>
                      </a:r>
                      <a:r>
                        <a:rPr lang="en-US" sz="1600" baseline="30000" dirty="0" err="1">
                          <a:latin typeface="Times New Roman"/>
                          <a:ea typeface="Calibri"/>
                        </a:rPr>
                        <a:t>st</a:t>
                      </a:r>
                      <a:r>
                        <a:rPr lang="en-US" sz="1600" dirty="0">
                          <a:latin typeface="Times New Roman"/>
                          <a:ea typeface="Calibri"/>
                        </a:rPr>
                        <a:t> </a:t>
                      </a:r>
                      <a:r>
                        <a:rPr lang="ru-RU" sz="1600" dirty="0">
                          <a:latin typeface="Times New Roman"/>
                          <a:ea typeface="Calibri"/>
                        </a:rPr>
                        <a:t> </a:t>
                      </a:r>
                      <a:r>
                        <a:rPr lang="ru-RU" sz="1600" dirty="0" err="1">
                          <a:latin typeface="Times New Roman"/>
                          <a:ea typeface="Calibri"/>
                        </a:rPr>
                        <a:t>year</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ru-RU" sz="1600" dirty="0">
                          <a:latin typeface="Times New Roman"/>
                          <a:ea typeface="Calibri"/>
                        </a:rPr>
                        <a:t>2</a:t>
                      </a:r>
                      <a:r>
                        <a:rPr lang="en-US" sz="1600" baseline="30000" dirty="0" err="1">
                          <a:latin typeface="Times New Roman"/>
                          <a:ea typeface="Calibri"/>
                        </a:rPr>
                        <a:t>nd</a:t>
                      </a:r>
                      <a:r>
                        <a:rPr lang="en-US" sz="1600" dirty="0">
                          <a:latin typeface="Times New Roman"/>
                          <a:ea typeface="Calibri"/>
                        </a:rPr>
                        <a:t> y</a:t>
                      </a:r>
                      <a:r>
                        <a:rPr lang="ru-RU" sz="1600" dirty="0" err="1">
                          <a:latin typeface="Times New Roman"/>
                          <a:ea typeface="Calibri"/>
                        </a:rPr>
                        <a:t>ear</a:t>
                      </a:r>
                      <a:r>
                        <a:rPr lang="ru-RU" sz="1600" dirty="0">
                          <a:latin typeface="Times New Roman"/>
                          <a:ea typeface="Calibri"/>
                        </a:rPr>
                        <a:t> </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ru-RU" sz="1600" dirty="0">
                          <a:latin typeface="Times New Roman"/>
                          <a:ea typeface="Calibri"/>
                        </a:rPr>
                        <a:t>3</a:t>
                      </a:r>
                      <a:r>
                        <a:rPr lang="en-US" sz="1600" baseline="30000" dirty="0">
                          <a:latin typeface="Times New Roman"/>
                          <a:ea typeface="Calibri"/>
                        </a:rPr>
                        <a:t>rd</a:t>
                      </a:r>
                      <a:r>
                        <a:rPr lang="en-US" sz="1600" dirty="0">
                          <a:latin typeface="Times New Roman"/>
                          <a:ea typeface="Calibri"/>
                        </a:rPr>
                        <a:t>  y</a:t>
                      </a:r>
                      <a:r>
                        <a:rPr lang="ru-RU" sz="1600" dirty="0" err="1">
                          <a:latin typeface="Times New Roman"/>
                          <a:ea typeface="Calibri"/>
                        </a:rPr>
                        <a:t>ear</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ru-RU" sz="1600" dirty="0">
                          <a:latin typeface="Times New Roman"/>
                          <a:ea typeface="Calibri"/>
                        </a:rPr>
                        <a:t>4</a:t>
                      </a:r>
                      <a:r>
                        <a:rPr lang="en-US" sz="1600" baseline="30000" dirty="0" err="1">
                          <a:latin typeface="Times New Roman"/>
                          <a:ea typeface="Calibri"/>
                        </a:rPr>
                        <a:t>th</a:t>
                      </a:r>
                      <a:r>
                        <a:rPr lang="en-US" sz="1600" dirty="0">
                          <a:latin typeface="Times New Roman"/>
                          <a:ea typeface="Calibri"/>
                        </a:rPr>
                        <a:t>  year </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ru-RU" sz="1600" dirty="0">
                          <a:latin typeface="Times New Roman"/>
                          <a:ea typeface="Calibri"/>
                        </a:rPr>
                        <a:t>5</a:t>
                      </a:r>
                      <a:r>
                        <a:rPr lang="en-US" sz="1600" baseline="30000" dirty="0" err="1">
                          <a:latin typeface="Times New Roman"/>
                          <a:ea typeface="Calibri"/>
                        </a:rPr>
                        <a:t>th</a:t>
                      </a:r>
                      <a:r>
                        <a:rPr lang="en-US" sz="1600" dirty="0">
                          <a:latin typeface="Times New Roman"/>
                          <a:ea typeface="Calibri"/>
                        </a:rPr>
                        <a:t> y</a:t>
                      </a:r>
                      <a:r>
                        <a:rPr lang="ru-RU" sz="1600" dirty="0" err="1">
                          <a:latin typeface="Times New Roman"/>
                          <a:ea typeface="Calibri"/>
                        </a:rPr>
                        <a:t>ear</a:t>
                      </a:r>
                      <a:r>
                        <a:rPr lang="ru-RU" sz="1600" dirty="0">
                          <a:latin typeface="Times New Roman"/>
                          <a:ea typeface="Calibri"/>
                        </a:rPr>
                        <a:t> </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500">
                <a:tc rowSpan="8" gridSpan="2">
                  <a:txBody>
                    <a:bodyPr/>
                    <a:lstStyle/>
                    <a:p>
                      <a:pPr>
                        <a:lnSpc>
                          <a:spcPct val="105000"/>
                        </a:lnSpc>
                        <a:spcAft>
                          <a:spcPts val="800"/>
                        </a:spcAft>
                      </a:pPr>
                      <a:endParaRPr lang="ru-RU" sz="160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hMerge="1">
                  <a:txBody>
                    <a:bodyPr/>
                    <a:lstStyle/>
                    <a:p>
                      <a:endParaRPr lang="ru-RU"/>
                    </a:p>
                  </a:txBody>
                  <a:tcPr/>
                </a:tc>
                <a:tc>
                  <a:txBody>
                    <a:bodyPr/>
                    <a:lstStyle/>
                    <a:p>
                      <a:pPr>
                        <a:lnSpc>
                          <a:spcPct val="105000"/>
                        </a:lnSpc>
                        <a:spcAft>
                          <a:spcPts val="800"/>
                        </a:spcAft>
                      </a:pPr>
                      <a:r>
                        <a:rPr lang="ru-RU" sz="1600" dirty="0" err="1">
                          <a:solidFill>
                            <a:srgbClr val="000000"/>
                          </a:solidFill>
                          <a:latin typeface="Times New Roman"/>
                          <a:ea typeface="Calibri"/>
                        </a:rPr>
                        <a:t>International</a:t>
                      </a:r>
                      <a:r>
                        <a:rPr lang="ru-RU" sz="1600" dirty="0">
                          <a:solidFill>
                            <a:srgbClr val="000000"/>
                          </a:solidFill>
                          <a:latin typeface="Times New Roman"/>
                          <a:ea typeface="Calibri"/>
                        </a:rPr>
                        <a:t> </a:t>
                      </a:r>
                      <a:r>
                        <a:rPr lang="ru-RU" sz="1600" dirty="0" err="1">
                          <a:solidFill>
                            <a:srgbClr val="000000"/>
                          </a:solidFill>
                          <a:latin typeface="Times New Roman"/>
                          <a:ea typeface="Calibri"/>
                        </a:rPr>
                        <a:t>cooperation</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100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20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20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20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20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20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500">
                <a:tc gridSpan="2" vMerge="1">
                  <a:txBody>
                    <a:bodyPr/>
                    <a:lstStyle/>
                    <a:p>
                      <a:endParaRPr lang="ru-RU"/>
                    </a:p>
                  </a:txBody>
                  <a:tcPr/>
                </a:tc>
                <a:tc hMerge="1" vMerge="1">
                  <a:txBody>
                    <a:bodyPr/>
                    <a:lstStyle/>
                    <a:p>
                      <a:endParaRPr lang="ru-RU"/>
                    </a:p>
                  </a:txBody>
                  <a:tcPr/>
                </a:tc>
                <a:tc>
                  <a:txBody>
                    <a:bodyPr/>
                    <a:lstStyle/>
                    <a:p>
                      <a:pPr>
                        <a:lnSpc>
                          <a:spcPct val="105000"/>
                        </a:lnSpc>
                        <a:spcAft>
                          <a:spcPts val="800"/>
                        </a:spcAft>
                      </a:pPr>
                      <a:r>
                        <a:rPr lang="ru-RU" sz="1600" dirty="0" err="1">
                          <a:solidFill>
                            <a:srgbClr val="000000"/>
                          </a:solidFill>
                          <a:latin typeface="Times New Roman"/>
                          <a:ea typeface="Calibri"/>
                        </a:rPr>
                        <a:t>Materials</a:t>
                      </a:r>
                      <a:r>
                        <a:rPr lang="ru-RU" sz="1600" dirty="0">
                          <a:solidFill>
                            <a:srgbClr val="000000"/>
                          </a:solidFill>
                          <a:latin typeface="Times New Roman"/>
                          <a:ea typeface="Calibri"/>
                        </a:rPr>
                        <a:t> </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150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30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30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30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30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30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750">
                <a:tc gridSpan="2" vMerge="1">
                  <a:txBody>
                    <a:bodyPr/>
                    <a:lstStyle/>
                    <a:p>
                      <a:endParaRPr lang="ru-RU"/>
                    </a:p>
                  </a:txBody>
                  <a:tcPr/>
                </a:tc>
                <a:tc hMerge="1" vMerge="1">
                  <a:txBody>
                    <a:bodyPr/>
                    <a:lstStyle/>
                    <a:p>
                      <a:endParaRPr lang="ru-RU"/>
                    </a:p>
                  </a:txBody>
                  <a:tcPr/>
                </a:tc>
                <a:tc>
                  <a:txBody>
                    <a:bodyPr/>
                    <a:lstStyle/>
                    <a:p>
                      <a:pPr>
                        <a:lnSpc>
                          <a:spcPct val="105000"/>
                        </a:lnSpc>
                        <a:spcAft>
                          <a:spcPts val="800"/>
                        </a:spcAft>
                      </a:pPr>
                      <a:r>
                        <a:rPr lang="en-US" sz="1600" dirty="0">
                          <a:solidFill>
                            <a:srgbClr val="000000"/>
                          </a:solidFill>
                          <a:latin typeface="Times New Roman"/>
                          <a:ea typeface="Calibri"/>
                        </a:rPr>
                        <a:t>Equipment, Third-party company services</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350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100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50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100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50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50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229">
                <a:tc gridSpan="2" vMerge="1">
                  <a:txBody>
                    <a:bodyPr/>
                    <a:lstStyle/>
                    <a:p>
                      <a:endParaRPr lang="ru-RU"/>
                    </a:p>
                  </a:txBody>
                  <a:tcPr/>
                </a:tc>
                <a:tc hMerge="1" vMerge="1">
                  <a:txBody>
                    <a:bodyPr/>
                    <a:lstStyle/>
                    <a:p>
                      <a:endParaRPr lang="ru-RU"/>
                    </a:p>
                  </a:txBody>
                  <a:tcPr/>
                </a:tc>
                <a:tc>
                  <a:txBody>
                    <a:bodyPr/>
                    <a:lstStyle/>
                    <a:p>
                      <a:pPr>
                        <a:lnSpc>
                          <a:spcPct val="105000"/>
                        </a:lnSpc>
                        <a:spcAft>
                          <a:spcPts val="800"/>
                        </a:spcAft>
                      </a:pPr>
                      <a:r>
                        <a:rPr lang="ru-RU" sz="1600" dirty="0" err="1">
                          <a:solidFill>
                            <a:srgbClr val="000000"/>
                          </a:solidFill>
                          <a:latin typeface="Times New Roman"/>
                          <a:ea typeface="Calibri"/>
                        </a:rPr>
                        <a:t>Commissioning</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400" dirty="0">
                        <a:latin typeface="Calibri"/>
                        <a:ea typeface="Calibri"/>
                        <a:cs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400">
                        <a:latin typeface="Calibri"/>
                        <a:ea typeface="Calibri"/>
                        <a:cs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400">
                        <a:latin typeface="Calibri"/>
                        <a:ea typeface="Calibri"/>
                        <a:cs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400" dirty="0">
                        <a:latin typeface="Calibri"/>
                        <a:ea typeface="Calibri"/>
                        <a:cs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400">
                        <a:latin typeface="Calibri"/>
                        <a:ea typeface="Calibri"/>
                        <a:cs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400">
                        <a:latin typeface="Calibri"/>
                        <a:ea typeface="Calibri"/>
                        <a:cs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772">
                <a:tc gridSpan="2" vMerge="1">
                  <a:txBody>
                    <a:bodyPr/>
                    <a:lstStyle/>
                    <a:p>
                      <a:endParaRPr lang="ru-RU"/>
                    </a:p>
                  </a:txBody>
                  <a:tcPr/>
                </a:tc>
                <a:tc hMerge="1" vMerge="1">
                  <a:txBody>
                    <a:bodyPr/>
                    <a:lstStyle/>
                    <a:p>
                      <a:endParaRPr lang="ru-RU"/>
                    </a:p>
                  </a:txBody>
                  <a:tcPr/>
                </a:tc>
                <a:tc>
                  <a:txBody>
                    <a:bodyPr/>
                    <a:lstStyle/>
                    <a:p>
                      <a:pPr>
                        <a:lnSpc>
                          <a:spcPct val="105000"/>
                        </a:lnSpc>
                        <a:spcAft>
                          <a:spcPts val="800"/>
                        </a:spcAft>
                      </a:pPr>
                      <a:r>
                        <a:rPr lang="en-US" sz="1600">
                          <a:solidFill>
                            <a:srgbClr val="000000"/>
                          </a:solidFill>
                          <a:latin typeface="Times New Roman"/>
                          <a:ea typeface="Calibri"/>
                        </a:rPr>
                        <a:t>R&amp;D contracts with other  research organizations </a:t>
                      </a:r>
                      <a:endParaRPr lang="ru-RU" sz="160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25</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5</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5</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5</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5</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5</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500">
                <a:tc gridSpan="2" vMerge="1">
                  <a:txBody>
                    <a:bodyPr/>
                    <a:lstStyle/>
                    <a:p>
                      <a:endParaRPr lang="ru-RU"/>
                    </a:p>
                  </a:txBody>
                  <a:tcPr/>
                </a:tc>
                <a:tc hMerge="1" vMerge="1">
                  <a:txBody>
                    <a:bodyPr/>
                    <a:lstStyle/>
                    <a:p>
                      <a:endParaRPr lang="ru-RU"/>
                    </a:p>
                  </a:txBody>
                  <a:tcPr/>
                </a:tc>
                <a:tc>
                  <a:txBody>
                    <a:bodyPr/>
                    <a:lstStyle/>
                    <a:p>
                      <a:pPr>
                        <a:lnSpc>
                          <a:spcPct val="105000"/>
                        </a:lnSpc>
                        <a:spcAft>
                          <a:spcPts val="800"/>
                        </a:spcAft>
                      </a:pPr>
                      <a:r>
                        <a:rPr lang="ru-RU" sz="1600">
                          <a:solidFill>
                            <a:srgbClr val="000000"/>
                          </a:solidFill>
                          <a:latin typeface="Times New Roman"/>
                          <a:ea typeface="Calibri"/>
                        </a:rPr>
                        <a:t>Software purchasing</a:t>
                      </a:r>
                      <a:endParaRPr lang="ru-RU" sz="160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50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10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10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10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10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a:latin typeface="Times New Roman"/>
                          <a:ea typeface="Calibri"/>
                        </a:rPr>
                        <a:t>10</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6664">
                <a:tc gridSpan="2" vMerge="1">
                  <a:txBody>
                    <a:bodyPr/>
                    <a:lstStyle/>
                    <a:p>
                      <a:endParaRPr lang="ru-RU"/>
                    </a:p>
                  </a:txBody>
                  <a:tcPr/>
                </a:tc>
                <a:tc hMerge="1" vMerge="1">
                  <a:txBody>
                    <a:bodyPr/>
                    <a:lstStyle/>
                    <a:p>
                      <a:endParaRPr lang="ru-RU"/>
                    </a:p>
                  </a:txBody>
                  <a:tcPr/>
                </a:tc>
                <a:tc>
                  <a:txBody>
                    <a:bodyPr/>
                    <a:lstStyle/>
                    <a:p>
                      <a:pPr>
                        <a:lnSpc>
                          <a:spcPct val="105000"/>
                        </a:lnSpc>
                        <a:spcAft>
                          <a:spcPts val="800"/>
                        </a:spcAft>
                      </a:pPr>
                      <a:r>
                        <a:rPr lang="ru-RU" sz="1600">
                          <a:solidFill>
                            <a:srgbClr val="000000"/>
                          </a:solidFill>
                          <a:latin typeface="Times New Roman"/>
                          <a:ea typeface="Calibri"/>
                        </a:rPr>
                        <a:t>Design/construction</a:t>
                      </a:r>
                      <a:endParaRPr lang="ru-RU" sz="160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ru-RU" sz="1600">
                        <a:highlight>
                          <a:srgbClr val="FFFF00"/>
                        </a:highlight>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ru-RU" sz="1600" dirty="0">
                        <a:highlight>
                          <a:srgbClr val="FFFF00"/>
                        </a:highlight>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ru-RU" sz="1600">
                        <a:highlight>
                          <a:srgbClr val="FFFF00"/>
                        </a:highlight>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ru-RU" sz="1600">
                        <a:highlight>
                          <a:srgbClr val="FFFF00"/>
                        </a:highlight>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ru-RU" sz="1600" dirty="0">
                        <a:highlight>
                          <a:srgbClr val="FFFF00"/>
                        </a:highlight>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ru-RU" sz="1600">
                        <a:highlight>
                          <a:srgbClr val="FFFF00"/>
                        </a:highlight>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696">
                <a:tc gridSpan="2" vMerge="1">
                  <a:txBody>
                    <a:bodyPr/>
                    <a:lstStyle/>
                    <a:p>
                      <a:endParaRPr lang="ru-RU"/>
                    </a:p>
                  </a:txBody>
                  <a:tcPr/>
                </a:tc>
                <a:tc hMerge="1" vMerge="1">
                  <a:txBody>
                    <a:bodyPr/>
                    <a:lstStyle/>
                    <a:p>
                      <a:endParaRPr lang="ru-RU"/>
                    </a:p>
                  </a:txBody>
                  <a:tcPr/>
                </a:tc>
                <a:tc>
                  <a:txBody>
                    <a:bodyPr/>
                    <a:lstStyle/>
                    <a:p>
                      <a:pPr>
                        <a:lnSpc>
                          <a:spcPct val="105000"/>
                        </a:lnSpc>
                        <a:spcAft>
                          <a:spcPts val="800"/>
                        </a:spcAft>
                      </a:pPr>
                      <a:r>
                        <a:rPr lang="en-US" sz="1600">
                          <a:solidFill>
                            <a:srgbClr val="000000"/>
                          </a:solidFill>
                          <a:latin typeface="Times New Roman"/>
                          <a:ea typeface="Calibri"/>
                        </a:rPr>
                        <a:t>Service costs (</a:t>
                      </a:r>
                      <a:r>
                        <a:rPr lang="en-US" sz="1600" i="1">
                          <a:solidFill>
                            <a:srgbClr val="000000"/>
                          </a:solidFill>
                          <a:latin typeface="Times New Roman"/>
                          <a:ea typeface="Calibri"/>
                        </a:rPr>
                        <a:t>planned in case of direct project affiliation)</a:t>
                      </a:r>
                      <a:endParaRPr lang="ru-RU" sz="1600">
                        <a:latin typeface="Times New Roman"/>
                        <a:ea typeface="Calibri"/>
                      </a:endParaRPr>
                    </a:p>
                  </a:txBody>
                  <a:tcPr marL="27473" marR="27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en-US" sz="1600">
                        <a:highlight>
                          <a:srgbClr val="FFFF00"/>
                        </a:highlight>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en-US" sz="1600">
                        <a:highlight>
                          <a:srgbClr val="FFFF00"/>
                        </a:highlight>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en-US" sz="1600" dirty="0">
                        <a:highlight>
                          <a:srgbClr val="FFFF00"/>
                        </a:highlight>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en-US" sz="1600">
                        <a:highlight>
                          <a:srgbClr val="FFFF00"/>
                        </a:highlight>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en-US" sz="1600" dirty="0">
                        <a:highlight>
                          <a:srgbClr val="FFFF00"/>
                        </a:highlight>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en-US" sz="1600" dirty="0">
                        <a:highlight>
                          <a:srgbClr val="FFFF00"/>
                        </a:highlight>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6784">
                <a:tc rowSpan="2">
                  <a:txBody>
                    <a:bodyPr/>
                    <a:lstStyle/>
                    <a:p>
                      <a:pPr marL="71755" algn="ctr">
                        <a:lnSpc>
                          <a:spcPts val="1100"/>
                        </a:lnSpc>
                        <a:spcAft>
                          <a:spcPts val="0"/>
                        </a:spcAft>
                      </a:pPr>
                      <a:r>
                        <a:rPr lang="ru-RU" sz="1600" b="1" dirty="0" err="1">
                          <a:solidFill>
                            <a:srgbClr val="000000"/>
                          </a:solidFill>
                          <a:latin typeface="Times New Roman"/>
                          <a:ea typeface="Calibri"/>
                        </a:rPr>
                        <a:t>Sources</a:t>
                      </a:r>
                      <a:r>
                        <a:rPr lang="ru-RU" sz="1600" b="1" dirty="0">
                          <a:solidFill>
                            <a:srgbClr val="000000"/>
                          </a:solidFill>
                          <a:latin typeface="Times New Roman"/>
                          <a:ea typeface="Calibri"/>
                        </a:rPr>
                        <a:t> </a:t>
                      </a:r>
                      <a:r>
                        <a:rPr lang="ru-RU" sz="1600" b="1" dirty="0" err="1">
                          <a:solidFill>
                            <a:srgbClr val="000000"/>
                          </a:solidFill>
                          <a:latin typeface="Times New Roman"/>
                          <a:ea typeface="Calibri"/>
                        </a:rPr>
                        <a:t>of</a:t>
                      </a:r>
                      <a:r>
                        <a:rPr lang="ru-RU" sz="1600" b="1" dirty="0">
                          <a:solidFill>
                            <a:srgbClr val="000000"/>
                          </a:solidFill>
                          <a:latin typeface="Times New Roman"/>
                          <a:ea typeface="Calibri"/>
                        </a:rPr>
                        <a:t> </a:t>
                      </a:r>
                      <a:r>
                        <a:rPr lang="ru-RU" sz="1600" b="1" dirty="0" err="1">
                          <a:solidFill>
                            <a:srgbClr val="000000"/>
                          </a:solidFill>
                          <a:latin typeface="Times New Roman"/>
                          <a:ea typeface="Calibri"/>
                        </a:rPr>
                        <a:t>funding</a:t>
                      </a:r>
                      <a:endParaRPr lang="ru-RU" sz="1600" dirty="0">
                        <a:latin typeface="Times New Roman"/>
                        <a:ea typeface="Calibri"/>
                      </a:endParaRPr>
                    </a:p>
                  </a:txBody>
                  <a:tcPr marL="14500" marR="14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ts val="1100"/>
                        </a:lnSpc>
                        <a:spcAft>
                          <a:spcPts val="0"/>
                        </a:spcAft>
                      </a:pPr>
                      <a:r>
                        <a:rPr lang="ru-RU" sz="1600" b="1" dirty="0" smtClean="0">
                          <a:solidFill>
                            <a:srgbClr val="000000"/>
                          </a:solidFill>
                          <a:latin typeface="Times New Roman"/>
                          <a:ea typeface="Calibri"/>
                        </a:rPr>
                        <a:t>JINR </a:t>
                      </a:r>
                      <a:r>
                        <a:rPr lang="ru-RU" sz="1600" b="1" dirty="0" err="1" smtClean="0">
                          <a:solidFill>
                            <a:srgbClr val="000000"/>
                          </a:solidFill>
                          <a:latin typeface="Times New Roman"/>
                          <a:ea typeface="Calibri"/>
                        </a:rPr>
                        <a:t>Budget</a:t>
                      </a:r>
                      <a:r>
                        <a:rPr lang="ru-RU" sz="1600" b="1" dirty="0" smtClean="0">
                          <a:solidFill>
                            <a:srgbClr val="000000"/>
                          </a:solidFill>
                          <a:latin typeface="Times New Roman"/>
                          <a:ea typeface="Calibri"/>
                        </a:rPr>
                        <a:t> </a:t>
                      </a:r>
                      <a:endParaRPr lang="ru-RU" sz="1600" dirty="0">
                        <a:latin typeface="Times New Roman"/>
                        <a:ea typeface="Calibri"/>
                      </a:endParaRPr>
                    </a:p>
                  </a:txBody>
                  <a:tcPr marL="14500" marR="14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5000"/>
                        </a:lnSpc>
                        <a:spcBef>
                          <a:spcPts val="0"/>
                        </a:spcBef>
                        <a:spcAft>
                          <a:spcPts val="800"/>
                        </a:spcAft>
                        <a:buClrTx/>
                        <a:buSzTx/>
                        <a:buFontTx/>
                        <a:buNone/>
                        <a:tabLst/>
                        <a:defRPr/>
                      </a:pPr>
                      <a:r>
                        <a:rPr lang="ru-RU" sz="1600" kern="1200" dirty="0" smtClean="0">
                          <a:solidFill>
                            <a:schemeClr val="tx1"/>
                          </a:solidFill>
                          <a:latin typeface="Times New Roman"/>
                          <a:ea typeface="Calibri"/>
                          <a:cs typeface="+mn-cs"/>
                        </a:rPr>
                        <a:t>675</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165</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115</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165</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115</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dirty="0">
                          <a:latin typeface="Times New Roman"/>
                          <a:ea typeface="Calibri"/>
                        </a:rPr>
                        <a:t>115</a:t>
                      </a: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9803">
                <a:tc vMerge="1">
                  <a:txBody>
                    <a:bodyPr/>
                    <a:lstStyle/>
                    <a:p>
                      <a:endParaRPr lang="ru-RU"/>
                    </a:p>
                  </a:txBody>
                  <a:tcPr/>
                </a:tc>
                <a:tc>
                  <a:txBody>
                    <a:bodyPr/>
                    <a:lstStyle/>
                    <a:p>
                      <a:pPr marL="71755" marR="71755" algn="ctr">
                        <a:lnSpc>
                          <a:spcPts val="1100"/>
                        </a:lnSpc>
                        <a:spcAft>
                          <a:spcPts val="0"/>
                        </a:spcAft>
                      </a:pPr>
                      <a:r>
                        <a:rPr lang="ru-RU" sz="1600" b="1" dirty="0" err="1">
                          <a:solidFill>
                            <a:srgbClr val="000000"/>
                          </a:solidFill>
                          <a:latin typeface="Times New Roman"/>
                          <a:ea typeface="Calibri"/>
                        </a:rPr>
                        <a:t>Extra</a:t>
                      </a:r>
                      <a:r>
                        <a:rPr lang="ru-RU" sz="1600" b="1" dirty="0">
                          <a:solidFill>
                            <a:srgbClr val="000000"/>
                          </a:solidFill>
                          <a:latin typeface="Times New Roman"/>
                          <a:ea typeface="Calibri"/>
                        </a:rPr>
                        <a:t> </a:t>
                      </a:r>
                      <a:r>
                        <a:rPr lang="ru-RU" sz="1600" b="1" dirty="0" err="1">
                          <a:solidFill>
                            <a:srgbClr val="000000"/>
                          </a:solidFill>
                          <a:latin typeface="Times New Roman"/>
                          <a:ea typeface="Calibri"/>
                        </a:rPr>
                        <a:t>fudning</a:t>
                      </a:r>
                      <a:r>
                        <a:rPr lang="ru-RU" sz="1600" b="1" dirty="0">
                          <a:solidFill>
                            <a:srgbClr val="000000"/>
                          </a:solidFill>
                          <a:latin typeface="Times New Roman"/>
                          <a:ea typeface="Calibri"/>
                        </a:rPr>
                        <a:t> (</a:t>
                      </a:r>
                      <a:r>
                        <a:rPr lang="ru-RU" sz="1600" b="1" dirty="0" err="1">
                          <a:solidFill>
                            <a:srgbClr val="000000"/>
                          </a:solidFill>
                          <a:latin typeface="Times New Roman"/>
                          <a:ea typeface="Calibri"/>
                        </a:rPr>
                        <a:t>supplementary</a:t>
                      </a:r>
                      <a:r>
                        <a:rPr lang="ru-RU" sz="1600" b="1" dirty="0">
                          <a:solidFill>
                            <a:srgbClr val="000000"/>
                          </a:solidFill>
                          <a:latin typeface="Times New Roman"/>
                          <a:ea typeface="Calibri"/>
                        </a:rPr>
                        <a:t> </a:t>
                      </a:r>
                      <a:r>
                        <a:rPr lang="ru-RU" sz="1600" b="1" dirty="0" err="1">
                          <a:solidFill>
                            <a:srgbClr val="000000"/>
                          </a:solidFill>
                          <a:latin typeface="Times New Roman"/>
                          <a:ea typeface="Calibri"/>
                        </a:rPr>
                        <a:t>estimates</a:t>
                      </a:r>
                      <a:r>
                        <a:rPr lang="ru-RU" sz="1600" b="1" dirty="0">
                          <a:solidFill>
                            <a:srgbClr val="000000"/>
                          </a:solidFill>
                          <a:latin typeface="Times New Roman"/>
                          <a:ea typeface="Calibri"/>
                        </a:rPr>
                        <a:t>)</a:t>
                      </a:r>
                      <a:endParaRPr lang="ru-RU" sz="1600" dirty="0">
                        <a:latin typeface="Times New Roman"/>
                        <a:ea typeface="Calibri"/>
                      </a:endParaRPr>
                    </a:p>
                  </a:txBody>
                  <a:tcPr marL="14500" marR="14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1760">
                        <a:lnSpc>
                          <a:spcPts val="1400"/>
                        </a:lnSpc>
                        <a:spcAft>
                          <a:spcPts val="0"/>
                        </a:spcAft>
                      </a:pPr>
                      <a:r>
                        <a:rPr lang="en-US" sz="1400" dirty="0">
                          <a:latin typeface="Times New Roman"/>
                          <a:ea typeface="Calibri"/>
                        </a:rPr>
                        <a:t>Contributions by </a:t>
                      </a:r>
                      <a:endParaRPr lang="ru-RU" sz="1400" dirty="0">
                        <a:latin typeface="Times New Roman"/>
                        <a:ea typeface="Calibri"/>
                      </a:endParaRPr>
                    </a:p>
                    <a:p>
                      <a:pPr marL="111760">
                        <a:lnSpc>
                          <a:spcPts val="1400"/>
                        </a:lnSpc>
                        <a:spcAft>
                          <a:spcPts val="0"/>
                        </a:spcAft>
                      </a:pPr>
                      <a:r>
                        <a:rPr lang="en-US" sz="1400" dirty="0">
                          <a:latin typeface="Times New Roman"/>
                          <a:ea typeface="Calibri"/>
                        </a:rPr>
                        <a:t>partners </a:t>
                      </a:r>
                      <a:endParaRPr lang="ru-RU" sz="1400" dirty="0">
                        <a:latin typeface="Times New Roman"/>
                        <a:ea typeface="Calibri"/>
                      </a:endParaRPr>
                    </a:p>
                    <a:p>
                      <a:pPr marL="111125">
                        <a:lnSpc>
                          <a:spcPts val="1400"/>
                        </a:lnSpc>
                        <a:spcAft>
                          <a:spcPts val="0"/>
                        </a:spcAft>
                      </a:pPr>
                      <a:r>
                        <a:rPr lang="en-US" sz="1400" dirty="0">
                          <a:solidFill>
                            <a:srgbClr val="000000"/>
                          </a:solidFill>
                          <a:latin typeface="Times New Roman"/>
                          <a:ea typeface="Calibri"/>
                        </a:rPr>
                        <a:t>Funds under contracts </a:t>
                      </a:r>
                      <a:r>
                        <a:rPr lang="en-US" sz="1400" dirty="0">
                          <a:latin typeface="Times New Roman"/>
                          <a:ea typeface="Calibri"/>
                        </a:rPr>
                        <a:t>with customers</a:t>
                      </a:r>
                      <a:endParaRPr lang="ru-RU" sz="1400" dirty="0">
                        <a:latin typeface="Times New Roman"/>
                        <a:ea typeface="Calibri"/>
                      </a:endParaRPr>
                    </a:p>
                    <a:p>
                      <a:pPr marL="111125">
                        <a:lnSpc>
                          <a:spcPts val="1400"/>
                        </a:lnSpc>
                        <a:spcAft>
                          <a:spcPts val="0"/>
                        </a:spcAft>
                      </a:pPr>
                      <a:r>
                        <a:rPr lang="ru-RU" sz="1400" dirty="0" err="1">
                          <a:solidFill>
                            <a:srgbClr val="000000"/>
                          </a:solidFill>
                          <a:latin typeface="Times New Roman"/>
                          <a:ea typeface="Calibri"/>
                        </a:rPr>
                        <a:t>Other</a:t>
                      </a:r>
                      <a:r>
                        <a:rPr lang="ru-RU" sz="1400" dirty="0">
                          <a:solidFill>
                            <a:srgbClr val="000000"/>
                          </a:solidFill>
                          <a:latin typeface="Times New Roman"/>
                          <a:ea typeface="Calibri"/>
                        </a:rPr>
                        <a:t> </a:t>
                      </a:r>
                      <a:r>
                        <a:rPr lang="ru-RU" sz="1400" dirty="0" err="1">
                          <a:solidFill>
                            <a:srgbClr val="000000"/>
                          </a:solidFill>
                          <a:latin typeface="Times New Roman"/>
                          <a:ea typeface="Calibri"/>
                        </a:rPr>
                        <a:t>sources</a:t>
                      </a:r>
                      <a:r>
                        <a:rPr lang="ru-RU" sz="1400" dirty="0">
                          <a:solidFill>
                            <a:srgbClr val="000000"/>
                          </a:solidFill>
                          <a:latin typeface="Times New Roman"/>
                          <a:ea typeface="Calibri"/>
                        </a:rPr>
                        <a:t> </a:t>
                      </a:r>
                      <a:r>
                        <a:rPr lang="ru-RU" sz="1400" dirty="0" err="1">
                          <a:solidFill>
                            <a:srgbClr val="000000"/>
                          </a:solidFill>
                          <a:latin typeface="Times New Roman"/>
                          <a:ea typeface="Calibri"/>
                        </a:rPr>
                        <a:t>of</a:t>
                      </a:r>
                      <a:r>
                        <a:rPr lang="ru-RU" sz="1400" dirty="0">
                          <a:solidFill>
                            <a:srgbClr val="000000"/>
                          </a:solidFill>
                          <a:latin typeface="Times New Roman"/>
                          <a:ea typeface="Calibri"/>
                        </a:rPr>
                        <a:t> </a:t>
                      </a:r>
                      <a:r>
                        <a:rPr lang="ru-RU" sz="1400" dirty="0" err="1">
                          <a:solidFill>
                            <a:srgbClr val="000000"/>
                          </a:solidFill>
                          <a:latin typeface="Times New Roman"/>
                          <a:ea typeface="Calibri"/>
                        </a:rPr>
                        <a:t>funding</a:t>
                      </a:r>
                      <a:endParaRPr lang="ru-RU" sz="14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ru-RU" sz="1600" dirty="0">
                        <a:solidFill>
                          <a:srgbClr val="000000"/>
                        </a:solidFill>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ru-RU" sz="1600">
                        <a:solidFill>
                          <a:srgbClr val="000000"/>
                        </a:solidFill>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ru-RU" sz="1600">
                        <a:solidFill>
                          <a:srgbClr val="000000"/>
                        </a:solidFill>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ru-RU" sz="1600">
                        <a:solidFill>
                          <a:srgbClr val="000000"/>
                        </a:solidFill>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ru-RU" sz="1600">
                        <a:solidFill>
                          <a:srgbClr val="000000"/>
                        </a:solidFill>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endParaRPr lang="ru-RU" sz="1600" dirty="0">
                        <a:solidFill>
                          <a:srgbClr val="000000"/>
                        </a:solidFill>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p:txBody>
          <a:bodyPr/>
          <a:lstStyle/>
          <a:p>
            <a:pPr>
              <a:defRPr/>
            </a:pPr>
            <a:fld id="{9B9647C9-6DBA-42E9-9F20-459DFD94D327}" type="slidenum">
              <a:rPr lang="ru-RU"/>
              <a:pPr>
                <a:defRPr/>
              </a:pPr>
              <a:t>37</a:t>
            </a:fld>
            <a:endParaRPr lang="ru-RU"/>
          </a:p>
        </p:txBody>
      </p:sp>
      <p:sp>
        <p:nvSpPr>
          <p:cNvPr id="12293" name="Rectangle 649"/>
          <p:cNvSpPr>
            <a:spLocks noChangeArrowheads="1"/>
          </p:cNvSpPr>
          <p:nvPr/>
        </p:nvSpPr>
        <p:spPr bwMode="auto">
          <a:xfrm>
            <a:off x="252457" y="250195"/>
            <a:ext cx="8434341" cy="1200329"/>
          </a:xfrm>
          <a:prstGeom prst="rect">
            <a:avLst/>
          </a:prstGeom>
          <a:noFill/>
          <a:ln w="9525">
            <a:noFill/>
            <a:miter lim="800000"/>
            <a:headEnd/>
            <a:tailEnd/>
          </a:ln>
        </p:spPr>
        <p:txBody>
          <a:bodyPr wrap="square" anchor="ctr">
            <a:spAutoFit/>
          </a:bodyPr>
          <a:lstStyle/>
          <a:p>
            <a:pPr lvl="0" algn="ctr">
              <a:tabLst>
                <a:tab pos="1181100" algn="l"/>
              </a:tabLst>
            </a:pPr>
            <a:r>
              <a:rPr lang="en-US" sz="2400" dirty="0" smtClean="0"/>
              <a:t>Proposal for extending the project</a:t>
            </a:r>
            <a:endParaRPr lang="ru-RU" sz="2400" dirty="0" smtClean="0"/>
          </a:p>
          <a:p>
            <a:pPr algn="ctr">
              <a:tabLst>
                <a:tab pos="1181100" algn="l"/>
              </a:tabLst>
            </a:pPr>
            <a:r>
              <a:rPr lang="en-US" altLang="ru-RU" sz="2400" dirty="0" smtClean="0"/>
              <a:t>"Modernization of the EG-5 accelerator and development of its experimental infrastructure“ for 2024-2026</a:t>
            </a:r>
            <a:endParaRPr lang="ru-RU" altLang="ru-RU" sz="2400" b="1" dirty="0">
              <a:latin typeface="Arial" pitchFamily="34" charset="0"/>
            </a:endParaRPr>
          </a:p>
        </p:txBody>
      </p:sp>
      <p:sp>
        <p:nvSpPr>
          <p:cNvPr id="12297" name="Text Box 9"/>
          <p:cNvSpPr txBox="1">
            <a:spLocks noChangeArrowheads="1"/>
          </p:cNvSpPr>
          <p:nvPr/>
        </p:nvSpPr>
        <p:spPr bwMode="auto">
          <a:xfrm>
            <a:off x="947773" y="1650147"/>
            <a:ext cx="5605427" cy="369332"/>
          </a:xfrm>
          <a:prstGeom prst="rect">
            <a:avLst/>
          </a:prstGeom>
          <a:noFill/>
          <a:ln w="9525">
            <a:noFill/>
            <a:miter lim="800000"/>
            <a:headEnd/>
            <a:tailEnd/>
          </a:ln>
          <a:effectLst/>
        </p:spPr>
        <p:txBody>
          <a:bodyPr wrap="square">
            <a:spAutoFit/>
          </a:bodyPr>
          <a:lstStyle/>
          <a:p>
            <a:r>
              <a:rPr lang="en-US" dirty="0" smtClean="0">
                <a:solidFill>
                  <a:schemeClr val="tx2"/>
                </a:solidFill>
              </a:rPr>
              <a:t>Project leader: </a:t>
            </a:r>
            <a:r>
              <a:rPr lang="en-US" dirty="0" err="1" smtClean="0">
                <a:solidFill>
                  <a:schemeClr val="tx2"/>
                </a:solidFill>
              </a:rPr>
              <a:t>Doroshkevich</a:t>
            </a:r>
            <a:r>
              <a:rPr lang="en-US" dirty="0" smtClean="0">
                <a:solidFill>
                  <a:schemeClr val="tx2"/>
                </a:solidFill>
              </a:rPr>
              <a:t> A.S.</a:t>
            </a:r>
            <a:endParaRPr lang="ru-RU" dirty="0">
              <a:solidFill>
                <a:schemeClr val="tx2"/>
              </a:solidFill>
            </a:endParaRPr>
          </a:p>
        </p:txBody>
      </p:sp>
      <p:sp>
        <p:nvSpPr>
          <p:cNvPr id="7" name="Text Box 10"/>
          <p:cNvSpPr txBox="1">
            <a:spLocks noChangeArrowheads="1"/>
          </p:cNvSpPr>
          <p:nvPr/>
        </p:nvSpPr>
        <p:spPr bwMode="auto">
          <a:xfrm>
            <a:off x="2050782" y="2600908"/>
            <a:ext cx="6636017" cy="3046988"/>
          </a:xfrm>
          <a:prstGeom prst="rect">
            <a:avLst/>
          </a:prstGeom>
          <a:noFill/>
          <a:ln w="9525">
            <a:noFill/>
            <a:miter lim="800000"/>
            <a:headEnd/>
            <a:tailEnd/>
          </a:ln>
        </p:spPr>
        <p:txBody>
          <a:bodyPr wrap="square">
            <a:spAutoFit/>
          </a:bodyPr>
          <a:lstStyle/>
          <a:p>
            <a:pPr eaLnBrk="0" hangingPunct="0">
              <a:buFont typeface="Arial" pitchFamily="34" charset="0"/>
              <a:buNone/>
            </a:pPr>
            <a:r>
              <a:rPr lang="en-US" altLang="ru-RU" sz="2400" dirty="0" smtClean="0">
                <a:latin typeface="Calibri" pitchFamily="34" charset="0"/>
              </a:rPr>
              <a:t>Technical task: Restoration of the technical parameters of the EG-5 accelerator: Energy up to 4.1 </a:t>
            </a:r>
            <a:r>
              <a:rPr lang="en-US" altLang="ru-RU" sz="2400" dirty="0" err="1" smtClean="0">
                <a:latin typeface="Calibri" pitchFamily="34" charset="0"/>
              </a:rPr>
              <a:t>MeV</a:t>
            </a:r>
            <a:r>
              <a:rPr lang="en-US" altLang="ru-RU" sz="2400" dirty="0" smtClean="0">
                <a:latin typeface="Calibri" pitchFamily="34" charset="0"/>
              </a:rPr>
              <a:t> at a beam current up to 100 - 250 </a:t>
            </a:r>
            <a:r>
              <a:rPr lang="en-US" altLang="ru-RU" sz="2400" dirty="0" err="1" smtClean="0">
                <a:latin typeface="Calibri" pitchFamily="34" charset="0"/>
              </a:rPr>
              <a:t>μA</a:t>
            </a:r>
            <a:r>
              <a:rPr lang="en-US" altLang="ru-RU" sz="2400" dirty="0" smtClean="0">
                <a:latin typeface="Calibri" pitchFamily="34" charset="0"/>
              </a:rPr>
              <a:t>.</a:t>
            </a:r>
          </a:p>
          <a:p>
            <a:pPr eaLnBrk="0" hangingPunct="0">
              <a:buFont typeface="Arial" pitchFamily="34" charset="0"/>
              <a:buNone/>
            </a:pPr>
            <a:endParaRPr lang="en-US" altLang="ru-RU" sz="2400" dirty="0" smtClean="0">
              <a:latin typeface="Calibri" pitchFamily="34" charset="0"/>
            </a:endParaRPr>
          </a:p>
          <a:p>
            <a:pPr eaLnBrk="0" hangingPunct="0">
              <a:buFont typeface="Arial" pitchFamily="34" charset="0"/>
              <a:buNone/>
            </a:pPr>
            <a:r>
              <a:rPr lang="en-US" altLang="ru-RU" sz="2400" dirty="0" smtClean="0">
                <a:latin typeface="Calibri" pitchFamily="34" charset="0"/>
              </a:rPr>
              <a:t>Ways to implement the project:</a:t>
            </a:r>
          </a:p>
          <a:p>
            <a:pPr eaLnBrk="0" hangingPunct="0">
              <a:buFont typeface="Arial" pitchFamily="34" charset="0"/>
              <a:buNone/>
            </a:pPr>
            <a:r>
              <a:rPr lang="en-US" altLang="ru-RU" sz="2400" dirty="0" smtClean="0">
                <a:latin typeface="Calibri" pitchFamily="34" charset="0"/>
              </a:rPr>
              <a:t>   Replacement of HV tube, ion source;</a:t>
            </a:r>
          </a:p>
          <a:p>
            <a:pPr eaLnBrk="0" hangingPunct="0">
              <a:buFont typeface="Arial" pitchFamily="34" charset="0"/>
              <a:buNone/>
            </a:pPr>
            <a:r>
              <a:rPr lang="en-US" altLang="ru-RU" sz="2400" dirty="0" smtClean="0">
                <a:latin typeface="Calibri" pitchFamily="34" charset="0"/>
              </a:rPr>
              <a:t>   Modernization of the infrastructure of EG-5;</a:t>
            </a:r>
          </a:p>
          <a:p>
            <a:pPr eaLnBrk="0" hangingPunct="0">
              <a:buFont typeface="Arial" pitchFamily="34" charset="0"/>
              <a:buNone/>
            </a:pPr>
            <a:r>
              <a:rPr lang="en-US" altLang="ru-RU" sz="2400" dirty="0" smtClean="0">
                <a:latin typeface="Calibri" pitchFamily="34" charset="0"/>
              </a:rPr>
              <a:t>   Training of young personnel.</a:t>
            </a:r>
          </a:p>
        </p:txBody>
      </p:sp>
      <p:pic>
        <p:nvPicPr>
          <p:cNvPr id="8" name="Picture 2"/>
          <p:cNvPicPr>
            <a:picLocks noChangeAspect="1" noChangeArrowheads="1"/>
          </p:cNvPicPr>
          <p:nvPr/>
        </p:nvPicPr>
        <p:blipFill>
          <a:blip r:embed="rId2" cstate="print"/>
          <a:srcRect/>
          <a:stretch>
            <a:fillRect/>
          </a:stretch>
        </p:blipFill>
        <p:spPr bwMode="auto">
          <a:xfrm>
            <a:off x="252457" y="2803376"/>
            <a:ext cx="1798325" cy="2501900"/>
          </a:xfrm>
          <a:prstGeom prst="rect">
            <a:avLst/>
          </a:prstGeom>
          <a:noFill/>
          <a:ln w="9525">
            <a:noFill/>
            <a:miter lim="800000"/>
            <a:headEnd/>
            <a:tailEnd/>
          </a:ln>
        </p:spPr>
      </p:pic>
      <p:sp>
        <p:nvSpPr>
          <p:cNvPr id="9" name="Прямоугольник 8"/>
          <p:cNvSpPr/>
          <p:nvPr/>
        </p:nvSpPr>
        <p:spPr>
          <a:xfrm>
            <a:off x="829218" y="5847951"/>
            <a:ext cx="6845144" cy="400110"/>
          </a:xfrm>
          <a:prstGeom prst="rect">
            <a:avLst/>
          </a:prstGeom>
        </p:spPr>
        <p:txBody>
          <a:bodyPr wrap="none">
            <a:spAutoFit/>
          </a:bodyPr>
          <a:lstStyle/>
          <a:p>
            <a:r>
              <a:rPr lang="en-US" sz="2000" i="1" dirty="0" smtClean="0">
                <a:solidFill>
                  <a:srgbClr val="C00000"/>
                </a:solidFill>
              </a:rPr>
              <a:t>Future goal: implementation of the micro-beam project</a:t>
            </a:r>
            <a:endParaRPr lang="ru-RU" sz="2000" dirty="0">
              <a:solidFill>
                <a:srgbClr val="C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646113" y="2171700"/>
            <a:ext cx="8147050" cy="1724025"/>
          </a:xfrm>
          <a:prstGeom prst="rect">
            <a:avLst/>
          </a:prstGeom>
          <a:noFill/>
          <a:ln w="9525">
            <a:noFill/>
            <a:miter lim="800000"/>
            <a:headEnd/>
            <a:tailEnd/>
          </a:ln>
          <a:effectLst/>
        </p:spPr>
        <p:txBody>
          <a:bodyPr>
            <a:spAutoFit/>
          </a:bodyPr>
          <a:lstStyle/>
          <a:p>
            <a:pPr marL="901700" lvl="1">
              <a:tabLst>
                <a:tab pos="444500" algn="l"/>
              </a:tabLst>
            </a:pPr>
            <a:r>
              <a:rPr lang="ru-RU" altLang="ru-RU" sz="800">
                <a:latin typeface="Times New Roman" pitchFamily="18" charset="0"/>
              </a:rPr>
              <a:t>	</a:t>
            </a:r>
            <a:endParaRPr lang="ru-RU" altLang="ru-RU" sz="100">
              <a:latin typeface="Times New Roman" pitchFamily="18" charset="0"/>
            </a:endParaRPr>
          </a:p>
          <a:p>
            <a:pPr marL="901700" lvl="1">
              <a:tabLst>
                <a:tab pos="444500" algn="l"/>
              </a:tabLst>
            </a:pPr>
            <a:r>
              <a:rPr lang="ru-RU" altLang="ru-RU">
                <a:latin typeface="Times New Roman" pitchFamily="18" charset="0"/>
              </a:rPr>
              <a:t>			</a:t>
            </a:r>
            <a:r>
              <a:rPr lang="ru-RU" altLang="ru-RU" sz="2400" b="1" i="1"/>
              <a:t>Areas of use</a:t>
            </a:r>
            <a:endParaRPr lang="en-US" altLang="ru-RU" sz="2400" b="1" i="1"/>
          </a:p>
          <a:p>
            <a:pPr marL="901700" lvl="1">
              <a:tabLst>
                <a:tab pos="444500" algn="l"/>
              </a:tabLst>
            </a:pPr>
            <a:endParaRPr lang="ru-RU" altLang="ru-RU" sz="300" b="1" i="1"/>
          </a:p>
          <a:p>
            <a:pPr marL="901700" lvl="1">
              <a:tabLst>
                <a:tab pos="444500" algn="l"/>
              </a:tabLst>
            </a:pPr>
            <a:r>
              <a:rPr lang="ru-RU" altLang="ru-RU">
                <a:latin typeface="Times New Roman" pitchFamily="18" charset="0"/>
              </a:rPr>
              <a:t>		- </a:t>
            </a:r>
            <a:r>
              <a:rPr lang="en-US" altLang="ru-RU">
                <a:latin typeface="Times New Roman" pitchFamily="18" charset="0"/>
              </a:rPr>
              <a:t>Nuclear reactions with fast quasimonoenergetic neutrons</a:t>
            </a:r>
            <a:r>
              <a:rPr lang="ru-RU" altLang="ru-RU">
                <a:latin typeface="Times New Roman" pitchFamily="18" charset="0"/>
              </a:rPr>
              <a:t>;</a:t>
            </a:r>
          </a:p>
          <a:p>
            <a:pPr marL="901700" lvl="1">
              <a:tabLst>
                <a:tab pos="444500" algn="l"/>
              </a:tabLst>
            </a:pPr>
            <a:r>
              <a:rPr lang="ru-RU" altLang="ru-RU">
                <a:latin typeface="Times New Roman" pitchFamily="18" charset="0"/>
              </a:rPr>
              <a:t>		- Ion Beam Spectrometry (Multilayer structures, isotope 			determination, elemental depth profiling);</a:t>
            </a:r>
          </a:p>
          <a:p>
            <a:pPr marL="901700" lvl="1">
              <a:tabLst>
                <a:tab pos="444500" algn="l"/>
              </a:tabLst>
            </a:pPr>
            <a:r>
              <a:rPr lang="ru-RU" altLang="ru-RU">
                <a:latin typeface="Times New Roman" pitchFamily="18" charset="0"/>
              </a:rPr>
              <a:t>		- Radiation technologies (Science, technology, medicine, etc.).</a:t>
            </a:r>
            <a:endParaRPr lang="en-US">
              <a:latin typeface="Times New Roman" pitchFamily="18" charset="0"/>
            </a:endParaRPr>
          </a:p>
        </p:txBody>
      </p:sp>
      <p:sp>
        <p:nvSpPr>
          <p:cNvPr id="3075" name="Text Box 3"/>
          <p:cNvSpPr txBox="1">
            <a:spLocks noChangeArrowheads="1"/>
          </p:cNvSpPr>
          <p:nvPr/>
        </p:nvSpPr>
        <p:spPr bwMode="auto">
          <a:xfrm>
            <a:off x="1544638" y="246063"/>
            <a:ext cx="5164137" cy="457200"/>
          </a:xfrm>
          <a:prstGeom prst="rect">
            <a:avLst/>
          </a:prstGeom>
          <a:noFill/>
          <a:ln w="9525">
            <a:noFill/>
            <a:miter lim="800000"/>
            <a:headEnd/>
            <a:tailEnd/>
          </a:ln>
          <a:effectLst/>
        </p:spPr>
        <p:txBody>
          <a:bodyPr wrap="none">
            <a:spAutoFit/>
          </a:bodyPr>
          <a:lstStyle/>
          <a:p>
            <a:pPr lvl="1"/>
            <a:r>
              <a:rPr lang="en-US" sz="2400"/>
              <a:t>Significant Features of ESA</a:t>
            </a:r>
            <a:r>
              <a:rPr lang="ru-RU" sz="2400"/>
              <a:t> EG-5</a:t>
            </a:r>
          </a:p>
        </p:txBody>
      </p:sp>
      <p:sp>
        <p:nvSpPr>
          <p:cNvPr id="3076" name="Text Box 4"/>
          <p:cNvSpPr txBox="1">
            <a:spLocks noChangeArrowheads="1"/>
          </p:cNvSpPr>
          <p:nvPr/>
        </p:nvSpPr>
        <p:spPr bwMode="auto">
          <a:xfrm>
            <a:off x="2203450" y="4083050"/>
            <a:ext cx="6940550" cy="2379663"/>
          </a:xfrm>
          <a:prstGeom prst="rect">
            <a:avLst/>
          </a:prstGeom>
          <a:noFill/>
          <a:ln w="9525">
            <a:noFill/>
            <a:miter lim="800000"/>
            <a:headEnd/>
            <a:tailEnd/>
          </a:ln>
          <a:effectLst/>
        </p:spPr>
        <p:txBody>
          <a:bodyPr>
            <a:spAutoFit/>
          </a:bodyPr>
          <a:lstStyle/>
          <a:p>
            <a:pPr algn="ctr">
              <a:tabLst>
                <a:tab pos="444500" algn="l"/>
              </a:tabLst>
            </a:pPr>
            <a:r>
              <a:rPr lang="en-US" sz="2400" b="1" i="1" dirty="0"/>
              <a:t>Ion beam parameters</a:t>
            </a:r>
          </a:p>
          <a:p>
            <a:pPr algn="ctr">
              <a:tabLst>
                <a:tab pos="444500" algn="l"/>
              </a:tabLst>
            </a:pPr>
            <a:r>
              <a:rPr lang="ru-RU" dirty="0">
                <a:latin typeface="Times New Roman" pitchFamily="18" charset="0"/>
              </a:rPr>
              <a:t> </a:t>
            </a:r>
            <a:r>
              <a:rPr lang="en-US" dirty="0">
                <a:latin typeface="Times New Roman" pitchFamily="18" charset="0"/>
              </a:rPr>
              <a:t>Range of ion beam currents - </a:t>
            </a:r>
            <a:r>
              <a:rPr lang="ru-RU" dirty="0">
                <a:latin typeface="Times New Roman" pitchFamily="18" charset="0"/>
              </a:rPr>
              <a:t>0,</a:t>
            </a:r>
            <a:r>
              <a:rPr lang="en-US" dirty="0">
                <a:latin typeface="Times New Roman" pitchFamily="18" charset="0"/>
              </a:rPr>
              <a:t>0</a:t>
            </a:r>
            <a:r>
              <a:rPr lang="ru-RU" dirty="0">
                <a:latin typeface="Times New Roman" pitchFamily="18" charset="0"/>
              </a:rPr>
              <a:t>1</a:t>
            </a:r>
            <a:r>
              <a:rPr lang="en-US" dirty="0">
                <a:latin typeface="Times New Roman" pitchFamily="18" charset="0"/>
              </a:rPr>
              <a:t> </a:t>
            </a:r>
            <a:r>
              <a:rPr lang="ru-RU" dirty="0">
                <a:latin typeface="Times New Roman" pitchFamily="18" charset="0"/>
              </a:rPr>
              <a:t>-</a:t>
            </a:r>
            <a:r>
              <a:rPr lang="en-US" dirty="0">
                <a:latin typeface="Times New Roman" pitchFamily="18" charset="0"/>
              </a:rPr>
              <a:t> </a:t>
            </a:r>
            <a:r>
              <a:rPr lang="ru-RU" dirty="0">
                <a:latin typeface="Times New Roman" pitchFamily="18" charset="0"/>
              </a:rPr>
              <a:t>3 мкА</a:t>
            </a:r>
            <a:r>
              <a:rPr lang="en-US" dirty="0">
                <a:latin typeface="Times New Roman" pitchFamily="18" charset="0"/>
              </a:rPr>
              <a:t> (100 – 150mkA*);</a:t>
            </a:r>
          </a:p>
          <a:p>
            <a:pPr algn="just">
              <a:buFontTx/>
              <a:buChar char="-"/>
              <a:tabLst>
                <a:tab pos="444500" algn="l"/>
              </a:tabLst>
            </a:pPr>
            <a:r>
              <a:rPr lang="en-US" dirty="0">
                <a:latin typeface="Times New Roman" pitchFamily="18" charset="0"/>
              </a:rPr>
              <a:t> Real ion beam energy range - </a:t>
            </a:r>
            <a:r>
              <a:rPr lang="ru-RU" dirty="0">
                <a:latin typeface="Times New Roman" pitchFamily="18" charset="0"/>
              </a:rPr>
              <a:t>800</a:t>
            </a:r>
            <a:r>
              <a:rPr lang="en-US" dirty="0">
                <a:latin typeface="Times New Roman" pitchFamily="18" charset="0"/>
              </a:rPr>
              <a:t> </a:t>
            </a:r>
            <a:r>
              <a:rPr lang="en-US" dirty="0" err="1">
                <a:latin typeface="Times New Roman" pitchFamily="18" charset="0"/>
              </a:rPr>
              <a:t>keV</a:t>
            </a:r>
            <a:r>
              <a:rPr lang="en-US" dirty="0">
                <a:latin typeface="Times New Roman" pitchFamily="18" charset="0"/>
              </a:rPr>
              <a:t> – 2,5MeV (4,1 </a:t>
            </a:r>
            <a:r>
              <a:rPr lang="en-US" dirty="0" err="1">
                <a:latin typeface="Times New Roman" pitchFamily="18" charset="0"/>
              </a:rPr>
              <a:t>MeV</a:t>
            </a:r>
            <a:r>
              <a:rPr lang="en-US" dirty="0">
                <a:latin typeface="Times New Roman" pitchFamily="18" charset="0"/>
              </a:rPr>
              <a:t>*);</a:t>
            </a:r>
          </a:p>
          <a:p>
            <a:pPr algn="just">
              <a:buFontTx/>
              <a:buChar char="-"/>
              <a:tabLst>
                <a:tab pos="444500" algn="l"/>
              </a:tabLst>
            </a:pPr>
            <a:r>
              <a:rPr lang="en-US" dirty="0">
                <a:latin typeface="Times New Roman" pitchFamily="18" charset="0"/>
              </a:rPr>
              <a:t> Energy </a:t>
            </a:r>
            <a:r>
              <a:rPr lang="en-US" dirty="0" smtClean="0">
                <a:latin typeface="Times New Roman" pitchFamily="18" charset="0"/>
              </a:rPr>
              <a:t>spread </a:t>
            </a:r>
            <a:r>
              <a:rPr lang="en-US" dirty="0">
                <a:latin typeface="Times New Roman" pitchFamily="18" charset="0"/>
              </a:rPr>
              <a:t>(H</a:t>
            </a:r>
            <a:r>
              <a:rPr lang="en-US" baseline="30000" dirty="0">
                <a:latin typeface="Times New Roman" pitchFamily="18" charset="0"/>
              </a:rPr>
              <a:t>+</a:t>
            </a:r>
            <a:r>
              <a:rPr lang="en-US" dirty="0">
                <a:latin typeface="Times New Roman" pitchFamily="18" charset="0"/>
              </a:rPr>
              <a:t>, He</a:t>
            </a:r>
            <a:r>
              <a:rPr lang="en-US" baseline="30000" dirty="0">
                <a:latin typeface="Times New Roman" pitchFamily="18" charset="0"/>
              </a:rPr>
              <a:t>2</a:t>
            </a:r>
            <a:r>
              <a:rPr lang="en-US" baseline="30000" dirty="0" smtClean="0">
                <a:latin typeface="Times New Roman" pitchFamily="18" charset="0"/>
              </a:rPr>
              <a:t>+</a:t>
            </a:r>
            <a:r>
              <a:rPr lang="en-US" dirty="0" smtClean="0">
                <a:latin typeface="Times New Roman" pitchFamily="18" charset="0"/>
              </a:rPr>
              <a:t>)	 	–  </a:t>
            </a:r>
            <a:r>
              <a:rPr lang="en-US" dirty="0" smtClean="0">
                <a:solidFill>
                  <a:srgbClr val="FF0000"/>
                </a:solidFill>
                <a:latin typeface="Times New Roman" pitchFamily="18" charset="0"/>
              </a:rPr>
              <a:t>about 500 </a:t>
            </a:r>
            <a:r>
              <a:rPr lang="en-US" dirty="0" err="1" smtClean="0">
                <a:solidFill>
                  <a:srgbClr val="FF0000"/>
                </a:solidFill>
                <a:latin typeface="Times New Roman" pitchFamily="18" charset="0"/>
              </a:rPr>
              <a:t>eV</a:t>
            </a:r>
            <a:r>
              <a:rPr lang="en-US" dirty="0" smtClean="0">
                <a:latin typeface="Times New Roman" pitchFamily="18" charset="0"/>
              </a:rPr>
              <a:t>;</a:t>
            </a:r>
            <a:endParaRPr lang="en-US" dirty="0">
              <a:latin typeface="Times New Roman" pitchFamily="18" charset="0"/>
            </a:endParaRPr>
          </a:p>
          <a:p>
            <a:pPr algn="just">
              <a:buFontTx/>
              <a:buChar char="-"/>
              <a:tabLst>
                <a:tab pos="444500" algn="l"/>
              </a:tabLst>
            </a:pPr>
            <a:r>
              <a:rPr lang="en-US" dirty="0">
                <a:latin typeface="Times New Roman" pitchFamily="18" charset="0"/>
              </a:rPr>
              <a:t> Charged particles </a:t>
            </a:r>
            <a:r>
              <a:rPr lang="en-US" dirty="0" smtClean="0">
                <a:latin typeface="Times New Roman" pitchFamily="18" charset="0"/>
              </a:rPr>
              <a:t>flux </a:t>
            </a:r>
            <a:r>
              <a:rPr lang="en-US" dirty="0">
                <a:latin typeface="Times New Roman" pitchFamily="18" charset="0"/>
              </a:rPr>
              <a:t>(H</a:t>
            </a:r>
            <a:r>
              <a:rPr lang="en-US" baseline="30000" dirty="0">
                <a:latin typeface="Times New Roman" pitchFamily="18" charset="0"/>
              </a:rPr>
              <a:t>+</a:t>
            </a:r>
            <a:r>
              <a:rPr lang="en-US" dirty="0">
                <a:latin typeface="Times New Roman" pitchFamily="18" charset="0"/>
              </a:rPr>
              <a:t>, He</a:t>
            </a:r>
            <a:r>
              <a:rPr lang="en-US" baseline="30000" dirty="0">
                <a:latin typeface="Times New Roman" pitchFamily="18" charset="0"/>
              </a:rPr>
              <a:t>2+</a:t>
            </a:r>
            <a:r>
              <a:rPr lang="en-US" dirty="0">
                <a:latin typeface="Times New Roman" pitchFamily="18" charset="0"/>
              </a:rPr>
              <a:t>) </a:t>
            </a:r>
            <a:r>
              <a:rPr lang="en-US" dirty="0" smtClean="0">
                <a:latin typeface="Times New Roman" pitchFamily="18" charset="0"/>
              </a:rPr>
              <a:t>	– 1</a:t>
            </a:r>
            <a:r>
              <a:rPr lang="ru-RU" dirty="0">
                <a:latin typeface="Times New Roman" pitchFamily="18" charset="0"/>
              </a:rPr>
              <a:t>0</a:t>
            </a:r>
            <a:r>
              <a:rPr lang="ru-RU" baseline="30000" dirty="0">
                <a:latin typeface="Times New Roman" pitchFamily="18" charset="0"/>
              </a:rPr>
              <a:t>12</a:t>
            </a:r>
            <a:r>
              <a:rPr lang="ru-RU" dirty="0">
                <a:latin typeface="Times New Roman" pitchFamily="18" charset="0"/>
              </a:rPr>
              <a:t>−10</a:t>
            </a:r>
            <a:r>
              <a:rPr lang="ru-RU" baseline="30000" dirty="0">
                <a:latin typeface="Times New Roman" pitchFamily="18" charset="0"/>
              </a:rPr>
              <a:t>13</a:t>
            </a:r>
            <a:r>
              <a:rPr lang="ru-RU" dirty="0">
                <a:latin typeface="Times New Roman" pitchFamily="18" charset="0"/>
              </a:rPr>
              <a:t> </a:t>
            </a:r>
            <a:r>
              <a:rPr lang="en-US" dirty="0">
                <a:latin typeface="Times New Roman" pitchFamily="18" charset="0"/>
              </a:rPr>
              <a:t>part /s </a:t>
            </a:r>
            <a:r>
              <a:rPr lang="en-US" dirty="0" err="1">
                <a:latin typeface="Times New Roman" pitchFamily="18" charset="0"/>
              </a:rPr>
              <a:t>sm</a:t>
            </a:r>
            <a:r>
              <a:rPr lang="ru-RU" baseline="30000" dirty="0">
                <a:latin typeface="Times New Roman" pitchFamily="18" charset="0"/>
              </a:rPr>
              <a:t>−2</a:t>
            </a:r>
            <a:r>
              <a:rPr lang="ru-RU" dirty="0">
                <a:latin typeface="Times New Roman" pitchFamily="18" charset="0"/>
              </a:rPr>
              <a:t> </a:t>
            </a:r>
            <a:endParaRPr lang="en-US" dirty="0">
              <a:latin typeface="Times New Roman" pitchFamily="18" charset="0"/>
            </a:endParaRPr>
          </a:p>
          <a:p>
            <a:pPr lvl="4" algn="just">
              <a:buFontTx/>
              <a:buChar char="-"/>
              <a:tabLst>
                <a:tab pos="444500" algn="l"/>
              </a:tabLst>
            </a:pPr>
            <a:r>
              <a:rPr lang="en-US" dirty="0">
                <a:latin typeface="Times New Roman" pitchFamily="18" charset="0"/>
              </a:rPr>
              <a:t>Neutrons </a:t>
            </a:r>
            <a:r>
              <a:rPr lang="en-US" dirty="0" smtClean="0">
                <a:latin typeface="Times New Roman" pitchFamily="18" charset="0"/>
              </a:rPr>
              <a:t>flux 	– </a:t>
            </a:r>
            <a:r>
              <a:rPr lang="en-US" dirty="0">
                <a:latin typeface="Times New Roman" pitchFamily="18" charset="0"/>
              </a:rPr>
              <a:t>5 10</a:t>
            </a:r>
            <a:r>
              <a:rPr lang="en-US" baseline="30000" dirty="0">
                <a:latin typeface="Times New Roman" pitchFamily="18" charset="0"/>
              </a:rPr>
              <a:t>7 </a:t>
            </a:r>
            <a:r>
              <a:rPr lang="en-US" dirty="0" smtClean="0">
                <a:latin typeface="Times New Roman" pitchFamily="18" charset="0"/>
              </a:rPr>
              <a:t>n/s </a:t>
            </a:r>
            <a:r>
              <a:rPr lang="en-US" dirty="0">
                <a:latin typeface="Times New Roman" pitchFamily="18" charset="0"/>
              </a:rPr>
              <a:t>sm</a:t>
            </a:r>
            <a:r>
              <a:rPr lang="en-US" baseline="30000" dirty="0">
                <a:latin typeface="Times New Roman" pitchFamily="18" charset="0"/>
              </a:rPr>
              <a:t>2</a:t>
            </a:r>
            <a:endParaRPr lang="en-US" dirty="0">
              <a:latin typeface="Times New Roman" pitchFamily="18" charset="0"/>
            </a:endParaRPr>
          </a:p>
          <a:p>
            <a:pPr lvl="4" algn="just">
              <a:buFontTx/>
              <a:buChar char="-"/>
              <a:tabLst>
                <a:tab pos="444500" algn="l"/>
              </a:tabLst>
            </a:pPr>
            <a:r>
              <a:rPr lang="en-US" baseline="30000" dirty="0">
                <a:latin typeface="Times New Roman" pitchFamily="18" charset="0"/>
              </a:rPr>
              <a:t> </a:t>
            </a:r>
            <a:r>
              <a:rPr lang="en-US" dirty="0">
                <a:latin typeface="Times New Roman" pitchFamily="18" charset="0"/>
              </a:rPr>
              <a:t>Max. </a:t>
            </a:r>
            <a:r>
              <a:rPr lang="en-US" dirty="0" smtClean="0">
                <a:latin typeface="Times New Roman" pitchFamily="18" charset="0"/>
              </a:rPr>
              <a:t>neutron </a:t>
            </a:r>
            <a:r>
              <a:rPr lang="en-US" dirty="0">
                <a:latin typeface="Times New Roman" pitchFamily="18" charset="0"/>
              </a:rPr>
              <a:t>energy - 5,5±0,1 </a:t>
            </a:r>
            <a:r>
              <a:rPr lang="en-US" dirty="0" err="1">
                <a:latin typeface="Times New Roman" pitchFamily="18" charset="0"/>
              </a:rPr>
              <a:t>MeV</a:t>
            </a:r>
            <a:r>
              <a:rPr lang="en-US" dirty="0">
                <a:latin typeface="Times New Roman" pitchFamily="18" charset="0"/>
              </a:rPr>
              <a:t> (</a:t>
            </a:r>
            <a:r>
              <a:rPr lang="en-US" dirty="0" err="1">
                <a:latin typeface="Times New Roman" pitchFamily="18" charset="0"/>
              </a:rPr>
              <a:t>Deutron</a:t>
            </a:r>
            <a:r>
              <a:rPr lang="en-US" dirty="0">
                <a:latin typeface="Times New Roman" pitchFamily="18" charset="0"/>
              </a:rPr>
              <a:t> current – 2mkA, </a:t>
            </a:r>
            <a:r>
              <a:rPr lang="en-US" dirty="0" err="1">
                <a:latin typeface="Times New Roman" pitchFamily="18" charset="0"/>
              </a:rPr>
              <a:t>deutron</a:t>
            </a:r>
            <a:r>
              <a:rPr lang="en-US" dirty="0">
                <a:latin typeface="Times New Roman" pitchFamily="18" charset="0"/>
              </a:rPr>
              <a:t> energy – 2,5MeV); </a:t>
            </a:r>
            <a:r>
              <a:rPr lang="ru-RU" dirty="0">
                <a:latin typeface="Times New Roman" pitchFamily="18" charset="0"/>
              </a:rPr>
              <a:t> </a:t>
            </a:r>
          </a:p>
        </p:txBody>
      </p:sp>
      <p:pic>
        <p:nvPicPr>
          <p:cNvPr id="3077" name="Picture 6"/>
          <p:cNvPicPr>
            <a:picLocks noChangeAspect="1" noChangeArrowheads="1"/>
          </p:cNvPicPr>
          <p:nvPr/>
        </p:nvPicPr>
        <p:blipFill>
          <a:blip r:embed="rId3" cstate="print"/>
          <a:srcRect/>
          <a:stretch>
            <a:fillRect/>
          </a:stretch>
        </p:blipFill>
        <p:spPr bwMode="auto">
          <a:xfrm>
            <a:off x="403225" y="4351338"/>
            <a:ext cx="1579563" cy="1990725"/>
          </a:xfrm>
          <a:prstGeom prst="rect">
            <a:avLst/>
          </a:prstGeom>
          <a:noFill/>
          <a:ln w="9525">
            <a:noFill/>
            <a:round/>
            <a:headEnd/>
            <a:tailEnd/>
          </a:ln>
        </p:spPr>
      </p:pic>
      <p:pic>
        <p:nvPicPr>
          <p:cNvPr id="3078" name="Picture 6" descr="IMG_20200924_151149_1"/>
          <p:cNvPicPr>
            <a:picLocks noChangeAspect="1" noChangeArrowheads="1"/>
          </p:cNvPicPr>
          <p:nvPr/>
        </p:nvPicPr>
        <p:blipFill>
          <a:blip r:embed="rId4" cstate="print"/>
          <a:srcRect/>
          <a:stretch>
            <a:fillRect/>
          </a:stretch>
        </p:blipFill>
        <p:spPr bwMode="auto">
          <a:xfrm>
            <a:off x="5975350" y="877888"/>
            <a:ext cx="2865438" cy="1589087"/>
          </a:xfrm>
          <a:prstGeom prst="rect">
            <a:avLst/>
          </a:prstGeom>
          <a:noFill/>
        </p:spPr>
      </p:pic>
      <p:pic>
        <p:nvPicPr>
          <p:cNvPr id="3079" name="Picture 7" descr="Без названия"/>
          <p:cNvPicPr>
            <a:picLocks noChangeAspect="1" noChangeArrowheads="1"/>
          </p:cNvPicPr>
          <p:nvPr/>
        </p:nvPicPr>
        <p:blipFill>
          <a:blip r:embed="rId5" cstate="print"/>
          <a:srcRect/>
          <a:stretch>
            <a:fillRect/>
          </a:stretch>
        </p:blipFill>
        <p:spPr bwMode="auto">
          <a:xfrm>
            <a:off x="650875" y="2659063"/>
            <a:ext cx="1673225" cy="1236662"/>
          </a:xfrm>
          <a:prstGeom prst="rect">
            <a:avLst/>
          </a:prstGeom>
          <a:noFill/>
        </p:spPr>
      </p:pic>
      <p:sp>
        <p:nvSpPr>
          <p:cNvPr id="3081" name="Text Box 9"/>
          <p:cNvSpPr txBox="1">
            <a:spLocks noChangeArrowheads="1"/>
          </p:cNvSpPr>
          <p:nvPr/>
        </p:nvSpPr>
        <p:spPr bwMode="auto">
          <a:xfrm>
            <a:off x="403225" y="796925"/>
            <a:ext cx="5207000" cy="1477328"/>
          </a:xfrm>
          <a:prstGeom prst="rect">
            <a:avLst/>
          </a:prstGeom>
          <a:noFill/>
          <a:ln w="9525">
            <a:noFill/>
            <a:miter lim="800000"/>
            <a:headEnd/>
            <a:tailEnd/>
          </a:ln>
          <a:effectLst/>
        </p:spPr>
        <p:txBody>
          <a:bodyPr wrap="square">
            <a:spAutoFit/>
          </a:bodyPr>
          <a:lstStyle/>
          <a:p>
            <a:pPr marL="84138" lvl="1" defTabSz="358775">
              <a:tabLst>
                <a:tab pos="444500" algn="l"/>
              </a:tabLst>
            </a:pPr>
            <a:r>
              <a:rPr lang="en-US" dirty="0">
                <a:latin typeface="Times New Roman" pitchFamily="18" charset="0"/>
              </a:rPr>
              <a:t>- high energy stability of ion beam</a:t>
            </a:r>
            <a:r>
              <a:rPr lang="ru-RU" dirty="0">
                <a:latin typeface="Times New Roman" pitchFamily="18" charset="0"/>
              </a:rPr>
              <a:t>;</a:t>
            </a:r>
            <a:r>
              <a:rPr lang="en-US" dirty="0">
                <a:latin typeface="Times New Roman" pitchFamily="18" charset="0"/>
              </a:rPr>
              <a:t> </a:t>
            </a:r>
          </a:p>
          <a:p>
            <a:pPr marL="84138" lvl="1" defTabSz="358775">
              <a:buFontTx/>
              <a:buChar char="-"/>
              <a:tabLst>
                <a:tab pos="444500" algn="l"/>
              </a:tabLst>
            </a:pPr>
            <a:r>
              <a:rPr lang="en-US" dirty="0">
                <a:solidFill>
                  <a:schemeClr val="accent2"/>
                </a:solidFill>
                <a:latin typeface="Times New Roman" pitchFamily="18" charset="0"/>
              </a:rPr>
              <a:t>accelerated particles (H</a:t>
            </a:r>
            <a:r>
              <a:rPr lang="en-US" baseline="30000" dirty="0">
                <a:solidFill>
                  <a:schemeClr val="accent2"/>
                </a:solidFill>
                <a:latin typeface="Times New Roman" pitchFamily="18" charset="0"/>
              </a:rPr>
              <a:t>+</a:t>
            </a:r>
            <a:r>
              <a:rPr lang="en-US" dirty="0">
                <a:solidFill>
                  <a:schemeClr val="accent2"/>
                </a:solidFill>
                <a:latin typeface="Times New Roman" pitchFamily="18" charset="0"/>
              </a:rPr>
              <a:t>, He, D</a:t>
            </a:r>
            <a:r>
              <a:rPr lang="en-US" baseline="30000" dirty="0">
                <a:solidFill>
                  <a:schemeClr val="accent2"/>
                </a:solidFill>
                <a:latin typeface="Times New Roman" pitchFamily="18" charset="0"/>
              </a:rPr>
              <a:t> </a:t>
            </a:r>
            <a:r>
              <a:rPr lang="en-US" dirty="0">
                <a:solidFill>
                  <a:schemeClr val="accent2"/>
                </a:solidFill>
                <a:latin typeface="Times New Roman" pitchFamily="18" charset="0"/>
              </a:rPr>
              <a:t>)</a:t>
            </a:r>
            <a:r>
              <a:rPr lang="ru-RU" dirty="0">
                <a:solidFill>
                  <a:schemeClr val="accent2"/>
                </a:solidFill>
                <a:latin typeface="Times New Roman" pitchFamily="18" charset="0"/>
              </a:rPr>
              <a:t>;</a:t>
            </a:r>
          </a:p>
          <a:p>
            <a:pPr marL="84138" lvl="1" defTabSz="358775">
              <a:buFontTx/>
              <a:buChar char="-"/>
              <a:tabLst>
                <a:tab pos="444500" algn="l"/>
              </a:tabLst>
            </a:pPr>
            <a:r>
              <a:rPr lang="en-US" dirty="0">
                <a:solidFill>
                  <a:schemeClr val="accent2"/>
                </a:solidFill>
                <a:latin typeface="Times New Roman" pitchFamily="18" charset="0"/>
              </a:rPr>
              <a:t>accelerated voltage</a:t>
            </a:r>
            <a:r>
              <a:rPr lang="en-US" dirty="0">
                <a:latin typeface="Times New Roman" pitchFamily="18" charset="0"/>
              </a:rPr>
              <a:t> (from </a:t>
            </a:r>
            <a:r>
              <a:rPr lang="ru-RU" dirty="0">
                <a:latin typeface="Times New Roman" pitchFamily="18" charset="0"/>
              </a:rPr>
              <a:t>800</a:t>
            </a:r>
            <a:r>
              <a:rPr lang="en-US" dirty="0">
                <a:latin typeface="Times New Roman" pitchFamily="18" charset="0"/>
              </a:rPr>
              <a:t> </a:t>
            </a:r>
            <a:r>
              <a:rPr lang="en-US" dirty="0" err="1">
                <a:latin typeface="Times New Roman" pitchFamily="18" charset="0"/>
              </a:rPr>
              <a:t>keV</a:t>
            </a:r>
            <a:r>
              <a:rPr lang="en-US" dirty="0">
                <a:latin typeface="Times New Roman" pitchFamily="18" charset="0"/>
              </a:rPr>
              <a:t> to 3MeV). </a:t>
            </a:r>
            <a:endParaRPr lang="ru-RU" dirty="0">
              <a:latin typeface="Times New Roman" pitchFamily="18" charset="0"/>
            </a:endParaRPr>
          </a:p>
          <a:p>
            <a:pPr marL="84138" lvl="1" defTabSz="358775">
              <a:buFontTx/>
              <a:buChar char="-"/>
              <a:tabLst>
                <a:tab pos="444500" algn="l"/>
              </a:tabLst>
            </a:pPr>
            <a:r>
              <a:rPr lang="en-US" dirty="0">
                <a:latin typeface="Times New Roman" pitchFamily="18" charset="0"/>
              </a:rPr>
              <a:t>possibility of obtaining of </a:t>
            </a:r>
            <a:r>
              <a:rPr lang="en-US" dirty="0" smtClean="0">
                <a:latin typeface="Times New Roman" pitchFamily="18" charset="0"/>
              </a:rPr>
              <a:t>quasi-</a:t>
            </a:r>
            <a:r>
              <a:rPr lang="en-US" dirty="0" err="1" smtClean="0">
                <a:latin typeface="Times New Roman" pitchFamily="18" charset="0"/>
              </a:rPr>
              <a:t>monoenergetic</a:t>
            </a:r>
            <a:r>
              <a:rPr lang="en-US" dirty="0" smtClean="0">
                <a:latin typeface="Times New Roman" pitchFamily="18" charset="0"/>
              </a:rPr>
              <a:t> neutron beams</a:t>
            </a:r>
            <a:r>
              <a:rPr lang="en-US" dirty="0">
                <a:latin typeface="Times New Roman" pitchFamily="18" charset="0"/>
              </a:rPr>
              <a:t>.</a:t>
            </a:r>
          </a:p>
        </p:txBody>
      </p:sp>
      <p:sp>
        <p:nvSpPr>
          <p:cNvPr id="3082" name="Text Box 10"/>
          <p:cNvSpPr txBox="1">
            <a:spLocks noChangeArrowheads="1"/>
          </p:cNvSpPr>
          <p:nvPr/>
        </p:nvSpPr>
        <p:spPr bwMode="auto">
          <a:xfrm>
            <a:off x="1635125" y="6157913"/>
            <a:ext cx="184150" cy="579437"/>
          </a:xfrm>
          <a:prstGeom prst="rect">
            <a:avLst/>
          </a:prstGeom>
          <a:noFill/>
          <a:ln w="9525">
            <a:noFill/>
            <a:miter lim="800000"/>
            <a:headEnd/>
            <a:tailEnd/>
          </a:ln>
          <a:effectLst/>
        </p:spPr>
        <p:txBody>
          <a:bodyPr wrap="none">
            <a:spAutoFit/>
          </a:bodyPr>
          <a:lstStyle/>
          <a:p>
            <a:endParaRPr lang="ru-RU" sz="3200"/>
          </a:p>
        </p:txBody>
      </p:sp>
      <p:sp>
        <p:nvSpPr>
          <p:cNvPr id="3083" name="Rectangle 11"/>
          <p:cNvSpPr>
            <a:spLocks noChangeArrowheads="1"/>
          </p:cNvSpPr>
          <p:nvPr/>
        </p:nvSpPr>
        <p:spPr bwMode="auto">
          <a:xfrm>
            <a:off x="2308225" y="5922963"/>
            <a:ext cx="1296988" cy="517525"/>
          </a:xfrm>
          <a:prstGeom prst="rect">
            <a:avLst/>
          </a:prstGeom>
          <a:noFill/>
          <a:ln w="9525">
            <a:noFill/>
            <a:miter lim="800000"/>
            <a:headEnd/>
            <a:tailEnd/>
          </a:ln>
          <a:effectLst/>
        </p:spPr>
        <p:txBody>
          <a:bodyPr wrap="none">
            <a:spAutoFit/>
          </a:bodyPr>
          <a:lstStyle/>
          <a:p>
            <a:r>
              <a:rPr lang="en-US" sz="1400"/>
              <a:t>*- will be after</a:t>
            </a:r>
          </a:p>
          <a:p>
            <a:r>
              <a:rPr lang="en-US" sz="1400"/>
              <a:t>modernization</a:t>
            </a:r>
            <a:endParaRPr lang="ru-RU" sz="140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9"/>
          <p:cNvSpPr>
            <a:spLocks noChangeArrowheads="1"/>
          </p:cNvSpPr>
          <p:nvPr/>
        </p:nvSpPr>
        <p:spPr bwMode="auto">
          <a:xfrm>
            <a:off x="395288" y="333375"/>
            <a:ext cx="8291512" cy="676275"/>
          </a:xfrm>
          <a:prstGeom prst="rect">
            <a:avLst/>
          </a:prstGeom>
          <a:noFill/>
          <a:ln w="9525">
            <a:noFill/>
            <a:miter lim="800000"/>
            <a:headEnd/>
            <a:tailEnd/>
          </a:ln>
        </p:spPr>
        <p:txBody>
          <a:bodyPr>
            <a:spAutoFit/>
          </a:bodyPr>
          <a:lstStyle/>
          <a:p>
            <a:pPr algn="ctr">
              <a:lnSpc>
                <a:spcPct val="80000"/>
              </a:lnSpc>
            </a:pPr>
            <a:r>
              <a:rPr lang="en-US" sz="2400"/>
              <a:t>Modernization of the EG-5 accelerator and development of its experimental infrastructure</a:t>
            </a:r>
            <a:endParaRPr lang="ru-RU" sz="2400"/>
          </a:p>
        </p:txBody>
      </p:sp>
      <p:sp>
        <p:nvSpPr>
          <p:cNvPr id="9219" name="Text Box 3"/>
          <p:cNvSpPr txBox="1">
            <a:spLocks noChangeArrowheads="1"/>
          </p:cNvSpPr>
          <p:nvPr/>
        </p:nvSpPr>
        <p:spPr bwMode="auto">
          <a:xfrm>
            <a:off x="37332" y="2463512"/>
            <a:ext cx="3530984" cy="584775"/>
          </a:xfrm>
          <a:prstGeom prst="rect">
            <a:avLst/>
          </a:prstGeom>
          <a:noFill/>
          <a:ln w="9525">
            <a:solidFill>
              <a:schemeClr val="accent2"/>
            </a:solidFill>
            <a:miter lim="800000"/>
            <a:headEnd/>
            <a:tailEnd/>
          </a:ln>
          <a:effectLst/>
        </p:spPr>
        <p:txBody>
          <a:bodyPr wrap="square">
            <a:spAutoFit/>
          </a:bodyPr>
          <a:lstStyle/>
          <a:p>
            <a:r>
              <a:rPr lang="en-US" sz="1600" b="0" dirty="0"/>
              <a:t>Replacement of AT and </a:t>
            </a:r>
            <a:r>
              <a:rPr lang="en-US" sz="1600" b="0" dirty="0" smtClean="0"/>
              <a:t>HV-source;</a:t>
            </a:r>
          </a:p>
          <a:p>
            <a:r>
              <a:rPr lang="en-US" sz="1600" b="0" dirty="0" smtClean="0"/>
              <a:t> </a:t>
            </a:r>
            <a:r>
              <a:rPr lang="en-US" sz="1600" b="0" dirty="0"/>
              <a:t>modernization of service systems</a:t>
            </a:r>
            <a:endParaRPr lang="ru-RU" sz="1600" b="0" dirty="0"/>
          </a:p>
        </p:txBody>
      </p:sp>
      <p:sp>
        <p:nvSpPr>
          <p:cNvPr id="9220" name="Line 4"/>
          <p:cNvSpPr>
            <a:spLocks noChangeShapeType="1"/>
          </p:cNvSpPr>
          <p:nvPr/>
        </p:nvSpPr>
        <p:spPr bwMode="auto">
          <a:xfrm>
            <a:off x="3568316" y="2755900"/>
            <a:ext cx="495300" cy="0"/>
          </a:xfrm>
          <a:prstGeom prst="line">
            <a:avLst/>
          </a:prstGeom>
          <a:noFill/>
          <a:ln w="9525">
            <a:solidFill>
              <a:schemeClr val="tx1"/>
            </a:solidFill>
            <a:round/>
            <a:headEnd/>
            <a:tailEnd type="triangle" w="med" len="med"/>
          </a:ln>
          <a:effectLst/>
        </p:spPr>
        <p:txBody>
          <a:bodyPr/>
          <a:lstStyle/>
          <a:p>
            <a:endParaRPr lang="ru-RU" b="0"/>
          </a:p>
        </p:txBody>
      </p:sp>
      <p:sp>
        <p:nvSpPr>
          <p:cNvPr id="9221" name="Text Box 5"/>
          <p:cNvSpPr txBox="1">
            <a:spLocks noChangeArrowheads="1"/>
          </p:cNvSpPr>
          <p:nvPr/>
        </p:nvSpPr>
        <p:spPr bwMode="auto">
          <a:xfrm>
            <a:off x="4059238" y="2430462"/>
            <a:ext cx="1816100" cy="650875"/>
          </a:xfrm>
          <a:prstGeom prst="rect">
            <a:avLst/>
          </a:prstGeom>
          <a:noFill/>
          <a:ln w="9525">
            <a:solidFill>
              <a:schemeClr val="accent2"/>
            </a:solidFill>
            <a:miter lim="800000"/>
            <a:headEnd/>
            <a:tailEnd/>
          </a:ln>
          <a:effectLst/>
        </p:spPr>
        <p:txBody>
          <a:bodyPr wrap="square">
            <a:spAutoFit/>
          </a:bodyPr>
          <a:lstStyle/>
          <a:p>
            <a:r>
              <a:rPr lang="ru-RU" b="0"/>
              <a:t>Microbeam</a:t>
            </a:r>
            <a:r>
              <a:rPr lang="en-US" b="0"/>
              <a:t> </a:t>
            </a:r>
            <a:r>
              <a:rPr lang="ru-RU" b="0"/>
              <a:t>spectrometer</a:t>
            </a:r>
          </a:p>
        </p:txBody>
      </p:sp>
      <p:sp>
        <p:nvSpPr>
          <p:cNvPr id="9222" name="Text Box 6"/>
          <p:cNvSpPr txBox="1">
            <a:spLocks noChangeArrowheads="1"/>
          </p:cNvSpPr>
          <p:nvPr/>
        </p:nvSpPr>
        <p:spPr bwMode="auto">
          <a:xfrm>
            <a:off x="1254125" y="3322638"/>
            <a:ext cx="2014538" cy="590550"/>
          </a:xfrm>
          <a:prstGeom prst="rect">
            <a:avLst/>
          </a:prstGeom>
          <a:noFill/>
          <a:ln w="9525">
            <a:solidFill>
              <a:schemeClr val="accent2"/>
            </a:solidFill>
            <a:miter lim="800000"/>
            <a:headEnd/>
            <a:tailEnd/>
          </a:ln>
          <a:effectLst/>
        </p:spPr>
        <p:txBody>
          <a:bodyPr>
            <a:spAutoFit/>
          </a:bodyPr>
          <a:lstStyle/>
          <a:p>
            <a:r>
              <a:rPr lang="ru-RU" sz="1600" b="0"/>
              <a:t>Neutron generator</a:t>
            </a:r>
          </a:p>
          <a:p>
            <a:r>
              <a:rPr lang="ru-RU" sz="1600" b="0"/>
              <a:t>20</a:t>
            </a:r>
            <a:r>
              <a:rPr lang="en-US" sz="1600" b="0"/>
              <a:t>keV</a:t>
            </a:r>
            <a:r>
              <a:rPr lang="ru-RU" sz="1600" b="0"/>
              <a:t> – 5,1 </a:t>
            </a:r>
            <a:r>
              <a:rPr lang="en-US" sz="1600" b="0"/>
              <a:t>MeV</a:t>
            </a:r>
            <a:r>
              <a:rPr lang="ru-RU" sz="1600" b="0"/>
              <a:t> </a:t>
            </a:r>
          </a:p>
        </p:txBody>
      </p:sp>
      <p:sp>
        <p:nvSpPr>
          <p:cNvPr id="9223" name="Text Box 7"/>
          <p:cNvSpPr txBox="1">
            <a:spLocks noChangeArrowheads="1"/>
          </p:cNvSpPr>
          <p:nvPr/>
        </p:nvSpPr>
        <p:spPr bwMode="auto">
          <a:xfrm>
            <a:off x="1319212" y="4210734"/>
            <a:ext cx="1820863" cy="369332"/>
          </a:xfrm>
          <a:prstGeom prst="rect">
            <a:avLst/>
          </a:prstGeom>
          <a:noFill/>
          <a:ln w="9525">
            <a:solidFill>
              <a:schemeClr val="accent2"/>
            </a:solidFill>
            <a:miter lim="800000"/>
            <a:headEnd/>
            <a:tailEnd/>
          </a:ln>
          <a:effectLst/>
        </p:spPr>
        <p:txBody>
          <a:bodyPr wrap="square">
            <a:spAutoFit/>
          </a:bodyPr>
          <a:lstStyle/>
          <a:p>
            <a:r>
              <a:rPr lang="en-US" b="0" dirty="0"/>
              <a:t>I</a:t>
            </a:r>
            <a:r>
              <a:rPr lang="ru-RU" b="0" dirty="0" err="1"/>
              <a:t>on</a:t>
            </a:r>
            <a:r>
              <a:rPr lang="ru-RU" b="0" dirty="0"/>
              <a:t> </a:t>
            </a:r>
            <a:r>
              <a:rPr lang="ru-RU" b="0" dirty="0" err="1"/>
              <a:t>implantator</a:t>
            </a:r>
            <a:endParaRPr lang="ru-RU" b="0" dirty="0"/>
          </a:p>
        </p:txBody>
      </p:sp>
      <p:sp>
        <p:nvSpPr>
          <p:cNvPr id="9224" name="Line 8"/>
          <p:cNvSpPr>
            <a:spLocks noChangeShapeType="1"/>
          </p:cNvSpPr>
          <p:nvPr/>
        </p:nvSpPr>
        <p:spPr bwMode="auto">
          <a:xfrm>
            <a:off x="850900" y="3162300"/>
            <a:ext cx="0" cy="1358900"/>
          </a:xfrm>
          <a:prstGeom prst="line">
            <a:avLst/>
          </a:prstGeom>
          <a:noFill/>
          <a:ln w="9525">
            <a:solidFill>
              <a:schemeClr val="tx1"/>
            </a:solidFill>
            <a:round/>
            <a:headEnd/>
            <a:tailEnd/>
          </a:ln>
          <a:effectLst/>
        </p:spPr>
        <p:txBody>
          <a:bodyPr/>
          <a:lstStyle/>
          <a:p>
            <a:endParaRPr lang="ru-RU" b="0"/>
          </a:p>
        </p:txBody>
      </p:sp>
      <p:sp>
        <p:nvSpPr>
          <p:cNvPr id="9225" name="Line 9"/>
          <p:cNvSpPr>
            <a:spLocks noChangeShapeType="1"/>
          </p:cNvSpPr>
          <p:nvPr/>
        </p:nvSpPr>
        <p:spPr bwMode="auto">
          <a:xfrm>
            <a:off x="850900" y="4521200"/>
            <a:ext cx="368300" cy="12700"/>
          </a:xfrm>
          <a:prstGeom prst="line">
            <a:avLst/>
          </a:prstGeom>
          <a:noFill/>
          <a:ln w="9525">
            <a:solidFill>
              <a:schemeClr val="tx1"/>
            </a:solidFill>
            <a:round/>
            <a:headEnd/>
            <a:tailEnd type="triangle" w="med" len="med"/>
          </a:ln>
          <a:effectLst/>
        </p:spPr>
        <p:txBody>
          <a:bodyPr/>
          <a:lstStyle/>
          <a:p>
            <a:endParaRPr lang="ru-RU" b="0"/>
          </a:p>
        </p:txBody>
      </p:sp>
      <p:sp>
        <p:nvSpPr>
          <p:cNvPr id="9226" name="Line 10"/>
          <p:cNvSpPr>
            <a:spLocks noChangeShapeType="1"/>
          </p:cNvSpPr>
          <p:nvPr/>
        </p:nvSpPr>
        <p:spPr bwMode="auto">
          <a:xfrm>
            <a:off x="863600" y="3660775"/>
            <a:ext cx="368300" cy="12700"/>
          </a:xfrm>
          <a:prstGeom prst="line">
            <a:avLst/>
          </a:prstGeom>
          <a:noFill/>
          <a:ln w="9525">
            <a:solidFill>
              <a:schemeClr val="tx1"/>
            </a:solidFill>
            <a:round/>
            <a:headEnd/>
            <a:tailEnd type="triangle" w="med" len="med"/>
          </a:ln>
          <a:effectLst/>
        </p:spPr>
        <p:txBody>
          <a:bodyPr/>
          <a:lstStyle/>
          <a:p>
            <a:endParaRPr lang="ru-RU" b="0"/>
          </a:p>
        </p:txBody>
      </p:sp>
      <p:sp>
        <p:nvSpPr>
          <p:cNvPr id="9227" name="Text Box 5"/>
          <p:cNvSpPr txBox="1">
            <a:spLocks noChangeArrowheads="1"/>
          </p:cNvSpPr>
          <p:nvPr/>
        </p:nvSpPr>
        <p:spPr bwMode="auto">
          <a:xfrm>
            <a:off x="37332" y="1131888"/>
            <a:ext cx="9106668" cy="855662"/>
          </a:xfrm>
          <a:prstGeom prst="rect">
            <a:avLst/>
          </a:prstGeom>
          <a:noFill/>
          <a:ln w="9525">
            <a:noFill/>
            <a:miter lim="800000"/>
            <a:headEnd/>
            <a:tailEnd/>
          </a:ln>
        </p:spPr>
        <p:txBody>
          <a:bodyPr wrap="square">
            <a:spAutoFit/>
          </a:bodyPr>
          <a:lstStyle/>
          <a:p>
            <a:pPr marL="3175" lvl="1"/>
            <a:r>
              <a:rPr lang="ru-RU" sz="1600" b="1" dirty="0"/>
              <a:t>	</a:t>
            </a:r>
            <a:r>
              <a:rPr lang="en-US" b="1" dirty="0"/>
              <a:t>Goal</a:t>
            </a:r>
            <a:r>
              <a:rPr lang="ru-RU" sz="1600" b="1" dirty="0"/>
              <a:t> </a:t>
            </a:r>
            <a:endParaRPr lang="en-US" sz="1600" b="1" dirty="0" smtClean="0"/>
          </a:p>
          <a:p>
            <a:pPr marL="3175" lvl="1"/>
            <a:r>
              <a:rPr lang="en-US" sz="1600" dirty="0" smtClean="0"/>
              <a:t>Providing </a:t>
            </a:r>
            <a:r>
              <a:rPr lang="en-US" sz="1600" dirty="0"/>
              <a:t>technical conditions for the implementation of the scientific program of </a:t>
            </a:r>
            <a:r>
              <a:rPr lang="en-US" sz="1600" dirty="0" smtClean="0"/>
              <a:t>JINR TP</a:t>
            </a:r>
            <a:r>
              <a:rPr lang="ru-RU" sz="1600" dirty="0" smtClean="0"/>
              <a:t>. </a:t>
            </a:r>
            <a:endParaRPr lang="ru-RU" sz="1600" dirty="0"/>
          </a:p>
          <a:p>
            <a:pPr marL="198438" lvl="1" algn="ctr"/>
            <a:endParaRPr lang="ru-RU" sz="1600" b="1" dirty="0">
              <a:latin typeface="Calibri" pitchFamily="34" charset="0"/>
            </a:endParaRPr>
          </a:p>
        </p:txBody>
      </p:sp>
      <p:sp>
        <p:nvSpPr>
          <p:cNvPr id="9228" name="Text Box 5"/>
          <p:cNvSpPr txBox="1">
            <a:spLocks noChangeArrowheads="1"/>
          </p:cNvSpPr>
          <p:nvPr/>
        </p:nvSpPr>
        <p:spPr bwMode="auto">
          <a:xfrm>
            <a:off x="0" y="4852988"/>
            <a:ext cx="5867400" cy="1833562"/>
          </a:xfrm>
          <a:prstGeom prst="rect">
            <a:avLst/>
          </a:prstGeom>
          <a:noFill/>
          <a:ln w="9525">
            <a:noFill/>
            <a:miter lim="800000"/>
            <a:headEnd/>
            <a:tailEnd/>
          </a:ln>
        </p:spPr>
        <p:txBody>
          <a:bodyPr>
            <a:spAutoFit/>
          </a:bodyPr>
          <a:lstStyle/>
          <a:p>
            <a:pPr marL="376238" lvl="1" indent="249238"/>
            <a:r>
              <a:rPr lang="en-US" dirty="0"/>
              <a:t>Main Tasks</a:t>
            </a:r>
          </a:p>
          <a:p>
            <a:pPr marL="376238" lvl="1" indent="249238">
              <a:buFontTx/>
              <a:buChar char="•"/>
            </a:pPr>
            <a:r>
              <a:rPr lang="en-US" sz="1600" dirty="0"/>
              <a:t>R</a:t>
            </a:r>
            <a:r>
              <a:rPr lang="ru-RU" sz="1600" dirty="0" err="1"/>
              <a:t>evival</a:t>
            </a:r>
            <a:r>
              <a:rPr lang="en-US" sz="1600" dirty="0"/>
              <a:t> in JINR </a:t>
            </a:r>
            <a:r>
              <a:rPr lang="en-US" sz="1600" dirty="0" smtClean="0"/>
              <a:t>of the </a:t>
            </a:r>
            <a:r>
              <a:rPr lang="en-US" sz="1600" dirty="0"/>
              <a:t>research of </a:t>
            </a:r>
            <a:r>
              <a:rPr lang="en-US" sz="1600" i="1" dirty="0"/>
              <a:t>reactions with </a:t>
            </a:r>
            <a:r>
              <a:rPr lang="en-US" sz="1600" i="1" dirty="0" smtClean="0"/>
              <a:t>	fast </a:t>
            </a:r>
            <a:r>
              <a:rPr lang="en-US" sz="1600" i="1" dirty="0" err="1"/>
              <a:t>quasimonoenergetic</a:t>
            </a:r>
            <a:r>
              <a:rPr lang="en-US" sz="1600" i="1" dirty="0"/>
              <a:t> neutrons;</a:t>
            </a:r>
          </a:p>
          <a:p>
            <a:pPr marL="376238" lvl="1" indent="249238">
              <a:buFontTx/>
              <a:buChar char="•"/>
            </a:pPr>
            <a:r>
              <a:rPr lang="en-US" sz="1600" dirty="0"/>
              <a:t>Providing the </a:t>
            </a:r>
            <a:r>
              <a:rPr lang="en-US" sz="1600" i="1" dirty="0" err="1"/>
              <a:t>microbeam</a:t>
            </a:r>
            <a:r>
              <a:rPr lang="en-US" sz="1600" i="1" dirty="0"/>
              <a:t> project</a:t>
            </a:r>
            <a:r>
              <a:rPr lang="ru-RU" sz="1600" i="1" dirty="0"/>
              <a:t> </a:t>
            </a:r>
            <a:r>
              <a:rPr lang="en-US" sz="1600" i="1" dirty="0"/>
              <a:t>implementation;</a:t>
            </a:r>
            <a:endParaRPr lang="ru-RU" sz="1600" i="1" dirty="0"/>
          </a:p>
          <a:p>
            <a:pPr marL="376238" lvl="1" indent="249238">
              <a:buFontTx/>
              <a:buChar char="•"/>
            </a:pPr>
            <a:r>
              <a:rPr lang="en-US" sz="1600" dirty="0"/>
              <a:t>Laying a technical and human resource for a period </a:t>
            </a:r>
            <a:r>
              <a:rPr lang="en-US" sz="1600" dirty="0" smtClean="0"/>
              <a:t>	of </a:t>
            </a:r>
            <a:r>
              <a:rPr lang="en-US" sz="1600" dirty="0"/>
              <a:t>more than 20 years</a:t>
            </a:r>
            <a:r>
              <a:rPr lang="ru-RU" sz="1600" dirty="0"/>
              <a:t>;</a:t>
            </a:r>
          </a:p>
          <a:p>
            <a:pPr marL="376238" lvl="1" indent="249238">
              <a:buFontTx/>
              <a:buChar char="•"/>
            </a:pPr>
            <a:r>
              <a:rPr lang="en-US" sz="1600" dirty="0"/>
              <a:t>Developing of new methods for elemental analysis</a:t>
            </a:r>
            <a:r>
              <a:rPr lang="ru-RU" sz="1600" dirty="0"/>
              <a:t>.</a:t>
            </a:r>
            <a:endParaRPr lang="en-US" sz="1600" dirty="0"/>
          </a:p>
        </p:txBody>
      </p:sp>
      <p:sp>
        <p:nvSpPr>
          <p:cNvPr id="9229" name="Text Box 13"/>
          <p:cNvSpPr txBox="1">
            <a:spLocks noChangeArrowheads="1"/>
          </p:cNvSpPr>
          <p:nvPr/>
        </p:nvSpPr>
        <p:spPr bwMode="auto">
          <a:xfrm>
            <a:off x="835025" y="1878013"/>
            <a:ext cx="2326278" cy="369332"/>
          </a:xfrm>
          <a:prstGeom prst="rect">
            <a:avLst/>
          </a:prstGeom>
          <a:noFill/>
          <a:ln w="9525">
            <a:noFill/>
            <a:miter lim="800000"/>
            <a:headEnd/>
            <a:tailEnd/>
          </a:ln>
          <a:effectLst/>
        </p:spPr>
        <p:txBody>
          <a:bodyPr wrap="none">
            <a:spAutoFit/>
          </a:bodyPr>
          <a:lstStyle/>
          <a:p>
            <a:r>
              <a:rPr lang="ru-RU" b="1" dirty="0" err="1"/>
              <a:t>Stage</a:t>
            </a:r>
            <a:r>
              <a:rPr lang="ru-RU" b="1" dirty="0"/>
              <a:t> 1</a:t>
            </a:r>
            <a:r>
              <a:rPr lang="ru-RU" dirty="0"/>
              <a:t> (</a:t>
            </a:r>
            <a:r>
              <a:rPr lang="ru-RU" dirty="0" smtClean="0"/>
              <a:t>202</a:t>
            </a:r>
            <a:r>
              <a:rPr lang="en-US" dirty="0" smtClean="0"/>
              <a:t>4</a:t>
            </a:r>
            <a:r>
              <a:rPr lang="ru-RU" dirty="0" smtClean="0"/>
              <a:t>-202</a:t>
            </a:r>
            <a:r>
              <a:rPr lang="en-US" dirty="0"/>
              <a:t>6</a:t>
            </a:r>
            <a:r>
              <a:rPr lang="ru-RU" dirty="0"/>
              <a:t>)</a:t>
            </a:r>
          </a:p>
        </p:txBody>
      </p:sp>
      <p:sp>
        <p:nvSpPr>
          <p:cNvPr id="9230" name="Text Box 14"/>
          <p:cNvSpPr txBox="1">
            <a:spLocks noChangeArrowheads="1"/>
          </p:cNvSpPr>
          <p:nvPr/>
        </p:nvSpPr>
        <p:spPr bwMode="auto">
          <a:xfrm>
            <a:off x="3746500" y="1876425"/>
            <a:ext cx="2305050" cy="366713"/>
          </a:xfrm>
          <a:prstGeom prst="rect">
            <a:avLst/>
          </a:prstGeom>
          <a:noFill/>
          <a:ln w="9525">
            <a:noFill/>
            <a:miter lim="800000"/>
            <a:headEnd/>
            <a:tailEnd/>
          </a:ln>
          <a:effectLst/>
        </p:spPr>
        <p:txBody>
          <a:bodyPr wrap="none">
            <a:spAutoFit/>
          </a:bodyPr>
          <a:lstStyle/>
          <a:p>
            <a:r>
              <a:rPr lang="ru-RU" b="1"/>
              <a:t>Stage 2</a:t>
            </a:r>
            <a:r>
              <a:rPr lang="ru-RU"/>
              <a:t> (2026-20</a:t>
            </a:r>
            <a:r>
              <a:rPr lang="en-US"/>
              <a:t>30</a:t>
            </a:r>
            <a:r>
              <a:rPr lang="ru-RU"/>
              <a:t>)</a:t>
            </a:r>
          </a:p>
        </p:txBody>
      </p:sp>
      <p:sp>
        <p:nvSpPr>
          <p:cNvPr id="9231" name="Text Box 15"/>
          <p:cNvSpPr txBox="1">
            <a:spLocks noChangeArrowheads="1"/>
          </p:cNvSpPr>
          <p:nvPr/>
        </p:nvSpPr>
        <p:spPr bwMode="auto">
          <a:xfrm>
            <a:off x="5875338" y="2293938"/>
            <a:ext cx="3052762" cy="4064000"/>
          </a:xfrm>
          <a:prstGeom prst="rect">
            <a:avLst/>
          </a:prstGeom>
          <a:noFill/>
          <a:ln w="9525">
            <a:noFill/>
            <a:miter lim="800000"/>
            <a:headEnd/>
            <a:tailEnd/>
          </a:ln>
          <a:effectLst/>
        </p:spPr>
        <p:txBody>
          <a:bodyPr>
            <a:spAutoFit/>
          </a:bodyPr>
          <a:lstStyle/>
          <a:p>
            <a:pPr algn="ctr"/>
            <a:r>
              <a:rPr lang="en-US" b="0" dirty="0"/>
              <a:t>Strengths of EG-5</a:t>
            </a:r>
          </a:p>
          <a:p>
            <a:pPr algn="just"/>
            <a:endParaRPr lang="en-US" b="0" dirty="0"/>
          </a:p>
          <a:p>
            <a:pPr algn="just">
              <a:buFontTx/>
              <a:buChar char="•"/>
            </a:pPr>
            <a:r>
              <a:rPr lang="en-US" sz="1600" b="0" dirty="0"/>
              <a:t> High quality of  ion beam (current level and focusing);</a:t>
            </a:r>
          </a:p>
          <a:p>
            <a:pPr algn="just">
              <a:buFontTx/>
              <a:buChar char="•"/>
            </a:pPr>
            <a:r>
              <a:rPr lang="en-US" sz="1600" b="0" dirty="0"/>
              <a:t>  Maintainability and full autonomy of the accelerator complex for a long time;</a:t>
            </a:r>
          </a:p>
          <a:p>
            <a:pPr algn="just">
              <a:buFontTx/>
              <a:buChar char="•"/>
            </a:pPr>
            <a:r>
              <a:rPr lang="en-US" sz="1600" b="0" dirty="0"/>
              <a:t>  Low operational cost;</a:t>
            </a:r>
          </a:p>
          <a:p>
            <a:pPr algn="just">
              <a:buFontTx/>
              <a:buChar char="•"/>
            </a:pPr>
            <a:r>
              <a:rPr lang="en-US" sz="1600" b="0" dirty="0"/>
              <a:t>  Availability of the necessary technical infrastructure and material base;</a:t>
            </a:r>
          </a:p>
          <a:p>
            <a:pPr algn="just">
              <a:buFontTx/>
              <a:buChar char="•"/>
            </a:pPr>
            <a:r>
              <a:rPr lang="en-US" sz="1600" b="0" dirty="0"/>
              <a:t>  Minimal amount of construction work and concentration of resources on improving the experimental equipment base.</a:t>
            </a:r>
            <a:endParaRPr lang="ru-RU" sz="1600" b="0" dirty="0"/>
          </a:p>
        </p:txBody>
      </p:sp>
      <p:sp>
        <p:nvSpPr>
          <p:cNvPr id="9232" name="Text Box 16"/>
          <p:cNvSpPr txBox="1">
            <a:spLocks noChangeArrowheads="1"/>
          </p:cNvSpPr>
          <p:nvPr/>
        </p:nvSpPr>
        <p:spPr bwMode="auto">
          <a:xfrm>
            <a:off x="3762375" y="3494088"/>
            <a:ext cx="1917700" cy="590550"/>
          </a:xfrm>
          <a:prstGeom prst="rect">
            <a:avLst/>
          </a:prstGeom>
          <a:noFill/>
          <a:ln w="9525">
            <a:solidFill>
              <a:schemeClr val="accent2"/>
            </a:solidFill>
            <a:miter lim="800000"/>
            <a:headEnd/>
            <a:tailEnd/>
          </a:ln>
          <a:effectLst/>
        </p:spPr>
        <p:txBody>
          <a:bodyPr>
            <a:spAutoFit/>
          </a:bodyPr>
          <a:lstStyle/>
          <a:p>
            <a:r>
              <a:rPr lang="en-US" sz="1600" b="0"/>
              <a:t>Human resource forming</a:t>
            </a:r>
            <a:endParaRPr lang="ru-RU" sz="1600" b="0"/>
          </a:p>
        </p:txBody>
      </p:sp>
      <p:sp>
        <p:nvSpPr>
          <p:cNvPr id="9233" name="Text Box 17"/>
          <p:cNvSpPr txBox="1">
            <a:spLocks noChangeArrowheads="1"/>
          </p:cNvSpPr>
          <p:nvPr/>
        </p:nvSpPr>
        <p:spPr bwMode="auto">
          <a:xfrm>
            <a:off x="3762375" y="4195762"/>
            <a:ext cx="1917700" cy="650875"/>
          </a:xfrm>
          <a:prstGeom prst="rect">
            <a:avLst/>
          </a:prstGeom>
          <a:noFill/>
          <a:ln w="9525">
            <a:solidFill>
              <a:schemeClr val="accent2"/>
            </a:solidFill>
            <a:miter lim="800000"/>
            <a:headEnd/>
            <a:tailEnd/>
          </a:ln>
          <a:effectLst/>
        </p:spPr>
        <p:txBody>
          <a:bodyPr>
            <a:spAutoFit/>
          </a:bodyPr>
          <a:lstStyle/>
          <a:p>
            <a:r>
              <a:rPr lang="en-US" b="0"/>
              <a:t>Complementary methods base</a:t>
            </a:r>
            <a:endParaRPr lang="ru-RU" b="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3706203F-6BC0-4A75-BF70-452B88D69B19}" type="slidenum">
              <a:rPr lang="ru-RU"/>
              <a:pPr>
                <a:defRPr/>
              </a:pPr>
              <a:t>4</a:t>
            </a:fld>
            <a:endParaRPr lang="ru-RU"/>
          </a:p>
        </p:txBody>
      </p:sp>
      <p:pic>
        <p:nvPicPr>
          <p:cNvPr id="10245" name="object 7"/>
          <p:cNvPicPr>
            <a:picLocks noChangeAspect="1" noChangeArrowheads="1"/>
          </p:cNvPicPr>
          <p:nvPr/>
        </p:nvPicPr>
        <p:blipFill>
          <a:blip r:embed="rId2" cstate="print"/>
          <a:srcRect/>
          <a:stretch>
            <a:fillRect/>
          </a:stretch>
        </p:blipFill>
        <p:spPr bwMode="auto">
          <a:xfrm>
            <a:off x="4013526" y="1331310"/>
            <a:ext cx="2390757" cy="2472032"/>
          </a:xfrm>
          <a:prstGeom prst="rect">
            <a:avLst/>
          </a:prstGeom>
          <a:noFill/>
          <a:ln w="9525">
            <a:noFill/>
            <a:miter lim="800000"/>
            <a:headEnd/>
            <a:tailEnd/>
          </a:ln>
        </p:spPr>
      </p:pic>
      <p:grpSp>
        <p:nvGrpSpPr>
          <p:cNvPr id="2" name="object 8"/>
          <p:cNvGrpSpPr>
            <a:grpSpLocks/>
          </p:cNvGrpSpPr>
          <p:nvPr/>
        </p:nvGrpSpPr>
        <p:grpSpPr bwMode="auto">
          <a:xfrm>
            <a:off x="287524" y="1326429"/>
            <a:ext cx="3419996" cy="2194879"/>
            <a:chOff x="237605" y="921609"/>
            <a:chExt cx="4888865" cy="3237865"/>
          </a:xfrm>
        </p:grpSpPr>
        <p:pic>
          <p:nvPicPr>
            <p:cNvPr id="10249" name="object 9"/>
            <p:cNvPicPr>
              <a:picLocks noChangeAspect="1" noChangeArrowheads="1"/>
            </p:cNvPicPr>
            <p:nvPr/>
          </p:nvPicPr>
          <p:blipFill>
            <a:blip r:embed="rId3" cstate="print"/>
            <a:srcRect/>
            <a:stretch>
              <a:fillRect/>
            </a:stretch>
          </p:blipFill>
          <p:spPr bwMode="auto">
            <a:xfrm>
              <a:off x="251993" y="936022"/>
              <a:ext cx="4859629" cy="3208299"/>
            </a:xfrm>
            <a:prstGeom prst="rect">
              <a:avLst/>
            </a:prstGeom>
            <a:noFill/>
            <a:ln w="9525">
              <a:noFill/>
              <a:miter lim="800000"/>
              <a:headEnd/>
              <a:tailEnd/>
            </a:ln>
          </p:spPr>
        </p:pic>
        <p:sp>
          <p:nvSpPr>
            <p:cNvPr id="10250" name="object 10"/>
            <p:cNvSpPr>
              <a:spLocks/>
            </p:cNvSpPr>
            <p:nvPr/>
          </p:nvSpPr>
          <p:spPr bwMode="auto">
            <a:xfrm>
              <a:off x="244805" y="928809"/>
              <a:ext cx="4874260" cy="3223260"/>
            </a:xfrm>
            <a:custGeom>
              <a:avLst/>
              <a:gdLst>
                <a:gd name="T0" fmla="*/ 0 w 4874260"/>
                <a:gd name="T1" fmla="*/ 0 h 3223260"/>
                <a:gd name="T2" fmla="*/ 4874028 w 4874260"/>
                <a:gd name="T3" fmla="*/ 0 h 3223260"/>
                <a:gd name="T4" fmla="*/ 4874028 w 4874260"/>
                <a:gd name="T5" fmla="*/ 3223082 h 3223260"/>
                <a:gd name="T6" fmla="*/ 0 w 4874260"/>
                <a:gd name="T7" fmla="*/ 3223082 h 3223260"/>
                <a:gd name="T8" fmla="*/ 0 w 4874260"/>
                <a:gd name="T9" fmla="*/ 0 h 3223260"/>
                <a:gd name="T10" fmla="*/ 0 60000 65536"/>
                <a:gd name="T11" fmla="*/ 0 60000 65536"/>
                <a:gd name="T12" fmla="*/ 0 60000 65536"/>
                <a:gd name="T13" fmla="*/ 0 60000 65536"/>
                <a:gd name="T14" fmla="*/ 0 60000 65536"/>
                <a:gd name="T15" fmla="*/ 0 w 4874260"/>
                <a:gd name="T16" fmla="*/ 0 h 3223260"/>
                <a:gd name="T17" fmla="*/ 4874260 w 4874260"/>
                <a:gd name="T18" fmla="*/ 3223260 h 3223260"/>
              </a:gdLst>
              <a:ahLst/>
              <a:cxnLst>
                <a:cxn ang="T10">
                  <a:pos x="T0" y="T1"/>
                </a:cxn>
                <a:cxn ang="T11">
                  <a:pos x="T2" y="T3"/>
                </a:cxn>
                <a:cxn ang="T12">
                  <a:pos x="T4" y="T5"/>
                </a:cxn>
                <a:cxn ang="T13">
                  <a:pos x="T6" y="T7"/>
                </a:cxn>
                <a:cxn ang="T14">
                  <a:pos x="T8" y="T9"/>
                </a:cxn>
              </a:cxnLst>
              <a:rect l="T15" t="T16" r="T17" b="T18"/>
              <a:pathLst>
                <a:path w="4874260" h="3223260">
                  <a:moveTo>
                    <a:pt x="0" y="0"/>
                  </a:moveTo>
                  <a:lnTo>
                    <a:pt x="4874031" y="0"/>
                  </a:lnTo>
                  <a:lnTo>
                    <a:pt x="4874031" y="3223082"/>
                  </a:lnTo>
                  <a:lnTo>
                    <a:pt x="0" y="3223082"/>
                  </a:lnTo>
                  <a:lnTo>
                    <a:pt x="0" y="0"/>
                  </a:lnTo>
                  <a:close/>
                </a:path>
              </a:pathLst>
            </a:custGeom>
            <a:noFill/>
            <a:ln w="14399">
              <a:solidFill>
                <a:srgbClr val="000000"/>
              </a:solidFill>
              <a:round/>
              <a:headEnd/>
              <a:tailEnd/>
            </a:ln>
          </p:spPr>
          <p:txBody>
            <a:bodyPr lIns="0" tIns="0" rIns="0" bIns="0"/>
            <a:lstStyle/>
            <a:p>
              <a:endParaRPr lang="ru-RU"/>
            </a:p>
          </p:txBody>
        </p:sp>
      </p:grpSp>
      <p:sp>
        <p:nvSpPr>
          <p:cNvPr id="11" name="TextBox 10"/>
          <p:cNvSpPr txBox="1"/>
          <p:nvPr/>
        </p:nvSpPr>
        <p:spPr>
          <a:xfrm>
            <a:off x="280835" y="647400"/>
            <a:ext cx="8419157" cy="369332"/>
          </a:xfrm>
          <a:prstGeom prst="rect">
            <a:avLst/>
          </a:prstGeom>
          <a:noFill/>
        </p:spPr>
        <p:txBody>
          <a:bodyPr wrap="square" rtlCol="0">
            <a:spAutoFit/>
          </a:bodyPr>
          <a:lstStyle/>
          <a:p>
            <a:pPr algn="ctr">
              <a:buFont typeface="Arial" pitchFamily="34" charset="0"/>
              <a:buChar char="•"/>
            </a:pPr>
            <a:r>
              <a:rPr lang="en-US" dirty="0">
                <a:solidFill>
                  <a:srgbClr val="C00000"/>
                </a:solidFill>
              </a:rPr>
              <a:t> </a:t>
            </a:r>
            <a:r>
              <a:rPr lang="en-US" i="1" dirty="0"/>
              <a:t>Measurement of the angular distributions of scattered neutrons on carbon</a:t>
            </a:r>
            <a:endParaRPr lang="ru-RU" dirty="0">
              <a:solidFill>
                <a:srgbClr val="C00000"/>
              </a:solidFill>
            </a:endParaRPr>
          </a:p>
        </p:txBody>
      </p:sp>
      <p:sp>
        <p:nvSpPr>
          <p:cNvPr id="16" name="Rectangle 1"/>
          <p:cNvSpPr>
            <a:spLocks noChangeArrowheads="1"/>
          </p:cNvSpPr>
          <p:nvPr/>
        </p:nvSpPr>
        <p:spPr bwMode="auto">
          <a:xfrm>
            <a:off x="265578" y="6208515"/>
            <a:ext cx="7942826" cy="564257"/>
          </a:xfrm>
          <a:prstGeom prst="rect">
            <a:avLst/>
          </a:prstGeom>
          <a:noFill/>
          <a:ln w="9525" cap="flat" cmpd="sng" algn="ctr">
            <a:noFill/>
            <a:prstDash val="solid"/>
            <a:miter lim="800000"/>
            <a:headEnd/>
            <a:tailEnd/>
          </a:ln>
          <a:effectLst/>
        </p:spPr>
        <p:txBody>
          <a:bodyPr vert="horz" wrap="square" lIns="91440" tIns="45720" rIns="91440" bIns="45720" numCol="1" anchor="ctr" anchorCtr="0" compatLnSpc="1">
            <a:prstTxWarp prst="textNoShape">
              <a:avLst/>
            </a:prstTxWarp>
            <a:spAutoFit/>
          </a:bodyPr>
          <a:lstStyle/>
          <a:p>
            <a:pPr>
              <a:lnSpc>
                <a:spcPct val="114000"/>
              </a:lnSpc>
            </a:pPr>
            <a:r>
              <a:rPr lang="en-US" sz="1400" b="0" dirty="0">
                <a:solidFill>
                  <a:srgbClr val="0000FF"/>
                </a:solidFill>
                <a:latin typeface="Times New Roman" panose="02020603050405020304" pitchFamily="18" charset="0"/>
                <a:cs typeface="Times New Roman" panose="02020603050405020304" pitchFamily="18" charset="0"/>
              </a:rPr>
              <a:t>1. </a:t>
            </a:r>
            <a:r>
              <a:rPr lang="en-US" sz="1400" b="0" dirty="0" err="1">
                <a:solidFill>
                  <a:srgbClr val="0000FF"/>
                </a:solidFill>
                <a:latin typeface="Times New Roman" panose="02020603050405020304" pitchFamily="18" charset="0"/>
                <a:cs typeface="Times New Roman" panose="02020603050405020304" pitchFamily="18" charset="0"/>
              </a:rPr>
              <a:t>N.Yu</a:t>
            </a:r>
            <a:r>
              <a:rPr lang="en-US" sz="1400" b="0" dirty="0">
                <a:solidFill>
                  <a:srgbClr val="0000FF"/>
                </a:solidFill>
                <a:latin typeface="Times New Roman" panose="02020603050405020304" pitchFamily="18" charset="0"/>
                <a:cs typeface="Times New Roman" panose="02020603050405020304" pitchFamily="18" charset="0"/>
              </a:rPr>
              <a:t>. </a:t>
            </a:r>
            <a:r>
              <a:rPr lang="en-US" sz="1400" b="0" dirty="0" err="1">
                <a:solidFill>
                  <a:srgbClr val="0000FF"/>
                </a:solidFill>
                <a:latin typeface="Times New Roman" panose="02020603050405020304" pitchFamily="18" charset="0"/>
                <a:cs typeface="Times New Roman" panose="02020603050405020304" pitchFamily="18" charset="0"/>
              </a:rPr>
              <a:t>Milovanov</a:t>
            </a:r>
            <a:r>
              <a:rPr lang="en-US" sz="1400" b="0" dirty="0">
                <a:solidFill>
                  <a:srgbClr val="0000FF"/>
                </a:solidFill>
                <a:latin typeface="Times New Roman" panose="02020603050405020304" pitchFamily="18" charset="0"/>
                <a:cs typeface="Times New Roman" panose="02020603050405020304" pitchFamily="18" charset="0"/>
              </a:rPr>
              <a:t>, I.D. </a:t>
            </a:r>
            <a:r>
              <a:rPr lang="en-US" sz="1400" b="0" dirty="0" err="1">
                <a:solidFill>
                  <a:srgbClr val="0000FF"/>
                </a:solidFill>
                <a:latin typeface="Times New Roman" panose="02020603050405020304" pitchFamily="18" charset="0"/>
                <a:cs typeface="Times New Roman" panose="02020603050405020304" pitchFamily="18" charset="0"/>
              </a:rPr>
              <a:t>Dashkov</a:t>
            </a:r>
            <a:r>
              <a:rPr lang="en-US" sz="1400" b="0" dirty="0">
                <a:solidFill>
                  <a:srgbClr val="0000FF"/>
                </a:solidFill>
                <a:latin typeface="Times New Roman" panose="02020603050405020304" pitchFamily="18" charset="0"/>
                <a:cs typeface="Times New Roman" panose="02020603050405020304" pitchFamily="18" charset="0"/>
              </a:rPr>
              <a:t>, N.A. Fedorov </a:t>
            </a:r>
            <a:r>
              <a:rPr lang="en-US" sz="1400" b="0" i="1" dirty="0">
                <a:solidFill>
                  <a:srgbClr val="0000FF"/>
                </a:solidFill>
                <a:latin typeface="Times New Roman" panose="02020603050405020304" pitchFamily="18" charset="0"/>
                <a:cs typeface="Times New Roman" panose="02020603050405020304" pitchFamily="18" charset="0"/>
              </a:rPr>
              <a:t>et al., </a:t>
            </a:r>
            <a:r>
              <a:rPr lang="ru-RU" sz="1400" b="0" dirty="0">
                <a:solidFill>
                  <a:srgbClr val="0000FF"/>
                </a:solidFill>
                <a:latin typeface="Times New Roman" panose="02020603050405020304" pitchFamily="18" charset="0"/>
                <a:cs typeface="Times New Roman" panose="02020603050405020304" pitchFamily="18" charset="0"/>
              </a:rPr>
              <a:t>UZFF, 4 (2022) 2240301</a:t>
            </a:r>
          </a:p>
          <a:p>
            <a:pPr>
              <a:lnSpc>
                <a:spcPct val="114000"/>
              </a:lnSpc>
            </a:pPr>
            <a:r>
              <a:rPr lang="en-US" sz="1400" b="0" dirty="0">
                <a:solidFill>
                  <a:srgbClr val="0000FF"/>
                </a:solidFill>
                <a:latin typeface="Times New Roman" panose="02020603050405020304" pitchFamily="18" charset="0"/>
                <a:cs typeface="Times New Roman" panose="02020603050405020304" pitchFamily="18" charset="0"/>
              </a:rPr>
              <a:t>2. I.D. </a:t>
            </a:r>
            <a:r>
              <a:rPr lang="en-US" sz="1400" b="0" dirty="0" err="1">
                <a:solidFill>
                  <a:srgbClr val="0000FF"/>
                </a:solidFill>
                <a:latin typeface="Times New Roman" panose="02020603050405020304" pitchFamily="18" charset="0"/>
                <a:cs typeface="Times New Roman" panose="02020603050405020304" pitchFamily="18" charset="0"/>
              </a:rPr>
              <a:t>Dashkov</a:t>
            </a:r>
            <a:r>
              <a:rPr lang="en-US" sz="1400" b="0" dirty="0">
                <a:solidFill>
                  <a:srgbClr val="0000FF"/>
                </a:solidFill>
                <a:latin typeface="Times New Roman" panose="02020603050405020304" pitchFamily="18" charset="0"/>
                <a:cs typeface="Times New Roman" panose="02020603050405020304" pitchFamily="18" charset="0"/>
              </a:rPr>
              <a:t>, N. A. Fedorov, D.N. Grozdanov  </a:t>
            </a:r>
            <a:r>
              <a:rPr lang="en-US" sz="1400" b="0" i="1" dirty="0">
                <a:solidFill>
                  <a:srgbClr val="0000FF"/>
                </a:solidFill>
                <a:latin typeface="Times New Roman" panose="02020603050405020304" pitchFamily="18" charset="0"/>
                <a:cs typeface="Times New Roman" panose="02020603050405020304" pitchFamily="18" charset="0"/>
              </a:rPr>
              <a:t>et al.</a:t>
            </a:r>
            <a:r>
              <a:rPr lang="en-US" sz="1400" b="0" dirty="0">
                <a:solidFill>
                  <a:srgbClr val="0000FF"/>
                </a:solidFill>
                <a:latin typeface="Times New Roman" panose="02020603050405020304" pitchFamily="18" charset="0"/>
                <a:cs typeface="Times New Roman" panose="02020603050405020304" pitchFamily="18" charset="0"/>
              </a:rPr>
              <a:t>, </a:t>
            </a:r>
            <a:r>
              <a:rPr lang="en-US" sz="1400" b="0" dirty="0" err="1">
                <a:solidFill>
                  <a:srgbClr val="0000FF"/>
                </a:solidFill>
                <a:latin typeface="Times New Roman" panose="02020603050405020304" pitchFamily="18" charset="0"/>
                <a:cs typeface="Times New Roman" panose="02020603050405020304" pitchFamily="18" charset="0"/>
              </a:rPr>
              <a:t>Izv</a:t>
            </a:r>
            <a:r>
              <a:rPr lang="en-US" sz="1400" b="0" dirty="0">
                <a:solidFill>
                  <a:srgbClr val="0000FF"/>
                </a:solidFill>
                <a:latin typeface="Times New Roman" panose="02020603050405020304" pitchFamily="18" charset="0"/>
                <a:cs typeface="Times New Roman" panose="02020603050405020304" pitchFamily="18" charset="0"/>
              </a:rPr>
              <a:t> . </a:t>
            </a:r>
            <a:r>
              <a:rPr lang="ru-RU" sz="1400" b="0" dirty="0">
                <a:solidFill>
                  <a:srgbClr val="0000FF"/>
                </a:solidFill>
                <a:latin typeface="Times New Roman" panose="02020603050405020304" pitchFamily="18" charset="0"/>
                <a:cs typeface="Times New Roman" panose="02020603050405020304" pitchFamily="18" charset="0"/>
              </a:rPr>
              <a:t>RAS, </a:t>
            </a:r>
            <a:r>
              <a:rPr lang="ru-RU" sz="1400" b="0" dirty="0" err="1">
                <a:solidFill>
                  <a:srgbClr val="0000FF"/>
                </a:solidFill>
                <a:latin typeface="Times New Roman" panose="02020603050405020304" pitchFamily="18" charset="0"/>
                <a:cs typeface="Times New Roman" panose="02020603050405020304" pitchFamily="18" charset="0"/>
              </a:rPr>
              <a:t>ser</a:t>
            </a:r>
            <a:r>
              <a:rPr lang="ru-RU" sz="1400" b="0" dirty="0">
                <a:solidFill>
                  <a:srgbClr val="0000FF"/>
                </a:solidFill>
                <a:latin typeface="Times New Roman" panose="02020603050405020304" pitchFamily="18" charset="0"/>
                <a:cs typeface="Times New Roman" panose="02020603050405020304" pitchFamily="18" charset="0"/>
              </a:rPr>
              <a:t>. </a:t>
            </a:r>
            <a:r>
              <a:rPr lang="ru-RU" sz="1400" b="0" dirty="0" err="1">
                <a:solidFill>
                  <a:srgbClr val="0000FF"/>
                </a:solidFill>
                <a:latin typeface="Times New Roman" panose="02020603050405020304" pitchFamily="18" charset="0"/>
                <a:cs typeface="Times New Roman" panose="02020603050405020304" pitchFamily="18" charset="0"/>
              </a:rPr>
              <a:t>Phys</a:t>
            </a:r>
            <a:r>
              <a:rPr lang="ru-RU" sz="1400" b="0" dirty="0">
                <a:solidFill>
                  <a:srgbClr val="0000FF"/>
                </a:solidFill>
                <a:latin typeface="Times New Roman" panose="02020603050405020304" pitchFamily="18" charset="0"/>
                <a:cs typeface="Times New Roman" panose="02020603050405020304" pitchFamily="18" charset="0"/>
              </a:rPr>
              <a:t>. 86 (2022) 1081</a:t>
            </a:r>
          </a:p>
        </p:txBody>
      </p:sp>
      <p:sp>
        <p:nvSpPr>
          <p:cNvPr id="17" name="Прямоугольник 16"/>
          <p:cNvSpPr/>
          <p:nvPr/>
        </p:nvSpPr>
        <p:spPr>
          <a:xfrm>
            <a:off x="6761872" y="1369990"/>
            <a:ext cx="2285999" cy="2031325"/>
          </a:xfrm>
          <a:prstGeom prst="rect">
            <a:avLst/>
          </a:prstGeom>
        </p:spPr>
        <p:txBody>
          <a:bodyPr wrap="square">
            <a:spAutoFit/>
          </a:bodyPr>
          <a:lstStyle/>
          <a:p>
            <a:r>
              <a:rPr lang="en-US" sz="1400" dirty="0"/>
              <a:t>Scheme of the TANGRA setup for measuring </a:t>
            </a:r>
          </a:p>
          <a:p>
            <a:r>
              <a:rPr lang="en-US" sz="1400" dirty="0"/>
              <a:t>the angular distribution of neutrons: </a:t>
            </a:r>
          </a:p>
          <a:p>
            <a:r>
              <a:rPr lang="en-US" sz="1400" dirty="0">
                <a:latin typeface="Times New Roman" panose="02020603050405020304" pitchFamily="18" charset="0"/>
                <a:cs typeface="Times New Roman" panose="02020603050405020304" pitchFamily="18" charset="0"/>
              </a:rPr>
              <a:t>1 – ING-27 neutron generator; </a:t>
            </a:r>
          </a:p>
          <a:p>
            <a:r>
              <a:rPr lang="en-US" sz="1400" dirty="0">
                <a:latin typeface="Times New Roman" panose="02020603050405020304" pitchFamily="18" charset="0"/>
                <a:cs typeface="Times New Roman" panose="02020603050405020304" pitchFamily="18" charset="0"/>
              </a:rPr>
              <a:t>2 – carbon sample; </a:t>
            </a:r>
          </a:p>
          <a:p>
            <a:r>
              <a:rPr lang="en-US" sz="1400" dirty="0">
                <a:latin typeface="Times New Roman" panose="02020603050405020304" pitchFamily="18" charset="0"/>
                <a:cs typeface="Times New Roman" panose="02020603050405020304" pitchFamily="18" charset="0"/>
              </a:rPr>
              <a:t>3 – neutron detector.   </a:t>
            </a:r>
          </a:p>
          <a:p>
            <a:r>
              <a:rPr lang="en-US" sz="1400" b="0" dirty="0">
                <a:latin typeface="Times New Roman" panose="02020603050405020304" pitchFamily="18" charset="0"/>
                <a:cs typeface="Times New Roman" panose="02020603050405020304" pitchFamily="18" charset="0"/>
              </a:rPr>
              <a:t> Distances are in cm.</a:t>
            </a:r>
          </a:p>
        </p:txBody>
      </p:sp>
      <p:sp>
        <p:nvSpPr>
          <p:cNvPr id="82946" name="Rectangle 2"/>
          <p:cNvSpPr>
            <a:spLocks noChangeArrowheads="1"/>
          </p:cNvSpPr>
          <p:nvPr/>
        </p:nvSpPr>
        <p:spPr bwMode="auto">
          <a:xfrm>
            <a:off x="6469808" y="3816330"/>
            <a:ext cx="2578063"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Time-of-flight (TOF) spectra for </a:t>
            </a:r>
          </a:p>
          <a:p>
            <a:pPr marL="0" marR="0" lvl="0" indent="0" defTabSz="914400" rtl="0" eaLnBrk="1" fontAlgn="base" latinLnBrk="0" hangingPunct="1">
              <a:lnSpc>
                <a:spcPct val="100000"/>
              </a:lnSpc>
              <a:spcBef>
                <a:spcPct val="0"/>
              </a:spcBef>
              <a:spcAft>
                <a:spcPct val="0"/>
              </a:spcAft>
              <a:buClrTx/>
              <a:buSzTx/>
              <a:buFontTx/>
              <a:buNone/>
              <a:tabLst/>
            </a:pPr>
            <a:r>
              <a:rPr kumimoji="0" lang="ru-RU"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θ</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36</a:t>
            </a:r>
            <a:r>
              <a:rPr kumimoji="0" lang="en-US" sz="1200" b="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 and </a:t>
            </a:r>
            <a:r>
              <a:rPr kumimoji="0" lang="ru-RU"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θ</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170</a:t>
            </a:r>
            <a:r>
              <a:rPr kumimoji="0" lang="en-US" sz="1200" b="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b): </a:t>
            </a:r>
          </a:p>
          <a:p>
            <a:pPr marL="0" marR="0" lvl="0" indent="0" defTabSz="9144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 peak of </a:t>
            </a:r>
            <a:r>
              <a:rPr kumimoji="0" lang="ru-RU"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γ</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-rays from ING-27; </a:t>
            </a:r>
          </a:p>
          <a:p>
            <a:pPr marR="0" lvl="0" defTabSz="914400" rtl="0" eaLnBrk="1" fontAlgn="base" latinLnBrk="0" hangingPunct="1">
              <a:lnSpc>
                <a:spcPct val="100000"/>
              </a:lnSpc>
              <a:spcBef>
                <a:spcPct val="0"/>
              </a:spcBef>
              <a:spcAft>
                <a:spcPct val="0"/>
              </a:spcAft>
              <a:buClrTx/>
              <a:buSzTx/>
              <a:tabLst/>
            </a:pP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 peak of </a:t>
            </a:r>
            <a:r>
              <a:rPr kumimoji="0" lang="ru-RU"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γ</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-rays from </a:t>
            </a:r>
            <a:r>
              <a:rPr kumimoji="0" lang="en-US" sz="1200" b="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kumimoji="0" lang="bg-BG"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sample;</a:t>
            </a:r>
          </a:p>
          <a:p>
            <a:pPr marR="0" lvl="0" defTabSz="914400" rtl="0" eaLnBrk="1" fontAlgn="base" latinLnBrk="0" hangingPunct="1">
              <a:lnSpc>
                <a:spcPct val="100000"/>
              </a:lnSpc>
              <a:spcBef>
                <a:spcPct val="0"/>
              </a:spcBef>
              <a:spcAft>
                <a:spcPct val="0"/>
              </a:spcAft>
              <a:buClrTx/>
              <a:buSzTx/>
              <a:tabLst/>
            </a:pP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 – peak from neutrons elastically scattered on the </a:t>
            </a:r>
            <a:r>
              <a:rPr kumimoji="0" lang="en-US" sz="1200" b="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kumimoji="0" lang="bg-BG"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sample ; </a:t>
            </a:r>
          </a:p>
          <a:p>
            <a:pPr marL="0" marR="0" lvl="0" indent="0" defTabSz="9144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 5, 6 – peaks </a:t>
            </a:r>
            <a:r>
              <a:rPr lang="en-US" sz="1200" b="0" dirty="0">
                <a:latin typeface="Times New Roman" panose="02020603050405020304" pitchFamily="18" charset="0"/>
                <a:ea typeface="Times New Roman" panose="02020603050405020304" pitchFamily="18" charset="0"/>
                <a:cs typeface="Times New Roman" panose="02020603050405020304" pitchFamily="18" charset="0"/>
              </a:rPr>
              <a:t>from </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neutrons scattered</a:t>
            </a:r>
          </a:p>
          <a:p>
            <a:pPr marL="0" marR="0" lvl="0" indent="0" defTabSz="9144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from the 1</a:t>
            </a:r>
            <a:r>
              <a:rPr kumimoji="0" lang="en-US" sz="1200" b="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kumimoji="0" lang="en-US" sz="1200" b="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nd</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and3</a:t>
            </a:r>
            <a:r>
              <a:rPr kumimoji="0" lang="en-US" sz="1200" b="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rd</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excited states of </a:t>
            </a:r>
            <a:r>
              <a:rPr kumimoji="0" lang="en-US" sz="1200" b="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a:t>
            </a:r>
          </a:p>
          <a:p>
            <a:pPr marL="0" marR="0" lvl="0" indent="0" defTabSz="9144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 – peak of backscattered radiation</a:t>
            </a:r>
          </a:p>
          <a:p>
            <a:pPr marL="0" marR="0" lvl="0" indent="0" defTabSz="9144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 TOF with </a:t>
            </a:r>
            <a:r>
              <a:rPr kumimoji="0" lang="en-US" sz="1200" b="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kumimoji="0" lang="bg-BG"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sample,</a:t>
            </a:r>
          </a:p>
          <a:p>
            <a:pPr marL="0" marR="0" lvl="0" indent="0" defTabSz="9144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 TOF without </a:t>
            </a:r>
            <a:r>
              <a:rPr kumimoji="0" lang="en-US" sz="1200" b="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kumimoji="0" lang="bg-BG"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sample, </a:t>
            </a:r>
          </a:p>
          <a:p>
            <a:pPr marL="0" marR="0" lvl="0" indent="0" defTabSz="9144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 </a:t>
            </a:r>
            <a:r>
              <a:rPr lang="en-US" sz="1200" b="0" dirty="0">
                <a:latin typeface="Times New Roman" panose="02020603050405020304" pitchFamily="18" charset="0"/>
                <a:ea typeface="Times New Roman" panose="02020603050405020304" pitchFamily="18" charset="0"/>
                <a:cs typeface="Times New Roman" panose="02020603050405020304" pitchFamily="18" charset="0"/>
              </a:rPr>
              <a:t>The net TOF spectra</a:t>
            </a:r>
            <a:r>
              <a:rPr kumimoji="0" lang="en-US" sz="12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9" name="Заголовок 1"/>
          <p:cNvSpPr>
            <a:spLocks noGrp="1"/>
          </p:cNvSpPr>
          <p:nvPr>
            <p:ph type="title"/>
          </p:nvPr>
        </p:nvSpPr>
        <p:spPr>
          <a:xfrm>
            <a:off x="696913" y="44624"/>
            <a:ext cx="7778750" cy="600045"/>
          </a:xfrm>
        </p:spPr>
        <p:txBody>
          <a:bodyPr/>
          <a:lstStyle/>
          <a:p>
            <a:pPr eaLnBrk="1" hangingPunct="1"/>
            <a:r>
              <a:rPr lang="en-US" sz="2400" b="1" u="sng" dirty="0">
                <a:latin typeface="Arial" pitchFamily="34" charset="0"/>
                <a:cs typeface="Arial" pitchFamily="34" charset="0"/>
              </a:rPr>
              <a:t>Project TANGRA</a:t>
            </a:r>
            <a:r>
              <a:rPr lang="ru-RU" sz="2400" b="1" dirty="0">
                <a:latin typeface="Arial" pitchFamily="34" charset="0"/>
                <a:cs typeface="Arial" pitchFamily="34" charset="0"/>
              </a:rPr>
              <a:t>: </a:t>
            </a:r>
            <a:r>
              <a:rPr lang="en-US" sz="2400" b="1" dirty="0">
                <a:latin typeface="Arial" pitchFamily="34" charset="0"/>
                <a:cs typeface="Arial" pitchFamily="34" charset="0"/>
              </a:rPr>
              <a:t>main results</a:t>
            </a:r>
            <a:endParaRPr lang="ru-RU" sz="2400" b="1" dirty="0">
              <a:latin typeface="Arial" pitchFamily="34" charset="0"/>
              <a:cs typeface="Arial" pitchFamily="34" charset="0"/>
            </a:endParaRPr>
          </a:p>
        </p:txBody>
      </p:sp>
      <p:pic>
        <p:nvPicPr>
          <p:cNvPr id="5" name="Picture 4">
            <a:extLst>
              <a:ext uri="{FF2B5EF4-FFF2-40B4-BE49-F238E27FC236}">
                <a16:creationId xmlns="" xmlns:a16="http://schemas.microsoft.com/office/drawing/2014/main" id="{A06F020B-2CEB-4A2B-8240-656FD9892D99}"/>
              </a:ext>
            </a:extLst>
          </p:cNvPr>
          <p:cNvPicPr>
            <a:picLocks noChangeAspect="1"/>
          </p:cNvPicPr>
          <p:nvPr/>
        </p:nvPicPr>
        <p:blipFill>
          <a:blip r:embed="rId4" cstate="print"/>
          <a:stretch>
            <a:fillRect/>
          </a:stretch>
        </p:blipFill>
        <p:spPr>
          <a:xfrm>
            <a:off x="166420" y="3954934"/>
            <a:ext cx="3261097" cy="2114978"/>
          </a:xfrm>
          <a:prstGeom prst="rect">
            <a:avLst/>
          </a:prstGeom>
        </p:spPr>
      </p:pic>
      <p:pic>
        <p:nvPicPr>
          <p:cNvPr id="6" name="Picture 5">
            <a:extLst>
              <a:ext uri="{FF2B5EF4-FFF2-40B4-BE49-F238E27FC236}">
                <a16:creationId xmlns="" xmlns:a16="http://schemas.microsoft.com/office/drawing/2014/main" id="{AE9F1498-31C6-4BF6-A2D6-BC4B6FC66130}"/>
              </a:ext>
            </a:extLst>
          </p:cNvPr>
          <p:cNvPicPr>
            <a:picLocks noChangeAspect="1"/>
          </p:cNvPicPr>
          <p:nvPr/>
        </p:nvPicPr>
        <p:blipFill>
          <a:blip r:embed="rId5" cstate="print"/>
          <a:stretch>
            <a:fillRect/>
          </a:stretch>
        </p:blipFill>
        <p:spPr>
          <a:xfrm>
            <a:off x="3460280" y="3994918"/>
            <a:ext cx="2944003" cy="209558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p:cNvSpPr>
          <p:nvPr/>
        </p:nvSpPr>
        <p:spPr bwMode="auto">
          <a:xfrm>
            <a:off x="201613" y="155575"/>
            <a:ext cx="8624887" cy="457200"/>
          </a:xfrm>
          <a:prstGeom prst="rect">
            <a:avLst/>
          </a:prstGeom>
          <a:noFill/>
          <a:ln w="9525">
            <a:noFill/>
            <a:miter lim="800000"/>
            <a:headEnd/>
            <a:tailEnd/>
          </a:ln>
        </p:spPr>
        <p:txBody>
          <a:bodyPr anchor="ctr"/>
          <a:lstStyle/>
          <a:p>
            <a:pPr algn="ctr"/>
            <a:r>
              <a:rPr lang="en-US" sz="2400" b="0" dirty="0"/>
              <a:t>Expected results of </a:t>
            </a:r>
            <a:r>
              <a:rPr lang="en-US" sz="2400" b="0" dirty="0" smtClean="0"/>
              <a:t>modernization in 2024-2026</a:t>
            </a:r>
            <a:endParaRPr lang="ru-RU" sz="2400" b="0" dirty="0"/>
          </a:p>
        </p:txBody>
      </p:sp>
      <p:sp>
        <p:nvSpPr>
          <p:cNvPr id="7174" name="Text Box 6"/>
          <p:cNvSpPr txBox="1">
            <a:spLocks noChangeArrowheads="1"/>
          </p:cNvSpPr>
          <p:nvPr/>
        </p:nvSpPr>
        <p:spPr bwMode="auto">
          <a:xfrm>
            <a:off x="422275" y="2916238"/>
            <a:ext cx="2597150" cy="346075"/>
          </a:xfrm>
          <a:prstGeom prst="rect">
            <a:avLst/>
          </a:prstGeom>
          <a:noFill/>
          <a:ln w="9525">
            <a:solidFill>
              <a:srgbClr val="FF0000"/>
            </a:solidFill>
            <a:miter lim="800000"/>
            <a:headEnd/>
            <a:tailEnd/>
          </a:ln>
          <a:effectLst/>
        </p:spPr>
        <p:txBody>
          <a:bodyPr>
            <a:spAutoFit/>
          </a:bodyPr>
          <a:lstStyle/>
          <a:p>
            <a:r>
              <a:rPr lang="ru-RU" sz="1600" b="0"/>
              <a:t>Fast neutron reactions</a:t>
            </a:r>
          </a:p>
        </p:txBody>
      </p:sp>
      <p:sp>
        <p:nvSpPr>
          <p:cNvPr id="7175" name="Rectangle 7"/>
          <p:cNvSpPr>
            <a:spLocks noChangeArrowheads="1"/>
          </p:cNvSpPr>
          <p:nvPr/>
        </p:nvSpPr>
        <p:spPr bwMode="auto">
          <a:xfrm>
            <a:off x="3895725" y="4660900"/>
            <a:ext cx="1540806" cy="307777"/>
          </a:xfrm>
          <a:prstGeom prst="rect">
            <a:avLst/>
          </a:prstGeom>
          <a:noFill/>
          <a:ln w="9525">
            <a:noFill/>
            <a:miter lim="800000"/>
            <a:headEnd/>
            <a:tailEnd/>
          </a:ln>
          <a:effectLst/>
        </p:spPr>
        <p:txBody>
          <a:bodyPr wrap="none">
            <a:spAutoFit/>
          </a:bodyPr>
          <a:lstStyle/>
          <a:p>
            <a:r>
              <a:rPr lang="en-US" sz="1400" b="0" baseline="30000">
                <a:solidFill>
                  <a:schemeClr val="tx2"/>
                </a:solidFill>
              </a:rPr>
              <a:t>1</a:t>
            </a:r>
            <a:r>
              <a:rPr lang="en-US" sz="1400" b="0">
                <a:solidFill>
                  <a:schemeClr val="tx2"/>
                </a:solidFill>
              </a:rPr>
              <a:t>H + </a:t>
            </a:r>
            <a:r>
              <a:rPr lang="en-US" sz="1400" b="0" baseline="30000">
                <a:solidFill>
                  <a:schemeClr val="tx2"/>
                </a:solidFill>
              </a:rPr>
              <a:t>7</a:t>
            </a:r>
            <a:r>
              <a:rPr lang="en-US" sz="1400" b="0">
                <a:solidFill>
                  <a:schemeClr val="tx2"/>
                </a:solidFill>
              </a:rPr>
              <a:t>Li </a:t>
            </a:r>
            <a:r>
              <a:rPr lang="ru-RU" sz="1400" b="0">
                <a:solidFill>
                  <a:schemeClr val="tx2"/>
                </a:solidFill>
              </a:rPr>
              <a:t>- </a:t>
            </a:r>
            <a:r>
              <a:rPr lang="en-US" sz="1400" b="0" baseline="30000">
                <a:solidFill>
                  <a:schemeClr val="tx2"/>
                </a:solidFill>
              </a:rPr>
              <a:t>7</a:t>
            </a:r>
            <a:r>
              <a:rPr lang="en-US" sz="1400" b="0">
                <a:solidFill>
                  <a:schemeClr val="tx2"/>
                </a:solidFill>
              </a:rPr>
              <a:t>Be + n</a:t>
            </a:r>
            <a:endParaRPr lang="ru-RU" sz="1400" b="0">
              <a:solidFill>
                <a:schemeClr val="tx2"/>
              </a:solidFill>
            </a:endParaRPr>
          </a:p>
        </p:txBody>
      </p:sp>
      <p:sp>
        <p:nvSpPr>
          <p:cNvPr id="7176" name="Text Box 8"/>
          <p:cNvSpPr txBox="1">
            <a:spLocks noChangeArrowheads="1"/>
          </p:cNvSpPr>
          <p:nvPr/>
        </p:nvSpPr>
        <p:spPr bwMode="auto">
          <a:xfrm>
            <a:off x="650875" y="4881563"/>
            <a:ext cx="5832475" cy="549275"/>
          </a:xfrm>
          <a:prstGeom prst="rect">
            <a:avLst/>
          </a:prstGeom>
          <a:noFill/>
          <a:ln w="9525">
            <a:noFill/>
            <a:miter lim="800000"/>
            <a:headEnd/>
            <a:tailEnd/>
          </a:ln>
          <a:effectLst/>
        </p:spPr>
        <p:txBody>
          <a:bodyPr>
            <a:spAutoFit/>
          </a:bodyPr>
          <a:lstStyle/>
          <a:p>
            <a:pPr lvl="4" algn="just">
              <a:buFontTx/>
              <a:buChar char="-"/>
              <a:tabLst>
                <a:tab pos="444500" algn="l"/>
              </a:tabLst>
            </a:pPr>
            <a:r>
              <a:rPr lang="ru-RU" sz="1400" b="0" dirty="0">
                <a:solidFill>
                  <a:schemeClr val="tx2"/>
                </a:solidFill>
              </a:rPr>
              <a:t>  </a:t>
            </a:r>
            <a:r>
              <a:rPr lang="en-US" sz="1400" b="0" dirty="0">
                <a:solidFill>
                  <a:schemeClr val="tx2"/>
                </a:solidFill>
              </a:rPr>
              <a:t>Neutrons </a:t>
            </a:r>
            <a:r>
              <a:rPr lang="en-US" sz="1400" b="0" dirty="0" smtClean="0">
                <a:solidFill>
                  <a:schemeClr val="tx2"/>
                </a:solidFill>
              </a:rPr>
              <a:t>flux </a:t>
            </a:r>
            <a:r>
              <a:rPr lang="en-US" sz="1400" b="0" dirty="0">
                <a:solidFill>
                  <a:schemeClr val="tx2"/>
                </a:solidFill>
              </a:rPr>
              <a:t>– 5 10</a:t>
            </a:r>
            <a:r>
              <a:rPr lang="en-US" sz="1400" b="0" baseline="30000" dirty="0">
                <a:solidFill>
                  <a:schemeClr val="tx2"/>
                </a:solidFill>
              </a:rPr>
              <a:t>7 </a:t>
            </a:r>
            <a:r>
              <a:rPr lang="en-US" sz="1400" b="0" dirty="0">
                <a:solidFill>
                  <a:schemeClr val="tx2"/>
                </a:solidFill>
              </a:rPr>
              <a:t>pat/s sm</a:t>
            </a:r>
            <a:r>
              <a:rPr lang="en-US" sz="1400" b="0" baseline="30000" dirty="0">
                <a:solidFill>
                  <a:schemeClr val="tx2"/>
                </a:solidFill>
              </a:rPr>
              <a:t>2</a:t>
            </a:r>
          </a:p>
          <a:p>
            <a:pPr lvl="4" algn="just">
              <a:tabLst>
                <a:tab pos="444500" algn="l"/>
              </a:tabLst>
            </a:pPr>
            <a:r>
              <a:rPr lang="ru-RU" sz="1400" b="0" dirty="0">
                <a:solidFill>
                  <a:schemeClr val="tx2"/>
                </a:solidFill>
              </a:rPr>
              <a:t>- </a:t>
            </a:r>
            <a:r>
              <a:rPr lang="en-US" sz="1400" b="0" dirty="0">
                <a:solidFill>
                  <a:schemeClr val="tx2"/>
                </a:solidFill>
              </a:rPr>
              <a:t>Energy region – 20 – 800keV</a:t>
            </a:r>
            <a:r>
              <a:rPr lang="en-US" sz="1600" b="0" dirty="0">
                <a:solidFill>
                  <a:schemeClr val="tx2"/>
                </a:solidFill>
              </a:rPr>
              <a:t> </a:t>
            </a:r>
            <a:endParaRPr lang="ru-RU" sz="1600" b="0" dirty="0">
              <a:solidFill>
                <a:schemeClr val="tx2"/>
              </a:solidFill>
            </a:endParaRPr>
          </a:p>
        </p:txBody>
      </p:sp>
      <p:grpSp>
        <p:nvGrpSpPr>
          <p:cNvPr id="2" name="Group 9"/>
          <p:cNvGrpSpPr>
            <a:grpSpLocks/>
          </p:cNvGrpSpPr>
          <p:nvPr/>
        </p:nvGrpSpPr>
        <p:grpSpPr bwMode="auto">
          <a:xfrm>
            <a:off x="323850" y="4622800"/>
            <a:ext cx="2105025" cy="781050"/>
            <a:chOff x="3107" y="1616"/>
            <a:chExt cx="2086" cy="907"/>
          </a:xfrm>
        </p:grpSpPr>
        <p:pic>
          <p:nvPicPr>
            <p:cNvPr id="7178" name="Picture 10"/>
            <p:cNvPicPr>
              <a:picLocks noChangeAspect="1" noChangeArrowheads="1"/>
            </p:cNvPicPr>
            <p:nvPr/>
          </p:nvPicPr>
          <p:blipFill>
            <a:blip r:embed="rId3" cstate="print"/>
            <a:srcRect l="12177" t="25586" r="18678" b="21268"/>
            <a:stretch>
              <a:fillRect/>
            </a:stretch>
          </p:blipFill>
          <p:spPr bwMode="auto">
            <a:xfrm>
              <a:off x="3107" y="1616"/>
              <a:ext cx="2086" cy="902"/>
            </a:xfrm>
            <a:prstGeom prst="rect">
              <a:avLst/>
            </a:prstGeom>
            <a:noFill/>
            <a:ln w="9525">
              <a:noFill/>
              <a:miter lim="800000"/>
              <a:headEnd/>
              <a:tailEnd/>
            </a:ln>
            <a:effectLst/>
          </p:spPr>
        </p:pic>
        <p:pic>
          <p:nvPicPr>
            <p:cNvPr id="7179" name="Picture 11"/>
            <p:cNvPicPr>
              <a:picLocks noChangeAspect="1" noChangeArrowheads="1"/>
            </p:cNvPicPr>
            <p:nvPr/>
          </p:nvPicPr>
          <p:blipFill>
            <a:blip r:embed="rId4" cstate="print"/>
            <a:srcRect l="27672" t="47244" r="51306" b="15343"/>
            <a:stretch>
              <a:fillRect/>
            </a:stretch>
          </p:blipFill>
          <p:spPr bwMode="auto">
            <a:xfrm>
              <a:off x="4286" y="1616"/>
              <a:ext cx="906" cy="907"/>
            </a:xfrm>
            <a:prstGeom prst="rect">
              <a:avLst/>
            </a:prstGeom>
            <a:noFill/>
            <a:ln w="9525">
              <a:noFill/>
              <a:miter lim="800000"/>
              <a:headEnd/>
              <a:tailEnd/>
            </a:ln>
            <a:effectLst/>
          </p:spPr>
        </p:pic>
        <p:sp>
          <p:nvSpPr>
            <p:cNvPr id="7180" name="Text Box 12"/>
            <p:cNvSpPr txBox="1">
              <a:spLocks noChangeArrowheads="1"/>
            </p:cNvSpPr>
            <p:nvPr/>
          </p:nvSpPr>
          <p:spPr bwMode="auto">
            <a:xfrm>
              <a:off x="4605" y="1933"/>
              <a:ext cx="442" cy="426"/>
            </a:xfrm>
            <a:prstGeom prst="rect">
              <a:avLst/>
            </a:prstGeom>
            <a:noFill/>
            <a:ln w="9525">
              <a:noFill/>
              <a:miter lim="800000"/>
              <a:headEnd/>
              <a:tailEnd/>
            </a:ln>
            <a:effectLst/>
          </p:spPr>
          <p:txBody>
            <a:bodyPr wrap="none">
              <a:spAutoFit/>
            </a:bodyPr>
            <a:lstStyle/>
            <a:p>
              <a:r>
                <a:rPr lang="en-US" b="0" baseline="30000">
                  <a:solidFill>
                    <a:schemeClr val="tx2"/>
                  </a:solidFill>
                </a:rPr>
                <a:t>7</a:t>
              </a:r>
              <a:r>
                <a:rPr lang="en-US" b="0">
                  <a:solidFill>
                    <a:schemeClr val="tx2"/>
                  </a:solidFill>
                </a:rPr>
                <a:t>Li</a:t>
              </a:r>
              <a:endParaRPr lang="ru-RU" b="0">
                <a:solidFill>
                  <a:schemeClr val="tx2"/>
                </a:solidFill>
              </a:endParaRPr>
            </a:p>
          </p:txBody>
        </p:sp>
      </p:grpSp>
      <p:sp>
        <p:nvSpPr>
          <p:cNvPr id="7181" name="Text Box 13"/>
          <p:cNvSpPr txBox="1">
            <a:spLocks noChangeArrowheads="1"/>
          </p:cNvSpPr>
          <p:nvPr/>
        </p:nvSpPr>
        <p:spPr bwMode="auto">
          <a:xfrm>
            <a:off x="0" y="3692525"/>
            <a:ext cx="5586413" cy="523220"/>
          </a:xfrm>
          <a:prstGeom prst="rect">
            <a:avLst/>
          </a:prstGeom>
          <a:noFill/>
          <a:ln w="9525">
            <a:noFill/>
            <a:miter lim="800000"/>
            <a:headEnd/>
            <a:tailEnd/>
          </a:ln>
          <a:effectLst/>
        </p:spPr>
        <p:txBody>
          <a:bodyPr>
            <a:spAutoFit/>
          </a:bodyPr>
          <a:lstStyle/>
          <a:p>
            <a:pPr lvl="4" algn="just">
              <a:buFontTx/>
              <a:buChar char="-"/>
              <a:tabLst>
                <a:tab pos="444500" algn="l"/>
              </a:tabLst>
            </a:pPr>
            <a:r>
              <a:rPr lang="en-US" sz="1400" b="0" dirty="0">
                <a:solidFill>
                  <a:schemeClr val="tx2"/>
                </a:solidFill>
              </a:rPr>
              <a:t> </a:t>
            </a:r>
            <a:r>
              <a:rPr lang="en-US" sz="1400" b="0" dirty="0" smtClean="0">
                <a:solidFill>
                  <a:schemeClr val="tx2"/>
                </a:solidFill>
              </a:rPr>
              <a:t>Neutron flux </a:t>
            </a:r>
            <a:r>
              <a:rPr lang="en-US" sz="1400" b="0" dirty="0">
                <a:solidFill>
                  <a:schemeClr val="tx2"/>
                </a:solidFill>
              </a:rPr>
              <a:t>– 5 10</a:t>
            </a:r>
            <a:r>
              <a:rPr lang="en-US" sz="1400" b="0" baseline="30000" dirty="0">
                <a:solidFill>
                  <a:schemeClr val="tx2"/>
                </a:solidFill>
              </a:rPr>
              <a:t>7 </a:t>
            </a:r>
            <a:r>
              <a:rPr lang="en-US" sz="1400" b="0" dirty="0" smtClean="0">
                <a:solidFill>
                  <a:schemeClr val="tx2"/>
                </a:solidFill>
              </a:rPr>
              <a:t>n/s </a:t>
            </a:r>
            <a:r>
              <a:rPr lang="en-US" sz="1400" b="0" dirty="0">
                <a:solidFill>
                  <a:schemeClr val="tx2"/>
                </a:solidFill>
              </a:rPr>
              <a:t>sm</a:t>
            </a:r>
            <a:r>
              <a:rPr lang="en-US" sz="1400" b="0" baseline="30000" dirty="0">
                <a:solidFill>
                  <a:schemeClr val="tx2"/>
                </a:solidFill>
              </a:rPr>
              <a:t>2</a:t>
            </a:r>
          </a:p>
          <a:p>
            <a:pPr lvl="4" algn="just">
              <a:tabLst>
                <a:tab pos="444500" algn="l"/>
              </a:tabLst>
            </a:pPr>
            <a:r>
              <a:rPr lang="en-US" sz="1400" b="0" dirty="0">
                <a:solidFill>
                  <a:schemeClr val="tx2"/>
                </a:solidFill>
              </a:rPr>
              <a:t> </a:t>
            </a:r>
            <a:r>
              <a:rPr lang="ru-RU" sz="1400" b="0" dirty="0">
                <a:solidFill>
                  <a:schemeClr val="tx2"/>
                </a:solidFill>
              </a:rPr>
              <a:t>-</a:t>
            </a:r>
            <a:r>
              <a:rPr lang="ru-RU" sz="1400" b="0" baseline="30000" dirty="0">
                <a:solidFill>
                  <a:schemeClr val="tx2"/>
                </a:solidFill>
              </a:rPr>
              <a:t> </a:t>
            </a:r>
            <a:r>
              <a:rPr lang="en-US" sz="1400" b="0" dirty="0">
                <a:solidFill>
                  <a:schemeClr val="tx2"/>
                </a:solidFill>
              </a:rPr>
              <a:t>Max. neutrons energy - 5,5 ± 0,1 </a:t>
            </a:r>
            <a:r>
              <a:rPr lang="en-US" sz="1400" b="0" dirty="0" err="1">
                <a:solidFill>
                  <a:schemeClr val="tx2"/>
                </a:solidFill>
              </a:rPr>
              <a:t>MeV</a:t>
            </a:r>
            <a:endParaRPr lang="ru-RU" sz="1400" b="0" dirty="0">
              <a:solidFill>
                <a:schemeClr val="tx2"/>
              </a:solidFill>
            </a:endParaRPr>
          </a:p>
        </p:txBody>
      </p:sp>
      <p:pic>
        <p:nvPicPr>
          <p:cNvPr id="7182" name="Picture 14"/>
          <p:cNvPicPr>
            <a:picLocks noChangeAspect="1" noChangeArrowheads="1"/>
          </p:cNvPicPr>
          <p:nvPr/>
        </p:nvPicPr>
        <p:blipFill>
          <a:blip r:embed="rId5" cstate="print"/>
          <a:srcRect l="42549" t="20316" r="9418" b="48381"/>
          <a:stretch>
            <a:fillRect/>
          </a:stretch>
        </p:blipFill>
        <p:spPr bwMode="auto">
          <a:xfrm>
            <a:off x="401638" y="3421063"/>
            <a:ext cx="1457325" cy="989012"/>
          </a:xfrm>
          <a:prstGeom prst="rect">
            <a:avLst/>
          </a:prstGeom>
          <a:noFill/>
          <a:ln w="12600">
            <a:noFill/>
            <a:miter lim="800000"/>
            <a:headEnd/>
            <a:tailEnd/>
          </a:ln>
          <a:effectLst/>
        </p:spPr>
      </p:pic>
      <p:sp>
        <p:nvSpPr>
          <p:cNvPr id="7183" name="Rectangle 15"/>
          <p:cNvSpPr>
            <a:spLocks noChangeArrowheads="1"/>
          </p:cNvSpPr>
          <p:nvPr/>
        </p:nvSpPr>
        <p:spPr bwMode="auto">
          <a:xfrm>
            <a:off x="3246438" y="3406875"/>
            <a:ext cx="1027845" cy="307777"/>
          </a:xfrm>
          <a:prstGeom prst="rect">
            <a:avLst/>
          </a:prstGeom>
          <a:noFill/>
          <a:ln w="9525">
            <a:noFill/>
            <a:miter lim="800000"/>
            <a:headEnd/>
            <a:tailEnd/>
          </a:ln>
          <a:effectLst/>
        </p:spPr>
        <p:txBody>
          <a:bodyPr wrap="none" anchor="ctr">
            <a:spAutoFit/>
          </a:bodyPr>
          <a:lstStyle/>
          <a:p>
            <a:r>
              <a:rPr lang="ru-RU" sz="1400" b="0" dirty="0">
                <a:solidFill>
                  <a:schemeClr val="tx2"/>
                </a:solidFill>
              </a:rPr>
              <a:t>D(</a:t>
            </a:r>
            <a:r>
              <a:rPr lang="ru-RU" sz="1400" b="0" dirty="0" err="1">
                <a:solidFill>
                  <a:schemeClr val="tx2"/>
                </a:solidFill>
              </a:rPr>
              <a:t>d,n</a:t>
            </a:r>
            <a:r>
              <a:rPr lang="ru-RU" sz="1400" b="0" dirty="0">
                <a:solidFill>
                  <a:schemeClr val="tx2"/>
                </a:solidFill>
              </a:rPr>
              <a:t>)</a:t>
            </a:r>
            <a:r>
              <a:rPr lang="ru-RU" sz="1400" b="0" baseline="30000" dirty="0">
                <a:solidFill>
                  <a:schemeClr val="tx2"/>
                </a:solidFill>
              </a:rPr>
              <a:t>3</a:t>
            </a:r>
            <a:r>
              <a:rPr lang="ru-RU" sz="1400" b="0" dirty="0">
                <a:solidFill>
                  <a:schemeClr val="tx2"/>
                </a:solidFill>
              </a:rPr>
              <a:t>He </a:t>
            </a:r>
          </a:p>
        </p:txBody>
      </p:sp>
      <p:sp>
        <p:nvSpPr>
          <p:cNvPr id="7184" name="Text Box 16"/>
          <p:cNvSpPr txBox="1">
            <a:spLocks noChangeArrowheads="1"/>
          </p:cNvSpPr>
          <p:nvPr/>
        </p:nvSpPr>
        <p:spPr bwMode="auto">
          <a:xfrm>
            <a:off x="1989138" y="3430588"/>
            <a:ext cx="1069975" cy="304800"/>
          </a:xfrm>
          <a:prstGeom prst="rect">
            <a:avLst/>
          </a:prstGeom>
          <a:noFill/>
          <a:ln w="9525">
            <a:noFill/>
            <a:miter lim="800000"/>
            <a:headEnd/>
            <a:tailEnd/>
          </a:ln>
          <a:effectLst/>
        </p:spPr>
        <p:txBody>
          <a:bodyPr wrap="none">
            <a:spAutoFit/>
          </a:bodyPr>
          <a:lstStyle/>
          <a:p>
            <a:r>
              <a:rPr lang="ru-RU" sz="1400" b="0" dirty="0" err="1">
                <a:solidFill>
                  <a:schemeClr val="tx2"/>
                </a:solidFill>
              </a:rPr>
              <a:t>Gas</a:t>
            </a:r>
            <a:r>
              <a:rPr lang="ru-RU" sz="1400" b="0" dirty="0">
                <a:solidFill>
                  <a:schemeClr val="tx2"/>
                </a:solidFill>
              </a:rPr>
              <a:t> </a:t>
            </a:r>
            <a:r>
              <a:rPr lang="ru-RU" sz="1400" b="0" dirty="0" err="1">
                <a:solidFill>
                  <a:schemeClr val="tx2"/>
                </a:solidFill>
              </a:rPr>
              <a:t>Target</a:t>
            </a:r>
            <a:endParaRPr lang="ru-RU" sz="1400" b="0" dirty="0">
              <a:solidFill>
                <a:schemeClr val="tx2"/>
              </a:solidFill>
            </a:endParaRPr>
          </a:p>
        </p:txBody>
      </p:sp>
      <p:sp>
        <p:nvSpPr>
          <p:cNvPr id="7185" name="Rectangle 17"/>
          <p:cNvSpPr>
            <a:spLocks noChangeArrowheads="1"/>
          </p:cNvSpPr>
          <p:nvPr/>
        </p:nvSpPr>
        <p:spPr bwMode="auto">
          <a:xfrm>
            <a:off x="2455863" y="4641850"/>
            <a:ext cx="1524000" cy="304800"/>
          </a:xfrm>
          <a:prstGeom prst="rect">
            <a:avLst/>
          </a:prstGeom>
          <a:noFill/>
          <a:ln w="9525">
            <a:noFill/>
            <a:miter lim="800000"/>
            <a:headEnd/>
            <a:tailEnd/>
          </a:ln>
          <a:effectLst/>
        </p:spPr>
        <p:txBody>
          <a:bodyPr wrap="none">
            <a:spAutoFit/>
          </a:bodyPr>
          <a:lstStyle/>
          <a:p>
            <a:r>
              <a:rPr lang="ru-RU" sz="1400" b="0" dirty="0" err="1">
                <a:solidFill>
                  <a:schemeClr val="tx2"/>
                </a:solidFill>
              </a:rPr>
              <a:t>Solid-state</a:t>
            </a:r>
            <a:r>
              <a:rPr lang="ru-RU" sz="1400" b="0" dirty="0">
                <a:solidFill>
                  <a:schemeClr val="tx2"/>
                </a:solidFill>
              </a:rPr>
              <a:t> </a:t>
            </a:r>
            <a:r>
              <a:rPr lang="ru-RU" sz="1400" b="0" dirty="0" err="1">
                <a:solidFill>
                  <a:schemeClr val="tx2"/>
                </a:solidFill>
              </a:rPr>
              <a:t>target</a:t>
            </a:r>
            <a:endParaRPr lang="ru-RU" sz="1400" b="0" dirty="0">
              <a:solidFill>
                <a:schemeClr val="tx2"/>
              </a:solidFill>
            </a:endParaRPr>
          </a:p>
        </p:txBody>
      </p:sp>
      <p:sp>
        <p:nvSpPr>
          <p:cNvPr id="7186" name="Text Box 18"/>
          <p:cNvSpPr txBox="1">
            <a:spLocks noChangeArrowheads="1"/>
          </p:cNvSpPr>
          <p:nvPr/>
        </p:nvSpPr>
        <p:spPr bwMode="auto">
          <a:xfrm>
            <a:off x="400050" y="5945515"/>
            <a:ext cx="5276850" cy="523220"/>
          </a:xfrm>
          <a:prstGeom prst="rect">
            <a:avLst/>
          </a:prstGeom>
          <a:noFill/>
          <a:ln w="9525">
            <a:noFill/>
            <a:miter lim="800000"/>
            <a:headEnd/>
            <a:tailEnd/>
          </a:ln>
          <a:effectLst/>
        </p:spPr>
        <p:txBody>
          <a:bodyPr>
            <a:spAutoFit/>
          </a:bodyPr>
          <a:lstStyle/>
          <a:p>
            <a:pPr>
              <a:buFontTx/>
              <a:buChar char="-"/>
            </a:pPr>
            <a:r>
              <a:rPr lang="en-US" sz="1400" b="0" dirty="0">
                <a:solidFill>
                  <a:schemeClr val="tx2"/>
                </a:solidFill>
              </a:rPr>
              <a:t> Quasi-monochromatic neutrons in a wide range of energies </a:t>
            </a:r>
          </a:p>
          <a:p>
            <a:pPr>
              <a:buFontTx/>
              <a:buChar char="-"/>
            </a:pPr>
            <a:r>
              <a:rPr lang="fr-FR" sz="1400" b="0" dirty="0">
                <a:solidFill>
                  <a:schemeClr val="accent2"/>
                </a:solidFill>
              </a:rPr>
              <a:t> Pulse mode for</a:t>
            </a:r>
            <a:r>
              <a:rPr lang="fr-FR" sz="1400" b="0" dirty="0"/>
              <a:t> </a:t>
            </a:r>
            <a:r>
              <a:rPr lang="fr-FR" sz="1400" b="0" dirty="0">
                <a:solidFill>
                  <a:schemeClr val="accent2"/>
                </a:solidFill>
              </a:rPr>
              <a:t>TOF </a:t>
            </a:r>
            <a:r>
              <a:rPr lang="fr-FR" sz="1400" b="0" dirty="0" smtClean="0">
                <a:solidFill>
                  <a:schemeClr val="accent2"/>
                </a:solidFill>
              </a:rPr>
              <a:t>techniques</a:t>
            </a:r>
            <a:endParaRPr lang="en-US" sz="1400" b="0" dirty="0">
              <a:solidFill>
                <a:schemeClr val="accent2"/>
              </a:solidFill>
            </a:endParaRPr>
          </a:p>
        </p:txBody>
      </p:sp>
      <p:sp>
        <p:nvSpPr>
          <p:cNvPr id="7187" name="Line 19"/>
          <p:cNvSpPr>
            <a:spLocks noChangeShapeType="1"/>
          </p:cNvSpPr>
          <p:nvPr/>
        </p:nvSpPr>
        <p:spPr bwMode="auto">
          <a:xfrm flipV="1">
            <a:off x="292100" y="5554663"/>
            <a:ext cx="4567238" cy="9525"/>
          </a:xfrm>
          <a:prstGeom prst="line">
            <a:avLst/>
          </a:prstGeom>
          <a:noFill/>
          <a:ln w="28575">
            <a:solidFill>
              <a:schemeClr val="tx1"/>
            </a:solidFill>
            <a:round/>
            <a:headEnd/>
            <a:tailEnd type="triangle" w="med" len="med"/>
          </a:ln>
          <a:effectLst/>
        </p:spPr>
        <p:txBody>
          <a:bodyPr/>
          <a:lstStyle/>
          <a:p>
            <a:endParaRPr lang="ru-RU" b="0">
              <a:solidFill>
                <a:schemeClr val="tx2"/>
              </a:solidFill>
            </a:endParaRPr>
          </a:p>
        </p:txBody>
      </p:sp>
      <p:sp>
        <p:nvSpPr>
          <p:cNvPr id="7188" name="Line 20"/>
          <p:cNvSpPr>
            <a:spLocks noChangeShapeType="1"/>
          </p:cNvSpPr>
          <p:nvPr/>
        </p:nvSpPr>
        <p:spPr bwMode="auto">
          <a:xfrm>
            <a:off x="4278313" y="4191000"/>
            <a:ext cx="1587" cy="144463"/>
          </a:xfrm>
          <a:prstGeom prst="line">
            <a:avLst/>
          </a:prstGeom>
          <a:noFill/>
          <a:ln w="9525">
            <a:solidFill>
              <a:schemeClr val="tx1"/>
            </a:solidFill>
            <a:round/>
            <a:headEnd/>
            <a:tailEnd/>
          </a:ln>
          <a:effectLst/>
        </p:spPr>
        <p:txBody>
          <a:bodyPr/>
          <a:lstStyle/>
          <a:p>
            <a:endParaRPr lang="ru-RU" b="0">
              <a:solidFill>
                <a:schemeClr val="tx2"/>
              </a:solidFill>
            </a:endParaRPr>
          </a:p>
        </p:txBody>
      </p:sp>
      <p:sp>
        <p:nvSpPr>
          <p:cNvPr id="7189" name="Line 21"/>
          <p:cNvSpPr>
            <a:spLocks noChangeShapeType="1"/>
          </p:cNvSpPr>
          <p:nvPr/>
        </p:nvSpPr>
        <p:spPr bwMode="auto">
          <a:xfrm>
            <a:off x="3038475" y="5481638"/>
            <a:ext cx="1588" cy="144462"/>
          </a:xfrm>
          <a:prstGeom prst="line">
            <a:avLst/>
          </a:prstGeom>
          <a:noFill/>
          <a:ln w="9525">
            <a:solidFill>
              <a:schemeClr val="tx1"/>
            </a:solidFill>
            <a:round/>
            <a:headEnd/>
            <a:tailEnd/>
          </a:ln>
          <a:effectLst/>
        </p:spPr>
        <p:txBody>
          <a:bodyPr/>
          <a:lstStyle/>
          <a:p>
            <a:endParaRPr lang="ru-RU" b="0">
              <a:solidFill>
                <a:schemeClr val="tx2"/>
              </a:solidFill>
            </a:endParaRPr>
          </a:p>
        </p:txBody>
      </p:sp>
      <p:sp>
        <p:nvSpPr>
          <p:cNvPr id="7190" name="Text Box 22"/>
          <p:cNvSpPr txBox="1">
            <a:spLocks noChangeArrowheads="1"/>
          </p:cNvSpPr>
          <p:nvPr/>
        </p:nvSpPr>
        <p:spPr bwMode="auto">
          <a:xfrm>
            <a:off x="274638" y="5653088"/>
            <a:ext cx="758825" cy="336550"/>
          </a:xfrm>
          <a:prstGeom prst="rect">
            <a:avLst/>
          </a:prstGeom>
          <a:noFill/>
          <a:ln w="9525">
            <a:noFill/>
            <a:miter lim="800000"/>
            <a:headEnd/>
            <a:tailEnd/>
          </a:ln>
          <a:effectLst/>
        </p:spPr>
        <p:txBody>
          <a:bodyPr wrap="none">
            <a:spAutoFit/>
          </a:bodyPr>
          <a:lstStyle/>
          <a:p>
            <a:r>
              <a:rPr lang="ru-RU" sz="1600" b="0">
                <a:solidFill>
                  <a:schemeClr val="accent2"/>
                </a:solidFill>
              </a:rPr>
              <a:t>20</a:t>
            </a:r>
            <a:r>
              <a:rPr lang="en-US" sz="1600" b="0">
                <a:solidFill>
                  <a:schemeClr val="accent2"/>
                </a:solidFill>
              </a:rPr>
              <a:t>keV</a:t>
            </a:r>
            <a:endParaRPr lang="ru-RU" sz="1600" b="0">
              <a:solidFill>
                <a:schemeClr val="accent2"/>
              </a:solidFill>
            </a:endParaRPr>
          </a:p>
        </p:txBody>
      </p:sp>
      <p:sp>
        <p:nvSpPr>
          <p:cNvPr id="7191" name="Text Box 23"/>
          <p:cNvSpPr txBox="1">
            <a:spLocks noChangeArrowheads="1"/>
          </p:cNvSpPr>
          <p:nvPr/>
        </p:nvSpPr>
        <p:spPr bwMode="auto">
          <a:xfrm>
            <a:off x="1590675" y="5645150"/>
            <a:ext cx="871538" cy="336550"/>
          </a:xfrm>
          <a:prstGeom prst="rect">
            <a:avLst/>
          </a:prstGeom>
          <a:noFill/>
          <a:ln w="9525">
            <a:noFill/>
            <a:miter lim="800000"/>
            <a:headEnd/>
            <a:tailEnd/>
          </a:ln>
          <a:effectLst/>
        </p:spPr>
        <p:txBody>
          <a:bodyPr wrap="none">
            <a:spAutoFit/>
          </a:bodyPr>
          <a:lstStyle/>
          <a:p>
            <a:r>
              <a:rPr lang="en-US" sz="1600" b="0">
                <a:solidFill>
                  <a:schemeClr val="accent2"/>
                </a:solidFill>
              </a:rPr>
              <a:t>80</a:t>
            </a:r>
            <a:r>
              <a:rPr lang="ru-RU" sz="1600" b="0">
                <a:solidFill>
                  <a:schemeClr val="accent2"/>
                </a:solidFill>
              </a:rPr>
              <a:t>0</a:t>
            </a:r>
            <a:r>
              <a:rPr lang="en-US" sz="1600" b="0">
                <a:solidFill>
                  <a:schemeClr val="accent2"/>
                </a:solidFill>
              </a:rPr>
              <a:t>keV</a:t>
            </a:r>
            <a:endParaRPr lang="ru-RU" sz="1600" b="0">
              <a:solidFill>
                <a:schemeClr val="accent2"/>
              </a:solidFill>
            </a:endParaRPr>
          </a:p>
        </p:txBody>
      </p:sp>
      <p:sp>
        <p:nvSpPr>
          <p:cNvPr id="7192" name="Line 24"/>
          <p:cNvSpPr>
            <a:spLocks noChangeShapeType="1"/>
          </p:cNvSpPr>
          <p:nvPr/>
        </p:nvSpPr>
        <p:spPr bwMode="auto">
          <a:xfrm>
            <a:off x="4679950" y="5497513"/>
            <a:ext cx="1588" cy="144462"/>
          </a:xfrm>
          <a:prstGeom prst="line">
            <a:avLst/>
          </a:prstGeom>
          <a:noFill/>
          <a:ln w="9525">
            <a:solidFill>
              <a:schemeClr val="tx1"/>
            </a:solidFill>
            <a:round/>
            <a:headEnd/>
            <a:tailEnd/>
          </a:ln>
          <a:effectLst/>
        </p:spPr>
        <p:txBody>
          <a:bodyPr/>
          <a:lstStyle/>
          <a:p>
            <a:endParaRPr lang="ru-RU" b="0">
              <a:solidFill>
                <a:schemeClr val="tx2"/>
              </a:solidFill>
            </a:endParaRPr>
          </a:p>
        </p:txBody>
      </p:sp>
      <p:sp>
        <p:nvSpPr>
          <p:cNvPr id="7193" name="Text Box 25"/>
          <p:cNvSpPr txBox="1">
            <a:spLocks noChangeArrowheads="1"/>
          </p:cNvSpPr>
          <p:nvPr/>
        </p:nvSpPr>
        <p:spPr bwMode="auto">
          <a:xfrm>
            <a:off x="2636838" y="5648325"/>
            <a:ext cx="884237" cy="336550"/>
          </a:xfrm>
          <a:prstGeom prst="rect">
            <a:avLst/>
          </a:prstGeom>
          <a:noFill/>
          <a:ln w="9525">
            <a:noFill/>
            <a:miter lim="800000"/>
            <a:headEnd/>
            <a:tailEnd/>
          </a:ln>
          <a:effectLst/>
        </p:spPr>
        <p:txBody>
          <a:bodyPr wrap="none">
            <a:spAutoFit/>
          </a:bodyPr>
          <a:lstStyle/>
          <a:p>
            <a:r>
              <a:rPr lang="ru-RU" sz="1600" b="0"/>
              <a:t>3.3</a:t>
            </a:r>
            <a:r>
              <a:rPr lang="en-US" sz="1600" b="0"/>
              <a:t>MeV</a:t>
            </a:r>
            <a:endParaRPr lang="ru-RU" sz="1600" b="0"/>
          </a:p>
        </p:txBody>
      </p:sp>
      <p:sp>
        <p:nvSpPr>
          <p:cNvPr id="7194" name="Text Box 26"/>
          <p:cNvSpPr txBox="1">
            <a:spLocks noChangeArrowheads="1"/>
          </p:cNvSpPr>
          <p:nvPr/>
        </p:nvSpPr>
        <p:spPr bwMode="auto">
          <a:xfrm>
            <a:off x="4206875" y="5651500"/>
            <a:ext cx="941388" cy="336550"/>
          </a:xfrm>
          <a:prstGeom prst="rect">
            <a:avLst/>
          </a:prstGeom>
          <a:noFill/>
          <a:ln w="9525">
            <a:noFill/>
            <a:miter lim="800000"/>
            <a:headEnd/>
            <a:tailEnd/>
          </a:ln>
          <a:effectLst/>
        </p:spPr>
        <p:txBody>
          <a:bodyPr wrap="none">
            <a:spAutoFit/>
          </a:bodyPr>
          <a:lstStyle/>
          <a:p>
            <a:r>
              <a:rPr lang="en-US" sz="1600" b="0"/>
              <a:t>5,1 MeV</a:t>
            </a:r>
            <a:endParaRPr lang="ru-RU" sz="1600" b="0"/>
          </a:p>
        </p:txBody>
      </p:sp>
      <p:sp>
        <p:nvSpPr>
          <p:cNvPr id="7195" name="Line 27"/>
          <p:cNvSpPr>
            <a:spLocks noChangeShapeType="1"/>
          </p:cNvSpPr>
          <p:nvPr/>
        </p:nvSpPr>
        <p:spPr bwMode="auto">
          <a:xfrm>
            <a:off x="460375" y="5557838"/>
            <a:ext cx="1631950" cy="7937"/>
          </a:xfrm>
          <a:prstGeom prst="line">
            <a:avLst/>
          </a:prstGeom>
          <a:noFill/>
          <a:ln w="38100">
            <a:solidFill>
              <a:srgbClr val="FF3399"/>
            </a:solidFill>
            <a:round/>
            <a:headEnd/>
            <a:tailEnd/>
          </a:ln>
          <a:effectLst/>
        </p:spPr>
        <p:txBody>
          <a:bodyPr/>
          <a:lstStyle/>
          <a:p>
            <a:endParaRPr lang="ru-RU" b="0">
              <a:solidFill>
                <a:schemeClr val="tx2"/>
              </a:solidFill>
            </a:endParaRPr>
          </a:p>
        </p:txBody>
      </p:sp>
      <p:sp>
        <p:nvSpPr>
          <p:cNvPr id="7196" name="Text Box 28"/>
          <p:cNvSpPr txBox="1">
            <a:spLocks noChangeArrowheads="1"/>
          </p:cNvSpPr>
          <p:nvPr/>
        </p:nvSpPr>
        <p:spPr bwMode="auto">
          <a:xfrm>
            <a:off x="4770438" y="5359400"/>
            <a:ext cx="336550" cy="366713"/>
          </a:xfrm>
          <a:prstGeom prst="rect">
            <a:avLst/>
          </a:prstGeom>
          <a:noFill/>
          <a:ln w="9525">
            <a:noFill/>
            <a:miter lim="800000"/>
            <a:headEnd/>
            <a:tailEnd/>
          </a:ln>
          <a:effectLst/>
        </p:spPr>
        <p:txBody>
          <a:bodyPr wrap="none">
            <a:spAutoFit/>
          </a:bodyPr>
          <a:lstStyle/>
          <a:p>
            <a:r>
              <a:rPr lang="en-US" b="0"/>
              <a:t>E</a:t>
            </a:r>
            <a:endParaRPr lang="ru-RU" b="0"/>
          </a:p>
        </p:txBody>
      </p:sp>
      <p:sp>
        <p:nvSpPr>
          <p:cNvPr id="7197" name="Line 29"/>
          <p:cNvSpPr>
            <a:spLocks noChangeShapeType="1"/>
          </p:cNvSpPr>
          <p:nvPr/>
        </p:nvSpPr>
        <p:spPr bwMode="auto">
          <a:xfrm>
            <a:off x="3055938" y="5554663"/>
            <a:ext cx="1631950" cy="7937"/>
          </a:xfrm>
          <a:prstGeom prst="line">
            <a:avLst/>
          </a:prstGeom>
          <a:noFill/>
          <a:ln w="38100">
            <a:solidFill>
              <a:srgbClr val="FF3399"/>
            </a:solidFill>
            <a:round/>
            <a:headEnd/>
            <a:tailEnd/>
          </a:ln>
          <a:effectLst/>
        </p:spPr>
        <p:txBody>
          <a:bodyPr/>
          <a:lstStyle/>
          <a:p>
            <a:endParaRPr lang="ru-RU" b="0">
              <a:solidFill>
                <a:schemeClr val="tx2"/>
              </a:solidFill>
            </a:endParaRPr>
          </a:p>
        </p:txBody>
      </p:sp>
      <p:sp>
        <p:nvSpPr>
          <p:cNvPr id="7198" name="Line 30"/>
          <p:cNvSpPr>
            <a:spLocks noChangeShapeType="1"/>
          </p:cNvSpPr>
          <p:nvPr/>
        </p:nvSpPr>
        <p:spPr bwMode="auto">
          <a:xfrm>
            <a:off x="458788" y="5467350"/>
            <a:ext cx="1587" cy="144463"/>
          </a:xfrm>
          <a:prstGeom prst="line">
            <a:avLst/>
          </a:prstGeom>
          <a:noFill/>
          <a:ln w="9525">
            <a:solidFill>
              <a:schemeClr val="tx1"/>
            </a:solidFill>
            <a:round/>
            <a:headEnd/>
            <a:tailEnd/>
          </a:ln>
          <a:effectLst/>
        </p:spPr>
        <p:txBody>
          <a:bodyPr/>
          <a:lstStyle/>
          <a:p>
            <a:endParaRPr lang="ru-RU" b="0">
              <a:solidFill>
                <a:schemeClr val="tx2"/>
              </a:solidFill>
            </a:endParaRPr>
          </a:p>
        </p:txBody>
      </p:sp>
      <p:sp>
        <p:nvSpPr>
          <p:cNvPr id="7199" name="Line 31"/>
          <p:cNvSpPr>
            <a:spLocks noChangeShapeType="1"/>
          </p:cNvSpPr>
          <p:nvPr/>
        </p:nvSpPr>
        <p:spPr bwMode="auto">
          <a:xfrm>
            <a:off x="2074863" y="5459413"/>
            <a:ext cx="1587" cy="144462"/>
          </a:xfrm>
          <a:prstGeom prst="line">
            <a:avLst/>
          </a:prstGeom>
          <a:noFill/>
          <a:ln w="9525">
            <a:solidFill>
              <a:schemeClr val="tx1"/>
            </a:solidFill>
            <a:round/>
            <a:headEnd/>
            <a:tailEnd/>
          </a:ln>
          <a:effectLst/>
        </p:spPr>
        <p:txBody>
          <a:bodyPr/>
          <a:lstStyle/>
          <a:p>
            <a:endParaRPr lang="ru-RU" b="0">
              <a:solidFill>
                <a:schemeClr val="tx2"/>
              </a:solidFill>
            </a:endParaRPr>
          </a:p>
        </p:txBody>
      </p:sp>
      <p:pic>
        <p:nvPicPr>
          <p:cNvPr id="7200" name="Picture 32"/>
          <p:cNvPicPr>
            <a:picLocks noChangeAspect="1" noChangeArrowheads="1"/>
          </p:cNvPicPr>
          <p:nvPr/>
        </p:nvPicPr>
        <p:blipFill>
          <a:blip r:embed="rId6" cstate="print"/>
          <a:srcRect l="32285" t="14844" r="16106" b="15755"/>
          <a:stretch>
            <a:fillRect/>
          </a:stretch>
        </p:blipFill>
        <p:spPr bwMode="auto">
          <a:xfrm>
            <a:off x="5680075" y="3641725"/>
            <a:ext cx="1974850" cy="1493838"/>
          </a:xfrm>
          <a:prstGeom prst="rect">
            <a:avLst/>
          </a:prstGeom>
          <a:noFill/>
          <a:ln w="9525">
            <a:noFill/>
            <a:miter lim="800000"/>
            <a:headEnd/>
            <a:tailEnd/>
          </a:ln>
          <a:effectLst/>
        </p:spPr>
      </p:pic>
      <p:sp>
        <p:nvSpPr>
          <p:cNvPr id="7201" name="Text Box 33"/>
          <p:cNvSpPr txBox="1">
            <a:spLocks noChangeArrowheads="1"/>
          </p:cNvSpPr>
          <p:nvPr/>
        </p:nvSpPr>
        <p:spPr bwMode="auto">
          <a:xfrm>
            <a:off x="5503863" y="5199063"/>
            <a:ext cx="3436937" cy="1600438"/>
          </a:xfrm>
          <a:prstGeom prst="rect">
            <a:avLst/>
          </a:prstGeom>
          <a:noFill/>
          <a:ln w="9525">
            <a:noFill/>
            <a:miter lim="800000"/>
            <a:headEnd/>
            <a:tailEnd/>
          </a:ln>
          <a:effectLst/>
        </p:spPr>
        <p:txBody>
          <a:bodyPr>
            <a:spAutoFit/>
          </a:bodyPr>
          <a:lstStyle/>
          <a:p>
            <a:pPr algn="just">
              <a:buFontTx/>
              <a:buChar char="-"/>
            </a:pPr>
            <a:r>
              <a:rPr lang="en-US" sz="1400" b="0"/>
              <a:t>The elemental composition of multilayer systems, isotopic composition, stoichiometry of films.</a:t>
            </a:r>
          </a:p>
          <a:p>
            <a:pPr algn="just"/>
            <a:r>
              <a:rPr lang="en-US" sz="1400" b="0"/>
              <a:t>- Optical, electronic and electrical properties using complementary methods (ellipsometry voltammetry impedance spectroscopy).</a:t>
            </a:r>
            <a:endParaRPr lang="ru-RU" sz="1400" b="0"/>
          </a:p>
        </p:txBody>
      </p:sp>
      <p:sp>
        <p:nvSpPr>
          <p:cNvPr id="7202" name="Text Box 34"/>
          <p:cNvSpPr txBox="1">
            <a:spLocks noChangeArrowheads="1"/>
          </p:cNvSpPr>
          <p:nvPr/>
        </p:nvSpPr>
        <p:spPr bwMode="auto">
          <a:xfrm>
            <a:off x="5603875" y="2928938"/>
            <a:ext cx="2428875" cy="620712"/>
          </a:xfrm>
          <a:prstGeom prst="rect">
            <a:avLst/>
          </a:prstGeom>
          <a:noFill/>
          <a:ln w="9525">
            <a:solidFill>
              <a:srgbClr val="FF0000"/>
            </a:solidFill>
            <a:miter lim="800000"/>
            <a:headEnd/>
            <a:tailEnd/>
          </a:ln>
          <a:effectLst/>
        </p:spPr>
        <p:txBody>
          <a:bodyPr>
            <a:spAutoFit/>
          </a:bodyPr>
          <a:lstStyle/>
          <a:p>
            <a:r>
              <a:rPr lang="ru-RU" sz="1600" b="0"/>
              <a:t>Ion Beam Analysis</a:t>
            </a:r>
            <a:r>
              <a:rPr lang="en-US" sz="1600" b="0"/>
              <a:t> &amp;</a:t>
            </a:r>
            <a:r>
              <a:rPr lang="ru-RU" sz="1600" b="0"/>
              <a:t> </a:t>
            </a:r>
            <a:r>
              <a:rPr lang="en-US" sz="1600" b="0"/>
              <a:t>complementary methods</a:t>
            </a:r>
            <a:r>
              <a:rPr lang="en-US" b="0"/>
              <a:t> </a:t>
            </a:r>
            <a:endParaRPr lang="ru-RU" b="0"/>
          </a:p>
        </p:txBody>
      </p:sp>
      <p:pic>
        <p:nvPicPr>
          <p:cNvPr id="7203" name="Picture 5"/>
          <p:cNvPicPr>
            <a:picLocks noChangeAspect="1" noChangeArrowheads="1"/>
          </p:cNvPicPr>
          <p:nvPr/>
        </p:nvPicPr>
        <p:blipFill>
          <a:blip r:embed="rId7" cstate="print"/>
          <a:srcRect/>
          <a:stretch>
            <a:fillRect/>
          </a:stretch>
        </p:blipFill>
        <p:spPr bwMode="auto">
          <a:xfrm>
            <a:off x="8194675" y="4043363"/>
            <a:ext cx="609600" cy="498475"/>
          </a:xfrm>
          <a:prstGeom prst="rect">
            <a:avLst/>
          </a:prstGeom>
          <a:noFill/>
          <a:ln w="9525">
            <a:noFill/>
            <a:miter lim="800000"/>
            <a:headEnd/>
            <a:tailEnd/>
          </a:ln>
        </p:spPr>
      </p:pic>
      <p:pic>
        <p:nvPicPr>
          <p:cNvPr id="7204" name="Picture 36" descr="Без названия (1)"/>
          <p:cNvPicPr>
            <a:picLocks noChangeAspect="1" noChangeArrowheads="1"/>
          </p:cNvPicPr>
          <p:nvPr/>
        </p:nvPicPr>
        <p:blipFill>
          <a:blip r:embed="rId8" cstate="print"/>
          <a:srcRect/>
          <a:stretch>
            <a:fillRect/>
          </a:stretch>
        </p:blipFill>
        <p:spPr bwMode="auto">
          <a:xfrm>
            <a:off x="8347075" y="5113338"/>
            <a:ext cx="439738" cy="152400"/>
          </a:xfrm>
          <a:prstGeom prst="rect">
            <a:avLst/>
          </a:prstGeom>
          <a:noFill/>
        </p:spPr>
      </p:pic>
      <p:pic>
        <p:nvPicPr>
          <p:cNvPr id="7205" name="Picture 37"/>
          <p:cNvPicPr>
            <a:picLocks noChangeAspect="1" noChangeArrowheads="1"/>
          </p:cNvPicPr>
          <p:nvPr/>
        </p:nvPicPr>
        <p:blipFill>
          <a:blip r:embed="rId9" cstate="print"/>
          <a:srcRect/>
          <a:stretch>
            <a:fillRect/>
          </a:stretch>
        </p:blipFill>
        <p:spPr bwMode="auto">
          <a:xfrm>
            <a:off x="8288338" y="4706938"/>
            <a:ext cx="503237" cy="334962"/>
          </a:xfrm>
          <a:prstGeom prst="rect">
            <a:avLst/>
          </a:prstGeom>
          <a:noFill/>
          <a:ln w="9525" algn="ctr">
            <a:noFill/>
            <a:miter lim="800000"/>
            <a:headEnd/>
            <a:tailEnd/>
          </a:ln>
          <a:effectLst/>
        </p:spPr>
      </p:pic>
      <p:pic>
        <p:nvPicPr>
          <p:cNvPr id="7209" name="Picture 41" descr="Без названия"/>
          <p:cNvPicPr>
            <a:picLocks noChangeAspect="1" noChangeArrowheads="1"/>
          </p:cNvPicPr>
          <p:nvPr/>
        </p:nvPicPr>
        <p:blipFill>
          <a:blip r:embed="rId10" cstate="print"/>
          <a:srcRect/>
          <a:stretch>
            <a:fillRect/>
          </a:stretch>
        </p:blipFill>
        <p:spPr bwMode="auto">
          <a:xfrm>
            <a:off x="5992813" y="1468438"/>
            <a:ext cx="1479550" cy="1282700"/>
          </a:xfrm>
          <a:prstGeom prst="rect">
            <a:avLst/>
          </a:prstGeom>
          <a:noFill/>
        </p:spPr>
      </p:pic>
      <p:sp>
        <p:nvSpPr>
          <p:cNvPr id="7211" name="Rectangle 43"/>
          <p:cNvSpPr>
            <a:spLocks noChangeArrowheads="1"/>
          </p:cNvSpPr>
          <p:nvPr/>
        </p:nvSpPr>
        <p:spPr bwMode="auto">
          <a:xfrm>
            <a:off x="292100" y="2860675"/>
            <a:ext cx="5073650" cy="3895725"/>
          </a:xfrm>
          <a:prstGeom prst="rect">
            <a:avLst/>
          </a:prstGeom>
          <a:noFill/>
          <a:ln w="9525">
            <a:solidFill>
              <a:schemeClr val="tx1"/>
            </a:solidFill>
            <a:prstDash val="dash"/>
            <a:miter lim="800000"/>
            <a:headEnd/>
            <a:tailEnd/>
          </a:ln>
          <a:effectLst/>
        </p:spPr>
        <p:txBody>
          <a:bodyPr wrap="none" anchor="ctr"/>
          <a:lstStyle/>
          <a:p>
            <a:endParaRPr lang="ru-RU" b="0"/>
          </a:p>
        </p:txBody>
      </p:sp>
      <p:sp>
        <p:nvSpPr>
          <p:cNvPr id="7212" name="Rectangle 44"/>
          <p:cNvSpPr>
            <a:spLocks noChangeArrowheads="1"/>
          </p:cNvSpPr>
          <p:nvPr/>
        </p:nvSpPr>
        <p:spPr bwMode="auto">
          <a:xfrm>
            <a:off x="5472113" y="2867025"/>
            <a:ext cx="3454400" cy="3886200"/>
          </a:xfrm>
          <a:prstGeom prst="rect">
            <a:avLst/>
          </a:prstGeom>
          <a:noFill/>
          <a:ln w="9525">
            <a:solidFill>
              <a:schemeClr val="tx1"/>
            </a:solidFill>
            <a:prstDash val="dash"/>
            <a:miter lim="800000"/>
            <a:headEnd/>
            <a:tailEnd/>
          </a:ln>
          <a:effectLst/>
        </p:spPr>
        <p:txBody>
          <a:bodyPr wrap="none" anchor="ctr"/>
          <a:lstStyle/>
          <a:p>
            <a:endParaRPr lang="ru-RU" b="0"/>
          </a:p>
        </p:txBody>
      </p:sp>
      <p:sp>
        <p:nvSpPr>
          <p:cNvPr id="7213" name="Rectangle 45"/>
          <p:cNvSpPr>
            <a:spLocks noChangeArrowheads="1"/>
          </p:cNvSpPr>
          <p:nvPr/>
        </p:nvSpPr>
        <p:spPr bwMode="auto">
          <a:xfrm>
            <a:off x="5470525" y="949325"/>
            <a:ext cx="3452813" cy="1862138"/>
          </a:xfrm>
          <a:prstGeom prst="rect">
            <a:avLst/>
          </a:prstGeom>
          <a:noFill/>
          <a:ln w="9525">
            <a:solidFill>
              <a:schemeClr val="tx1"/>
            </a:solidFill>
            <a:prstDash val="dash"/>
            <a:miter lim="800000"/>
            <a:headEnd/>
            <a:tailEnd/>
          </a:ln>
          <a:effectLst/>
        </p:spPr>
        <p:txBody>
          <a:bodyPr wrap="none" anchor="ctr"/>
          <a:lstStyle/>
          <a:p>
            <a:endParaRPr lang="ru-RU" b="0"/>
          </a:p>
        </p:txBody>
      </p:sp>
      <p:sp>
        <p:nvSpPr>
          <p:cNvPr id="7214" name="Text Box 46"/>
          <p:cNvSpPr txBox="1">
            <a:spLocks noChangeArrowheads="1"/>
          </p:cNvSpPr>
          <p:nvPr/>
        </p:nvSpPr>
        <p:spPr bwMode="auto">
          <a:xfrm>
            <a:off x="5907088" y="982663"/>
            <a:ext cx="2786062" cy="376237"/>
          </a:xfrm>
          <a:prstGeom prst="rect">
            <a:avLst/>
          </a:prstGeom>
          <a:noFill/>
          <a:ln w="9525">
            <a:solidFill>
              <a:srgbClr val="FF0000"/>
            </a:solidFill>
            <a:miter lim="800000"/>
            <a:headEnd/>
            <a:tailEnd/>
          </a:ln>
          <a:effectLst/>
        </p:spPr>
        <p:txBody>
          <a:bodyPr>
            <a:spAutoFit/>
          </a:bodyPr>
          <a:lstStyle/>
          <a:p>
            <a:r>
              <a:rPr lang="ru-RU" b="0">
                <a:solidFill>
                  <a:schemeClr val="accent2"/>
                </a:solidFill>
              </a:rPr>
              <a:t>Microbeam</a:t>
            </a:r>
            <a:r>
              <a:rPr lang="en-US" b="0">
                <a:solidFill>
                  <a:schemeClr val="accent2"/>
                </a:solidFill>
              </a:rPr>
              <a:t> </a:t>
            </a:r>
            <a:r>
              <a:rPr lang="ru-RU" b="0">
                <a:solidFill>
                  <a:schemeClr val="accent2"/>
                </a:solidFill>
              </a:rPr>
              <a:t>spectrometer</a:t>
            </a:r>
          </a:p>
        </p:txBody>
      </p:sp>
      <p:grpSp>
        <p:nvGrpSpPr>
          <p:cNvPr id="3" name="Group 54"/>
          <p:cNvGrpSpPr>
            <a:grpSpLocks/>
          </p:cNvGrpSpPr>
          <p:nvPr/>
        </p:nvGrpSpPr>
        <p:grpSpPr bwMode="auto">
          <a:xfrm>
            <a:off x="3279775" y="6207125"/>
            <a:ext cx="2057400" cy="538163"/>
            <a:chOff x="194" y="1367"/>
            <a:chExt cx="1296" cy="339"/>
          </a:xfrm>
        </p:grpSpPr>
        <p:sp>
          <p:nvSpPr>
            <p:cNvPr id="7215" name="Rectangle 47"/>
            <p:cNvSpPr>
              <a:spLocks noChangeArrowheads="1"/>
            </p:cNvSpPr>
            <p:nvPr/>
          </p:nvSpPr>
          <p:spPr bwMode="auto">
            <a:xfrm>
              <a:off x="199" y="1386"/>
              <a:ext cx="293" cy="138"/>
            </a:xfrm>
            <a:prstGeom prst="rect">
              <a:avLst/>
            </a:prstGeom>
            <a:solidFill>
              <a:schemeClr val="tx2"/>
            </a:solidFill>
            <a:ln w="9525">
              <a:solidFill>
                <a:schemeClr val="tx1"/>
              </a:solidFill>
              <a:miter lim="800000"/>
              <a:headEnd/>
              <a:tailEnd/>
            </a:ln>
            <a:effectLst/>
          </p:spPr>
          <p:txBody>
            <a:bodyPr wrap="none" anchor="ctr"/>
            <a:lstStyle/>
            <a:p>
              <a:pPr algn="ctr"/>
              <a:endParaRPr lang="ru-RU" b="0"/>
            </a:p>
          </p:txBody>
        </p:sp>
        <p:sp>
          <p:nvSpPr>
            <p:cNvPr id="7216" name="Rectangle 48"/>
            <p:cNvSpPr>
              <a:spLocks noChangeArrowheads="1"/>
            </p:cNvSpPr>
            <p:nvPr/>
          </p:nvSpPr>
          <p:spPr bwMode="auto">
            <a:xfrm>
              <a:off x="194" y="1539"/>
              <a:ext cx="293" cy="138"/>
            </a:xfrm>
            <a:prstGeom prst="rect">
              <a:avLst/>
            </a:prstGeom>
            <a:solidFill>
              <a:schemeClr val="accent2"/>
            </a:solidFill>
            <a:ln w="9525">
              <a:solidFill>
                <a:schemeClr val="tx1"/>
              </a:solidFill>
              <a:miter lim="800000"/>
              <a:headEnd/>
              <a:tailEnd/>
            </a:ln>
            <a:effectLst/>
          </p:spPr>
          <p:txBody>
            <a:bodyPr wrap="none" anchor="ctr"/>
            <a:lstStyle/>
            <a:p>
              <a:pPr algn="ctr"/>
              <a:endParaRPr lang="ru-RU" b="0"/>
            </a:p>
          </p:txBody>
        </p:sp>
        <p:sp>
          <p:nvSpPr>
            <p:cNvPr id="7217" name="Rectangle 49"/>
            <p:cNvSpPr>
              <a:spLocks noChangeArrowheads="1"/>
            </p:cNvSpPr>
            <p:nvPr/>
          </p:nvSpPr>
          <p:spPr bwMode="auto">
            <a:xfrm>
              <a:off x="486" y="1367"/>
              <a:ext cx="1004" cy="173"/>
            </a:xfrm>
            <a:prstGeom prst="rect">
              <a:avLst/>
            </a:prstGeom>
            <a:noFill/>
            <a:ln w="9525">
              <a:noFill/>
              <a:miter lim="800000"/>
              <a:headEnd/>
              <a:tailEnd/>
            </a:ln>
            <a:effectLst/>
          </p:spPr>
          <p:txBody>
            <a:bodyPr wrap="none">
              <a:spAutoFit/>
            </a:bodyPr>
            <a:lstStyle/>
            <a:p>
              <a:r>
                <a:rPr lang="ru-RU" sz="1200" b="0" dirty="0" err="1">
                  <a:solidFill>
                    <a:schemeClr val="tx2"/>
                  </a:solidFill>
                </a:rPr>
                <a:t>Currently</a:t>
              </a:r>
              <a:r>
                <a:rPr lang="ru-RU" sz="1200" b="0" dirty="0">
                  <a:solidFill>
                    <a:schemeClr val="tx2"/>
                  </a:solidFill>
                </a:rPr>
                <a:t> </a:t>
              </a:r>
              <a:r>
                <a:rPr lang="ru-RU" sz="1200" b="0" dirty="0" err="1">
                  <a:solidFill>
                    <a:schemeClr val="tx2"/>
                  </a:solidFill>
                </a:rPr>
                <a:t>in</a:t>
              </a:r>
              <a:r>
                <a:rPr lang="ru-RU" sz="1200" b="0" dirty="0">
                  <a:solidFill>
                    <a:schemeClr val="tx2"/>
                  </a:solidFill>
                </a:rPr>
                <a:t> </a:t>
              </a:r>
              <a:r>
                <a:rPr lang="ru-RU" sz="1200" b="0" dirty="0" err="1">
                  <a:solidFill>
                    <a:schemeClr val="tx2"/>
                  </a:solidFill>
                </a:rPr>
                <a:t>progress</a:t>
              </a:r>
              <a:endParaRPr lang="ru-RU" sz="1200" b="0" dirty="0">
                <a:solidFill>
                  <a:schemeClr val="tx2"/>
                </a:solidFill>
              </a:endParaRPr>
            </a:p>
          </p:txBody>
        </p:sp>
        <p:sp>
          <p:nvSpPr>
            <p:cNvPr id="7218" name="Rectangle 50"/>
            <p:cNvSpPr>
              <a:spLocks noChangeArrowheads="1"/>
            </p:cNvSpPr>
            <p:nvPr/>
          </p:nvSpPr>
          <p:spPr bwMode="auto">
            <a:xfrm>
              <a:off x="484" y="1475"/>
              <a:ext cx="895" cy="231"/>
            </a:xfrm>
            <a:prstGeom prst="rect">
              <a:avLst/>
            </a:prstGeom>
            <a:noFill/>
            <a:ln w="9525">
              <a:noFill/>
              <a:miter lim="800000"/>
              <a:headEnd/>
              <a:tailEnd/>
            </a:ln>
            <a:effectLst/>
          </p:spPr>
          <p:txBody>
            <a:bodyPr wrap="none">
              <a:spAutoFit/>
            </a:bodyPr>
            <a:lstStyle/>
            <a:p>
              <a:r>
                <a:rPr lang="en-US" sz="1200" b="0" dirty="0">
                  <a:solidFill>
                    <a:srgbClr val="C00000"/>
                  </a:solidFill>
                </a:rPr>
                <a:t>P</a:t>
              </a:r>
              <a:r>
                <a:rPr lang="ru-RU" sz="1200" b="0" dirty="0" err="1">
                  <a:solidFill>
                    <a:srgbClr val="C00000"/>
                  </a:solidFill>
                </a:rPr>
                <a:t>erspective</a:t>
              </a:r>
              <a:r>
                <a:rPr lang="en-US" sz="1200" b="0" dirty="0">
                  <a:solidFill>
                    <a:srgbClr val="C00000"/>
                  </a:solidFill>
                </a:rPr>
                <a:t> 2025</a:t>
              </a:r>
              <a:r>
                <a:rPr lang="ru-RU" b="0" dirty="0">
                  <a:solidFill>
                    <a:srgbClr val="C00000"/>
                  </a:solidFill>
                </a:rPr>
                <a:t> </a:t>
              </a:r>
            </a:p>
          </p:txBody>
        </p:sp>
      </p:grpSp>
      <p:sp>
        <p:nvSpPr>
          <p:cNvPr id="7219" name="Text Box 51"/>
          <p:cNvSpPr txBox="1">
            <a:spLocks noChangeArrowheads="1"/>
          </p:cNvSpPr>
          <p:nvPr/>
        </p:nvSpPr>
        <p:spPr bwMode="auto">
          <a:xfrm rot="-24273307">
            <a:off x="4495800" y="3082925"/>
            <a:ext cx="688975" cy="376238"/>
          </a:xfrm>
          <a:prstGeom prst="rect">
            <a:avLst/>
          </a:prstGeom>
          <a:noFill/>
          <a:ln w="9525">
            <a:solidFill>
              <a:srgbClr val="FF3300"/>
            </a:solidFill>
            <a:miter lim="800000"/>
            <a:headEnd/>
            <a:tailEnd/>
          </a:ln>
          <a:effectLst/>
        </p:spPr>
        <p:txBody>
          <a:bodyPr wrap="none">
            <a:spAutoFit/>
          </a:bodyPr>
          <a:lstStyle/>
          <a:p>
            <a:r>
              <a:rPr lang="en-US" b="0">
                <a:solidFill>
                  <a:srgbClr val="FF3300"/>
                </a:solidFill>
              </a:rPr>
              <a:t>Rare</a:t>
            </a:r>
            <a:endParaRPr lang="ru-RU" b="0">
              <a:solidFill>
                <a:srgbClr val="FF3300"/>
              </a:solidFill>
            </a:endParaRPr>
          </a:p>
        </p:txBody>
      </p:sp>
      <p:sp>
        <p:nvSpPr>
          <p:cNvPr id="7220" name="Text Box 52"/>
          <p:cNvSpPr txBox="1">
            <a:spLocks noChangeArrowheads="1"/>
          </p:cNvSpPr>
          <p:nvPr/>
        </p:nvSpPr>
        <p:spPr bwMode="auto">
          <a:xfrm rot="-24273307">
            <a:off x="8124825" y="3392488"/>
            <a:ext cx="688975" cy="376237"/>
          </a:xfrm>
          <a:prstGeom prst="rect">
            <a:avLst/>
          </a:prstGeom>
          <a:noFill/>
          <a:ln w="9525">
            <a:solidFill>
              <a:srgbClr val="FF3300"/>
            </a:solidFill>
            <a:miter lim="800000"/>
            <a:headEnd/>
            <a:tailEnd/>
          </a:ln>
          <a:effectLst/>
        </p:spPr>
        <p:txBody>
          <a:bodyPr wrap="none">
            <a:spAutoFit/>
          </a:bodyPr>
          <a:lstStyle/>
          <a:p>
            <a:r>
              <a:rPr lang="en-US" b="0">
                <a:solidFill>
                  <a:srgbClr val="FF3300"/>
                </a:solidFill>
              </a:rPr>
              <a:t>Rare</a:t>
            </a:r>
            <a:endParaRPr lang="ru-RU" b="0">
              <a:solidFill>
                <a:srgbClr val="FF3300"/>
              </a:solidFill>
            </a:endParaRPr>
          </a:p>
        </p:txBody>
      </p:sp>
      <p:sp>
        <p:nvSpPr>
          <p:cNvPr id="7221" name="Text Box 53"/>
          <p:cNvSpPr txBox="1">
            <a:spLocks noChangeArrowheads="1"/>
          </p:cNvSpPr>
          <p:nvPr/>
        </p:nvSpPr>
        <p:spPr bwMode="auto">
          <a:xfrm rot="-24273307">
            <a:off x="7707089" y="1747193"/>
            <a:ext cx="1162498" cy="461665"/>
          </a:xfrm>
          <a:prstGeom prst="rect">
            <a:avLst/>
          </a:prstGeom>
          <a:noFill/>
          <a:ln w="9525">
            <a:solidFill>
              <a:srgbClr val="FF3300"/>
            </a:solidFill>
            <a:miter lim="800000"/>
            <a:headEnd/>
            <a:tailEnd/>
          </a:ln>
          <a:effectLst/>
        </p:spPr>
        <p:txBody>
          <a:bodyPr wrap="none">
            <a:spAutoFit/>
          </a:bodyPr>
          <a:lstStyle/>
          <a:p>
            <a:r>
              <a:rPr lang="en-US" sz="2400" b="0">
                <a:solidFill>
                  <a:srgbClr val="FF3300"/>
                </a:solidFill>
                <a:latin typeface="HP Simplified Hans" pitchFamily="34" charset="-122"/>
              </a:rPr>
              <a:t>Unique</a:t>
            </a:r>
            <a:endParaRPr lang="ru-RU" sz="2400" b="0">
              <a:solidFill>
                <a:srgbClr val="FF3300"/>
              </a:solidFill>
              <a:latin typeface="HP Simplified Hans" pitchFamily="34" charset="-122"/>
            </a:endParaRPr>
          </a:p>
        </p:txBody>
      </p:sp>
      <p:sp>
        <p:nvSpPr>
          <p:cNvPr id="7234" name="Rectangle 66"/>
          <p:cNvSpPr>
            <a:spLocks noChangeArrowheads="1"/>
          </p:cNvSpPr>
          <p:nvPr/>
        </p:nvSpPr>
        <p:spPr bwMode="auto">
          <a:xfrm>
            <a:off x="411163" y="630238"/>
            <a:ext cx="5021262" cy="336550"/>
          </a:xfrm>
          <a:prstGeom prst="rect">
            <a:avLst/>
          </a:prstGeom>
          <a:noFill/>
          <a:ln w="9525">
            <a:noFill/>
            <a:miter lim="800000"/>
            <a:headEnd/>
            <a:tailEnd/>
          </a:ln>
          <a:effectLst/>
        </p:spPr>
        <p:txBody>
          <a:bodyPr wrap="none">
            <a:spAutoFit/>
          </a:bodyPr>
          <a:lstStyle/>
          <a:p>
            <a:r>
              <a:rPr lang="en-US" sz="1600" b="0"/>
              <a:t>Restoration of technical parameters of the accelerator</a:t>
            </a:r>
            <a:endParaRPr lang="ru-RU" sz="1600" b="0"/>
          </a:p>
        </p:txBody>
      </p:sp>
      <p:graphicFrame>
        <p:nvGraphicFramePr>
          <p:cNvPr id="7258" name="Group 90"/>
          <p:cNvGraphicFramePr>
            <a:graphicFrameLocks noGrp="1"/>
          </p:cNvGraphicFramePr>
          <p:nvPr/>
        </p:nvGraphicFramePr>
        <p:xfrm>
          <a:off x="273050" y="950913"/>
          <a:ext cx="5118100" cy="1845310"/>
        </p:xfrm>
        <a:graphic>
          <a:graphicData uri="http://schemas.openxmlformats.org/drawingml/2006/table">
            <a:tbl>
              <a:tblPr/>
              <a:tblGrid>
                <a:gridCol w="2616200"/>
                <a:gridCol w="2501900"/>
              </a:tblGrid>
              <a:tr h="128588">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Before</a:t>
                      </a:r>
                      <a:r>
                        <a:rPr kumimoji="0" lang="ru-RU"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modernization</a:t>
                      </a:r>
                      <a:endParaRPr kumimoji="0" lang="ru-RU" sz="1000" b="0" i="0" u="none" strike="noStrike" cap="none" normalizeH="0" baseline="0" dirty="0" smtClean="0">
                        <a:ln>
                          <a:noFill/>
                        </a:ln>
                        <a:solidFill>
                          <a:schemeClr val="tx1"/>
                        </a:solidFill>
                        <a:effectLst/>
                        <a:latin typeface="Arial"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0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After modernization</a:t>
                      </a:r>
                      <a:endParaRPr kumimoji="0" lang="ru-RU" sz="10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5150">
                <a:tc>
                  <a:txBody>
                    <a:bodyPr/>
                    <a:lstStyle/>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Terminal</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voltage</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2</a:t>
                      </a:r>
                      <a:r>
                        <a:rPr kumimoji="0" lang="en-US"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.5</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MV</a:t>
                      </a:r>
                    </a:p>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Beam</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current</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smtClean="0">
                          <a:ln>
                            <a:noFill/>
                          </a:ln>
                          <a:solidFill>
                            <a:schemeClr val="tx1"/>
                          </a:solidFill>
                          <a:effectLst/>
                          <a:latin typeface="Arial"/>
                          <a:ea typeface="Calibri" pitchFamily="34" charset="0"/>
                          <a:cs typeface="Times New Roman" pitchFamily="18" charset="0"/>
                        </a:rPr>
                        <a:t>–</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a:t>
                      </a:r>
                      <a:r>
                        <a:rPr kumimoji="0" lang="en-US"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mk</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a:t>
                      </a:r>
                      <a:endPar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Ion</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Energy</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smtClean="0">
                          <a:ln>
                            <a:noFill/>
                          </a:ln>
                          <a:solidFill>
                            <a:schemeClr val="tx1"/>
                          </a:solidFill>
                          <a:effectLst/>
                          <a:latin typeface="Arial"/>
                          <a:ea typeface="Calibri" pitchFamily="34" charset="0"/>
                          <a:cs typeface="Times New Roman" pitchFamily="18" charset="0"/>
                        </a:rPr>
                        <a:t>–</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a:t>
                      </a:r>
                      <a:r>
                        <a:rPr kumimoji="0" lang="en-US"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.5</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MeV</a:t>
                      </a:r>
                      <a:endParaRPr kumimoji="0" lang="ru-RU" sz="1000" b="0" i="0" u="none" strike="noStrike" cap="none" normalizeH="0" baseline="0" dirty="0" smtClean="0">
                        <a:ln>
                          <a:noFill/>
                        </a:ln>
                        <a:solidFill>
                          <a:schemeClr val="tx1"/>
                        </a:solidFill>
                        <a:effectLst/>
                        <a:latin typeface="Arial"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Terminal</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voltage</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4</a:t>
                      </a:r>
                      <a:r>
                        <a:rPr kumimoji="0" lang="en-US" sz="10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a:t>
                      </a:r>
                      <a:r>
                        <a:rPr kumimoji="0" lang="ru-RU" sz="10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1 </a:t>
                      </a:r>
                      <a:r>
                        <a:rPr kumimoji="0" lang="ru-RU" sz="10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MV</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Beam</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current</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smtClean="0">
                          <a:ln>
                            <a:noFill/>
                          </a:ln>
                          <a:solidFill>
                            <a:schemeClr val="tx1"/>
                          </a:solidFill>
                          <a:effectLst/>
                          <a:latin typeface="Arial"/>
                          <a:ea typeface="Calibri" pitchFamily="34" charset="0"/>
                          <a:cs typeface="Times New Roman" pitchFamily="18" charset="0"/>
                        </a:rPr>
                        <a:t>–</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50-100mkA</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Ion</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Energy</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smtClean="0">
                          <a:ln>
                            <a:noFill/>
                          </a:ln>
                          <a:solidFill>
                            <a:schemeClr val="tx1"/>
                          </a:solidFill>
                          <a:effectLst/>
                          <a:latin typeface="Arial"/>
                          <a:ea typeface="Calibri" pitchFamily="34" charset="0"/>
                          <a:cs typeface="Times New Roman" pitchFamily="18" charset="0"/>
                        </a:rPr>
                        <a:t>–</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000" b="1" i="0" u="none" strike="noStrike" kern="1200" cap="none" normalizeH="0" baseline="0" dirty="0" smtClean="0">
                          <a:ln>
                            <a:noFill/>
                          </a:ln>
                          <a:solidFill>
                            <a:srgbClr val="0000FF"/>
                          </a:solidFill>
                          <a:effectLst/>
                          <a:latin typeface="Times New Roman" pitchFamily="18" charset="0"/>
                          <a:ea typeface="Calibri" pitchFamily="34" charset="0"/>
                          <a:cs typeface="Times New Roman" pitchFamily="18" charset="0"/>
                        </a:rPr>
                        <a:t>0.8 - </a:t>
                      </a:r>
                      <a:r>
                        <a:rPr kumimoji="0" lang="ru-RU" sz="1000" b="1" i="0" u="none" strike="noStrike" kern="1200" cap="none" normalizeH="0" baseline="0" dirty="0" smtClean="0">
                          <a:ln>
                            <a:noFill/>
                          </a:ln>
                          <a:solidFill>
                            <a:srgbClr val="0000FF"/>
                          </a:solidFill>
                          <a:effectLst/>
                          <a:latin typeface="Times New Roman" pitchFamily="18" charset="0"/>
                          <a:ea typeface="Calibri" pitchFamily="34" charset="0"/>
                          <a:cs typeface="Times New Roman" pitchFamily="18" charset="0"/>
                        </a:rPr>
                        <a:t>4</a:t>
                      </a:r>
                      <a:r>
                        <a:rPr kumimoji="0" lang="en-US" sz="1000" b="1" i="0" u="none" strike="noStrike" kern="1200" cap="none" normalizeH="0" baseline="0" dirty="0" smtClean="0">
                          <a:ln>
                            <a:noFill/>
                          </a:ln>
                          <a:solidFill>
                            <a:srgbClr val="0000FF"/>
                          </a:solidFill>
                          <a:effectLst/>
                          <a:latin typeface="Times New Roman" pitchFamily="18" charset="0"/>
                          <a:ea typeface="Calibri" pitchFamily="34" charset="0"/>
                          <a:cs typeface="Times New Roman" pitchFamily="18" charset="0"/>
                        </a:rPr>
                        <a:t>.</a:t>
                      </a:r>
                      <a:r>
                        <a:rPr kumimoji="0" lang="ru-RU" sz="10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1 </a:t>
                      </a:r>
                      <a:r>
                        <a:rPr kumimoji="0" lang="ru-RU" sz="1000" b="1"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MeV</a:t>
                      </a:r>
                      <a:endParaRPr kumimoji="0" lang="ru-RU" sz="1000" b="1" i="0" u="none" strike="noStrike" cap="none" normalizeH="0" baseline="0" dirty="0" smtClean="0">
                        <a:ln>
                          <a:noFill/>
                        </a:ln>
                        <a:solidFill>
                          <a:srgbClr val="0000FF"/>
                        </a:solidFill>
                        <a:effectLst/>
                        <a:latin typeface="Arial"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a:txBody>
                    <a:bodyPr/>
                    <a:lstStyle/>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Nuclear physics experiments conducting is </a:t>
                      </a:r>
                      <a:r>
                        <a:rPr kumimoji="0" lang="ru-RU" sz="10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not possible</a:t>
                      </a:r>
                      <a:r>
                        <a:rPr kumimoji="0" lang="ru-RU" sz="1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t>
                      </a:r>
                    </a:p>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NRA (3,1 MeV)  - </a:t>
                      </a:r>
                      <a:r>
                        <a:rPr kumimoji="0" lang="ru-RU" sz="10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not possible</a:t>
                      </a:r>
                      <a:endParaRPr kumimoji="0" lang="ru-RU" sz="10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Nuclear</a:t>
                      </a:r>
                      <a:r>
                        <a:rPr kumimoji="0" lang="ru-RU" sz="10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physics</a:t>
                      </a:r>
                      <a:r>
                        <a:rPr kumimoji="0" lang="ru-RU" sz="10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experiments</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conducting</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up </a:t>
                      </a:r>
                      <a:r>
                        <a:rPr kumimoji="0" lang="en-US"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to 6MeV</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is</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possible</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p>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NRA</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(3,1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MeV</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a:t>
                      </a:r>
                      <a:r>
                        <a:rPr kumimoji="0" lang="ru-RU" sz="1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possible</a:t>
                      </a:r>
                      <a:endParaRPr kumimoji="0" lang="ru-RU" sz="1000" b="0" i="0" u="none" strike="noStrike" cap="none" normalizeH="0" baseline="0" dirty="0" smtClean="0">
                        <a:ln>
                          <a:noFill/>
                        </a:ln>
                        <a:solidFill>
                          <a:schemeClr val="tx1"/>
                        </a:solidFill>
                        <a:effectLst/>
                        <a:latin typeface="Arial"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Microbeam option installing </a:t>
                      </a:r>
                      <a:r>
                        <a:rPr kumimoji="0" lang="ru-RU" sz="1000" b="0" i="0" u="none" strike="noStrike" cap="none" normalizeH="0" baseline="0" smtClean="0">
                          <a:ln>
                            <a:noFill/>
                          </a:ln>
                          <a:solidFill>
                            <a:schemeClr val="tx1"/>
                          </a:solidFill>
                          <a:effectLst/>
                          <a:latin typeface="Arial"/>
                          <a:ea typeface="Calibri" pitchFamily="34" charset="0"/>
                          <a:cs typeface="Times New Roman" pitchFamily="18" charset="0"/>
                        </a:rPr>
                        <a:t>–</a:t>
                      </a:r>
                      <a:r>
                        <a:rPr kumimoji="0" lang="ru-RU" sz="1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ru-RU" sz="10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not possible</a:t>
                      </a:r>
                      <a:endParaRPr kumimoji="0" lang="ru-RU" sz="10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000" b="0" i="0" u="none" strike="noStrike" cap="none" normalizeH="0" baseline="0" smtClean="0">
                          <a:ln>
                            <a:noFill/>
                          </a:ln>
                          <a:solidFill>
                            <a:srgbClr val="0000FF"/>
                          </a:solidFill>
                          <a:effectLst/>
                          <a:latin typeface="Times New Roman" pitchFamily="18" charset="0"/>
                          <a:ea typeface="Calibri" pitchFamily="34" charset="0"/>
                          <a:cs typeface="Times New Roman" pitchFamily="18" charset="0"/>
                        </a:rPr>
                        <a:t>Microbeam option</a:t>
                      </a:r>
                      <a:r>
                        <a:rPr kumimoji="0" lang="ru-RU" sz="1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installing </a:t>
                      </a:r>
                      <a:r>
                        <a:rPr kumimoji="0" lang="ru-RU" sz="1000" b="0" i="0" u="none" strike="noStrike" cap="none" normalizeH="0" baseline="0" smtClean="0">
                          <a:ln>
                            <a:noFill/>
                          </a:ln>
                          <a:solidFill>
                            <a:schemeClr val="tx1"/>
                          </a:solidFill>
                          <a:effectLst/>
                          <a:latin typeface="Arial"/>
                          <a:ea typeface="Calibri" pitchFamily="34" charset="0"/>
                          <a:cs typeface="Times New Roman" pitchFamily="18" charset="0"/>
                        </a:rPr>
                        <a:t>–</a:t>
                      </a:r>
                      <a:r>
                        <a:rPr kumimoji="0" lang="ru-RU" sz="1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ru-RU" sz="10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possible</a:t>
                      </a:r>
                      <a:r>
                        <a:rPr kumimoji="0" lang="ru-RU" sz="1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t>
                      </a:r>
                      <a:endParaRPr kumimoji="0" lang="ru-RU" sz="10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Work</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with</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biological</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objects</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a:t>
                      </a:r>
                      <a:r>
                        <a:rPr kumimoji="0" lang="ru-RU" sz="1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not</a:t>
                      </a:r>
                      <a:r>
                        <a:rPr kumimoji="0" lang="ru-RU"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possible</a:t>
                      </a:r>
                      <a:endParaRPr kumimoji="0" lang="ru-RU" sz="1000" b="0" i="0" u="none" strike="noStrike" cap="none" normalizeH="0" baseline="0" dirty="0" smtClean="0">
                        <a:ln>
                          <a:noFill/>
                        </a:ln>
                        <a:solidFill>
                          <a:schemeClr val="tx1"/>
                        </a:solidFill>
                        <a:effectLst/>
                        <a:latin typeface="Arial"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0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Work</a:t>
                      </a:r>
                      <a:r>
                        <a:rPr kumimoji="0" lang="ru-RU" sz="10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with</a:t>
                      </a:r>
                      <a:r>
                        <a:rPr kumimoji="0" lang="ru-RU" sz="10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biological</a:t>
                      </a:r>
                      <a:r>
                        <a:rPr kumimoji="0" lang="ru-RU" sz="1000" b="0"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err="1" smtClean="0">
                          <a:ln>
                            <a:noFill/>
                          </a:ln>
                          <a:solidFill>
                            <a:srgbClr val="0000FF"/>
                          </a:solidFill>
                          <a:effectLst/>
                          <a:latin typeface="Times New Roman" pitchFamily="18" charset="0"/>
                          <a:ea typeface="Calibri" pitchFamily="34" charset="0"/>
                          <a:cs typeface="Times New Roman" pitchFamily="18" charset="0"/>
                        </a:rPr>
                        <a:t>objects</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0" i="0" u="none" strike="noStrike" cap="none" normalizeH="0" baseline="0" dirty="0" smtClean="0">
                          <a:ln>
                            <a:noFill/>
                          </a:ln>
                          <a:solidFill>
                            <a:schemeClr val="tx1"/>
                          </a:solidFill>
                          <a:effectLst/>
                          <a:latin typeface="Arial"/>
                          <a:ea typeface="Calibri" pitchFamily="34" charset="0"/>
                          <a:cs typeface="Times New Roman" pitchFamily="18" charset="0"/>
                        </a:rPr>
                        <a:t>–</a:t>
                      </a:r>
                      <a:r>
                        <a:rPr kumimoji="0" lang="ru-RU"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possible</a:t>
                      </a:r>
                      <a:endParaRPr kumimoji="0" lang="ru-RU" sz="1000" b="0" i="0" u="none" strike="noStrike" cap="none" normalizeH="0" baseline="0" dirty="0" smtClean="0">
                        <a:ln>
                          <a:noFill/>
                        </a:ln>
                        <a:solidFill>
                          <a:schemeClr val="tx1"/>
                        </a:solidFill>
                        <a:effectLst/>
                        <a:latin typeface="Arial" charset="0"/>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242888" y="620713"/>
            <a:ext cx="7073900" cy="6309420"/>
          </a:xfrm>
          <a:prstGeom prst="rect">
            <a:avLst/>
          </a:prstGeom>
          <a:noFill/>
          <a:ln w="9525">
            <a:noFill/>
            <a:miter lim="800000"/>
            <a:headEnd/>
            <a:tailEnd/>
          </a:ln>
          <a:effectLst/>
        </p:spPr>
        <p:txBody>
          <a:bodyPr>
            <a:spAutoFit/>
          </a:bodyPr>
          <a:lstStyle/>
          <a:p>
            <a:pPr algn="just"/>
            <a:r>
              <a:rPr lang="en-US" sz="1400" b="0" dirty="0"/>
              <a:t>Methodological and technological capabilities:</a:t>
            </a:r>
            <a:endParaRPr lang="ru-RU" sz="1400" b="0" dirty="0"/>
          </a:p>
          <a:p>
            <a:pPr algn="just">
              <a:buFontTx/>
              <a:buAutoNum type="arabicPeriod"/>
            </a:pPr>
            <a:r>
              <a:rPr lang="en-US" sz="1400" b="0" i="1" dirty="0"/>
              <a:t> Precision studies of elemental depth profiles</a:t>
            </a:r>
            <a:r>
              <a:rPr lang="en-US" sz="1400" b="0" dirty="0"/>
              <a:t> (1 </a:t>
            </a:r>
            <a:r>
              <a:rPr lang="en-US" sz="1400" b="0" dirty="0" err="1"/>
              <a:t>ppm</a:t>
            </a:r>
            <a:r>
              <a:rPr lang="en-US" sz="1400" b="0" dirty="0"/>
              <a:t>) with a step of 1 microns (two-dimensional distribution of elements / mapping) without destruction of the sample </a:t>
            </a:r>
            <a:r>
              <a:rPr lang="ru-RU" sz="1400" b="0" dirty="0"/>
              <a:t>:</a:t>
            </a:r>
          </a:p>
          <a:p>
            <a:pPr algn="just">
              <a:buFontTx/>
              <a:buChar char="-"/>
            </a:pPr>
            <a:r>
              <a:rPr lang="ru-RU" sz="1400" b="0" dirty="0"/>
              <a:t> </a:t>
            </a:r>
            <a:r>
              <a:rPr lang="en-US" sz="1400" b="0" dirty="0"/>
              <a:t>IBA of planar objects with an area of less than 0.1 mm</a:t>
            </a:r>
            <a:r>
              <a:rPr lang="en-US" sz="1400" b="0" baseline="30000" dirty="0"/>
              <a:t>2</a:t>
            </a:r>
            <a:r>
              <a:rPr lang="en-US" sz="1400" b="0" dirty="0"/>
              <a:t>;</a:t>
            </a:r>
            <a:endParaRPr lang="ru-RU" sz="1400" b="0" dirty="0"/>
          </a:p>
          <a:p>
            <a:pPr algn="just">
              <a:buFontTx/>
              <a:buChar char="-"/>
            </a:pPr>
            <a:r>
              <a:rPr lang="ru-RU" sz="1400" b="0" dirty="0"/>
              <a:t> </a:t>
            </a:r>
            <a:r>
              <a:rPr lang="en-US" sz="1400" b="0" dirty="0"/>
              <a:t>IBA of objects with a rough surface (powder objects, etc.);</a:t>
            </a:r>
            <a:endParaRPr lang="ru-RU" sz="1400" b="0" dirty="0"/>
          </a:p>
          <a:p>
            <a:pPr algn="just">
              <a:buFontTx/>
              <a:buChar char="-"/>
            </a:pPr>
            <a:r>
              <a:rPr lang="ru-RU" sz="1400" b="0" dirty="0"/>
              <a:t> </a:t>
            </a:r>
            <a:r>
              <a:rPr lang="en-US" sz="1400" b="0" dirty="0"/>
              <a:t>scanning transmission ion microscopy (STIM);</a:t>
            </a:r>
            <a:endParaRPr lang="ru-RU" sz="1400" b="0" dirty="0"/>
          </a:p>
          <a:p>
            <a:pPr algn="just">
              <a:buFontTx/>
              <a:buChar char="-"/>
            </a:pPr>
            <a:r>
              <a:rPr lang="en-US" sz="1400" b="0" dirty="0"/>
              <a:t> measurement of ion beam induced charge (IBIC) in semiconductors.</a:t>
            </a:r>
            <a:endParaRPr lang="ru-RU" sz="1400" b="0" dirty="0"/>
          </a:p>
          <a:p>
            <a:pPr algn="just"/>
            <a:endParaRPr lang="en-US" sz="1400" b="0" i="1" dirty="0"/>
          </a:p>
          <a:p>
            <a:pPr algn="just"/>
            <a:r>
              <a:rPr lang="en-US" sz="1400" b="0" i="1" dirty="0"/>
              <a:t>2. </a:t>
            </a:r>
            <a:r>
              <a:rPr lang="en-US" sz="1400" b="0" i="1" dirty="0" smtClean="0"/>
              <a:t>Direct proton beam writing (PBW):</a:t>
            </a:r>
            <a:endParaRPr lang="ru-RU" sz="1400" b="0" i="1" dirty="0"/>
          </a:p>
          <a:p>
            <a:pPr algn="just"/>
            <a:r>
              <a:rPr lang="ru-RU" sz="1400" b="0" dirty="0"/>
              <a:t> - </a:t>
            </a:r>
            <a:r>
              <a:rPr lang="en-US" sz="1400" b="0" dirty="0"/>
              <a:t>proton lithography, </a:t>
            </a:r>
            <a:endParaRPr lang="ru-RU" sz="1400" b="0" dirty="0"/>
          </a:p>
          <a:p>
            <a:pPr algn="just">
              <a:buFontTx/>
              <a:buChar char="-"/>
            </a:pPr>
            <a:r>
              <a:rPr lang="ru-RU" sz="1400" b="0" dirty="0"/>
              <a:t> </a:t>
            </a:r>
            <a:r>
              <a:rPr lang="en-US" sz="1400" b="0" dirty="0"/>
              <a:t>creation of small 3D nanostructures (electronic nanotechnology);</a:t>
            </a:r>
            <a:endParaRPr lang="ru-RU" sz="1400" b="0" dirty="0"/>
          </a:p>
          <a:p>
            <a:pPr algn="just">
              <a:buFontTx/>
              <a:buChar char="-"/>
            </a:pPr>
            <a:r>
              <a:rPr lang="ru-RU" sz="1400" b="0" dirty="0"/>
              <a:t> </a:t>
            </a:r>
            <a:r>
              <a:rPr lang="en-US" sz="1400" b="0" dirty="0"/>
              <a:t>physical (phase transformations) and chemical modification (chemical reduction) of localized areas of samples at a strictly defined depth (microelectronics, photonics</a:t>
            </a:r>
            <a:r>
              <a:rPr lang="en-US" b="0" dirty="0"/>
              <a:t> </a:t>
            </a:r>
            <a:r>
              <a:rPr lang="en-US" sz="1400" b="0" dirty="0"/>
              <a:t>etc.).</a:t>
            </a:r>
            <a:endParaRPr lang="ru-RU" sz="1400" b="0" dirty="0"/>
          </a:p>
          <a:p>
            <a:pPr algn="just"/>
            <a:endParaRPr lang="ru-RU" sz="1400" b="0" dirty="0"/>
          </a:p>
          <a:p>
            <a:pPr algn="just"/>
            <a:r>
              <a:rPr lang="en-US" sz="1400" b="0" dirty="0"/>
              <a:t>The prospects:</a:t>
            </a:r>
            <a:endParaRPr lang="ru-RU" sz="1400" b="0" dirty="0"/>
          </a:p>
          <a:p>
            <a:pPr algn="just"/>
            <a:r>
              <a:rPr lang="en-US" sz="1400" b="0" dirty="0"/>
              <a:t>Determination of small concentrations of elements in local zones (1 </a:t>
            </a:r>
            <a:r>
              <a:rPr lang="en-US" sz="1400" b="0" dirty="0" err="1"/>
              <a:t>ppm</a:t>
            </a:r>
            <a:r>
              <a:rPr lang="en-US" sz="1400" b="0" dirty="0"/>
              <a:t> at ~1 microns):</a:t>
            </a:r>
            <a:r>
              <a:rPr lang="ru-RU" sz="1400" b="0" dirty="0"/>
              <a:t> </a:t>
            </a:r>
          </a:p>
          <a:p>
            <a:pPr algn="just">
              <a:buFontTx/>
              <a:buChar char="-"/>
            </a:pPr>
            <a:r>
              <a:rPr lang="ru-RU" sz="1400" b="0" dirty="0"/>
              <a:t> </a:t>
            </a:r>
            <a:r>
              <a:rPr lang="en-US" sz="1400" b="0" dirty="0"/>
              <a:t>zones of segregation of</a:t>
            </a:r>
            <a:r>
              <a:rPr lang="ru-RU" sz="1400" b="0" dirty="0"/>
              <a:t> </a:t>
            </a:r>
            <a:r>
              <a:rPr lang="en-US" sz="1400" b="0" dirty="0"/>
              <a:t>impurities in structural materials under operating loads;</a:t>
            </a:r>
            <a:endParaRPr lang="ru-RU" sz="1400" b="0" dirty="0"/>
          </a:p>
          <a:p>
            <a:pPr algn="just">
              <a:buFontTx/>
              <a:buChar char="-"/>
            </a:pPr>
            <a:r>
              <a:rPr lang="ru-RU" sz="1400" b="0" dirty="0"/>
              <a:t> </a:t>
            </a:r>
            <a:r>
              <a:rPr lang="en-US" sz="1400" b="0" dirty="0"/>
              <a:t>definition of diseases [2];</a:t>
            </a:r>
            <a:endParaRPr lang="ru-RU" sz="1400" b="0" dirty="0"/>
          </a:p>
          <a:p>
            <a:pPr algn="just">
              <a:buFontTx/>
              <a:buChar char="-"/>
            </a:pPr>
            <a:r>
              <a:rPr lang="ru-RU" sz="1400" b="0" dirty="0"/>
              <a:t> </a:t>
            </a:r>
            <a:r>
              <a:rPr lang="en-US" sz="1400" b="0" dirty="0"/>
              <a:t>cancer cell research [3];</a:t>
            </a:r>
            <a:endParaRPr lang="ru-RU" sz="1400" b="0" dirty="0"/>
          </a:p>
          <a:p>
            <a:pPr algn="just">
              <a:buFontTx/>
              <a:buChar char="-"/>
            </a:pPr>
            <a:r>
              <a:rPr lang="ru-RU" sz="1400" b="0" dirty="0"/>
              <a:t> </a:t>
            </a:r>
            <a:r>
              <a:rPr lang="en-US" sz="1400" b="0" dirty="0"/>
              <a:t>study of geological samples; </a:t>
            </a:r>
          </a:p>
          <a:p>
            <a:pPr algn="just">
              <a:buFontTx/>
              <a:buChar char="-"/>
            </a:pPr>
            <a:r>
              <a:rPr lang="en-US" sz="1400" b="0" dirty="0"/>
              <a:t> effects caused by single events (SEE - Single Event Effect) [4,5];</a:t>
            </a:r>
            <a:endParaRPr lang="ru-RU" sz="1400" b="0" dirty="0"/>
          </a:p>
          <a:p>
            <a:pPr algn="just">
              <a:buFontTx/>
              <a:buChar char="-"/>
            </a:pPr>
            <a:r>
              <a:rPr lang="ru-RU" sz="1400" b="0" dirty="0"/>
              <a:t> </a:t>
            </a:r>
            <a:r>
              <a:rPr lang="en-US" sz="1400" b="0" dirty="0"/>
              <a:t>The possibility of obtaining </a:t>
            </a:r>
            <a:r>
              <a:rPr lang="en-US" sz="1400" b="0" dirty="0" err="1"/>
              <a:t>nanocomponents</a:t>
            </a:r>
            <a:r>
              <a:rPr lang="en-US" sz="1400" b="0" dirty="0"/>
              <a:t> (electronics) with a high aspect ratio (160:1), which allows us to consider such a structure as essentially three-dimensional: </a:t>
            </a:r>
          </a:p>
          <a:p>
            <a:pPr algn="just">
              <a:buFontTx/>
              <a:buChar char="-"/>
            </a:pPr>
            <a:r>
              <a:rPr lang="en-US" sz="1400" b="0" dirty="0"/>
              <a:t> local exposure of </a:t>
            </a:r>
            <a:r>
              <a:rPr lang="en-US" sz="1400" b="0" dirty="0" err="1"/>
              <a:t>organoids</a:t>
            </a:r>
            <a:r>
              <a:rPr lang="en-US" sz="1400" b="0" dirty="0"/>
              <a:t>. </a:t>
            </a:r>
            <a:endParaRPr lang="ru-RU" sz="1400" b="0" dirty="0"/>
          </a:p>
          <a:p>
            <a:pPr algn="just"/>
            <a:endParaRPr lang="en-US" sz="800" b="0" dirty="0"/>
          </a:p>
          <a:p>
            <a:pPr algn="just"/>
            <a:r>
              <a:rPr lang="en-US" sz="800" b="0" dirty="0"/>
              <a:t>[</a:t>
            </a:r>
            <a:r>
              <a:rPr lang="ru-RU" sz="800" b="0" dirty="0"/>
              <a:t>1</a:t>
            </a:r>
            <a:r>
              <a:rPr lang="en-US" sz="800" b="0" dirty="0"/>
              <a:t>] A.G. </a:t>
            </a:r>
            <a:r>
              <a:rPr lang="en-US" sz="800" b="0" dirty="0" err="1"/>
              <a:t>Ponomarev</a:t>
            </a:r>
            <a:r>
              <a:rPr lang="en-US" sz="800" b="0" dirty="0"/>
              <a:t> NUCLEAR SCANNING MICROPROBE: THE CURRENT STATE IN THE WORLD, FIELDS OF APPLICATION AND PROSPECTS OF DEVELOPMENT // 9th International Conference "Interaction of radiation with a solid body", September 20-22, 2011, Minsk, Belarus pp.438-440,</a:t>
            </a:r>
          </a:p>
          <a:p>
            <a:pPr algn="just"/>
            <a:r>
              <a:rPr lang="en-US" sz="800" b="0" dirty="0"/>
              <a:t>[2]</a:t>
            </a:r>
            <a:r>
              <a:rPr lang="ru-RU" sz="800" b="0" dirty="0"/>
              <a:t>. </a:t>
            </a:r>
            <a:r>
              <a:rPr lang="ru-RU" sz="800" b="0" dirty="0" err="1"/>
              <a:t>Barapatre</a:t>
            </a:r>
            <a:r>
              <a:rPr lang="ru-RU" sz="800" b="0" dirty="0"/>
              <a:t> N., </a:t>
            </a:r>
            <a:r>
              <a:rPr lang="ru-RU" sz="800" b="0" dirty="0" err="1"/>
              <a:t>Morawski</a:t>
            </a:r>
            <a:r>
              <a:rPr lang="ru-RU" sz="800" b="0" dirty="0"/>
              <a:t> M., </a:t>
            </a:r>
            <a:r>
              <a:rPr lang="ru-RU" sz="800" b="0" dirty="0" err="1"/>
              <a:t>Butz</a:t>
            </a:r>
            <a:r>
              <a:rPr lang="ru-RU" sz="800" b="0" dirty="0"/>
              <a:t> T. </a:t>
            </a:r>
            <a:r>
              <a:rPr lang="ru-RU" sz="800" b="0" dirty="0" err="1"/>
              <a:t>et</a:t>
            </a:r>
            <a:r>
              <a:rPr lang="ru-RU" sz="800" b="0" dirty="0"/>
              <a:t> </a:t>
            </a:r>
            <a:r>
              <a:rPr lang="ru-RU" sz="800" b="0" dirty="0" err="1"/>
              <a:t>al</a:t>
            </a:r>
            <a:r>
              <a:rPr lang="ru-RU" sz="800" b="0" dirty="0"/>
              <a:t>. // </a:t>
            </a:r>
            <a:r>
              <a:rPr lang="ru-RU" sz="800" b="0" dirty="0" err="1"/>
              <a:t>Nucl</a:t>
            </a:r>
            <a:r>
              <a:rPr lang="ru-RU" sz="800" b="0" dirty="0"/>
              <a:t>. </a:t>
            </a:r>
            <a:r>
              <a:rPr lang="ru-RU" sz="800" b="0" dirty="0" err="1"/>
              <a:t>Instr</a:t>
            </a:r>
            <a:r>
              <a:rPr lang="ru-RU" sz="800" b="0" dirty="0"/>
              <a:t>. </a:t>
            </a:r>
            <a:r>
              <a:rPr lang="ru-RU" sz="800" b="0" dirty="0" err="1"/>
              <a:t>and</a:t>
            </a:r>
            <a:r>
              <a:rPr lang="ru-RU" sz="800" b="0" dirty="0"/>
              <a:t> </a:t>
            </a:r>
            <a:r>
              <a:rPr lang="ru-RU" sz="800" b="0" dirty="0" err="1"/>
              <a:t>Meth</a:t>
            </a:r>
            <a:r>
              <a:rPr lang="ru-RU" sz="800" b="0" dirty="0"/>
              <a:t>. B. – 2010. - </a:t>
            </a:r>
            <a:r>
              <a:rPr lang="ru-RU" sz="800" b="0" dirty="0" err="1"/>
              <a:t>Vol</a:t>
            </a:r>
            <a:r>
              <a:rPr lang="ru-RU" sz="800" b="0" dirty="0"/>
              <a:t>. 268. - P. 2156.</a:t>
            </a:r>
            <a:endParaRPr lang="en-US" sz="800" b="0" dirty="0"/>
          </a:p>
          <a:p>
            <a:pPr algn="just"/>
            <a:r>
              <a:rPr lang="en-US" sz="800" b="0" dirty="0"/>
              <a:t>[3]</a:t>
            </a:r>
            <a:r>
              <a:rPr lang="ru-RU" sz="800" b="0" dirty="0"/>
              <a:t>. </a:t>
            </a:r>
            <a:r>
              <a:rPr lang="ru-RU" sz="800" b="0" dirty="0" err="1"/>
              <a:t>Kirkby</a:t>
            </a:r>
            <a:r>
              <a:rPr lang="ru-RU" sz="800" b="0" dirty="0"/>
              <a:t> K.J., 260. - P. 97. </a:t>
            </a:r>
            <a:endParaRPr lang="en-US" sz="800" b="0" dirty="0"/>
          </a:p>
          <a:p>
            <a:pPr algn="just"/>
            <a:r>
              <a:rPr lang="en-US" sz="800" b="0" dirty="0"/>
              <a:t>[4]</a:t>
            </a:r>
            <a:r>
              <a:rPr lang="ru-RU" sz="800" b="0" dirty="0"/>
              <a:t>. </a:t>
            </a:r>
            <a:r>
              <a:rPr lang="ru-RU" sz="800" b="0" dirty="0" err="1"/>
              <a:t>Watt</a:t>
            </a:r>
            <a:r>
              <a:rPr lang="ru-RU" sz="800" b="0" dirty="0"/>
              <a:t> F., </a:t>
            </a:r>
            <a:r>
              <a:rPr lang="ru-RU" sz="800" b="0" dirty="0" err="1"/>
              <a:t>van</a:t>
            </a:r>
            <a:r>
              <a:rPr lang="ru-RU" sz="800" b="0" dirty="0"/>
              <a:t> </a:t>
            </a:r>
            <a:r>
              <a:rPr lang="ru-RU" sz="800" b="0" dirty="0" err="1"/>
              <a:t>Kan</a:t>
            </a:r>
            <a:r>
              <a:rPr lang="ru-RU" sz="800" b="0" dirty="0"/>
              <a:t> J.A., </a:t>
            </a:r>
            <a:r>
              <a:rPr lang="ru-RU" sz="800" b="0" dirty="0" err="1"/>
              <a:t>Rajta</a:t>
            </a:r>
            <a:r>
              <a:rPr lang="ru-RU" sz="800" b="0" dirty="0"/>
              <a:t> I. </a:t>
            </a:r>
            <a:r>
              <a:rPr lang="ru-RU" sz="800" b="0" dirty="0" err="1"/>
              <a:t>et</a:t>
            </a:r>
            <a:r>
              <a:rPr lang="ru-RU" sz="800" b="0" dirty="0"/>
              <a:t> </a:t>
            </a:r>
            <a:r>
              <a:rPr lang="ru-RU" sz="800" b="0" dirty="0" err="1"/>
              <a:t>al</a:t>
            </a:r>
            <a:r>
              <a:rPr lang="ru-RU" sz="800" b="0" dirty="0"/>
              <a:t>. // </a:t>
            </a:r>
            <a:r>
              <a:rPr lang="ru-RU" sz="800" b="0" dirty="0" err="1"/>
              <a:t>Nucl</a:t>
            </a:r>
            <a:r>
              <a:rPr lang="ru-RU" sz="800" b="0" dirty="0"/>
              <a:t>. </a:t>
            </a:r>
            <a:r>
              <a:rPr lang="ru-RU" sz="800" b="0" dirty="0" err="1"/>
              <a:t>Instr</a:t>
            </a:r>
            <a:r>
              <a:rPr lang="ru-RU" sz="800" b="0" dirty="0"/>
              <a:t>. </a:t>
            </a:r>
            <a:r>
              <a:rPr lang="ru-RU" sz="800" b="0" dirty="0" err="1"/>
              <a:t>and</a:t>
            </a:r>
            <a:r>
              <a:rPr lang="ru-RU" sz="800" b="0" dirty="0"/>
              <a:t> </a:t>
            </a:r>
            <a:r>
              <a:rPr lang="ru-RU" sz="800" b="0" dirty="0" err="1"/>
              <a:t>Meth</a:t>
            </a:r>
            <a:r>
              <a:rPr lang="ru-RU" sz="800" b="0" dirty="0"/>
              <a:t>. B. – 2003. - </a:t>
            </a:r>
            <a:r>
              <a:rPr lang="ru-RU" sz="800" b="0" dirty="0" err="1"/>
              <a:t>Vol</a:t>
            </a:r>
            <a:r>
              <a:rPr lang="ru-RU" sz="800" b="0" dirty="0"/>
              <a:t>. 210. - P. 14. </a:t>
            </a:r>
            <a:endParaRPr lang="en-US" sz="800" b="0" dirty="0"/>
          </a:p>
          <a:p>
            <a:pPr algn="just"/>
            <a:r>
              <a:rPr lang="en-US" sz="800" b="0" dirty="0"/>
              <a:t>[5]</a:t>
            </a:r>
            <a:r>
              <a:rPr lang="ru-RU" sz="800" b="0" dirty="0"/>
              <a:t>. </a:t>
            </a:r>
            <a:r>
              <a:rPr lang="ru-RU" sz="800" b="0" dirty="0" err="1"/>
              <a:t>Spemann</a:t>
            </a:r>
            <a:r>
              <a:rPr lang="ru-RU" sz="800" b="0" dirty="0"/>
              <a:t> D., </a:t>
            </a:r>
            <a:r>
              <a:rPr lang="ru-RU" sz="800" b="0" dirty="0" err="1"/>
              <a:t>Reinert</a:t>
            </a:r>
            <a:r>
              <a:rPr lang="ru-RU" sz="800" b="0" dirty="0"/>
              <a:t> T., </a:t>
            </a:r>
            <a:r>
              <a:rPr lang="ru-RU" sz="800" b="0" dirty="0" err="1"/>
              <a:t>Vogt</a:t>
            </a:r>
            <a:r>
              <a:rPr lang="ru-RU" sz="800" b="0" dirty="0"/>
              <a:t> J. </a:t>
            </a:r>
            <a:r>
              <a:rPr lang="ru-RU" sz="800" b="0" dirty="0" err="1"/>
              <a:t>et</a:t>
            </a:r>
            <a:r>
              <a:rPr lang="ru-RU" sz="800" b="0" dirty="0"/>
              <a:t> </a:t>
            </a:r>
            <a:r>
              <a:rPr lang="ru-RU" sz="800" b="0" dirty="0" err="1"/>
              <a:t>al</a:t>
            </a:r>
            <a:r>
              <a:rPr lang="ru-RU" sz="800" b="0" dirty="0"/>
              <a:t>. // </a:t>
            </a:r>
            <a:r>
              <a:rPr lang="ru-RU" sz="800" b="0" dirty="0" err="1"/>
              <a:t>Nucl</a:t>
            </a:r>
            <a:r>
              <a:rPr lang="ru-RU" sz="800" b="0" dirty="0"/>
              <a:t>. </a:t>
            </a:r>
            <a:r>
              <a:rPr lang="ru-RU" sz="800" b="0" dirty="0" err="1"/>
              <a:t>Instr</a:t>
            </a:r>
            <a:r>
              <a:rPr lang="ru-RU" sz="800" b="0" dirty="0"/>
              <a:t>. </a:t>
            </a:r>
            <a:r>
              <a:rPr lang="ru-RU" sz="800" b="0" dirty="0" err="1"/>
              <a:t>and</a:t>
            </a:r>
            <a:r>
              <a:rPr lang="ru-RU" sz="800" b="0" dirty="0"/>
              <a:t> </a:t>
            </a:r>
            <a:r>
              <a:rPr lang="ru-RU" sz="800" b="0" dirty="0" err="1"/>
              <a:t>Meth</a:t>
            </a:r>
            <a:r>
              <a:rPr lang="ru-RU" sz="800" b="0" dirty="0"/>
              <a:t>. B. – 2002. - </a:t>
            </a:r>
            <a:r>
              <a:rPr lang="ru-RU" sz="800" b="0" dirty="0" err="1"/>
              <a:t>Vol</a:t>
            </a:r>
            <a:r>
              <a:rPr lang="ru-RU" sz="800" b="0" dirty="0"/>
              <a:t>. 190. - P. 312. </a:t>
            </a:r>
          </a:p>
          <a:p>
            <a:pPr algn="just"/>
            <a:endParaRPr lang="ru-RU" sz="800" b="0" dirty="0"/>
          </a:p>
        </p:txBody>
      </p:sp>
      <p:sp>
        <p:nvSpPr>
          <p:cNvPr id="49155" name="Rectangle 3"/>
          <p:cNvSpPr>
            <a:spLocks noChangeArrowheads="1"/>
          </p:cNvSpPr>
          <p:nvPr/>
        </p:nvSpPr>
        <p:spPr bwMode="auto">
          <a:xfrm>
            <a:off x="1439653" y="0"/>
            <a:ext cx="6178760" cy="707886"/>
          </a:xfrm>
          <a:prstGeom prst="rect">
            <a:avLst/>
          </a:prstGeom>
          <a:noFill/>
          <a:ln w="9525">
            <a:noFill/>
            <a:miter lim="800000"/>
            <a:headEnd/>
            <a:tailEnd/>
          </a:ln>
          <a:effectLst/>
        </p:spPr>
        <p:txBody>
          <a:bodyPr wrap="square">
            <a:spAutoFit/>
          </a:bodyPr>
          <a:lstStyle/>
          <a:p>
            <a:pPr algn="ctr"/>
            <a:r>
              <a:rPr lang="ru-RU" sz="2000" dirty="0" err="1"/>
              <a:t>Microbeam</a:t>
            </a:r>
            <a:r>
              <a:rPr lang="ru-RU" sz="2000" dirty="0"/>
              <a:t> </a:t>
            </a:r>
            <a:r>
              <a:rPr lang="ru-RU" sz="2000" dirty="0" err="1" smtClean="0"/>
              <a:t>capabilities</a:t>
            </a:r>
            <a:r>
              <a:rPr lang="en-US" sz="2000" dirty="0" smtClean="0"/>
              <a:t> (after 2026)</a:t>
            </a:r>
          </a:p>
          <a:p>
            <a:pPr algn="ctr"/>
            <a:r>
              <a:rPr lang="en-US" sz="2000" dirty="0" smtClean="0">
                <a:solidFill>
                  <a:srgbClr val="FF0000"/>
                </a:solidFill>
              </a:rPr>
              <a:t>(Technical project is ready)</a:t>
            </a:r>
            <a:endParaRPr lang="ru-RU" sz="2000" dirty="0">
              <a:solidFill>
                <a:srgbClr val="FF0000"/>
              </a:solidFill>
            </a:endParaRPr>
          </a:p>
        </p:txBody>
      </p:sp>
      <p:pic>
        <p:nvPicPr>
          <p:cNvPr id="49156" name="Picture 4" descr="Без названия"/>
          <p:cNvPicPr>
            <a:picLocks noChangeAspect="1" noChangeArrowheads="1"/>
          </p:cNvPicPr>
          <p:nvPr/>
        </p:nvPicPr>
        <p:blipFill>
          <a:blip r:embed="rId3" cstate="print"/>
          <a:srcRect/>
          <a:stretch>
            <a:fillRect/>
          </a:stretch>
        </p:blipFill>
        <p:spPr bwMode="auto">
          <a:xfrm>
            <a:off x="7540625" y="927100"/>
            <a:ext cx="1411288" cy="1042988"/>
          </a:xfrm>
          <a:prstGeom prst="rect">
            <a:avLst/>
          </a:prstGeom>
          <a:noFill/>
        </p:spPr>
      </p:pic>
      <p:pic>
        <p:nvPicPr>
          <p:cNvPr id="49157" name="Picture 5" descr="Без названия (1)"/>
          <p:cNvPicPr>
            <a:picLocks noChangeAspect="1" noChangeArrowheads="1"/>
          </p:cNvPicPr>
          <p:nvPr/>
        </p:nvPicPr>
        <p:blipFill>
          <a:blip r:embed="rId4" cstate="print"/>
          <a:srcRect r="61209"/>
          <a:stretch>
            <a:fillRect/>
          </a:stretch>
        </p:blipFill>
        <p:spPr bwMode="auto">
          <a:xfrm>
            <a:off x="7408863" y="2179638"/>
            <a:ext cx="1620837" cy="1103312"/>
          </a:xfrm>
          <a:prstGeom prst="rect">
            <a:avLst/>
          </a:prstGeom>
          <a:noFill/>
        </p:spPr>
      </p:pic>
      <p:pic>
        <p:nvPicPr>
          <p:cNvPr id="49158" name="Picture 6" descr="Без названия (2)"/>
          <p:cNvPicPr>
            <a:picLocks noChangeAspect="1" noChangeArrowheads="1"/>
          </p:cNvPicPr>
          <p:nvPr/>
        </p:nvPicPr>
        <p:blipFill>
          <a:blip r:embed="rId5" cstate="print"/>
          <a:srcRect r="51086"/>
          <a:stretch>
            <a:fillRect/>
          </a:stretch>
        </p:blipFill>
        <p:spPr bwMode="auto">
          <a:xfrm>
            <a:off x="7732713" y="3379788"/>
            <a:ext cx="1157287" cy="1263650"/>
          </a:xfrm>
          <a:prstGeom prst="rect">
            <a:avLst/>
          </a:prstGeom>
          <a:noFill/>
        </p:spPr>
      </p:pic>
      <p:pic>
        <p:nvPicPr>
          <p:cNvPr id="49159" name="Picture 7" descr="thumb__605_0_0_0_auto"/>
          <p:cNvPicPr>
            <a:picLocks noChangeAspect="1" noChangeArrowheads="1"/>
          </p:cNvPicPr>
          <p:nvPr/>
        </p:nvPicPr>
        <p:blipFill>
          <a:blip r:embed="rId6" cstate="print"/>
          <a:srcRect/>
          <a:stretch>
            <a:fillRect/>
          </a:stretch>
        </p:blipFill>
        <p:spPr bwMode="auto">
          <a:xfrm>
            <a:off x="7618413" y="4829175"/>
            <a:ext cx="1384300" cy="839788"/>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Номер слайда 5"/>
          <p:cNvSpPr>
            <a:spLocks noGrp="1"/>
          </p:cNvSpPr>
          <p:nvPr>
            <p:ph type="sldNum" sz="quarter" idx="12"/>
          </p:nvPr>
        </p:nvSpPr>
        <p:spPr/>
        <p:txBody>
          <a:bodyPr/>
          <a:lstStyle/>
          <a:p>
            <a:pPr>
              <a:defRPr/>
            </a:pPr>
            <a:fld id="{2455538E-CB27-47BA-907D-D922C8456522}" type="slidenum">
              <a:rPr lang="ru-RU"/>
              <a:pPr>
                <a:defRPr/>
              </a:pPr>
              <a:t>42</a:t>
            </a:fld>
            <a:endParaRPr lang="ru-RU"/>
          </a:p>
        </p:txBody>
      </p:sp>
      <p:graphicFrame>
        <p:nvGraphicFramePr>
          <p:cNvPr id="270474" name="Group 138"/>
          <p:cNvGraphicFramePr>
            <a:graphicFrameLocks noGrp="1"/>
          </p:cNvGraphicFramePr>
          <p:nvPr/>
        </p:nvGraphicFramePr>
        <p:xfrm>
          <a:off x="257130" y="1316038"/>
          <a:ext cx="4329948" cy="3017520"/>
        </p:xfrm>
        <a:graphic>
          <a:graphicData uri="http://schemas.openxmlformats.org/drawingml/2006/table">
            <a:tbl>
              <a:tblPr/>
              <a:tblGrid>
                <a:gridCol w="247607"/>
                <a:gridCol w="3390311"/>
                <a:gridCol w="692030"/>
              </a:tblGrid>
              <a:tr h="246063">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ru-RU" sz="1300" b="1" i="1"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Stage</a:t>
                      </a:r>
                      <a:r>
                        <a:rPr kumimoji="0" lang="ru-RU" sz="1300" b="1"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 </a:t>
                      </a:r>
                      <a:r>
                        <a:rPr kumimoji="0" lang="en-US" sz="1300" b="1"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Option 202</a:t>
                      </a:r>
                      <a:r>
                        <a:rPr kumimoji="0" lang="ru-RU" sz="1300" b="1"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4</a:t>
                      </a:r>
                      <a:r>
                        <a:rPr kumimoji="0" lang="en-US" sz="1300" b="1"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- 202</a:t>
                      </a:r>
                      <a:r>
                        <a:rPr kumimoji="0" lang="ru-RU" sz="1300" b="1" i="1" u="none" strike="noStrike" cap="none" normalizeH="0" baseline="0" dirty="0" smtClean="0">
                          <a:ln>
                            <a:noFill/>
                          </a:ln>
                          <a:solidFill>
                            <a:schemeClr val="tx1"/>
                          </a:solidFill>
                          <a:effectLst/>
                          <a:latin typeface="Arial" pitchFamily="34" charset="0"/>
                          <a:cs typeface="Times New Roman" pitchFamily="18" charset="0"/>
                        </a:rPr>
                        <a:t>6</a:t>
                      </a:r>
                      <a:endParaRPr kumimoji="0" lang="ru-RU" sz="1300" b="0" i="0" u="none" strike="noStrike" cap="none" normalizeH="0" baseline="0" dirty="0" smtClean="0">
                        <a:ln>
                          <a:noFill/>
                        </a:ln>
                        <a:solidFill>
                          <a:schemeClr val="tx1"/>
                        </a:solidFill>
                        <a:effectLst/>
                        <a:latin typeface="Arial"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ru-RU" sz="1300" b="1" i="1" u="none" strike="noStrike" cap="none" normalizeH="0" baseline="0" smtClean="0">
                          <a:ln>
                            <a:noFill/>
                          </a:ln>
                          <a:solidFill>
                            <a:schemeClr val="tx1"/>
                          </a:solidFill>
                          <a:effectLst/>
                          <a:latin typeface="Arial" pitchFamily="34" charset="0"/>
                          <a:ea typeface="Calibri" pitchFamily="34" charset="0"/>
                          <a:cs typeface="Times New Roman" pitchFamily="18" charset="0"/>
                        </a:rPr>
                        <a:t>Cost</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en-US" sz="1300" b="1" i="1" u="none" strike="noStrike" cap="none" normalizeH="0" baseline="0" smtClean="0">
                          <a:ln>
                            <a:noFill/>
                          </a:ln>
                          <a:solidFill>
                            <a:schemeClr val="tx1"/>
                          </a:solidFill>
                          <a:effectLst/>
                          <a:latin typeface="Arial" pitchFamily="34" charset="0"/>
                          <a:ea typeface="Calibri" pitchFamily="34" charset="0"/>
                          <a:cs typeface="Times New Roman" pitchFamily="18" charset="0"/>
                        </a:rPr>
                        <a:t>k$</a:t>
                      </a:r>
                      <a:endParaRPr kumimoji="0" lang="ru-RU" sz="13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cs typeface="Arial" pitchFamily="34" charset="0"/>
                        </a:rPr>
                        <a:t>1</a:t>
                      </a: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tab pos="342900" algn="l"/>
                          <a:tab pos="457200" algn="l"/>
                        </a:tabLst>
                      </a:pPr>
                      <a:r>
                        <a:rPr kumimoji="0" lang="en-US" sz="1300" b="0" i="0" u="none" strike="noStrike" cap="none" normalizeH="0" baseline="0" smtClean="0">
                          <a:ln>
                            <a:noFill/>
                          </a:ln>
                          <a:solidFill>
                            <a:schemeClr val="tx1"/>
                          </a:solidFill>
                          <a:effectLst/>
                          <a:latin typeface="Arial" pitchFamily="34" charset="0"/>
                        </a:rPr>
                        <a:t>R</a:t>
                      </a:r>
                      <a:r>
                        <a:rPr kumimoji="0" lang="ru-RU" sz="1300" b="0" i="0" u="none" strike="noStrike" cap="none" normalizeH="0" baseline="0" smtClean="0">
                          <a:ln>
                            <a:noFill/>
                          </a:ln>
                          <a:solidFill>
                            <a:schemeClr val="tx1"/>
                          </a:solidFill>
                          <a:effectLst/>
                          <a:latin typeface="Arial" pitchFamily="34" charset="0"/>
                        </a:rPr>
                        <a:t>epair of technical premises</a:t>
                      </a: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cs typeface="Times New Roman" pitchFamily="18" charset="0"/>
                        </a:rPr>
                        <a:t> 50</a:t>
                      </a: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9738">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cs typeface="Times New Roman" pitchFamily="18" charset="0"/>
                        </a:rPr>
                        <a:t>2</a:t>
                      </a:r>
                      <a:endParaRPr kumimoji="0" lang="ru-RU" sz="1300" b="0" i="0" u="none" strike="noStrike" cap="none" normalizeH="0" baseline="0" smtClean="0">
                        <a:ln>
                          <a:noFill/>
                        </a:ln>
                        <a:solidFill>
                          <a:schemeClr val="tx1"/>
                        </a:solidFill>
                        <a:effectLst/>
                        <a:latin typeface="Arial"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Replacement of a high-voltage tube with divider and ion source</a:t>
                      </a:r>
                      <a:endParaRPr kumimoji="0" lang="ru-RU" sz="13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120</a:t>
                      </a:r>
                      <a:endParaRPr kumimoji="0" lang="ru-RU" sz="13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0338">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cs typeface="Arial" pitchFamily="34" charset="0"/>
                        </a:rPr>
                        <a:t>3</a:t>
                      </a: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Replacing a compressor in the gas compressor section</a:t>
                      </a:r>
                      <a:endParaRPr kumimoji="0" lang="ru-RU" sz="13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100</a:t>
                      </a:r>
                      <a:endParaRPr kumimoji="0" lang="ru-RU" sz="13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0338">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cs typeface="Times New Roman" pitchFamily="18" charset="0"/>
                        </a:rPr>
                        <a:t>4</a:t>
                      </a: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Automation of technological systems of  EG-5</a:t>
                      </a: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100</a:t>
                      </a:r>
                      <a:endParaRPr kumimoji="0" lang="ru-RU" sz="13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cs typeface="Times New Roman" pitchFamily="18" charset="0"/>
                        </a:rPr>
                        <a:t>5</a:t>
                      </a: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ru-RU" sz="13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Modernization</a:t>
                      </a:r>
                      <a:r>
                        <a:rPr kumimoji="0" lang="ru-RU" sz="13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ru-RU" sz="13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of</a:t>
                      </a:r>
                      <a:r>
                        <a:rPr kumimoji="0" lang="ru-RU" sz="13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EG-5</a:t>
                      </a:r>
                      <a:r>
                        <a:rPr kumimoji="0" lang="en-US" sz="13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technical and </a:t>
                      </a:r>
                      <a:r>
                        <a:rPr kumimoji="0" lang="ru-RU" sz="13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research</a:t>
                      </a:r>
                      <a:r>
                        <a:rPr kumimoji="0" lang="ru-RU" sz="13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ru-RU" sz="13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infrastructure</a:t>
                      </a:r>
                      <a:r>
                        <a:rPr kumimoji="0" lang="en-US" sz="13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p>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ru-RU" sz="13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endParaRPr kumimoji="0" lang="ru-RU" sz="1300" b="0" i="0" u="none" strike="noStrike" cap="none" normalizeH="0" baseline="0" dirty="0" smtClean="0">
                        <a:ln>
                          <a:noFill/>
                        </a:ln>
                        <a:solidFill>
                          <a:schemeClr val="tx1"/>
                        </a:solidFill>
                        <a:effectLst/>
                        <a:latin typeface="Arial" pitchFamily="34" charset="0"/>
                        <a:cs typeface="Times New Roman" pitchFamily="18" charset="0"/>
                      </a:endParaRPr>
                    </a:p>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en-US" sz="1300" b="0" i="0" u="none" strike="noStrike" cap="none" normalizeH="0" baseline="0" dirty="0" smtClean="0">
                          <a:ln>
                            <a:noFill/>
                          </a:ln>
                          <a:solidFill>
                            <a:schemeClr val="tx1"/>
                          </a:solidFill>
                          <a:effectLst/>
                          <a:latin typeface="Arial" pitchFamily="34" charset="0"/>
                          <a:cs typeface="Times New Roman" pitchFamily="18" charset="0"/>
                        </a:rPr>
                        <a:t> </a:t>
                      </a:r>
                      <a:r>
                        <a:rPr kumimoji="0" lang="ru-RU" sz="1300" b="0" i="0" u="none" strike="noStrike" cap="none" normalizeH="0" baseline="0" dirty="0" smtClean="0">
                          <a:ln>
                            <a:noFill/>
                          </a:ln>
                          <a:solidFill>
                            <a:schemeClr val="tx1"/>
                          </a:solidFill>
                          <a:effectLst/>
                          <a:latin typeface="Arial" pitchFamily="34" charset="0"/>
                          <a:cs typeface="Times New Roman" pitchFamily="18" charset="0"/>
                        </a:rPr>
                        <a:t>220</a:t>
                      </a:r>
                    </a:p>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en-US" sz="1300" b="0" i="0" u="none" strike="noStrike" cap="none" normalizeH="0" baseline="0" dirty="0" smtClean="0">
                          <a:ln>
                            <a:noFill/>
                          </a:ln>
                          <a:solidFill>
                            <a:schemeClr val="tx1"/>
                          </a:solidFill>
                          <a:effectLst/>
                          <a:latin typeface="Arial" pitchFamily="34" charset="0"/>
                          <a:cs typeface="Times New Roman" pitchFamily="18" charset="0"/>
                        </a:rPr>
                        <a:t> </a:t>
                      </a:r>
                      <a:r>
                        <a:rPr kumimoji="0" lang="en-US" sz="13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ru-RU" sz="1300" b="0" i="0" u="none" strike="noStrike" cap="none" normalizeH="0" baseline="0" dirty="0" smtClean="0">
                        <a:ln>
                          <a:noFill/>
                        </a:ln>
                        <a:solidFill>
                          <a:schemeClr val="tx1"/>
                        </a:solidFill>
                        <a:effectLst/>
                        <a:latin typeface="Arial" pitchFamily="34" charset="0"/>
                        <a:cs typeface="Times New Roman" pitchFamily="18"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gridSpan="2">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ru-RU" sz="13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Total</a:t>
                      </a:r>
                      <a:endParaRPr kumimoji="0" lang="ru-RU" sz="13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ru-RU" sz="13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$ 600</a:t>
                      </a:r>
                      <a:endParaRPr kumimoji="0" lang="ru-RU" sz="13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95586" name="Rectangle 2"/>
          <p:cNvSpPr>
            <a:spLocks noChangeArrowheads="1"/>
          </p:cNvSpPr>
          <p:nvPr/>
        </p:nvSpPr>
        <p:spPr bwMode="auto">
          <a:xfrm>
            <a:off x="2125294" y="820738"/>
            <a:ext cx="4601363" cy="341312"/>
          </a:xfrm>
          <a:prstGeom prst="rect">
            <a:avLst/>
          </a:prstGeom>
          <a:noFill/>
          <a:ln w="9525">
            <a:noFill/>
            <a:miter lim="800000"/>
            <a:headEnd/>
            <a:tailEnd/>
          </a:ln>
        </p:spPr>
        <p:txBody>
          <a:bodyPr anchor="ctr"/>
          <a:lstStyle/>
          <a:p>
            <a:pPr algn="ctr"/>
            <a:r>
              <a:rPr lang="ru-RU" sz="2800" b="1" dirty="0" err="1">
                <a:latin typeface="Arial" pitchFamily="34" charset="0"/>
              </a:rPr>
              <a:t>Project</a:t>
            </a:r>
            <a:r>
              <a:rPr lang="ru-RU" sz="2800" b="1" dirty="0">
                <a:latin typeface="Arial" pitchFamily="34" charset="0"/>
              </a:rPr>
              <a:t> </a:t>
            </a:r>
            <a:r>
              <a:rPr lang="en-US" sz="2800" b="1" dirty="0">
                <a:latin typeface="Arial" pitchFamily="34" charset="0"/>
              </a:rPr>
              <a:t>C</a:t>
            </a:r>
            <a:r>
              <a:rPr lang="ru-RU" sz="2800" b="1" dirty="0" err="1" smtClean="0">
                <a:latin typeface="Arial" pitchFamily="34" charset="0"/>
              </a:rPr>
              <a:t>ost</a:t>
            </a:r>
            <a:r>
              <a:rPr lang="ru-RU" sz="2800" b="1" dirty="0" smtClean="0">
                <a:latin typeface="Arial" pitchFamily="34" charset="0"/>
              </a:rPr>
              <a:t> </a:t>
            </a:r>
            <a:r>
              <a:rPr lang="ru-RU" sz="2800" b="1" dirty="0">
                <a:latin typeface="Arial" pitchFamily="34" charset="0"/>
              </a:rPr>
              <a:t>(</a:t>
            </a:r>
            <a:r>
              <a:rPr lang="ru-RU" sz="2800" b="1" dirty="0" smtClean="0">
                <a:latin typeface="Arial" pitchFamily="34" charset="0"/>
              </a:rPr>
              <a:t>2024</a:t>
            </a:r>
            <a:r>
              <a:rPr lang="en-US" sz="2800" b="1" dirty="0" smtClean="0">
                <a:latin typeface="Arial" pitchFamily="34" charset="0"/>
              </a:rPr>
              <a:t>-2026</a:t>
            </a:r>
            <a:r>
              <a:rPr lang="ru-RU" sz="2800" b="1" dirty="0" smtClean="0">
                <a:latin typeface="Arial" pitchFamily="34" charset="0"/>
              </a:rPr>
              <a:t>)</a:t>
            </a:r>
            <a:endParaRPr lang="ru-RU" sz="2800" b="1" dirty="0">
              <a:latin typeface="Arial" pitchFamily="34" charset="0"/>
            </a:endParaRPr>
          </a:p>
        </p:txBody>
      </p:sp>
      <p:sp>
        <p:nvSpPr>
          <p:cNvPr id="270375" name="Text Box 39"/>
          <p:cNvSpPr txBox="1">
            <a:spLocks noChangeArrowheads="1"/>
          </p:cNvSpPr>
          <p:nvPr/>
        </p:nvSpPr>
        <p:spPr bwMode="auto">
          <a:xfrm>
            <a:off x="395219" y="6064251"/>
            <a:ext cx="3737913" cy="581025"/>
          </a:xfrm>
          <a:prstGeom prst="rect">
            <a:avLst/>
          </a:prstGeom>
          <a:noFill/>
          <a:ln w="9525">
            <a:noFill/>
            <a:miter lim="800000"/>
            <a:headEnd/>
            <a:tailEnd/>
          </a:ln>
          <a:effectLst/>
        </p:spPr>
        <p:txBody>
          <a:bodyPr>
            <a:spAutoFit/>
          </a:bodyPr>
          <a:lstStyle/>
          <a:p>
            <a:r>
              <a:rPr lang="en-US" sz="1600" dirty="0" smtClean="0">
                <a:latin typeface="Arial" pitchFamily="34" charset="0"/>
              </a:rPr>
              <a:t>Estimated cost of the project</a:t>
            </a:r>
            <a:r>
              <a:rPr lang="ru-RU" sz="1600" dirty="0" smtClean="0">
                <a:latin typeface="Arial" pitchFamily="34" charset="0"/>
              </a:rPr>
              <a:t>: </a:t>
            </a:r>
            <a:endParaRPr lang="ru-RU" sz="1600" dirty="0">
              <a:latin typeface="Arial" pitchFamily="34" charset="0"/>
            </a:endParaRPr>
          </a:p>
          <a:p>
            <a:r>
              <a:rPr lang="ru-RU" sz="1600" dirty="0">
                <a:latin typeface="Arial" pitchFamily="34" charset="0"/>
              </a:rPr>
              <a:t>∑= </a:t>
            </a:r>
            <a:r>
              <a:rPr lang="ru-RU" sz="1600" dirty="0" smtClean="0">
                <a:latin typeface="Arial" pitchFamily="34" charset="0"/>
              </a:rPr>
              <a:t>$600 </a:t>
            </a:r>
            <a:r>
              <a:rPr lang="en-US" sz="1600" dirty="0" smtClean="0"/>
              <a:t>k$</a:t>
            </a:r>
            <a:r>
              <a:rPr lang="ru-RU" sz="1600" dirty="0" smtClean="0">
                <a:latin typeface="Arial" pitchFamily="34" charset="0"/>
              </a:rPr>
              <a:t>  </a:t>
            </a:r>
            <a:r>
              <a:rPr lang="ru-RU" sz="1600" dirty="0">
                <a:latin typeface="Arial" pitchFamily="34" charset="0"/>
              </a:rPr>
              <a:t>(3 </a:t>
            </a:r>
            <a:r>
              <a:rPr lang="en-US" sz="1600" dirty="0" smtClean="0">
                <a:latin typeface="Arial" pitchFamily="34" charset="0"/>
              </a:rPr>
              <a:t>years</a:t>
            </a:r>
            <a:r>
              <a:rPr lang="ru-RU" sz="1600" dirty="0" smtClean="0">
                <a:latin typeface="Arial" pitchFamily="34" charset="0"/>
              </a:rPr>
              <a:t>). </a:t>
            </a:r>
            <a:endParaRPr lang="ru-RU" sz="1600" dirty="0">
              <a:latin typeface="Arial" pitchFamily="34" charset="0"/>
            </a:endParaRPr>
          </a:p>
        </p:txBody>
      </p:sp>
      <p:graphicFrame>
        <p:nvGraphicFramePr>
          <p:cNvPr id="270478" name="Group 142"/>
          <p:cNvGraphicFramePr>
            <a:graphicFrameLocks noGrp="1"/>
          </p:cNvGraphicFramePr>
          <p:nvPr/>
        </p:nvGraphicFramePr>
        <p:xfrm>
          <a:off x="4661678" y="1335088"/>
          <a:ext cx="4329948" cy="3683508"/>
        </p:xfrm>
        <a:graphic>
          <a:graphicData uri="http://schemas.openxmlformats.org/drawingml/2006/table">
            <a:tbl>
              <a:tblPr/>
              <a:tblGrid>
                <a:gridCol w="247607"/>
                <a:gridCol w="3390311"/>
                <a:gridCol w="692030"/>
              </a:tblGrid>
              <a:tr h="246063">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ru-RU" sz="1300" b="1" i="1" u="none" strike="noStrike" cap="none" normalizeH="0" baseline="0" smtClean="0">
                          <a:ln>
                            <a:noFill/>
                          </a:ln>
                          <a:solidFill>
                            <a:schemeClr val="tx1"/>
                          </a:solidFill>
                          <a:effectLst/>
                          <a:latin typeface="Arial" pitchFamily="34" charset="0"/>
                          <a:ea typeface="Calibri" pitchFamily="34" charset="0"/>
                          <a:cs typeface="Times New Roman" pitchFamily="18" charset="0"/>
                        </a:rPr>
                        <a:t>Stage / </a:t>
                      </a:r>
                      <a:r>
                        <a:rPr kumimoji="0" lang="en-US" sz="1300" b="1" i="1" u="none" strike="noStrike" cap="none" normalizeH="0" baseline="0" smtClean="0">
                          <a:ln>
                            <a:noFill/>
                          </a:ln>
                          <a:solidFill>
                            <a:schemeClr val="tx1"/>
                          </a:solidFill>
                          <a:effectLst/>
                          <a:latin typeface="Arial" pitchFamily="34" charset="0"/>
                          <a:ea typeface="Calibri" pitchFamily="34" charset="0"/>
                          <a:cs typeface="Times New Roman" pitchFamily="18" charset="0"/>
                        </a:rPr>
                        <a:t>Option 2024</a:t>
                      </a:r>
                      <a:endParaRPr kumimoji="0" lang="ru-RU" sz="1300" b="1" i="1"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ru-RU" sz="1300" b="1" i="1" u="none" strike="noStrike" cap="none" normalizeH="0" baseline="0" smtClean="0">
                          <a:ln>
                            <a:noFill/>
                          </a:ln>
                          <a:solidFill>
                            <a:schemeClr val="tx1"/>
                          </a:solidFill>
                          <a:effectLst/>
                          <a:latin typeface="Arial" pitchFamily="34" charset="0"/>
                          <a:ea typeface="Calibri" pitchFamily="34" charset="0"/>
                          <a:cs typeface="Times New Roman" pitchFamily="18" charset="0"/>
                        </a:rPr>
                        <a:t>Cost</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en-US" sz="1300" b="1" i="1" u="none" strike="noStrike" cap="none" normalizeH="0" baseline="0" smtClean="0">
                          <a:ln>
                            <a:noFill/>
                          </a:ln>
                          <a:solidFill>
                            <a:schemeClr val="tx1"/>
                          </a:solidFill>
                          <a:effectLst/>
                          <a:latin typeface="Arial" pitchFamily="34" charset="0"/>
                          <a:ea typeface="Calibri" pitchFamily="34" charset="0"/>
                          <a:cs typeface="Times New Roman" pitchFamily="18" charset="0"/>
                        </a:rPr>
                        <a:t>k$</a:t>
                      </a:r>
                      <a:endParaRPr kumimoji="0" lang="ru-RU" sz="13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cs typeface="Arial" pitchFamily="34" charset="0"/>
                        </a:rPr>
                        <a:t>1</a:t>
                      </a: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20000"/>
                        </a:spcBef>
                        <a:spcAft>
                          <a:spcPct val="0"/>
                        </a:spcAft>
                        <a:buClrTx/>
                        <a:buSzTx/>
                        <a:buFont typeface="Arial" pitchFamily="34" charset="0"/>
                        <a:buNone/>
                        <a:tabLst>
                          <a:tab pos="342900" algn="l"/>
                          <a:tab pos="457200" algn="l"/>
                        </a:tabLst>
                      </a:pPr>
                      <a:r>
                        <a:rPr kumimoji="0" lang="en-US" sz="1300" b="0" i="0" u="none" strike="noStrike" cap="none" normalizeH="0" baseline="0" smtClean="0">
                          <a:ln>
                            <a:noFill/>
                          </a:ln>
                          <a:solidFill>
                            <a:schemeClr val="tx1"/>
                          </a:solidFill>
                          <a:effectLst/>
                          <a:latin typeface="Arial" pitchFamily="34" charset="0"/>
                        </a:rPr>
                        <a:t>R</a:t>
                      </a:r>
                      <a:r>
                        <a:rPr kumimoji="0" lang="ru-RU" sz="1300" b="0" i="0" u="none" strike="noStrike" cap="none" normalizeH="0" baseline="0" smtClean="0">
                          <a:ln>
                            <a:noFill/>
                          </a:ln>
                          <a:solidFill>
                            <a:schemeClr val="tx1"/>
                          </a:solidFill>
                          <a:effectLst/>
                          <a:latin typeface="Arial" pitchFamily="34" charset="0"/>
                        </a:rPr>
                        <a:t>epair of technical premises</a:t>
                      </a: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en-US" sz="1300" b="0" i="0" u="none" strike="noStrike" cap="none" normalizeH="0" baseline="0" smtClean="0">
                          <a:ln>
                            <a:noFill/>
                          </a:ln>
                          <a:solidFill>
                            <a:schemeClr val="tx1"/>
                          </a:solidFill>
                          <a:effectLst/>
                          <a:latin typeface="Arial" pitchFamily="34" charset="0"/>
                          <a:ea typeface="Calibri" pitchFamily="34" charset="0"/>
                          <a:cs typeface="Arial" pitchFamily="34" charset="0"/>
                        </a:rPr>
                        <a:t>30</a:t>
                      </a:r>
                      <a:endParaRPr kumimoji="0" lang="ru-RU" sz="13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9738">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cs typeface="Times New Roman" pitchFamily="18" charset="0"/>
                        </a:rPr>
                        <a:t>2</a:t>
                      </a:r>
                      <a:endParaRPr kumimoji="0" lang="ru-RU" sz="1300" b="0" i="0" u="none" strike="noStrike" cap="none" normalizeH="0" baseline="0" smtClean="0">
                        <a:ln>
                          <a:noFill/>
                        </a:ln>
                        <a:solidFill>
                          <a:schemeClr val="tx1"/>
                        </a:solidFill>
                        <a:effectLst/>
                        <a:latin typeface="Arial"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Replacement of a high-voltage tube with divider and ion source</a:t>
                      </a:r>
                      <a:endParaRPr kumimoji="0" lang="ru-RU" sz="13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120</a:t>
                      </a:r>
                      <a:endParaRPr kumimoji="0" lang="ru-RU" sz="13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0338">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cs typeface="Arial" pitchFamily="34" charset="0"/>
                        </a:rPr>
                        <a:t>3</a:t>
                      </a: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endParaRPr kumimoji="0" lang="ru-RU" sz="13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ru-RU" sz="13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0338">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cs typeface="Times New Roman" pitchFamily="18" charset="0"/>
                        </a:rPr>
                        <a:t>4</a:t>
                      </a: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Automation of technological systems of  EG-5</a:t>
                      </a: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en-US" sz="1300" b="0" i="0" u="none" strike="noStrike" cap="none" normalizeH="0" baseline="0" smtClean="0">
                          <a:ln>
                            <a:noFill/>
                          </a:ln>
                          <a:solidFill>
                            <a:schemeClr val="tx1"/>
                          </a:solidFill>
                          <a:effectLst/>
                          <a:latin typeface="Arial" pitchFamily="34" charset="0"/>
                          <a:cs typeface="Times New Roman" pitchFamily="18" charset="0"/>
                        </a:rPr>
                        <a:t>3</a:t>
                      </a:r>
                      <a:r>
                        <a:rPr kumimoji="0" lang="ru-RU" sz="1300" b="0" i="0" u="none" strike="noStrike" cap="none" normalizeH="0" baseline="0" smtClean="0">
                          <a:ln>
                            <a:noFill/>
                          </a:ln>
                          <a:solidFill>
                            <a:schemeClr val="tx1"/>
                          </a:solidFill>
                          <a:effectLst/>
                          <a:latin typeface="Arial" pitchFamily="34" charset="0"/>
                          <a:cs typeface="Times New Roman" pitchFamily="18" charset="0"/>
                        </a:rPr>
                        <a:t>0</a:t>
                      </a:r>
                      <a:endParaRPr kumimoji="0" lang="ru-RU" sz="1300" b="0" i="0" u="none" strike="noStrike" cap="none" normalizeH="0" baseline="0" smtClean="0">
                        <a:ln>
                          <a:noFill/>
                        </a:ln>
                        <a:solidFill>
                          <a:schemeClr val="tx1"/>
                        </a:solidFill>
                        <a:effectLst/>
                        <a:latin typeface="Arial"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cs typeface="Times New Roman" pitchFamily="18" charset="0"/>
                        </a:rPr>
                        <a:t>5</a:t>
                      </a: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Modernization of EG-5</a:t>
                      </a:r>
                      <a:r>
                        <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technical and </a:t>
                      </a: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research infrastructure</a:t>
                      </a:r>
                      <a:r>
                        <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p>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90000"/>
                        </a:lnSpc>
                        <a:spcBef>
                          <a:spcPct val="0"/>
                        </a:spcBef>
                        <a:spcAft>
                          <a:spcPct val="0"/>
                        </a:spcAft>
                        <a:buClrTx/>
                        <a:buSzTx/>
                        <a:buFontTx/>
                        <a:buChar char="-"/>
                        <a:tabLst>
                          <a:tab pos="342900" algn="l"/>
                          <a:tab pos="457200" algn="l"/>
                        </a:tabLst>
                      </a:pP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Installation of </a:t>
                      </a:r>
                      <a:r>
                        <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the IBA </a:t>
                      </a: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spectrometers complex </a:t>
                      </a:r>
                      <a:r>
                        <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a:t>
                      </a: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RBS</a:t>
                      </a:r>
                      <a:r>
                        <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PIXE, ERD)</a:t>
                      </a: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p>
                    <a:p>
                      <a:pPr marL="0" marR="0" lvl="0" indent="0" algn="just" defTabSz="914400" rtl="0" eaLnBrk="0" fontAlgn="base" latinLnBrk="0" hangingPunct="0">
                        <a:lnSpc>
                          <a:spcPct val="90000"/>
                        </a:lnSpc>
                        <a:spcBef>
                          <a:spcPct val="0"/>
                        </a:spcBef>
                        <a:spcAft>
                          <a:spcPct val="0"/>
                        </a:spcAft>
                        <a:buClrTx/>
                        <a:buSzTx/>
                        <a:buFontTx/>
                        <a:buChar char="-"/>
                        <a:tabLst>
                          <a:tab pos="342900" algn="l"/>
                          <a:tab pos="457200" algn="l"/>
                        </a:tabLst>
                      </a:pPr>
                      <a:endPar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endParaRPr kumimoji="0" lang="ru-RU" sz="13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endParaRPr kumimoji="0" lang="ru-RU" sz="13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en-US" sz="1300" b="0" i="0" u="none" strike="noStrike" cap="none" normalizeH="0" baseline="0" smtClean="0">
                          <a:ln>
                            <a:noFill/>
                          </a:ln>
                          <a:solidFill>
                            <a:schemeClr val="tx1"/>
                          </a:solidFill>
                          <a:effectLst/>
                          <a:latin typeface="Arial" pitchFamily="34" charset="0"/>
                          <a:cs typeface="Times New Roman" pitchFamily="18" charset="0"/>
                        </a:rPr>
                        <a:t> </a:t>
                      </a:r>
                      <a:endParaRPr kumimoji="0" lang="ru-RU" sz="13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en-US" sz="1300" b="0" i="0" u="none" strike="noStrike" cap="none" normalizeH="0" baseline="0" smtClean="0">
                          <a:ln>
                            <a:noFill/>
                          </a:ln>
                          <a:solidFill>
                            <a:schemeClr val="tx1"/>
                          </a:solidFill>
                          <a:effectLst/>
                          <a:latin typeface="Arial" pitchFamily="34" charset="0"/>
                          <a:cs typeface="Times New Roman" pitchFamily="18" charset="0"/>
                        </a:rPr>
                        <a:t>2</a:t>
                      </a:r>
                      <a:r>
                        <a:rPr kumimoji="0" lang="ru-RU" sz="1300" b="0" i="0" u="none" strike="noStrike" cap="none" normalizeH="0" baseline="0" smtClean="0">
                          <a:ln>
                            <a:noFill/>
                          </a:ln>
                          <a:solidFill>
                            <a:schemeClr val="tx1"/>
                          </a:solidFill>
                          <a:effectLst/>
                          <a:latin typeface="Arial" pitchFamily="34" charset="0"/>
                          <a:cs typeface="Times New Roman" pitchFamily="18" charset="0"/>
                        </a:rPr>
                        <a:t>0</a:t>
                      </a:r>
                    </a:p>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en-US" sz="1300" b="0" i="0" u="none" strike="noStrike" cap="none" normalizeH="0" baseline="0" smtClean="0">
                          <a:ln>
                            <a:noFill/>
                          </a:ln>
                          <a:solidFill>
                            <a:schemeClr val="tx1"/>
                          </a:solidFill>
                          <a:effectLst/>
                          <a:latin typeface="Arial" pitchFamily="34" charset="0"/>
                          <a:cs typeface="Times New Roman" pitchFamily="18" charset="0"/>
                        </a:rPr>
                        <a:t> </a:t>
                      </a:r>
                      <a:endParaRPr kumimoji="0" lang="ru-RU" sz="13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endParaRPr kumimoji="0" lang="ru-RU" sz="1300" b="0" i="0" u="none" strike="noStrike" cap="none" normalizeH="0" baseline="0" smtClean="0">
                        <a:ln>
                          <a:noFill/>
                        </a:ln>
                        <a:solidFill>
                          <a:schemeClr val="tx1"/>
                        </a:solidFill>
                        <a:effectLst/>
                        <a:latin typeface="Arial" pitchFamily="34" charset="0"/>
                        <a:ea typeface="Calibri" pitchFamily="34" charset="0"/>
                        <a:cs typeface="Calibri"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0500">
                <a:tc>
                  <a:txBody>
                    <a:bodyPr/>
                    <a:lstStyle/>
                    <a:p>
                      <a:pPr marL="0" marR="0" lvl="0" indent="0" algn="r" defTabSz="914400" rtl="0" eaLnBrk="0" fontAlgn="base" latinLnBrk="0" hangingPunct="0">
                        <a:lnSpc>
                          <a:spcPct val="10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cs typeface="Times New Roman" pitchFamily="18" charset="0"/>
                        </a:rPr>
                        <a:t>6</a:t>
                      </a:r>
                      <a:endParaRPr kumimoji="0" lang="ru-RU" sz="1300" b="0" i="0" u="none" strike="noStrike" cap="none" normalizeH="0" baseline="0" smtClean="0">
                        <a:ln>
                          <a:noFill/>
                        </a:ln>
                        <a:solidFill>
                          <a:schemeClr val="tx1"/>
                        </a:solidFill>
                        <a:effectLst/>
                        <a:latin typeface="Arial"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endParaRPr kumimoji="0" lang="ru-RU" sz="13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endParaRPr kumimoji="0" lang="ru-RU" sz="1300" b="0" i="0" u="none" strike="noStrike" cap="none" normalizeH="0" baseline="0" smtClean="0">
                        <a:ln>
                          <a:noFill/>
                        </a:ln>
                        <a:solidFill>
                          <a:schemeClr val="tx1"/>
                        </a:solidFill>
                        <a:effectLst/>
                        <a:latin typeface="Arial"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gridSpan="2">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Total</a:t>
                      </a:r>
                      <a:endParaRPr kumimoji="0" lang="ru-RU" sz="13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just" defTabSz="914400" rtl="0" eaLnBrk="0" fontAlgn="base" latinLnBrk="0" hangingPunct="0">
                        <a:lnSpc>
                          <a:spcPct val="90000"/>
                        </a:lnSpc>
                        <a:spcBef>
                          <a:spcPct val="0"/>
                        </a:spcBef>
                        <a:spcAft>
                          <a:spcPct val="0"/>
                        </a:spcAft>
                        <a:buClrTx/>
                        <a:buSzTx/>
                        <a:buFontTx/>
                        <a:buNone/>
                        <a:tabLst>
                          <a:tab pos="342900" algn="l"/>
                          <a:tab pos="457200" algn="l"/>
                        </a:tabLst>
                      </a:pP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r>
                        <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20</a:t>
                      </a:r>
                      <a:r>
                        <a:rPr kumimoji="0" lang="ru-RU"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0</a:t>
                      </a:r>
                      <a:endParaRPr kumimoji="0" lang="ru-RU" sz="13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91424" marR="914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47764" y="0"/>
            <a:ext cx="4534061" cy="476674"/>
          </a:xfrm>
        </p:spPr>
        <p:txBody>
          <a:bodyPr rtlCol="0">
            <a:noAutofit/>
          </a:bodyPr>
          <a:lstStyle/>
          <a:p>
            <a:pPr eaLnBrk="1" fontAlgn="auto" hangingPunct="1">
              <a:spcAft>
                <a:spcPts val="0"/>
              </a:spcAft>
              <a:defRPr/>
            </a:pPr>
            <a:r>
              <a:rPr lang="en-US" sz="2400" b="1" dirty="0" smtClean="0">
                <a:ea typeface="Times New Roman" pitchFamily="18" charset="0"/>
              </a:rPr>
              <a:t>Required resources in 2024-2026</a:t>
            </a:r>
            <a:endParaRPr lang="ru-RU" sz="2400" b="1" dirty="0"/>
          </a:p>
        </p:txBody>
      </p:sp>
      <p:sp>
        <p:nvSpPr>
          <p:cNvPr id="3" name="Номер слайда 2"/>
          <p:cNvSpPr>
            <a:spLocks noGrp="1"/>
          </p:cNvSpPr>
          <p:nvPr>
            <p:ph type="sldNum" sz="quarter" idx="12"/>
          </p:nvPr>
        </p:nvSpPr>
        <p:spPr/>
        <p:txBody>
          <a:bodyPr/>
          <a:lstStyle/>
          <a:p>
            <a:pPr>
              <a:defRPr/>
            </a:pPr>
            <a:fld id="{C9AD079E-4D58-4890-AF33-2B25A257D2B4}" type="slidenum">
              <a:rPr lang="ru-RU"/>
              <a:pPr>
                <a:defRPr/>
              </a:pPr>
              <a:t>43</a:t>
            </a:fld>
            <a:endParaRPr lang="ru-RU"/>
          </a:p>
        </p:txBody>
      </p:sp>
      <p:sp>
        <p:nvSpPr>
          <p:cNvPr id="14340" name="Rectangle 13"/>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ru-RU"/>
          </a:p>
        </p:txBody>
      </p:sp>
      <p:graphicFrame>
        <p:nvGraphicFramePr>
          <p:cNvPr id="5" name="Таблица 4"/>
          <p:cNvGraphicFramePr>
            <a:graphicFrameLocks noGrp="1"/>
          </p:cNvGraphicFramePr>
          <p:nvPr/>
        </p:nvGraphicFramePr>
        <p:xfrm>
          <a:off x="755574" y="476674"/>
          <a:ext cx="7416828" cy="5807345"/>
        </p:xfrm>
        <a:graphic>
          <a:graphicData uri="http://schemas.openxmlformats.org/drawingml/2006/table">
            <a:tbl>
              <a:tblPr/>
              <a:tblGrid>
                <a:gridCol w="864098"/>
                <a:gridCol w="1296144"/>
                <a:gridCol w="2364184"/>
                <a:gridCol w="1171503"/>
                <a:gridCol w="573633"/>
                <a:gridCol w="573633"/>
                <a:gridCol w="573633"/>
              </a:tblGrid>
              <a:tr h="546458">
                <a:tc rowSpan="2" gridSpan="3">
                  <a:txBody>
                    <a:bodyPr/>
                    <a:lstStyle/>
                    <a:p>
                      <a:pPr algn="ctr">
                        <a:lnSpc>
                          <a:spcPct val="105000"/>
                        </a:lnSpc>
                        <a:spcAft>
                          <a:spcPts val="0"/>
                        </a:spcAft>
                      </a:pPr>
                      <a:r>
                        <a:rPr lang="en-US" sz="1600" b="1" dirty="0">
                          <a:solidFill>
                            <a:srgbClr val="000000"/>
                          </a:solidFill>
                          <a:latin typeface="Times New Roman"/>
                          <a:ea typeface="Calibri"/>
                        </a:rPr>
                        <a:t>Expenditures, resources, </a:t>
                      </a:r>
                      <a:endParaRPr lang="ru-RU" sz="1600" dirty="0">
                        <a:latin typeface="Times New Roman"/>
                        <a:ea typeface="Calibri"/>
                      </a:endParaRPr>
                    </a:p>
                    <a:p>
                      <a:pPr algn="ctr">
                        <a:lnSpc>
                          <a:spcPct val="105000"/>
                        </a:lnSpc>
                        <a:spcAft>
                          <a:spcPts val="0"/>
                        </a:spcAft>
                      </a:pPr>
                      <a:r>
                        <a:rPr lang="en-US" sz="1600" b="1" dirty="0">
                          <a:solidFill>
                            <a:srgbClr val="000000"/>
                          </a:solidFill>
                          <a:latin typeface="Times New Roman"/>
                          <a:ea typeface="Calibri"/>
                        </a:rPr>
                        <a:t>funding sources</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nSpc>
                          <a:spcPts val="1200"/>
                        </a:lnSpc>
                        <a:spcAft>
                          <a:spcPts val="0"/>
                        </a:spcAft>
                      </a:pPr>
                      <a:r>
                        <a:rPr lang="en-US" sz="1400" b="1" dirty="0">
                          <a:solidFill>
                            <a:srgbClr val="000000"/>
                          </a:solidFill>
                          <a:latin typeface="Times New Roman"/>
                          <a:ea typeface="Calibri"/>
                        </a:rPr>
                        <a:t>Cost (thousands </a:t>
                      </a:r>
                      <a:endParaRPr lang="ru-RU" sz="1400" dirty="0">
                        <a:latin typeface="Times New Roman"/>
                        <a:ea typeface="Calibri"/>
                      </a:endParaRPr>
                    </a:p>
                    <a:p>
                      <a:pPr>
                        <a:lnSpc>
                          <a:spcPts val="1200"/>
                        </a:lnSpc>
                        <a:spcAft>
                          <a:spcPts val="0"/>
                        </a:spcAft>
                      </a:pPr>
                      <a:r>
                        <a:rPr lang="en-US" sz="1400" b="1" dirty="0">
                          <a:solidFill>
                            <a:srgbClr val="000000"/>
                          </a:solidFill>
                          <a:latin typeface="Times New Roman"/>
                          <a:ea typeface="Calibri"/>
                        </a:rPr>
                        <a:t>of US dollars)/</a:t>
                      </a:r>
                      <a:endParaRPr lang="ru-RU" sz="1400" dirty="0">
                        <a:latin typeface="Times New Roman"/>
                        <a:ea typeface="Calibri"/>
                      </a:endParaRPr>
                    </a:p>
                    <a:p>
                      <a:pPr>
                        <a:lnSpc>
                          <a:spcPts val="1200"/>
                        </a:lnSpc>
                        <a:spcAft>
                          <a:spcPts val="0"/>
                        </a:spcAft>
                      </a:pPr>
                      <a:r>
                        <a:rPr lang="en-US" sz="1400" b="1" dirty="0">
                          <a:solidFill>
                            <a:srgbClr val="000000"/>
                          </a:solidFill>
                          <a:latin typeface="Times New Roman"/>
                          <a:ea typeface="Calibri"/>
                        </a:rPr>
                        <a:t>Resource requirements</a:t>
                      </a:r>
                      <a:endParaRPr lang="ru-RU" sz="1400" dirty="0">
                        <a:latin typeface="Times New Roman"/>
                        <a:ea typeface="Calibri"/>
                      </a:endParaRPr>
                    </a:p>
                  </a:txBody>
                  <a:tcPr marL="14500" marR="14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ts val="1200"/>
                        </a:lnSpc>
                        <a:spcAft>
                          <a:spcPts val="0"/>
                        </a:spcAft>
                      </a:pPr>
                      <a:r>
                        <a:rPr lang="en-US" sz="1200" b="1" dirty="0" smtClean="0">
                          <a:solidFill>
                            <a:srgbClr val="000000"/>
                          </a:solidFill>
                          <a:latin typeface="Times New Roman"/>
                          <a:ea typeface="Calibri"/>
                        </a:rPr>
                        <a:t>Cost/Resources, </a:t>
                      </a:r>
                      <a:endParaRPr lang="ru-RU" sz="1200" dirty="0" smtClean="0">
                        <a:latin typeface="Times New Roman"/>
                        <a:ea typeface="Calibri"/>
                      </a:endParaRPr>
                    </a:p>
                    <a:p>
                      <a:pPr algn="ctr">
                        <a:lnSpc>
                          <a:spcPts val="1200"/>
                        </a:lnSpc>
                        <a:spcAft>
                          <a:spcPts val="0"/>
                        </a:spcAft>
                      </a:pPr>
                      <a:r>
                        <a:rPr lang="en-US" sz="1200" b="1" dirty="0" smtClean="0">
                          <a:solidFill>
                            <a:srgbClr val="000000"/>
                          </a:solidFill>
                          <a:latin typeface="Times New Roman"/>
                          <a:ea typeface="Calibri"/>
                        </a:rPr>
                        <a:t>distribution by years</a:t>
                      </a:r>
                      <a:endParaRPr lang="ru-RU" sz="1200" dirty="0">
                        <a:latin typeface="Times New Roman"/>
                        <a:ea typeface="Calibri"/>
                      </a:endParaRPr>
                    </a:p>
                  </a:txBody>
                  <a:tcPr marL="28054" marR="2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677069">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a:lnSpc>
                          <a:spcPct val="107000"/>
                        </a:lnSpc>
                        <a:spcAft>
                          <a:spcPts val="800"/>
                        </a:spcAft>
                      </a:pPr>
                      <a:r>
                        <a:rPr lang="en-US" sz="1200" dirty="0" smtClean="0">
                          <a:solidFill>
                            <a:srgbClr val="000000"/>
                          </a:solidFill>
                          <a:latin typeface="Times New Roman"/>
                          <a:ea typeface="Calibri"/>
                        </a:rPr>
                        <a:t>1</a:t>
                      </a:r>
                      <a:r>
                        <a:rPr lang="en-US" sz="1200" baseline="30000" dirty="0" smtClean="0">
                          <a:solidFill>
                            <a:srgbClr val="000000"/>
                          </a:solidFill>
                          <a:latin typeface="Times New Roman"/>
                          <a:ea typeface="Calibri"/>
                        </a:rPr>
                        <a:t>st</a:t>
                      </a:r>
                      <a:r>
                        <a:rPr lang="en-US" sz="1200" dirty="0" smtClean="0">
                          <a:solidFill>
                            <a:srgbClr val="000000"/>
                          </a:solidFill>
                          <a:latin typeface="Times New Roman"/>
                          <a:ea typeface="Calibri"/>
                        </a:rPr>
                        <a:t> year</a:t>
                      </a:r>
                      <a:endParaRPr lang="ru-RU" sz="1200" dirty="0">
                        <a:latin typeface="Times New Roman"/>
                        <a:ea typeface="Calibri"/>
                      </a:endParaRPr>
                    </a:p>
                  </a:txBody>
                  <a:tcPr marL="28054" marR="2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dirty="0" smtClean="0">
                          <a:solidFill>
                            <a:srgbClr val="000000"/>
                          </a:solidFill>
                          <a:latin typeface="Times New Roman"/>
                          <a:ea typeface="Calibri"/>
                        </a:rPr>
                        <a:t>2</a:t>
                      </a:r>
                      <a:r>
                        <a:rPr lang="en-US" sz="1200" baseline="30000" dirty="0" smtClean="0">
                          <a:solidFill>
                            <a:srgbClr val="000000"/>
                          </a:solidFill>
                          <a:latin typeface="Times New Roman"/>
                          <a:ea typeface="Calibri"/>
                        </a:rPr>
                        <a:t>nd</a:t>
                      </a:r>
                      <a:r>
                        <a:rPr lang="en-US" sz="1200" dirty="0" smtClean="0">
                          <a:solidFill>
                            <a:srgbClr val="000000"/>
                          </a:solidFill>
                          <a:latin typeface="Times New Roman"/>
                          <a:ea typeface="Calibri"/>
                        </a:rPr>
                        <a:t> year</a:t>
                      </a:r>
                      <a:endParaRPr lang="ru-RU" sz="1200" dirty="0">
                        <a:latin typeface="Times New Roman"/>
                        <a:ea typeface="Calibri"/>
                      </a:endParaRPr>
                    </a:p>
                  </a:txBody>
                  <a:tcPr marL="28054" marR="2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dirty="0" smtClean="0">
                          <a:solidFill>
                            <a:srgbClr val="000000"/>
                          </a:solidFill>
                          <a:latin typeface="Times New Roman"/>
                          <a:ea typeface="Calibri"/>
                        </a:rPr>
                        <a:t>3</a:t>
                      </a:r>
                      <a:r>
                        <a:rPr lang="en-US" sz="1200" baseline="30000" dirty="0" smtClean="0">
                          <a:solidFill>
                            <a:srgbClr val="000000"/>
                          </a:solidFill>
                          <a:latin typeface="Times New Roman"/>
                          <a:ea typeface="Calibri"/>
                        </a:rPr>
                        <a:t>rd</a:t>
                      </a:r>
                      <a:r>
                        <a:rPr lang="en-US" sz="1200" dirty="0" smtClean="0">
                          <a:solidFill>
                            <a:srgbClr val="000000"/>
                          </a:solidFill>
                          <a:latin typeface="Times New Roman"/>
                          <a:ea typeface="Calibri"/>
                        </a:rPr>
                        <a:t> year</a:t>
                      </a:r>
                      <a:endParaRPr lang="ru-RU" sz="1200" dirty="0">
                        <a:latin typeface="Times New Roman"/>
                        <a:ea typeface="Calibri"/>
                      </a:endParaRPr>
                    </a:p>
                  </a:txBody>
                  <a:tcPr marL="28054" marR="2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355">
                <a:tc rowSpan="8" gridSpan="2">
                  <a:txBody>
                    <a:bodyPr/>
                    <a:lstStyle/>
                    <a:p>
                      <a:pPr>
                        <a:lnSpc>
                          <a:spcPct val="107000"/>
                        </a:lnSpc>
                        <a:spcAft>
                          <a:spcPts val="800"/>
                        </a:spcAft>
                      </a:pPr>
                      <a:endParaRPr lang="ru-RU" sz="1200">
                        <a:latin typeface="Times New Roman"/>
                        <a:ea typeface="Calibri"/>
                      </a:endParaRPr>
                    </a:p>
                  </a:txBody>
                  <a:tcPr marL="28054" marR="2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hMerge="1">
                  <a:txBody>
                    <a:bodyPr/>
                    <a:lstStyle/>
                    <a:p>
                      <a:endParaRPr lang="ru-RU"/>
                    </a:p>
                  </a:txBody>
                  <a:tcPr/>
                </a:tc>
                <a:tc>
                  <a:txBody>
                    <a:bodyPr/>
                    <a:lstStyle/>
                    <a:p>
                      <a:pPr>
                        <a:lnSpc>
                          <a:spcPct val="105000"/>
                        </a:lnSpc>
                        <a:spcAft>
                          <a:spcPts val="800"/>
                        </a:spcAft>
                      </a:pPr>
                      <a:r>
                        <a:rPr lang="ru-RU" sz="1600" dirty="0" err="1">
                          <a:solidFill>
                            <a:srgbClr val="000000"/>
                          </a:solidFill>
                          <a:latin typeface="Times New Roman"/>
                          <a:ea typeface="Calibri"/>
                        </a:rPr>
                        <a:t>International</a:t>
                      </a:r>
                      <a:r>
                        <a:rPr lang="ru-RU" sz="1600" dirty="0">
                          <a:solidFill>
                            <a:srgbClr val="000000"/>
                          </a:solidFill>
                          <a:latin typeface="Times New Roman"/>
                          <a:ea typeface="Calibri"/>
                        </a:rPr>
                        <a:t> </a:t>
                      </a:r>
                      <a:r>
                        <a:rPr lang="ru-RU" sz="1600" dirty="0" err="1">
                          <a:solidFill>
                            <a:srgbClr val="000000"/>
                          </a:solidFill>
                          <a:latin typeface="Times New Roman"/>
                          <a:ea typeface="Calibri"/>
                        </a:rPr>
                        <a:t>cooperation</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en-US" sz="1600" dirty="0" smtClean="0">
                          <a:latin typeface="Calibri"/>
                          <a:ea typeface="Calibri"/>
                          <a:cs typeface="Times New Roman"/>
                        </a:rPr>
                        <a:t>60</a:t>
                      </a: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en-US" sz="1600" dirty="0" smtClean="0">
                          <a:latin typeface="Calibri"/>
                          <a:ea typeface="Calibri"/>
                          <a:cs typeface="Times New Roman"/>
                        </a:rPr>
                        <a:t>20</a:t>
                      </a: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en-US" sz="1600" dirty="0" smtClean="0">
                          <a:latin typeface="Calibri"/>
                          <a:ea typeface="Calibri"/>
                          <a:cs typeface="Times New Roman"/>
                        </a:rPr>
                        <a:t>20</a:t>
                      </a: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en-US" sz="1600" dirty="0" smtClean="0">
                          <a:latin typeface="Calibri"/>
                          <a:ea typeface="Calibri"/>
                          <a:cs typeface="Times New Roman"/>
                        </a:rPr>
                        <a:t>20</a:t>
                      </a: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906">
                <a:tc gridSpan="2" vMerge="1">
                  <a:txBody>
                    <a:bodyPr/>
                    <a:lstStyle/>
                    <a:p>
                      <a:endParaRPr lang="ru-RU"/>
                    </a:p>
                  </a:txBody>
                  <a:tcPr/>
                </a:tc>
                <a:tc hMerge="1" vMerge="1">
                  <a:txBody>
                    <a:bodyPr/>
                    <a:lstStyle/>
                    <a:p>
                      <a:endParaRPr lang="ru-RU"/>
                    </a:p>
                  </a:txBody>
                  <a:tcPr/>
                </a:tc>
                <a:tc>
                  <a:txBody>
                    <a:bodyPr/>
                    <a:lstStyle/>
                    <a:p>
                      <a:pPr>
                        <a:lnSpc>
                          <a:spcPct val="105000"/>
                        </a:lnSpc>
                        <a:spcAft>
                          <a:spcPts val="800"/>
                        </a:spcAft>
                      </a:pPr>
                      <a:r>
                        <a:rPr lang="ru-RU" sz="1600" dirty="0" err="1">
                          <a:solidFill>
                            <a:srgbClr val="000000"/>
                          </a:solidFill>
                          <a:latin typeface="Times New Roman"/>
                          <a:ea typeface="Calibri"/>
                        </a:rPr>
                        <a:t>Materials</a:t>
                      </a:r>
                      <a:r>
                        <a:rPr lang="ru-RU" sz="1600" dirty="0">
                          <a:solidFill>
                            <a:srgbClr val="000000"/>
                          </a:solidFill>
                          <a:latin typeface="Times New Roman"/>
                          <a:ea typeface="Calibri"/>
                        </a:rPr>
                        <a:t> </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600" b="0" i="0" u="none" strike="noStrike" dirty="0">
                          <a:solidFill>
                            <a:srgbClr val="000000"/>
                          </a:solidFill>
                          <a:latin typeface="Times New Roman"/>
                        </a:rPr>
                        <a:t>150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600" b="0" i="0" u="none" strike="noStrike" dirty="0">
                          <a:solidFill>
                            <a:srgbClr val="000000"/>
                          </a:solidFill>
                          <a:latin typeface="Times New Roman"/>
                        </a:rPr>
                        <a:t>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600" b="0" i="0" u="none" strike="noStrike">
                          <a:solidFill>
                            <a:srgbClr val="000000"/>
                          </a:solidFill>
                          <a:latin typeface="Times New Roman"/>
                        </a:rPr>
                        <a:t>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600" b="0" i="0" u="none" strike="noStrike">
                          <a:solidFill>
                            <a:srgbClr val="000000"/>
                          </a:solidFill>
                          <a:latin typeface="Times New Roman"/>
                        </a:rPr>
                        <a:t>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806">
                <a:tc gridSpan="2" vMerge="1">
                  <a:txBody>
                    <a:bodyPr/>
                    <a:lstStyle/>
                    <a:p>
                      <a:endParaRPr lang="ru-RU"/>
                    </a:p>
                  </a:txBody>
                  <a:tcPr/>
                </a:tc>
                <a:tc hMerge="1" vMerge="1">
                  <a:txBody>
                    <a:bodyPr/>
                    <a:lstStyle/>
                    <a:p>
                      <a:endParaRPr lang="ru-RU"/>
                    </a:p>
                  </a:txBody>
                  <a:tcPr/>
                </a:tc>
                <a:tc>
                  <a:txBody>
                    <a:bodyPr/>
                    <a:lstStyle/>
                    <a:p>
                      <a:pPr>
                        <a:lnSpc>
                          <a:spcPct val="105000"/>
                        </a:lnSpc>
                        <a:spcAft>
                          <a:spcPts val="800"/>
                        </a:spcAft>
                      </a:pPr>
                      <a:r>
                        <a:rPr lang="en-US" sz="1600" dirty="0">
                          <a:solidFill>
                            <a:srgbClr val="000000"/>
                          </a:solidFill>
                          <a:latin typeface="Times New Roman"/>
                          <a:ea typeface="Calibri"/>
                        </a:rPr>
                        <a:t>Equipment, Third-party company services</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600" b="0" i="0" u="none" strike="noStrike">
                          <a:solidFill>
                            <a:srgbClr val="000000"/>
                          </a:solidFill>
                          <a:latin typeface="Times New Roman"/>
                        </a:rPr>
                        <a:t>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600" b="0" i="0" u="none" strike="noStrike">
                          <a:solidFill>
                            <a:srgbClr val="000000"/>
                          </a:solidFill>
                          <a:latin typeface="Times New Roman"/>
                        </a:rPr>
                        <a:t>150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600" b="0" i="0" u="none" strike="noStrike">
                          <a:solidFill>
                            <a:srgbClr val="000000"/>
                          </a:solidFill>
                          <a:latin typeface="Times New Roman"/>
                        </a:rPr>
                        <a:t>150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600" b="0" i="0" u="none" strike="noStrike" dirty="0">
                          <a:solidFill>
                            <a:srgbClr val="000000"/>
                          </a:solidFill>
                          <a:latin typeface="Times New Roman"/>
                        </a:rPr>
                        <a:t>150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557">
                <a:tc gridSpan="2" vMerge="1">
                  <a:txBody>
                    <a:bodyPr/>
                    <a:lstStyle/>
                    <a:p>
                      <a:endParaRPr lang="ru-RU"/>
                    </a:p>
                  </a:txBody>
                  <a:tcPr/>
                </a:tc>
                <a:tc hMerge="1" vMerge="1">
                  <a:txBody>
                    <a:bodyPr/>
                    <a:lstStyle/>
                    <a:p>
                      <a:endParaRPr lang="ru-RU"/>
                    </a:p>
                  </a:txBody>
                  <a:tcPr/>
                </a:tc>
                <a:tc>
                  <a:txBody>
                    <a:bodyPr/>
                    <a:lstStyle/>
                    <a:p>
                      <a:pPr>
                        <a:lnSpc>
                          <a:spcPct val="105000"/>
                        </a:lnSpc>
                        <a:spcAft>
                          <a:spcPts val="800"/>
                        </a:spcAft>
                      </a:pPr>
                      <a:r>
                        <a:rPr lang="ru-RU" sz="1600" dirty="0" err="1">
                          <a:solidFill>
                            <a:srgbClr val="000000"/>
                          </a:solidFill>
                          <a:latin typeface="Times New Roman"/>
                          <a:ea typeface="Calibri"/>
                        </a:rPr>
                        <a:t>Commissioning</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062">
                <a:tc gridSpan="2" vMerge="1">
                  <a:txBody>
                    <a:bodyPr/>
                    <a:lstStyle/>
                    <a:p>
                      <a:endParaRPr lang="ru-RU"/>
                    </a:p>
                  </a:txBody>
                  <a:tcPr/>
                </a:tc>
                <a:tc hMerge="1" vMerge="1">
                  <a:txBody>
                    <a:bodyPr/>
                    <a:lstStyle/>
                    <a:p>
                      <a:endParaRPr lang="ru-RU"/>
                    </a:p>
                  </a:txBody>
                  <a:tcPr/>
                </a:tc>
                <a:tc>
                  <a:txBody>
                    <a:bodyPr/>
                    <a:lstStyle/>
                    <a:p>
                      <a:pPr>
                        <a:lnSpc>
                          <a:spcPct val="105000"/>
                        </a:lnSpc>
                        <a:spcAft>
                          <a:spcPts val="800"/>
                        </a:spcAft>
                      </a:pPr>
                      <a:r>
                        <a:rPr lang="en-US" sz="1600" dirty="0">
                          <a:solidFill>
                            <a:srgbClr val="000000"/>
                          </a:solidFill>
                          <a:latin typeface="Times New Roman"/>
                          <a:ea typeface="Calibri"/>
                        </a:rPr>
                        <a:t>R&amp;D contracts with other  research organizations </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355">
                <a:tc gridSpan="2" vMerge="1">
                  <a:txBody>
                    <a:bodyPr/>
                    <a:lstStyle/>
                    <a:p>
                      <a:endParaRPr lang="ru-RU"/>
                    </a:p>
                  </a:txBody>
                  <a:tcPr/>
                </a:tc>
                <a:tc hMerge="1" vMerge="1">
                  <a:txBody>
                    <a:bodyPr/>
                    <a:lstStyle/>
                    <a:p>
                      <a:endParaRPr lang="ru-RU"/>
                    </a:p>
                  </a:txBody>
                  <a:tcPr/>
                </a:tc>
                <a:tc>
                  <a:txBody>
                    <a:bodyPr/>
                    <a:lstStyle/>
                    <a:p>
                      <a:pPr>
                        <a:lnSpc>
                          <a:spcPct val="105000"/>
                        </a:lnSpc>
                        <a:spcAft>
                          <a:spcPts val="800"/>
                        </a:spcAft>
                      </a:pPr>
                      <a:r>
                        <a:rPr lang="ru-RU" sz="1600" dirty="0" err="1">
                          <a:solidFill>
                            <a:srgbClr val="000000"/>
                          </a:solidFill>
                          <a:latin typeface="Times New Roman"/>
                          <a:ea typeface="Calibri"/>
                        </a:rPr>
                        <a:t>Software</a:t>
                      </a:r>
                      <a:r>
                        <a:rPr lang="ru-RU" sz="1600" dirty="0">
                          <a:solidFill>
                            <a:srgbClr val="000000"/>
                          </a:solidFill>
                          <a:latin typeface="Times New Roman"/>
                          <a:ea typeface="Calibri"/>
                        </a:rPr>
                        <a:t> </a:t>
                      </a:r>
                      <a:r>
                        <a:rPr lang="ru-RU" sz="1600" dirty="0" err="1">
                          <a:solidFill>
                            <a:srgbClr val="000000"/>
                          </a:solidFill>
                          <a:latin typeface="Times New Roman"/>
                          <a:ea typeface="Calibri"/>
                        </a:rPr>
                        <a:t>purchasing</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ru-RU" sz="160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191">
                <a:tc gridSpan="2" vMerge="1">
                  <a:txBody>
                    <a:bodyPr/>
                    <a:lstStyle/>
                    <a:p>
                      <a:endParaRPr lang="ru-RU"/>
                    </a:p>
                  </a:txBody>
                  <a:tcPr/>
                </a:tc>
                <a:tc hMerge="1" vMerge="1">
                  <a:txBody>
                    <a:bodyPr/>
                    <a:lstStyle/>
                    <a:p>
                      <a:endParaRPr lang="ru-RU"/>
                    </a:p>
                  </a:txBody>
                  <a:tcPr/>
                </a:tc>
                <a:tc>
                  <a:txBody>
                    <a:bodyPr/>
                    <a:lstStyle/>
                    <a:p>
                      <a:pPr>
                        <a:lnSpc>
                          <a:spcPct val="105000"/>
                        </a:lnSpc>
                        <a:spcAft>
                          <a:spcPts val="800"/>
                        </a:spcAft>
                      </a:pPr>
                      <a:r>
                        <a:rPr lang="ru-RU" sz="1600" dirty="0" err="1">
                          <a:solidFill>
                            <a:srgbClr val="000000"/>
                          </a:solidFill>
                          <a:latin typeface="Times New Roman"/>
                          <a:ea typeface="Calibri"/>
                        </a:rPr>
                        <a:t>Design</a:t>
                      </a:r>
                      <a:r>
                        <a:rPr lang="ru-RU" sz="1600" dirty="0">
                          <a:solidFill>
                            <a:srgbClr val="000000"/>
                          </a:solidFill>
                          <a:latin typeface="Times New Roman"/>
                          <a:ea typeface="Calibri"/>
                        </a:rPr>
                        <a:t>/</a:t>
                      </a:r>
                      <a:r>
                        <a:rPr lang="ru-RU" sz="1600" dirty="0" err="1">
                          <a:solidFill>
                            <a:srgbClr val="000000"/>
                          </a:solidFill>
                          <a:latin typeface="Times New Roman"/>
                          <a:ea typeface="Calibri"/>
                        </a:rPr>
                        <a:t>construction</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600">
                        <a:latin typeface="Calibri"/>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600">
                        <a:latin typeface="Calibri"/>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600" dirty="0">
                        <a:latin typeface="Calibri"/>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600">
                        <a:latin typeface="Calibri"/>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7257">
                <a:tc gridSpan="2" vMerge="1">
                  <a:txBody>
                    <a:bodyPr/>
                    <a:lstStyle/>
                    <a:p>
                      <a:endParaRPr lang="ru-RU"/>
                    </a:p>
                  </a:txBody>
                  <a:tcPr/>
                </a:tc>
                <a:tc hMerge="1" vMerge="1">
                  <a:txBody>
                    <a:bodyPr/>
                    <a:lstStyle/>
                    <a:p>
                      <a:endParaRPr lang="ru-RU"/>
                    </a:p>
                  </a:txBody>
                  <a:tcPr/>
                </a:tc>
                <a:tc>
                  <a:txBody>
                    <a:bodyPr/>
                    <a:lstStyle/>
                    <a:p>
                      <a:pPr>
                        <a:lnSpc>
                          <a:spcPct val="105000"/>
                        </a:lnSpc>
                        <a:spcAft>
                          <a:spcPts val="800"/>
                        </a:spcAft>
                      </a:pPr>
                      <a:r>
                        <a:rPr lang="en-US" sz="1600" dirty="0">
                          <a:solidFill>
                            <a:srgbClr val="000000"/>
                          </a:solidFill>
                          <a:latin typeface="Times New Roman"/>
                          <a:ea typeface="Calibri"/>
                        </a:rPr>
                        <a:t>Service costs (</a:t>
                      </a:r>
                      <a:r>
                        <a:rPr lang="en-US" sz="1600" i="1" dirty="0">
                          <a:solidFill>
                            <a:srgbClr val="000000"/>
                          </a:solidFill>
                          <a:latin typeface="Times New Roman"/>
                          <a:ea typeface="Calibri"/>
                        </a:rPr>
                        <a:t>planned in case of direct project affiliation)</a:t>
                      </a:r>
                      <a:endParaRPr lang="ru-RU" sz="1600" dirty="0">
                        <a:latin typeface="Times New Roman"/>
                        <a:ea typeface="Calibri"/>
                      </a:endParaRPr>
                    </a:p>
                  </a:txBody>
                  <a:tcPr marL="27473" marR="27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600" dirty="0">
                        <a:latin typeface="Calibri"/>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600">
                        <a:latin typeface="Calibri"/>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600" dirty="0">
                        <a:latin typeface="Calibri"/>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600" dirty="0">
                        <a:latin typeface="Calibri"/>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169">
                <a:tc rowSpan="2">
                  <a:txBody>
                    <a:bodyPr/>
                    <a:lstStyle/>
                    <a:p>
                      <a:pPr marL="71755" algn="ctr">
                        <a:lnSpc>
                          <a:spcPts val="1100"/>
                        </a:lnSpc>
                        <a:spcAft>
                          <a:spcPts val="0"/>
                        </a:spcAft>
                      </a:pPr>
                      <a:r>
                        <a:rPr lang="ru-RU" sz="1600" b="1" dirty="0" err="1">
                          <a:solidFill>
                            <a:srgbClr val="000000"/>
                          </a:solidFill>
                          <a:latin typeface="Times New Roman"/>
                          <a:ea typeface="Calibri"/>
                        </a:rPr>
                        <a:t>Sources</a:t>
                      </a:r>
                      <a:r>
                        <a:rPr lang="ru-RU" sz="1600" b="1" dirty="0">
                          <a:solidFill>
                            <a:srgbClr val="000000"/>
                          </a:solidFill>
                          <a:latin typeface="Times New Roman"/>
                          <a:ea typeface="Calibri"/>
                        </a:rPr>
                        <a:t> </a:t>
                      </a:r>
                      <a:r>
                        <a:rPr lang="ru-RU" sz="1600" b="1" dirty="0" err="1">
                          <a:solidFill>
                            <a:srgbClr val="000000"/>
                          </a:solidFill>
                          <a:latin typeface="Times New Roman"/>
                          <a:ea typeface="Calibri"/>
                        </a:rPr>
                        <a:t>of</a:t>
                      </a:r>
                      <a:r>
                        <a:rPr lang="ru-RU" sz="1600" b="1" dirty="0">
                          <a:solidFill>
                            <a:srgbClr val="000000"/>
                          </a:solidFill>
                          <a:latin typeface="Times New Roman"/>
                          <a:ea typeface="Calibri"/>
                        </a:rPr>
                        <a:t> </a:t>
                      </a:r>
                      <a:r>
                        <a:rPr lang="ru-RU" sz="1600" b="1" dirty="0" err="1">
                          <a:solidFill>
                            <a:srgbClr val="000000"/>
                          </a:solidFill>
                          <a:latin typeface="Times New Roman"/>
                          <a:ea typeface="Calibri"/>
                        </a:rPr>
                        <a:t>funding</a:t>
                      </a:r>
                      <a:endParaRPr lang="ru-RU" sz="1600" dirty="0">
                        <a:latin typeface="Times New Roman"/>
                        <a:ea typeface="Calibri"/>
                      </a:endParaRPr>
                    </a:p>
                  </a:txBody>
                  <a:tcPr marL="14500" marR="14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ts val="1100"/>
                        </a:lnSpc>
                        <a:spcAft>
                          <a:spcPts val="0"/>
                        </a:spcAft>
                      </a:pPr>
                      <a:r>
                        <a:rPr lang="ru-RU" sz="1600" b="1" dirty="0" smtClean="0">
                          <a:solidFill>
                            <a:srgbClr val="000000"/>
                          </a:solidFill>
                          <a:latin typeface="Times New Roman"/>
                          <a:ea typeface="Calibri"/>
                        </a:rPr>
                        <a:t>JINR </a:t>
                      </a:r>
                      <a:r>
                        <a:rPr lang="ru-RU" sz="1600" b="1" dirty="0" err="1" smtClean="0">
                          <a:solidFill>
                            <a:srgbClr val="000000"/>
                          </a:solidFill>
                          <a:latin typeface="Times New Roman"/>
                          <a:ea typeface="Calibri"/>
                        </a:rPr>
                        <a:t>Budget</a:t>
                      </a:r>
                      <a:r>
                        <a:rPr lang="ru-RU" sz="1600" b="1" dirty="0" smtClean="0">
                          <a:solidFill>
                            <a:srgbClr val="000000"/>
                          </a:solidFill>
                          <a:latin typeface="Times New Roman"/>
                          <a:ea typeface="Calibri"/>
                        </a:rPr>
                        <a:t> </a:t>
                      </a:r>
                      <a:endParaRPr lang="ru-RU" sz="1600" dirty="0">
                        <a:latin typeface="Times New Roman"/>
                        <a:ea typeface="Calibri"/>
                      </a:endParaRPr>
                    </a:p>
                  </a:txBody>
                  <a:tcPr marL="14500" marR="14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1600" kern="1200" dirty="0" smtClean="0">
                          <a:solidFill>
                            <a:srgbClr val="000000"/>
                          </a:solidFill>
                          <a:latin typeface="Times New Roman"/>
                          <a:ea typeface="Calibri"/>
                          <a:cs typeface="Times New Roman"/>
                        </a:rPr>
                        <a:t>6</a:t>
                      </a:r>
                      <a:r>
                        <a:rPr lang="en-US" sz="1600" kern="1200" dirty="0" smtClean="0">
                          <a:solidFill>
                            <a:srgbClr val="000000"/>
                          </a:solidFill>
                          <a:latin typeface="Times New Roman"/>
                          <a:ea typeface="Calibri"/>
                          <a:cs typeface="Times New Roman"/>
                        </a:rPr>
                        <a:t>6</a:t>
                      </a:r>
                      <a:r>
                        <a:rPr lang="ru-RU" sz="1600" kern="1200" dirty="0" smtClean="0">
                          <a:solidFill>
                            <a:srgbClr val="000000"/>
                          </a:solidFill>
                          <a:latin typeface="Times New Roman"/>
                          <a:ea typeface="Calibri"/>
                          <a:cs typeface="Times New Roman"/>
                        </a:rPr>
                        <a:t>0</a:t>
                      </a: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1600" kern="1200" dirty="0" smtClean="0">
                          <a:solidFill>
                            <a:srgbClr val="000000"/>
                          </a:solidFill>
                          <a:latin typeface="Times New Roman"/>
                          <a:ea typeface="Calibri"/>
                          <a:cs typeface="Times New Roman"/>
                        </a:rPr>
                        <a:t>2</a:t>
                      </a:r>
                      <a:r>
                        <a:rPr lang="en-US" sz="1600" kern="1200" dirty="0" smtClean="0">
                          <a:solidFill>
                            <a:srgbClr val="000000"/>
                          </a:solidFill>
                          <a:latin typeface="Times New Roman"/>
                          <a:ea typeface="Calibri"/>
                          <a:cs typeface="Times New Roman"/>
                        </a:rPr>
                        <a:t>2</a:t>
                      </a:r>
                      <a:r>
                        <a:rPr lang="ru-RU" sz="1600" kern="1200" dirty="0" smtClean="0">
                          <a:solidFill>
                            <a:srgbClr val="000000"/>
                          </a:solidFill>
                          <a:latin typeface="Times New Roman"/>
                          <a:ea typeface="Calibri"/>
                          <a:cs typeface="Times New Roman"/>
                        </a:rPr>
                        <a:t>0</a:t>
                      </a: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1600" kern="1200" dirty="0" smtClean="0">
                          <a:solidFill>
                            <a:srgbClr val="000000"/>
                          </a:solidFill>
                          <a:latin typeface="Times New Roman"/>
                          <a:ea typeface="Calibri"/>
                          <a:cs typeface="Times New Roman"/>
                        </a:rPr>
                        <a:t>2</a:t>
                      </a:r>
                      <a:r>
                        <a:rPr lang="en-US" sz="1600" kern="1200" dirty="0" smtClean="0">
                          <a:solidFill>
                            <a:srgbClr val="000000"/>
                          </a:solidFill>
                          <a:latin typeface="Times New Roman"/>
                          <a:ea typeface="Calibri"/>
                          <a:cs typeface="Times New Roman"/>
                        </a:rPr>
                        <a:t>2</a:t>
                      </a:r>
                      <a:r>
                        <a:rPr lang="ru-RU" sz="1600" kern="1200" dirty="0" smtClean="0">
                          <a:solidFill>
                            <a:srgbClr val="000000"/>
                          </a:solidFill>
                          <a:latin typeface="Times New Roman"/>
                          <a:ea typeface="Calibri"/>
                          <a:cs typeface="Times New Roman"/>
                        </a:rPr>
                        <a:t>0</a:t>
                      </a: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1600" kern="1200" dirty="0" smtClean="0">
                          <a:solidFill>
                            <a:srgbClr val="000000"/>
                          </a:solidFill>
                          <a:latin typeface="Times New Roman"/>
                          <a:ea typeface="Calibri"/>
                          <a:cs typeface="Times New Roman"/>
                        </a:rPr>
                        <a:t>2</a:t>
                      </a:r>
                      <a:r>
                        <a:rPr lang="en-US" sz="1600" kern="1200" dirty="0" smtClean="0">
                          <a:solidFill>
                            <a:srgbClr val="000000"/>
                          </a:solidFill>
                          <a:latin typeface="Times New Roman"/>
                          <a:ea typeface="Calibri"/>
                          <a:cs typeface="Times New Roman"/>
                        </a:rPr>
                        <a:t>2</a:t>
                      </a:r>
                      <a:r>
                        <a:rPr lang="ru-RU" sz="1600" kern="1200" dirty="0" smtClean="0">
                          <a:solidFill>
                            <a:srgbClr val="000000"/>
                          </a:solidFill>
                          <a:latin typeface="Times New Roman"/>
                          <a:ea typeface="Calibri"/>
                          <a:cs typeface="Times New Roman"/>
                        </a:rPr>
                        <a:t>0</a:t>
                      </a:r>
                      <a:endParaRPr lang="ru-RU" sz="1600" dirty="0">
                        <a:latin typeface="Calibri"/>
                        <a:ea typeface="Calibri"/>
                        <a:cs typeface="Times New Roman"/>
                      </a:endParaRPr>
                    </a:p>
                  </a:txBody>
                  <a:tcPr marL="27940" marR="27940"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5031">
                <a:tc vMerge="1">
                  <a:txBody>
                    <a:bodyPr/>
                    <a:lstStyle/>
                    <a:p>
                      <a:endParaRPr lang="ru-RU"/>
                    </a:p>
                  </a:txBody>
                  <a:tcPr/>
                </a:tc>
                <a:tc>
                  <a:txBody>
                    <a:bodyPr/>
                    <a:lstStyle/>
                    <a:p>
                      <a:pPr marL="71755" marR="71755" algn="ctr">
                        <a:lnSpc>
                          <a:spcPts val="1100"/>
                        </a:lnSpc>
                        <a:spcAft>
                          <a:spcPts val="0"/>
                        </a:spcAft>
                      </a:pPr>
                      <a:r>
                        <a:rPr lang="ru-RU" sz="1600" b="1" dirty="0" err="1">
                          <a:solidFill>
                            <a:srgbClr val="000000"/>
                          </a:solidFill>
                          <a:latin typeface="Times New Roman"/>
                          <a:ea typeface="Calibri"/>
                        </a:rPr>
                        <a:t>Extra</a:t>
                      </a:r>
                      <a:r>
                        <a:rPr lang="ru-RU" sz="1600" b="1" dirty="0">
                          <a:solidFill>
                            <a:srgbClr val="000000"/>
                          </a:solidFill>
                          <a:latin typeface="Times New Roman"/>
                          <a:ea typeface="Calibri"/>
                        </a:rPr>
                        <a:t> </a:t>
                      </a:r>
                      <a:r>
                        <a:rPr lang="ru-RU" sz="1600" b="1" dirty="0" err="1">
                          <a:solidFill>
                            <a:srgbClr val="000000"/>
                          </a:solidFill>
                          <a:latin typeface="Times New Roman"/>
                          <a:ea typeface="Calibri"/>
                        </a:rPr>
                        <a:t>fudning</a:t>
                      </a:r>
                      <a:r>
                        <a:rPr lang="ru-RU" sz="1600" b="1" dirty="0">
                          <a:solidFill>
                            <a:srgbClr val="000000"/>
                          </a:solidFill>
                          <a:latin typeface="Times New Roman"/>
                          <a:ea typeface="Calibri"/>
                        </a:rPr>
                        <a:t> (</a:t>
                      </a:r>
                      <a:r>
                        <a:rPr lang="ru-RU" sz="1600" b="1" dirty="0" err="1">
                          <a:solidFill>
                            <a:srgbClr val="000000"/>
                          </a:solidFill>
                          <a:latin typeface="Times New Roman"/>
                          <a:ea typeface="Calibri"/>
                        </a:rPr>
                        <a:t>supplementary</a:t>
                      </a:r>
                      <a:r>
                        <a:rPr lang="ru-RU" sz="1600" b="1" dirty="0">
                          <a:solidFill>
                            <a:srgbClr val="000000"/>
                          </a:solidFill>
                          <a:latin typeface="Times New Roman"/>
                          <a:ea typeface="Calibri"/>
                        </a:rPr>
                        <a:t> </a:t>
                      </a:r>
                      <a:r>
                        <a:rPr lang="ru-RU" sz="1600" b="1" dirty="0" err="1">
                          <a:solidFill>
                            <a:srgbClr val="000000"/>
                          </a:solidFill>
                          <a:latin typeface="Times New Roman"/>
                          <a:ea typeface="Calibri"/>
                        </a:rPr>
                        <a:t>estimates</a:t>
                      </a:r>
                      <a:r>
                        <a:rPr lang="ru-RU" sz="1600" b="1" dirty="0">
                          <a:solidFill>
                            <a:srgbClr val="000000"/>
                          </a:solidFill>
                          <a:latin typeface="Times New Roman"/>
                          <a:ea typeface="Calibri"/>
                        </a:rPr>
                        <a:t>)</a:t>
                      </a:r>
                      <a:endParaRPr lang="ru-RU" sz="1600" dirty="0">
                        <a:latin typeface="Times New Roman"/>
                        <a:ea typeface="Calibri"/>
                      </a:endParaRPr>
                    </a:p>
                  </a:txBody>
                  <a:tcPr marL="14500" marR="14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1760">
                        <a:lnSpc>
                          <a:spcPts val="1200"/>
                        </a:lnSpc>
                        <a:spcAft>
                          <a:spcPts val="0"/>
                        </a:spcAft>
                      </a:pPr>
                      <a:r>
                        <a:rPr lang="en-US" sz="1600" dirty="0">
                          <a:latin typeface="Times New Roman"/>
                          <a:ea typeface="Calibri"/>
                        </a:rPr>
                        <a:t>Contributions by </a:t>
                      </a:r>
                      <a:endParaRPr lang="ru-RU" sz="1600" dirty="0">
                        <a:latin typeface="Times New Roman"/>
                        <a:ea typeface="Calibri"/>
                      </a:endParaRPr>
                    </a:p>
                    <a:p>
                      <a:pPr marL="111760">
                        <a:lnSpc>
                          <a:spcPts val="1200"/>
                        </a:lnSpc>
                        <a:spcAft>
                          <a:spcPts val="0"/>
                        </a:spcAft>
                      </a:pPr>
                      <a:r>
                        <a:rPr lang="en-US" sz="1600" dirty="0">
                          <a:latin typeface="Times New Roman"/>
                          <a:ea typeface="Calibri"/>
                        </a:rPr>
                        <a:t>partners </a:t>
                      </a:r>
                      <a:endParaRPr lang="ru-RU" sz="1600" dirty="0">
                        <a:latin typeface="Times New Roman"/>
                        <a:ea typeface="Calibri"/>
                      </a:endParaRPr>
                    </a:p>
                    <a:p>
                      <a:pPr marL="111125">
                        <a:lnSpc>
                          <a:spcPts val="1200"/>
                        </a:lnSpc>
                        <a:spcAft>
                          <a:spcPts val="800"/>
                        </a:spcAft>
                      </a:pPr>
                      <a:r>
                        <a:rPr lang="en-US" sz="1600" dirty="0">
                          <a:solidFill>
                            <a:srgbClr val="000000"/>
                          </a:solidFill>
                          <a:latin typeface="Times New Roman"/>
                          <a:ea typeface="Calibri"/>
                        </a:rPr>
                        <a:t>Funds under contracts </a:t>
                      </a:r>
                      <a:r>
                        <a:rPr lang="en-US" sz="1600" dirty="0">
                          <a:latin typeface="Times New Roman"/>
                          <a:ea typeface="Calibri"/>
                        </a:rPr>
                        <a:t>with customers</a:t>
                      </a:r>
                      <a:endParaRPr lang="ru-RU" sz="1600" dirty="0">
                        <a:latin typeface="Times New Roman"/>
                        <a:ea typeface="Calibri"/>
                      </a:endParaRPr>
                    </a:p>
                    <a:p>
                      <a:pPr marL="111125">
                        <a:lnSpc>
                          <a:spcPct val="105000"/>
                        </a:lnSpc>
                        <a:spcAft>
                          <a:spcPts val="800"/>
                        </a:spcAft>
                      </a:pPr>
                      <a:r>
                        <a:rPr lang="ru-RU" sz="1600" dirty="0" err="1">
                          <a:solidFill>
                            <a:srgbClr val="000000"/>
                          </a:solidFill>
                          <a:latin typeface="Times New Roman"/>
                          <a:ea typeface="Calibri"/>
                        </a:rPr>
                        <a:t>Other</a:t>
                      </a:r>
                      <a:r>
                        <a:rPr lang="ru-RU" sz="1600" dirty="0">
                          <a:solidFill>
                            <a:srgbClr val="000000"/>
                          </a:solidFill>
                          <a:latin typeface="Times New Roman"/>
                          <a:ea typeface="Calibri"/>
                        </a:rPr>
                        <a:t> </a:t>
                      </a:r>
                      <a:r>
                        <a:rPr lang="ru-RU" sz="1600" dirty="0" err="1">
                          <a:solidFill>
                            <a:srgbClr val="000000"/>
                          </a:solidFill>
                          <a:latin typeface="Times New Roman"/>
                          <a:ea typeface="Calibri"/>
                        </a:rPr>
                        <a:t>sources</a:t>
                      </a:r>
                      <a:r>
                        <a:rPr lang="ru-RU" sz="1600" dirty="0">
                          <a:solidFill>
                            <a:srgbClr val="000000"/>
                          </a:solidFill>
                          <a:latin typeface="Times New Roman"/>
                          <a:ea typeface="Calibri"/>
                        </a:rPr>
                        <a:t> </a:t>
                      </a:r>
                      <a:r>
                        <a:rPr lang="ru-RU" sz="1600" dirty="0" err="1">
                          <a:solidFill>
                            <a:srgbClr val="000000"/>
                          </a:solidFill>
                          <a:latin typeface="Times New Roman"/>
                          <a:ea typeface="Calibri"/>
                        </a:rPr>
                        <a:t>of</a:t>
                      </a:r>
                      <a:r>
                        <a:rPr lang="ru-RU" sz="1600" dirty="0">
                          <a:solidFill>
                            <a:srgbClr val="000000"/>
                          </a:solidFill>
                          <a:latin typeface="Times New Roman"/>
                          <a:ea typeface="Calibri"/>
                        </a:rPr>
                        <a:t> </a:t>
                      </a:r>
                      <a:r>
                        <a:rPr lang="ru-RU" sz="1600" dirty="0" err="1">
                          <a:solidFill>
                            <a:srgbClr val="000000"/>
                          </a:solidFill>
                          <a:latin typeface="Times New Roman"/>
                          <a:ea typeface="Calibri"/>
                        </a:rPr>
                        <a:t>funding</a:t>
                      </a:r>
                      <a:endParaRPr lang="ru-RU" sz="1600" dirty="0">
                        <a:latin typeface="Times New Roman"/>
                        <a:ea typeface="Calibri"/>
                      </a:endParaRPr>
                    </a:p>
                  </a:txBody>
                  <a:tcPr marL="27473" marR="27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600" dirty="0">
                        <a:solidFill>
                          <a:srgbClr val="000000"/>
                        </a:solidFill>
                        <a:latin typeface="Times New Roman"/>
                        <a:ea typeface="Calibri"/>
                      </a:endParaRPr>
                    </a:p>
                  </a:txBody>
                  <a:tcPr marL="28054" marR="2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600" dirty="0">
                        <a:solidFill>
                          <a:srgbClr val="000000"/>
                        </a:solidFill>
                        <a:latin typeface="Times New Roman"/>
                        <a:ea typeface="Calibri"/>
                      </a:endParaRPr>
                    </a:p>
                  </a:txBody>
                  <a:tcPr marL="28054" marR="2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600">
                        <a:solidFill>
                          <a:srgbClr val="000000"/>
                        </a:solidFill>
                        <a:latin typeface="Times New Roman"/>
                        <a:ea typeface="Calibri"/>
                      </a:endParaRPr>
                    </a:p>
                  </a:txBody>
                  <a:tcPr marL="28054" marR="2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600" dirty="0">
                        <a:solidFill>
                          <a:srgbClr val="000000"/>
                        </a:solidFill>
                        <a:latin typeface="Times New Roman"/>
                        <a:ea typeface="Calibri"/>
                      </a:endParaRPr>
                    </a:p>
                  </a:txBody>
                  <a:tcPr marL="28054" marR="280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a:xfrm>
            <a:off x="2015716" y="2698751"/>
            <a:ext cx="5693184" cy="1143000"/>
          </a:xfrm>
        </p:spPr>
        <p:txBody>
          <a:bodyPr/>
          <a:lstStyle/>
          <a:p>
            <a:pPr eaLnBrk="1" hangingPunct="1"/>
            <a:r>
              <a:rPr lang="en-US" b="1" dirty="0" smtClean="0"/>
              <a:t>Thank you for your attention</a:t>
            </a:r>
            <a:endParaRPr lang="ru-RU" b="1" dirty="0" smtClean="0"/>
          </a:p>
        </p:txBody>
      </p:sp>
      <p:sp>
        <p:nvSpPr>
          <p:cNvPr id="3" name="Номер слайда 2"/>
          <p:cNvSpPr>
            <a:spLocks noGrp="1"/>
          </p:cNvSpPr>
          <p:nvPr>
            <p:ph type="sldNum" sz="quarter" idx="12"/>
          </p:nvPr>
        </p:nvSpPr>
        <p:spPr/>
        <p:txBody>
          <a:bodyPr/>
          <a:lstStyle/>
          <a:p>
            <a:pPr>
              <a:defRPr/>
            </a:pPr>
            <a:fld id="{D25E5DB3-39BE-4686-83C6-B4180E963D84}" type="slidenum">
              <a:rPr lang="ru-RU"/>
              <a:pPr>
                <a:defRPr/>
              </a:pPr>
              <a:t>44</a:t>
            </a:fld>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4CCE1962-7E04-4516-9578-A3CCEF9DFEE2}" type="slidenum">
              <a:rPr lang="ru-RU"/>
              <a:pPr>
                <a:defRPr/>
              </a:pPr>
              <a:t>5</a:t>
            </a:fld>
            <a:endParaRPr lang="ru-RU"/>
          </a:p>
        </p:txBody>
      </p:sp>
      <p:pic>
        <p:nvPicPr>
          <p:cNvPr id="7173" name="Picture 5"/>
          <p:cNvPicPr>
            <a:picLocks noChangeAspect="1" noChangeArrowheads="1"/>
          </p:cNvPicPr>
          <p:nvPr/>
        </p:nvPicPr>
        <p:blipFill>
          <a:blip r:embed="rId2" cstate="print"/>
          <a:srcRect/>
          <a:stretch>
            <a:fillRect/>
          </a:stretch>
        </p:blipFill>
        <p:spPr bwMode="auto">
          <a:xfrm>
            <a:off x="423108" y="1666837"/>
            <a:ext cx="4616943" cy="4295754"/>
          </a:xfrm>
          <a:prstGeom prst="rect">
            <a:avLst/>
          </a:prstGeom>
          <a:noFill/>
          <a:ln w="9525" cap="flat" cmpd="sng" algn="ctr">
            <a:noFill/>
            <a:prstDash val="solid"/>
            <a:miter lim="800000"/>
            <a:headEnd/>
            <a:tailEnd/>
          </a:ln>
        </p:spPr>
      </p:pic>
      <p:sp>
        <p:nvSpPr>
          <p:cNvPr id="6" name="Прямоугольник 5"/>
          <p:cNvSpPr/>
          <p:nvPr/>
        </p:nvSpPr>
        <p:spPr>
          <a:xfrm>
            <a:off x="405307" y="5941083"/>
            <a:ext cx="5724637" cy="307777"/>
          </a:xfrm>
          <a:prstGeom prst="rect">
            <a:avLst/>
          </a:prstGeom>
        </p:spPr>
        <p:txBody>
          <a:bodyPr wrap="square">
            <a:spAutoFit/>
          </a:bodyPr>
          <a:lstStyle/>
          <a:p>
            <a:r>
              <a:rPr lang="en-US" sz="1400" i="1" dirty="0">
                <a:solidFill>
                  <a:schemeClr val="tx2"/>
                </a:solidFill>
              </a:rPr>
              <a:t>Parameters of the measured γ-transitions for phosphorus.</a:t>
            </a:r>
            <a:endParaRPr lang="ru-RU" sz="1400" dirty="0">
              <a:solidFill>
                <a:schemeClr val="tx2"/>
              </a:solidFill>
            </a:endParaRPr>
          </a:p>
        </p:txBody>
      </p:sp>
      <p:sp>
        <p:nvSpPr>
          <p:cNvPr id="7" name="Прямоугольник 6"/>
          <p:cNvSpPr/>
          <p:nvPr/>
        </p:nvSpPr>
        <p:spPr>
          <a:xfrm>
            <a:off x="449979" y="600046"/>
            <a:ext cx="7989887" cy="1015663"/>
          </a:xfrm>
          <a:prstGeom prst="rect">
            <a:avLst/>
          </a:prstGeom>
        </p:spPr>
        <p:txBody>
          <a:bodyPr wrap="square">
            <a:spAutoFit/>
          </a:bodyPr>
          <a:lstStyle/>
          <a:p>
            <a:pPr algn="ctr">
              <a:buFont typeface="Arial" pitchFamily="34" charset="0"/>
              <a:buChar char="•"/>
            </a:pPr>
            <a:r>
              <a:rPr lang="en-US" sz="2000" i="1" dirty="0">
                <a:solidFill>
                  <a:srgbClr val="C00000"/>
                </a:solidFill>
              </a:rPr>
              <a:t> Determination of the yields and angular distributions of the of γ-quanta from the interaction of 14.1 MeV neutrons with</a:t>
            </a:r>
          </a:p>
          <a:p>
            <a:pPr algn="ctr"/>
            <a:r>
              <a:rPr lang="en-US" sz="2000" i="1" dirty="0">
                <a:solidFill>
                  <a:srgbClr val="C00000"/>
                </a:solidFill>
              </a:rPr>
              <a:t>Oxygen, Phosphorus, and Sulphur nuclei</a:t>
            </a:r>
            <a:endParaRPr lang="ru-RU" sz="2000" dirty="0">
              <a:solidFill>
                <a:srgbClr val="C00000"/>
              </a:solidFill>
            </a:endParaRPr>
          </a:p>
        </p:txBody>
      </p:sp>
      <p:grpSp>
        <p:nvGrpSpPr>
          <p:cNvPr id="2" name="Группа 12"/>
          <p:cNvGrpSpPr/>
          <p:nvPr/>
        </p:nvGrpSpPr>
        <p:grpSpPr>
          <a:xfrm>
            <a:off x="5190410" y="1723814"/>
            <a:ext cx="3548283" cy="4478554"/>
            <a:chOff x="4751394" y="1264115"/>
            <a:chExt cx="3519163" cy="4029468"/>
          </a:xfrm>
        </p:grpSpPr>
        <p:pic>
          <p:nvPicPr>
            <p:cNvPr id="8" name="Picture 2" descr="Z:\home\dimitar\RAID\Publications\2022\Nucleus\O_P_S\Pictures\P31_angel_dist.png"/>
            <p:cNvPicPr/>
            <p:nvPr/>
          </p:nvPicPr>
          <p:blipFill>
            <a:blip r:embed="rId3" cstate="print"/>
            <a:srcRect r="47675"/>
            <a:stretch/>
          </p:blipFill>
          <p:spPr>
            <a:xfrm>
              <a:off x="4751394" y="1264115"/>
              <a:ext cx="3519163" cy="2005927"/>
            </a:xfrm>
            <a:prstGeom prst="rect">
              <a:avLst/>
            </a:prstGeom>
            <a:ln>
              <a:noFill/>
            </a:ln>
          </p:spPr>
        </p:pic>
        <p:pic>
          <p:nvPicPr>
            <p:cNvPr id="9" name="Picture 2" descr="Z:\home\dimitar\RAID\Publications\2022\Nucleus\O_P_S\Pictures\P31_angel_dist.png"/>
            <p:cNvPicPr/>
            <p:nvPr/>
          </p:nvPicPr>
          <p:blipFill>
            <a:blip r:embed="rId3" cstate="print"/>
            <a:srcRect l="51966"/>
            <a:stretch/>
          </p:blipFill>
          <p:spPr>
            <a:xfrm>
              <a:off x="5045176" y="3270042"/>
              <a:ext cx="3225381" cy="2023541"/>
            </a:xfrm>
            <a:prstGeom prst="rect">
              <a:avLst/>
            </a:prstGeom>
            <a:ln>
              <a:noFill/>
            </a:ln>
          </p:spPr>
        </p:pic>
        <p:sp>
          <p:nvSpPr>
            <p:cNvPr id="10" name="TextBox 9"/>
            <p:cNvSpPr txBox="1"/>
            <p:nvPr/>
          </p:nvSpPr>
          <p:spPr>
            <a:xfrm>
              <a:off x="6707085" y="1511496"/>
              <a:ext cx="1154547" cy="332297"/>
            </a:xfrm>
            <a:prstGeom prst="rect">
              <a:avLst/>
            </a:prstGeom>
            <a:noFill/>
          </p:spPr>
          <p:txBody>
            <a:bodyPr wrap="none" rtlCol="0">
              <a:spAutoFit/>
            </a:bodyPr>
            <a:lstStyle/>
            <a:p>
              <a:r>
                <a:rPr lang="en-US" baseline="30000" dirty="0">
                  <a:solidFill>
                    <a:srgbClr val="0000FF"/>
                  </a:solidFill>
                  <a:latin typeface="Times New Roman" panose="02020603050405020304" pitchFamily="18" charset="0"/>
                  <a:cs typeface="Times New Roman" panose="02020603050405020304" pitchFamily="18" charset="0"/>
                </a:rPr>
                <a:t>31</a:t>
              </a:r>
              <a:r>
                <a:rPr lang="en-US" dirty="0">
                  <a:solidFill>
                    <a:srgbClr val="0000FF"/>
                  </a:solidFill>
                  <a:latin typeface="Times New Roman" panose="02020603050405020304" pitchFamily="18" charset="0"/>
                  <a:cs typeface="Times New Roman" panose="02020603050405020304" pitchFamily="18" charset="0"/>
                </a:rPr>
                <a:t>P(n, n'</a:t>
              </a:r>
              <a:r>
                <a:rPr lang="en-US" dirty="0">
                  <a:solidFill>
                    <a:srgbClr val="0000FF"/>
                  </a:solidFill>
                  <a:latin typeface="Times New Roman" panose="02020603050405020304" pitchFamily="18" charset="0"/>
                  <a:cs typeface="Times New Roman" panose="02020603050405020304" pitchFamily="18" charset="0"/>
                  <a:sym typeface="Symbol"/>
                </a:rPr>
                <a:t></a:t>
              </a:r>
              <a:r>
                <a:rPr lang="en-US" dirty="0">
                  <a:solidFill>
                    <a:srgbClr val="0000FF"/>
                  </a:solidFill>
                  <a:latin typeface="Times New Roman" panose="02020603050405020304" pitchFamily="18" charset="0"/>
                  <a:cs typeface="Times New Roman" panose="02020603050405020304" pitchFamily="18" charset="0"/>
                </a:rPr>
                <a:t>)</a:t>
              </a:r>
              <a:endParaRPr lang="ru-RU" dirty="0">
                <a:solidFill>
                  <a:srgbClr val="0000FF"/>
                </a:solidFill>
                <a:latin typeface="Times New Roman" panose="02020603050405020304" pitchFamily="18" charset="0"/>
                <a:cs typeface="Times New Roman" panose="02020603050405020304" pitchFamily="18" charset="0"/>
              </a:endParaRPr>
            </a:p>
          </p:txBody>
        </p:sp>
      </p:grpSp>
      <p:sp>
        <p:nvSpPr>
          <p:cNvPr id="11" name="Заголовок 1"/>
          <p:cNvSpPr>
            <a:spLocks noGrp="1"/>
          </p:cNvSpPr>
          <p:nvPr>
            <p:ph type="title"/>
          </p:nvPr>
        </p:nvSpPr>
        <p:spPr>
          <a:xfrm>
            <a:off x="696913" y="1"/>
            <a:ext cx="7778750" cy="600045"/>
          </a:xfrm>
        </p:spPr>
        <p:txBody>
          <a:bodyPr/>
          <a:lstStyle/>
          <a:p>
            <a:pPr eaLnBrk="1" hangingPunct="1"/>
            <a:r>
              <a:rPr lang="en-US" sz="2400" b="1" u="sng" dirty="0">
                <a:latin typeface="Arial" pitchFamily="34" charset="0"/>
                <a:cs typeface="Arial" pitchFamily="34" charset="0"/>
              </a:rPr>
              <a:t>Project TANGRA</a:t>
            </a:r>
            <a:r>
              <a:rPr lang="ru-RU" sz="2400" b="1" dirty="0">
                <a:latin typeface="Arial" pitchFamily="34" charset="0"/>
                <a:cs typeface="Arial" pitchFamily="34" charset="0"/>
              </a:rPr>
              <a:t>: </a:t>
            </a:r>
            <a:r>
              <a:rPr lang="en-US" sz="2400" b="1" dirty="0">
                <a:latin typeface="Arial" pitchFamily="34" charset="0"/>
                <a:cs typeface="Arial" pitchFamily="34" charset="0"/>
              </a:rPr>
              <a:t>main results</a:t>
            </a:r>
            <a:endParaRPr lang="ru-RU" sz="2400" b="1" dirty="0">
              <a:latin typeface="Arial" pitchFamily="34" charset="0"/>
              <a:cs typeface="Arial" pitchFamily="34" charset="0"/>
            </a:endParaRPr>
          </a:p>
        </p:txBody>
      </p:sp>
      <p:sp>
        <p:nvSpPr>
          <p:cNvPr id="12" name="Прямоугольник 11"/>
          <p:cNvSpPr/>
          <p:nvPr/>
        </p:nvSpPr>
        <p:spPr>
          <a:xfrm>
            <a:off x="287524" y="6308080"/>
            <a:ext cx="8188139" cy="523220"/>
          </a:xfrm>
          <a:prstGeom prst="rect">
            <a:avLst/>
          </a:prstGeom>
        </p:spPr>
        <p:txBody>
          <a:bodyPr wrap="square">
            <a:spAutoFit/>
          </a:bodyPr>
          <a:lstStyle/>
          <a:p>
            <a:r>
              <a:rPr lang="en-US" sz="1400" b="0" dirty="0">
                <a:solidFill>
                  <a:srgbClr val="0000FF"/>
                </a:solidFill>
                <a:latin typeface="Times New Roman" panose="02020603050405020304" pitchFamily="18" charset="0"/>
                <a:cs typeface="Times New Roman" panose="02020603050405020304" pitchFamily="18" charset="0"/>
              </a:rPr>
              <a:t>D.N. Grozdanov, N.A. Fedorov, I.D. </a:t>
            </a:r>
            <a:r>
              <a:rPr lang="en-US" sz="1400" b="0" dirty="0" err="1">
                <a:solidFill>
                  <a:srgbClr val="0000FF"/>
                </a:solidFill>
                <a:latin typeface="Times New Roman" panose="02020603050405020304" pitchFamily="18" charset="0"/>
                <a:cs typeface="Times New Roman" panose="02020603050405020304" pitchFamily="18" charset="0"/>
              </a:rPr>
              <a:t>Dashkov</a:t>
            </a:r>
            <a:r>
              <a:rPr lang="en-US" sz="1400" b="0" dirty="0">
                <a:solidFill>
                  <a:srgbClr val="0000FF"/>
                </a:solidFill>
                <a:latin typeface="Times New Roman" panose="02020603050405020304" pitchFamily="18" charset="0"/>
                <a:cs typeface="Times New Roman" panose="02020603050405020304" pitchFamily="18" charset="0"/>
              </a:rPr>
              <a:t>, </a:t>
            </a:r>
            <a:r>
              <a:rPr lang="en-US" sz="1400" b="0" i="1" dirty="0">
                <a:solidFill>
                  <a:srgbClr val="0000FF"/>
                </a:solidFill>
                <a:latin typeface="Times New Roman" panose="02020603050405020304" pitchFamily="18" charset="0"/>
                <a:cs typeface="Times New Roman" panose="02020603050405020304" pitchFamily="18" charset="0"/>
              </a:rPr>
              <a:t>et al.</a:t>
            </a:r>
            <a:r>
              <a:rPr lang="en-US" sz="1400" b="0" dirty="0">
                <a:solidFill>
                  <a:srgbClr val="0000FF"/>
                </a:solidFill>
                <a:latin typeface="Times New Roman" panose="02020603050405020304" pitchFamily="18" charset="0"/>
                <a:cs typeface="Times New Roman" panose="02020603050405020304" pitchFamily="18" charset="0"/>
              </a:rPr>
              <a:t>, Measurement of yields and angular distributions of </a:t>
            </a:r>
          </a:p>
          <a:p>
            <a:r>
              <a:rPr lang="en-US" sz="1400" b="0" dirty="0">
                <a:solidFill>
                  <a:srgbClr val="0000FF"/>
                </a:solidFill>
                <a:latin typeface="Times New Roman" panose="02020603050405020304" pitchFamily="18" charset="0"/>
                <a:cs typeface="Times New Roman" panose="02020603050405020304" pitchFamily="18" charset="0"/>
              </a:rPr>
              <a:t>γ-quanta from the interaction of 14.1 MeV neutrons with oxygen, phosphorus and sulfur nuclei.</a:t>
            </a:r>
            <a:endParaRPr lang="ru-RU" sz="1400" b="0" dirty="0">
              <a:solidFill>
                <a:srgbClr val="0000FF"/>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F2CD9A54-B53A-4207-80EE-3D2371783DF5}"/>
              </a:ext>
            </a:extLst>
          </p:cNvPr>
          <p:cNvSpPr txBox="1"/>
          <p:nvPr/>
        </p:nvSpPr>
        <p:spPr>
          <a:xfrm>
            <a:off x="5652120" y="1779996"/>
            <a:ext cx="1274708" cy="369332"/>
          </a:xfrm>
          <a:prstGeom prst="rect">
            <a:avLst/>
          </a:prstGeom>
          <a:solidFill>
            <a:schemeClr val="bg1"/>
          </a:solidFill>
        </p:spPr>
        <p:txBody>
          <a:bodyPr wrap="none" rtlCol="0">
            <a:spAutoFit/>
          </a:bodyPr>
          <a:lstStyle/>
          <a:p>
            <a:r>
              <a:rPr lang="en-US" dirty="0">
                <a:solidFill>
                  <a:srgbClr val="0000FF"/>
                </a:solidFill>
                <a:latin typeface="Times New Roman" panose="02020603050405020304" pitchFamily="18" charset="0"/>
                <a:cs typeface="Times New Roman" panose="02020603050405020304" pitchFamily="18" charset="0"/>
              </a:rPr>
              <a:t>1266.1 keV</a:t>
            </a:r>
          </a:p>
        </p:txBody>
      </p:sp>
      <p:sp>
        <p:nvSpPr>
          <p:cNvPr id="14" name="TextBox 13">
            <a:extLst>
              <a:ext uri="{FF2B5EF4-FFF2-40B4-BE49-F238E27FC236}">
                <a16:creationId xmlns="" xmlns:a16="http://schemas.microsoft.com/office/drawing/2014/main" id="{7D29C7EB-E7EA-4EEE-946D-49E848ADB6CB}"/>
              </a:ext>
            </a:extLst>
          </p:cNvPr>
          <p:cNvSpPr txBox="1"/>
          <p:nvPr/>
        </p:nvSpPr>
        <p:spPr>
          <a:xfrm>
            <a:off x="5665675" y="4001573"/>
            <a:ext cx="1447832" cy="369332"/>
          </a:xfrm>
          <a:prstGeom prst="rect">
            <a:avLst/>
          </a:prstGeom>
          <a:solidFill>
            <a:schemeClr val="bg1"/>
          </a:solidFill>
        </p:spPr>
        <p:txBody>
          <a:bodyPr wrap="none" rtlCol="0">
            <a:spAutoFit/>
          </a:bodyPr>
          <a:lstStyle/>
          <a:p>
            <a:r>
              <a:rPr lang="en-US" dirty="0">
                <a:solidFill>
                  <a:srgbClr val="0000FF"/>
                </a:solidFill>
                <a:latin typeface="Times New Roman" panose="02020603050405020304" pitchFamily="18" charset="0"/>
                <a:cs typeface="Times New Roman" panose="02020603050405020304" pitchFamily="18" charset="0"/>
              </a:rPr>
              <a:t>2233.6.1 keV</a:t>
            </a:r>
          </a:p>
        </p:txBody>
      </p:sp>
      <p:sp>
        <p:nvSpPr>
          <p:cNvPr id="15" name="TextBox 14">
            <a:extLst>
              <a:ext uri="{FF2B5EF4-FFF2-40B4-BE49-F238E27FC236}">
                <a16:creationId xmlns="" xmlns:a16="http://schemas.microsoft.com/office/drawing/2014/main" id="{9EA62607-BC96-4FC3-9BEA-76B1F707FB50}"/>
              </a:ext>
            </a:extLst>
          </p:cNvPr>
          <p:cNvSpPr txBox="1"/>
          <p:nvPr/>
        </p:nvSpPr>
        <p:spPr>
          <a:xfrm>
            <a:off x="7150784" y="4283804"/>
            <a:ext cx="1164101" cy="369332"/>
          </a:xfrm>
          <a:prstGeom prst="rect">
            <a:avLst/>
          </a:prstGeom>
          <a:noFill/>
        </p:spPr>
        <p:txBody>
          <a:bodyPr wrap="none" rtlCol="0">
            <a:spAutoFit/>
          </a:bodyPr>
          <a:lstStyle/>
          <a:p>
            <a:r>
              <a:rPr lang="en-US" baseline="30000" dirty="0">
                <a:solidFill>
                  <a:srgbClr val="0000FF"/>
                </a:solidFill>
                <a:latin typeface="Times New Roman" panose="02020603050405020304" pitchFamily="18" charset="0"/>
                <a:cs typeface="Times New Roman" panose="02020603050405020304" pitchFamily="18" charset="0"/>
              </a:rPr>
              <a:t>31</a:t>
            </a:r>
            <a:r>
              <a:rPr lang="en-US" dirty="0">
                <a:solidFill>
                  <a:srgbClr val="0000FF"/>
                </a:solidFill>
                <a:latin typeface="Times New Roman" panose="02020603050405020304" pitchFamily="18" charset="0"/>
                <a:cs typeface="Times New Roman" panose="02020603050405020304" pitchFamily="18" charset="0"/>
              </a:rPr>
              <a:t>P(n, n'</a:t>
            </a:r>
            <a:r>
              <a:rPr lang="en-US" dirty="0">
                <a:solidFill>
                  <a:srgbClr val="0000FF"/>
                </a:solidFill>
                <a:latin typeface="Times New Roman" panose="02020603050405020304" pitchFamily="18" charset="0"/>
                <a:cs typeface="Times New Roman" panose="02020603050405020304" pitchFamily="18" charset="0"/>
                <a:sym typeface="Symbol"/>
              </a:rPr>
              <a:t></a:t>
            </a:r>
            <a:r>
              <a:rPr lang="en-US" dirty="0">
                <a:solidFill>
                  <a:srgbClr val="0000FF"/>
                </a:solidFill>
                <a:latin typeface="Times New Roman" panose="02020603050405020304" pitchFamily="18" charset="0"/>
                <a:cs typeface="Times New Roman" panose="02020603050405020304" pitchFamily="18" charset="0"/>
              </a:rPr>
              <a:t>)</a:t>
            </a:r>
            <a:endParaRPr lang="ru-RU" dirty="0">
              <a:solidFill>
                <a:srgbClr val="0000FF"/>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C8C3CF79-F758-4194-8032-AF23724AAD2D}"/>
              </a:ext>
            </a:extLst>
          </p:cNvPr>
          <p:cNvSpPr/>
          <p:nvPr/>
        </p:nvSpPr>
        <p:spPr>
          <a:xfrm>
            <a:off x="5112060" y="1663980"/>
            <a:ext cx="216024" cy="334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68413E8A-4A86-4607-AFCD-C480CD7CFFA7}"/>
              </a:ext>
            </a:extLst>
          </p:cNvPr>
          <p:cNvSpPr txBox="1"/>
          <p:nvPr/>
        </p:nvSpPr>
        <p:spPr>
          <a:xfrm rot="16200000">
            <a:off x="4861564" y="2340372"/>
            <a:ext cx="746633" cy="461665"/>
          </a:xfrm>
          <a:prstGeom prst="rect">
            <a:avLst/>
          </a:prstGeom>
          <a:noFill/>
        </p:spPr>
        <p:txBody>
          <a:bodyPr wrap="square" rtlCol="0">
            <a:spAutoFit/>
          </a:bodyPr>
          <a:lstStyle/>
          <a:p>
            <a:r>
              <a:rPr lang="en-US" sz="2400" baseline="30000" dirty="0">
                <a:latin typeface="Times New Roman" panose="02020603050405020304" pitchFamily="18" charset="0"/>
                <a:cs typeface="Times New Roman" panose="02020603050405020304" pitchFamily="18" charset="0"/>
              </a:rPr>
              <a:t>W(</a:t>
            </a:r>
            <a:r>
              <a:rPr lang="en-US" sz="2400" baseline="30000" dirty="0">
                <a:latin typeface="Symbol" panose="05050102010706020507" pitchFamily="18" charset="2"/>
                <a:cs typeface="Times New Roman" panose="02020603050405020304" pitchFamily="18" charset="0"/>
              </a:rPr>
              <a:t>q</a:t>
            </a:r>
            <a:r>
              <a:rPr lang="en-US" sz="2400" baseline="30000" dirty="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 xmlns:a16="http://schemas.microsoft.com/office/drawing/2014/main" id="{ADE89EAA-96EA-43AE-BB1E-F4129E74DAA0}"/>
              </a:ext>
            </a:extLst>
          </p:cNvPr>
          <p:cNvSpPr/>
          <p:nvPr/>
        </p:nvSpPr>
        <p:spPr>
          <a:xfrm>
            <a:off x="8367650" y="6121484"/>
            <a:ext cx="404225" cy="136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D303B6A6-7833-41DC-9047-7A9DD951F6E0}"/>
              </a:ext>
            </a:extLst>
          </p:cNvPr>
          <p:cNvSpPr txBox="1"/>
          <p:nvPr/>
        </p:nvSpPr>
        <p:spPr>
          <a:xfrm>
            <a:off x="8196445" y="6027121"/>
            <a:ext cx="746633" cy="461665"/>
          </a:xfrm>
          <a:prstGeom prst="rect">
            <a:avLst/>
          </a:prstGeom>
          <a:noFill/>
        </p:spPr>
        <p:txBody>
          <a:bodyPr wrap="square" rtlCol="0">
            <a:spAutoFit/>
          </a:bodyPr>
          <a:lstStyle/>
          <a:p>
            <a:r>
              <a:rPr lang="en-US" sz="2400" baseline="30000" dirty="0">
                <a:latin typeface="Times New Roman" panose="02020603050405020304" pitchFamily="18" charset="0"/>
                <a:cs typeface="Times New Roman" panose="02020603050405020304" pitchFamily="18" charset="0"/>
              </a:rPr>
              <a:t>cos </a:t>
            </a:r>
            <a:r>
              <a:rPr lang="en-US" sz="2400" baseline="30000" dirty="0">
                <a:latin typeface="Symbol" panose="05050102010706020507" pitchFamily="18" charset="2"/>
                <a:cs typeface="Times New Roman" panose="02020603050405020304" pitchFamily="18" charset="0"/>
              </a:rPr>
              <a:t>q</a:t>
            </a:r>
            <a:endParaRPr lang="ru-RU" sz="2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579938A9-58FA-48BB-B3AD-902D4EB72EBE}"/>
              </a:ext>
            </a:extLst>
          </p:cNvPr>
          <p:cNvSpPr txBox="1"/>
          <p:nvPr/>
        </p:nvSpPr>
        <p:spPr>
          <a:xfrm rot="16200000">
            <a:off x="4897568" y="4435581"/>
            <a:ext cx="746633" cy="461665"/>
          </a:xfrm>
          <a:prstGeom prst="rect">
            <a:avLst/>
          </a:prstGeom>
          <a:noFill/>
        </p:spPr>
        <p:txBody>
          <a:bodyPr wrap="square" rtlCol="0">
            <a:spAutoFit/>
          </a:bodyPr>
          <a:lstStyle/>
          <a:p>
            <a:r>
              <a:rPr lang="en-US" sz="2400" baseline="30000" dirty="0">
                <a:latin typeface="Times New Roman" panose="02020603050405020304" pitchFamily="18" charset="0"/>
                <a:cs typeface="Times New Roman" panose="02020603050405020304" pitchFamily="18" charset="0"/>
              </a:rPr>
              <a:t>W(</a:t>
            </a:r>
            <a:r>
              <a:rPr lang="en-US" sz="2400" baseline="30000" dirty="0">
                <a:latin typeface="Symbol" panose="05050102010706020507" pitchFamily="18" charset="2"/>
                <a:cs typeface="Times New Roman" panose="02020603050405020304" pitchFamily="18" charset="0"/>
              </a:rPr>
              <a:t>q</a:t>
            </a:r>
            <a:r>
              <a:rPr lang="en-US" sz="2400" baseline="30000" dirty="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C6A1CE66-9CF9-4968-A4C7-35D0D9A6A3DA}" type="slidenum">
              <a:rPr lang="ru-RU"/>
              <a:pPr>
                <a:defRPr/>
              </a:pPr>
              <a:t>6</a:t>
            </a:fld>
            <a:endParaRPr lang="ru-RU"/>
          </a:p>
        </p:txBody>
      </p:sp>
      <p:sp>
        <p:nvSpPr>
          <p:cNvPr id="9221" name="Заголовок 1"/>
          <p:cNvSpPr>
            <a:spLocks noGrp="1"/>
          </p:cNvSpPr>
          <p:nvPr>
            <p:ph type="title"/>
          </p:nvPr>
        </p:nvSpPr>
        <p:spPr>
          <a:xfrm>
            <a:off x="611596" y="656085"/>
            <a:ext cx="8075203" cy="1224743"/>
          </a:xfrm>
        </p:spPr>
        <p:txBody>
          <a:bodyPr/>
          <a:lstStyle/>
          <a:p>
            <a:pPr eaLnBrk="1" hangingPunct="1">
              <a:buFont typeface="Arial" pitchFamily="34" charset="0"/>
              <a:buChar char="•"/>
            </a:pPr>
            <a:r>
              <a:rPr lang="en-US" sz="2400" b="1" dirty="0">
                <a:solidFill>
                  <a:srgbClr val="C00000"/>
                </a:solidFill>
              </a:rPr>
              <a:t> Development of the </a:t>
            </a:r>
            <a:r>
              <a:rPr lang="en-US" sz="2400" b="1" dirty="0" err="1">
                <a:solidFill>
                  <a:srgbClr val="C00000"/>
                </a:solidFill>
              </a:rPr>
              <a:t>TalysLib</a:t>
            </a:r>
            <a:r>
              <a:rPr lang="en-US" sz="2400" b="1" dirty="0">
                <a:solidFill>
                  <a:srgbClr val="C00000"/>
                </a:solidFill>
              </a:rPr>
              <a:t> library to simplify access to experimental and calculated data, as well as to optimize the parameters of the optical potential.</a:t>
            </a:r>
            <a:endParaRPr lang="ru-RU" sz="2400" b="1" dirty="0">
              <a:solidFill>
                <a:srgbClr val="C00000"/>
              </a:solidFill>
              <a:latin typeface="Arial" pitchFamily="34" charset="0"/>
              <a:cs typeface="Arial" pitchFamily="34" charset="0"/>
            </a:endParaRPr>
          </a:p>
        </p:txBody>
      </p:sp>
      <p:pic>
        <p:nvPicPr>
          <p:cNvPr id="7" name="Рисунок 6"/>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4346104" y="1916832"/>
            <a:ext cx="4104456" cy="2975208"/>
          </a:xfrm>
          <a:prstGeom prst="rect">
            <a:avLst/>
          </a:prstGeom>
        </p:spPr>
      </p:pic>
      <p:pic>
        <p:nvPicPr>
          <p:cNvPr id="8" name="Рисунок 7"/>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323528" y="1772816"/>
            <a:ext cx="4103948" cy="3119224"/>
          </a:xfrm>
          <a:prstGeom prst="rect">
            <a:avLst/>
          </a:prstGeom>
        </p:spPr>
      </p:pic>
      <p:sp>
        <p:nvSpPr>
          <p:cNvPr id="9" name="Прямоугольник 8"/>
          <p:cNvSpPr/>
          <p:nvPr/>
        </p:nvSpPr>
        <p:spPr>
          <a:xfrm>
            <a:off x="208419" y="4928171"/>
            <a:ext cx="4126788" cy="1569660"/>
          </a:xfrm>
          <a:prstGeom prst="rect">
            <a:avLst/>
          </a:prstGeom>
        </p:spPr>
        <p:txBody>
          <a:bodyPr wrap="square">
            <a:spAutoFit/>
          </a:bodyPr>
          <a:lstStyle/>
          <a:p>
            <a:pPr algn="just"/>
            <a:r>
              <a:rPr lang="en-US" sz="1600" b="0" dirty="0">
                <a:latin typeface="Times New Roman" panose="02020603050405020304" pitchFamily="18" charset="0"/>
                <a:cs typeface="Times New Roman" panose="02020603050405020304" pitchFamily="18" charset="0"/>
              </a:rPr>
              <a:t>A set of experimental data on inelastic scattering of neutrons by </a:t>
            </a:r>
            <a:r>
              <a:rPr lang="en-US" sz="1600" b="0" baseline="30000" dirty="0">
                <a:latin typeface="Times New Roman" panose="02020603050405020304" pitchFamily="18" charset="0"/>
                <a:cs typeface="Times New Roman" panose="02020603050405020304" pitchFamily="18" charset="0"/>
              </a:rPr>
              <a:t>12</a:t>
            </a:r>
            <a:r>
              <a:rPr lang="en-US" sz="1600" b="0" dirty="0">
                <a:latin typeface="Times New Roman" panose="02020603050405020304" pitchFamily="18" charset="0"/>
                <a:cs typeface="Times New Roman" panose="02020603050405020304" pitchFamily="18" charset="0"/>
              </a:rPr>
              <a:t>C with energies in the range of 13-15 MeV retrieved using </a:t>
            </a:r>
            <a:r>
              <a:rPr lang="en-US" sz="1600" b="0" i="1" dirty="0" err="1">
                <a:latin typeface="Times New Roman" panose="02020603050405020304" pitchFamily="18" charset="0"/>
                <a:cs typeface="Times New Roman" panose="02020603050405020304" pitchFamily="18" charset="0"/>
              </a:rPr>
              <a:t>TalysLib</a:t>
            </a:r>
            <a:r>
              <a:rPr lang="en-US" sz="1600" b="0" dirty="0">
                <a:latin typeface="Times New Roman" panose="02020603050405020304" pitchFamily="18" charset="0"/>
                <a:cs typeface="Times New Roman" panose="02020603050405020304" pitchFamily="18" charset="0"/>
              </a:rPr>
              <a:t>. The results of calculations in TALYS and the evaluated data from ENDF/B-VIII.0 are shown by red and black lines.</a:t>
            </a:r>
            <a:endParaRPr lang="ru-RU" sz="1600" b="0"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4572000" y="4892040"/>
            <a:ext cx="4350622" cy="1815882"/>
          </a:xfrm>
          <a:prstGeom prst="rect">
            <a:avLst/>
          </a:prstGeom>
        </p:spPr>
        <p:txBody>
          <a:bodyPr wrap="square">
            <a:spAutoFit/>
          </a:bodyPr>
          <a:lstStyle/>
          <a:p>
            <a:pPr algn="just"/>
            <a:r>
              <a:rPr lang="en-US" sz="1600" b="0" dirty="0">
                <a:latin typeface="Times New Roman" panose="02020603050405020304" pitchFamily="18" charset="0"/>
                <a:cs typeface="Times New Roman" panose="02020603050405020304" pitchFamily="18" charset="0"/>
              </a:rPr>
              <a:t>An example of estimating the parameters of optical expansion for elastic a) and inelastic scattering of 14-MeV neutrons on </a:t>
            </a:r>
            <a:r>
              <a:rPr lang="en-US" sz="1600" b="0" baseline="30000" dirty="0">
                <a:latin typeface="Times New Roman" panose="02020603050405020304" pitchFamily="18" charset="0"/>
                <a:cs typeface="Times New Roman" panose="02020603050405020304" pitchFamily="18" charset="0"/>
              </a:rPr>
              <a:t>56</a:t>
            </a:r>
            <a:r>
              <a:rPr lang="en-US" sz="1600" b="0" dirty="0">
                <a:latin typeface="Times New Roman" panose="02020603050405020304" pitchFamily="18" charset="0"/>
                <a:cs typeface="Times New Roman" panose="02020603050405020304" pitchFamily="18" charset="0"/>
              </a:rPr>
              <a:t>Fe nuclei with excitation of its first state b) obtained using </a:t>
            </a:r>
            <a:r>
              <a:rPr lang="en-US" sz="1600" b="0" i="1" dirty="0" err="1">
                <a:latin typeface="Times New Roman" panose="02020603050405020304" pitchFamily="18" charset="0"/>
                <a:cs typeface="Times New Roman" panose="02020603050405020304" pitchFamily="18" charset="0"/>
              </a:rPr>
              <a:t>TalysLib</a:t>
            </a:r>
            <a:r>
              <a:rPr lang="en-US" sz="1600" b="0" dirty="0">
                <a:latin typeface="Times New Roman" panose="02020603050405020304" pitchFamily="18" charset="0"/>
                <a:cs typeface="Times New Roman" panose="02020603050405020304" pitchFamily="18" charset="0"/>
              </a:rPr>
              <a:t>. The curves of different colors suggest the use of different approaches to describing the nature of the excited state.</a:t>
            </a:r>
            <a:endParaRPr lang="ru-RU" sz="1600" b="0" dirty="0">
              <a:latin typeface="Times New Roman" panose="02020603050405020304" pitchFamily="18" charset="0"/>
              <a:cs typeface="Times New Roman" panose="02020603050405020304" pitchFamily="18" charset="0"/>
            </a:endParaRPr>
          </a:p>
        </p:txBody>
      </p:sp>
      <p:sp>
        <p:nvSpPr>
          <p:cNvPr id="12" name="Заголовок 1"/>
          <p:cNvSpPr txBox="1">
            <a:spLocks/>
          </p:cNvSpPr>
          <p:nvPr/>
        </p:nvSpPr>
        <p:spPr bwMode="auto">
          <a:xfrm>
            <a:off x="696913" y="1"/>
            <a:ext cx="7778750" cy="6000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chemeClr val="tx1"/>
                </a:solidFill>
                <a:effectLst/>
                <a:uLnTx/>
                <a:uFillTx/>
                <a:latin typeface="Arial" pitchFamily="34" charset="0"/>
                <a:ea typeface="+mj-ea"/>
                <a:cs typeface="Arial" pitchFamily="34" charset="0"/>
              </a:rPr>
              <a:t>Project TANGRA</a:t>
            </a:r>
            <a:r>
              <a:rPr kumimoji="0" lang="ru-RU" sz="2400" b="1" i="0" u="none" strike="noStrike" kern="1200" cap="none" spc="0" normalizeH="0" baseline="0" noProof="0" dirty="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CED7FF39-DD52-45A8-8DD4-0886D6DDDBE2}" type="slidenum">
              <a:rPr lang="ru-RU"/>
              <a:pPr>
                <a:defRPr/>
              </a:pPr>
              <a:t>7</a:t>
            </a:fld>
            <a:endParaRPr lang="ru-RU" dirty="0"/>
          </a:p>
        </p:txBody>
      </p:sp>
      <p:sp>
        <p:nvSpPr>
          <p:cNvPr id="12291" name="Заголовок 1"/>
          <p:cNvSpPr>
            <a:spLocks noGrp="1"/>
          </p:cNvSpPr>
          <p:nvPr>
            <p:ph type="title"/>
          </p:nvPr>
        </p:nvSpPr>
        <p:spPr>
          <a:xfrm>
            <a:off x="397898" y="781667"/>
            <a:ext cx="8458579" cy="800100"/>
          </a:xfrm>
        </p:spPr>
        <p:txBody>
          <a:bodyPr/>
          <a:lstStyle/>
          <a:p>
            <a:pPr eaLnBrk="1" hangingPunct="1">
              <a:buFont typeface="Arial" pitchFamily="34" charset="0"/>
              <a:buChar char="•"/>
            </a:pPr>
            <a:r>
              <a:rPr lang="ru-RU" sz="2000" b="1" dirty="0">
                <a:solidFill>
                  <a:srgbClr val="C00000"/>
                </a:solidFill>
                <a:latin typeface="Arial" pitchFamily="34" charset="0"/>
                <a:cs typeface="Arial" pitchFamily="34" charset="0"/>
              </a:rPr>
              <a:t> </a:t>
            </a:r>
            <a:r>
              <a:rPr lang="en-US" sz="2000" b="1" dirty="0">
                <a:solidFill>
                  <a:srgbClr val="C00000"/>
                </a:solidFill>
                <a:latin typeface="Arial" pitchFamily="34" charset="0"/>
                <a:cs typeface="Arial" pitchFamily="34" charset="0"/>
              </a:rPr>
              <a:t>Modeling of an experimental setup for determining the carbon content in soil using the TNM.</a:t>
            </a:r>
            <a:endParaRPr lang="ru-RU" sz="2000" b="1" dirty="0">
              <a:solidFill>
                <a:srgbClr val="C00000"/>
              </a:solidFill>
              <a:latin typeface="Arial" pitchFamily="34" charset="0"/>
              <a:cs typeface="Arial" pitchFamily="34" charset="0"/>
            </a:endParaRPr>
          </a:p>
        </p:txBody>
      </p:sp>
      <p:pic>
        <p:nvPicPr>
          <p:cNvPr id="7" name="Рисунок 6" descr="Setup_spectra.png"/>
          <p:cNvPicPr/>
          <p:nvPr/>
        </p:nvPicPr>
        <p:blipFill>
          <a:blip r:embed="rId2" cstate="print"/>
          <a:stretch>
            <a:fillRect/>
          </a:stretch>
        </p:blipFill>
        <p:spPr>
          <a:xfrm>
            <a:off x="326232" y="1700808"/>
            <a:ext cx="4163119" cy="2551915"/>
          </a:xfrm>
          <a:prstGeom prst="rect">
            <a:avLst/>
          </a:prstGeom>
        </p:spPr>
      </p:pic>
      <p:pic>
        <p:nvPicPr>
          <p:cNvPr id="8" name="Рисунок 7"/>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3155" y="4460767"/>
            <a:ext cx="5690993" cy="2003728"/>
          </a:xfrm>
          <a:prstGeom prst="rect">
            <a:avLst/>
          </a:prstGeom>
          <a:noFill/>
        </p:spPr>
      </p:pic>
      <p:sp>
        <p:nvSpPr>
          <p:cNvPr id="9" name="Прямоугольник 8"/>
          <p:cNvSpPr/>
          <p:nvPr/>
        </p:nvSpPr>
        <p:spPr>
          <a:xfrm>
            <a:off x="4489351" y="2264378"/>
            <a:ext cx="4660396" cy="1015663"/>
          </a:xfrm>
          <a:prstGeom prst="rect">
            <a:avLst/>
          </a:prstGeom>
        </p:spPr>
        <p:txBody>
          <a:bodyPr wrap="square">
            <a:spAutoFit/>
          </a:bodyPr>
          <a:lstStyle/>
          <a:p>
            <a:r>
              <a:rPr lang="en-US" sz="2000" b="0" dirty="0">
                <a:latin typeface="Times New Roman" panose="02020603050405020304" pitchFamily="18" charset="0"/>
                <a:cs typeface="Times New Roman" panose="02020603050405020304" pitchFamily="18" charset="0"/>
              </a:rPr>
              <a:t>General view of the setup model (left). </a:t>
            </a:r>
          </a:p>
          <a:p>
            <a:r>
              <a:rPr lang="en-US" sz="2000" b="0" dirty="0">
                <a:latin typeface="Times New Roman" panose="02020603050405020304" pitchFamily="18" charset="0"/>
                <a:cs typeface="Times New Roman" panose="02020603050405020304" pitchFamily="18" charset="0"/>
              </a:rPr>
              <a:t>Time spectrum components corresponding to different depths (right).</a:t>
            </a:r>
          </a:p>
        </p:txBody>
      </p:sp>
      <p:sp>
        <p:nvSpPr>
          <p:cNvPr id="12295" name="Rectangle 7"/>
          <p:cNvSpPr>
            <a:spLocks noChangeArrowheads="1"/>
          </p:cNvSpPr>
          <p:nvPr/>
        </p:nvSpPr>
        <p:spPr bwMode="auto">
          <a:xfrm>
            <a:off x="5849126" y="4217726"/>
            <a:ext cx="3007351" cy="2246769"/>
          </a:xfrm>
          <a:prstGeom prst="rect">
            <a:avLst/>
          </a:prstGeom>
          <a:noFill/>
          <a:ln w="9525" cap="flat" cmpd="sng" algn="ctr">
            <a:noFill/>
            <a:prstDash val="solid"/>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r>
              <a:rPr lang="en-US" sz="2000" b="0" dirty="0">
                <a:latin typeface="Times New Roman" panose="02020603050405020304" pitchFamily="18" charset="0"/>
                <a:cs typeface="Times New Roman" panose="02020603050405020304" pitchFamily="18" charset="0"/>
              </a:rPr>
              <a:t>Decomposition of the time spectrum into components formed by reactions at different depths for cases with constant (left) and variable (right) carbon concentrations.</a:t>
            </a:r>
            <a:endParaRPr lang="en-US" sz="2000" b="0" i="1" dirty="0">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bwMode="auto">
          <a:xfrm>
            <a:off x="696913" y="141609"/>
            <a:ext cx="7778750" cy="6000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chemeClr val="tx1"/>
                </a:solidFill>
                <a:effectLst/>
                <a:uLnTx/>
                <a:uFillTx/>
                <a:latin typeface="Arial" pitchFamily="34" charset="0"/>
                <a:ea typeface="+mj-ea"/>
                <a:cs typeface="Arial" pitchFamily="34" charset="0"/>
              </a:rPr>
              <a:t>Project TANGRA</a:t>
            </a:r>
            <a:r>
              <a:rPr kumimoji="0" lang="ru-RU" sz="2400" b="1" i="0" u="none" strike="noStrike" kern="1200" cap="none" spc="0" normalizeH="0" baseline="0" noProof="0" dirty="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9130A1EB-008B-42F1-51C0-B3D7929D9A8D}"/>
              </a:ext>
            </a:extLst>
          </p:cNvPr>
          <p:cNvPicPr>
            <a:picLocks noChangeAspect="1" noChangeArrowheads="1"/>
          </p:cNvPicPr>
          <p:nvPr/>
        </p:nvPicPr>
        <p:blipFill>
          <a:blip r:embed="rId3" cstate="print"/>
          <a:srcRect r="41306"/>
          <a:stretch>
            <a:fillRect/>
          </a:stretch>
        </p:blipFill>
        <p:spPr bwMode="auto">
          <a:xfrm>
            <a:off x="4283967" y="1918452"/>
            <a:ext cx="4621177" cy="3191571"/>
          </a:xfrm>
          <a:prstGeom prst="rect">
            <a:avLst/>
          </a:prstGeom>
          <a:noFill/>
          <a:ln w="9525" cap="flat" cmpd="sng" algn="ctr">
            <a:noFill/>
            <a:prstDash val="solid"/>
            <a:miter lim="800000"/>
            <a:headEnd/>
            <a:tailEnd/>
          </a:ln>
        </p:spPr>
      </p:pic>
      <p:sp>
        <p:nvSpPr>
          <p:cNvPr id="2" name="PlaceHolder 2">
            <a:extLst>
              <a:ext uri="{FF2B5EF4-FFF2-40B4-BE49-F238E27FC236}">
                <a16:creationId xmlns="" xmlns:a16="http://schemas.microsoft.com/office/drawing/2014/main" id="{9233D95E-9456-2FD6-BEAA-1E09F3F2AEED}"/>
              </a:ext>
            </a:extLst>
          </p:cNvPr>
          <p:cNvSpPr>
            <a:spLocks noGrp="1"/>
          </p:cNvSpPr>
          <p:nvPr>
            <p:ph type="subTitle"/>
          </p:nvPr>
        </p:nvSpPr>
        <p:spPr>
          <a:xfrm>
            <a:off x="4947127" y="5110024"/>
            <a:ext cx="3876517" cy="1387932"/>
          </a:xfrm>
          <a:prstGeom prst="rect">
            <a:avLst/>
          </a:prstGeom>
          <a:noFill/>
          <a:ln w="0">
            <a:noFill/>
          </a:ln>
        </p:spPr>
        <p:txBody>
          <a:bodyPr lIns="0" tIns="0" rIns="0" bIns="0" anchor="ctr">
            <a:noAutofit/>
          </a:bodyPr>
          <a:lstStyle/>
          <a:p>
            <a:pPr lvl="0" algn="just">
              <a:lnSpc>
                <a:spcPct val="102000"/>
              </a:lnSpc>
            </a:pPr>
            <a:r>
              <a:rPr lang="en-US" sz="1600" i="1" spc="-45" dirty="0">
                <a:latin typeface="Times New Roman" panose="02020603050405020304" pitchFamily="18" charset="0"/>
                <a:ea typeface="Times New Roman" panose="02020603050405020304" pitchFamily="18" charset="0"/>
              </a:rPr>
              <a:t>Layout of the field setup for soil elemental analysis (creation is planned in 2023-2024).</a:t>
            </a:r>
            <a:endParaRPr lang="en-US" sz="2900" spc="-1" dirty="0">
              <a:latin typeface="Arial"/>
            </a:endParaRPr>
          </a:p>
        </p:txBody>
      </p:sp>
      <p:graphicFrame>
        <p:nvGraphicFramePr>
          <p:cNvPr id="3" name="Таблица 2">
            <a:extLst>
              <a:ext uri="{FF2B5EF4-FFF2-40B4-BE49-F238E27FC236}">
                <a16:creationId xmlns="" xmlns:a16="http://schemas.microsoft.com/office/drawing/2014/main" id="{BAAAC16A-FAB9-D087-3C03-1ACD0EE6E9DB}"/>
              </a:ext>
            </a:extLst>
          </p:cNvPr>
          <p:cNvGraphicFramePr>
            <a:graphicFrameLocks noGrp="1"/>
          </p:cNvGraphicFramePr>
          <p:nvPr>
            <p:extLst>
              <p:ext uri="{D42A27DB-BD31-4B8C-83A1-F6EECF244321}">
                <p14:modId xmlns="" xmlns:p14="http://schemas.microsoft.com/office/powerpoint/2010/main" val="1274223168"/>
              </p:ext>
            </p:extLst>
          </p:nvPr>
        </p:nvGraphicFramePr>
        <p:xfrm>
          <a:off x="248710" y="1773489"/>
          <a:ext cx="4287286" cy="4724467"/>
        </p:xfrm>
        <a:graphic>
          <a:graphicData uri="http://schemas.openxmlformats.org/drawingml/2006/table">
            <a:tbl>
              <a:tblPr/>
              <a:tblGrid>
                <a:gridCol w="498605">
                  <a:extLst>
                    <a:ext uri="{9D8B030D-6E8A-4147-A177-3AD203B41FA5}">
                      <a16:colId xmlns="" xmlns:a16="http://schemas.microsoft.com/office/drawing/2014/main" val="20000"/>
                    </a:ext>
                  </a:extLst>
                </a:gridCol>
                <a:gridCol w="2687541">
                  <a:extLst>
                    <a:ext uri="{9D8B030D-6E8A-4147-A177-3AD203B41FA5}">
                      <a16:colId xmlns="" xmlns:a16="http://schemas.microsoft.com/office/drawing/2014/main" val="20001"/>
                    </a:ext>
                  </a:extLst>
                </a:gridCol>
                <a:gridCol w="1101140">
                  <a:extLst>
                    <a:ext uri="{9D8B030D-6E8A-4147-A177-3AD203B41FA5}">
                      <a16:colId xmlns="" xmlns:a16="http://schemas.microsoft.com/office/drawing/2014/main" val="20003"/>
                    </a:ext>
                  </a:extLst>
                </a:gridCol>
              </a:tblGrid>
              <a:tr h="301584">
                <a:tc>
                  <a:txBody>
                    <a:bodyPr/>
                    <a:lstStyle/>
                    <a:p>
                      <a:pPr>
                        <a:lnSpc>
                          <a:spcPct val="107000"/>
                        </a:lnSpc>
                        <a:spcAft>
                          <a:spcPts val="800"/>
                        </a:spcAft>
                      </a:pPr>
                      <a:r>
                        <a:rPr lang="ru-RU" sz="1400" dirty="0">
                          <a:latin typeface="Times New Roman"/>
                          <a:ea typeface="Calibri"/>
                          <a:cs typeface="Calibri"/>
                        </a:rPr>
                        <a:t>№</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Item</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Contributor</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01584">
                <a:tc>
                  <a:txBody>
                    <a:bodyPr/>
                    <a:lstStyle/>
                    <a:p>
                      <a:pPr>
                        <a:lnSpc>
                          <a:spcPct val="107000"/>
                        </a:lnSpc>
                        <a:spcAft>
                          <a:spcPts val="800"/>
                        </a:spcAft>
                      </a:pPr>
                      <a:r>
                        <a:rPr lang="ru-RU" sz="1400">
                          <a:latin typeface="Times New Roman"/>
                          <a:ea typeface="Calibri"/>
                          <a:cs typeface="Calibri"/>
                        </a:rPr>
                        <a:t>1</a:t>
                      </a:r>
                      <a:endParaRPr lang="ru-RU" sz="140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Neutron generator</a:t>
                      </a:r>
                      <a:r>
                        <a:rPr lang="ru-RU" sz="1400" dirty="0">
                          <a:latin typeface="Times New Roman"/>
                          <a:ea typeface="Calibri"/>
                          <a:cs typeface="Calibri"/>
                        </a:rPr>
                        <a:t> </a:t>
                      </a:r>
                      <a:r>
                        <a:rPr lang="en-US" sz="1400" dirty="0">
                          <a:latin typeface="Times New Roman"/>
                          <a:ea typeface="Calibri"/>
                          <a:cs typeface="Calibri"/>
                        </a:rPr>
                        <a:t>ING</a:t>
                      </a:r>
                      <a:r>
                        <a:rPr lang="ru-RU" sz="1400" dirty="0">
                          <a:latin typeface="Times New Roman"/>
                          <a:ea typeface="Calibri"/>
                          <a:cs typeface="Calibri"/>
                        </a:rPr>
                        <a:t>-27 9</a:t>
                      </a:r>
                      <a:r>
                        <a:rPr lang="en-US" sz="1400" dirty="0">
                          <a:latin typeface="Times New Roman"/>
                          <a:ea typeface="Calibri"/>
                          <a:cs typeface="Calibri"/>
                        </a:rPr>
                        <a:t> </a:t>
                      </a:r>
                      <a:r>
                        <a:rPr lang="en-US" sz="1400" dirty="0" err="1">
                          <a:latin typeface="Times New Roman"/>
                          <a:ea typeface="Calibri"/>
                          <a:cs typeface="Calibri"/>
                        </a:rPr>
                        <a:t>px</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Diamant LLC</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01584">
                <a:tc>
                  <a:txBody>
                    <a:bodyPr/>
                    <a:lstStyle/>
                    <a:p>
                      <a:pPr>
                        <a:lnSpc>
                          <a:spcPct val="107000"/>
                        </a:lnSpc>
                        <a:spcAft>
                          <a:spcPts val="800"/>
                        </a:spcAft>
                      </a:pPr>
                      <a:r>
                        <a:rPr lang="ru-RU" sz="1400">
                          <a:latin typeface="Times New Roman"/>
                          <a:ea typeface="Calibri"/>
                          <a:cs typeface="Calibri"/>
                        </a:rPr>
                        <a:t>2</a:t>
                      </a:r>
                      <a:endParaRPr lang="ru-RU" sz="140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DAQ</a:t>
                      </a:r>
                      <a:r>
                        <a:rPr lang="ru-RU" sz="1400" dirty="0">
                          <a:latin typeface="Times New Roman"/>
                          <a:ea typeface="Calibri"/>
                          <a:cs typeface="Calibri"/>
                        </a:rPr>
                        <a:t>     </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Diamant LLC</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01584">
                <a:tc>
                  <a:txBody>
                    <a:bodyPr/>
                    <a:lstStyle/>
                    <a:p>
                      <a:pPr>
                        <a:lnSpc>
                          <a:spcPct val="107000"/>
                        </a:lnSpc>
                        <a:spcAft>
                          <a:spcPts val="800"/>
                        </a:spcAft>
                      </a:pPr>
                      <a:r>
                        <a:rPr lang="ru-RU" sz="1400">
                          <a:latin typeface="Times New Roman"/>
                          <a:ea typeface="Calibri"/>
                          <a:cs typeface="Calibri"/>
                        </a:rPr>
                        <a:t>3</a:t>
                      </a:r>
                      <a:endParaRPr lang="ru-RU" sz="140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Controlling PC</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Diamant LLC</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07094">
                <a:tc>
                  <a:txBody>
                    <a:bodyPr/>
                    <a:lstStyle/>
                    <a:p>
                      <a:pPr>
                        <a:lnSpc>
                          <a:spcPct val="107000"/>
                        </a:lnSpc>
                        <a:spcAft>
                          <a:spcPts val="800"/>
                        </a:spcAft>
                      </a:pPr>
                      <a:r>
                        <a:rPr lang="ru-RU" sz="1400">
                          <a:latin typeface="Times New Roman"/>
                          <a:ea typeface="Calibri"/>
                          <a:cs typeface="Calibri"/>
                        </a:rPr>
                        <a:t>4</a:t>
                      </a:r>
                      <a:endParaRPr lang="ru-RU" sz="140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400" dirty="0">
                          <a:latin typeface="Times New Roman"/>
                          <a:ea typeface="Calibri"/>
                          <a:cs typeface="Calibri"/>
                        </a:rPr>
                        <a:t>BGO</a:t>
                      </a:r>
                      <a:r>
                        <a:rPr lang="en-US" sz="1400" dirty="0">
                          <a:latin typeface="Times New Roman"/>
                          <a:ea typeface="Calibri"/>
                          <a:cs typeface="Calibri"/>
                        </a:rPr>
                        <a:t> </a:t>
                      </a:r>
                      <a:r>
                        <a:rPr lang="ru-RU" sz="1400" dirty="0">
                          <a:effectLst/>
                          <a:latin typeface="Times New Roman" panose="02020603050405020304" pitchFamily="18" charset="0"/>
                          <a:ea typeface="Calibri" panose="020F0502020204030204" pitchFamily="34" charset="0"/>
                        </a:rPr>
                        <a:t>γ</a:t>
                      </a:r>
                      <a:r>
                        <a:rPr lang="en-US" sz="1400" dirty="0">
                          <a:effectLst/>
                          <a:latin typeface="Times New Roman" panose="02020603050405020304" pitchFamily="18" charset="0"/>
                          <a:ea typeface="Calibri" panose="020F0502020204030204" pitchFamily="34" charset="0"/>
                        </a:rPr>
                        <a:t>-detectors</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JINR</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01584">
                <a:tc>
                  <a:txBody>
                    <a:bodyPr/>
                    <a:lstStyle/>
                    <a:p>
                      <a:pPr>
                        <a:lnSpc>
                          <a:spcPct val="107000"/>
                        </a:lnSpc>
                        <a:spcAft>
                          <a:spcPts val="800"/>
                        </a:spcAft>
                      </a:pPr>
                      <a:r>
                        <a:rPr lang="ru-RU" sz="1400">
                          <a:latin typeface="Times New Roman"/>
                          <a:ea typeface="Calibri"/>
                          <a:cs typeface="Calibri"/>
                        </a:rPr>
                        <a:t>5</a:t>
                      </a:r>
                      <a:endParaRPr lang="ru-RU" sz="140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HV power supply for </a:t>
                      </a:r>
                      <a:r>
                        <a:rPr lang="el-GR" sz="1400" dirty="0">
                          <a:latin typeface="Times New Roman"/>
                          <a:ea typeface="Calibri"/>
                          <a:cs typeface="Calibri"/>
                        </a:rPr>
                        <a:t>γ-</a:t>
                      </a:r>
                      <a:r>
                        <a:rPr lang="en-US" sz="1400" dirty="0">
                          <a:latin typeface="Times New Roman"/>
                          <a:ea typeface="Calibri"/>
                          <a:cs typeface="Calibri"/>
                        </a:rPr>
                        <a:t>detectors</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JINR</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14187">
                <a:tc>
                  <a:txBody>
                    <a:bodyPr/>
                    <a:lstStyle/>
                    <a:p>
                      <a:pPr>
                        <a:lnSpc>
                          <a:spcPct val="107000"/>
                        </a:lnSpc>
                        <a:spcAft>
                          <a:spcPts val="800"/>
                        </a:spcAft>
                      </a:pPr>
                      <a:r>
                        <a:rPr lang="ru-RU" sz="1400">
                          <a:latin typeface="Times New Roman"/>
                          <a:ea typeface="Calibri"/>
                          <a:cs typeface="Calibri"/>
                        </a:rPr>
                        <a:t>6</a:t>
                      </a:r>
                      <a:endParaRPr lang="ru-RU" sz="140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Power supply for ING-27 and complementary electronics</a:t>
                      </a:r>
                      <a:r>
                        <a:rPr lang="ru-RU" sz="1400" dirty="0">
                          <a:latin typeface="Times New Roman"/>
                          <a:ea typeface="Calibri"/>
                          <a:cs typeface="Calibri"/>
                        </a:rPr>
                        <a:t>.</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Diamant LLC</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01584">
                <a:tc>
                  <a:txBody>
                    <a:bodyPr/>
                    <a:lstStyle/>
                    <a:p>
                      <a:pPr>
                        <a:lnSpc>
                          <a:spcPct val="107000"/>
                        </a:lnSpc>
                        <a:spcAft>
                          <a:spcPts val="800"/>
                        </a:spcAft>
                      </a:pPr>
                      <a:r>
                        <a:rPr lang="en-US" sz="1400" dirty="0">
                          <a:latin typeface="Times New Roman"/>
                          <a:ea typeface="Calibri"/>
                          <a:cs typeface="Calibri"/>
                        </a:rPr>
                        <a:t>8</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Power cable</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Diamant LLC</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12874">
                <a:tc>
                  <a:txBody>
                    <a:bodyPr/>
                    <a:lstStyle/>
                    <a:p>
                      <a:pPr>
                        <a:lnSpc>
                          <a:spcPct val="107000"/>
                        </a:lnSpc>
                        <a:spcAft>
                          <a:spcPts val="800"/>
                        </a:spcAft>
                      </a:pPr>
                      <a:r>
                        <a:rPr lang="ru-RU" sz="1400">
                          <a:latin typeface="Times New Roman"/>
                          <a:ea typeface="Calibri"/>
                          <a:cs typeface="Calibri"/>
                        </a:rPr>
                        <a:t>10</a:t>
                      </a:r>
                      <a:endParaRPr lang="ru-RU" sz="140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Setup case</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Diamant LLC</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379281">
                <a:tc>
                  <a:txBody>
                    <a:bodyPr/>
                    <a:lstStyle/>
                    <a:p>
                      <a:pPr>
                        <a:lnSpc>
                          <a:spcPct val="107000"/>
                        </a:lnSpc>
                        <a:spcAft>
                          <a:spcPts val="800"/>
                        </a:spcAft>
                      </a:pPr>
                      <a:r>
                        <a:rPr lang="ru-RU" sz="1400">
                          <a:latin typeface="Times New Roman"/>
                          <a:ea typeface="Calibri"/>
                          <a:cs typeface="Calibri"/>
                        </a:rPr>
                        <a:t>11</a:t>
                      </a:r>
                      <a:endParaRPr lang="ru-RU" sz="140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Documentation</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Diamant LLC</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207094">
                <a:tc>
                  <a:txBody>
                    <a:bodyPr/>
                    <a:lstStyle/>
                    <a:p>
                      <a:pPr>
                        <a:lnSpc>
                          <a:spcPct val="107000"/>
                        </a:lnSpc>
                        <a:spcAft>
                          <a:spcPts val="800"/>
                        </a:spcAft>
                      </a:pPr>
                      <a:r>
                        <a:rPr lang="ru-RU" sz="1400">
                          <a:latin typeface="Times New Roman"/>
                          <a:ea typeface="Calibri"/>
                          <a:cs typeface="Calibri"/>
                        </a:rPr>
                        <a:t> 12 </a:t>
                      </a:r>
                      <a:endParaRPr lang="ru-RU" sz="140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HV cables</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JINR</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07094">
                <a:tc>
                  <a:txBody>
                    <a:bodyPr/>
                    <a:lstStyle/>
                    <a:p>
                      <a:pPr>
                        <a:lnSpc>
                          <a:spcPct val="107000"/>
                        </a:lnSpc>
                        <a:spcAft>
                          <a:spcPts val="800"/>
                        </a:spcAft>
                      </a:pPr>
                      <a:r>
                        <a:rPr lang="ru-RU" sz="1400">
                          <a:latin typeface="Times New Roman"/>
                          <a:ea typeface="Calibri"/>
                          <a:cs typeface="Calibri"/>
                        </a:rPr>
                        <a:t>13</a:t>
                      </a:r>
                      <a:endParaRPr lang="ru-RU" sz="140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Signal cables</a:t>
                      </a:r>
                      <a:r>
                        <a:rPr lang="ru-RU" sz="1400" dirty="0">
                          <a:latin typeface="Times New Roman"/>
                          <a:ea typeface="Calibri"/>
                          <a:cs typeface="Calibri"/>
                        </a:rPr>
                        <a:t> </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JINR</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207094">
                <a:tc>
                  <a:txBody>
                    <a:bodyPr/>
                    <a:lstStyle/>
                    <a:p>
                      <a:pPr>
                        <a:lnSpc>
                          <a:spcPct val="107000"/>
                        </a:lnSpc>
                        <a:spcAft>
                          <a:spcPts val="800"/>
                        </a:spcAft>
                      </a:pPr>
                      <a:r>
                        <a:rPr lang="ru-RU" sz="1400">
                          <a:latin typeface="Times New Roman"/>
                          <a:ea typeface="Calibri"/>
                          <a:cs typeface="Calibri"/>
                        </a:rPr>
                        <a:t>14</a:t>
                      </a:r>
                      <a:endParaRPr lang="ru-RU" sz="140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400" dirty="0">
                          <a:latin typeface="Times New Roman"/>
                          <a:ea typeface="Calibri"/>
                          <a:cs typeface="Calibri"/>
                        </a:rPr>
                        <a:t>GPS</a:t>
                      </a:r>
                      <a:r>
                        <a:rPr lang="en-US" sz="1400" dirty="0">
                          <a:latin typeface="Times New Roman"/>
                          <a:ea typeface="Calibri"/>
                          <a:cs typeface="Calibri"/>
                        </a:rPr>
                        <a:t> system</a:t>
                      </a:r>
                      <a:r>
                        <a:rPr lang="ru-RU" sz="1400" dirty="0">
                          <a:latin typeface="Times New Roman"/>
                          <a:ea typeface="Calibri"/>
                          <a:cs typeface="Calibri"/>
                        </a:rPr>
                        <a:t> </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JINR</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207094">
                <a:tc>
                  <a:txBody>
                    <a:bodyPr/>
                    <a:lstStyle/>
                    <a:p>
                      <a:pPr>
                        <a:lnSpc>
                          <a:spcPct val="107000"/>
                        </a:lnSpc>
                        <a:spcAft>
                          <a:spcPts val="800"/>
                        </a:spcAft>
                      </a:pPr>
                      <a:r>
                        <a:rPr lang="ru-RU" sz="1400">
                          <a:latin typeface="Times New Roman"/>
                          <a:ea typeface="Calibri"/>
                          <a:cs typeface="Calibri"/>
                        </a:rPr>
                        <a:t>15</a:t>
                      </a:r>
                      <a:endParaRPr lang="ru-RU" sz="140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Shielding</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JINR</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207094">
                <a:tc>
                  <a:txBody>
                    <a:bodyPr/>
                    <a:lstStyle/>
                    <a:p>
                      <a:pPr>
                        <a:lnSpc>
                          <a:spcPct val="107000"/>
                        </a:lnSpc>
                        <a:spcAft>
                          <a:spcPts val="800"/>
                        </a:spcAft>
                      </a:pPr>
                      <a:r>
                        <a:rPr lang="ru-RU" sz="1400">
                          <a:latin typeface="Times New Roman"/>
                          <a:ea typeface="Calibri"/>
                          <a:cs typeface="Calibri"/>
                        </a:rPr>
                        <a:t>16</a:t>
                      </a:r>
                      <a:endParaRPr lang="ru-RU" sz="140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Power generator</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Diamant LLC</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207094">
                <a:tc>
                  <a:txBody>
                    <a:bodyPr/>
                    <a:lstStyle/>
                    <a:p>
                      <a:pPr>
                        <a:lnSpc>
                          <a:spcPct val="107000"/>
                        </a:lnSpc>
                        <a:spcAft>
                          <a:spcPts val="800"/>
                        </a:spcAft>
                      </a:pPr>
                      <a:r>
                        <a:rPr lang="ru-RU" sz="1400">
                          <a:latin typeface="Times New Roman"/>
                          <a:ea typeface="Calibri"/>
                          <a:cs typeface="Calibri"/>
                        </a:rPr>
                        <a:t>17</a:t>
                      </a:r>
                      <a:endParaRPr lang="ru-RU" sz="140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panose="02020603050405020304" pitchFamily="18" charset="0"/>
                          <a:ea typeface="Calibri"/>
                          <a:cs typeface="Times New Roman" panose="02020603050405020304" pitchFamily="18" charset="0"/>
                        </a:rPr>
                        <a:t>Cart</a:t>
                      </a:r>
                      <a:endParaRPr lang="ru-RU" sz="1400" dirty="0">
                        <a:latin typeface="Times New Roman" panose="02020603050405020304" pitchFamily="18" charset="0"/>
                        <a:ea typeface="Calibri"/>
                        <a:cs typeface="Times New Roman" panose="02020603050405020304" pitchFamily="18" charset="0"/>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ru-RU" sz="1400">
                        <a:latin typeface="Times New Roman"/>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r h="252853">
                <a:tc>
                  <a:txBody>
                    <a:bodyPr/>
                    <a:lstStyle/>
                    <a:p>
                      <a:pPr>
                        <a:lnSpc>
                          <a:spcPct val="107000"/>
                        </a:lnSpc>
                        <a:spcAft>
                          <a:spcPts val="800"/>
                        </a:spcAft>
                      </a:pPr>
                      <a:r>
                        <a:rPr lang="ru-RU" sz="1400">
                          <a:latin typeface="Times New Roman"/>
                          <a:ea typeface="Calibri"/>
                          <a:cs typeface="Calibri"/>
                        </a:rPr>
                        <a:t>18</a:t>
                      </a:r>
                      <a:endParaRPr lang="ru-RU" sz="140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Materials</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dirty="0">
                          <a:latin typeface="Times New Roman"/>
                          <a:ea typeface="Calibri"/>
                          <a:cs typeface="Calibri"/>
                        </a:rPr>
                        <a:t>JINR</a:t>
                      </a:r>
                      <a:endParaRPr lang="ru-RU" sz="1400" dirty="0">
                        <a:latin typeface="Calibri"/>
                        <a:ea typeface="Calibri"/>
                        <a:cs typeface="Calibri"/>
                      </a:endParaRPr>
                    </a:p>
                  </a:txBody>
                  <a:tcPr marL="28175" marR="28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8"/>
                  </a:ext>
                </a:extLst>
              </a:tr>
            </a:tbl>
          </a:graphicData>
        </a:graphic>
      </p:graphicFrame>
      <p:sp>
        <p:nvSpPr>
          <p:cNvPr id="8" name="Заголовок 1"/>
          <p:cNvSpPr txBox="1">
            <a:spLocks/>
          </p:cNvSpPr>
          <p:nvPr/>
        </p:nvSpPr>
        <p:spPr bwMode="auto">
          <a:xfrm>
            <a:off x="696913" y="1"/>
            <a:ext cx="7778750" cy="6000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Project TANGRA</a:t>
            </a:r>
            <a:r>
              <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main results</a:t>
            </a:r>
            <a:endParaRPr kumimoji="0" lang="ru-RU" sz="2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
        <p:nvSpPr>
          <p:cNvPr id="10" name="Заголовок 1"/>
          <p:cNvSpPr txBox="1">
            <a:spLocks/>
          </p:cNvSpPr>
          <p:nvPr/>
        </p:nvSpPr>
        <p:spPr bwMode="auto">
          <a:xfrm>
            <a:off x="863588" y="600046"/>
            <a:ext cx="6840760" cy="800100"/>
          </a:xfrm>
          <a:prstGeom prst="rect">
            <a:avLst/>
          </a:prstGeom>
          <a:noFill/>
          <a:ln w="0">
            <a:noFill/>
            <a:miter lim="800000"/>
            <a:headEnd/>
            <a:tailEnd/>
          </a:ln>
        </p:spPr>
        <p:txBody>
          <a:bodyPr vert="horz" wrap="square" lIns="0" tIns="0" rIns="0" bIns="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tabLst/>
              <a:defRPr/>
            </a:pPr>
            <a:r>
              <a:rPr kumimoji="0" lang="en-US" sz="2000" b="1" i="0"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t>Creation of a pilot setup for determining the carbon content in soil using Tagged Neutron </a:t>
            </a:r>
            <a:r>
              <a:rPr kumimoji="0" lang="en-US" sz="2000" b="1" i="0" u="none" strike="noStrike" kern="1200" cap="none" spc="0" normalizeH="0" baseline="0" noProof="0" dirty="0" err="1" smtClean="0">
                <a:ln>
                  <a:noFill/>
                </a:ln>
                <a:solidFill>
                  <a:srgbClr val="C00000"/>
                </a:solidFill>
                <a:effectLst/>
                <a:uLnTx/>
                <a:uFillTx/>
                <a:latin typeface="Arial" pitchFamily="34" charset="0"/>
                <a:ea typeface="+mj-ea"/>
                <a:cs typeface="Arial" pitchFamily="34" charset="0"/>
              </a:rPr>
              <a:t>Mthod</a:t>
            </a:r>
            <a:r>
              <a:rPr kumimoji="0" lang="en-US" sz="2000" b="1" i="0"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t/>
            </a:r>
            <a:br>
              <a:rPr kumimoji="0" lang="en-US" sz="2000" b="1" i="0"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br>
            <a:r>
              <a:rPr kumimoji="0" lang="en-US" sz="2000" b="1" i="0"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t>(together with LLC “</a:t>
            </a:r>
            <a:r>
              <a:rPr kumimoji="0" lang="en-US" sz="2000" b="1" i="0" u="none" strike="noStrike" kern="1200" cap="none" spc="0" normalizeH="0" baseline="0" noProof="0" dirty="0" err="1" smtClean="0">
                <a:ln>
                  <a:noFill/>
                </a:ln>
                <a:solidFill>
                  <a:srgbClr val="C00000"/>
                </a:solidFill>
                <a:effectLst/>
                <a:uLnTx/>
                <a:uFillTx/>
                <a:latin typeface="Arial" pitchFamily="34" charset="0"/>
                <a:ea typeface="+mj-ea"/>
                <a:cs typeface="Arial" pitchFamily="34" charset="0"/>
              </a:rPr>
              <a:t>Diamant</a:t>
            </a:r>
            <a:r>
              <a:rPr kumimoji="0" lang="en-US" sz="2000" b="1" i="0"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t>”).</a:t>
            </a:r>
            <a:endParaRPr kumimoji="0" lang="ru-RU" sz="2000" b="1" i="0" u="none" strike="noStrike" kern="1200" cap="none" spc="0" normalizeH="0" baseline="0" noProof="0" dirty="0">
              <a:ln>
                <a:noFill/>
              </a:ln>
              <a:solidFill>
                <a:srgbClr val="C00000"/>
              </a:solidFill>
              <a:effectLst/>
              <a:uLnTx/>
              <a:uFillTx/>
              <a:latin typeface="Arial" pitchFamily="34" charset="0"/>
              <a:ea typeface="+mj-ea"/>
              <a:cs typeface="Arial" pitchFamily="34" charset="0"/>
            </a:endParaRPr>
          </a:p>
        </p:txBody>
      </p:sp>
      <p:sp>
        <p:nvSpPr>
          <p:cNvPr id="12" name="TextBox 11"/>
          <p:cNvSpPr txBox="1"/>
          <p:nvPr/>
        </p:nvSpPr>
        <p:spPr>
          <a:xfrm>
            <a:off x="6305006" y="1400146"/>
            <a:ext cx="2518638" cy="369332"/>
          </a:xfrm>
          <a:prstGeom prst="rect">
            <a:avLst/>
          </a:prstGeom>
          <a:noFill/>
        </p:spPr>
        <p:txBody>
          <a:bodyPr wrap="none" rtlCol="0">
            <a:spAutoFit/>
          </a:bodyPr>
          <a:lstStyle/>
          <a:p>
            <a:r>
              <a:rPr lang="en-US" dirty="0"/>
              <a:t>Planned in </a:t>
            </a:r>
            <a:r>
              <a:rPr lang="ru-RU" dirty="0" smtClean="0"/>
              <a:t>2023</a:t>
            </a:r>
            <a:r>
              <a:rPr lang="en-US" dirty="0" smtClean="0"/>
              <a:t>-2024</a:t>
            </a:r>
            <a:endParaRPr lang="ru-RU" dirty="0"/>
          </a:p>
        </p:txBody>
      </p:sp>
    </p:spTree>
    <p:extLst>
      <p:ext uri="{BB962C8B-B14F-4D97-AF65-F5344CB8AC3E}">
        <p14:creationId xmlns="" xmlns:p14="http://schemas.microsoft.com/office/powerpoint/2010/main" val="1382672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791580" y="332656"/>
            <a:ext cx="7531100" cy="1727200"/>
          </a:xfrm>
        </p:spPr>
        <p:txBody>
          <a:bodyPr rtlCol="0">
            <a:normAutofit fontScale="90000"/>
          </a:bodyPr>
          <a:lstStyle/>
          <a:p>
            <a:pPr eaLnBrk="1" fontAlgn="auto" hangingPunct="1">
              <a:spcAft>
                <a:spcPts val="0"/>
              </a:spcAft>
              <a:defRPr/>
            </a:pPr>
            <a:r>
              <a:rPr lang="en-US" sz="3600" b="1" u="sng" dirty="0" smtClean="0"/>
              <a:t>Report on the Project ENGRIN</a:t>
            </a:r>
            <a:r>
              <a:rPr lang="en-US" sz="2800" b="1" dirty="0" smtClean="0"/>
              <a:t/>
            </a:r>
            <a:br>
              <a:rPr lang="en-US" sz="2800" b="1" dirty="0" smtClean="0"/>
            </a:br>
            <a:r>
              <a:rPr lang="ru-RU" sz="2800" b="1" dirty="0" smtClean="0"/>
              <a:t>«</a:t>
            </a:r>
            <a:r>
              <a:rPr lang="en-US" sz="2400" b="1" dirty="0" smtClean="0"/>
              <a:t>Emission of Neutrons and Gamma-quanta in Reactions Induced by Neutrons (ENGRIN)</a:t>
            </a:r>
            <a:r>
              <a:rPr lang="ru-RU" sz="2800" b="1" dirty="0" smtClean="0"/>
              <a:t>»</a:t>
            </a:r>
            <a:r>
              <a:rPr lang="en-US" sz="2800" b="1" dirty="0" smtClean="0"/>
              <a:t/>
            </a:r>
            <a:br>
              <a:rPr lang="en-US" sz="2800" b="1" dirty="0" smtClean="0"/>
            </a:br>
            <a:r>
              <a:rPr lang="en-US" sz="2800" b="1" dirty="0" smtClean="0"/>
              <a:t>for 2022-2023</a:t>
            </a:r>
            <a:endParaRPr lang="ru-RU" sz="2800" dirty="0"/>
          </a:p>
        </p:txBody>
      </p:sp>
      <p:sp>
        <p:nvSpPr>
          <p:cNvPr id="8" name="Номер слайда 7"/>
          <p:cNvSpPr>
            <a:spLocks noGrp="1"/>
          </p:cNvSpPr>
          <p:nvPr>
            <p:ph type="sldNum" sz="quarter" idx="12"/>
          </p:nvPr>
        </p:nvSpPr>
        <p:spPr/>
        <p:txBody>
          <a:bodyPr/>
          <a:lstStyle/>
          <a:p>
            <a:pPr>
              <a:defRPr/>
            </a:pPr>
            <a:fld id="{DAC563C6-B10D-4B50-A05B-B7034C41B4EF}" type="slidenum">
              <a:rPr lang="ru-RU"/>
              <a:pPr>
                <a:defRPr/>
              </a:pPr>
              <a:t>9</a:t>
            </a:fld>
            <a:endParaRPr lang="ru-RU"/>
          </a:p>
        </p:txBody>
      </p:sp>
      <p:sp>
        <p:nvSpPr>
          <p:cNvPr id="2052" name="Rectangle 7"/>
          <p:cNvSpPr>
            <a:spLocks noChangeArrowheads="1"/>
          </p:cNvSpPr>
          <p:nvPr/>
        </p:nvSpPr>
        <p:spPr bwMode="auto">
          <a:xfrm>
            <a:off x="622300" y="2286841"/>
            <a:ext cx="8064500" cy="538609"/>
          </a:xfrm>
          <a:prstGeom prst="rect">
            <a:avLst/>
          </a:prstGeom>
          <a:noFill/>
          <a:ln w="9525" algn="ctr">
            <a:noFill/>
            <a:miter lim="800000"/>
            <a:headEnd/>
            <a:tailEnd/>
          </a:ln>
        </p:spPr>
        <p:txBody>
          <a:bodyPr anchor="ctr">
            <a:spAutoFit/>
          </a:bodyPr>
          <a:lstStyle/>
          <a:p>
            <a:pPr eaLnBrk="0" hangingPunct="0"/>
            <a:r>
              <a:rPr lang="en-US" altLang="ja-JP" dirty="0" smtClean="0">
                <a:ea typeface="MS Mincho" pitchFamily="49" charset="-128"/>
              </a:rPr>
              <a:t>Project leader: </a:t>
            </a:r>
            <a:r>
              <a:rPr lang="en-US" altLang="ja-JP" dirty="0" err="1" smtClean="0">
                <a:ea typeface="MS Mincho" pitchFamily="49" charset="-128"/>
              </a:rPr>
              <a:t>Zeynalov</a:t>
            </a:r>
            <a:r>
              <a:rPr lang="en-US" altLang="ja-JP" dirty="0" smtClean="0">
                <a:ea typeface="MS Mincho" pitchFamily="49" charset="-128"/>
              </a:rPr>
              <a:t> Sh. S.</a:t>
            </a:r>
            <a:endParaRPr lang="ru-RU" altLang="ja-JP" dirty="0">
              <a:ea typeface="MS Mincho" pitchFamily="49" charset="-128"/>
            </a:endParaRPr>
          </a:p>
          <a:p>
            <a:pPr eaLnBrk="0" hangingPunct="0"/>
            <a:endParaRPr lang="ru-RU" altLang="ja-JP" sz="1100" dirty="0">
              <a:cs typeface="HGｺﾞｼｯｸE"/>
            </a:endParaRPr>
          </a:p>
        </p:txBody>
      </p:sp>
      <p:pic>
        <p:nvPicPr>
          <p:cNvPr id="102401" name="Picture 1"/>
          <p:cNvPicPr>
            <a:picLocks noChangeAspect="1" noChangeArrowheads="1"/>
          </p:cNvPicPr>
          <p:nvPr/>
        </p:nvPicPr>
        <p:blipFill>
          <a:blip r:embed="rId3" cstate="print"/>
          <a:srcRect/>
          <a:stretch>
            <a:fillRect/>
          </a:stretch>
        </p:blipFill>
        <p:spPr bwMode="auto">
          <a:xfrm>
            <a:off x="1439652" y="2806214"/>
            <a:ext cx="2435225" cy="3074987"/>
          </a:xfrm>
          <a:prstGeom prst="rect">
            <a:avLst/>
          </a:prstGeom>
          <a:noFill/>
          <a:ln w="9525">
            <a:noFill/>
            <a:miter lim="800000"/>
            <a:headEnd/>
            <a:tailEnd/>
          </a:ln>
        </p:spPr>
      </p:pic>
      <p:sp>
        <p:nvSpPr>
          <p:cNvPr id="6" name="Прямоугольник 5"/>
          <p:cNvSpPr/>
          <p:nvPr/>
        </p:nvSpPr>
        <p:spPr>
          <a:xfrm>
            <a:off x="4644008" y="2806214"/>
            <a:ext cx="4042792" cy="2935675"/>
          </a:xfrm>
          <a:prstGeom prst="rect">
            <a:avLst/>
          </a:prstGeom>
        </p:spPr>
        <p:txBody>
          <a:bodyPr wrap="square">
            <a:spAutoFit/>
          </a:bodyPr>
          <a:lstStyle/>
          <a:p>
            <a:pPr>
              <a:lnSpc>
                <a:spcPct val="130000"/>
              </a:lnSpc>
            </a:pPr>
            <a:r>
              <a:rPr lang="en-US" dirty="0" smtClean="0"/>
              <a:t>The main goal of the project is to verify the current knowledge of prompt fission neutron (PFN) multiplicity fluctuations and to study correlations of PFN emission with fission fragment properties, in particular, in resonance neutron induced fission.</a:t>
            </a:r>
            <a:endParaRPr lang="ru-RU"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6350</TotalTime>
  <Words>4671</Words>
  <Application>Microsoft Office PowerPoint</Application>
  <PresentationFormat>Экран (4:3)</PresentationFormat>
  <Paragraphs>659</Paragraphs>
  <Slides>44</Slides>
  <Notes>12</Notes>
  <HiddenSlides>0</HiddenSlides>
  <MMClips>0</MMClips>
  <ScaleCrop>false</ScaleCrop>
  <HeadingPairs>
    <vt:vector size="6" baseType="variant">
      <vt:variant>
        <vt:lpstr>Тема</vt:lpstr>
      </vt:variant>
      <vt:variant>
        <vt:i4>1</vt:i4>
      </vt:variant>
      <vt:variant>
        <vt:lpstr>Внедренные серверы OLE</vt:lpstr>
      </vt:variant>
      <vt:variant>
        <vt:i4>0</vt:i4>
      </vt:variant>
      <vt:variant>
        <vt:lpstr>Заголовки слайдов</vt:lpstr>
      </vt:variant>
      <vt:variant>
        <vt:i4>44</vt:i4>
      </vt:variant>
    </vt:vector>
  </HeadingPairs>
  <TitlesOfParts>
    <vt:vector size="45" baseType="lpstr">
      <vt:lpstr>Тема Office</vt:lpstr>
      <vt:lpstr>Слайд 1</vt:lpstr>
      <vt:lpstr>Слайд 2</vt:lpstr>
      <vt:lpstr>Report on the Project TANGRA  (TAgged Neutrons &amp; Gamma-RAys)  «Design and development of the tagged neutron method for determination of the elemental structure of materials and nuclear reaction studies» for 2022-2023</vt:lpstr>
      <vt:lpstr>Project TANGRA: main results</vt:lpstr>
      <vt:lpstr>Project TANGRA: main results</vt:lpstr>
      <vt:lpstr> Development of the TalysLib library to simplify access to experimental and calculated data, as well as to optimize the parameters of the optical potential.</vt:lpstr>
      <vt:lpstr> Modeling of an experimental setup for determining the carbon content in soil using the TNM.</vt:lpstr>
      <vt:lpstr>Слайд 8</vt:lpstr>
      <vt:lpstr>Report on the Project ENGRIN «Emission of Neutrons and Gamma-quanta in Reactions Induced by Neutrons (ENGRIN)» for 2022-2023</vt:lpstr>
      <vt:lpstr>Слайд 10</vt:lpstr>
      <vt:lpstr>Слайд 11</vt:lpstr>
      <vt:lpstr>Report on the Project  “Modernization of the EG-5 accelerator and its experimental infrastructure” for 2022-2023</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Proposal for extending  the projects TANGRA and “Modernization of EG-5”</vt:lpstr>
      <vt:lpstr>Proposal for extending the project “Development of the tagged neutron method for determining the elemental structure of matter and nuclear reactions research” (project TANGRA - Tagged Neutrons and Gamma Rays) for 2024-2028</vt:lpstr>
      <vt:lpstr>Studying of (n,xγ) reactions using TNM</vt:lpstr>
      <vt:lpstr>Experimental and theoretical study of (n’,γ) correlations</vt:lpstr>
      <vt:lpstr>Studying of reactions (n,α) and (n,2n)</vt:lpstr>
      <vt:lpstr>TANGRA: applied research</vt:lpstr>
      <vt:lpstr>Слайд 35</vt:lpstr>
      <vt:lpstr>Required resources in 2024-2028</vt:lpstr>
      <vt:lpstr>Слайд 37</vt:lpstr>
      <vt:lpstr>Слайд 38</vt:lpstr>
      <vt:lpstr>Слайд 39</vt:lpstr>
      <vt:lpstr>Слайд 40</vt:lpstr>
      <vt:lpstr>Слайд 41</vt:lpstr>
      <vt:lpstr>Слайд 42</vt:lpstr>
      <vt:lpstr>Required resources in 2024-2026</vt:lpstr>
      <vt:lpstr>Thank you for your attention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shv</dc:creator>
  <cp:lastModifiedBy>YK</cp:lastModifiedBy>
  <cp:revision>745</cp:revision>
  <dcterms:created xsi:type="dcterms:W3CDTF">2007-12-24T11:56:30Z</dcterms:created>
  <dcterms:modified xsi:type="dcterms:W3CDTF">2023-06-28T21:01:36Z</dcterms:modified>
</cp:coreProperties>
</file>