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5" r:id="rId3"/>
    <p:sldMasterId id="2147483710" r:id="rId4"/>
  </p:sldMasterIdLst>
  <p:notesMasterIdLst>
    <p:notesMasterId r:id="rId26"/>
  </p:notesMasterIdLst>
  <p:sldIdLst>
    <p:sldId id="256" r:id="rId5"/>
    <p:sldId id="578" r:id="rId6"/>
    <p:sldId id="580" r:id="rId7"/>
    <p:sldId id="579" r:id="rId8"/>
    <p:sldId id="581" r:id="rId9"/>
    <p:sldId id="582" r:id="rId10"/>
    <p:sldId id="257" r:id="rId11"/>
    <p:sldId id="258" r:id="rId12"/>
    <p:sldId id="259" r:id="rId13"/>
    <p:sldId id="262" r:id="rId14"/>
    <p:sldId id="264" r:id="rId15"/>
    <p:sldId id="265" r:id="rId16"/>
    <p:sldId id="1000" r:id="rId17"/>
    <p:sldId id="999" r:id="rId18"/>
    <p:sldId id="598" r:id="rId19"/>
    <p:sldId id="1001" r:id="rId20"/>
    <p:sldId id="1002" r:id="rId21"/>
    <p:sldId id="261" r:id="rId22"/>
    <p:sldId id="1003" r:id="rId23"/>
    <p:sldId id="1004" r:id="rId24"/>
    <p:sldId id="5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D5B160-162C-47B2-8FBF-22461CE99365}" v="24" dt="2023-01-22T10:38:45.354"/>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8559" autoAdjust="0"/>
  </p:normalViewPr>
  <p:slideViewPr>
    <p:cSldViewPr snapToGrid="0">
      <p:cViewPr varScale="1">
        <p:scale>
          <a:sx n="51" d="100"/>
          <a:sy n="51" d="100"/>
        </p:scale>
        <p:origin x="356"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gor Lychagin" userId="8b65ed3ec763e5ed" providerId="LiveId" clId="{FCD5B160-162C-47B2-8FBF-22461CE99365}"/>
    <pc:docChg chg="undo custSel addSld delSld modSld">
      <pc:chgData name="Egor Lychagin" userId="8b65ed3ec763e5ed" providerId="LiveId" clId="{FCD5B160-162C-47B2-8FBF-22461CE99365}" dt="2023-01-22T10:44:38.637" v="406" actId="20577"/>
      <pc:docMkLst>
        <pc:docMk/>
      </pc:docMkLst>
      <pc:sldChg chg="addSp delSp modSp mod modAnim">
        <pc:chgData name="Egor Lychagin" userId="8b65ed3ec763e5ed" providerId="LiveId" clId="{FCD5B160-162C-47B2-8FBF-22461CE99365}" dt="2023-01-22T10:44:29.673" v="404" actId="6549"/>
        <pc:sldMkLst>
          <pc:docMk/>
          <pc:sldMk cId="2262825278" sldId="261"/>
        </pc:sldMkLst>
        <pc:spChg chg="mod">
          <ac:chgData name="Egor Lychagin" userId="8b65ed3ec763e5ed" providerId="LiveId" clId="{FCD5B160-162C-47B2-8FBF-22461CE99365}" dt="2023-01-22T10:38:53.974" v="389" actId="20577"/>
          <ac:spMkLst>
            <pc:docMk/>
            <pc:sldMk cId="2262825278" sldId="261"/>
            <ac:spMk id="9" creationId="{8B535778-9B46-420D-978D-8BCA14651F9E}"/>
          </ac:spMkLst>
        </pc:spChg>
        <pc:spChg chg="mod">
          <ac:chgData name="Egor Lychagin" userId="8b65ed3ec763e5ed" providerId="LiveId" clId="{FCD5B160-162C-47B2-8FBF-22461CE99365}" dt="2023-01-22T10:44:29.673" v="404" actId="6549"/>
          <ac:spMkLst>
            <pc:docMk/>
            <pc:sldMk cId="2262825278" sldId="261"/>
            <ac:spMk id="12" creationId="{4354039C-B7BE-42CF-9FA1-E51763668D73}"/>
          </ac:spMkLst>
        </pc:spChg>
        <pc:grpChg chg="del mod">
          <ac:chgData name="Egor Lychagin" userId="8b65ed3ec763e5ed" providerId="LiveId" clId="{FCD5B160-162C-47B2-8FBF-22461CE99365}" dt="2023-01-22T10:36:15.632" v="358" actId="478"/>
          <ac:grpSpMkLst>
            <pc:docMk/>
            <pc:sldMk cId="2262825278" sldId="261"/>
            <ac:grpSpMk id="7" creationId="{1061D1D3-07B6-4C25-9F2F-541D96C062C8}"/>
          </ac:grpSpMkLst>
        </pc:grpChg>
        <pc:graphicFrameChg chg="add mod">
          <ac:chgData name="Egor Lychagin" userId="8b65ed3ec763e5ed" providerId="LiveId" clId="{FCD5B160-162C-47B2-8FBF-22461CE99365}" dt="2023-01-22T10:36:25.021" v="361" actId="14100"/>
          <ac:graphicFrameMkLst>
            <pc:docMk/>
            <pc:sldMk cId="2262825278" sldId="261"/>
            <ac:graphicFrameMk id="10" creationId="{AB80FE26-417D-DFB6-536C-4849DE2085D1}"/>
          </ac:graphicFrameMkLst>
        </pc:graphicFrameChg>
        <pc:picChg chg="add mod ord">
          <ac:chgData name="Egor Lychagin" userId="8b65ed3ec763e5ed" providerId="LiveId" clId="{FCD5B160-162C-47B2-8FBF-22461CE99365}" dt="2023-01-22T10:39:23.229" v="393" actId="14100"/>
          <ac:picMkLst>
            <pc:docMk/>
            <pc:sldMk cId="2262825278" sldId="261"/>
            <ac:picMk id="8" creationId="{9E92A3E1-3C6C-7BFA-7CE9-7777FED5B131}"/>
          </ac:picMkLst>
        </pc:picChg>
      </pc:sldChg>
      <pc:sldChg chg="modSp mod">
        <pc:chgData name="Egor Lychagin" userId="8b65ed3ec763e5ed" providerId="LiveId" clId="{FCD5B160-162C-47B2-8FBF-22461CE99365}" dt="2023-01-22T10:10:05.498" v="240" actId="1076"/>
        <pc:sldMkLst>
          <pc:docMk/>
          <pc:sldMk cId="3294091512" sldId="277"/>
        </pc:sldMkLst>
        <pc:spChg chg="mod">
          <ac:chgData name="Egor Lychagin" userId="8b65ed3ec763e5ed" providerId="LiveId" clId="{FCD5B160-162C-47B2-8FBF-22461CE99365}" dt="2023-01-22T10:06:07.169" v="213" actId="1076"/>
          <ac:spMkLst>
            <pc:docMk/>
            <pc:sldMk cId="3294091512" sldId="277"/>
            <ac:spMk id="12" creationId="{31105CDE-B22D-4525-8C9A-CAA38C1E1F0F}"/>
          </ac:spMkLst>
        </pc:spChg>
        <pc:spChg chg="mod">
          <ac:chgData name="Egor Lychagin" userId="8b65ed3ec763e5ed" providerId="LiveId" clId="{FCD5B160-162C-47B2-8FBF-22461CE99365}" dt="2023-01-22T10:06:16.552" v="214" actId="1076"/>
          <ac:spMkLst>
            <pc:docMk/>
            <pc:sldMk cId="3294091512" sldId="277"/>
            <ac:spMk id="13" creationId="{5EA0A1D9-7C2C-457A-A83E-C1FD5911203B}"/>
          </ac:spMkLst>
        </pc:spChg>
        <pc:spChg chg="mod">
          <ac:chgData name="Egor Lychagin" userId="8b65ed3ec763e5ed" providerId="LiveId" clId="{FCD5B160-162C-47B2-8FBF-22461CE99365}" dt="2023-01-22T10:05:21.682" v="157" actId="1076"/>
          <ac:spMkLst>
            <pc:docMk/>
            <pc:sldMk cId="3294091512" sldId="277"/>
            <ac:spMk id="17" creationId="{7077E5FA-D381-4EA2-BA6E-D3AA91E935ED}"/>
          </ac:spMkLst>
        </pc:spChg>
        <pc:spChg chg="mod">
          <ac:chgData name="Egor Lychagin" userId="8b65ed3ec763e5ed" providerId="LiveId" clId="{FCD5B160-162C-47B2-8FBF-22461CE99365}" dt="2023-01-22T10:10:05.498" v="240" actId="1076"/>
          <ac:spMkLst>
            <pc:docMk/>
            <pc:sldMk cId="3294091512" sldId="277"/>
            <ac:spMk id="18" creationId="{C3C73341-830F-4A9F-A7D2-B24C20CAC4E6}"/>
          </ac:spMkLst>
        </pc:spChg>
      </pc:sldChg>
      <pc:sldChg chg="modSp mod">
        <pc:chgData name="Egor Lychagin" userId="8b65ed3ec763e5ed" providerId="LiveId" clId="{FCD5B160-162C-47B2-8FBF-22461CE99365}" dt="2023-01-22T10:16:15.770" v="343" actId="948"/>
        <pc:sldMkLst>
          <pc:docMk/>
          <pc:sldMk cId="2006050453" sldId="278"/>
        </pc:sldMkLst>
        <pc:spChg chg="mod">
          <ac:chgData name="Egor Lychagin" userId="8b65ed3ec763e5ed" providerId="LiveId" clId="{FCD5B160-162C-47B2-8FBF-22461CE99365}" dt="2023-01-22T10:11:16.033" v="243" actId="1076"/>
          <ac:spMkLst>
            <pc:docMk/>
            <pc:sldMk cId="2006050453" sldId="278"/>
            <ac:spMk id="35" creationId="{A880A1FE-63FA-402D-A72F-EE87D38EF96A}"/>
          </ac:spMkLst>
        </pc:spChg>
        <pc:spChg chg="mod">
          <ac:chgData name="Egor Lychagin" userId="8b65ed3ec763e5ed" providerId="LiveId" clId="{FCD5B160-162C-47B2-8FBF-22461CE99365}" dt="2023-01-22T10:16:15.770" v="343" actId="948"/>
          <ac:spMkLst>
            <pc:docMk/>
            <pc:sldMk cId="2006050453" sldId="278"/>
            <ac:spMk id="42" creationId="{8318E90B-0A29-45EB-A769-E3FD2E3EE159}"/>
          </ac:spMkLst>
        </pc:spChg>
        <pc:spChg chg="mod">
          <ac:chgData name="Egor Lychagin" userId="8b65ed3ec763e5ed" providerId="LiveId" clId="{FCD5B160-162C-47B2-8FBF-22461CE99365}" dt="2023-01-22T10:12:49.965" v="248" actId="1076"/>
          <ac:spMkLst>
            <pc:docMk/>
            <pc:sldMk cId="2006050453" sldId="278"/>
            <ac:spMk id="44" creationId="{FB829DC8-C1C9-4C3A-A878-9DAC3DA93BB6}"/>
          </ac:spMkLst>
        </pc:spChg>
      </pc:sldChg>
      <pc:sldChg chg="modSp mod">
        <pc:chgData name="Egor Lychagin" userId="8b65ed3ec763e5ed" providerId="LiveId" clId="{FCD5B160-162C-47B2-8FBF-22461CE99365}" dt="2023-01-22T10:44:38.637" v="406" actId="20577"/>
        <pc:sldMkLst>
          <pc:docMk/>
          <pc:sldMk cId="1090976525" sldId="566"/>
        </pc:sldMkLst>
        <pc:spChg chg="mod">
          <ac:chgData name="Egor Lychagin" userId="8b65ed3ec763e5ed" providerId="LiveId" clId="{FCD5B160-162C-47B2-8FBF-22461CE99365}" dt="2023-01-22T10:44:38.637" v="406" actId="20577"/>
          <ac:spMkLst>
            <pc:docMk/>
            <pc:sldMk cId="1090976525" sldId="566"/>
            <ac:spMk id="10" creationId="{DD8D4F8F-A893-4DB7-A3A3-11FBDF6C34FC}"/>
          </ac:spMkLst>
        </pc:spChg>
      </pc:sldChg>
      <pc:sldChg chg="addSp delSp modSp add mod">
        <pc:chgData name="Egor Lychagin" userId="8b65ed3ec763e5ed" providerId="LiveId" clId="{FCD5B160-162C-47B2-8FBF-22461CE99365}" dt="2023-01-22T10:04:17.899" v="156" actId="1076"/>
        <pc:sldMkLst>
          <pc:docMk/>
          <pc:sldMk cId="3465418200" sldId="581"/>
        </pc:sldMkLst>
        <pc:spChg chg="mod">
          <ac:chgData name="Egor Lychagin" userId="8b65ed3ec763e5ed" providerId="LiveId" clId="{FCD5B160-162C-47B2-8FBF-22461CE99365}" dt="2023-01-22T09:51:13.393" v="7" actId="1076"/>
          <ac:spMkLst>
            <pc:docMk/>
            <pc:sldMk cId="3465418200" sldId="581"/>
            <ac:spMk id="5" creationId="{A2487561-7559-4AE0-BD5A-DE111F517B49}"/>
          </ac:spMkLst>
        </pc:spChg>
        <pc:spChg chg="mod">
          <ac:chgData name="Egor Lychagin" userId="8b65ed3ec763e5ed" providerId="LiveId" clId="{FCD5B160-162C-47B2-8FBF-22461CE99365}" dt="2023-01-22T09:58:55.899" v="135"/>
          <ac:spMkLst>
            <pc:docMk/>
            <pc:sldMk cId="3465418200" sldId="581"/>
            <ac:spMk id="6" creationId="{BD2E4928-BAEE-4AD4-BB84-C39E10E0FDC7}"/>
          </ac:spMkLst>
        </pc:spChg>
        <pc:spChg chg="add mod">
          <ac:chgData name="Egor Lychagin" userId="8b65ed3ec763e5ed" providerId="LiveId" clId="{FCD5B160-162C-47B2-8FBF-22461CE99365}" dt="2023-01-22T09:51:47.454" v="12" actId="1076"/>
          <ac:spMkLst>
            <pc:docMk/>
            <pc:sldMk cId="3465418200" sldId="581"/>
            <ac:spMk id="9" creationId="{F18CC76A-C1B9-3351-4AB5-B403604F6B5B}"/>
          </ac:spMkLst>
        </pc:spChg>
        <pc:spChg chg="add mod">
          <ac:chgData name="Egor Lychagin" userId="8b65ed3ec763e5ed" providerId="LiveId" clId="{FCD5B160-162C-47B2-8FBF-22461CE99365}" dt="2023-01-22T09:59:26.106" v="142" actId="1076"/>
          <ac:spMkLst>
            <pc:docMk/>
            <pc:sldMk cId="3465418200" sldId="581"/>
            <ac:spMk id="11" creationId="{B6A6C3DA-A47F-6CB0-4B43-5F1CAEFF1586}"/>
          </ac:spMkLst>
        </pc:spChg>
        <pc:spChg chg="mod">
          <ac:chgData name="Egor Lychagin" userId="8b65ed3ec763e5ed" providerId="LiveId" clId="{FCD5B160-162C-47B2-8FBF-22461CE99365}" dt="2023-01-22T10:04:10.715" v="155" actId="1076"/>
          <ac:spMkLst>
            <pc:docMk/>
            <pc:sldMk cId="3465418200" sldId="581"/>
            <ac:spMk id="13" creationId="{7CE339BE-6609-442E-98E1-FB3A9CB0B6A4}"/>
          </ac:spMkLst>
        </pc:spChg>
        <pc:spChg chg="add mod">
          <ac:chgData name="Egor Lychagin" userId="8b65ed3ec763e5ed" providerId="LiveId" clId="{FCD5B160-162C-47B2-8FBF-22461CE99365}" dt="2023-01-22T10:04:17.899" v="156" actId="1076"/>
          <ac:spMkLst>
            <pc:docMk/>
            <pc:sldMk cId="3465418200" sldId="581"/>
            <ac:spMk id="16" creationId="{C6F3EB46-2F98-39C6-35D8-4721B4D9E741}"/>
          </ac:spMkLst>
        </pc:spChg>
        <pc:spChg chg="del">
          <ac:chgData name="Egor Lychagin" userId="8b65ed3ec763e5ed" providerId="LiveId" clId="{FCD5B160-162C-47B2-8FBF-22461CE99365}" dt="2023-01-22T09:51:00.071" v="5" actId="478"/>
          <ac:spMkLst>
            <pc:docMk/>
            <pc:sldMk cId="3465418200" sldId="581"/>
            <ac:spMk id="24" creationId="{F350F39E-5038-48E9-A3CE-71707F41737C}"/>
          </ac:spMkLst>
        </pc:spChg>
        <pc:graphicFrameChg chg="add del mod">
          <ac:chgData name="Egor Lychagin" userId="8b65ed3ec763e5ed" providerId="LiveId" clId="{FCD5B160-162C-47B2-8FBF-22461CE99365}" dt="2023-01-22T09:51:36.342" v="10"/>
          <ac:graphicFrameMkLst>
            <pc:docMk/>
            <pc:sldMk cId="3465418200" sldId="581"/>
            <ac:graphicFrameMk id="2" creationId="{4AE4799A-3512-08E3-C2A3-FDFC2B12836B}"/>
          </ac:graphicFrameMkLst>
        </pc:graphicFrameChg>
        <pc:graphicFrameChg chg="add mod">
          <ac:chgData name="Egor Lychagin" userId="8b65ed3ec763e5ed" providerId="LiveId" clId="{FCD5B160-162C-47B2-8FBF-22461CE99365}" dt="2023-01-22T09:59:22.339" v="141" actId="1076"/>
          <ac:graphicFrameMkLst>
            <pc:docMk/>
            <pc:sldMk cId="3465418200" sldId="581"/>
            <ac:graphicFrameMk id="3" creationId="{AEF9E6DB-B6D7-7354-74CF-D7FF1BF62C44}"/>
          </ac:graphicFrameMkLst>
        </pc:graphicFrameChg>
        <pc:graphicFrameChg chg="del">
          <ac:chgData name="Egor Lychagin" userId="8b65ed3ec763e5ed" providerId="LiveId" clId="{FCD5B160-162C-47B2-8FBF-22461CE99365}" dt="2023-01-22T09:50:46.916" v="1" actId="478"/>
          <ac:graphicFrameMkLst>
            <pc:docMk/>
            <pc:sldMk cId="3465418200" sldId="581"/>
            <ac:graphicFrameMk id="7" creationId="{0635004E-E315-4EFB-B3C9-1B247B05B363}"/>
          </ac:graphicFrameMkLst>
        </pc:graphicFrameChg>
        <pc:graphicFrameChg chg="add mod">
          <ac:chgData name="Egor Lychagin" userId="8b65ed3ec763e5ed" providerId="LiveId" clId="{FCD5B160-162C-47B2-8FBF-22461CE99365}" dt="2023-01-22T09:59:22.339" v="141" actId="1076"/>
          <ac:graphicFrameMkLst>
            <pc:docMk/>
            <pc:sldMk cId="3465418200" sldId="581"/>
            <ac:graphicFrameMk id="8" creationId="{9FC390FC-93CB-320C-875C-8ED43CE52398}"/>
          </ac:graphicFrameMkLst>
        </pc:graphicFrameChg>
        <pc:graphicFrameChg chg="add del mod">
          <ac:chgData name="Egor Lychagin" userId="8b65ed3ec763e5ed" providerId="LiveId" clId="{FCD5B160-162C-47B2-8FBF-22461CE99365}" dt="2023-01-22T10:03:20.577" v="146"/>
          <ac:graphicFrameMkLst>
            <pc:docMk/>
            <pc:sldMk cId="3465418200" sldId="581"/>
            <ac:graphicFrameMk id="17" creationId="{D0EEA09C-0B57-EDB0-472A-16C92BD11836}"/>
          </ac:graphicFrameMkLst>
        </pc:graphicFrameChg>
        <pc:graphicFrameChg chg="del">
          <ac:chgData name="Egor Lychagin" userId="8b65ed3ec763e5ed" providerId="LiveId" clId="{FCD5B160-162C-47B2-8FBF-22461CE99365}" dt="2023-01-22T09:50:54.441" v="3" actId="478"/>
          <ac:graphicFrameMkLst>
            <pc:docMk/>
            <pc:sldMk cId="3465418200" sldId="581"/>
            <ac:graphicFrameMk id="21" creationId="{41B8061A-8D4D-4BCD-89EE-B2A934A5361D}"/>
          </ac:graphicFrameMkLst>
        </pc:graphicFrameChg>
        <pc:picChg chg="del">
          <ac:chgData name="Egor Lychagin" userId="8b65ed3ec763e5ed" providerId="LiveId" clId="{FCD5B160-162C-47B2-8FBF-22461CE99365}" dt="2023-01-22T09:50:51.656" v="2" actId="478"/>
          <ac:picMkLst>
            <pc:docMk/>
            <pc:sldMk cId="3465418200" sldId="581"/>
            <ac:picMk id="14" creationId="{B3C5694E-35DB-45D7-BF54-9F90843BA8EF}"/>
          </ac:picMkLst>
        </pc:picChg>
        <pc:picChg chg="del">
          <ac:chgData name="Egor Lychagin" userId="8b65ed3ec763e5ed" providerId="LiveId" clId="{FCD5B160-162C-47B2-8FBF-22461CE99365}" dt="2023-01-22T09:51:01.911" v="6" actId="478"/>
          <ac:picMkLst>
            <pc:docMk/>
            <pc:sldMk cId="3465418200" sldId="581"/>
            <ac:picMk id="15" creationId="{2AAB3848-BC33-4C9E-803F-BE6527CEC900}"/>
          </ac:picMkLst>
        </pc:picChg>
        <pc:picChg chg="del">
          <ac:chgData name="Egor Lychagin" userId="8b65ed3ec763e5ed" providerId="LiveId" clId="{FCD5B160-162C-47B2-8FBF-22461CE99365}" dt="2023-01-22T09:50:55.645" v="4" actId="478"/>
          <ac:picMkLst>
            <pc:docMk/>
            <pc:sldMk cId="3465418200" sldId="581"/>
            <ac:picMk id="22" creationId="{243C9662-A208-493A-A11A-B926BDEBB4BE}"/>
          </ac:picMkLst>
        </pc:picChg>
      </pc:sldChg>
      <pc:sldChg chg="add del">
        <pc:chgData name="Egor Lychagin" userId="8b65ed3ec763e5ed" providerId="LiveId" clId="{FCD5B160-162C-47B2-8FBF-22461CE99365}" dt="2023-01-22T10:17:20.821" v="345" actId="2890"/>
        <pc:sldMkLst>
          <pc:docMk/>
          <pc:sldMk cId="1827349204" sldId="5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F3003-B7BC-4735-B29F-D554AB81C807}" type="datetimeFigureOut">
              <a:rPr lang="ru-RU" smtClean="0"/>
              <a:t>23.06.2023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E31C5-99E4-4590-8863-849BA705C175}" type="slidenum">
              <a:rPr lang="ru-RU" smtClean="0"/>
              <a:t>‹#›</a:t>
            </a:fld>
            <a:endParaRPr lang="ru-RU"/>
          </a:p>
        </p:txBody>
      </p:sp>
    </p:spTree>
    <p:extLst>
      <p:ext uri="{BB962C8B-B14F-4D97-AF65-F5344CB8AC3E}">
        <p14:creationId xmlns:p14="http://schemas.microsoft.com/office/powerpoint/2010/main" val="33509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8AE31C5-99E4-4590-8863-849BA705C175}" type="slidenum">
              <a:rPr lang="ru-RU" smtClean="0"/>
              <a:t>4</a:t>
            </a:fld>
            <a:endParaRPr lang="ru-RU"/>
          </a:p>
        </p:txBody>
      </p:sp>
    </p:spTree>
    <p:extLst>
      <p:ext uri="{BB962C8B-B14F-4D97-AF65-F5344CB8AC3E}">
        <p14:creationId xmlns:p14="http://schemas.microsoft.com/office/powerpoint/2010/main" val="2584625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8AE31C5-99E4-4590-8863-849BA705C175}" type="slidenum">
              <a:rPr lang="ru-RU" smtClean="0"/>
              <a:t>13</a:t>
            </a:fld>
            <a:endParaRPr lang="ru-RU"/>
          </a:p>
        </p:txBody>
      </p:sp>
    </p:spTree>
    <p:extLst>
      <p:ext uri="{BB962C8B-B14F-4D97-AF65-F5344CB8AC3E}">
        <p14:creationId xmlns:p14="http://schemas.microsoft.com/office/powerpoint/2010/main" val="4259514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CDD97B-C022-40B5-85B7-75F6A0BC8394}" type="slidenum">
              <a:rPr lang="en-US" altLang="ru-RU" smtClean="0"/>
              <a:pPr/>
              <a:t>14</a:t>
            </a:fld>
            <a:endParaRPr lang="en-US" altLang="ru-RU"/>
          </a:p>
        </p:txBody>
      </p:sp>
    </p:spTree>
    <p:extLst>
      <p:ext uri="{BB962C8B-B14F-4D97-AF65-F5344CB8AC3E}">
        <p14:creationId xmlns:p14="http://schemas.microsoft.com/office/powerpoint/2010/main" val="352226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8AE31C5-99E4-4590-8863-849BA705C175}" type="slidenum">
              <a:rPr lang="ru-RU" smtClean="0"/>
              <a:t>15</a:t>
            </a:fld>
            <a:endParaRPr lang="ru-RU"/>
          </a:p>
        </p:txBody>
      </p:sp>
    </p:spTree>
    <p:extLst>
      <p:ext uri="{BB962C8B-B14F-4D97-AF65-F5344CB8AC3E}">
        <p14:creationId xmlns:p14="http://schemas.microsoft.com/office/powerpoint/2010/main" val="2014282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A207D4-CE72-44E0-8C0F-9EBF8118230E}" type="slidenum">
              <a:rPr lang="ru-RU" smtClean="0"/>
              <a:t>16</a:t>
            </a:fld>
            <a:endParaRPr lang="ru-RU"/>
          </a:p>
        </p:txBody>
      </p:sp>
    </p:spTree>
    <p:extLst>
      <p:ext uri="{BB962C8B-B14F-4D97-AF65-F5344CB8AC3E}">
        <p14:creationId xmlns:p14="http://schemas.microsoft.com/office/powerpoint/2010/main" val="46284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A207D4-CE72-44E0-8C0F-9EBF8118230E}" type="slidenum">
              <a:rPr lang="ru-RU" smtClean="0"/>
              <a:t>18</a:t>
            </a:fld>
            <a:endParaRPr lang="ru-RU"/>
          </a:p>
        </p:txBody>
      </p:sp>
    </p:spTree>
    <p:extLst>
      <p:ext uri="{BB962C8B-B14F-4D97-AF65-F5344CB8AC3E}">
        <p14:creationId xmlns:p14="http://schemas.microsoft.com/office/powerpoint/2010/main" val="2084604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A207D4-CE72-44E0-8C0F-9EBF8118230E}" type="slidenum">
              <a:rPr lang="ru-RU" smtClean="0"/>
              <a:t>19</a:t>
            </a:fld>
            <a:endParaRPr lang="ru-RU"/>
          </a:p>
        </p:txBody>
      </p:sp>
    </p:spTree>
    <p:extLst>
      <p:ext uri="{BB962C8B-B14F-4D97-AF65-F5344CB8AC3E}">
        <p14:creationId xmlns:p14="http://schemas.microsoft.com/office/powerpoint/2010/main" val="112741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8AE31C5-99E4-4590-8863-849BA705C175}" type="slidenum">
              <a:rPr lang="ru-RU" smtClean="0"/>
              <a:t>5</a:t>
            </a:fld>
            <a:endParaRPr lang="ru-RU"/>
          </a:p>
        </p:txBody>
      </p:sp>
    </p:spTree>
    <p:extLst>
      <p:ext uri="{BB962C8B-B14F-4D97-AF65-F5344CB8AC3E}">
        <p14:creationId xmlns:p14="http://schemas.microsoft.com/office/powerpoint/2010/main" val="210441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I started from ROT effect investigation. This activity is going in cooperation with physicist from ITEP, PNPI, FRM2. </a:t>
            </a:r>
            <a:endParaRPr/>
          </a:p>
          <a:p>
            <a:pPr marL="0" marR="0" lvl="0" indent="0" algn="l" rtl="0">
              <a:lnSpc>
                <a:spcPct val="100000"/>
              </a:lnSpc>
              <a:spcBef>
                <a:spcPts val="0"/>
              </a:spcBef>
              <a:spcAft>
                <a:spcPts val="0"/>
              </a:spcAft>
              <a:buClr>
                <a:schemeClr val="dk1"/>
              </a:buClr>
              <a:buSzPts val="1800"/>
              <a:buFont typeface="Calibri"/>
              <a:buNone/>
            </a:pPr>
            <a:endParaRPr sz="180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Angle distribution of gamma rays emitted in fission is measured in experiment for different polarization of neutrons and asymmetry of the distribution relative the fission axe is determined. The planned measurement at a resonance of 1.14 eV of compound nucleus </a:t>
            </a:r>
            <a:r>
              <a:rPr lang="en-US" sz="1800" baseline="30000">
                <a:solidFill>
                  <a:srgbClr val="000000"/>
                </a:solidFill>
                <a:latin typeface="Times New Roman"/>
                <a:ea typeface="Times New Roman"/>
                <a:cs typeface="Times New Roman"/>
                <a:sym typeface="Times New Roman"/>
              </a:rPr>
              <a:t>236</a:t>
            </a:r>
            <a:r>
              <a:rPr lang="en-US" sz="1800">
                <a:solidFill>
                  <a:srgbClr val="000000"/>
                </a:solidFill>
                <a:latin typeface="Times New Roman"/>
                <a:ea typeface="Times New Roman"/>
                <a:cs typeface="Times New Roman"/>
                <a:sym typeface="Times New Roman"/>
              </a:rPr>
              <a:t>U has not been implemented because of the impossibility of carrying out the required modernization of the neutron beam of the POLI set-up  at FRM2 facility, resulting from the pandemic. This measurement interesting because the partial contributions of different states of the nuclear compound depend on the neutron energy, and one can expect a change in the magnitude and even sign of the observed effect.</a:t>
            </a:r>
            <a:r>
              <a:rPr lang="en-US" sz="1800">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But a</a:t>
            </a:r>
            <a:r>
              <a:rPr lang="en-US" sz="1800">
                <a:solidFill>
                  <a:srgbClr val="000000"/>
                </a:solidFill>
                <a:latin typeface="Times New Roman"/>
                <a:ea typeface="Times New Roman"/>
                <a:cs typeface="Times New Roman"/>
                <a:sym typeface="Times New Roman"/>
              </a:rPr>
              <a:t> detailed analysis of the previously obtained results at a neutron energy of 0.06 eV was carried out.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16" name="Google Shape;1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P-violation also in Th-232, Sn-117, Br-81, La-139, Ag-107, Ag-109. </a:t>
            </a:r>
            <a:r>
              <a:rPr lang="en-US" sz="1400">
                <a:latin typeface="Times New Roman"/>
                <a:ea typeface="Times New Roman"/>
                <a:cs typeface="Times New Roman"/>
                <a:sym typeface="Times New Roman"/>
              </a:rPr>
              <a:t>Determining parameters of neutron resonances such as energy, spin, parity, partial neutron widths of s - and p - wave resonances which mix to cause parity violation is also important. </a:t>
            </a:r>
            <a:endParaRPr sz="1400">
              <a:latin typeface="Times New Roman"/>
              <a:ea typeface="Times New Roman"/>
              <a:cs typeface="Times New Roman"/>
              <a:sym typeface="Times New Roman"/>
            </a:endParaRPr>
          </a:p>
          <a:p>
            <a:pPr marL="0" lvl="0" indent="0" algn="l" rtl="0">
              <a:spcBef>
                <a:spcPts val="0"/>
              </a:spcBef>
              <a:spcAft>
                <a:spcPts val="0"/>
              </a:spcAft>
              <a:buNone/>
            </a:pPr>
            <a:endParaRPr sz="1400">
              <a:latin typeface="Times New Roman"/>
              <a:ea typeface="Times New Roman"/>
              <a:cs typeface="Times New Roman"/>
              <a:sym typeface="Times New Roman"/>
            </a:endParaRPr>
          </a:p>
        </p:txBody>
      </p:sp>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5409cc115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5409cc115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g25409cc115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1" name="Google Shape;2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2.bin"/><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3.bin"/><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5" name="Нижний колонтитул 4"/>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176833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1614668" y="6356350"/>
            <a:ext cx="1966732"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57th meeting of the PAC for Nuclear Physics June 29, 2023</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78060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1614668" y="6356350"/>
            <a:ext cx="1966732"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57th meeting of the PAC for Nuclear Physics June 29, 2023</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1649563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a:solidFill>
            <a:schemeClr val="bg1"/>
          </a:solidFill>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xfrm>
            <a:off x="1614668" y="6356350"/>
            <a:ext cx="1966732" cy="365125"/>
          </a:xfrm>
          <a:prstGeom prst="rect">
            <a:avLst/>
          </a:prstGeom>
        </p:spPr>
        <p:txBody>
          <a:bodyPr/>
          <a:lstStyle>
            <a:lvl1pPr>
              <a:defRPr/>
            </a:lvl1pPr>
          </a:lstStyle>
          <a:p>
            <a:endParaRPr lang="ru-RU"/>
          </a:p>
        </p:txBody>
      </p:sp>
      <p:sp>
        <p:nvSpPr>
          <p:cNvPr id="7" name="Rectangle 5"/>
          <p:cNvSpPr>
            <a:spLocks noGrp="1" noChangeArrowheads="1"/>
          </p:cNvSpPr>
          <p:nvPr>
            <p:ph type="ftr" sz="quarter" idx="11"/>
          </p:nvPr>
        </p:nvSpPr>
        <p:spPr/>
        <p:txBody>
          <a:bodyPr/>
          <a:lstStyle>
            <a:lvl1pPr>
              <a:defRPr/>
            </a:lvl1pPr>
          </a:lstStyle>
          <a:p>
            <a:r>
              <a:rPr lang="en-US"/>
              <a:t>57th meeting of the PAC for Nuclear Physics June 29, 2023</a:t>
            </a:r>
            <a:endParaRPr lang="ru-RU"/>
          </a:p>
        </p:txBody>
      </p:sp>
      <p:sp>
        <p:nvSpPr>
          <p:cNvPr id="8" name="Rectangle 6"/>
          <p:cNvSpPr>
            <a:spLocks noGrp="1" noChangeArrowheads="1"/>
          </p:cNvSpPr>
          <p:nvPr>
            <p:ph type="sldNum" sz="quarter" idx="12"/>
          </p:nvPr>
        </p:nvSpPr>
        <p:spPr>
          <a:xfrm>
            <a:off x="9636631" y="6399738"/>
            <a:ext cx="770106" cy="365125"/>
          </a:xfrm>
          <a:prstGeom prst="rect">
            <a:avLst/>
          </a:prstGeom>
        </p:spPr>
        <p:txBody>
          <a:bodyPr/>
          <a:lstStyle>
            <a:lvl1pPr>
              <a:defRPr/>
            </a:lvl1pPr>
          </a:lstStyle>
          <a:p>
            <a:fld id="{3A2E3952-BF93-4DB5-A741-DAB273617196}" type="slidenum">
              <a:rPr lang="ru-RU" smtClean="0"/>
              <a:t>‹#›</a:t>
            </a:fld>
            <a:endParaRPr lang="ru-RU"/>
          </a:p>
        </p:txBody>
      </p:sp>
    </p:spTree>
    <p:extLst>
      <p:ext uri="{BB962C8B-B14F-4D97-AF65-F5344CB8AC3E}">
        <p14:creationId xmlns:p14="http://schemas.microsoft.com/office/powerpoint/2010/main" val="1443317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r>
              <a:rPr lang="en-US"/>
              <a:t>57th meeting of the PAC for Nuclear Physics June 29, 2023</a:t>
            </a:r>
            <a:endParaRPr lang="ru-RU"/>
          </a:p>
        </p:txBody>
      </p:sp>
    </p:spTree>
    <p:extLst>
      <p:ext uri="{BB962C8B-B14F-4D97-AF65-F5344CB8AC3E}">
        <p14:creationId xmlns:p14="http://schemas.microsoft.com/office/powerpoint/2010/main" val="212043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r>
              <a:rPr lang="en-US"/>
              <a:t>57th meeting of the PAC for Nuclear Physics June 29, 2023</a:t>
            </a:r>
            <a:endParaRPr lang="ru-RU"/>
          </a:p>
        </p:txBody>
      </p:sp>
    </p:spTree>
    <p:extLst>
      <p:ext uri="{BB962C8B-B14F-4D97-AF65-F5344CB8AC3E}">
        <p14:creationId xmlns:p14="http://schemas.microsoft.com/office/powerpoint/2010/main" val="22676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a:solidFill>
            <a:schemeClr val="bg1"/>
          </a:solidFill>
        </p:spPr>
        <p:txBody>
          <a:bodyPr/>
          <a:lstStyle/>
          <a:p>
            <a:r>
              <a:rPr lang="ru-RU"/>
              <a:t>Образец заголовка</a:t>
            </a:r>
          </a:p>
        </p:txBody>
      </p:sp>
      <p:sp>
        <p:nvSpPr>
          <p:cNvPr id="3" name="Текст 2"/>
          <p:cNvSpPr>
            <a:spLocks noGrp="1"/>
          </p:cNvSpPr>
          <p:nvPr>
            <p:ph type="body" sz="half" idx="1"/>
          </p:nvPr>
        </p:nvSpPr>
        <p:spPr>
          <a:xfrm>
            <a:off x="609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412875"/>
            <a:ext cx="5384800" cy="22796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3844925"/>
            <a:ext cx="5384800" cy="22812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57th meeting of the PAC for Nuclear Physics June 29, 2023</a:t>
            </a:r>
            <a:endParaRPr lang="ru-RU"/>
          </a:p>
        </p:txBody>
      </p:sp>
      <p:sp>
        <p:nvSpPr>
          <p:cNvPr id="8" name="Номер слайда 7"/>
          <p:cNvSpPr>
            <a:spLocks noGrp="1"/>
          </p:cNvSpPr>
          <p:nvPr>
            <p:ph type="sldNum" sz="quarter" idx="12"/>
          </p:nvPr>
        </p:nvSpPr>
        <p:spPr>
          <a:xfrm>
            <a:off x="8737600" y="6245225"/>
            <a:ext cx="2844800" cy="476250"/>
          </a:xfrm>
          <a:prstGeom prst="rect">
            <a:avLst/>
          </a:prstGeom>
        </p:spPr>
        <p:txBody>
          <a:bodyPr/>
          <a:lstStyle>
            <a:lvl1pPr>
              <a:defRPr/>
            </a:lvl1pPr>
          </a:lstStyle>
          <a:p>
            <a:fld id="{3A2E3952-BF93-4DB5-A741-DAB273617196}" type="slidenum">
              <a:rPr lang="ru-RU" smtClean="0"/>
              <a:t>‹#›</a:t>
            </a:fld>
            <a:endParaRPr lang="ru-RU"/>
          </a:p>
        </p:txBody>
      </p:sp>
    </p:spTree>
    <p:extLst>
      <p:ext uri="{BB962C8B-B14F-4D97-AF65-F5344CB8AC3E}">
        <p14:creationId xmlns:p14="http://schemas.microsoft.com/office/powerpoint/2010/main" val="9044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a:solidFill>
            <a:schemeClr val="bg1"/>
          </a:solidFill>
        </p:spPr>
        <p:txBody>
          <a:bodyPr/>
          <a:lstStyle/>
          <a:p>
            <a:r>
              <a:rPr lang="ru-RU"/>
              <a:t>Образец заголовка</a:t>
            </a:r>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ru-RU"/>
              <a:t>Щелкните этот значок, чтобы добавить изображение из Интернета</a:t>
            </a:r>
          </a:p>
        </p:txBody>
      </p:sp>
      <p:sp>
        <p:nvSpPr>
          <p:cNvPr id="4" name="Текст 3"/>
          <p:cNvSpPr>
            <a:spLocks noGrp="1"/>
          </p:cNvSpPr>
          <p:nvPr>
            <p:ph type="body" sz="half" idx="2"/>
          </p:nvPr>
        </p:nvSpPr>
        <p:spPr>
          <a:xfrm>
            <a:off x="6197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8737600" y="6245225"/>
            <a:ext cx="2844800" cy="476250"/>
          </a:xfrm>
          <a:prstGeom prst="rect">
            <a:avLst/>
          </a:prstGeom>
        </p:spPr>
        <p:txBody>
          <a:bodyPr/>
          <a:lstStyle>
            <a:lvl1pPr>
              <a:defRPr/>
            </a:lvl1pPr>
          </a:lstStyle>
          <a:p>
            <a:fld id="{3A2E3952-BF93-4DB5-A741-DAB273617196}" type="slidenum">
              <a:rPr lang="ru-RU" smtClean="0"/>
              <a:t>‹#›</a:t>
            </a:fld>
            <a:endParaRPr lang="ru-RU"/>
          </a:p>
        </p:txBody>
      </p:sp>
    </p:spTree>
    <p:extLst>
      <p:ext uri="{BB962C8B-B14F-4D97-AF65-F5344CB8AC3E}">
        <p14:creationId xmlns:p14="http://schemas.microsoft.com/office/powerpoint/2010/main" val="803613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949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5"/>
        <p:cNvGrpSpPr/>
        <p:nvPr/>
      </p:nvGrpSpPr>
      <p:grpSpPr>
        <a:xfrm>
          <a:off x="0" y="0"/>
          <a:ext cx="0" cy="0"/>
          <a:chOff x="0" y="0"/>
          <a:chExt cx="0" cy="0"/>
        </a:xfrm>
      </p:grpSpPr>
      <p:sp>
        <p:nvSpPr>
          <p:cNvPr id="16" name="Google Shape;16;p1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00206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76661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5" name="Нижний колонтитул 4"/>
          <p:cNvSpPr>
            <a:spLocks noGrp="1"/>
          </p:cNvSpPr>
          <p:nvPr>
            <p:ph type="ftr" sz="quarter" idx="11"/>
          </p:nvPr>
        </p:nvSpPr>
        <p:spPr>
          <a:xfrm>
            <a:off x="695400" y="6453336"/>
            <a:ext cx="10586392" cy="404664"/>
          </a:xfrm>
        </p:spPr>
        <p:txBody>
          <a:bodyPr/>
          <a:lstStyle/>
          <a:p>
            <a:r>
              <a:rPr lang="en-US"/>
              <a:t>57th meeting of the PAC for Nuclear Physics June 29, 2023</a:t>
            </a:r>
            <a:endParaRPr lang="ru-RU" dirty="0"/>
          </a:p>
        </p:txBody>
      </p:sp>
    </p:spTree>
    <p:extLst>
      <p:ext uri="{BB962C8B-B14F-4D97-AF65-F5344CB8AC3E}">
        <p14:creationId xmlns:p14="http://schemas.microsoft.com/office/powerpoint/2010/main" val="245636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1"/>
          </p:nvPr>
        </p:nvSpPr>
        <p:spPr>
          <a:xfrm>
            <a:off x="1329448" y="6356350"/>
            <a:ext cx="9518162" cy="446527"/>
          </a:xfrm>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357733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1"/>
          </p:nvPr>
        </p:nvSpPr>
        <p:spPr>
          <a:xfrm>
            <a:off x="623392" y="6453336"/>
            <a:ext cx="10586392" cy="404664"/>
          </a:xfrm>
        </p:spPr>
        <p:txBody>
          <a:bodyPr/>
          <a:lstStyle/>
          <a:p>
            <a:r>
              <a:rPr lang="en-US"/>
              <a:t>57th meeting of the PAC for Nuclear Physics June 29, 2023</a:t>
            </a:r>
            <a:endParaRPr lang="ru-RU" dirty="0"/>
          </a:p>
        </p:txBody>
      </p:sp>
    </p:spTree>
    <p:extLst>
      <p:ext uri="{BB962C8B-B14F-4D97-AF65-F5344CB8AC3E}">
        <p14:creationId xmlns:p14="http://schemas.microsoft.com/office/powerpoint/2010/main" val="933590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5" name="Нижний колонтитул 4"/>
          <p:cNvSpPr>
            <a:spLocks noGrp="1"/>
          </p:cNvSpPr>
          <p:nvPr>
            <p:ph type="ftr" sz="quarter" idx="11"/>
          </p:nvPr>
        </p:nvSpPr>
        <p:spPr>
          <a:xfrm>
            <a:off x="623392" y="6453336"/>
            <a:ext cx="10586392" cy="404664"/>
          </a:xfrm>
        </p:spPr>
        <p:txBody>
          <a:bodyPr/>
          <a:lstStyle/>
          <a:p>
            <a:r>
              <a:rPr lang="en-US"/>
              <a:t>57th meeting of the PAC for Nuclear Physics June 29, 2023</a:t>
            </a:r>
            <a:endParaRPr lang="ru-RU" dirty="0"/>
          </a:p>
        </p:txBody>
      </p:sp>
    </p:spTree>
    <p:extLst>
      <p:ext uri="{BB962C8B-B14F-4D97-AF65-F5344CB8AC3E}">
        <p14:creationId xmlns:p14="http://schemas.microsoft.com/office/powerpoint/2010/main" val="2201898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38200" y="6356350"/>
            <a:ext cx="2743200"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1873501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38200" y="6356350"/>
            <a:ext cx="2743200" cy="365125"/>
          </a:xfrm>
          <a:prstGeom prst="rect">
            <a:avLst/>
          </a:prstGeom>
        </p:spPr>
        <p:txBody>
          <a:bodyPr/>
          <a:lstStyle/>
          <a:p>
            <a:endParaRPr lang="ru-RU"/>
          </a:p>
        </p:txBody>
      </p:sp>
      <p:sp>
        <p:nvSpPr>
          <p:cNvPr id="8" name="Нижний колонтитул 7"/>
          <p:cNvSpPr>
            <a:spLocks noGrp="1"/>
          </p:cNvSpPr>
          <p:nvPr>
            <p:ph type="ftr" sz="quarter" idx="11"/>
          </p:nvPr>
        </p:nvSpPr>
        <p:spPr/>
        <p:txBody>
          <a:bodyPr/>
          <a:lstStyle/>
          <a:p>
            <a:r>
              <a:rPr lang="en-US"/>
              <a:t>57th meeting of the PAC for Nuclear Physics June 29, 2023</a:t>
            </a:r>
            <a:endParaRPr lang="ru-RU"/>
          </a:p>
        </p:txBody>
      </p:sp>
      <p:sp>
        <p:nvSpPr>
          <p:cNvPr id="9" name="Номер слайда 8"/>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9591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4" name="Нижний колонтитул 3"/>
          <p:cNvSpPr>
            <a:spLocks noGrp="1"/>
          </p:cNvSpPr>
          <p:nvPr>
            <p:ph type="ftr" sz="quarter" idx="11"/>
          </p:nvPr>
        </p:nvSpPr>
        <p:spPr>
          <a:xfrm>
            <a:off x="695400" y="6434567"/>
            <a:ext cx="10586392" cy="404664"/>
          </a:xfrm>
        </p:spPr>
        <p:txBody>
          <a:bodyPr/>
          <a:lstStyle/>
          <a:p>
            <a:r>
              <a:rPr lang="en-US"/>
              <a:t>57th meeting of the PAC for Nuclear Physics June 29, 2023</a:t>
            </a:r>
            <a:endParaRPr lang="ru-RU" dirty="0"/>
          </a:p>
        </p:txBody>
      </p:sp>
    </p:spTree>
    <p:extLst>
      <p:ext uri="{BB962C8B-B14F-4D97-AF65-F5344CB8AC3E}">
        <p14:creationId xmlns:p14="http://schemas.microsoft.com/office/powerpoint/2010/main" val="3854025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endParaRPr lang="ru-RU"/>
          </a:p>
        </p:txBody>
      </p:sp>
      <p:sp>
        <p:nvSpPr>
          <p:cNvPr id="3" name="Нижний колонтитул 2"/>
          <p:cNvSpPr>
            <a:spLocks noGrp="1"/>
          </p:cNvSpPr>
          <p:nvPr>
            <p:ph type="ftr" sz="quarter" idx="11"/>
          </p:nvPr>
        </p:nvSpPr>
        <p:spPr/>
        <p:txBody>
          <a:bodyPr/>
          <a:lstStyle/>
          <a:p>
            <a:r>
              <a:rPr lang="en-US"/>
              <a:t>57th meeting of the PAC for Nuclear Physics June 29, 2023</a:t>
            </a:r>
            <a:endParaRPr lang="ru-RU"/>
          </a:p>
        </p:txBody>
      </p:sp>
      <p:sp>
        <p:nvSpPr>
          <p:cNvPr id="4" name="Номер слайда 3"/>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166133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647665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3476579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57th meeting of the PAC for Nuclear Physics June 29, 2023</a:t>
            </a:r>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3918697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57th meeting of the PAC for Nuclear Physics June 29, 2023</a:t>
            </a:r>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163983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7582" y="1709738"/>
            <a:ext cx="9319867"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2027582" y="4589463"/>
            <a:ext cx="931986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5" name="Нижний колонтитул 4"/>
          <p:cNvSpPr>
            <a:spLocks noGrp="1"/>
          </p:cNvSpPr>
          <p:nvPr>
            <p:ph type="ftr" sz="quarter" idx="11"/>
          </p:nvPr>
        </p:nvSpPr>
        <p:spPr>
          <a:xfrm>
            <a:off x="1055440" y="6381328"/>
            <a:ext cx="9799641" cy="446527"/>
          </a:xfrm>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1558255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xfrm>
            <a:off x="838200" y="6356350"/>
            <a:ext cx="2743200" cy="365125"/>
          </a:xfrm>
          <a:prstGeom prst="rect">
            <a:avLst/>
          </a:prstGeom>
        </p:spPr>
        <p:txBody>
          <a:bodyPr/>
          <a:lstStyle>
            <a:lvl1pPr>
              <a:defRPr/>
            </a:lvl1pPr>
          </a:lstStyle>
          <a:p>
            <a:endParaRPr lang="ru-RU"/>
          </a:p>
        </p:txBody>
      </p:sp>
      <p:sp>
        <p:nvSpPr>
          <p:cNvPr id="7" name="Rectangle 5"/>
          <p:cNvSpPr>
            <a:spLocks noGrp="1" noChangeArrowheads="1"/>
          </p:cNvSpPr>
          <p:nvPr>
            <p:ph type="ftr" sz="quarter" idx="11"/>
          </p:nvPr>
        </p:nvSpPr>
        <p:spPr/>
        <p:txBody>
          <a:bodyPr/>
          <a:lstStyle>
            <a:lvl1pPr>
              <a:defRPr/>
            </a:lvl1pPr>
          </a:lstStyle>
          <a:p>
            <a:r>
              <a:rPr lang="en-US"/>
              <a:t>57th meeting of the PAC for Nuclear Physics June 29, 2023</a:t>
            </a:r>
            <a:endParaRPr lang="ru-RU"/>
          </a:p>
        </p:txBody>
      </p:sp>
      <p:sp>
        <p:nvSpPr>
          <p:cNvPr id="8" name="Rectangle 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182884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r>
              <a:rPr lang="en-US"/>
              <a:t>57th meeting of the PAC for Nuclear Physics June 29, 2023</a:t>
            </a:r>
            <a:endParaRPr lang="ru-RU"/>
          </a:p>
        </p:txBody>
      </p:sp>
    </p:spTree>
    <p:extLst>
      <p:ext uri="{BB962C8B-B14F-4D97-AF65-F5344CB8AC3E}">
        <p14:creationId xmlns:p14="http://schemas.microsoft.com/office/powerpoint/2010/main" val="4106434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r>
              <a:rPr lang="en-US"/>
              <a:t>57th meeting of the PAC for Nuclear Physics June 29, 2023</a:t>
            </a:r>
            <a:endParaRPr lang="ru-RU"/>
          </a:p>
        </p:txBody>
      </p:sp>
    </p:spTree>
    <p:extLst>
      <p:ext uri="{BB962C8B-B14F-4D97-AF65-F5344CB8AC3E}">
        <p14:creationId xmlns:p14="http://schemas.microsoft.com/office/powerpoint/2010/main" val="3266759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412875"/>
            <a:ext cx="5384800" cy="22796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3844925"/>
            <a:ext cx="5384800" cy="22812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57th meeting of the PAC for Nuclear Physics June 29, 2023</a:t>
            </a:r>
            <a:endParaRPr lang="ru-RU"/>
          </a:p>
        </p:txBody>
      </p:sp>
      <p:sp>
        <p:nvSpPr>
          <p:cNvPr id="8" name="Номер слайда 7"/>
          <p:cNvSpPr>
            <a:spLocks noGrp="1"/>
          </p:cNvSpPr>
          <p:nvPr>
            <p:ph type="sldNum" sz="quarter" idx="12"/>
          </p:nvPr>
        </p:nvSpPr>
        <p:spPr>
          <a:xfrm>
            <a:off x="8737600" y="6245225"/>
            <a:ext cx="2844800" cy="476250"/>
          </a:xfrm>
          <a:prstGeom prst="rect">
            <a:avLst/>
          </a:prstGeo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123715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ru-RU"/>
              <a:t>Щелкните этот значок, чтобы добавить изображение из Интернета</a:t>
            </a:r>
          </a:p>
        </p:txBody>
      </p:sp>
      <p:sp>
        <p:nvSpPr>
          <p:cNvPr id="4" name="Текст 3"/>
          <p:cNvSpPr>
            <a:spLocks noGrp="1"/>
          </p:cNvSpPr>
          <p:nvPr>
            <p:ph type="body" sz="half" idx="2"/>
          </p:nvPr>
        </p:nvSpPr>
        <p:spPr>
          <a:xfrm>
            <a:off x="6197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8737600" y="6245225"/>
            <a:ext cx="2844800" cy="476250"/>
          </a:xfrm>
          <a:prstGeom prst="rect">
            <a:avLst/>
          </a:prstGeo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187562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ru-RU" altLang="ko-KR"/>
              <a:t>Образец заголовка</a:t>
            </a:r>
            <a:endParaRPr lang="ko-KR" alt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ltLang="ko-KR"/>
              <a:t>Образец подзаголовка</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3023362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ltLang="ko-KR"/>
              <a:t>Образец заголовка</a:t>
            </a:r>
            <a:endParaRPr lang="ko-KR" altLang="en-US"/>
          </a:p>
        </p:txBody>
      </p:sp>
      <p:sp>
        <p:nvSpPr>
          <p:cNvPr id="3" name="Content Placeholder 2"/>
          <p:cNvSpPr>
            <a:spLocks noGrp="1"/>
          </p:cNvSpPr>
          <p:nvPr>
            <p:ph idx="1"/>
          </p:nvPr>
        </p:nvSpPr>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1797599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ru-RU" altLang="ko-KR"/>
              <a:t>Образец заголовка</a:t>
            </a:r>
            <a:endParaRPr lang="ko-KR"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ltLang="ko-KR"/>
              <a:t>Образец текста</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3153399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ltLang="ko-KR"/>
              <a:t>Образец заголовка</a:t>
            </a:r>
            <a:endParaRPr lang="ko-KR" altLang="en-US"/>
          </a:p>
        </p:txBody>
      </p:sp>
      <p:sp>
        <p:nvSpPr>
          <p:cNvPr id="3" name="Content Placeholder 2"/>
          <p:cNvSpPr>
            <a:spLocks noGrp="1"/>
          </p:cNvSpPr>
          <p:nvPr>
            <p:ph sz="half" idx="1"/>
          </p:nvPr>
        </p:nvSpPr>
        <p:spPr>
          <a:xfrm>
            <a:off x="609600"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Content Placeholder 3"/>
          <p:cNvSpPr>
            <a:spLocks noGrp="1"/>
          </p:cNvSpPr>
          <p:nvPr>
            <p:ph sz="half" idx="2"/>
          </p:nvPr>
        </p:nvSpPr>
        <p:spPr>
          <a:xfrm>
            <a:off x="6197600"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2466556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ru-RU" altLang="ko-KR"/>
              <a:t>Образец заголовка</a:t>
            </a:r>
            <a:endParaRPr lang="ko-KR"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ltLang="ko-KR"/>
              <a:t>Образец текста</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ltLang="ko-KR"/>
              <a:t>Образец текста</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302516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1614668" y="6356350"/>
            <a:ext cx="1966732"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652502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ltLang="ko-KR"/>
              <a:t>Образец заголовка</a:t>
            </a:r>
            <a:endParaRPr lang="ko-KR" alt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2251249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2233986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ru-RU" altLang="ko-KR"/>
              <a:t>Образец заголовка</a:t>
            </a:r>
            <a:endParaRPr lang="ko-KR"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ltLang="ko-KR"/>
              <a:t>Образец текста</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3426858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ru-RU" altLang="ko-KR"/>
              <a:t>Образец заголовка</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altLang="ko-KR" noProof="0"/>
              <a:t>Вставка рисунка</a:t>
            </a:r>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ltLang="ko-KR"/>
              <a:t>Образец текста</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2749069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ltLang="ko-KR"/>
              <a:t>Образец заголовка</a:t>
            </a:r>
            <a:endParaRPr lang="ko-KR" altLang="en-US"/>
          </a:p>
        </p:txBody>
      </p:sp>
      <p:sp>
        <p:nvSpPr>
          <p:cNvPr id="3" name="Vertical Text Placeholder 2"/>
          <p:cNvSpPr>
            <a:spLocks noGrp="1"/>
          </p:cNvSpPr>
          <p:nvPr>
            <p:ph type="body" orient="vert" idx="1"/>
          </p:nvPr>
        </p:nvSpPr>
        <p:spPr/>
        <p:txBody>
          <a:bodyPr vert="eaVert"/>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1982956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60350"/>
            <a:ext cx="2743200" cy="5894388"/>
          </a:xfrm>
        </p:spPr>
        <p:txBody>
          <a:bodyPr vert="eaVert"/>
          <a:lstStyle/>
          <a:p>
            <a:r>
              <a:rPr lang="ru-RU" altLang="ko-KR"/>
              <a:t>Образец заголовка</a:t>
            </a:r>
            <a:endParaRPr lang="ko-KR" altLang="en-US"/>
          </a:p>
        </p:txBody>
      </p:sp>
      <p:sp>
        <p:nvSpPr>
          <p:cNvPr id="3" name="Vertical Text Placeholder 2"/>
          <p:cNvSpPr>
            <a:spLocks noGrp="1"/>
          </p:cNvSpPr>
          <p:nvPr>
            <p:ph type="body" orient="vert" idx="1"/>
          </p:nvPr>
        </p:nvSpPr>
        <p:spPr>
          <a:xfrm>
            <a:off x="609600" y="260350"/>
            <a:ext cx="8026400" cy="5894388"/>
          </a:xfrm>
        </p:spPr>
        <p:txBody>
          <a:bodyPr vert="eaVert"/>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3037334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60350"/>
            <a:ext cx="10972800" cy="1143000"/>
          </a:xfrm>
        </p:spPr>
        <p:txBody>
          <a:bodyPr/>
          <a:lstStyle/>
          <a:p>
            <a:r>
              <a:rPr lang="ru-RU" altLang="ko-KR"/>
              <a:t>Образец заголовка</a:t>
            </a:r>
            <a:endParaRPr lang="ko-KR" altLang="en-US"/>
          </a:p>
        </p:txBody>
      </p:sp>
      <p:sp>
        <p:nvSpPr>
          <p:cNvPr id="3" name="Content Placeholder 2"/>
          <p:cNvSpPr>
            <a:spLocks noGrp="1"/>
          </p:cNvSpPr>
          <p:nvPr>
            <p:ph sz="quarter" idx="1"/>
          </p:nvPr>
        </p:nvSpPr>
        <p:spPr>
          <a:xfrm>
            <a:off x="609600" y="1628775"/>
            <a:ext cx="5384800" cy="2185988"/>
          </a:xfr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Content Placeholder 3"/>
          <p:cNvSpPr>
            <a:spLocks noGrp="1"/>
          </p:cNvSpPr>
          <p:nvPr>
            <p:ph sz="quarter" idx="2"/>
          </p:nvPr>
        </p:nvSpPr>
        <p:spPr>
          <a:xfrm>
            <a:off x="6197600" y="1628775"/>
            <a:ext cx="5384800" cy="2185988"/>
          </a:xfr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5" name="Content Placeholder 4"/>
          <p:cNvSpPr>
            <a:spLocks noGrp="1"/>
          </p:cNvSpPr>
          <p:nvPr>
            <p:ph sz="quarter" idx="3"/>
          </p:nvPr>
        </p:nvSpPr>
        <p:spPr>
          <a:xfrm>
            <a:off x="609600" y="3967164"/>
            <a:ext cx="5384800" cy="2187575"/>
          </a:xfr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6" name="Content Placeholder 5"/>
          <p:cNvSpPr>
            <a:spLocks noGrp="1"/>
          </p:cNvSpPr>
          <p:nvPr>
            <p:ph sz="quarter" idx="4"/>
          </p:nvPr>
        </p:nvSpPr>
        <p:spPr>
          <a:xfrm>
            <a:off x="6197600" y="3967164"/>
            <a:ext cx="5384800" cy="2187575"/>
          </a:xfr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ko-KR"/>
              <a:t>57th meeting of the PAC for Nuclear Physics June 29, 2023</a:t>
            </a:r>
            <a:endParaRPr lang="ru-RU" altLang="ko-KR"/>
          </a:p>
        </p:txBody>
      </p:sp>
    </p:spTree>
    <p:extLst>
      <p:ext uri="{BB962C8B-B14F-4D97-AF65-F5344CB8AC3E}">
        <p14:creationId xmlns:p14="http://schemas.microsoft.com/office/powerpoint/2010/main" val="1655161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reserve="1">
  <p:cSld name="Заголовок, текст и объект">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name="Image" r:id="rId2" imgW="952045" imgH="317125" progId="">
                  <p:embed/>
                </p:oleObj>
              </mc:Choice>
              <mc:Fallback>
                <p:oleObj name="Image" r:id="rId2" imgW="952045" imgH="317125" progId="">
                  <p:embed/>
                  <p:pic>
                    <p:nvPicPr>
                      <p:cNvPr id="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609600" y="274638"/>
            <a:ext cx="10972800" cy="1143000"/>
          </a:xfrm>
          <a:prstGeom prst="rect">
            <a:avLst/>
          </a:prstGeom>
        </p:spPr>
        <p:txBody>
          <a:bodyPr/>
          <a:lstStyle/>
          <a:p>
            <a:r>
              <a:rPr lang="ru-RU" altLang="ko-KR"/>
              <a:t>Образец заголовка</a:t>
            </a:r>
            <a:endParaRPr lang="ko-KR" alt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Tree>
    <p:extLst>
      <p:ext uri="{BB962C8B-B14F-4D97-AF65-F5344CB8AC3E}">
        <p14:creationId xmlns:p14="http://schemas.microsoft.com/office/powerpoint/2010/main" val="205605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OverTx" preserve="1">
  <p:cSld name="Заголовок и два объекта над текстом">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name="Image" r:id="rId2" imgW="952045" imgH="317125" progId="">
                  <p:embed/>
                </p:oleObj>
              </mc:Choice>
              <mc:Fallback>
                <p:oleObj name="Image" r:id="rId2" imgW="952045" imgH="317125" progId="">
                  <p:embed/>
                  <p:pic>
                    <p:nvPicPr>
                      <p:cNvPr id="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609600" y="274638"/>
            <a:ext cx="10972800" cy="1143000"/>
          </a:xfrm>
          <a:prstGeom prst="rect">
            <a:avLst/>
          </a:prstGeom>
        </p:spPr>
        <p:txBody>
          <a:bodyPr/>
          <a:lstStyle/>
          <a:p>
            <a:r>
              <a:rPr lang="ru-RU" altLang="ko-KR"/>
              <a:t>Образец заголовка</a:t>
            </a:r>
            <a:endParaRPr lang="ko-KR" altLang="en-US"/>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
        <p:nvSpPr>
          <p:cNvPr id="5" name="Text Placeholder 4"/>
          <p:cNvSpPr>
            <a:spLocks noGrp="1"/>
          </p:cNvSpPr>
          <p:nvPr>
            <p:ph type="body" sz="half" idx="3"/>
          </p:nvPr>
        </p:nvSpPr>
        <p:spPr>
          <a:xfrm>
            <a:off x="609600" y="3938589"/>
            <a:ext cx="10972800" cy="2187575"/>
          </a:xfrm>
          <a:prstGeom prst="rect">
            <a:avLst/>
          </a:prstGeom>
        </p:spPr>
        <p:txBody>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endParaRPr lang="ko-KR" altLang="en-US"/>
          </a:p>
        </p:txBody>
      </p:sp>
    </p:spTree>
    <p:extLst>
      <p:ext uri="{BB962C8B-B14F-4D97-AF65-F5344CB8AC3E}">
        <p14:creationId xmlns:p14="http://schemas.microsoft.com/office/powerpoint/2010/main" val="2625626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81BA6EA0-580C-4A10-823F-9F1FA1C63EEE}"/>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EB1AECEF-7EA5-4813-B235-A7A92AC714DD}"/>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6" name="Номер слайда 5">
            <a:extLst>
              <a:ext uri="{FF2B5EF4-FFF2-40B4-BE49-F238E27FC236}">
                <a16:creationId xmlns:a16="http://schemas.microsoft.com/office/drawing/2014/main" id="{B37601F9-1D3B-4A05-93C4-65917814D2A7}"/>
              </a:ext>
            </a:extLst>
          </p:cNvPr>
          <p:cNvSpPr>
            <a:spLocks noGrp="1"/>
          </p:cNvSpPr>
          <p:nvPr>
            <p:ph type="sldNum" sz="quarter" idx="12"/>
          </p:nvPr>
        </p:nvSpPr>
        <p:spPr/>
        <p:txBody>
          <a:bodyPr/>
          <a:lstStyle>
            <a:lvl1pPr>
              <a:defRPr/>
            </a:lvl1pPr>
          </a:lstStyle>
          <a:p>
            <a:pPr>
              <a:defRPr/>
            </a:pPr>
            <a:fld id="{E31F4949-2F8B-41F6-8C1F-672062863985}" type="slidenum">
              <a:rPr lang="ru-RU"/>
              <a:pPr>
                <a:defRPr/>
              </a:pPr>
              <a:t>‹#›</a:t>
            </a:fld>
            <a:endParaRPr lang="ru-RU"/>
          </a:p>
        </p:txBody>
      </p:sp>
    </p:spTree>
    <p:extLst>
      <p:ext uri="{BB962C8B-B14F-4D97-AF65-F5344CB8AC3E}">
        <p14:creationId xmlns:p14="http://schemas.microsoft.com/office/powerpoint/2010/main" val="302096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1614668" y="6356350"/>
            <a:ext cx="1966732" cy="365125"/>
          </a:xfrm>
          <a:prstGeom prst="rect">
            <a:avLst/>
          </a:prstGeom>
        </p:spPr>
        <p:txBody>
          <a:bodyPr/>
          <a:lstStyle/>
          <a:p>
            <a:endParaRPr lang="ru-RU"/>
          </a:p>
        </p:txBody>
      </p:sp>
      <p:sp>
        <p:nvSpPr>
          <p:cNvPr id="8" name="Нижний колонтитул 7"/>
          <p:cNvSpPr>
            <a:spLocks noGrp="1"/>
          </p:cNvSpPr>
          <p:nvPr>
            <p:ph type="ftr" sz="quarter" idx="11"/>
          </p:nvPr>
        </p:nvSpPr>
        <p:spPr/>
        <p:txBody>
          <a:bodyPr/>
          <a:lstStyle/>
          <a:p>
            <a:r>
              <a:rPr lang="en-US"/>
              <a:t>57th meeting of the PAC for Nuclear Physics June 29, 2023</a:t>
            </a:r>
            <a:endParaRPr lang="ru-RU"/>
          </a:p>
        </p:txBody>
      </p:sp>
      <p:sp>
        <p:nvSpPr>
          <p:cNvPr id="9" name="Номер слайда 8"/>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4986940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B2BDEAF-5DF6-42CB-B65B-D47394188B0E}"/>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DF8C4263-D24D-4860-A8A9-A13DBD8D525E}"/>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6" name="Номер слайда 5">
            <a:extLst>
              <a:ext uri="{FF2B5EF4-FFF2-40B4-BE49-F238E27FC236}">
                <a16:creationId xmlns:a16="http://schemas.microsoft.com/office/drawing/2014/main" id="{0D19A0DD-CABA-4FD4-9DBD-E20FDA8E1FB1}"/>
              </a:ext>
            </a:extLst>
          </p:cNvPr>
          <p:cNvSpPr>
            <a:spLocks noGrp="1"/>
          </p:cNvSpPr>
          <p:nvPr>
            <p:ph type="sldNum" sz="quarter" idx="12"/>
          </p:nvPr>
        </p:nvSpPr>
        <p:spPr/>
        <p:txBody>
          <a:bodyPr/>
          <a:lstStyle>
            <a:lvl1pPr>
              <a:defRPr/>
            </a:lvl1pPr>
          </a:lstStyle>
          <a:p>
            <a:pPr>
              <a:defRPr/>
            </a:pPr>
            <a:fld id="{4CB82B90-F0E3-4817-9E9D-1F0E98A72C16}" type="slidenum">
              <a:rPr lang="ru-RU"/>
              <a:pPr>
                <a:defRPr/>
              </a:pPr>
              <a:t>‹#›</a:t>
            </a:fld>
            <a:endParaRPr lang="ru-RU"/>
          </a:p>
        </p:txBody>
      </p:sp>
    </p:spTree>
    <p:extLst>
      <p:ext uri="{BB962C8B-B14F-4D97-AF65-F5344CB8AC3E}">
        <p14:creationId xmlns:p14="http://schemas.microsoft.com/office/powerpoint/2010/main" val="4284840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15E7991-93B6-4BE2-8DE7-370080F11049}"/>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BA24E67E-3958-4D1E-A050-99E8AF708230}"/>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6" name="Номер слайда 5">
            <a:extLst>
              <a:ext uri="{FF2B5EF4-FFF2-40B4-BE49-F238E27FC236}">
                <a16:creationId xmlns:a16="http://schemas.microsoft.com/office/drawing/2014/main" id="{2233D068-9F33-42EA-A5CD-E3F5DD2485A1}"/>
              </a:ext>
            </a:extLst>
          </p:cNvPr>
          <p:cNvSpPr>
            <a:spLocks noGrp="1"/>
          </p:cNvSpPr>
          <p:nvPr>
            <p:ph type="sldNum" sz="quarter" idx="12"/>
          </p:nvPr>
        </p:nvSpPr>
        <p:spPr/>
        <p:txBody>
          <a:bodyPr/>
          <a:lstStyle>
            <a:lvl1pPr>
              <a:defRPr/>
            </a:lvl1pPr>
          </a:lstStyle>
          <a:p>
            <a:pPr>
              <a:defRPr/>
            </a:pPr>
            <a:fld id="{1989EAB2-1C95-43DD-B2A0-38433CA16AD0}" type="slidenum">
              <a:rPr lang="ru-RU"/>
              <a:pPr>
                <a:defRPr/>
              </a:pPr>
              <a:t>‹#›</a:t>
            </a:fld>
            <a:endParaRPr lang="ru-RU"/>
          </a:p>
        </p:txBody>
      </p:sp>
    </p:spTree>
    <p:extLst>
      <p:ext uri="{BB962C8B-B14F-4D97-AF65-F5344CB8AC3E}">
        <p14:creationId xmlns:p14="http://schemas.microsoft.com/office/powerpoint/2010/main" val="1025701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898EAB0E-2209-4023-83F2-FC77D385AA1E}"/>
              </a:ext>
            </a:extLst>
          </p:cNvPr>
          <p:cNvSpPr>
            <a:spLocks noGrp="1"/>
          </p:cNvSpPr>
          <p:nvPr>
            <p:ph type="dt" sz="half" idx="10"/>
          </p:nvPr>
        </p:nvSpPr>
        <p:spPr/>
        <p:txBody>
          <a:bodyPr/>
          <a:lstStyle>
            <a:lvl1pPr>
              <a:defRPr/>
            </a:lvl1pPr>
          </a:lstStyle>
          <a:p>
            <a:pPr>
              <a:defRPr/>
            </a:pPr>
            <a:endParaRPr lang="ru-RU"/>
          </a:p>
        </p:txBody>
      </p:sp>
      <p:sp>
        <p:nvSpPr>
          <p:cNvPr id="6" name="Нижний колонтитул 4">
            <a:extLst>
              <a:ext uri="{FF2B5EF4-FFF2-40B4-BE49-F238E27FC236}">
                <a16:creationId xmlns:a16="http://schemas.microsoft.com/office/drawing/2014/main" id="{E604BCD9-BFD7-4606-809D-EE5E793C74EC}"/>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7" name="Номер слайда 5">
            <a:extLst>
              <a:ext uri="{FF2B5EF4-FFF2-40B4-BE49-F238E27FC236}">
                <a16:creationId xmlns:a16="http://schemas.microsoft.com/office/drawing/2014/main" id="{FF026001-C61F-4360-BBF6-89D3D27857B7}"/>
              </a:ext>
            </a:extLst>
          </p:cNvPr>
          <p:cNvSpPr>
            <a:spLocks noGrp="1"/>
          </p:cNvSpPr>
          <p:nvPr>
            <p:ph type="sldNum" sz="quarter" idx="12"/>
          </p:nvPr>
        </p:nvSpPr>
        <p:spPr/>
        <p:txBody>
          <a:bodyPr/>
          <a:lstStyle>
            <a:lvl1pPr>
              <a:defRPr/>
            </a:lvl1pPr>
          </a:lstStyle>
          <a:p>
            <a:pPr>
              <a:defRPr/>
            </a:pPr>
            <a:fld id="{89D7271E-10FE-4CE3-AA07-502271360EE7}" type="slidenum">
              <a:rPr lang="ru-RU"/>
              <a:pPr>
                <a:defRPr/>
              </a:pPr>
              <a:t>‹#›</a:t>
            </a:fld>
            <a:endParaRPr lang="ru-RU"/>
          </a:p>
        </p:txBody>
      </p:sp>
    </p:spTree>
    <p:extLst>
      <p:ext uri="{BB962C8B-B14F-4D97-AF65-F5344CB8AC3E}">
        <p14:creationId xmlns:p14="http://schemas.microsoft.com/office/powerpoint/2010/main" val="4033625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527DC8AD-FB02-4953-B234-980AF5059971}"/>
              </a:ext>
            </a:extLst>
          </p:cNvPr>
          <p:cNvSpPr>
            <a:spLocks noGrp="1"/>
          </p:cNvSpPr>
          <p:nvPr>
            <p:ph type="dt" sz="half" idx="10"/>
          </p:nvPr>
        </p:nvSpPr>
        <p:spPr/>
        <p:txBody>
          <a:bodyPr/>
          <a:lstStyle>
            <a:lvl1pPr>
              <a:defRPr/>
            </a:lvl1pPr>
          </a:lstStyle>
          <a:p>
            <a:pPr>
              <a:defRPr/>
            </a:pPr>
            <a:endParaRPr lang="ru-RU"/>
          </a:p>
        </p:txBody>
      </p:sp>
      <p:sp>
        <p:nvSpPr>
          <p:cNvPr id="8" name="Нижний колонтитул 4">
            <a:extLst>
              <a:ext uri="{FF2B5EF4-FFF2-40B4-BE49-F238E27FC236}">
                <a16:creationId xmlns:a16="http://schemas.microsoft.com/office/drawing/2014/main" id="{D2107420-3A86-4B5C-B9A5-9C8BD40176A7}"/>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9" name="Номер слайда 5">
            <a:extLst>
              <a:ext uri="{FF2B5EF4-FFF2-40B4-BE49-F238E27FC236}">
                <a16:creationId xmlns:a16="http://schemas.microsoft.com/office/drawing/2014/main" id="{1E9D4516-AFFB-48E2-B7DE-7A16AEBE3D95}"/>
              </a:ext>
            </a:extLst>
          </p:cNvPr>
          <p:cNvSpPr>
            <a:spLocks noGrp="1"/>
          </p:cNvSpPr>
          <p:nvPr>
            <p:ph type="sldNum" sz="quarter" idx="12"/>
          </p:nvPr>
        </p:nvSpPr>
        <p:spPr/>
        <p:txBody>
          <a:bodyPr/>
          <a:lstStyle>
            <a:lvl1pPr>
              <a:defRPr/>
            </a:lvl1pPr>
          </a:lstStyle>
          <a:p>
            <a:pPr>
              <a:defRPr/>
            </a:pPr>
            <a:fld id="{D2FAB201-6AE1-4A3B-A4F9-109FBC828740}" type="slidenum">
              <a:rPr lang="ru-RU"/>
              <a:pPr>
                <a:defRPr/>
              </a:pPr>
              <a:t>‹#›</a:t>
            </a:fld>
            <a:endParaRPr lang="ru-RU"/>
          </a:p>
        </p:txBody>
      </p:sp>
    </p:spTree>
    <p:extLst>
      <p:ext uri="{BB962C8B-B14F-4D97-AF65-F5344CB8AC3E}">
        <p14:creationId xmlns:p14="http://schemas.microsoft.com/office/powerpoint/2010/main" val="1655753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11E90451-0B35-407A-BE9A-33F94CECFF6E}"/>
              </a:ext>
            </a:extLst>
          </p:cNvPr>
          <p:cNvSpPr>
            <a:spLocks noGrp="1"/>
          </p:cNvSpPr>
          <p:nvPr>
            <p:ph type="dt" sz="half" idx="10"/>
          </p:nvPr>
        </p:nvSpPr>
        <p:spPr/>
        <p:txBody>
          <a:bodyPr/>
          <a:lstStyle>
            <a:lvl1pPr>
              <a:defRPr/>
            </a:lvl1pPr>
          </a:lstStyle>
          <a:p>
            <a:pPr>
              <a:defRPr/>
            </a:pPr>
            <a:endParaRPr lang="ru-RU"/>
          </a:p>
        </p:txBody>
      </p:sp>
      <p:sp>
        <p:nvSpPr>
          <p:cNvPr id="4" name="Нижний колонтитул 4">
            <a:extLst>
              <a:ext uri="{FF2B5EF4-FFF2-40B4-BE49-F238E27FC236}">
                <a16:creationId xmlns:a16="http://schemas.microsoft.com/office/drawing/2014/main" id="{5ACF5D1A-2AA4-4BFC-9BAD-C18ACCC3FA5C}"/>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5" name="Номер слайда 5">
            <a:extLst>
              <a:ext uri="{FF2B5EF4-FFF2-40B4-BE49-F238E27FC236}">
                <a16:creationId xmlns:a16="http://schemas.microsoft.com/office/drawing/2014/main" id="{13699910-5401-4E36-AF5B-7B2BE9612E47}"/>
              </a:ext>
            </a:extLst>
          </p:cNvPr>
          <p:cNvSpPr>
            <a:spLocks noGrp="1"/>
          </p:cNvSpPr>
          <p:nvPr>
            <p:ph type="sldNum" sz="quarter" idx="12"/>
          </p:nvPr>
        </p:nvSpPr>
        <p:spPr/>
        <p:txBody>
          <a:bodyPr/>
          <a:lstStyle>
            <a:lvl1pPr>
              <a:defRPr/>
            </a:lvl1pPr>
          </a:lstStyle>
          <a:p>
            <a:pPr>
              <a:defRPr/>
            </a:pPr>
            <a:fld id="{D4D41FD0-1E84-4C8F-9148-76FCBC9688F4}" type="slidenum">
              <a:rPr lang="ru-RU"/>
              <a:pPr>
                <a:defRPr/>
              </a:pPr>
              <a:t>‹#›</a:t>
            </a:fld>
            <a:endParaRPr lang="ru-RU"/>
          </a:p>
        </p:txBody>
      </p:sp>
    </p:spTree>
    <p:extLst>
      <p:ext uri="{BB962C8B-B14F-4D97-AF65-F5344CB8AC3E}">
        <p14:creationId xmlns:p14="http://schemas.microsoft.com/office/powerpoint/2010/main" val="966014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311856F-1443-4127-9C47-14933FC7A087}"/>
              </a:ext>
            </a:extLst>
          </p:cNvPr>
          <p:cNvSpPr>
            <a:spLocks noGrp="1"/>
          </p:cNvSpPr>
          <p:nvPr>
            <p:ph type="dt" sz="half" idx="10"/>
          </p:nvPr>
        </p:nvSpPr>
        <p:spPr/>
        <p:txBody>
          <a:bodyPr/>
          <a:lstStyle>
            <a:lvl1pPr>
              <a:defRPr/>
            </a:lvl1pPr>
          </a:lstStyle>
          <a:p>
            <a:pPr>
              <a:defRPr/>
            </a:pPr>
            <a:endParaRPr lang="ru-RU"/>
          </a:p>
        </p:txBody>
      </p:sp>
      <p:sp>
        <p:nvSpPr>
          <p:cNvPr id="3" name="Нижний колонтитул 4">
            <a:extLst>
              <a:ext uri="{FF2B5EF4-FFF2-40B4-BE49-F238E27FC236}">
                <a16:creationId xmlns:a16="http://schemas.microsoft.com/office/drawing/2014/main" id="{19FB8122-EC9C-4BCB-909B-344A52C04841}"/>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4" name="Номер слайда 5">
            <a:extLst>
              <a:ext uri="{FF2B5EF4-FFF2-40B4-BE49-F238E27FC236}">
                <a16:creationId xmlns:a16="http://schemas.microsoft.com/office/drawing/2014/main" id="{A776F3E6-034A-4920-96FF-3965836F3065}"/>
              </a:ext>
            </a:extLst>
          </p:cNvPr>
          <p:cNvSpPr>
            <a:spLocks noGrp="1"/>
          </p:cNvSpPr>
          <p:nvPr>
            <p:ph type="sldNum" sz="quarter" idx="12"/>
          </p:nvPr>
        </p:nvSpPr>
        <p:spPr/>
        <p:txBody>
          <a:bodyPr/>
          <a:lstStyle>
            <a:lvl1pPr>
              <a:defRPr/>
            </a:lvl1pPr>
          </a:lstStyle>
          <a:p>
            <a:pPr>
              <a:defRPr/>
            </a:pPr>
            <a:fld id="{FAC631AB-AC52-47BB-8710-F126BCCEF7F1}" type="slidenum">
              <a:rPr lang="ru-RU"/>
              <a:pPr>
                <a:defRPr/>
              </a:pPr>
              <a:t>‹#›</a:t>
            </a:fld>
            <a:endParaRPr lang="ru-RU"/>
          </a:p>
        </p:txBody>
      </p:sp>
    </p:spTree>
    <p:extLst>
      <p:ext uri="{BB962C8B-B14F-4D97-AF65-F5344CB8AC3E}">
        <p14:creationId xmlns:p14="http://schemas.microsoft.com/office/powerpoint/2010/main" val="1833969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8E1A81AB-D07D-48C1-9307-AD35E4E53EC6}"/>
              </a:ext>
            </a:extLst>
          </p:cNvPr>
          <p:cNvSpPr>
            <a:spLocks noGrp="1"/>
          </p:cNvSpPr>
          <p:nvPr>
            <p:ph type="dt" sz="half" idx="10"/>
          </p:nvPr>
        </p:nvSpPr>
        <p:spPr/>
        <p:txBody>
          <a:bodyPr/>
          <a:lstStyle>
            <a:lvl1pPr>
              <a:defRPr/>
            </a:lvl1pPr>
          </a:lstStyle>
          <a:p>
            <a:pPr>
              <a:defRPr/>
            </a:pPr>
            <a:endParaRPr lang="ru-RU"/>
          </a:p>
        </p:txBody>
      </p:sp>
      <p:sp>
        <p:nvSpPr>
          <p:cNvPr id="6" name="Нижний колонтитул 4">
            <a:extLst>
              <a:ext uri="{FF2B5EF4-FFF2-40B4-BE49-F238E27FC236}">
                <a16:creationId xmlns:a16="http://schemas.microsoft.com/office/drawing/2014/main" id="{9309AE16-70C6-4483-8A1B-C69B4FBD2847}"/>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7" name="Номер слайда 5">
            <a:extLst>
              <a:ext uri="{FF2B5EF4-FFF2-40B4-BE49-F238E27FC236}">
                <a16:creationId xmlns:a16="http://schemas.microsoft.com/office/drawing/2014/main" id="{2741C743-F177-44F5-BB79-6F141ABC4579}"/>
              </a:ext>
            </a:extLst>
          </p:cNvPr>
          <p:cNvSpPr>
            <a:spLocks noGrp="1"/>
          </p:cNvSpPr>
          <p:nvPr>
            <p:ph type="sldNum" sz="quarter" idx="12"/>
          </p:nvPr>
        </p:nvSpPr>
        <p:spPr/>
        <p:txBody>
          <a:bodyPr/>
          <a:lstStyle>
            <a:lvl1pPr>
              <a:defRPr/>
            </a:lvl1pPr>
          </a:lstStyle>
          <a:p>
            <a:pPr>
              <a:defRPr/>
            </a:pPr>
            <a:fld id="{3202AD14-3837-44B6-8E85-1BFC2E27D251}" type="slidenum">
              <a:rPr lang="ru-RU"/>
              <a:pPr>
                <a:defRPr/>
              </a:pPr>
              <a:t>‹#›</a:t>
            </a:fld>
            <a:endParaRPr lang="ru-RU"/>
          </a:p>
        </p:txBody>
      </p:sp>
    </p:spTree>
    <p:extLst>
      <p:ext uri="{BB962C8B-B14F-4D97-AF65-F5344CB8AC3E}">
        <p14:creationId xmlns:p14="http://schemas.microsoft.com/office/powerpoint/2010/main" val="3474389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0269693A-65C5-4083-9BC1-4152EF609D46}"/>
              </a:ext>
            </a:extLst>
          </p:cNvPr>
          <p:cNvSpPr>
            <a:spLocks noGrp="1"/>
          </p:cNvSpPr>
          <p:nvPr>
            <p:ph type="dt" sz="half" idx="10"/>
          </p:nvPr>
        </p:nvSpPr>
        <p:spPr/>
        <p:txBody>
          <a:bodyPr/>
          <a:lstStyle>
            <a:lvl1pPr>
              <a:defRPr/>
            </a:lvl1pPr>
          </a:lstStyle>
          <a:p>
            <a:pPr>
              <a:defRPr/>
            </a:pPr>
            <a:endParaRPr lang="ru-RU"/>
          </a:p>
        </p:txBody>
      </p:sp>
      <p:sp>
        <p:nvSpPr>
          <p:cNvPr id="6" name="Нижний колонтитул 4">
            <a:extLst>
              <a:ext uri="{FF2B5EF4-FFF2-40B4-BE49-F238E27FC236}">
                <a16:creationId xmlns:a16="http://schemas.microsoft.com/office/drawing/2014/main" id="{6C880B48-7C23-46E7-8EBA-049B1313789F}"/>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7" name="Номер слайда 5">
            <a:extLst>
              <a:ext uri="{FF2B5EF4-FFF2-40B4-BE49-F238E27FC236}">
                <a16:creationId xmlns:a16="http://schemas.microsoft.com/office/drawing/2014/main" id="{BE72487B-5C45-4F8A-B743-8C22050A5128}"/>
              </a:ext>
            </a:extLst>
          </p:cNvPr>
          <p:cNvSpPr>
            <a:spLocks noGrp="1"/>
          </p:cNvSpPr>
          <p:nvPr>
            <p:ph type="sldNum" sz="quarter" idx="12"/>
          </p:nvPr>
        </p:nvSpPr>
        <p:spPr/>
        <p:txBody>
          <a:bodyPr/>
          <a:lstStyle>
            <a:lvl1pPr>
              <a:defRPr/>
            </a:lvl1pPr>
          </a:lstStyle>
          <a:p>
            <a:pPr>
              <a:defRPr/>
            </a:pPr>
            <a:fld id="{E1A8B980-BF2C-4203-94B6-409C55C4A87B}" type="slidenum">
              <a:rPr lang="ru-RU"/>
              <a:pPr>
                <a:defRPr/>
              </a:pPr>
              <a:t>‹#›</a:t>
            </a:fld>
            <a:endParaRPr lang="ru-RU"/>
          </a:p>
        </p:txBody>
      </p:sp>
    </p:spTree>
    <p:extLst>
      <p:ext uri="{BB962C8B-B14F-4D97-AF65-F5344CB8AC3E}">
        <p14:creationId xmlns:p14="http://schemas.microsoft.com/office/powerpoint/2010/main" val="3712247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E10FE9-8779-4B77-995F-7BAE24F82DE7}"/>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09CAC3D5-9409-40A8-A843-072B843274E9}"/>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6" name="Номер слайда 5">
            <a:extLst>
              <a:ext uri="{FF2B5EF4-FFF2-40B4-BE49-F238E27FC236}">
                <a16:creationId xmlns:a16="http://schemas.microsoft.com/office/drawing/2014/main" id="{7F0E220D-77AB-4F03-A8A8-72A88EBF6B3A}"/>
              </a:ext>
            </a:extLst>
          </p:cNvPr>
          <p:cNvSpPr>
            <a:spLocks noGrp="1"/>
          </p:cNvSpPr>
          <p:nvPr>
            <p:ph type="sldNum" sz="quarter" idx="12"/>
          </p:nvPr>
        </p:nvSpPr>
        <p:spPr/>
        <p:txBody>
          <a:bodyPr/>
          <a:lstStyle>
            <a:lvl1pPr>
              <a:defRPr/>
            </a:lvl1pPr>
          </a:lstStyle>
          <a:p>
            <a:pPr>
              <a:defRPr/>
            </a:pPr>
            <a:fld id="{FB3E7349-542F-4FE2-BC7A-ACD996E319AE}" type="slidenum">
              <a:rPr lang="ru-RU"/>
              <a:pPr>
                <a:defRPr/>
              </a:pPr>
              <a:t>‹#›</a:t>
            </a:fld>
            <a:endParaRPr lang="ru-RU"/>
          </a:p>
        </p:txBody>
      </p:sp>
    </p:spTree>
    <p:extLst>
      <p:ext uri="{BB962C8B-B14F-4D97-AF65-F5344CB8AC3E}">
        <p14:creationId xmlns:p14="http://schemas.microsoft.com/office/powerpoint/2010/main" val="3836765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647DD6A-44BF-4C74-A471-A12608BD5825}"/>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D07301E1-1C93-45FF-B594-80B6E4E7625A}"/>
              </a:ext>
            </a:extLst>
          </p:cNvPr>
          <p:cNvSpPr>
            <a:spLocks noGrp="1"/>
          </p:cNvSpPr>
          <p:nvPr>
            <p:ph type="ftr" sz="quarter" idx="11"/>
          </p:nvPr>
        </p:nvSpPr>
        <p:spPr/>
        <p:txBody>
          <a:bodyPr/>
          <a:lstStyle>
            <a:lvl1pPr>
              <a:defRPr/>
            </a:lvl1pPr>
          </a:lstStyle>
          <a:p>
            <a:pPr>
              <a:defRPr/>
            </a:pPr>
            <a:r>
              <a:rPr lang="en-US"/>
              <a:t>57th meeting of the PAC for Nuclear Physics June 29, 2023</a:t>
            </a:r>
            <a:endParaRPr lang="ru-RU"/>
          </a:p>
        </p:txBody>
      </p:sp>
      <p:sp>
        <p:nvSpPr>
          <p:cNvPr id="6" name="Номер слайда 5">
            <a:extLst>
              <a:ext uri="{FF2B5EF4-FFF2-40B4-BE49-F238E27FC236}">
                <a16:creationId xmlns:a16="http://schemas.microsoft.com/office/drawing/2014/main" id="{C281192B-FE89-4F05-AA65-2307E1ECC872}"/>
              </a:ext>
            </a:extLst>
          </p:cNvPr>
          <p:cNvSpPr>
            <a:spLocks noGrp="1"/>
          </p:cNvSpPr>
          <p:nvPr>
            <p:ph type="sldNum" sz="quarter" idx="12"/>
          </p:nvPr>
        </p:nvSpPr>
        <p:spPr/>
        <p:txBody>
          <a:bodyPr/>
          <a:lstStyle>
            <a:lvl1pPr>
              <a:defRPr/>
            </a:lvl1pPr>
          </a:lstStyle>
          <a:p>
            <a:pPr>
              <a:defRPr/>
            </a:pPr>
            <a:fld id="{FE587EE6-B62D-4A5D-ABF6-BF93771BA9DC}" type="slidenum">
              <a:rPr lang="ru-RU"/>
              <a:pPr>
                <a:defRPr/>
              </a:pPr>
              <a:t>‹#›</a:t>
            </a:fld>
            <a:endParaRPr lang="ru-RU"/>
          </a:p>
        </p:txBody>
      </p:sp>
    </p:spTree>
    <p:extLst>
      <p:ext uri="{BB962C8B-B14F-4D97-AF65-F5344CB8AC3E}">
        <p14:creationId xmlns:p14="http://schemas.microsoft.com/office/powerpoint/2010/main" val="7309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a:xfrm>
            <a:off x="1614668" y="6356350"/>
            <a:ext cx="1966732" cy="365125"/>
          </a:xfrm>
          <a:prstGeom prst="rect">
            <a:avLst/>
          </a:prstGeom>
        </p:spPr>
        <p:txBody>
          <a:bodyPr/>
          <a:lstStyle/>
          <a:p>
            <a:endParaRPr lang="ru-RU"/>
          </a:p>
        </p:txBody>
      </p:sp>
      <p:sp>
        <p:nvSpPr>
          <p:cNvPr id="4" name="Нижний колонтитул 3"/>
          <p:cNvSpPr>
            <a:spLocks noGrp="1"/>
          </p:cNvSpPr>
          <p:nvPr>
            <p:ph type="ftr" sz="quarter" idx="11"/>
          </p:nvPr>
        </p:nvSpPr>
        <p:spPr>
          <a:xfrm>
            <a:off x="4163720" y="6373684"/>
            <a:ext cx="4890590" cy="446527"/>
          </a:xfrm>
        </p:spPr>
        <p:txBody>
          <a:bodyPr/>
          <a:lstStyle/>
          <a:p>
            <a:r>
              <a:rPr lang="en-US"/>
              <a:t>57th meeting of the PAC for Nuclear Physics June 29, 2023</a:t>
            </a:r>
            <a:endParaRPr lang="ru-RU"/>
          </a:p>
        </p:txBody>
      </p:sp>
      <p:sp>
        <p:nvSpPr>
          <p:cNvPr id="5" name="Номер слайда 4"/>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212515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1614668" y="6356350"/>
            <a:ext cx="1966732" cy="365125"/>
          </a:xfrm>
          <a:prstGeom prst="rect">
            <a:avLst/>
          </a:prstGeom>
        </p:spPr>
        <p:txBody>
          <a:bodyPr/>
          <a:lstStyle/>
          <a:p>
            <a:endParaRPr lang="ru-RU"/>
          </a:p>
        </p:txBody>
      </p:sp>
      <p:sp>
        <p:nvSpPr>
          <p:cNvPr id="3" name="Нижний колонтитул 2"/>
          <p:cNvSpPr>
            <a:spLocks noGrp="1"/>
          </p:cNvSpPr>
          <p:nvPr>
            <p:ph type="ftr" sz="quarter" idx="11"/>
          </p:nvPr>
        </p:nvSpPr>
        <p:spPr/>
        <p:txBody>
          <a:bodyPr/>
          <a:lstStyle/>
          <a:p>
            <a:r>
              <a:rPr lang="en-US"/>
              <a:t>57th meeting of the PAC for Nuclear Physics June 29, 2023</a:t>
            </a:r>
            <a:endParaRPr lang="ru-RU"/>
          </a:p>
        </p:txBody>
      </p:sp>
      <p:sp>
        <p:nvSpPr>
          <p:cNvPr id="4" name="Номер слайда 3"/>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365307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1614668" y="6356350"/>
            <a:ext cx="1966732"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110315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1614668" y="6356350"/>
            <a:ext cx="1966732"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57th meeting of the PAC for Nuclear Physics June 29, 2023</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3A2E3952-BF93-4DB5-A741-DAB273617196}" type="slidenum">
              <a:rPr lang="ru-RU" smtClean="0"/>
              <a:t>‹#›</a:t>
            </a:fld>
            <a:endParaRPr lang="ru-RU"/>
          </a:p>
        </p:txBody>
      </p:sp>
    </p:spTree>
    <p:extLst>
      <p:ext uri="{BB962C8B-B14F-4D97-AF65-F5344CB8AC3E}">
        <p14:creationId xmlns:p14="http://schemas.microsoft.com/office/powerpoint/2010/main" val="276600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7.gi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9.gi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8.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oleObject" Target="../embeddings/oleObject1.bin"/><Relationship Id="rId2" Type="http://schemas.openxmlformats.org/officeDocument/2006/relationships/slideLayout" Target="../slideLayouts/slideLayout36.xml"/><Relationship Id="rId16" Type="http://schemas.openxmlformats.org/officeDocument/2006/relationships/image" Target="../media/image10.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5" name="Нижний колонтитул 4"/>
          <p:cNvSpPr>
            <a:spLocks noGrp="1"/>
          </p:cNvSpPr>
          <p:nvPr>
            <p:ph type="ftr" sz="quarter" idx="3"/>
          </p:nvPr>
        </p:nvSpPr>
        <p:spPr>
          <a:xfrm>
            <a:off x="1329448" y="6356350"/>
            <a:ext cx="9518162" cy="446527"/>
          </a:xfrm>
          <a:prstGeom prst="rect">
            <a:avLst/>
          </a:prstGeom>
        </p:spPr>
        <p:txBody>
          <a:bodyPr vert="horz" lIns="91440" tIns="45720" rIns="91440" bIns="45720" rtlCol="0" anchor="ctr"/>
          <a:lstStyle>
            <a:lvl1pPr algn="ctr">
              <a:defRPr sz="1400" b="1">
                <a:solidFill>
                  <a:schemeClr val="tx1">
                    <a:tint val="75000"/>
                  </a:schemeClr>
                </a:solidFill>
                <a:effectLst>
                  <a:outerShdw blurRad="38100" dist="38100" dir="2700000" algn="tl">
                    <a:srgbClr val="000000">
                      <a:alpha val="43137"/>
                    </a:srgbClr>
                  </a:outerShdw>
                </a:effectLst>
              </a:defRPr>
            </a:lvl1pPr>
          </a:lstStyle>
          <a:p>
            <a:r>
              <a:rPr lang="en-US"/>
              <a:t>57th meeting of the PAC for Nuclear Physics June 29, 2023</a:t>
            </a:r>
            <a:endParaRPr lang="ru-RU"/>
          </a:p>
        </p:txBody>
      </p:sp>
      <p:sp>
        <p:nvSpPr>
          <p:cNvPr id="2" name="Заголовок 1"/>
          <p:cNvSpPr>
            <a:spLocks noGrp="1"/>
          </p:cNvSpPr>
          <p:nvPr>
            <p:ph type="title"/>
          </p:nvPr>
        </p:nvSpPr>
        <p:spPr>
          <a:xfrm>
            <a:off x="1329448" y="731521"/>
            <a:ext cx="886025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329448" y="1515291"/>
            <a:ext cx="886025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pic>
        <p:nvPicPr>
          <p:cNvPr id="6" name="Рисунок 5">
            <a:extLst>
              <a:ext uri="{FF2B5EF4-FFF2-40B4-BE49-F238E27FC236}">
                <a16:creationId xmlns:a16="http://schemas.microsoft.com/office/drawing/2014/main" id="{AD0438EC-44A9-4966-BD14-D59B369C7C8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691" y="-10635"/>
            <a:ext cx="12192000" cy="635000"/>
          </a:xfrm>
          <a:prstGeom prst="rect">
            <a:avLst/>
          </a:prstGeom>
        </p:spPr>
      </p:pic>
      <p:pic>
        <p:nvPicPr>
          <p:cNvPr id="11" name="Рисунок 10">
            <a:extLst>
              <a:ext uri="{FF2B5EF4-FFF2-40B4-BE49-F238E27FC236}">
                <a16:creationId xmlns:a16="http://schemas.microsoft.com/office/drawing/2014/main" id="{16BC4B6F-255E-4159-AAD6-171D143342F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6230363"/>
            <a:ext cx="12192000" cy="698500"/>
          </a:xfrm>
          <a:prstGeom prst="rect">
            <a:avLst/>
          </a:prstGeom>
        </p:spPr>
      </p:pic>
      <p:pic>
        <p:nvPicPr>
          <p:cNvPr id="7390" name="Picture 4027">
            <a:extLst>
              <a:ext uri="{FF2B5EF4-FFF2-40B4-BE49-F238E27FC236}">
                <a16:creationId xmlns:a16="http://schemas.microsoft.com/office/drawing/2014/main" id="{7B210432-025E-1D47-7169-9874D09F236B}"/>
              </a:ext>
            </a:extLst>
          </p:cNvPr>
          <p:cNvPicPr>
            <a:picLocks noChangeAspect="1" noChangeArrowheads="1"/>
          </p:cNvPicPr>
          <p:nvPr userDrawn="1"/>
        </p:nvPicPr>
        <p:blipFill>
          <a:blip r:embed="rId22" cstate="print">
            <a:extLst>
              <a:ext uri="{28A0092B-C50C-407E-A947-70E740481C1C}">
                <a14:useLocalDpi xmlns:a14="http://schemas.microsoft.com/office/drawing/2010/main"/>
              </a:ext>
            </a:extLst>
          </a:blip>
          <a:srcRect l="42899" t="4462" r="42972" b="9772"/>
          <a:stretch>
            <a:fillRect/>
          </a:stretch>
        </p:blipFill>
        <p:spPr bwMode="auto">
          <a:xfrm>
            <a:off x="10701093" y="642696"/>
            <a:ext cx="1470736" cy="561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92" name="Рисунок 7391">
            <a:extLst>
              <a:ext uri="{FF2B5EF4-FFF2-40B4-BE49-F238E27FC236}">
                <a16:creationId xmlns:a16="http://schemas.microsoft.com/office/drawing/2014/main" id="{7E42EF84-8255-AFE7-659F-ADD048C4C2A0}"/>
              </a:ext>
            </a:extLst>
          </p:cNvPr>
          <p:cNvPicPr>
            <a:picLocks noChangeAspect="1"/>
          </p:cNvPicPr>
          <p:nvPr userDrawn="1"/>
        </p:nvPicPr>
        <p:blipFill rotWithShape="1">
          <a:blip r:embed="rId23"/>
          <a:srcRect t="6461" b="13629"/>
          <a:stretch/>
        </p:blipFill>
        <p:spPr>
          <a:xfrm rot="16200000">
            <a:off x="-635019" y="4341600"/>
            <a:ext cx="2572088" cy="1331425"/>
          </a:xfrm>
          <a:prstGeom prst="rect">
            <a:avLst/>
          </a:prstGeom>
        </p:spPr>
      </p:pic>
      <p:pic>
        <p:nvPicPr>
          <p:cNvPr id="7393" name="Рисунок 7392">
            <a:extLst>
              <a:ext uri="{FF2B5EF4-FFF2-40B4-BE49-F238E27FC236}">
                <a16:creationId xmlns:a16="http://schemas.microsoft.com/office/drawing/2014/main" id="{32AF96A1-88BA-1776-6843-FB94BD61410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rot="16200000">
            <a:off x="-509840" y="1249915"/>
            <a:ext cx="2350790" cy="1290765"/>
          </a:xfrm>
          <a:prstGeom prst="rect">
            <a:avLst/>
          </a:prstGeom>
          <a:solidFill>
            <a:srgbClr val="FFFFFF"/>
          </a:solidFill>
        </p:spPr>
      </p:pic>
      <p:pic>
        <p:nvPicPr>
          <p:cNvPr id="7" name="Рисунок 6" descr="Изображение выглядит как текст, снимок экрана, График, дисплей&#10;&#10;Автоматически созданное описание">
            <a:extLst>
              <a:ext uri="{FF2B5EF4-FFF2-40B4-BE49-F238E27FC236}">
                <a16:creationId xmlns:a16="http://schemas.microsoft.com/office/drawing/2014/main" id="{EDAE21E2-FE2D-A026-C17C-AF5317E83A70}"/>
              </a:ext>
            </a:extLst>
          </p:cNvPr>
          <p:cNvPicPr>
            <a:picLocks noChangeAspect="1"/>
          </p:cNvPicPr>
          <p:nvPr userDrawn="1"/>
        </p:nvPicPr>
        <p:blipFill rotWithShape="1">
          <a:blip r:embed="rId25">
            <a:extLst>
              <a:ext uri="{28A0092B-C50C-407E-A947-70E740481C1C}">
                <a14:useLocalDpi xmlns:a14="http://schemas.microsoft.com/office/drawing/2010/main" val="0"/>
              </a:ext>
            </a:extLst>
          </a:blip>
          <a:srcRect l="4994" t="38360" r="66623" b="23422"/>
          <a:stretch/>
        </p:blipFill>
        <p:spPr>
          <a:xfrm>
            <a:off x="10250733" y="4683439"/>
            <a:ext cx="1941267" cy="1528593"/>
          </a:xfrm>
          <a:prstGeom prst="rect">
            <a:avLst/>
          </a:prstGeom>
        </p:spPr>
      </p:pic>
    </p:spTree>
    <p:extLst>
      <p:ext uri="{BB962C8B-B14F-4D97-AF65-F5344CB8AC3E}">
        <p14:creationId xmlns:p14="http://schemas.microsoft.com/office/powerpoint/2010/main" val="375801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22" r:id="rId18"/>
  </p:sldLayoutIdLst>
  <p:hf sldNum="0"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3">
            <a:extLst>
              <a:ext uri="{FF2B5EF4-FFF2-40B4-BE49-F238E27FC236}">
                <a16:creationId xmlns:a16="http://schemas.microsoft.com/office/drawing/2014/main" id="{1DB06951-A916-4E6E-9B9E-8DB65DC61D5B}"/>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8943" y="5705872"/>
            <a:ext cx="1271014" cy="1134629"/>
          </a:xfrm>
          <a:prstGeom prst="rect">
            <a:avLst/>
          </a:prstGeom>
        </p:spPr>
      </p:pic>
      <p:pic>
        <p:nvPicPr>
          <p:cNvPr id="7" name="Рисунок 6" descr="poster_naglowek.png"/>
          <p:cNvPicPr>
            <a:picLocks noChangeAspect="1"/>
          </p:cNvPicPr>
          <p:nvPr/>
        </p:nvPicPr>
        <p:blipFill rotWithShape="1">
          <a:blip r:embed="rId19" cstate="screen">
            <a:extLst>
              <a:ext uri="{28A0092B-C50C-407E-A947-70E740481C1C}">
                <a14:useLocalDpi xmlns:a14="http://schemas.microsoft.com/office/drawing/2010/main" val="0"/>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1"/>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Нижний колонтитул 4"/>
          <p:cNvSpPr>
            <a:spLocks noGrp="1"/>
          </p:cNvSpPr>
          <p:nvPr>
            <p:ph type="ftr" sz="quarter" idx="3"/>
          </p:nvPr>
        </p:nvSpPr>
        <p:spPr>
          <a:xfrm>
            <a:off x="767408" y="6453336"/>
            <a:ext cx="10586392" cy="40466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57th meeting of the PAC for Nuclear Physics June 29, 2023</a:t>
            </a:r>
            <a:endParaRPr lang="ru-RU" dirty="0"/>
          </a:p>
        </p:txBody>
      </p:sp>
      <p:pic>
        <p:nvPicPr>
          <p:cNvPr id="8" name="Рисунок 1">
            <a:extLst>
              <a:ext uri="{FF2B5EF4-FFF2-40B4-BE49-F238E27FC236}">
                <a16:creationId xmlns:a16="http://schemas.microsoft.com/office/drawing/2014/main" id="{8B862BFF-B61E-4C54-B287-7406C0FED4B6}"/>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0554542" y="5704054"/>
            <a:ext cx="1622767" cy="1134629"/>
          </a:xfrm>
          <a:prstGeom prst="rect">
            <a:avLst/>
          </a:prstGeom>
        </p:spPr>
      </p:pic>
    </p:spTree>
    <p:extLst>
      <p:ext uri="{BB962C8B-B14F-4D97-AF65-F5344CB8AC3E}">
        <p14:creationId xmlns:p14="http://schemas.microsoft.com/office/powerpoint/2010/main" val="40791358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60350"/>
            <a:ext cx="10972800" cy="1143000"/>
          </a:xfrm>
          <a:prstGeom prst="rect">
            <a:avLst/>
          </a:prstGeom>
          <a:solidFill>
            <a:schemeClr val="bg1">
              <a:alpha val="5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ltLang="ko-KR"/>
              <a:t>Образец заголовка</a:t>
            </a:r>
          </a:p>
        </p:txBody>
      </p:sp>
      <p:sp>
        <p:nvSpPr>
          <p:cNvPr id="1035" name="Rectangle 3"/>
          <p:cNvSpPr>
            <a:spLocks noGrp="1" noChangeArrowheads="1"/>
          </p:cNvSpPr>
          <p:nvPr>
            <p:ph type="body" idx="1"/>
          </p:nvPr>
        </p:nvSpPr>
        <p:spPr bwMode="auto">
          <a:xfrm>
            <a:off x="609600" y="1628776"/>
            <a:ext cx="10972800" cy="4525963"/>
          </a:xfrm>
          <a:prstGeom prst="rect">
            <a:avLst/>
          </a:prstGeom>
          <a:solidFill>
            <a:schemeClr val="bg1">
              <a:alpha val="50195"/>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p>
        </p:txBody>
      </p:sp>
      <p:sp>
        <p:nvSpPr>
          <p:cNvPr id="1029" name="Rectangle 5"/>
          <p:cNvSpPr>
            <a:spLocks noGrp="1" noChangeArrowheads="1"/>
          </p:cNvSpPr>
          <p:nvPr>
            <p:ph type="ftr" sz="quarter" idx="3"/>
          </p:nvPr>
        </p:nvSpPr>
        <p:spPr bwMode="auto">
          <a:xfrm>
            <a:off x="624418" y="6237288"/>
            <a:ext cx="11040533" cy="476250"/>
          </a:xfrm>
          <a:prstGeom prst="rect">
            <a:avLst/>
          </a:prstGeom>
          <a:solidFill>
            <a:schemeClr val="accent2">
              <a:alpha val="7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smtClean="0">
                <a:solidFill>
                  <a:schemeClr val="bg1"/>
                </a:solidFill>
                <a:effectLst>
                  <a:outerShdw blurRad="38100" dist="38100" dir="2700000" algn="tl">
                    <a:srgbClr val="000000"/>
                  </a:outerShdw>
                </a:effectLst>
              </a:defRPr>
            </a:lvl1pPr>
          </a:lstStyle>
          <a:p>
            <a:pPr>
              <a:defRPr/>
            </a:pPr>
            <a:r>
              <a:rPr lang="en-US" altLang="ko-KR"/>
              <a:t>57th meeting of the PAC for Nuclear Physics June 29, 2023</a:t>
            </a:r>
            <a:endParaRPr lang="ru-RU" altLang="ko-KR"/>
          </a:p>
        </p:txBody>
      </p:sp>
      <p:graphicFrame>
        <p:nvGraphicFramePr>
          <p:cNvPr id="1032" name="Object 8"/>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name="Image" r:id="rId17" imgW="952045" imgH="317125" progId="">
                  <p:embed/>
                </p:oleObj>
              </mc:Choice>
              <mc:Fallback>
                <p:oleObj name="Image" r:id="rId17" imgW="952045" imgH="317125" progId="">
                  <p:embed/>
                  <p:pic>
                    <p:nvPicPr>
                      <p:cNvPr id="1032"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39886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sldNum="0" hdr="0" dt="0"/>
  <p:txStyles>
    <p:titleStyle>
      <a:lvl1pPr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2pPr>
      <a:lvl3pPr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3pPr>
      <a:lvl4pPr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4pPr>
      <a:lvl5pPr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5pPr>
      <a:lvl6pPr marL="457200"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6pPr>
      <a:lvl7pPr marL="914400"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7pPr>
      <a:lvl8pPr marL="1371600"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8pPr>
      <a:lvl9pPr marL="1828800" algn="ctr" rtl="0" eaLnBrk="1" fontAlgn="base" hangingPunct="1">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8616AEC7-2D23-4E41-B80A-06CAE3FE4EF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C84C51AD-1CD0-4F4C-A868-9FC80BFBEFF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50B94865-99BC-4A4E-858A-F72DF99507A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5" name="Нижний колонтитул 4">
            <a:extLst>
              <a:ext uri="{FF2B5EF4-FFF2-40B4-BE49-F238E27FC236}">
                <a16:creationId xmlns:a16="http://schemas.microsoft.com/office/drawing/2014/main" id="{E367818B-8920-4A81-8609-71178C6C209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57th meeting of the PAC for Nuclear Physics June 29, 2023</a:t>
            </a:r>
            <a:endParaRPr lang="ru-RU"/>
          </a:p>
        </p:txBody>
      </p:sp>
      <p:sp>
        <p:nvSpPr>
          <p:cNvPr id="6" name="Номер слайда 5">
            <a:extLst>
              <a:ext uri="{FF2B5EF4-FFF2-40B4-BE49-F238E27FC236}">
                <a16:creationId xmlns:a16="http://schemas.microsoft.com/office/drawing/2014/main" id="{78CC14D4-8874-4003-A978-2BF498BF3662}"/>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EA04F9A-F425-4496-8BFE-6F0A5C7B5A0C}" type="slidenum">
              <a:rPr lang="ru-RU"/>
              <a:pPr>
                <a:defRPr/>
              </a:pPr>
              <a:t>‹#›</a:t>
            </a:fld>
            <a:endParaRPr lang="ru-RU"/>
          </a:p>
        </p:txBody>
      </p:sp>
    </p:spTree>
    <p:extLst>
      <p:ext uri="{BB962C8B-B14F-4D97-AF65-F5344CB8AC3E}">
        <p14:creationId xmlns:p14="http://schemas.microsoft.com/office/powerpoint/2010/main" val="15234362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oleObject" Target="../embeddings/oleObject9.bin"/><Relationship Id="rId5" Type="http://schemas.openxmlformats.org/officeDocument/2006/relationships/image" Target="../media/image37.png"/><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jpg"/><Relationship Id="rId2" Type="http://schemas.openxmlformats.org/officeDocument/2006/relationships/notesSlide" Target="../notesSlides/notesSlide11.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jpe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1.emf"/><Relationship Id="rId26" Type="http://schemas.openxmlformats.org/officeDocument/2006/relationships/image" Target="../media/image23.wmf"/><Relationship Id="rId3" Type="http://schemas.openxmlformats.org/officeDocument/2006/relationships/image" Target="../media/image12.png"/><Relationship Id="rId21" Type="http://schemas.openxmlformats.org/officeDocument/2006/relationships/oleObject" Target="../embeddings/oleObject5.bin"/><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oleObject" Target="../embeddings/oleObject4.bin"/><Relationship Id="rId25" Type="http://schemas.openxmlformats.org/officeDocument/2006/relationships/oleObject" Target="../embeddings/oleObject6.bin"/><Relationship Id="rId2" Type="http://schemas.openxmlformats.org/officeDocument/2006/relationships/notesSlide" Target="../notesSlides/notesSlide1.xml"/><Relationship Id="rId16" Type="http://schemas.openxmlformats.org/officeDocument/2006/relationships/image" Target="../media/image21.emf"/><Relationship Id="rId20" Type="http://schemas.openxmlformats.org/officeDocument/2006/relationships/image" Target="../media/image22.wmf"/><Relationship Id="rId29" Type="http://schemas.openxmlformats.org/officeDocument/2006/relationships/oleObject" Target="../embeddings/oleObject7.bin"/><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23.wmf"/><Relationship Id="rId5" Type="http://schemas.openxmlformats.org/officeDocument/2006/relationships/image" Target="../media/image14.png"/><Relationship Id="rId15" Type="http://schemas.openxmlformats.org/officeDocument/2006/relationships/oleObject" Target="../embeddings/oleObject4.bin"/><Relationship Id="rId23" Type="http://schemas.openxmlformats.org/officeDocument/2006/relationships/oleObject" Target="../embeddings/oleObject6.bin"/><Relationship Id="rId28" Type="http://schemas.openxmlformats.org/officeDocument/2006/relationships/image" Target="../media/image24.wmf"/><Relationship Id="rId10" Type="http://schemas.openxmlformats.org/officeDocument/2006/relationships/image" Target="../media/image19.png"/><Relationship Id="rId19" Type="http://schemas.openxmlformats.org/officeDocument/2006/relationships/oleObject" Target="../embeddings/oleObject5.bin"/><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0.jpeg"/><Relationship Id="rId22" Type="http://schemas.openxmlformats.org/officeDocument/2006/relationships/image" Target="../media/image22.wmf"/><Relationship Id="rId27" Type="http://schemas.openxmlformats.org/officeDocument/2006/relationships/oleObject" Target="../embeddings/oleObject7.bin"/><Relationship Id="rId30" Type="http://schemas.openxmlformats.org/officeDocument/2006/relationships/image" Target="../media/image24.wmf"/></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A049C6-5C53-4BD2-880F-175882EED824}"/>
              </a:ext>
            </a:extLst>
          </p:cNvPr>
          <p:cNvSpPr>
            <a:spLocks noGrp="1"/>
          </p:cNvSpPr>
          <p:nvPr>
            <p:ph type="ctrTitle"/>
          </p:nvPr>
        </p:nvSpPr>
        <p:spPr>
          <a:xfrm>
            <a:off x="4976663" y="752585"/>
            <a:ext cx="5916705" cy="1307346"/>
          </a:xfrm>
        </p:spPr>
        <p:txBody>
          <a:bodyPr>
            <a:noAutofit/>
          </a:bodyPr>
          <a:lstStyle/>
          <a:p>
            <a:pPr>
              <a:lnSpc>
                <a:spcPct val="150000"/>
              </a:lnSpc>
            </a:pPr>
            <a:r>
              <a:rPr lang="en-US" sz="1800" dirty="0"/>
              <a:t>57th meeting of the PAC for Nuclear Physics</a:t>
            </a:r>
            <a:br>
              <a:rPr lang="en-US" sz="1800" dirty="0"/>
            </a:br>
            <a:r>
              <a:rPr lang="en-US" sz="1800" dirty="0"/>
              <a:t>June 29, 2023</a:t>
            </a:r>
            <a:endParaRPr lang="ru-RU" sz="1800" dirty="0"/>
          </a:p>
        </p:txBody>
      </p:sp>
      <p:sp>
        <p:nvSpPr>
          <p:cNvPr id="3" name="Подзаголовок 2">
            <a:extLst>
              <a:ext uri="{FF2B5EF4-FFF2-40B4-BE49-F238E27FC236}">
                <a16:creationId xmlns:a16="http://schemas.microsoft.com/office/drawing/2014/main" id="{C45DA916-7B9A-4BE2-B442-343595359E6F}"/>
              </a:ext>
            </a:extLst>
          </p:cNvPr>
          <p:cNvSpPr>
            <a:spLocks noGrp="1"/>
          </p:cNvSpPr>
          <p:nvPr>
            <p:ph type="subTitle" idx="1"/>
          </p:nvPr>
        </p:nvSpPr>
        <p:spPr>
          <a:xfrm>
            <a:off x="1481469" y="2503938"/>
            <a:ext cx="9144000" cy="2932357"/>
          </a:xfrm>
        </p:spPr>
        <p:txBody>
          <a:bodyPr>
            <a:normAutofit/>
          </a:bodyPr>
          <a:lstStyle/>
          <a:p>
            <a:r>
              <a:rPr lang="en-US" sz="3200" dirty="0"/>
              <a:t> Proposals for opening a new theme "Nuclear Physics with Neutrons" and a new project "Investigations of neutron nuclear interactions and properties of the neutron"</a:t>
            </a:r>
            <a:endParaRPr lang="en-US" sz="1700" dirty="0"/>
          </a:p>
          <a:p>
            <a:r>
              <a:rPr lang="en-US" sz="1700" dirty="0"/>
              <a:t>Valery Shvetsov</a:t>
            </a:r>
          </a:p>
        </p:txBody>
      </p:sp>
      <p:sp>
        <p:nvSpPr>
          <p:cNvPr id="4" name="Нижний колонтитул 3">
            <a:extLst>
              <a:ext uri="{FF2B5EF4-FFF2-40B4-BE49-F238E27FC236}">
                <a16:creationId xmlns:a16="http://schemas.microsoft.com/office/drawing/2014/main" id="{784CCE8D-C012-A350-046B-00C3DA42EDEF}"/>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27649803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6"/>
          <p:cNvSpPr txBox="1">
            <a:spLocks noGrp="1"/>
          </p:cNvSpPr>
          <p:nvPr>
            <p:ph type="title"/>
          </p:nvPr>
        </p:nvSpPr>
        <p:spPr>
          <a:xfrm>
            <a:off x="1066950" y="583800"/>
            <a:ext cx="10972500" cy="6924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002060"/>
              </a:buClr>
              <a:buSzPts val="2800"/>
              <a:buFont typeface="Times New Roman"/>
              <a:buNone/>
            </a:pPr>
            <a:r>
              <a:rPr lang="en-US" sz="2800"/>
              <a:t>Rare fission mode processes: ternary, quaternary, and quinary.</a:t>
            </a:r>
            <a:endParaRPr sz="2800"/>
          </a:p>
        </p:txBody>
      </p:sp>
      <p:pic>
        <p:nvPicPr>
          <p:cNvPr id="185" name="Google Shape;185;p6"/>
          <p:cNvPicPr preferRelativeResize="0"/>
          <p:nvPr/>
        </p:nvPicPr>
        <p:blipFill>
          <a:blip r:embed="rId3">
            <a:alphaModFix/>
          </a:blip>
          <a:stretch>
            <a:fillRect/>
          </a:stretch>
        </p:blipFill>
        <p:spPr>
          <a:xfrm>
            <a:off x="371275" y="1276200"/>
            <a:ext cx="5734750" cy="4387326"/>
          </a:xfrm>
          <a:prstGeom prst="rect">
            <a:avLst/>
          </a:prstGeom>
          <a:solidFill>
            <a:schemeClr val="bg1"/>
          </a:solidFill>
          <a:ln>
            <a:noFill/>
          </a:ln>
        </p:spPr>
      </p:pic>
      <p:sp>
        <p:nvSpPr>
          <p:cNvPr id="186" name="Google Shape;186;p6"/>
          <p:cNvSpPr txBox="1"/>
          <p:nvPr/>
        </p:nvSpPr>
        <p:spPr>
          <a:xfrm>
            <a:off x="5931725" y="1481025"/>
            <a:ext cx="6131100" cy="3509400"/>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Times New Roman"/>
                <a:ea typeface="Times New Roman"/>
                <a:cs typeface="Times New Roman"/>
                <a:sym typeface="Times New Roman"/>
              </a:rPr>
              <a:t>Goals</a:t>
            </a:r>
            <a:endParaRPr sz="1800" dirty="0">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Char char="●"/>
            </a:pPr>
            <a:r>
              <a:rPr lang="en-US" sz="1800" dirty="0">
                <a:solidFill>
                  <a:schemeClr val="dk1"/>
                </a:solidFill>
              </a:rPr>
              <a:t>Measurement of angular and energy distributions of ternary and quaternary particles from </a:t>
            </a:r>
            <a:r>
              <a:rPr lang="en-US" sz="1800" baseline="30000" dirty="0">
                <a:solidFill>
                  <a:schemeClr val="dk1"/>
                </a:solidFill>
              </a:rPr>
              <a:t>252</a:t>
            </a:r>
            <a:r>
              <a:rPr lang="en-US" sz="1800" dirty="0">
                <a:solidFill>
                  <a:schemeClr val="dk1"/>
                </a:solidFill>
              </a:rPr>
              <a:t>Cf spontaneous fission;</a:t>
            </a:r>
            <a:endParaRPr sz="1800" dirty="0">
              <a:solidFill>
                <a:schemeClr val="dk1"/>
              </a:solidFill>
            </a:endParaRPr>
          </a:p>
          <a:p>
            <a:pPr marL="457200" lvl="0" indent="-342900" algn="l" rtl="0">
              <a:spcBef>
                <a:spcPts val="0"/>
              </a:spcBef>
              <a:spcAft>
                <a:spcPts val="0"/>
              </a:spcAft>
              <a:buClr>
                <a:schemeClr val="dk1"/>
              </a:buClr>
              <a:buSzPts val="1800"/>
              <a:buChar char="●"/>
            </a:pPr>
            <a:r>
              <a:rPr lang="en-US" sz="1800" dirty="0">
                <a:solidFill>
                  <a:schemeClr val="dk1"/>
                </a:solidFill>
              </a:rPr>
              <a:t>Determination of quaternary fission yields with high accuracy and sensitivity;</a:t>
            </a:r>
            <a:endParaRPr sz="1800" dirty="0">
              <a:solidFill>
                <a:schemeClr val="dk1"/>
              </a:solidFill>
            </a:endParaRPr>
          </a:p>
          <a:p>
            <a:pPr marL="457200" lvl="0" indent="-342900" algn="l" rtl="0">
              <a:spcBef>
                <a:spcPts val="0"/>
              </a:spcBef>
              <a:spcAft>
                <a:spcPts val="0"/>
              </a:spcAft>
              <a:buClr>
                <a:schemeClr val="dk1"/>
              </a:buClr>
              <a:buSzPts val="1800"/>
              <a:buChar char="●"/>
            </a:pPr>
            <a:r>
              <a:rPr lang="en-US" sz="1800" dirty="0">
                <a:solidFill>
                  <a:schemeClr val="dk1"/>
                </a:solidFill>
              </a:rPr>
              <a:t>Direct observation of </a:t>
            </a:r>
            <a:r>
              <a:rPr lang="en-US" sz="1800" baseline="30000" dirty="0">
                <a:solidFill>
                  <a:schemeClr val="dk1"/>
                </a:solidFill>
              </a:rPr>
              <a:t>8</a:t>
            </a:r>
            <a:r>
              <a:rPr lang="en-US" sz="1800" dirty="0">
                <a:solidFill>
                  <a:schemeClr val="dk1"/>
                </a:solidFill>
              </a:rPr>
              <a:t>Be emission as a ternary particle in the ground and excited state;</a:t>
            </a:r>
            <a:endParaRPr sz="1800" dirty="0">
              <a:solidFill>
                <a:schemeClr val="dk1"/>
              </a:solidFill>
            </a:endParaRPr>
          </a:p>
          <a:p>
            <a:pPr marL="457200" lvl="0" indent="-342900" algn="l" rtl="0">
              <a:spcBef>
                <a:spcPts val="0"/>
              </a:spcBef>
              <a:spcAft>
                <a:spcPts val="0"/>
              </a:spcAft>
              <a:buClr>
                <a:schemeClr val="dk1"/>
              </a:buClr>
              <a:buSzPts val="1800"/>
              <a:buChar char="●"/>
            </a:pPr>
            <a:r>
              <a:rPr lang="en-US" sz="1800" dirty="0">
                <a:solidFill>
                  <a:schemeClr val="dk1"/>
                </a:solidFill>
              </a:rPr>
              <a:t>Search for other rare decay modes in fission – e.g. quinary fission;</a:t>
            </a:r>
            <a:endParaRPr sz="1800" dirty="0">
              <a:solidFill>
                <a:schemeClr val="dk1"/>
              </a:solidFill>
            </a:endParaRPr>
          </a:p>
          <a:p>
            <a:pPr marL="457200" lvl="0" indent="-342900" algn="l" rtl="0">
              <a:spcBef>
                <a:spcPts val="0"/>
              </a:spcBef>
              <a:spcAft>
                <a:spcPts val="0"/>
              </a:spcAft>
              <a:buClr>
                <a:srgbClr val="38761D"/>
              </a:buClr>
              <a:buSzPts val="1800"/>
              <a:buChar char="●"/>
            </a:pPr>
            <a:r>
              <a:rPr lang="en-US" sz="1800" dirty="0">
                <a:solidFill>
                  <a:srgbClr val="38761D"/>
                </a:solidFill>
              </a:rPr>
              <a:t>Measurement of H</a:t>
            </a:r>
            <a:r>
              <a:rPr lang="en-US" sz="1800" baseline="30000" dirty="0">
                <a:solidFill>
                  <a:srgbClr val="38761D"/>
                </a:solidFill>
              </a:rPr>
              <a:t>1</a:t>
            </a:r>
            <a:r>
              <a:rPr lang="en-US" sz="1800" dirty="0">
                <a:solidFill>
                  <a:srgbClr val="38761D"/>
                </a:solidFill>
              </a:rPr>
              <a:t>, H</a:t>
            </a:r>
            <a:r>
              <a:rPr lang="en-US" sz="1800" baseline="30000" dirty="0">
                <a:solidFill>
                  <a:srgbClr val="38761D"/>
                </a:solidFill>
              </a:rPr>
              <a:t>2</a:t>
            </a:r>
            <a:r>
              <a:rPr lang="en-US" sz="1800" dirty="0">
                <a:solidFill>
                  <a:srgbClr val="38761D"/>
                </a:solidFill>
              </a:rPr>
              <a:t> and H</a:t>
            </a:r>
            <a:r>
              <a:rPr lang="en-US" sz="1800" baseline="30000" dirty="0">
                <a:solidFill>
                  <a:srgbClr val="38761D"/>
                </a:solidFill>
              </a:rPr>
              <a:t>3</a:t>
            </a:r>
            <a:r>
              <a:rPr lang="en-US" sz="1800" dirty="0">
                <a:solidFill>
                  <a:srgbClr val="38761D"/>
                </a:solidFill>
              </a:rPr>
              <a:t> ternary particles and estimation of their yields.</a:t>
            </a:r>
            <a:endParaRPr sz="1800" dirty="0">
              <a:solidFill>
                <a:srgbClr val="38761D"/>
              </a:solidFill>
            </a:endParaRPr>
          </a:p>
        </p:txBody>
      </p:sp>
      <p:sp>
        <p:nvSpPr>
          <p:cNvPr id="187" name="Google Shape;187;p6"/>
          <p:cNvSpPr txBox="1"/>
          <p:nvPr/>
        </p:nvSpPr>
        <p:spPr>
          <a:xfrm>
            <a:off x="480088" y="5534225"/>
            <a:ext cx="5077800" cy="738900"/>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solidFill>
                  <a:schemeClr val="dk1"/>
                </a:solidFill>
              </a:rPr>
              <a:t>Principle of the experiment and experimental setup</a:t>
            </a:r>
            <a:endParaRPr sz="1800" dirty="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609780" y="531749"/>
            <a:ext cx="10972440" cy="11448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002060"/>
              </a:buClr>
              <a:buSzPts val="2800"/>
              <a:buFont typeface="Times New Roman"/>
              <a:buNone/>
            </a:pPr>
            <a:r>
              <a:rPr lang="en-US" sz="2800"/>
              <a:t>Investigations of neutron nuclear interactions and properties of the neutron.</a:t>
            </a:r>
            <a:endParaRPr sz="2800"/>
          </a:p>
        </p:txBody>
      </p:sp>
      <p:sp>
        <p:nvSpPr>
          <p:cNvPr id="204" name="Google Shape;204;p7"/>
          <p:cNvSpPr txBox="1">
            <a:spLocks noGrp="1"/>
          </p:cNvSpPr>
          <p:nvPr>
            <p:ph type="subTitle" idx="1"/>
          </p:nvPr>
        </p:nvSpPr>
        <p:spPr>
          <a:xfrm>
            <a:off x="336394" y="1393402"/>
            <a:ext cx="4452500" cy="4708731"/>
          </a:xfrm>
          <a:prstGeom prst="rect">
            <a:avLst/>
          </a:prstGeom>
          <a:solidFill>
            <a:schemeClr val="bg1"/>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060"/>
              </a:buClr>
              <a:buSzPts val="2400"/>
              <a:buFont typeface="Times New Roman"/>
              <a:buNone/>
            </a:pPr>
            <a:r>
              <a:rPr lang="en-US" sz="2400" b="1" i="0" u="none" strike="noStrike" cap="none" dirty="0">
                <a:solidFill>
                  <a:srgbClr val="002060"/>
                </a:solidFill>
                <a:latin typeface="Times New Roman"/>
                <a:ea typeface="Times New Roman"/>
                <a:cs typeface="Times New Roman"/>
                <a:sym typeface="Times New Roman"/>
              </a:rPr>
              <a:t>Fission physics: fission modes and neutron multiplicity</a:t>
            </a:r>
            <a:endParaRPr dirty="0"/>
          </a:p>
          <a:p>
            <a:pPr marL="342900" marR="0" lvl="0" indent="-342900" algn="l" rtl="0">
              <a:lnSpc>
                <a:spcPct val="90000"/>
              </a:lnSpc>
              <a:spcBef>
                <a:spcPts val="0"/>
              </a:spcBef>
              <a:spcAft>
                <a:spcPts val="0"/>
              </a:spcAft>
              <a:buClr>
                <a:srgbClr val="002060"/>
              </a:buClr>
              <a:buSzPts val="2000"/>
              <a:buFont typeface="Arial"/>
              <a:buChar char="•"/>
            </a:pPr>
            <a:r>
              <a:rPr lang="en-US" sz="2000" b="1" i="0" u="none" strike="noStrike" cap="none" dirty="0">
                <a:solidFill>
                  <a:srgbClr val="002060"/>
                </a:solidFill>
                <a:latin typeface="Times New Roman"/>
                <a:ea typeface="Times New Roman"/>
                <a:cs typeface="Times New Roman"/>
                <a:sym typeface="Times New Roman"/>
              </a:rPr>
              <a:t>Measurement of the fission process at resonance energies</a:t>
            </a:r>
            <a:endParaRPr dirty="0"/>
          </a:p>
          <a:p>
            <a:pPr marL="342900" marR="0" lvl="0" indent="-342900" algn="l" rtl="0">
              <a:lnSpc>
                <a:spcPct val="90000"/>
              </a:lnSpc>
              <a:spcBef>
                <a:spcPts val="0"/>
              </a:spcBef>
              <a:spcAft>
                <a:spcPts val="0"/>
              </a:spcAft>
              <a:buClr>
                <a:srgbClr val="002060"/>
              </a:buClr>
              <a:buSzPts val="2000"/>
              <a:buFont typeface="Arial"/>
              <a:buChar char="•"/>
            </a:pPr>
            <a:r>
              <a:rPr lang="en-US" sz="2000" b="1" i="0" u="none" strike="noStrike" cap="none" dirty="0">
                <a:solidFill>
                  <a:srgbClr val="002060"/>
                </a:solidFill>
                <a:latin typeface="Times New Roman"/>
                <a:ea typeface="Times New Roman"/>
                <a:cs typeface="Times New Roman"/>
                <a:sym typeface="Times New Roman"/>
              </a:rPr>
              <a:t>More details about variety of break-up properties</a:t>
            </a:r>
            <a:endParaRPr dirty="0"/>
          </a:p>
          <a:p>
            <a:pPr marL="0" marR="0" lvl="0" indent="0" algn="l" rtl="0">
              <a:lnSpc>
                <a:spcPct val="90000"/>
              </a:lnSpc>
              <a:spcBef>
                <a:spcPts val="0"/>
              </a:spcBef>
              <a:spcAft>
                <a:spcPts val="0"/>
              </a:spcAft>
              <a:buClr>
                <a:srgbClr val="002060"/>
              </a:buClr>
              <a:buSzPts val="2000"/>
              <a:buFont typeface="Times New Roman"/>
              <a:buNone/>
            </a:pPr>
            <a:r>
              <a:rPr lang="en-US" sz="2000" b="1" i="0" u="none" strike="noStrike" cap="none" dirty="0">
                <a:solidFill>
                  <a:srgbClr val="002060"/>
                </a:solidFill>
                <a:latin typeface="Times New Roman"/>
                <a:ea typeface="Times New Roman"/>
                <a:cs typeface="Times New Roman"/>
                <a:sym typeface="Times New Roman"/>
              </a:rPr>
              <a:t> ЕNGREN</a:t>
            </a:r>
            <a:endParaRPr dirty="0"/>
          </a:p>
          <a:p>
            <a:pPr marL="285750" marR="0" lvl="0" indent="-285750" algn="l" rtl="0">
              <a:lnSpc>
                <a:spcPct val="90000"/>
              </a:lnSpc>
              <a:spcBef>
                <a:spcPts val="0"/>
              </a:spcBef>
              <a:spcAft>
                <a:spcPts val="0"/>
              </a:spcAft>
              <a:buClr>
                <a:srgbClr val="002060"/>
              </a:buClr>
              <a:buSzPts val="1800"/>
              <a:buFont typeface="Arial"/>
              <a:buChar char="•"/>
            </a:pPr>
            <a:r>
              <a:rPr lang="en-US" sz="1800" b="1" i="0" u="none" strike="noStrike" cap="none" dirty="0">
                <a:solidFill>
                  <a:srgbClr val="002060"/>
                </a:solidFill>
                <a:latin typeface="Times New Roman"/>
                <a:ea typeface="Times New Roman"/>
                <a:cs typeface="Times New Roman"/>
                <a:sym typeface="Times New Roman"/>
              </a:rPr>
              <a:t>Experimental setup for studying of fission neutron multiplicity and fragment mass distribution</a:t>
            </a:r>
            <a:endParaRPr dirty="0"/>
          </a:p>
          <a:p>
            <a:pPr marL="285750" marR="0" lvl="0" indent="-285750" algn="l" rtl="0">
              <a:lnSpc>
                <a:spcPct val="90000"/>
              </a:lnSpc>
              <a:spcBef>
                <a:spcPts val="0"/>
              </a:spcBef>
              <a:spcAft>
                <a:spcPts val="0"/>
              </a:spcAft>
              <a:buClr>
                <a:srgbClr val="002060"/>
              </a:buClr>
              <a:buSzPts val="1800"/>
              <a:buFont typeface="Arial"/>
              <a:buChar char="•"/>
            </a:pPr>
            <a:r>
              <a:rPr lang="en-US" sz="1800" b="1" i="0" u="none" strike="noStrike" cap="none" dirty="0">
                <a:solidFill>
                  <a:srgbClr val="002060"/>
                </a:solidFill>
                <a:latin typeface="Times New Roman"/>
                <a:ea typeface="Times New Roman"/>
                <a:cs typeface="Times New Roman"/>
                <a:sym typeface="Times New Roman"/>
              </a:rPr>
              <a:t>To measure mass distribution a position-sensitive ionization chamber is used</a:t>
            </a:r>
            <a:endParaRPr dirty="0"/>
          </a:p>
          <a:p>
            <a:pPr marL="285750" marR="0" lvl="0" indent="-285750" algn="l" rtl="0">
              <a:lnSpc>
                <a:spcPct val="90000"/>
              </a:lnSpc>
              <a:spcBef>
                <a:spcPts val="0"/>
              </a:spcBef>
              <a:spcAft>
                <a:spcPts val="0"/>
              </a:spcAft>
              <a:buClr>
                <a:srgbClr val="002060"/>
              </a:buClr>
              <a:buSzPts val="1800"/>
              <a:buFont typeface="Arial"/>
              <a:buChar char="•"/>
            </a:pPr>
            <a:r>
              <a:rPr lang="en-US" sz="1800" b="1" i="0" u="none" strike="noStrike" cap="none" dirty="0">
                <a:solidFill>
                  <a:srgbClr val="002060"/>
                </a:solidFill>
                <a:latin typeface="Times New Roman"/>
                <a:ea typeface="Times New Roman"/>
                <a:cs typeface="Times New Roman"/>
                <a:sym typeface="Times New Roman"/>
              </a:rPr>
              <a:t>BC501 scintillators are used for neutron registration</a:t>
            </a:r>
            <a:endParaRPr dirty="0"/>
          </a:p>
          <a:p>
            <a:pPr marL="285750" marR="0" lvl="0" indent="-285750" algn="l" rtl="0">
              <a:lnSpc>
                <a:spcPct val="90000"/>
              </a:lnSpc>
              <a:spcBef>
                <a:spcPts val="0"/>
              </a:spcBef>
              <a:spcAft>
                <a:spcPts val="0"/>
              </a:spcAft>
              <a:buClr>
                <a:srgbClr val="FF0000"/>
              </a:buClr>
              <a:buSzPts val="1800"/>
              <a:buFont typeface="Arial"/>
              <a:buChar char="•"/>
            </a:pPr>
            <a:r>
              <a:rPr lang="en-US" sz="1800" b="1" i="0" u="none" strike="noStrike" cap="none" dirty="0">
                <a:solidFill>
                  <a:srgbClr val="FF0000"/>
                </a:solidFill>
                <a:latin typeface="Times New Roman"/>
                <a:ea typeface="Times New Roman"/>
                <a:cs typeface="Times New Roman"/>
                <a:sym typeface="Times New Roman"/>
              </a:rPr>
              <a:t>Data for </a:t>
            </a:r>
            <a:r>
              <a:rPr lang="en-US" sz="1800" b="1" i="0" u="none" strike="noStrike" cap="none" baseline="30000" dirty="0">
                <a:solidFill>
                  <a:srgbClr val="FF0000"/>
                </a:solidFill>
                <a:latin typeface="Times New Roman"/>
                <a:ea typeface="Times New Roman"/>
                <a:cs typeface="Times New Roman"/>
                <a:sym typeface="Times New Roman"/>
              </a:rPr>
              <a:t>235</a:t>
            </a:r>
            <a:r>
              <a:rPr lang="en-US" sz="1800" b="1" i="0" u="none" strike="noStrike" cap="none" dirty="0">
                <a:solidFill>
                  <a:srgbClr val="FF0000"/>
                </a:solidFill>
                <a:latin typeface="Times New Roman"/>
                <a:ea typeface="Times New Roman"/>
                <a:cs typeface="Times New Roman"/>
                <a:sym typeface="Times New Roman"/>
              </a:rPr>
              <a:t>U was obtained</a:t>
            </a:r>
            <a:endParaRPr dirty="0"/>
          </a:p>
          <a:p>
            <a:pPr marL="285750" marR="0" lvl="0" indent="-285750" algn="l" rtl="0">
              <a:lnSpc>
                <a:spcPct val="90000"/>
              </a:lnSpc>
              <a:spcBef>
                <a:spcPts val="0"/>
              </a:spcBef>
              <a:spcAft>
                <a:spcPts val="0"/>
              </a:spcAft>
              <a:buClr>
                <a:srgbClr val="FF0000"/>
              </a:buClr>
              <a:buSzPts val="1800"/>
              <a:buFont typeface="Arial"/>
              <a:buChar char="•"/>
            </a:pPr>
            <a:r>
              <a:rPr lang="en-US" sz="1800" b="1" i="0" u="none" strike="noStrike" cap="none" dirty="0">
                <a:solidFill>
                  <a:srgbClr val="FF0000"/>
                </a:solidFill>
                <a:latin typeface="Times New Roman"/>
                <a:ea typeface="Times New Roman"/>
                <a:cs typeface="Times New Roman"/>
                <a:sym typeface="Times New Roman"/>
              </a:rPr>
              <a:t>IREN facility</a:t>
            </a:r>
            <a:endParaRPr dirty="0"/>
          </a:p>
          <a:p>
            <a:pPr marL="0" marR="0" lvl="0" indent="0" algn="l" rtl="0">
              <a:lnSpc>
                <a:spcPct val="90000"/>
              </a:lnSpc>
              <a:spcBef>
                <a:spcPts val="0"/>
              </a:spcBef>
              <a:spcAft>
                <a:spcPts val="0"/>
              </a:spcAft>
              <a:buClr>
                <a:srgbClr val="002060"/>
              </a:buClr>
              <a:buSzPts val="2000"/>
              <a:buFont typeface="Times New Roman"/>
              <a:buNone/>
            </a:pPr>
            <a:endParaRPr sz="2000" b="1" i="0" u="none" strike="noStrike" cap="none" dirty="0">
              <a:solidFill>
                <a:srgbClr val="002060"/>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2060"/>
              </a:buClr>
              <a:buSzPts val="2000"/>
              <a:buFont typeface="Times New Roman"/>
              <a:buNone/>
            </a:pPr>
            <a:endParaRPr sz="2000" b="1" i="0" u="none" strike="noStrike" cap="none" dirty="0">
              <a:solidFill>
                <a:srgbClr val="002060"/>
              </a:solidFill>
              <a:latin typeface="Times New Roman"/>
              <a:ea typeface="Times New Roman"/>
              <a:cs typeface="Times New Roman"/>
              <a:sym typeface="Times New Roman"/>
            </a:endParaRPr>
          </a:p>
        </p:txBody>
      </p:sp>
      <p:sp>
        <p:nvSpPr>
          <p:cNvPr id="205" name="Google Shape;205;p7"/>
          <p:cNvSpPr txBox="1">
            <a:spLocks noGrp="1"/>
          </p:cNvSpPr>
          <p:nvPr>
            <p:ph type="subTitle" idx="1"/>
          </p:nvPr>
        </p:nvSpPr>
        <p:spPr>
          <a:xfrm>
            <a:off x="8419828" y="4243658"/>
            <a:ext cx="3659516" cy="1316852"/>
          </a:xfrm>
          <a:prstGeom prst="rect">
            <a:avLst/>
          </a:prstGeom>
          <a:solidFill>
            <a:schemeClr val="bg1"/>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FF0000"/>
              </a:buClr>
              <a:buSzPts val="2400"/>
              <a:buFont typeface="Times New Roman"/>
              <a:buNone/>
            </a:pPr>
            <a:r>
              <a:rPr lang="en-US" sz="2400" b="1" i="0" u="none" strike="noStrike" cap="none" dirty="0">
                <a:solidFill>
                  <a:srgbClr val="FF0000"/>
                </a:solidFill>
                <a:latin typeface="Times New Roman"/>
                <a:ea typeface="Times New Roman"/>
                <a:cs typeface="Times New Roman"/>
                <a:sym typeface="Times New Roman"/>
              </a:rPr>
              <a:t>It is planned to continue measurements to investigate other fissile nuclei</a:t>
            </a:r>
            <a:endParaRPr sz="2000" b="1" i="0" u="none" strike="noStrike" cap="none" dirty="0">
              <a:solidFill>
                <a:srgbClr val="FF0000"/>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2060"/>
              </a:buClr>
              <a:buSzPts val="2000"/>
              <a:buFont typeface="Times New Roman"/>
              <a:buNone/>
            </a:pPr>
            <a:endParaRPr sz="2000" b="1" i="0" u="none" strike="noStrike" cap="none" dirty="0">
              <a:solidFill>
                <a:srgbClr val="002060"/>
              </a:solidFill>
              <a:latin typeface="Times New Roman"/>
              <a:ea typeface="Times New Roman"/>
              <a:cs typeface="Times New Roman"/>
              <a:sym typeface="Times New Roman"/>
            </a:endParaRPr>
          </a:p>
        </p:txBody>
      </p:sp>
      <p:pic>
        <p:nvPicPr>
          <p:cNvPr id="206" name="Google Shape;206;p7"/>
          <p:cNvPicPr preferRelativeResize="0"/>
          <p:nvPr/>
        </p:nvPicPr>
        <p:blipFill rotWithShape="1">
          <a:blip r:embed="rId3">
            <a:alphaModFix/>
          </a:blip>
          <a:srcRect/>
          <a:stretch/>
        </p:blipFill>
        <p:spPr>
          <a:xfrm>
            <a:off x="4788894" y="1417409"/>
            <a:ext cx="3837880" cy="2471931"/>
          </a:xfrm>
          <a:prstGeom prst="rect">
            <a:avLst/>
          </a:prstGeom>
          <a:noFill/>
          <a:ln>
            <a:noFill/>
          </a:ln>
        </p:spPr>
      </p:pic>
      <p:graphicFrame>
        <p:nvGraphicFramePr>
          <p:cNvPr id="207" name="Google Shape;207;p7"/>
          <p:cNvGraphicFramePr/>
          <p:nvPr/>
        </p:nvGraphicFramePr>
        <p:xfrm>
          <a:off x="4788894" y="3747767"/>
          <a:ext cx="3407196" cy="2609134"/>
        </p:xfrm>
        <a:graphic>
          <a:graphicData uri="http://schemas.openxmlformats.org/presentationml/2006/ole">
            <mc:AlternateContent xmlns:mc="http://schemas.openxmlformats.org/markup-compatibility/2006">
              <mc:Choice xmlns:v="urn:schemas-microsoft-com:vml" Requires="v">
                <p:oleObj r:id="rId4" imgW="3407196" imgH="2609134" progId="">
                  <p:embed/>
                </p:oleObj>
              </mc:Choice>
              <mc:Fallback>
                <p:oleObj r:id="rId4" imgW="3407196" imgH="2609134" progId="">
                  <p:embed/>
                  <p:pic>
                    <p:nvPicPr>
                      <p:cNvPr id="207" name="Google Shape;207;p7"/>
                      <p:cNvPicPr preferRelativeResize="0"/>
                      <p:nvPr/>
                    </p:nvPicPr>
                    <p:blipFill rotWithShape="1">
                      <a:blip r:embed="rId5">
                        <a:alphaModFix/>
                      </a:blip>
                      <a:srcRect/>
                      <a:stretch/>
                    </p:blipFill>
                    <p:spPr>
                      <a:xfrm>
                        <a:off x="4788894" y="3747767"/>
                        <a:ext cx="3407196" cy="2609134"/>
                      </a:xfrm>
                      <a:prstGeom prst="rect">
                        <a:avLst/>
                      </a:prstGeom>
                      <a:noFill/>
                      <a:ln>
                        <a:noFill/>
                      </a:ln>
                    </p:spPr>
                  </p:pic>
                </p:oleObj>
              </mc:Fallback>
            </mc:AlternateContent>
          </a:graphicData>
        </a:graphic>
      </p:graphicFrame>
      <p:graphicFrame>
        <p:nvGraphicFramePr>
          <p:cNvPr id="208" name="Google Shape;208;p7"/>
          <p:cNvGraphicFramePr/>
          <p:nvPr/>
        </p:nvGraphicFramePr>
        <p:xfrm>
          <a:off x="8963168" y="1393402"/>
          <a:ext cx="3228832" cy="2471931"/>
        </p:xfrm>
        <a:graphic>
          <a:graphicData uri="http://schemas.openxmlformats.org/presentationml/2006/ole">
            <mc:AlternateContent xmlns:mc="http://schemas.openxmlformats.org/markup-compatibility/2006">
              <mc:Choice xmlns:v="urn:schemas-microsoft-com:vml" Requires="v">
                <p:oleObj r:id="rId6" imgW="3228832" imgH="2471931" progId="">
                  <p:embed/>
                </p:oleObj>
              </mc:Choice>
              <mc:Fallback>
                <p:oleObj r:id="rId6" imgW="3228832" imgH="2471931" progId="">
                  <p:embed/>
                  <p:pic>
                    <p:nvPicPr>
                      <p:cNvPr id="208" name="Google Shape;208;p7"/>
                      <p:cNvPicPr preferRelativeResize="0"/>
                      <p:nvPr/>
                    </p:nvPicPr>
                    <p:blipFill rotWithShape="1">
                      <a:blip r:embed="rId7">
                        <a:alphaModFix/>
                      </a:blip>
                      <a:srcRect/>
                      <a:stretch/>
                    </p:blipFill>
                    <p:spPr>
                      <a:xfrm>
                        <a:off x="8963168" y="1393402"/>
                        <a:ext cx="3228832" cy="2471931"/>
                      </a:xfrm>
                      <a:prstGeom prst="rect">
                        <a:avLst/>
                      </a:prstGeom>
                      <a:noFill/>
                      <a:ln>
                        <a:noFill/>
                      </a:ln>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title"/>
          </p:nvPr>
        </p:nvSpPr>
        <p:spPr>
          <a:xfrm>
            <a:off x="413525" y="0"/>
            <a:ext cx="11511600" cy="1139475"/>
          </a:xfrm>
          <a:prstGeom prst="rect">
            <a:avLst/>
          </a:prstGeom>
          <a:solidFill>
            <a:schemeClr val="bg1"/>
          </a:solid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002060"/>
              </a:buClr>
              <a:buSzPts val="2800"/>
              <a:buFont typeface="Times New Roman"/>
              <a:buNone/>
            </a:pPr>
            <a:r>
              <a:rPr lang="en-US" sz="2800" dirty="0"/>
              <a:t>Nuclear Data in MeV region at the </a:t>
            </a:r>
            <a:r>
              <a:rPr lang="en-US" sz="2800"/>
              <a:t>Electrostatic Generators</a:t>
            </a:r>
            <a:endParaRPr sz="2800" dirty="0"/>
          </a:p>
        </p:txBody>
      </p:sp>
      <p:sp>
        <p:nvSpPr>
          <p:cNvPr id="214" name="Google Shape;214;p8"/>
          <p:cNvSpPr txBox="1">
            <a:spLocks noGrp="1"/>
          </p:cNvSpPr>
          <p:nvPr>
            <p:ph type="subTitle" idx="1"/>
          </p:nvPr>
        </p:nvSpPr>
        <p:spPr>
          <a:xfrm>
            <a:off x="248700" y="1330050"/>
            <a:ext cx="4702500" cy="4817400"/>
          </a:xfrm>
          <a:prstGeom prst="rect">
            <a:avLst/>
          </a:prstGeom>
          <a:solidFill>
            <a:schemeClr val="bg1"/>
          </a:solidFill>
          <a:ln>
            <a:noFill/>
          </a:ln>
        </p:spPr>
        <p:txBody>
          <a:bodyPr spcFirstLastPara="1" wrap="square" lIns="0" tIns="0" rIns="0" bIns="0" anchor="ctr" anchorCtr="0">
            <a:noAutofit/>
          </a:bodyPr>
          <a:lstStyle/>
          <a:p>
            <a:pPr marL="0" lvl="1" indent="0" algn="l" rtl="0">
              <a:spcBef>
                <a:spcPts val="0"/>
              </a:spcBef>
              <a:spcAft>
                <a:spcPts val="0"/>
              </a:spcAft>
              <a:buNone/>
            </a:pPr>
            <a:r>
              <a:rPr lang="en-US" sz="2100" b="1" dirty="0">
                <a:solidFill>
                  <a:srgbClr val="002060"/>
                </a:solidFill>
                <a:latin typeface="Times New Roman"/>
                <a:ea typeface="Times New Roman"/>
                <a:cs typeface="Times New Roman"/>
                <a:sym typeface="Times New Roman"/>
              </a:rPr>
              <a:t>Nuclear reactions for nuclear data &amp; nuclear theory</a:t>
            </a:r>
            <a:endParaRPr sz="2100" dirty="0"/>
          </a:p>
          <a:p>
            <a:pPr marL="342900" marR="0" lvl="0" indent="-323850" algn="l" rtl="0">
              <a:lnSpc>
                <a:spcPct val="90000"/>
              </a:lnSpc>
              <a:spcBef>
                <a:spcPts val="0"/>
              </a:spcBef>
              <a:spcAft>
                <a:spcPts val="0"/>
              </a:spcAft>
              <a:buClr>
                <a:srgbClr val="002060"/>
              </a:buClr>
              <a:buSzPts val="1700"/>
              <a:buFont typeface="Arial"/>
              <a:buChar char="•"/>
            </a:pPr>
            <a:r>
              <a:rPr lang="en-US" sz="1700" b="1" i="0" u="none" strike="noStrike" cap="none" dirty="0">
                <a:solidFill>
                  <a:srgbClr val="002060"/>
                </a:solidFill>
                <a:latin typeface="Times New Roman"/>
                <a:ea typeface="Times New Roman"/>
                <a:cs typeface="Times New Roman"/>
                <a:sym typeface="Times New Roman"/>
              </a:rPr>
              <a:t>Nuclear data is important for </a:t>
            </a:r>
            <a:r>
              <a:rPr lang="en-US" sz="1700" dirty="0">
                <a:solidFill>
                  <a:srgbClr val="002060"/>
                </a:solidFill>
              </a:rPr>
              <a:t>modelling</a:t>
            </a:r>
            <a:r>
              <a:rPr lang="en-US" sz="1700" b="1" i="0" u="none" strike="noStrike" cap="none" dirty="0">
                <a:solidFill>
                  <a:srgbClr val="002060"/>
                </a:solidFill>
                <a:latin typeface="Times New Roman"/>
                <a:ea typeface="Times New Roman"/>
                <a:cs typeface="Times New Roman"/>
                <a:sym typeface="Times New Roman"/>
              </a:rPr>
              <a:t> of prospective nuclear facilities</a:t>
            </a:r>
            <a:endParaRPr sz="2500" dirty="0"/>
          </a:p>
          <a:p>
            <a:pPr marL="342900" marR="0" lvl="0" indent="-323850" algn="l" rtl="0">
              <a:lnSpc>
                <a:spcPct val="90000"/>
              </a:lnSpc>
              <a:spcBef>
                <a:spcPts val="0"/>
              </a:spcBef>
              <a:spcAft>
                <a:spcPts val="0"/>
              </a:spcAft>
              <a:buClr>
                <a:srgbClr val="002060"/>
              </a:buClr>
              <a:buSzPts val="1700"/>
              <a:buFont typeface="Arial"/>
              <a:buChar char="•"/>
            </a:pPr>
            <a:r>
              <a:rPr lang="en-US" sz="1700" b="1" i="0" u="none" strike="noStrike" cap="none" dirty="0">
                <a:solidFill>
                  <a:srgbClr val="002060"/>
                </a:solidFill>
                <a:latin typeface="Times New Roman"/>
                <a:ea typeface="Times New Roman"/>
                <a:cs typeface="Times New Roman"/>
                <a:sym typeface="Times New Roman"/>
              </a:rPr>
              <a:t>Information about nuclear reactions is mandatory for theoretical models verification and adjustment of their parameters</a:t>
            </a:r>
            <a:endParaRPr sz="2500" dirty="0"/>
          </a:p>
          <a:p>
            <a:pPr marL="342900" marR="0" lvl="0" indent="-323850" algn="l" rtl="0">
              <a:lnSpc>
                <a:spcPct val="90000"/>
              </a:lnSpc>
              <a:spcBef>
                <a:spcPts val="0"/>
              </a:spcBef>
              <a:spcAft>
                <a:spcPts val="0"/>
              </a:spcAft>
              <a:buClr>
                <a:srgbClr val="002060"/>
              </a:buClr>
              <a:buSzPts val="1700"/>
              <a:buFont typeface="Arial"/>
              <a:buChar char="•"/>
            </a:pPr>
            <a:r>
              <a:rPr lang="en-US" sz="1700" b="1" i="0" u="none" strike="noStrike" cap="none" dirty="0">
                <a:solidFill>
                  <a:srgbClr val="002060"/>
                </a:solidFill>
                <a:latin typeface="Times New Roman"/>
                <a:ea typeface="Times New Roman"/>
                <a:cs typeface="Times New Roman"/>
                <a:sym typeface="Times New Roman"/>
              </a:rPr>
              <a:t>Data on (</a:t>
            </a:r>
            <a:r>
              <a:rPr lang="en-US" sz="1700" b="1" i="1" u="none" strike="noStrike" cap="none" dirty="0" err="1">
                <a:solidFill>
                  <a:srgbClr val="002060"/>
                </a:solidFill>
                <a:latin typeface="Times New Roman"/>
                <a:ea typeface="Times New Roman"/>
                <a:cs typeface="Times New Roman"/>
                <a:sym typeface="Times New Roman"/>
              </a:rPr>
              <a:t>n,p</a:t>
            </a:r>
            <a:r>
              <a:rPr lang="en-US" sz="1700" b="1" i="0" u="none" strike="noStrike" cap="none" dirty="0">
                <a:solidFill>
                  <a:srgbClr val="002060"/>
                </a:solidFill>
                <a:latin typeface="Times New Roman"/>
                <a:ea typeface="Times New Roman"/>
                <a:cs typeface="Times New Roman"/>
                <a:sym typeface="Times New Roman"/>
              </a:rPr>
              <a:t>), (</a:t>
            </a:r>
            <a:r>
              <a:rPr lang="en-US" sz="1700" b="1" i="1" u="none" strike="noStrike" cap="none" dirty="0">
                <a:solidFill>
                  <a:srgbClr val="002060"/>
                </a:solidFill>
                <a:latin typeface="Times New Roman"/>
                <a:ea typeface="Times New Roman"/>
                <a:cs typeface="Times New Roman"/>
                <a:sym typeface="Times New Roman"/>
              </a:rPr>
              <a:t>n,α</a:t>
            </a:r>
            <a:r>
              <a:rPr lang="en-US" sz="1700" b="1" i="0" u="none" strike="noStrike" cap="none" dirty="0">
                <a:solidFill>
                  <a:srgbClr val="002060"/>
                </a:solidFill>
                <a:latin typeface="Times New Roman"/>
                <a:ea typeface="Times New Roman"/>
                <a:cs typeface="Times New Roman"/>
                <a:sym typeface="Times New Roman"/>
              </a:rPr>
              <a:t>), </a:t>
            </a:r>
            <a:r>
              <a:rPr lang="en-US" sz="1700" dirty="0">
                <a:solidFill>
                  <a:srgbClr val="002060"/>
                </a:solidFill>
              </a:rPr>
              <a:t>(</a:t>
            </a:r>
            <a:r>
              <a:rPr lang="en-US" sz="1700" i="1" dirty="0" err="1">
                <a:solidFill>
                  <a:srgbClr val="002060"/>
                </a:solidFill>
              </a:rPr>
              <a:t>n,f</a:t>
            </a:r>
            <a:r>
              <a:rPr lang="en-US" sz="1700" dirty="0">
                <a:solidFill>
                  <a:srgbClr val="002060"/>
                </a:solidFill>
              </a:rPr>
              <a:t>)</a:t>
            </a:r>
            <a:r>
              <a:rPr lang="en-US" sz="1700" b="1" i="0" u="none" strike="noStrike" cap="none" dirty="0">
                <a:solidFill>
                  <a:srgbClr val="002060"/>
                </a:solidFill>
                <a:latin typeface="Times New Roman"/>
                <a:ea typeface="Times New Roman"/>
                <a:cs typeface="Times New Roman"/>
                <a:sym typeface="Times New Roman"/>
              </a:rPr>
              <a:t>cross-sections and angular distributions is needed to deduce reaction mechanism</a:t>
            </a:r>
            <a:endParaRPr sz="2500" dirty="0"/>
          </a:p>
          <a:p>
            <a:pPr marL="342900" marR="0" lvl="0" indent="-323850" algn="l" rtl="0">
              <a:lnSpc>
                <a:spcPct val="90000"/>
              </a:lnSpc>
              <a:spcBef>
                <a:spcPts val="0"/>
              </a:spcBef>
              <a:spcAft>
                <a:spcPts val="0"/>
              </a:spcAft>
              <a:buClr>
                <a:srgbClr val="FF0000"/>
              </a:buClr>
              <a:buSzPts val="1500"/>
              <a:buFont typeface="Arial"/>
              <a:buChar char="•"/>
            </a:pPr>
            <a:r>
              <a:rPr lang="en-US" sz="1500" b="1" i="0" u="none" strike="noStrike" cap="none" baseline="30000" dirty="0">
                <a:solidFill>
                  <a:srgbClr val="FF0000"/>
                </a:solidFill>
                <a:latin typeface="Times New Roman"/>
                <a:ea typeface="Times New Roman"/>
                <a:cs typeface="Times New Roman"/>
                <a:sym typeface="Times New Roman"/>
              </a:rPr>
              <a:t>91</a:t>
            </a:r>
            <a:r>
              <a:rPr lang="en-US" sz="1500" b="1" i="0" u="none" strike="noStrike" cap="none" dirty="0">
                <a:solidFill>
                  <a:srgbClr val="FF0000"/>
                </a:solidFill>
                <a:latin typeface="Times New Roman"/>
                <a:ea typeface="Times New Roman"/>
                <a:cs typeface="Times New Roman"/>
                <a:sym typeface="Times New Roman"/>
              </a:rPr>
              <a:t>Zr(n,α), </a:t>
            </a:r>
            <a:r>
              <a:rPr lang="en-US" sz="1500" b="1" i="0" u="none" strike="noStrike" cap="none" baseline="30000" dirty="0">
                <a:solidFill>
                  <a:srgbClr val="FF0000"/>
                </a:solidFill>
                <a:latin typeface="Times New Roman"/>
                <a:ea typeface="Times New Roman"/>
                <a:cs typeface="Times New Roman"/>
                <a:sym typeface="Times New Roman"/>
              </a:rPr>
              <a:t>40</a:t>
            </a:r>
            <a:r>
              <a:rPr lang="en-US" sz="1500" b="1" i="0" u="none" strike="noStrike" cap="none" dirty="0">
                <a:solidFill>
                  <a:srgbClr val="FF0000"/>
                </a:solidFill>
                <a:latin typeface="Times New Roman"/>
                <a:ea typeface="Times New Roman"/>
                <a:cs typeface="Times New Roman"/>
                <a:sym typeface="Times New Roman"/>
              </a:rPr>
              <a:t>Ca(n,α), </a:t>
            </a:r>
            <a:r>
              <a:rPr lang="en-US" sz="1500" baseline="30000" dirty="0">
                <a:solidFill>
                  <a:srgbClr val="FF0000"/>
                </a:solidFill>
              </a:rPr>
              <a:t>35</a:t>
            </a:r>
            <a:r>
              <a:rPr lang="en-US" sz="1500" dirty="0">
                <a:solidFill>
                  <a:srgbClr val="FF0000"/>
                </a:solidFill>
              </a:rPr>
              <a:t>Cl(n,α), </a:t>
            </a:r>
            <a:r>
              <a:rPr lang="en-US" sz="1500" baseline="30000" dirty="0">
                <a:solidFill>
                  <a:srgbClr val="FF0000"/>
                </a:solidFill>
              </a:rPr>
              <a:t>58,60,61</a:t>
            </a:r>
            <a:r>
              <a:rPr lang="en-US" sz="1500" dirty="0">
                <a:solidFill>
                  <a:srgbClr val="FF0000"/>
                </a:solidFill>
              </a:rPr>
              <a:t>Ni(n,α),</a:t>
            </a:r>
            <a:r>
              <a:rPr lang="en-US" sz="1500" b="1" i="0" u="none" strike="noStrike" cap="none" dirty="0">
                <a:solidFill>
                  <a:srgbClr val="FF0000"/>
                </a:solidFill>
                <a:latin typeface="Times New Roman"/>
                <a:ea typeface="Times New Roman"/>
                <a:cs typeface="Times New Roman"/>
                <a:sym typeface="Times New Roman"/>
              </a:rPr>
              <a:t> </a:t>
            </a:r>
            <a:r>
              <a:rPr lang="en-US" sz="1500" baseline="30000" dirty="0">
                <a:solidFill>
                  <a:srgbClr val="FF0000"/>
                </a:solidFill>
              </a:rPr>
              <a:t>232</a:t>
            </a:r>
            <a:r>
              <a:rPr lang="en-US" sz="1500" dirty="0">
                <a:solidFill>
                  <a:srgbClr val="FF0000"/>
                </a:solidFill>
              </a:rPr>
              <a:t>Th(</a:t>
            </a:r>
            <a:r>
              <a:rPr lang="en-US" sz="1500" dirty="0" err="1">
                <a:solidFill>
                  <a:srgbClr val="FF0000"/>
                </a:solidFill>
              </a:rPr>
              <a:t>n,f</a:t>
            </a:r>
            <a:r>
              <a:rPr lang="en-US" sz="1500" dirty="0">
                <a:solidFill>
                  <a:srgbClr val="FF0000"/>
                </a:solidFill>
              </a:rPr>
              <a:t>)</a:t>
            </a:r>
            <a:r>
              <a:rPr lang="en-US" sz="1500" b="1" i="0" u="none" strike="noStrike" cap="none" dirty="0">
                <a:solidFill>
                  <a:srgbClr val="FF0000"/>
                </a:solidFill>
                <a:latin typeface="Times New Roman"/>
                <a:ea typeface="Times New Roman"/>
                <a:cs typeface="Times New Roman"/>
                <a:sym typeface="Times New Roman"/>
              </a:rPr>
              <a:t> </a:t>
            </a:r>
            <a:r>
              <a:rPr lang="en-US" sz="1500" b="1" i="0" u="none" strike="noStrike" cap="none" dirty="0">
                <a:solidFill>
                  <a:srgbClr val="002060"/>
                </a:solidFill>
                <a:latin typeface="Times New Roman"/>
                <a:ea typeface="Times New Roman"/>
                <a:cs typeface="Times New Roman"/>
                <a:sym typeface="Times New Roman"/>
              </a:rPr>
              <a:t>reactions cross-sections </a:t>
            </a:r>
            <a:r>
              <a:rPr lang="en-US" sz="1500" b="1" i="0" u="none" strike="noStrike" cap="none" dirty="0">
                <a:solidFill>
                  <a:srgbClr val="FF0000"/>
                </a:solidFill>
                <a:latin typeface="Times New Roman"/>
                <a:ea typeface="Times New Roman"/>
                <a:cs typeface="Times New Roman"/>
                <a:sym typeface="Times New Roman"/>
              </a:rPr>
              <a:t>were measured in FLNP, CIAE (China), PU (China). Data was analyzed to adjust parameters of TALYS 1.9 </a:t>
            </a:r>
            <a:endParaRPr sz="1500" b="1" i="0" u="none" strike="noStrike" cap="none" dirty="0">
              <a:solidFill>
                <a:srgbClr val="FF0000"/>
              </a:solidFill>
              <a:latin typeface="Times New Roman"/>
              <a:ea typeface="Times New Roman"/>
              <a:cs typeface="Times New Roman"/>
              <a:sym typeface="Times New Roman"/>
            </a:endParaRPr>
          </a:p>
          <a:p>
            <a:pPr marL="228600" marR="0" lvl="0" indent="0" algn="l" rtl="0">
              <a:lnSpc>
                <a:spcPct val="90000"/>
              </a:lnSpc>
              <a:spcBef>
                <a:spcPts val="0"/>
              </a:spcBef>
              <a:spcAft>
                <a:spcPts val="0"/>
              </a:spcAft>
              <a:buNone/>
            </a:pPr>
            <a:endParaRPr sz="1500" dirty="0">
              <a:solidFill>
                <a:srgbClr val="FF0000"/>
              </a:solidFill>
            </a:endParaRPr>
          </a:p>
          <a:p>
            <a:pPr marL="0" marR="0" lvl="0" indent="0" algn="l" rtl="0">
              <a:lnSpc>
                <a:spcPct val="115000"/>
              </a:lnSpc>
              <a:spcBef>
                <a:spcPts val="0"/>
              </a:spcBef>
              <a:spcAft>
                <a:spcPts val="0"/>
              </a:spcAft>
              <a:buNone/>
            </a:pPr>
            <a:r>
              <a:rPr lang="en-US" sz="1400" b="0" dirty="0" err="1"/>
              <a:t>Haoyu</a:t>
            </a:r>
            <a:r>
              <a:rPr lang="en-US" sz="1400" b="0" dirty="0"/>
              <a:t> Jiang, Yu. M. </a:t>
            </a:r>
            <a:r>
              <a:rPr lang="en-US" sz="1400" b="0" dirty="0" err="1"/>
              <a:t>Gledenov</a:t>
            </a:r>
            <a:r>
              <a:rPr lang="en-US" sz="1400" b="0" dirty="0"/>
              <a:t> et.al, Chinese Physics C, 2020</a:t>
            </a:r>
            <a:endParaRPr sz="1400" b="0" dirty="0"/>
          </a:p>
          <a:p>
            <a:pPr marL="0" marR="0" lvl="0" indent="0" algn="l" rtl="0">
              <a:lnSpc>
                <a:spcPct val="115000"/>
              </a:lnSpc>
              <a:spcBef>
                <a:spcPts val="0"/>
              </a:spcBef>
              <a:spcAft>
                <a:spcPts val="0"/>
              </a:spcAft>
              <a:buNone/>
            </a:pPr>
            <a:r>
              <a:rPr lang="en-US" sz="1400" b="0" dirty="0"/>
              <a:t>E. </a:t>
            </a:r>
            <a:r>
              <a:rPr lang="en-US" sz="1400" b="0" dirty="0" err="1"/>
              <a:t>Sansarbayar</a:t>
            </a:r>
            <a:r>
              <a:rPr lang="en-US" sz="1400" b="0" dirty="0"/>
              <a:t>, et.al, Phys. Rev. C 104, 2021</a:t>
            </a:r>
            <a:endParaRPr sz="1400" b="0" dirty="0"/>
          </a:p>
          <a:p>
            <a:pPr marL="0" marR="0" lvl="0" indent="0" algn="l" rtl="0">
              <a:lnSpc>
                <a:spcPct val="115000"/>
              </a:lnSpc>
              <a:spcBef>
                <a:spcPts val="0"/>
              </a:spcBef>
              <a:spcAft>
                <a:spcPts val="0"/>
              </a:spcAft>
              <a:buNone/>
            </a:pPr>
            <a:r>
              <a:rPr lang="en-US" sz="1400" b="0" dirty="0" err="1"/>
              <a:t>Haoyu</a:t>
            </a:r>
            <a:r>
              <a:rPr lang="en-US" sz="1400" b="0" dirty="0"/>
              <a:t> Jiang, Yu. M. </a:t>
            </a:r>
            <a:r>
              <a:rPr lang="en-US" sz="1400" b="0" dirty="0" err="1"/>
              <a:t>Gledenov</a:t>
            </a:r>
            <a:r>
              <a:rPr lang="en-US" sz="1400" b="0" dirty="0"/>
              <a:t> et.al, Chinese Physics C, 2022</a:t>
            </a:r>
            <a:endParaRPr sz="1400" b="0" dirty="0"/>
          </a:p>
          <a:p>
            <a:pPr marL="0" marR="0" lvl="0" indent="0" algn="l" rtl="0">
              <a:lnSpc>
                <a:spcPct val="115000"/>
              </a:lnSpc>
              <a:spcBef>
                <a:spcPts val="0"/>
              </a:spcBef>
              <a:spcAft>
                <a:spcPts val="0"/>
              </a:spcAft>
              <a:buNone/>
            </a:pPr>
            <a:r>
              <a:rPr lang="en-US" sz="1400" b="0" dirty="0" err="1"/>
              <a:t>Guohui</a:t>
            </a:r>
            <a:r>
              <a:rPr lang="en-US" sz="1400" b="0" dirty="0"/>
              <a:t> Zhang, E. </a:t>
            </a:r>
            <a:r>
              <a:rPr lang="en-US" sz="1400" b="0" dirty="0" err="1"/>
              <a:t>Sansarbayar,et.al</a:t>
            </a:r>
            <a:r>
              <a:rPr lang="en-US" sz="1400" b="0" dirty="0"/>
              <a:t>, Phys. Rev. C 106, 2022</a:t>
            </a:r>
            <a:endParaRPr sz="1400" b="0" dirty="0"/>
          </a:p>
          <a:p>
            <a:pPr marL="0" marR="0" lvl="0" indent="0" algn="l" rtl="0">
              <a:lnSpc>
                <a:spcPct val="115000"/>
              </a:lnSpc>
              <a:spcBef>
                <a:spcPts val="0"/>
              </a:spcBef>
              <a:spcAft>
                <a:spcPts val="0"/>
              </a:spcAft>
              <a:buNone/>
            </a:pPr>
            <a:r>
              <a:rPr lang="en-US" sz="1400" b="0" dirty="0"/>
              <a:t>Jie Liu, Yu. M. </a:t>
            </a:r>
            <a:r>
              <a:rPr lang="en-US" sz="1400" b="0" dirty="0" err="1"/>
              <a:t>Gledenov</a:t>
            </a:r>
            <a:r>
              <a:rPr lang="en-US" sz="1400" b="0" dirty="0"/>
              <a:t>, E.et.al, Phys. Rev. C 106, 2022</a:t>
            </a:r>
            <a:endParaRPr sz="1400" b="0" dirty="0"/>
          </a:p>
          <a:p>
            <a:pPr marL="0" marR="0" lvl="0" indent="0" algn="l" rtl="0">
              <a:lnSpc>
                <a:spcPct val="115000"/>
              </a:lnSpc>
              <a:spcBef>
                <a:spcPts val="0"/>
              </a:spcBef>
              <a:spcAft>
                <a:spcPts val="0"/>
              </a:spcAft>
              <a:buNone/>
            </a:pPr>
            <a:r>
              <a:rPr lang="en-US" sz="1400" b="0" dirty="0"/>
              <a:t>Yu. M. </a:t>
            </a:r>
            <a:r>
              <a:rPr lang="en-US" sz="1400" b="0" dirty="0" err="1"/>
              <a:t>Gledenov,et.al</a:t>
            </a:r>
            <a:r>
              <a:rPr lang="en-US" sz="1400" b="0" dirty="0"/>
              <a:t>, EPJ A, 58, 2022 </a:t>
            </a:r>
            <a:endParaRPr sz="1400" b="0" dirty="0"/>
          </a:p>
          <a:p>
            <a:pPr marL="0" marR="0" lvl="0" indent="0" algn="l" rtl="0">
              <a:lnSpc>
                <a:spcPct val="90000"/>
              </a:lnSpc>
              <a:spcBef>
                <a:spcPts val="0"/>
              </a:spcBef>
              <a:spcAft>
                <a:spcPts val="0"/>
              </a:spcAft>
              <a:buClr>
                <a:srgbClr val="002060"/>
              </a:buClr>
              <a:buSzPts val="2000"/>
              <a:buFont typeface="Times New Roman"/>
              <a:buNone/>
            </a:pPr>
            <a:endParaRPr sz="1000" b="0" dirty="0">
              <a:solidFill>
                <a:srgbClr val="555555"/>
              </a:solidFill>
              <a:highlight>
                <a:srgbClr val="FFFFFF"/>
              </a:highlight>
              <a:latin typeface="Arial"/>
              <a:ea typeface="Arial"/>
              <a:cs typeface="Arial"/>
              <a:sym typeface="Arial"/>
            </a:endParaRPr>
          </a:p>
        </p:txBody>
      </p:sp>
      <p:sp>
        <p:nvSpPr>
          <p:cNvPr id="215" name="Google Shape;215;p8"/>
          <p:cNvSpPr txBox="1">
            <a:spLocks noGrp="1"/>
          </p:cNvSpPr>
          <p:nvPr>
            <p:ph type="subTitle" idx="1"/>
          </p:nvPr>
        </p:nvSpPr>
        <p:spPr>
          <a:xfrm>
            <a:off x="5222325" y="5355300"/>
            <a:ext cx="6658200" cy="988500"/>
          </a:xfrm>
          <a:prstGeom prst="rect">
            <a:avLst/>
          </a:prstGeom>
          <a:solidFill>
            <a:schemeClr val="bg1"/>
          </a:solidFill>
          <a:ln>
            <a:noFill/>
          </a:ln>
        </p:spPr>
        <p:txBody>
          <a:bodyPr spcFirstLastPara="1" wrap="square" lIns="0" tIns="0" rIns="0" bIns="0" anchor="ctr" anchorCtr="0">
            <a:noAutofit/>
          </a:bodyPr>
          <a:lstStyle/>
          <a:p>
            <a:pPr marL="0" marR="0" lvl="0" indent="0" algn="just" rtl="0">
              <a:lnSpc>
                <a:spcPct val="90000"/>
              </a:lnSpc>
              <a:spcBef>
                <a:spcPts val="0"/>
              </a:spcBef>
              <a:spcAft>
                <a:spcPts val="0"/>
              </a:spcAft>
              <a:buClr>
                <a:srgbClr val="FF0000"/>
              </a:buClr>
              <a:buSzPts val="2400"/>
              <a:buFont typeface="Times New Roman"/>
              <a:buNone/>
            </a:pPr>
            <a:r>
              <a:rPr lang="en-US" sz="1700" b="1" i="0" u="none" strike="noStrike" cap="none" dirty="0">
                <a:solidFill>
                  <a:srgbClr val="FF0000"/>
                </a:solidFill>
                <a:latin typeface="Times New Roman"/>
                <a:ea typeface="Times New Roman"/>
                <a:cs typeface="Times New Roman"/>
                <a:sym typeface="Times New Roman"/>
              </a:rPr>
              <a:t>It is planned to continue </a:t>
            </a:r>
            <a:r>
              <a:rPr lang="en-US" sz="1700" dirty="0">
                <a:solidFill>
                  <a:srgbClr val="FF0000"/>
                </a:solidFill>
              </a:rPr>
              <a:t>(n, α) reaction</a:t>
            </a:r>
            <a:r>
              <a:rPr lang="en-US" sz="1700" b="1" i="0" u="none" strike="noStrike" cap="none" dirty="0">
                <a:solidFill>
                  <a:srgbClr val="FF0000"/>
                </a:solidFill>
                <a:latin typeface="Times New Roman"/>
                <a:ea typeface="Times New Roman"/>
                <a:cs typeface="Times New Roman"/>
                <a:sym typeface="Times New Roman"/>
              </a:rPr>
              <a:t> measurements </a:t>
            </a:r>
            <a:r>
              <a:rPr lang="en-US" sz="1700" dirty="0">
                <a:solidFill>
                  <a:srgbClr val="FF0000"/>
                </a:solidFill>
              </a:rPr>
              <a:t>cross sections</a:t>
            </a:r>
            <a:r>
              <a:rPr lang="en-US" sz="1700" b="1" i="0" u="none" strike="noStrike" cap="none" dirty="0">
                <a:solidFill>
                  <a:srgbClr val="FF0000"/>
                </a:solidFill>
                <a:latin typeface="Times New Roman"/>
                <a:ea typeface="Times New Roman"/>
                <a:cs typeface="Times New Roman"/>
                <a:sym typeface="Times New Roman"/>
              </a:rPr>
              <a:t> </a:t>
            </a:r>
            <a:r>
              <a:rPr lang="en-US" sz="1700" dirty="0">
                <a:solidFill>
                  <a:srgbClr val="FF0000"/>
                </a:solidFill>
              </a:rPr>
              <a:t>at </a:t>
            </a:r>
            <a:r>
              <a:rPr lang="en-US" sz="1700" baseline="30000" dirty="0">
                <a:solidFill>
                  <a:srgbClr val="FF0000"/>
                </a:solidFill>
              </a:rPr>
              <a:t>171</a:t>
            </a:r>
            <a:r>
              <a:rPr lang="en-US" sz="1700" dirty="0">
                <a:solidFill>
                  <a:srgbClr val="FF0000"/>
                </a:solidFill>
              </a:rPr>
              <a:t>Yb, </a:t>
            </a:r>
            <a:r>
              <a:rPr lang="en-US" sz="1700" baseline="30000" dirty="0">
                <a:solidFill>
                  <a:srgbClr val="FF0000"/>
                </a:solidFill>
              </a:rPr>
              <a:t>148</a:t>
            </a:r>
            <a:r>
              <a:rPr lang="en-US" sz="1700" dirty="0">
                <a:solidFill>
                  <a:srgbClr val="FF0000"/>
                </a:solidFill>
              </a:rPr>
              <a:t>Sm, </a:t>
            </a:r>
            <a:r>
              <a:rPr lang="en-US" sz="1700" baseline="30000" dirty="0">
                <a:solidFill>
                  <a:srgbClr val="FF0000"/>
                </a:solidFill>
              </a:rPr>
              <a:t>91</a:t>
            </a:r>
            <a:r>
              <a:rPr lang="en-US" sz="1700" dirty="0">
                <a:solidFill>
                  <a:srgbClr val="FF0000"/>
                </a:solidFill>
              </a:rPr>
              <a:t>Zr,  </a:t>
            </a:r>
            <a:r>
              <a:rPr lang="en-US" sz="1700" baseline="30000" dirty="0">
                <a:solidFill>
                  <a:srgbClr val="FF0000"/>
                </a:solidFill>
              </a:rPr>
              <a:t>63</a:t>
            </a:r>
            <a:r>
              <a:rPr lang="en-US" sz="1700" dirty="0">
                <a:solidFill>
                  <a:srgbClr val="FF0000"/>
                </a:solidFill>
              </a:rPr>
              <a:t>Cu, </a:t>
            </a:r>
            <a:r>
              <a:rPr lang="en-US" sz="1700" baseline="30000" dirty="0">
                <a:solidFill>
                  <a:srgbClr val="FF0000"/>
                </a:solidFill>
              </a:rPr>
              <a:t>35</a:t>
            </a:r>
            <a:r>
              <a:rPr lang="en-US" sz="1700" dirty="0">
                <a:solidFill>
                  <a:srgbClr val="FF0000"/>
                </a:solidFill>
              </a:rPr>
              <a:t>Cl, </a:t>
            </a:r>
            <a:r>
              <a:rPr lang="en-US" sz="1700" baseline="30000" dirty="0">
                <a:solidFill>
                  <a:srgbClr val="FF0000"/>
                </a:solidFill>
              </a:rPr>
              <a:t>14</a:t>
            </a:r>
            <a:r>
              <a:rPr lang="en-US" sz="1700" dirty="0">
                <a:solidFill>
                  <a:srgbClr val="FF0000"/>
                </a:solidFill>
              </a:rPr>
              <a:t>N </a:t>
            </a:r>
            <a:r>
              <a:rPr lang="en-US" sz="1700" b="1" i="0" u="none" strike="noStrike" cap="none" dirty="0">
                <a:solidFill>
                  <a:srgbClr val="FF0000"/>
                </a:solidFill>
                <a:latin typeface="Times New Roman"/>
                <a:ea typeface="Times New Roman"/>
                <a:cs typeface="Times New Roman"/>
                <a:sym typeface="Times New Roman"/>
              </a:rPr>
              <a:t>and investigate </a:t>
            </a:r>
            <a:r>
              <a:rPr lang="en-US" sz="1700" dirty="0">
                <a:solidFill>
                  <a:srgbClr val="FF0000"/>
                </a:solidFill>
              </a:rPr>
              <a:t>angle correlation</a:t>
            </a:r>
            <a:r>
              <a:rPr lang="en-US" sz="1700" b="1" i="0" u="none" strike="noStrike" cap="none" dirty="0">
                <a:solidFill>
                  <a:srgbClr val="FF0000"/>
                </a:solidFill>
                <a:latin typeface="Times New Roman"/>
                <a:ea typeface="Times New Roman"/>
                <a:cs typeface="Times New Roman"/>
                <a:sym typeface="Times New Roman"/>
              </a:rPr>
              <a:t>.</a:t>
            </a:r>
            <a:endParaRPr sz="1700" dirty="0"/>
          </a:p>
          <a:p>
            <a:pPr marL="0" marR="0" lvl="0" indent="0" algn="just" rtl="0">
              <a:lnSpc>
                <a:spcPct val="90000"/>
              </a:lnSpc>
              <a:spcBef>
                <a:spcPts val="0"/>
              </a:spcBef>
              <a:spcAft>
                <a:spcPts val="0"/>
              </a:spcAft>
              <a:buClr>
                <a:srgbClr val="FF0000"/>
              </a:buClr>
              <a:buSzPts val="2400"/>
              <a:buFont typeface="Times New Roman"/>
              <a:buNone/>
            </a:pPr>
            <a:r>
              <a:rPr lang="en-US" sz="1700" b="1" i="0" u="sng" strike="noStrike" cap="none" dirty="0">
                <a:solidFill>
                  <a:srgbClr val="FF0000"/>
                </a:solidFill>
                <a:latin typeface="Times New Roman"/>
                <a:ea typeface="Times New Roman"/>
                <a:cs typeface="Times New Roman"/>
                <a:sym typeface="Times New Roman"/>
              </a:rPr>
              <a:t>Modernization of EG-5 is needed</a:t>
            </a:r>
            <a:endParaRPr sz="1700" b="1" i="0" u="sng" strike="noStrike" cap="none" dirty="0">
              <a:solidFill>
                <a:srgbClr val="002060"/>
              </a:solidFill>
              <a:latin typeface="Times New Roman"/>
              <a:ea typeface="Times New Roman"/>
              <a:cs typeface="Times New Roman"/>
              <a:sym typeface="Times New Roman"/>
            </a:endParaRPr>
          </a:p>
        </p:txBody>
      </p:sp>
      <p:pic>
        <p:nvPicPr>
          <p:cNvPr id="216" name="Google Shape;216;p8"/>
          <p:cNvPicPr preferRelativeResize="0"/>
          <p:nvPr/>
        </p:nvPicPr>
        <p:blipFill rotWithShape="1">
          <a:blip r:embed="rId3">
            <a:alphaModFix/>
          </a:blip>
          <a:srcRect/>
          <a:stretch/>
        </p:blipFill>
        <p:spPr>
          <a:xfrm>
            <a:off x="8917050" y="1109112"/>
            <a:ext cx="2963425" cy="2194351"/>
          </a:xfrm>
          <a:prstGeom prst="rect">
            <a:avLst/>
          </a:prstGeom>
          <a:noFill/>
          <a:ln>
            <a:noFill/>
          </a:ln>
        </p:spPr>
      </p:pic>
      <p:pic>
        <p:nvPicPr>
          <p:cNvPr id="217" name="Google Shape;217;p8"/>
          <p:cNvPicPr preferRelativeResize="0"/>
          <p:nvPr/>
        </p:nvPicPr>
        <p:blipFill>
          <a:blip r:embed="rId4">
            <a:alphaModFix/>
          </a:blip>
          <a:stretch>
            <a:fillRect/>
          </a:stretch>
        </p:blipFill>
        <p:spPr>
          <a:xfrm>
            <a:off x="5222350" y="3479450"/>
            <a:ext cx="3301875" cy="1949850"/>
          </a:xfrm>
          <a:prstGeom prst="rect">
            <a:avLst/>
          </a:prstGeom>
          <a:noFill/>
          <a:ln>
            <a:noFill/>
          </a:ln>
        </p:spPr>
      </p:pic>
      <p:pic>
        <p:nvPicPr>
          <p:cNvPr id="218" name="Google Shape;218;p8"/>
          <p:cNvPicPr preferRelativeResize="0"/>
          <p:nvPr/>
        </p:nvPicPr>
        <p:blipFill rotWithShape="1">
          <a:blip r:embed="rId5">
            <a:alphaModFix/>
          </a:blip>
          <a:srcRect r="50578"/>
          <a:stretch/>
        </p:blipFill>
        <p:spPr>
          <a:xfrm>
            <a:off x="8827750" y="3419450"/>
            <a:ext cx="3052726" cy="2009849"/>
          </a:xfrm>
          <a:prstGeom prst="rect">
            <a:avLst/>
          </a:prstGeom>
          <a:noFill/>
          <a:ln>
            <a:noFill/>
          </a:ln>
        </p:spPr>
      </p:pic>
      <p:sp>
        <p:nvSpPr>
          <p:cNvPr id="219" name="Google Shape;219;p8"/>
          <p:cNvSpPr txBox="1"/>
          <p:nvPr/>
        </p:nvSpPr>
        <p:spPr>
          <a:xfrm>
            <a:off x="9431025" y="1345200"/>
            <a:ext cx="786600" cy="33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100" b="1" baseline="30000">
                <a:solidFill>
                  <a:srgbClr val="FF0000"/>
                </a:solidFill>
                <a:latin typeface="Times New Roman"/>
                <a:ea typeface="Times New Roman"/>
                <a:cs typeface="Times New Roman"/>
                <a:sym typeface="Times New Roman"/>
              </a:rPr>
              <a:t>40</a:t>
            </a:r>
            <a:r>
              <a:rPr lang="en-US" sz="1100" b="1">
                <a:solidFill>
                  <a:srgbClr val="FF0000"/>
                </a:solidFill>
                <a:latin typeface="Times New Roman"/>
                <a:ea typeface="Times New Roman"/>
                <a:cs typeface="Times New Roman"/>
                <a:sym typeface="Times New Roman"/>
              </a:rPr>
              <a:t>Ca(n,α)</a:t>
            </a:r>
            <a:endParaRPr sz="1100">
              <a:latin typeface="Times New Roman"/>
              <a:ea typeface="Times New Roman"/>
              <a:cs typeface="Times New Roman"/>
              <a:sym typeface="Times New Roman"/>
            </a:endParaRPr>
          </a:p>
        </p:txBody>
      </p:sp>
      <p:sp>
        <p:nvSpPr>
          <p:cNvPr id="220" name="Google Shape;220;p8"/>
          <p:cNvSpPr txBox="1"/>
          <p:nvPr/>
        </p:nvSpPr>
        <p:spPr>
          <a:xfrm>
            <a:off x="5702700" y="3565100"/>
            <a:ext cx="786600" cy="33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100" b="1" baseline="30000">
                <a:solidFill>
                  <a:srgbClr val="FF0000"/>
                </a:solidFill>
                <a:latin typeface="Times New Roman"/>
                <a:ea typeface="Times New Roman"/>
                <a:cs typeface="Times New Roman"/>
                <a:sym typeface="Times New Roman"/>
              </a:rPr>
              <a:t>35</a:t>
            </a:r>
            <a:r>
              <a:rPr lang="en-US" sz="1100" b="1">
                <a:solidFill>
                  <a:srgbClr val="FF0000"/>
                </a:solidFill>
                <a:latin typeface="Times New Roman"/>
                <a:ea typeface="Times New Roman"/>
                <a:cs typeface="Times New Roman"/>
                <a:sym typeface="Times New Roman"/>
              </a:rPr>
              <a:t>Cl(n,α)</a:t>
            </a:r>
            <a:endParaRPr sz="1100">
              <a:latin typeface="Times New Roman"/>
              <a:ea typeface="Times New Roman"/>
              <a:cs typeface="Times New Roman"/>
              <a:sym typeface="Times New Roman"/>
            </a:endParaRPr>
          </a:p>
        </p:txBody>
      </p:sp>
      <p:sp>
        <p:nvSpPr>
          <p:cNvPr id="221" name="Google Shape;221;p8"/>
          <p:cNvSpPr txBox="1"/>
          <p:nvPr/>
        </p:nvSpPr>
        <p:spPr>
          <a:xfrm>
            <a:off x="9431025" y="3493950"/>
            <a:ext cx="786600" cy="33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100" b="1" baseline="30000">
                <a:solidFill>
                  <a:srgbClr val="FF0000"/>
                </a:solidFill>
                <a:latin typeface="Times New Roman"/>
                <a:ea typeface="Times New Roman"/>
                <a:cs typeface="Times New Roman"/>
                <a:sym typeface="Times New Roman"/>
              </a:rPr>
              <a:t>232</a:t>
            </a:r>
            <a:r>
              <a:rPr lang="en-US" sz="1100" b="1">
                <a:solidFill>
                  <a:srgbClr val="FF0000"/>
                </a:solidFill>
                <a:latin typeface="Times New Roman"/>
                <a:ea typeface="Times New Roman"/>
                <a:cs typeface="Times New Roman"/>
                <a:sym typeface="Times New Roman"/>
              </a:rPr>
              <a:t>Th(n,f)</a:t>
            </a:r>
            <a:endParaRPr sz="1100">
              <a:latin typeface="Times New Roman"/>
              <a:ea typeface="Times New Roman"/>
              <a:cs typeface="Times New Roman"/>
              <a:sym typeface="Times New Roman"/>
            </a:endParaRPr>
          </a:p>
        </p:txBody>
      </p:sp>
      <p:pic>
        <p:nvPicPr>
          <p:cNvPr id="222" name="Google Shape;222;p8"/>
          <p:cNvPicPr preferRelativeResize="0"/>
          <p:nvPr/>
        </p:nvPicPr>
        <p:blipFill rotWithShape="1">
          <a:blip r:embed="rId6">
            <a:alphaModFix/>
          </a:blip>
          <a:srcRect/>
          <a:stretch/>
        </p:blipFill>
        <p:spPr>
          <a:xfrm>
            <a:off x="5222325" y="1139475"/>
            <a:ext cx="3350175" cy="2260475"/>
          </a:xfrm>
          <a:prstGeom prst="rect">
            <a:avLst/>
          </a:prstGeom>
          <a:noFill/>
          <a:ln>
            <a:noFill/>
          </a:ln>
        </p:spPr>
      </p:pic>
      <p:sp>
        <p:nvSpPr>
          <p:cNvPr id="223" name="Google Shape;223;p8"/>
          <p:cNvSpPr txBox="1"/>
          <p:nvPr/>
        </p:nvSpPr>
        <p:spPr>
          <a:xfrm>
            <a:off x="7513700" y="1345200"/>
            <a:ext cx="786600" cy="33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100" b="1" baseline="30000">
                <a:solidFill>
                  <a:srgbClr val="FF0000"/>
                </a:solidFill>
                <a:latin typeface="Times New Roman"/>
                <a:ea typeface="Times New Roman"/>
                <a:cs typeface="Times New Roman"/>
                <a:sym typeface="Times New Roman"/>
              </a:rPr>
              <a:t>40</a:t>
            </a:r>
            <a:r>
              <a:rPr lang="en-US" sz="1100" b="1">
                <a:solidFill>
                  <a:srgbClr val="FF0000"/>
                </a:solidFill>
                <a:latin typeface="Times New Roman"/>
                <a:ea typeface="Times New Roman"/>
                <a:cs typeface="Times New Roman"/>
                <a:sym typeface="Times New Roman"/>
              </a:rPr>
              <a:t>Ca(n,α)</a:t>
            </a:r>
            <a:endParaRPr sz="1100">
              <a:latin typeface="Times New Roman"/>
              <a:ea typeface="Times New Roman"/>
              <a:cs typeface="Times New Roman"/>
              <a:sym typeface="Times New Roman"/>
            </a:endParaRPr>
          </a:p>
        </p:txBody>
      </p:sp>
      <p:sp>
        <p:nvSpPr>
          <p:cNvPr id="224" name="Google Shape;224;p8"/>
          <p:cNvSpPr txBox="1"/>
          <p:nvPr/>
        </p:nvSpPr>
        <p:spPr>
          <a:xfrm>
            <a:off x="5909975" y="1815375"/>
            <a:ext cx="3120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225" name="Google Shape;225;p8"/>
          <p:cNvSpPr txBox="1"/>
          <p:nvPr/>
        </p:nvSpPr>
        <p:spPr>
          <a:xfrm>
            <a:off x="11350675" y="3479450"/>
            <a:ext cx="312000" cy="246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00">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EEE1F42-4097-3F4A-0C46-415DE041D863}"/>
              </a:ext>
            </a:extLst>
          </p:cNvPr>
          <p:cNvSpPr>
            <a:spLocks noGrp="1"/>
          </p:cNvSpPr>
          <p:nvPr>
            <p:ph type="title"/>
          </p:nvPr>
        </p:nvSpPr>
        <p:spPr>
          <a:xfrm>
            <a:off x="1341974" y="681416"/>
            <a:ext cx="8860250" cy="783770"/>
          </a:xfrm>
        </p:spPr>
        <p:txBody>
          <a:bodyPr/>
          <a:lstStyle/>
          <a:p>
            <a:r>
              <a:rPr lang="en-US" dirty="0"/>
              <a:t>NAA at IBR-2</a:t>
            </a:r>
            <a:endParaRPr lang="ru-RU" dirty="0"/>
          </a:p>
        </p:txBody>
      </p:sp>
      <p:pic>
        <p:nvPicPr>
          <p:cNvPr id="5" name="Picture 5">
            <a:extLst>
              <a:ext uri="{FF2B5EF4-FFF2-40B4-BE49-F238E27FC236}">
                <a16:creationId xmlns:a16="http://schemas.microsoft.com/office/drawing/2014/main" id="{4C17894E-D0DE-362B-7F74-CACBE632BA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41" t="16836" r="6900" b="4083"/>
          <a:stretch/>
        </p:blipFill>
        <p:spPr bwMode="auto">
          <a:xfrm>
            <a:off x="701459" y="1311297"/>
            <a:ext cx="9582410" cy="5599134"/>
          </a:xfrm>
          <a:prstGeom prst="rect">
            <a:avLst/>
          </a:prstGeom>
          <a:solidFill>
            <a:schemeClr val="bg1"/>
          </a:solidFill>
          <a:ln>
            <a:noFill/>
          </a:ln>
          <a:effectLst/>
        </p:spPr>
      </p:pic>
      <p:sp>
        <p:nvSpPr>
          <p:cNvPr id="6" name="Нижний колонтитул 5">
            <a:extLst>
              <a:ext uri="{FF2B5EF4-FFF2-40B4-BE49-F238E27FC236}">
                <a16:creationId xmlns:a16="http://schemas.microsoft.com/office/drawing/2014/main" id="{2829258D-F682-F3EA-2F2D-DC761D4DD58C}"/>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28325703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0A3B83E-EA84-4AF5-B996-2A96A48B381D}"/>
              </a:ext>
            </a:extLst>
          </p:cNvPr>
          <p:cNvGrpSpPr/>
          <p:nvPr/>
        </p:nvGrpSpPr>
        <p:grpSpPr>
          <a:xfrm>
            <a:off x="1806229" y="362034"/>
            <a:ext cx="3085866" cy="1172979"/>
            <a:chOff x="395536" y="1164633"/>
            <a:chExt cx="3175350" cy="1306005"/>
          </a:xfrm>
        </p:grpSpPr>
        <p:pic>
          <p:nvPicPr>
            <p:cNvPr id="6" name="Picture 5">
              <a:extLst>
                <a:ext uri="{FF2B5EF4-FFF2-40B4-BE49-F238E27FC236}">
                  <a16:creationId xmlns:a16="http://schemas.microsoft.com/office/drawing/2014/main" id="{A443AF96-7BAE-432B-B225-0C71A1CAADB7}"/>
                </a:ext>
              </a:extLst>
            </p:cNvPr>
            <p:cNvPicPr>
              <a:picLocks noChangeAspect="1"/>
            </p:cNvPicPr>
            <p:nvPr/>
          </p:nvPicPr>
          <p:blipFill>
            <a:blip r:embed="rId3"/>
            <a:stretch>
              <a:fillRect/>
            </a:stretch>
          </p:blipFill>
          <p:spPr>
            <a:xfrm>
              <a:off x="395536" y="1192943"/>
              <a:ext cx="1260486" cy="1260486"/>
            </a:xfrm>
            <a:prstGeom prst="rect">
              <a:avLst/>
            </a:prstGeom>
          </p:spPr>
        </p:pic>
        <p:pic>
          <p:nvPicPr>
            <p:cNvPr id="5" name="Picture 4">
              <a:extLst>
                <a:ext uri="{FF2B5EF4-FFF2-40B4-BE49-F238E27FC236}">
                  <a16:creationId xmlns:a16="http://schemas.microsoft.com/office/drawing/2014/main" id="{ADFF8F55-4FB4-4CE5-BBD7-A1FCB4249D7B}"/>
                </a:ext>
              </a:extLst>
            </p:cNvPr>
            <p:cNvPicPr>
              <a:picLocks noChangeAspect="1"/>
            </p:cNvPicPr>
            <p:nvPr/>
          </p:nvPicPr>
          <p:blipFill>
            <a:blip r:embed="rId4"/>
            <a:stretch>
              <a:fillRect/>
            </a:stretch>
          </p:blipFill>
          <p:spPr>
            <a:xfrm>
              <a:off x="405590" y="1807834"/>
              <a:ext cx="451799" cy="643298"/>
            </a:xfrm>
            <a:prstGeom prst="rect">
              <a:avLst/>
            </a:prstGeom>
          </p:spPr>
        </p:pic>
        <p:pic>
          <p:nvPicPr>
            <p:cNvPr id="8" name="Picture 7">
              <a:extLst>
                <a:ext uri="{FF2B5EF4-FFF2-40B4-BE49-F238E27FC236}">
                  <a16:creationId xmlns:a16="http://schemas.microsoft.com/office/drawing/2014/main" id="{4F560ED6-43B4-4729-9941-6EE9AE3DE5BB}"/>
                </a:ext>
              </a:extLst>
            </p:cNvPr>
            <p:cNvPicPr>
              <a:picLocks noChangeAspect="1"/>
            </p:cNvPicPr>
            <p:nvPr/>
          </p:nvPicPr>
          <p:blipFill>
            <a:blip r:embed="rId5"/>
            <a:stretch>
              <a:fillRect/>
            </a:stretch>
          </p:blipFill>
          <p:spPr>
            <a:xfrm>
              <a:off x="1054897" y="1194561"/>
              <a:ext cx="601125" cy="400021"/>
            </a:xfrm>
            <a:prstGeom prst="rect">
              <a:avLst/>
            </a:prstGeom>
          </p:spPr>
        </p:pic>
        <p:pic>
          <p:nvPicPr>
            <p:cNvPr id="10" name="Picture 9">
              <a:extLst>
                <a:ext uri="{FF2B5EF4-FFF2-40B4-BE49-F238E27FC236}">
                  <a16:creationId xmlns:a16="http://schemas.microsoft.com/office/drawing/2014/main" id="{A08DD574-04CB-4E9D-8FBB-361FAFAFFD68}"/>
                </a:ext>
              </a:extLst>
            </p:cNvPr>
            <p:cNvPicPr>
              <a:picLocks noChangeAspect="1"/>
            </p:cNvPicPr>
            <p:nvPr/>
          </p:nvPicPr>
          <p:blipFill>
            <a:blip r:embed="rId6"/>
            <a:stretch>
              <a:fillRect/>
            </a:stretch>
          </p:blipFill>
          <p:spPr>
            <a:xfrm>
              <a:off x="1835696" y="1462526"/>
              <a:ext cx="1735190" cy="1008112"/>
            </a:xfrm>
            <a:prstGeom prst="rect">
              <a:avLst/>
            </a:prstGeom>
          </p:spPr>
        </p:pic>
        <p:pic>
          <p:nvPicPr>
            <p:cNvPr id="9" name="Picture 8">
              <a:extLst>
                <a:ext uri="{FF2B5EF4-FFF2-40B4-BE49-F238E27FC236}">
                  <a16:creationId xmlns:a16="http://schemas.microsoft.com/office/drawing/2014/main" id="{CFC4F6DF-7C7A-4AB1-8F4C-B9EA1B779C7E}"/>
                </a:ext>
              </a:extLst>
            </p:cNvPr>
            <p:cNvPicPr>
              <a:picLocks noChangeAspect="1"/>
            </p:cNvPicPr>
            <p:nvPr/>
          </p:nvPicPr>
          <p:blipFill>
            <a:blip r:embed="rId7"/>
            <a:stretch>
              <a:fillRect/>
            </a:stretch>
          </p:blipFill>
          <p:spPr>
            <a:xfrm>
              <a:off x="2772035" y="1164633"/>
              <a:ext cx="798851" cy="532974"/>
            </a:xfrm>
            <a:prstGeom prst="rect">
              <a:avLst/>
            </a:prstGeom>
          </p:spPr>
        </p:pic>
        <p:pic>
          <p:nvPicPr>
            <p:cNvPr id="11" name="Picture 4">
              <a:extLst>
                <a:ext uri="{FF2B5EF4-FFF2-40B4-BE49-F238E27FC236}">
                  <a16:creationId xmlns:a16="http://schemas.microsoft.com/office/drawing/2014/main" id="{11DD388D-6001-44E5-9A55-80FA2CDA3C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0083" y="1192943"/>
              <a:ext cx="649820" cy="48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42">
            <a:extLst>
              <a:ext uri="{FF2B5EF4-FFF2-40B4-BE49-F238E27FC236}">
                <a16:creationId xmlns:a16="http://schemas.microsoft.com/office/drawing/2014/main" id="{18EEE484-147A-4754-9ECB-269CCCFC319F}"/>
              </a:ext>
            </a:extLst>
          </p:cNvPr>
          <p:cNvGrpSpPr/>
          <p:nvPr/>
        </p:nvGrpSpPr>
        <p:grpSpPr>
          <a:xfrm>
            <a:off x="5158520" y="297081"/>
            <a:ext cx="2972314" cy="947584"/>
            <a:chOff x="5003596" y="933899"/>
            <a:chExt cx="2972314" cy="947584"/>
          </a:xfrm>
        </p:grpSpPr>
        <p:pic>
          <p:nvPicPr>
            <p:cNvPr id="13" name="Рисунок 1">
              <a:extLst>
                <a:ext uri="{FF2B5EF4-FFF2-40B4-BE49-F238E27FC236}">
                  <a16:creationId xmlns:a16="http://schemas.microsoft.com/office/drawing/2014/main" id="{05E0570E-1E4D-46B9-8EA3-A2DEEC431E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20076" t="10455" r="1962" b="4807"/>
            <a:stretch>
              <a:fillRect/>
            </a:stretch>
          </p:blipFill>
          <p:spPr bwMode="auto">
            <a:xfrm>
              <a:off x="5003596" y="933899"/>
              <a:ext cx="1563217" cy="94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5">
              <a:extLst>
                <a:ext uri="{FF2B5EF4-FFF2-40B4-BE49-F238E27FC236}">
                  <a16:creationId xmlns:a16="http://schemas.microsoft.com/office/drawing/2014/main" id="{8B9E9E40-FF98-4C4E-B98A-223DD34981AF}"/>
                </a:ext>
              </a:extLst>
            </p:cNvPr>
            <p:cNvPicPr>
              <a:picLocks noChangeAspect="1"/>
            </p:cNvPicPr>
            <p:nvPr/>
          </p:nvPicPr>
          <p:blipFill>
            <a:blip r:embed="rId10"/>
            <a:stretch>
              <a:fillRect/>
            </a:stretch>
          </p:blipFill>
          <p:spPr>
            <a:xfrm>
              <a:off x="6027726" y="1444581"/>
              <a:ext cx="566758" cy="421194"/>
            </a:xfrm>
            <a:prstGeom prst="rect">
              <a:avLst/>
            </a:prstGeom>
            <a:ln>
              <a:noFill/>
            </a:ln>
            <a:effectLst>
              <a:softEdge rad="112500"/>
            </a:effectLst>
          </p:spPr>
        </p:pic>
        <p:pic>
          <p:nvPicPr>
            <p:cNvPr id="15" name="Picture 14">
              <a:extLst>
                <a:ext uri="{FF2B5EF4-FFF2-40B4-BE49-F238E27FC236}">
                  <a16:creationId xmlns:a16="http://schemas.microsoft.com/office/drawing/2014/main" id="{2D97AFDC-EB57-4ABB-94C9-976BC051C147}"/>
                </a:ext>
              </a:extLst>
            </p:cNvPr>
            <p:cNvPicPr>
              <a:picLocks noChangeAspect="1"/>
            </p:cNvPicPr>
            <p:nvPr/>
          </p:nvPicPr>
          <p:blipFill>
            <a:blip r:embed="rId11"/>
            <a:stretch>
              <a:fillRect/>
            </a:stretch>
          </p:blipFill>
          <p:spPr>
            <a:xfrm>
              <a:off x="6588224" y="933899"/>
              <a:ext cx="1387686" cy="931876"/>
            </a:xfrm>
            <a:prstGeom prst="rect">
              <a:avLst/>
            </a:prstGeom>
          </p:spPr>
        </p:pic>
      </p:grpSp>
      <p:sp>
        <p:nvSpPr>
          <p:cNvPr id="35" name="Rectangle: Rounded Corners 34">
            <a:extLst>
              <a:ext uri="{FF2B5EF4-FFF2-40B4-BE49-F238E27FC236}">
                <a16:creationId xmlns:a16="http://schemas.microsoft.com/office/drawing/2014/main" id="{2B360C58-9D1E-49B7-A7BA-91DA3D2CA42B}"/>
              </a:ext>
            </a:extLst>
          </p:cNvPr>
          <p:cNvSpPr/>
          <p:nvPr/>
        </p:nvSpPr>
        <p:spPr>
          <a:xfrm>
            <a:off x="8217483" y="1839486"/>
            <a:ext cx="2376264"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Soil bioremediation</a:t>
            </a:r>
          </a:p>
        </p:txBody>
      </p:sp>
      <p:pic>
        <p:nvPicPr>
          <p:cNvPr id="54" name="Picture 53">
            <a:extLst>
              <a:ext uri="{FF2B5EF4-FFF2-40B4-BE49-F238E27FC236}">
                <a16:creationId xmlns:a16="http://schemas.microsoft.com/office/drawing/2014/main" id="{4F95DE4D-AFFC-4FA3-A75B-20FDB8A1DD77}"/>
              </a:ext>
            </a:extLst>
          </p:cNvPr>
          <p:cNvPicPr>
            <a:picLocks noChangeAspect="1"/>
          </p:cNvPicPr>
          <p:nvPr/>
        </p:nvPicPr>
        <p:blipFill>
          <a:blip r:embed="rId12"/>
          <a:stretch>
            <a:fillRect/>
          </a:stretch>
        </p:blipFill>
        <p:spPr>
          <a:xfrm>
            <a:off x="8727133" y="693638"/>
            <a:ext cx="1584176" cy="1145848"/>
          </a:xfrm>
          <a:prstGeom prst="rect">
            <a:avLst/>
          </a:prstGeom>
        </p:spPr>
      </p:pic>
      <p:sp>
        <p:nvSpPr>
          <p:cNvPr id="58" name="Rectangle: Rounded Corners 57">
            <a:extLst>
              <a:ext uri="{FF2B5EF4-FFF2-40B4-BE49-F238E27FC236}">
                <a16:creationId xmlns:a16="http://schemas.microsoft.com/office/drawing/2014/main" id="{7A3CD7D9-D124-4FDE-8098-7E601D2953CF}"/>
              </a:ext>
            </a:extLst>
          </p:cNvPr>
          <p:cNvSpPr/>
          <p:nvPr/>
        </p:nvSpPr>
        <p:spPr>
          <a:xfrm>
            <a:off x="8069243" y="2829435"/>
            <a:ext cx="2448273"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Nanotoxicology</a:t>
            </a:r>
          </a:p>
        </p:txBody>
      </p:sp>
      <p:pic>
        <p:nvPicPr>
          <p:cNvPr id="59" name="Picture 58">
            <a:extLst>
              <a:ext uri="{FF2B5EF4-FFF2-40B4-BE49-F238E27FC236}">
                <a16:creationId xmlns:a16="http://schemas.microsoft.com/office/drawing/2014/main" id="{8507319B-CD4E-47CF-85BE-097C02B83D26}"/>
              </a:ext>
            </a:extLst>
          </p:cNvPr>
          <p:cNvPicPr>
            <a:picLocks noChangeAspect="1"/>
          </p:cNvPicPr>
          <p:nvPr/>
        </p:nvPicPr>
        <p:blipFill>
          <a:blip r:embed="rId13"/>
          <a:stretch>
            <a:fillRect/>
          </a:stretch>
        </p:blipFill>
        <p:spPr>
          <a:xfrm>
            <a:off x="8022662" y="3240834"/>
            <a:ext cx="2444708" cy="1079086"/>
          </a:xfrm>
          <a:prstGeom prst="rect">
            <a:avLst/>
          </a:prstGeom>
        </p:spPr>
      </p:pic>
      <p:sp>
        <p:nvSpPr>
          <p:cNvPr id="69" name="Rectangle: Rounded Corners 68">
            <a:extLst>
              <a:ext uri="{FF2B5EF4-FFF2-40B4-BE49-F238E27FC236}">
                <a16:creationId xmlns:a16="http://schemas.microsoft.com/office/drawing/2014/main" id="{1A2B3571-07DF-4F77-8516-C5CCDFDE6C5B}"/>
              </a:ext>
            </a:extLst>
          </p:cNvPr>
          <p:cNvSpPr/>
          <p:nvPr/>
        </p:nvSpPr>
        <p:spPr>
          <a:xfrm>
            <a:off x="8112225" y="4699224"/>
            <a:ext cx="2448273"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Archeology and geology</a:t>
            </a:r>
          </a:p>
        </p:txBody>
      </p:sp>
      <p:grpSp>
        <p:nvGrpSpPr>
          <p:cNvPr id="81" name="Group 80">
            <a:extLst>
              <a:ext uri="{FF2B5EF4-FFF2-40B4-BE49-F238E27FC236}">
                <a16:creationId xmlns:a16="http://schemas.microsoft.com/office/drawing/2014/main" id="{F340E751-0BBB-4D05-A31E-D59F77A0AF06}"/>
              </a:ext>
            </a:extLst>
          </p:cNvPr>
          <p:cNvGrpSpPr/>
          <p:nvPr/>
        </p:nvGrpSpPr>
        <p:grpSpPr>
          <a:xfrm>
            <a:off x="1643912" y="1399463"/>
            <a:ext cx="8478606" cy="4702322"/>
            <a:chOff x="41999" y="877781"/>
            <a:chExt cx="8478606" cy="4702322"/>
          </a:xfrm>
        </p:grpSpPr>
        <p:sp>
          <p:nvSpPr>
            <p:cNvPr id="7" name="Rectangle: Rounded Corners 6">
              <a:extLst>
                <a:ext uri="{FF2B5EF4-FFF2-40B4-BE49-F238E27FC236}">
                  <a16:creationId xmlns:a16="http://schemas.microsoft.com/office/drawing/2014/main" id="{BEED1A2B-A40B-4A29-A182-8BA8022F4964}"/>
                </a:ext>
              </a:extLst>
            </p:cNvPr>
            <p:cNvSpPr/>
            <p:nvPr/>
          </p:nvSpPr>
          <p:spPr>
            <a:xfrm>
              <a:off x="385635" y="1136939"/>
              <a:ext cx="2736304" cy="463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Active and passive biomonitoring</a:t>
              </a:r>
            </a:p>
          </p:txBody>
        </p:sp>
        <p:sp>
          <p:nvSpPr>
            <p:cNvPr id="12" name="Rectangle: Rounded Corners 11">
              <a:extLst>
                <a:ext uri="{FF2B5EF4-FFF2-40B4-BE49-F238E27FC236}">
                  <a16:creationId xmlns:a16="http://schemas.microsoft.com/office/drawing/2014/main" id="{4A67E3E5-CDA8-43AF-922D-31A30789554B}"/>
                </a:ext>
              </a:extLst>
            </p:cNvPr>
            <p:cNvSpPr/>
            <p:nvPr/>
          </p:nvSpPr>
          <p:spPr>
            <a:xfrm>
              <a:off x="3624441" y="877781"/>
              <a:ext cx="2736304" cy="283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Water biomonitoring</a:t>
              </a:r>
            </a:p>
          </p:txBody>
        </p:sp>
        <p:sp>
          <p:nvSpPr>
            <p:cNvPr id="16" name="Rectangle: Rounded Corners 15">
              <a:extLst>
                <a:ext uri="{FF2B5EF4-FFF2-40B4-BE49-F238E27FC236}">
                  <a16:creationId xmlns:a16="http://schemas.microsoft.com/office/drawing/2014/main" id="{C11BC921-1510-4416-9AB8-B2A40B22FDE8}"/>
                </a:ext>
              </a:extLst>
            </p:cNvPr>
            <p:cNvSpPr/>
            <p:nvPr/>
          </p:nvSpPr>
          <p:spPr>
            <a:xfrm>
              <a:off x="159898" y="2252763"/>
              <a:ext cx="2448273"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Wastewater treatment</a:t>
              </a:r>
            </a:p>
          </p:txBody>
        </p:sp>
        <p:pic>
          <p:nvPicPr>
            <p:cNvPr id="34" name="Picture 33">
              <a:extLst>
                <a:ext uri="{FF2B5EF4-FFF2-40B4-BE49-F238E27FC236}">
                  <a16:creationId xmlns:a16="http://schemas.microsoft.com/office/drawing/2014/main" id="{E3979911-9249-4158-B9C9-951CDB18022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99" y="2659858"/>
              <a:ext cx="2870266" cy="712751"/>
            </a:xfrm>
            <a:prstGeom prst="rect">
              <a:avLst/>
            </a:prstGeom>
          </p:spPr>
        </p:pic>
        <p:sp>
          <p:nvSpPr>
            <p:cNvPr id="36" name="Oval 35">
              <a:extLst>
                <a:ext uri="{FF2B5EF4-FFF2-40B4-BE49-F238E27FC236}">
                  <a16:creationId xmlns:a16="http://schemas.microsoft.com/office/drawing/2014/main" id="{3EA6AC40-E31E-45EF-9708-C16749A47A53}"/>
                </a:ext>
              </a:extLst>
            </p:cNvPr>
            <p:cNvSpPr/>
            <p:nvPr/>
          </p:nvSpPr>
          <p:spPr>
            <a:xfrm>
              <a:off x="3165995" y="2135150"/>
              <a:ext cx="2448273" cy="917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b="1" dirty="0">
                <a:solidFill>
                  <a:srgbClr val="002060"/>
                </a:solidFill>
                <a:latin typeface="Times New Roman" panose="02020603050405020304" pitchFamily="18" charset="0"/>
                <a:cs typeface="Times New Roman" panose="02020603050405020304" pitchFamily="18" charset="0"/>
              </a:endParaRPr>
            </a:p>
            <a:p>
              <a:pPr algn="ctr"/>
              <a:r>
                <a:rPr lang="en-US" b="1" dirty="0">
                  <a:solidFill>
                    <a:schemeClr val="bg1"/>
                  </a:solidFill>
                  <a:latin typeface="Times New Roman" panose="02020603050405020304" pitchFamily="18" charset="0"/>
                  <a:cs typeface="Times New Roman" panose="02020603050405020304" pitchFamily="18" charset="0"/>
                </a:rPr>
                <a:t>Scientific directions</a:t>
              </a:r>
            </a:p>
            <a:p>
              <a:pPr algn="ctr"/>
              <a:endParaRPr lang="en-US" dirty="0"/>
            </a:p>
          </p:txBody>
        </p:sp>
        <p:cxnSp>
          <p:nvCxnSpPr>
            <p:cNvPr id="39" name="Straight Arrow Connector 38">
              <a:extLst>
                <a:ext uri="{FF2B5EF4-FFF2-40B4-BE49-F238E27FC236}">
                  <a16:creationId xmlns:a16="http://schemas.microsoft.com/office/drawing/2014/main" id="{CCE685DF-6129-47E3-B16D-466DD73DCDA5}"/>
                </a:ext>
              </a:extLst>
            </p:cNvPr>
            <p:cNvCxnSpPr>
              <a:cxnSpLocks/>
              <a:endCxn id="36" idx="1"/>
            </p:cNvCxnSpPr>
            <p:nvPr/>
          </p:nvCxnSpPr>
          <p:spPr>
            <a:xfrm flipH="1" flipV="1">
              <a:off x="3524536" y="2269574"/>
              <a:ext cx="393624" cy="27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2BCD37A-22D4-4291-B624-B34216B8C7B5}"/>
                </a:ext>
              </a:extLst>
            </p:cNvPr>
            <p:cNvCxnSpPr>
              <a:cxnSpLocks/>
              <a:stCxn id="36" idx="1"/>
            </p:cNvCxnSpPr>
            <p:nvPr/>
          </p:nvCxnSpPr>
          <p:spPr>
            <a:xfrm flipH="1" flipV="1">
              <a:off x="3115801" y="1619256"/>
              <a:ext cx="408735" cy="650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DE8AC7-2848-4F6E-B725-94D64553406D}"/>
                </a:ext>
              </a:extLst>
            </p:cNvPr>
            <p:cNvCxnSpPr>
              <a:cxnSpLocks/>
              <a:endCxn id="12" idx="2"/>
            </p:cNvCxnSpPr>
            <p:nvPr/>
          </p:nvCxnSpPr>
          <p:spPr>
            <a:xfrm flipV="1">
              <a:off x="4650864" y="1161358"/>
              <a:ext cx="341729" cy="9856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7D4AFC2-CA98-4434-90F0-8797599C3F40}"/>
                </a:ext>
              </a:extLst>
            </p:cNvPr>
            <p:cNvCxnSpPr>
              <a:cxnSpLocks/>
              <a:stCxn id="36" idx="2"/>
            </p:cNvCxnSpPr>
            <p:nvPr/>
          </p:nvCxnSpPr>
          <p:spPr>
            <a:xfrm flipH="1" flipV="1">
              <a:off x="2608173" y="2402874"/>
              <a:ext cx="557822" cy="1912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7E4785A-6A25-49B6-A92B-5C14325166FA}"/>
                </a:ext>
              </a:extLst>
            </p:cNvPr>
            <p:cNvCxnSpPr>
              <a:cxnSpLocks/>
            </p:cNvCxnSpPr>
            <p:nvPr/>
          </p:nvCxnSpPr>
          <p:spPr>
            <a:xfrm flipV="1">
              <a:off x="5406160" y="1415719"/>
              <a:ext cx="1116560" cy="9509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19893DF-1DE2-4679-8890-6D0C17210405}"/>
                </a:ext>
              </a:extLst>
            </p:cNvPr>
            <p:cNvCxnSpPr>
              <a:cxnSpLocks/>
              <a:endCxn id="58" idx="1"/>
            </p:cNvCxnSpPr>
            <p:nvPr/>
          </p:nvCxnSpPr>
          <p:spPr>
            <a:xfrm flipV="1">
              <a:off x="5628111" y="2451561"/>
              <a:ext cx="839218" cy="1687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8800268E-A93B-4CE5-B624-EC651CB62667}"/>
                </a:ext>
              </a:extLst>
            </p:cNvPr>
            <p:cNvSpPr/>
            <p:nvPr/>
          </p:nvSpPr>
          <p:spPr>
            <a:xfrm>
              <a:off x="529650" y="3626619"/>
              <a:ext cx="2448273" cy="373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Food quality assessment</a:t>
              </a:r>
            </a:p>
          </p:txBody>
        </p:sp>
        <p:cxnSp>
          <p:nvCxnSpPr>
            <p:cNvPr id="61" name="Straight Arrow Connector 60">
              <a:extLst>
                <a:ext uri="{FF2B5EF4-FFF2-40B4-BE49-F238E27FC236}">
                  <a16:creationId xmlns:a16="http://schemas.microsoft.com/office/drawing/2014/main" id="{60E6E476-10D8-48C6-945B-056588FB94DE}"/>
                </a:ext>
              </a:extLst>
            </p:cNvPr>
            <p:cNvCxnSpPr>
              <a:cxnSpLocks/>
            </p:cNvCxnSpPr>
            <p:nvPr/>
          </p:nvCxnSpPr>
          <p:spPr>
            <a:xfrm flipH="1">
              <a:off x="3059832" y="2950282"/>
              <a:ext cx="488782" cy="694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BCF16EAD-8AC5-429F-A02E-57EB5BA975B3}"/>
                </a:ext>
              </a:extLst>
            </p:cNvPr>
            <p:cNvPicPr>
              <a:picLocks noChangeAspect="1"/>
            </p:cNvPicPr>
            <p:nvPr/>
          </p:nvPicPr>
          <p:blipFill>
            <a:blip r:embed="rId15"/>
            <a:stretch>
              <a:fillRect/>
            </a:stretch>
          </p:blipFill>
          <p:spPr>
            <a:xfrm>
              <a:off x="433620" y="4201893"/>
              <a:ext cx="1231238" cy="922240"/>
            </a:xfrm>
            <a:prstGeom prst="rect">
              <a:avLst/>
            </a:prstGeom>
          </p:spPr>
        </p:pic>
        <p:pic>
          <p:nvPicPr>
            <p:cNvPr id="65" name="Picture 64">
              <a:extLst>
                <a:ext uri="{FF2B5EF4-FFF2-40B4-BE49-F238E27FC236}">
                  <a16:creationId xmlns:a16="http://schemas.microsoft.com/office/drawing/2014/main" id="{FD233B2E-08FA-4F28-8A82-EEB4318CD284}"/>
                </a:ext>
              </a:extLst>
            </p:cNvPr>
            <p:cNvPicPr>
              <a:picLocks noChangeAspect="1"/>
            </p:cNvPicPr>
            <p:nvPr/>
          </p:nvPicPr>
          <p:blipFill>
            <a:blip r:embed="rId16"/>
            <a:stretch>
              <a:fillRect/>
            </a:stretch>
          </p:blipFill>
          <p:spPr>
            <a:xfrm>
              <a:off x="1715794" y="4216421"/>
              <a:ext cx="1385880" cy="922240"/>
            </a:xfrm>
            <a:prstGeom prst="rect">
              <a:avLst/>
            </a:prstGeom>
          </p:spPr>
        </p:pic>
        <p:cxnSp>
          <p:nvCxnSpPr>
            <p:cNvPr id="66" name="Straight Arrow Connector 65">
              <a:extLst>
                <a:ext uri="{FF2B5EF4-FFF2-40B4-BE49-F238E27FC236}">
                  <a16:creationId xmlns:a16="http://schemas.microsoft.com/office/drawing/2014/main" id="{EFC3F641-FA50-4281-B5CD-3C7DBECE8490}"/>
                </a:ext>
              </a:extLst>
            </p:cNvPr>
            <p:cNvCxnSpPr>
              <a:cxnSpLocks/>
            </p:cNvCxnSpPr>
            <p:nvPr/>
          </p:nvCxnSpPr>
          <p:spPr>
            <a:xfrm>
              <a:off x="5146181" y="2950282"/>
              <a:ext cx="1298027" cy="13526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1D7FC50A-02E7-4981-97BF-1CE43B520F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85951" y="4595433"/>
              <a:ext cx="1434654" cy="984670"/>
            </a:xfrm>
            <a:prstGeom prst="rect">
              <a:avLst/>
            </a:prstGeom>
          </p:spPr>
        </p:pic>
        <p:cxnSp>
          <p:nvCxnSpPr>
            <p:cNvPr id="72" name="Straight Arrow Connector 71">
              <a:extLst>
                <a:ext uri="{FF2B5EF4-FFF2-40B4-BE49-F238E27FC236}">
                  <a16:creationId xmlns:a16="http://schemas.microsoft.com/office/drawing/2014/main" id="{ADC01DA1-42C3-4400-8A28-8312439E9896}"/>
                </a:ext>
              </a:extLst>
            </p:cNvPr>
            <p:cNvCxnSpPr>
              <a:cxnSpLocks/>
            </p:cNvCxnSpPr>
            <p:nvPr/>
          </p:nvCxnSpPr>
          <p:spPr>
            <a:xfrm>
              <a:off x="4499992" y="3058905"/>
              <a:ext cx="0" cy="8079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12248074-B4AE-4077-AC8E-9021F1518DFF}"/>
                </a:ext>
              </a:extLst>
            </p:cNvPr>
            <p:cNvSpPr/>
            <p:nvPr/>
          </p:nvSpPr>
          <p:spPr>
            <a:xfrm>
              <a:off x="3225425" y="3901466"/>
              <a:ext cx="2664294" cy="694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Analysis of extraterrestrial and new materials</a:t>
              </a:r>
            </a:p>
          </p:txBody>
        </p:sp>
        <p:pic>
          <p:nvPicPr>
            <p:cNvPr id="77" name="Рисунок 10" descr="D:\SEKTOR\paper\космическое полотенце\Fig.3.tif">
              <a:extLst>
                <a:ext uri="{FF2B5EF4-FFF2-40B4-BE49-F238E27FC236}">
                  <a16:creationId xmlns:a16="http://schemas.microsoft.com/office/drawing/2014/main" id="{4C687402-0DCF-4472-8567-6106B249946F}"/>
                </a:ext>
              </a:extLst>
            </p:cNvPr>
            <p:cNvPicPr/>
            <p:nvPr/>
          </p:nvPicPr>
          <p:blipFill rotWithShape="1">
            <a:blip r:embed="rId18" cstate="print">
              <a:extLst>
                <a:ext uri="{28A0092B-C50C-407E-A947-70E740481C1C}">
                  <a14:useLocalDpi xmlns:a14="http://schemas.microsoft.com/office/drawing/2010/main" val="0"/>
                </a:ext>
              </a:extLst>
            </a:blip>
            <a:srcRect l="-1" t="-1" r="-252" b="-336"/>
            <a:stretch/>
          </p:blipFill>
          <p:spPr bwMode="auto">
            <a:xfrm>
              <a:off x="3246687" y="4719817"/>
              <a:ext cx="1342946" cy="808633"/>
            </a:xfrm>
            <a:prstGeom prst="rect">
              <a:avLst/>
            </a:prstGeom>
            <a:noFill/>
            <a:ln>
              <a:noFill/>
            </a:ln>
            <a:extLst>
              <a:ext uri="{53640926-AAD7-44D8-BBD7-CCE9431645EC}">
                <a14:shadowObscured xmlns:a14="http://schemas.microsoft.com/office/drawing/2010/main"/>
              </a:ext>
            </a:extLst>
          </p:spPr>
        </p:pic>
        <p:pic>
          <p:nvPicPr>
            <p:cNvPr id="80" name="Picture 79">
              <a:extLst>
                <a:ext uri="{FF2B5EF4-FFF2-40B4-BE49-F238E27FC236}">
                  <a16:creationId xmlns:a16="http://schemas.microsoft.com/office/drawing/2014/main" id="{EC425955-6F06-44E5-AEFB-F74C1E880D5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52777" y="4696646"/>
              <a:ext cx="1459318" cy="820586"/>
            </a:xfrm>
            <a:prstGeom prst="rect">
              <a:avLst/>
            </a:prstGeom>
          </p:spPr>
        </p:pic>
      </p:grpSp>
      <p:sp>
        <p:nvSpPr>
          <p:cNvPr id="2" name="Нижний колонтитул 1">
            <a:extLst>
              <a:ext uri="{FF2B5EF4-FFF2-40B4-BE49-F238E27FC236}">
                <a16:creationId xmlns:a16="http://schemas.microsoft.com/office/drawing/2014/main" id="{1CC20D78-B4AC-F4CE-1342-434DA29E60FC}"/>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40313239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37021" y="233661"/>
            <a:ext cx="8568952" cy="2160240"/>
          </a:xfrm>
          <a:solidFill>
            <a:schemeClr val="bg1"/>
          </a:solidFill>
        </p:spPr>
        <p:txBody>
          <a:bodyPr>
            <a:normAutofit fontScale="92500" lnSpcReduction="10000"/>
          </a:bodyPr>
          <a:lstStyle/>
          <a:p>
            <a:pPr marL="0" indent="0" algn="ctr">
              <a:buNone/>
            </a:pPr>
            <a:r>
              <a:rPr lang="en-GB" sz="2400" dirty="0">
                <a:solidFill>
                  <a:srgbClr val="002060"/>
                </a:solidFill>
              </a:rPr>
              <a:t>Elemental analysis</a:t>
            </a:r>
          </a:p>
          <a:p>
            <a:pPr lvl="0" algn="just"/>
            <a:r>
              <a:rPr lang="en-US" sz="1800" dirty="0">
                <a:solidFill>
                  <a:srgbClr val="002060"/>
                </a:solidFill>
              </a:rPr>
              <a:t>Further modernization of the REGATA facility at the IBR-2 reactor;</a:t>
            </a:r>
          </a:p>
          <a:p>
            <a:pPr lvl="0" algn="just"/>
            <a:r>
              <a:rPr lang="en-US" sz="1800" dirty="0">
                <a:solidFill>
                  <a:srgbClr val="002060"/>
                </a:solidFill>
              </a:rPr>
              <a:t>Application of neural networks for automatization of the gamma spectra processing;</a:t>
            </a:r>
          </a:p>
          <a:p>
            <a:pPr algn="just"/>
            <a:r>
              <a:rPr lang="en-US" sz="1800" dirty="0">
                <a:solidFill>
                  <a:srgbClr val="002060"/>
                </a:solidFill>
              </a:rPr>
              <a:t>Certification of optical emission spectrometry with inductively coupled plasma for elemental analysis; </a:t>
            </a:r>
          </a:p>
          <a:p>
            <a:pPr algn="just"/>
            <a:r>
              <a:rPr lang="en-US" sz="1800" dirty="0">
                <a:solidFill>
                  <a:srgbClr val="002060"/>
                </a:solidFill>
              </a:rPr>
              <a:t>Analysis of environmental, biological, archeological, geological samples as well as new materials. </a:t>
            </a:r>
            <a:endParaRPr lang="ru-RU" sz="1800" dirty="0">
              <a:solidFill>
                <a:srgbClr val="002060"/>
              </a:solidFill>
            </a:endParaRPr>
          </a:p>
          <a:p>
            <a:pPr algn="just"/>
            <a:endParaRPr lang="ru-RU" sz="1900" dirty="0">
              <a:solidFill>
                <a:srgbClr val="002060"/>
              </a:solidFill>
            </a:endParaRPr>
          </a:p>
          <a:p>
            <a:pPr algn="just"/>
            <a:endParaRPr lang="en-US" sz="1900" dirty="0">
              <a:solidFill>
                <a:srgbClr val="002060"/>
              </a:solidFill>
            </a:endParaRPr>
          </a:p>
          <a:p>
            <a:pPr algn="just"/>
            <a:endParaRPr lang="ru-RU" sz="1900" dirty="0">
              <a:solidFill>
                <a:srgbClr val="002060"/>
              </a:solidFill>
            </a:endParaRPr>
          </a:p>
          <a:p>
            <a:pPr algn="just"/>
            <a:endParaRPr lang="ru-RU" sz="1900" dirty="0">
              <a:solidFill>
                <a:srgbClr val="002060"/>
              </a:solidFill>
            </a:endParaRPr>
          </a:p>
          <a:p>
            <a:pPr algn="just"/>
            <a:endParaRPr lang="en-US" sz="1900" dirty="0"/>
          </a:p>
          <a:p>
            <a:pPr lvl="0" algn="just"/>
            <a:endParaRPr lang="ru-RU" sz="1600" dirty="0">
              <a:solidFill>
                <a:srgbClr val="002060"/>
              </a:solidFill>
            </a:endParaRPr>
          </a:p>
          <a:p>
            <a:pPr lvl="0" algn="just"/>
            <a:endParaRPr lang="ru-RU" sz="1600" dirty="0">
              <a:solidFill>
                <a:srgbClr val="002060"/>
              </a:solidFill>
            </a:endParaRPr>
          </a:p>
          <a:p>
            <a:pPr lvl="0" algn="just"/>
            <a:endParaRPr lang="ru-RU" sz="1600" dirty="0">
              <a:solidFill>
                <a:srgbClr val="002060"/>
              </a:solidFill>
            </a:endParaRPr>
          </a:p>
          <a:p>
            <a:pPr lvl="0" algn="just"/>
            <a:endParaRPr lang="en-US" sz="1600" dirty="0">
              <a:solidFill>
                <a:srgbClr val="002060"/>
              </a:solidFill>
            </a:endParaRPr>
          </a:p>
        </p:txBody>
      </p:sp>
      <p:sp>
        <p:nvSpPr>
          <p:cNvPr id="4" name="Объект 2">
            <a:extLst>
              <a:ext uri="{FF2B5EF4-FFF2-40B4-BE49-F238E27FC236}">
                <a16:creationId xmlns:a16="http://schemas.microsoft.com/office/drawing/2014/main" id="{DB3CDC54-ACA4-4751-9390-6FB8F9AC3A4D}"/>
              </a:ext>
            </a:extLst>
          </p:cNvPr>
          <p:cNvSpPr txBox="1">
            <a:spLocks/>
          </p:cNvSpPr>
          <p:nvPr/>
        </p:nvSpPr>
        <p:spPr>
          <a:xfrm>
            <a:off x="1997040" y="2721675"/>
            <a:ext cx="8568952" cy="1645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2060"/>
                </a:solidFill>
                <a:latin typeface="Times New Roman" panose="02020603050405020304" pitchFamily="18" charset="0"/>
                <a:cs typeface="Times New Roman" panose="02020603050405020304" pitchFamily="18" charset="0"/>
              </a:rPr>
              <a:t>Radioecological investigations</a:t>
            </a:r>
          </a:p>
          <a:p>
            <a:pPr algn="just"/>
            <a:endParaRPr lang="ru-RU" sz="1900" dirty="0">
              <a:solidFill>
                <a:srgbClr val="002060"/>
              </a:solidFill>
              <a:latin typeface="Times New Roman" panose="02020603050405020304" pitchFamily="18" charset="0"/>
              <a:cs typeface="Times New Roman" panose="02020603050405020304" pitchFamily="18" charset="0"/>
            </a:endParaRPr>
          </a:p>
          <a:p>
            <a:pPr algn="just"/>
            <a:endParaRPr lang="en-US" sz="1900" dirty="0">
              <a:solidFill>
                <a:srgbClr val="002060"/>
              </a:solidFill>
              <a:latin typeface="Times New Roman" panose="02020603050405020304" pitchFamily="18" charset="0"/>
              <a:cs typeface="Times New Roman" panose="02020603050405020304" pitchFamily="18" charset="0"/>
            </a:endParaRPr>
          </a:p>
          <a:p>
            <a:pPr algn="just"/>
            <a:endParaRPr lang="ru-RU" sz="1900" dirty="0">
              <a:solidFill>
                <a:srgbClr val="002060"/>
              </a:solidFill>
              <a:latin typeface="Times New Roman" panose="02020603050405020304" pitchFamily="18" charset="0"/>
              <a:cs typeface="Times New Roman" panose="02020603050405020304" pitchFamily="18" charset="0"/>
            </a:endParaRPr>
          </a:p>
          <a:p>
            <a:pPr algn="just"/>
            <a:endParaRPr lang="ru-RU" sz="1900" dirty="0">
              <a:solidFill>
                <a:srgbClr val="002060"/>
              </a:solidFill>
              <a:latin typeface="Times New Roman" panose="02020603050405020304" pitchFamily="18" charset="0"/>
              <a:cs typeface="Times New Roman" panose="02020603050405020304" pitchFamily="18" charset="0"/>
            </a:endParaRPr>
          </a:p>
          <a:p>
            <a:pPr algn="just"/>
            <a:endParaRPr lang="en-US" sz="1900" dirty="0">
              <a:latin typeface="Times New Roman" panose="02020603050405020304" pitchFamily="18" charset="0"/>
              <a:cs typeface="Times New Roman" panose="02020603050405020304" pitchFamily="18" charset="0"/>
            </a:endParaRPr>
          </a:p>
          <a:p>
            <a:pPr algn="just"/>
            <a:endParaRPr lang="ru-RU" sz="1600" dirty="0">
              <a:solidFill>
                <a:srgbClr val="002060"/>
              </a:solidFill>
              <a:latin typeface="Times New Roman" panose="02020603050405020304" pitchFamily="18" charset="0"/>
              <a:cs typeface="Times New Roman" panose="02020603050405020304" pitchFamily="18" charset="0"/>
            </a:endParaRPr>
          </a:p>
          <a:p>
            <a:pPr algn="just"/>
            <a:endParaRPr lang="ru-RU" sz="1600" dirty="0">
              <a:solidFill>
                <a:srgbClr val="002060"/>
              </a:solidFill>
              <a:latin typeface="Times New Roman" panose="02020603050405020304" pitchFamily="18" charset="0"/>
              <a:cs typeface="Times New Roman" panose="02020603050405020304" pitchFamily="18" charset="0"/>
            </a:endParaRPr>
          </a:p>
          <a:p>
            <a:pPr algn="just"/>
            <a:endParaRPr lang="ru-RU"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p:txBody>
      </p:sp>
      <p:grpSp>
        <p:nvGrpSpPr>
          <p:cNvPr id="9" name="Группа 8">
            <a:extLst>
              <a:ext uri="{FF2B5EF4-FFF2-40B4-BE49-F238E27FC236}">
                <a16:creationId xmlns:a16="http://schemas.microsoft.com/office/drawing/2014/main" id="{D767DD17-4AB3-418E-0100-AA97CBD07FB8}"/>
              </a:ext>
            </a:extLst>
          </p:cNvPr>
          <p:cNvGrpSpPr/>
          <p:nvPr/>
        </p:nvGrpSpPr>
        <p:grpSpPr>
          <a:xfrm>
            <a:off x="2214810" y="3205824"/>
            <a:ext cx="7553599" cy="1554100"/>
            <a:chOff x="690809" y="3248445"/>
            <a:chExt cx="7553599" cy="1554100"/>
          </a:xfrm>
        </p:grpSpPr>
        <p:sp>
          <p:nvSpPr>
            <p:cNvPr id="5" name="Rectangle: Rounded Corners 4">
              <a:extLst>
                <a:ext uri="{FF2B5EF4-FFF2-40B4-BE49-F238E27FC236}">
                  <a16:creationId xmlns:a16="http://schemas.microsoft.com/office/drawing/2014/main" id="{9A02EC15-5BA7-467F-9B97-34E4118DEEE3}"/>
                </a:ext>
              </a:extLst>
            </p:cNvPr>
            <p:cNvSpPr/>
            <p:nvPr/>
          </p:nvSpPr>
          <p:spPr>
            <a:xfrm>
              <a:off x="690809" y="3650417"/>
              <a:ext cx="33843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latin typeface="Times New Roman" panose="02020603050405020304" pitchFamily="18" charset="0"/>
                  <a:cs typeface="Times New Roman" panose="02020603050405020304" pitchFamily="18" charset="0"/>
                </a:rPr>
                <a:t>Determination of natural and anthropogenic radionuclides in </a:t>
              </a:r>
              <a:r>
                <a:rPr lang="en-GB" dirty="0">
                  <a:latin typeface="Times New Roman" panose="02020603050405020304" pitchFamily="18" charset="0"/>
                  <a:cs typeface="Times New Roman" panose="02020603050405020304" pitchFamily="18" charset="0"/>
                </a:rPr>
                <a:t>environmental objects</a:t>
              </a:r>
              <a:endParaRPr lang="en-US"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99F0B02-51E4-4314-80CD-FD088E5D8AA6}"/>
                </a:ext>
              </a:extLst>
            </p:cNvPr>
            <p:cNvSpPr/>
            <p:nvPr/>
          </p:nvSpPr>
          <p:spPr>
            <a:xfrm>
              <a:off x="4860032" y="3642406"/>
              <a:ext cx="3384376" cy="1116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latin typeface="Times New Roman" panose="02020603050405020304" pitchFamily="18" charset="0"/>
                  <a:cs typeface="Times New Roman" panose="02020603050405020304" pitchFamily="18" charset="0"/>
                </a:rPr>
                <a:t>Study of radionuclides accumulation in  soil –plants, water </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water organisms systems</a:t>
              </a:r>
            </a:p>
          </p:txBody>
        </p:sp>
        <p:sp>
          <p:nvSpPr>
            <p:cNvPr id="7" name="Left Brace 6">
              <a:extLst>
                <a:ext uri="{FF2B5EF4-FFF2-40B4-BE49-F238E27FC236}">
                  <a16:creationId xmlns:a16="http://schemas.microsoft.com/office/drawing/2014/main" id="{7C1EB137-1E44-451A-97EC-A55F7832B817}"/>
                </a:ext>
              </a:extLst>
            </p:cNvPr>
            <p:cNvSpPr/>
            <p:nvPr/>
          </p:nvSpPr>
          <p:spPr>
            <a:xfrm rot="5400000">
              <a:off x="4432515" y="2477323"/>
              <a:ext cx="329963" cy="187220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 name="Picture 7">
            <a:extLst>
              <a:ext uri="{FF2B5EF4-FFF2-40B4-BE49-F238E27FC236}">
                <a16:creationId xmlns:a16="http://schemas.microsoft.com/office/drawing/2014/main" id="{FA210D94-DBD8-4245-A568-62C4C0E39B15}"/>
              </a:ext>
            </a:extLst>
          </p:cNvPr>
          <p:cNvPicPr>
            <a:picLocks noChangeAspect="1"/>
          </p:cNvPicPr>
          <p:nvPr/>
        </p:nvPicPr>
        <p:blipFill>
          <a:blip r:embed="rId3"/>
          <a:stretch>
            <a:fillRect/>
          </a:stretch>
        </p:blipFill>
        <p:spPr>
          <a:xfrm>
            <a:off x="2707442" y="5184044"/>
            <a:ext cx="2557978" cy="1338676"/>
          </a:xfrm>
          <a:prstGeom prst="rect">
            <a:avLst/>
          </a:prstGeom>
        </p:spPr>
      </p:pic>
      <p:pic>
        <p:nvPicPr>
          <p:cNvPr id="11" name="Picture 10">
            <a:extLst>
              <a:ext uri="{FF2B5EF4-FFF2-40B4-BE49-F238E27FC236}">
                <a16:creationId xmlns:a16="http://schemas.microsoft.com/office/drawing/2014/main" id="{DD5DFEF5-A230-4426-9EC9-10AECF8300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168" y="4878034"/>
            <a:ext cx="1152128" cy="1849224"/>
          </a:xfrm>
          <a:prstGeom prst="rect">
            <a:avLst/>
          </a:prstGeom>
        </p:spPr>
      </p:pic>
      <p:sp>
        <p:nvSpPr>
          <p:cNvPr id="2" name="Нижний колонтитул 1">
            <a:extLst>
              <a:ext uri="{FF2B5EF4-FFF2-40B4-BE49-F238E27FC236}">
                <a16:creationId xmlns:a16="http://schemas.microsoft.com/office/drawing/2014/main" id="{3227E437-4670-8B72-3577-FFE1B030F8CD}"/>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30470886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it-IT" b="1" i="1" dirty="0">
                <a:solidFill>
                  <a:srgbClr val="C00000"/>
                </a:solidFill>
                <a:effectLst>
                  <a:outerShdw blurRad="38100" dist="38100" dir="2700000" algn="tl">
                    <a:srgbClr val="000000">
                      <a:alpha val="43137"/>
                    </a:srgbClr>
                  </a:outerShdw>
                </a:effectLst>
              </a:rPr>
              <a:t>Research areas</a:t>
            </a:r>
            <a:r>
              <a:rPr lang="ru-RU" b="1" i="1" dirty="0">
                <a:solidFill>
                  <a:srgbClr val="C00000"/>
                </a:solidFill>
                <a:effectLst>
                  <a:outerShdw blurRad="38100" dist="38100" dir="2700000" algn="tl">
                    <a:srgbClr val="000000">
                      <a:alpha val="43137"/>
                    </a:srgbClr>
                  </a:outerShdw>
                </a:effectLst>
              </a:rPr>
              <a:t> </a:t>
            </a:r>
            <a:r>
              <a:rPr lang="en-US" b="1" i="1" dirty="0">
                <a:solidFill>
                  <a:srgbClr val="C00000"/>
                </a:solidFill>
                <a:effectLst>
                  <a:outerShdw blurRad="38100" dist="38100" dir="2700000" algn="tl">
                    <a:srgbClr val="000000">
                      <a:alpha val="43137"/>
                    </a:srgbClr>
                  </a:outerShdw>
                </a:effectLst>
              </a:rPr>
              <a:t>of</a:t>
            </a:r>
            <a:r>
              <a:rPr lang="ru-RU" b="1" i="1" dirty="0">
                <a:solidFill>
                  <a:srgbClr val="C00000"/>
                </a:solidFill>
                <a:effectLst>
                  <a:outerShdw blurRad="38100" dist="38100" dir="2700000" algn="tl">
                    <a:srgbClr val="000000">
                      <a:alpha val="43137"/>
                    </a:srgbClr>
                  </a:outerShdw>
                </a:effectLst>
              </a:rPr>
              <a:t> </a:t>
            </a:r>
            <a:r>
              <a:rPr lang="en-US" b="1" i="1" dirty="0">
                <a:solidFill>
                  <a:srgbClr val="C00000"/>
                </a:solidFill>
                <a:effectLst>
                  <a:outerShdw blurRad="38100" dist="38100" dir="2700000" algn="tl">
                    <a:srgbClr val="000000">
                      <a:alpha val="43137"/>
                    </a:srgbClr>
                  </a:outerShdw>
                </a:effectLst>
              </a:rPr>
              <a:t>GNAA</a:t>
            </a:r>
            <a:r>
              <a:rPr lang="ru-RU" b="1" i="1" dirty="0">
                <a:solidFill>
                  <a:srgbClr val="C00000"/>
                </a:solidFill>
                <a:effectLst>
                  <a:outerShdw blurRad="38100" dist="38100" dir="2700000" algn="tl">
                    <a:srgbClr val="000000">
                      <a:alpha val="43137"/>
                    </a:srgbClr>
                  </a:outerShdw>
                </a:effectLst>
              </a:rPr>
              <a:t> – </a:t>
            </a:r>
            <a:br>
              <a:rPr lang="ru-RU" b="1" i="1" dirty="0">
                <a:solidFill>
                  <a:srgbClr val="C00000"/>
                </a:solidFill>
                <a:effectLst>
                  <a:outerShdw blurRad="38100" dist="38100" dir="2700000" algn="tl">
                    <a:srgbClr val="000000">
                      <a:alpha val="43137"/>
                    </a:srgbClr>
                  </a:outerShdw>
                </a:effectLst>
              </a:rPr>
            </a:br>
            <a:r>
              <a:rPr lang="en-US" b="1" i="1" dirty="0">
                <a:solidFill>
                  <a:srgbClr val="C00000"/>
                </a:solidFill>
                <a:effectLst>
                  <a:outerShdw blurRad="38100" dist="38100" dir="2700000" algn="tl">
                    <a:srgbClr val="000000">
                      <a:alpha val="43137"/>
                    </a:srgbClr>
                  </a:outerShdw>
                </a:effectLst>
              </a:rPr>
              <a:t>Group of Neutron Activation Analysis</a:t>
            </a:r>
            <a:endParaRPr lang="ru-RU" b="1" i="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53291" y="2192482"/>
            <a:ext cx="11492345" cy="4281053"/>
          </a:xfrm>
          <a:solidFill>
            <a:schemeClr val="bg1"/>
          </a:solidFill>
        </p:spPr>
        <p:txBody>
          <a:bodyPr>
            <a:normAutofit fontScale="92500"/>
          </a:bodyPr>
          <a:lstStyle/>
          <a:p>
            <a:pPr>
              <a:lnSpc>
                <a:spcPct val="100000"/>
              </a:lnSpc>
              <a:spcBef>
                <a:spcPts val="1200"/>
              </a:spcBef>
            </a:pPr>
            <a:r>
              <a:rPr lang="en-US" dirty="0"/>
              <a:t>Development of existing and introduction of new neutron methods at the IREN facility </a:t>
            </a:r>
            <a:endParaRPr lang="ru-RU" dirty="0"/>
          </a:p>
          <a:p>
            <a:pPr lvl="1">
              <a:lnSpc>
                <a:spcPct val="100000"/>
              </a:lnSpc>
              <a:spcBef>
                <a:spcPts val="600"/>
              </a:spcBef>
            </a:pPr>
            <a:r>
              <a:rPr lang="en-US" sz="2200" dirty="0"/>
              <a:t>Implementation and modernization of the pneumatic transport system for automation of NAA and GAA </a:t>
            </a:r>
            <a:r>
              <a:rPr lang="ru-RU" sz="2200" dirty="0"/>
              <a:t>(</a:t>
            </a:r>
            <a:r>
              <a:rPr lang="en-US" sz="2200" dirty="0"/>
              <a:t>poster presentation by V. </a:t>
            </a:r>
            <a:r>
              <a:rPr lang="en-US" sz="2200" dirty="0" err="1"/>
              <a:t>Lobachev</a:t>
            </a:r>
            <a:r>
              <a:rPr lang="ru-RU" sz="2200" dirty="0"/>
              <a:t>)</a:t>
            </a:r>
            <a:endParaRPr lang="en-US" sz="2200" dirty="0"/>
          </a:p>
          <a:p>
            <a:pPr lvl="1">
              <a:lnSpc>
                <a:spcPct val="100000"/>
              </a:lnSpc>
              <a:spcBef>
                <a:spcPts val="600"/>
              </a:spcBef>
            </a:pPr>
            <a:r>
              <a:rPr lang="en-US" sz="2200" dirty="0"/>
              <a:t>I</a:t>
            </a:r>
            <a:r>
              <a:rPr lang="it-IT" sz="2200" dirty="0"/>
              <a:t>mplementation</a:t>
            </a:r>
            <a:r>
              <a:rPr lang="ru-RU" sz="2200" dirty="0"/>
              <a:t> </a:t>
            </a:r>
            <a:r>
              <a:rPr lang="en-US" sz="2200" dirty="0"/>
              <a:t>of</a:t>
            </a:r>
            <a:r>
              <a:rPr lang="ru-RU" sz="2200" dirty="0"/>
              <a:t> </a:t>
            </a:r>
            <a:r>
              <a:rPr lang="en-US" sz="2200" dirty="0"/>
              <a:t>PGAA </a:t>
            </a:r>
            <a:endParaRPr lang="ru-RU" sz="2200" dirty="0"/>
          </a:p>
          <a:p>
            <a:pPr>
              <a:lnSpc>
                <a:spcPct val="100000"/>
              </a:lnSpc>
              <a:spcBef>
                <a:spcPts val="1200"/>
              </a:spcBef>
            </a:pPr>
            <a:r>
              <a:rPr lang="en-US" dirty="0"/>
              <a:t>Applied research</a:t>
            </a:r>
            <a:endParaRPr lang="ru-RU" dirty="0"/>
          </a:p>
          <a:p>
            <a:pPr lvl="1">
              <a:lnSpc>
                <a:spcPct val="100000"/>
              </a:lnSpc>
              <a:spcBef>
                <a:spcPts val="600"/>
              </a:spcBef>
            </a:pPr>
            <a:r>
              <a:rPr lang="en-US" sz="2200" dirty="0"/>
              <a:t>Cultural heritage studies</a:t>
            </a:r>
            <a:endParaRPr lang="ru-RU" sz="2200" dirty="0"/>
          </a:p>
          <a:p>
            <a:pPr lvl="1">
              <a:lnSpc>
                <a:spcPct val="100000"/>
              </a:lnSpc>
              <a:spcBef>
                <a:spcPts val="600"/>
              </a:spcBef>
            </a:pPr>
            <a:r>
              <a:rPr lang="en-US" sz="2200" dirty="0"/>
              <a:t>Geo-ecological investigations</a:t>
            </a:r>
            <a:endParaRPr lang="ru-RU" sz="2200" dirty="0"/>
          </a:p>
          <a:p>
            <a:pPr>
              <a:lnSpc>
                <a:spcPct val="100000"/>
              </a:lnSpc>
              <a:spcBef>
                <a:spcPts val="1200"/>
              </a:spcBef>
            </a:pPr>
            <a:r>
              <a:rPr lang="en-US" dirty="0"/>
              <a:t>Determination of resonance integrals and capture cross sections of several isotopes using IREN facility </a:t>
            </a:r>
            <a:r>
              <a:rPr lang="ru-RU" dirty="0"/>
              <a:t>(</a:t>
            </a:r>
            <a:r>
              <a:rPr lang="en-US" dirty="0"/>
              <a:t>in collaboration with Vietnam scientists</a:t>
            </a:r>
            <a:r>
              <a:rPr lang="ru-RU" dirty="0"/>
              <a:t>) </a:t>
            </a:r>
          </a:p>
          <a:p>
            <a:pPr lvl="1">
              <a:lnSpc>
                <a:spcPct val="100000"/>
              </a:lnSpc>
              <a:spcBef>
                <a:spcPts val="600"/>
              </a:spcBef>
            </a:pP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7239" y="193171"/>
            <a:ext cx="1899139" cy="1899139"/>
          </a:xfrm>
          <a:prstGeom prst="rect">
            <a:avLst/>
          </a:prstGeom>
        </p:spPr>
      </p:pic>
      <p:sp>
        <p:nvSpPr>
          <p:cNvPr id="5" name="Нижний колонтитул 4">
            <a:extLst>
              <a:ext uri="{FF2B5EF4-FFF2-40B4-BE49-F238E27FC236}">
                <a16:creationId xmlns:a16="http://schemas.microsoft.com/office/drawing/2014/main" id="{8E17BE67-0458-F876-2B55-3F366B46470B}"/>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4436994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srcRect l="27662" t="11458" r="20699" b="13754"/>
          <a:stretch/>
        </p:blipFill>
        <p:spPr>
          <a:xfrm>
            <a:off x="8077012" y="-10884"/>
            <a:ext cx="4074245" cy="3619201"/>
          </a:xfrm>
          <a:prstGeom prst="rect">
            <a:avLst/>
          </a:prstGeom>
        </p:spPr>
      </p:pic>
      <p:sp>
        <p:nvSpPr>
          <p:cNvPr id="2" name="Заголовок 1"/>
          <p:cNvSpPr>
            <a:spLocks noGrp="1"/>
          </p:cNvSpPr>
          <p:nvPr>
            <p:ph type="title"/>
          </p:nvPr>
        </p:nvSpPr>
        <p:spPr/>
        <p:txBody>
          <a:bodyPr/>
          <a:lstStyle/>
          <a:p>
            <a:r>
              <a:rPr lang="en-US" b="1" i="1" dirty="0">
                <a:solidFill>
                  <a:srgbClr val="C00000"/>
                </a:solidFill>
                <a:effectLst>
                  <a:outerShdw blurRad="38100" dist="38100" dir="2700000" algn="tl">
                    <a:srgbClr val="000000">
                      <a:alpha val="43137"/>
                    </a:srgbClr>
                  </a:outerShdw>
                </a:effectLst>
              </a:rPr>
              <a:t>Wall painting investigations</a:t>
            </a:r>
            <a:endParaRPr lang="ru-RU" b="1" i="1" dirty="0">
              <a:solidFill>
                <a:srgbClr val="C00000"/>
              </a:solidFill>
              <a:effectLst>
                <a:outerShdw blurRad="38100" dist="38100" dir="2700000" algn="tl">
                  <a:srgbClr val="000000">
                    <a:alpha val="43137"/>
                  </a:srgbClr>
                </a:outerShdw>
              </a:effectLst>
            </a:endParaRPr>
          </a:p>
        </p:txBody>
      </p:sp>
      <p:sp>
        <p:nvSpPr>
          <p:cNvPr id="4" name="Объект 3"/>
          <p:cNvSpPr>
            <a:spLocks noGrp="1"/>
          </p:cNvSpPr>
          <p:nvPr>
            <p:ph idx="1"/>
          </p:nvPr>
        </p:nvSpPr>
        <p:spPr>
          <a:xfrm>
            <a:off x="360000" y="1620000"/>
            <a:ext cx="7691177" cy="4939469"/>
          </a:xfrm>
          <a:solidFill>
            <a:schemeClr val="bg1"/>
          </a:solidFill>
        </p:spPr>
        <p:txBody>
          <a:bodyPr>
            <a:noAutofit/>
          </a:bodyPr>
          <a:lstStyle/>
          <a:p>
            <a:pPr>
              <a:lnSpc>
                <a:spcPct val="100000"/>
              </a:lnSpc>
              <a:spcBef>
                <a:spcPts val="600"/>
              </a:spcBef>
            </a:pPr>
            <a:r>
              <a:rPr lang="en-US" dirty="0"/>
              <a:t>Art history</a:t>
            </a:r>
            <a:endParaRPr lang="ru-RU" dirty="0"/>
          </a:p>
          <a:p>
            <a:pPr marL="542925" lvl="1" indent="-180975">
              <a:lnSpc>
                <a:spcPct val="100000"/>
              </a:lnSpc>
              <a:spcBef>
                <a:spcPts val="600"/>
              </a:spcBef>
            </a:pPr>
            <a:r>
              <a:rPr lang="en-US" sz="2200" dirty="0"/>
              <a:t>Comprehensive interdisciplinary research</a:t>
            </a:r>
            <a:r>
              <a:rPr lang="ru-RU" sz="2200" dirty="0"/>
              <a:t> </a:t>
            </a:r>
          </a:p>
          <a:p>
            <a:pPr marL="893763" lvl="2" indent="-180975">
              <a:lnSpc>
                <a:spcPct val="100000"/>
              </a:lnSpc>
              <a:spcBef>
                <a:spcPts val="600"/>
              </a:spcBef>
            </a:pPr>
            <a:r>
              <a:rPr lang="en-US" sz="1600" dirty="0"/>
              <a:t>Multiple validation of key results by different analytical methods</a:t>
            </a:r>
            <a:endParaRPr lang="ru-RU" sz="1600" dirty="0"/>
          </a:p>
          <a:p>
            <a:pPr marL="893763" lvl="2" indent="-180975">
              <a:lnSpc>
                <a:spcPct val="100000"/>
              </a:lnSpc>
              <a:spcBef>
                <a:spcPts val="600"/>
              </a:spcBef>
            </a:pPr>
            <a:r>
              <a:rPr lang="en-US" sz="1600" dirty="0"/>
              <a:t>Indirect dating of mural fragments</a:t>
            </a:r>
            <a:endParaRPr lang="ru-RU" sz="1600" dirty="0"/>
          </a:p>
          <a:p>
            <a:pPr marL="893763" lvl="2" indent="-180975">
              <a:lnSpc>
                <a:spcPct val="100000"/>
              </a:lnSpc>
              <a:spcBef>
                <a:spcPts val="600"/>
              </a:spcBef>
            </a:pPr>
            <a:r>
              <a:rPr lang="en-US" sz="1600" dirty="0"/>
              <a:t>Answer actual questions of art history based on the results obtained</a:t>
            </a:r>
            <a:endParaRPr lang="ru-RU" sz="1600" dirty="0"/>
          </a:p>
          <a:p>
            <a:pPr marL="893763" lvl="2" indent="-180975">
              <a:lnSpc>
                <a:spcPct val="100000"/>
              </a:lnSpc>
              <a:spcBef>
                <a:spcPts val="600"/>
              </a:spcBef>
            </a:pPr>
            <a:r>
              <a:rPr lang="en-US" sz="1600" dirty="0"/>
              <a:t>Solving the problem of change in coloration in wall paintings</a:t>
            </a:r>
            <a:endParaRPr lang="ru-RU" sz="1600" dirty="0"/>
          </a:p>
          <a:p>
            <a:pPr marL="893763" lvl="2" indent="-180975">
              <a:lnSpc>
                <a:spcPct val="100000"/>
              </a:lnSpc>
              <a:spcBef>
                <a:spcPts val="600"/>
              </a:spcBef>
            </a:pPr>
            <a:r>
              <a:rPr lang="en-US" sz="1600" dirty="0"/>
              <a:t>Digital reconstruction of presumable original view </a:t>
            </a:r>
            <a:endParaRPr lang="ru-RU" sz="1600" dirty="0"/>
          </a:p>
          <a:p>
            <a:pPr>
              <a:lnSpc>
                <a:spcPct val="100000"/>
              </a:lnSpc>
              <a:spcBef>
                <a:spcPts val="600"/>
              </a:spcBef>
            </a:pPr>
            <a:r>
              <a:rPr lang="en-US" dirty="0"/>
              <a:t>Restoration</a:t>
            </a:r>
            <a:endParaRPr lang="ru-RU" dirty="0"/>
          </a:p>
          <a:p>
            <a:pPr marL="542925" lvl="1" indent="-180975">
              <a:lnSpc>
                <a:spcPct val="100000"/>
              </a:lnSpc>
              <a:spcBef>
                <a:spcPts val="600"/>
              </a:spcBef>
            </a:pPr>
            <a:r>
              <a:rPr lang="en-US" sz="2200" dirty="0"/>
              <a:t>Taking part in preparation of restoration projects of unique monuments for the Ministry of Culture </a:t>
            </a:r>
            <a:endParaRPr lang="ru-RU" sz="2200" dirty="0"/>
          </a:p>
          <a:p>
            <a:pPr marL="893763" lvl="2" indent="-180975">
              <a:lnSpc>
                <a:spcPct val="100000"/>
              </a:lnSpc>
              <a:spcBef>
                <a:spcPts val="600"/>
              </a:spcBef>
            </a:pPr>
            <a:r>
              <a:rPr lang="en-US" sz="1600" dirty="0"/>
              <a:t>Christ’s Transfiguration Cathedral of </a:t>
            </a:r>
            <a:r>
              <a:rPr lang="en-US" sz="1600" dirty="0" err="1"/>
              <a:t>Mirozhsky</a:t>
            </a:r>
            <a:r>
              <a:rPr lang="en-US" sz="1600" dirty="0"/>
              <a:t> Monastery in Pskov</a:t>
            </a:r>
            <a:r>
              <a:rPr lang="ru-RU" sz="1600" dirty="0"/>
              <a:t> (</a:t>
            </a:r>
            <a:r>
              <a:rPr lang="en-US" sz="1600" dirty="0"/>
              <a:t>12</a:t>
            </a:r>
            <a:r>
              <a:rPr lang="en-US" sz="1600" baseline="30000" dirty="0"/>
              <a:t>th</a:t>
            </a:r>
            <a:r>
              <a:rPr lang="en-US" sz="1600" dirty="0"/>
              <a:t> c.)</a:t>
            </a:r>
            <a:endParaRPr lang="ru-RU" sz="1600" dirty="0"/>
          </a:p>
          <a:p>
            <a:pPr marL="893763" lvl="2" indent="-180975">
              <a:lnSpc>
                <a:spcPct val="100000"/>
              </a:lnSpc>
              <a:spcBef>
                <a:spcPts val="600"/>
              </a:spcBef>
            </a:pPr>
            <a:r>
              <a:rPr lang="en-US" sz="1600" dirty="0"/>
              <a:t>Cathedral of Nativity of </a:t>
            </a:r>
            <a:r>
              <a:rPr lang="en-US" sz="1600" dirty="0" err="1"/>
              <a:t>Theotokos</a:t>
            </a:r>
            <a:r>
              <a:rPr lang="en-US" sz="1600" dirty="0"/>
              <a:t> of </a:t>
            </a:r>
            <a:r>
              <a:rPr lang="en-US" sz="1600" dirty="0" err="1"/>
              <a:t>Snetogorsky</a:t>
            </a:r>
            <a:r>
              <a:rPr lang="en-US" sz="1600" dirty="0"/>
              <a:t> Monastery in Pskov (14</a:t>
            </a:r>
            <a:r>
              <a:rPr lang="en-US" sz="1600" baseline="30000" dirty="0"/>
              <a:t>th</a:t>
            </a:r>
            <a:r>
              <a:rPr lang="en-US" sz="1600" dirty="0"/>
              <a:t> c.)</a:t>
            </a:r>
            <a:endParaRPr lang="ru-RU" sz="1600"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8150" y="3513814"/>
            <a:ext cx="4074245" cy="2716164"/>
          </a:xfrm>
          <a:prstGeom prst="rect">
            <a:avLst/>
          </a:prstGeom>
        </p:spPr>
      </p:pic>
      <p:sp>
        <p:nvSpPr>
          <p:cNvPr id="3" name="TextBox 2"/>
          <p:cNvSpPr txBox="1"/>
          <p:nvPr/>
        </p:nvSpPr>
        <p:spPr>
          <a:xfrm>
            <a:off x="7928150" y="5706758"/>
            <a:ext cx="4074245" cy="523220"/>
          </a:xfrm>
          <a:prstGeom prst="rect">
            <a:avLst/>
          </a:prstGeom>
          <a:solidFill>
            <a:schemeClr val="bg1">
              <a:alpha val="55000"/>
            </a:schemeClr>
          </a:solidFill>
        </p:spPr>
        <p:txBody>
          <a:bodyPr wrap="square" rtlCol="0">
            <a:spAutoFit/>
          </a:bodyPr>
          <a:lstStyle/>
          <a:p>
            <a:r>
              <a:rPr lang="en-US" sz="1400" i="1" dirty="0"/>
              <a:t>Image of St. Helena</a:t>
            </a:r>
          </a:p>
          <a:p>
            <a:r>
              <a:rPr lang="en-US" sz="1400" i="1" dirty="0"/>
              <a:t>current view 	     digital reconstruction</a:t>
            </a:r>
            <a:endParaRPr lang="ru-RU" sz="1400" i="1" dirty="0"/>
          </a:p>
        </p:txBody>
      </p:sp>
      <p:sp>
        <p:nvSpPr>
          <p:cNvPr id="5" name="TextBox 4"/>
          <p:cNvSpPr txBox="1"/>
          <p:nvPr/>
        </p:nvSpPr>
        <p:spPr>
          <a:xfrm>
            <a:off x="8285603" y="1933812"/>
            <a:ext cx="3155030" cy="523220"/>
          </a:xfrm>
          <a:prstGeom prst="rect">
            <a:avLst/>
          </a:prstGeom>
          <a:noFill/>
        </p:spPr>
        <p:txBody>
          <a:bodyPr wrap="square" rtlCol="0">
            <a:spAutoFit/>
          </a:bodyPr>
          <a:lstStyle/>
          <a:p>
            <a:r>
              <a:rPr lang="en-US" sz="1400" i="1" dirty="0"/>
              <a:t>3D-plot: two 16</a:t>
            </a:r>
            <a:r>
              <a:rPr lang="en-US" sz="1400" i="1" baseline="30000" dirty="0"/>
              <a:t>th</a:t>
            </a:r>
            <a:r>
              <a:rPr lang="en-US" sz="1400" i="1" dirty="0"/>
              <a:t> c. samples separate from main group of 14</a:t>
            </a:r>
            <a:r>
              <a:rPr lang="en-US" sz="1400" i="1" baseline="30000" dirty="0"/>
              <a:t>th</a:t>
            </a:r>
            <a:r>
              <a:rPr lang="en-US" sz="1400" i="1" dirty="0"/>
              <a:t> c. fragments</a:t>
            </a:r>
            <a:endParaRPr lang="ru-RU" sz="1400" i="1" dirty="0"/>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972" y="695949"/>
            <a:ext cx="593228" cy="593228"/>
          </a:xfrm>
          <a:prstGeom prst="rect">
            <a:avLst/>
          </a:prstGeom>
        </p:spPr>
      </p:pic>
      <p:sp>
        <p:nvSpPr>
          <p:cNvPr id="6" name="Нижний колонтитул 5">
            <a:extLst>
              <a:ext uri="{FF2B5EF4-FFF2-40B4-BE49-F238E27FC236}">
                <a16:creationId xmlns:a16="http://schemas.microsoft.com/office/drawing/2014/main" id="{461D10B0-5A6A-28B9-F65D-3CB7552770B0}"/>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7931266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i="1" dirty="0">
                <a:solidFill>
                  <a:srgbClr val="C00000"/>
                </a:solidFill>
                <a:effectLst>
                  <a:outerShdw blurRad="38100" dist="38100" dir="2700000" algn="tl">
                    <a:srgbClr val="000000">
                      <a:alpha val="43137"/>
                    </a:srgbClr>
                  </a:outerShdw>
                </a:effectLst>
              </a:rPr>
              <a:t>Archaeological investigations</a:t>
            </a:r>
            <a:endParaRPr lang="ru-RU" b="1" i="1" dirty="0">
              <a:solidFill>
                <a:srgbClr val="C00000"/>
              </a:solidFill>
              <a:effectLst>
                <a:outerShdw blurRad="38100" dist="38100" dir="2700000" algn="tl">
                  <a:srgbClr val="000000">
                    <a:alpha val="43137"/>
                  </a:srgbClr>
                </a:outerShdw>
              </a:effectLst>
            </a:endParaRPr>
          </a:p>
        </p:txBody>
      </p:sp>
      <p:sp>
        <p:nvSpPr>
          <p:cNvPr id="4" name="Объект 3"/>
          <p:cNvSpPr>
            <a:spLocks noGrp="1"/>
          </p:cNvSpPr>
          <p:nvPr>
            <p:ph idx="1"/>
          </p:nvPr>
        </p:nvSpPr>
        <p:spPr>
          <a:xfrm>
            <a:off x="360000" y="1619999"/>
            <a:ext cx="7724127" cy="4978227"/>
          </a:xfrm>
          <a:solidFill>
            <a:schemeClr val="bg1"/>
          </a:solidFill>
        </p:spPr>
        <p:txBody>
          <a:bodyPr>
            <a:noAutofit/>
          </a:bodyPr>
          <a:lstStyle/>
          <a:p>
            <a:pPr>
              <a:lnSpc>
                <a:spcPct val="100000"/>
              </a:lnSpc>
              <a:spcBef>
                <a:spcPts val="600"/>
              </a:spcBef>
            </a:pPr>
            <a:r>
              <a:rPr lang="en-US" dirty="0"/>
              <a:t>Archaeological ceramics</a:t>
            </a:r>
            <a:endParaRPr lang="ru-RU" dirty="0"/>
          </a:p>
          <a:p>
            <a:pPr marL="539750" lvl="1" indent="-176213">
              <a:lnSpc>
                <a:spcPct val="100000"/>
              </a:lnSpc>
              <a:spcBef>
                <a:spcPts val="600"/>
              </a:spcBef>
            </a:pPr>
            <a:r>
              <a:rPr lang="en-US" sz="2200" dirty="0"/>
              <a:t>Elemental analysis </a:t>
            </a:r>
          </a:p>
          <a:p>
            <a:pPr marL="893763" lvl="2" indent="-176213">
              <a:lnSpc>
                <a:spcPct val="100000"/>
              </a:lnSpc>
              <a:spcBef>
                <a:spcPts val="600"/>
              </a:spcBef>
            </a:pPr>
            <a:r>
              <a:rPr lang="en-US" sz="1600" dirty="0"/>
              <a:t>neutron activation analysis</a:t>
            </a:r>
          </a:p>
          <a:p>
            <a:pPr marL="893763" lvl="2" indent="-176213">
              <a:lnSpc>
                <a:spcPct val="100000"/>
              </a:lnSpc>
              <a:spcBef>
                <a:spcPts val="600"/>
              </a:spcBef>
            </a:pPr>
            <a:r>
              <a:rPr lang="en-US" sz="1600" dirty="0"/>
              <a:t>prompt gamma activation analysis</a:t>
            </a:r>
          </a:p>
          <a:p>
            <a:pPr marL="893763" lvl="2" indent="-176213">
              <a:lnSpc>
                <a:spcPct val="100000"/>
              </a:lnSpc>
              <a:spcBef>
                <a:spcPts val="600"/>
              </a:spcBef>
            </a:pPr>
            <a:r>
              <a:rPr lang="en-US" sz="1600" dirty="0"/>
              <a:t>x-ray fluorescence analysis</a:t>
            </a:r>
          </a:p>
          <a:p>
            <a:pPr marL="539750" lvl="1" indent="-176213">
              <a:lnSpc>
                <a:spcPct val="100000"/>
              </a:lnSpc>
              <a:spcBef>
                <a:spcPts val="600"/>
              </a:spcBef>
            </a:pPr>
            <a:r>
              <a:rPr lang="en-US" sz="2200" dirty="0"/>
              <a:t>Origin determination</a:t>
            </a:r>
            <a:endParaRPr lang="ru-RU" sz="2200" dirty="0"/>
          </a:p>
          <a:p>
            <a:pPr marL="893763" lvl="2" indent="-176213">
              <a:lnSpc>
                <a:spcPct val="100000"/>
              </a:lnSpc>
              <a:spcBef>
                <a:spcPts val="600"/>
              </a:spcBef>
            </a:pPr>
            <a:r>
              <a:rPr lang="en-US" sz="1600" dirty="0"/>
              <a:t>statistical treatment of data obtained</a:t>
            </a:r>
            <a:endParaRPr lang="ru-RU" sz="1600" dirty="0"/>
          </a:p>
          <a:p>
            <a:pPr marL="893763" lvl="2" indent="-176213">
              <a:lnSpc>
                <a:spcPct val="100000"/>
              </a:lnSpc>
              <a:spcBef>
                <a:spcPts val="600"/>
              </a:spcBef>
            </a:pPr>
            <a:r>
              <a:rPr lang="en-US" sz="1600" dirty="0"/>
              <a:t>first dataset of archaeological ceramics collected from three different locations in Russia</a:t>
            </a:r>
            <a:r>
              <a:rPr lang="ru-RU" sz="1600" dirty="0"/>
              <a:t> </a:t>
            </a:r>
            <a:r>
              <a:rPr lang="en-US" sz="1600" dirty="0"/>
              <a:t>(</a:t>
            </a:r>
            <a:r>
              <a:rPr lang="en-US" sz="1600" dirty="0" err="1"/>
              <a:t>Bolgar</a:t>
            </a:r>
            <a:r>
              <a:rPr lang="en-US" sz="1600" dirty="0"/>
              <a:t>, Moscow Kremlin, </a:t>
            </a:r>
            <a:r>
              <a:rPr lang="en-US" sz="1600" dirty="0" err="1"/>
              <a:t>Selitrennoe</a:t>
            </a:r>
            <a:r>
              <a:rPr lang="en-US" sz="1600" dirty="0"/>
              <a:t> settlement)</a:t>
            </a:r>
            <a:endParaRPr lang="ru-RU" sz="1600" dirty="0"/>
          </a:p>
          <a:p>
            <a:pPr marL="539750" lvl="1" indent="-176213">
              <a:lnSpc>
                <a:spcPct val="100000"/>
              </a:lnSpc>
              <a:spcBef>
                <a:spcPts val="600"/>
              </a:spcBef>
            </a:pPr>
            <a:r>
              <a:rPr lang="en-US" sz="2200" dirty="0"/>
              <a:t>Raw materials origin determination</a:t>
            </a:r>
            <a:endParaRPr lang="ru-RU" sz="2200" dirty="0"/>
          </a:p>
          <a:p>
            <a:pPr marL="893763" lvl="2" indent="-176213">
              <a:lnSpc>
                <a:spcPct val="100000"/>
              </a:lnSpc>
              <a:spcBef>
                <a:spcPts val="600"/>
              </a:spcBef>
            </a:pPr>
            <a:r>
              <a:rPr lang="it-IT" sz="1600" dirty="0"/>
              <a:t>antique terracotta</a:t>
            </a:r>
            <a:r>
              <a:rPr lang="ru-RU" sz="1600" dirty="0"/>
              <a:t> </a:t>
            </a:r>
            <a:r>
              <a:rPr lang="en-US" sz="1600" dirty="0"/>
              <a:t>found during the construction of the Crimean bridge was studied</a:t>
            </a:r>
            <a:endParaRPr lang="ru-RU" sz="1600" dirty="0"/>
          </a:p>
          <a:p>
            <a:pPr marL="893763" lvl="2" indent="-176213">
              <a:lnSpc>
                <a:spcPct val="100000"/>
              </a:lnSpc>
              <a:spcBef>
                <a:spcPts val="600"/>
              </a:spcBef>
            </a:pPr>
            <a:r>
              <a:rPr lang="en-US" sz="1600" dirty="0"/>
              <a:t>origin of raw materials for the manufacture of antique terracotta was revealed </a:t>
            </a:r>
            <a:endParaRPr lang="ru-RU" sz="1600" dirty="0"/>
          </a:p>
          <a:p>
            <a:pPr>
              <a:lnSpc>
                <a:spcPct val="100000"/>
              </a:lnSpc>
              <a:spcBef>
                <a:spcPts val="600"/>
              </a:spcBef>
            </a:pPr>
            <a:endParaRPr lang="ru-RU" dirty="0"/>
          </a:p>
        </p:txBody>
      </p:sp>
      <p:pic>
        <p:nvPicPr>
          <p:cNvPr id="11" name="Рисунок 10"/>
          <p:cNvPicPr>
            <a:picLocks noChangeAspect="1"/>
          </p:cNvPicPr>
          <p:nvPr/>
        </p:nvPicPr>
        <p:blipFill rotWithShape="1">
          <a:blip r:embed="rId3"/>
          <a:srcRect l="53628" t="19270" r="9838" b="11389"/>
          <a:stretch/>
        </p:blipFill>
        <p:spPr>
          <a:xfrm>
            <a:off x="8302338" y="720715"/>
            <a:ext cx="3269673" cy="3373308"/>
          </a:xfrm>
          <a:prstGeom prst="rect">
            <a:avLst/>
          </a:prstGeom>
        </p:spPr>
      </p:pic>
      <p:grpSp>
        <p:nvGrpSpPr>
          <p:cNvPr id="15" name="Группа 14"/>
          <p:cNvGrpSpPr/>
          <p:nvPr/>
        </p:nvGrpSpPr>
        <p:grpSpPr>
          <a:xfrm>
            <a:off x="8223697" y="4134623"/>
            <a:ext cx="3664294" cy="1985621"/>
            <a:chOff x="8223697" y="4134623"/>
            <a:chExt cx="3664294" cy="1985621"/>
          </a:xfrm>
        </p:grpSpPr>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3697" y="4134623"/>
              <a:ext cx="3618243" cy="1985621"/>
            </a:xfrm>
            <a:prstGeom prst="rect">
              <a:avLst/>
            </a:prstGeom>
          </p:spPr>
        </p:pic>
        <p:sp>
          <p:nvSpPr>
            <p:cNvPr id="13" name="TextBox 12"/>
            <p:cNvSpPr txBox="1"/>
            <p:nvPr/>
          </p:nvSpPr>
          <p:spPr>
            <a:xfrm>
              <a:off x="10339746" y="5812467"/>
              <a:ext cx="1548245" cy="307777"/>
            </a:xfrm>
            <a:prstGeom prst="rect">
              <a:avLst/>
            </a:prstGeom>
            <a:noFill/>
          </p:spPr>
          <p:txBody>
            <a:bodyPr wrap="square" rtlCol="0">
              <a:spAutoFit/>
            </a:bodyPr>
            <a:lstStyle/>
            <a:p>
              <a:r>
                <a:rPr lang="en-US" sz="1400" i="1" dirty="0"/>
                <a:t>antique terracotta</a:t>
              </a:r>
              <a:endParaRPr lang="ru-RU" sz="1400" i="1" dirty="0"/>
            </a:p>
          </p:txBody>
        </p:sp>
      </p:grpSp>
      <p:sp>
        <p:nvSpPr>
          <p:cNvPr id="14" name="TextBox 13"/>
          <p:cNvSpPr txBox="1"/>
          <p:nvPr/>
        </p:nvSpPr>
        <p:spPr>
          <a:xfrm>
            <a:off x="8532259" y="741497"/>
            <a:ext cx="2779977" cy="738664"/>
          </a:xfrm>
          <a:prstGeom prst="rect">
            <a:avLst/>
          </a:prstGeom>
          <a:noFill/>
        </p:spPr>
        <p:txBody>
          <a:bodyPr wrap="square" rtlCol="0">
            <a:spAutoFit/>
          </a:bodyPr>
          <a:lstStyle/>
          <a:p>
            <a:r>
              <a:rPr lang="en-US" sz="1400" i="1" dirty="0"/>
              <a:t>PCA: archaeological ceramics discriminated</a:t>
            </a:r>
            <a:r>
              <a:rPr lang="ru-RU" sz="1400" i="1" dirty="0"/>
              <a:t> </a:t>
            </a:r>
            <a:r>
              <a:rPr lang="en-US" sz="1400" i="1" dirty="0"/>
              <a:t>by locations</a:t>
            </a:r>
            <a:br>
              <a:rPr lang="en-US" sz="1400" i="1" dirty="0"/>
            </a:br>
            <a:endParaRPr lang="ru-RU" sz="1400" i="1" dirty="0"/>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972" y="695949"/>
            <a:ext cx="593228" cy="593228"/>
          </a:xfrm>
          <a:prstGeom prst="rect">
            <a:avLst/>
          </a:prstGeom>
        </p:spPr>
      </p:pic>
      <p:sp>
        <p:nvSpPr>
          <p:cNvPr id="3" name="Нижний колонтитул 2">
            <a:extLst>
              <a:ext uri="{FF2B5EF4-FFF2-40B4-BE49-F238E27FC236}">
                <a16:creationId xmlns:a16="http://schemas.microsoft.com/office/drawing/2014/main" id="{17E528E8-27A1-276D-44DC-EC222AA1EB35}"/>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31997595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i="1" dirty="0">
                <a:solidFill>
                  <a:srgbClr val="C00000"/>
                </a:solidFill>
                <a:effectLst>
                  <a:outerShdw blurRad="38100" dist="38100" dir="2700000" algn="tl">
                    <a:srgbClr val="000000">
                      <a:alpha val="43137"/>
                    </a:srgbClr>
                  </a:outerShdw>
                </a:effectLst>
              </a:rPr>
              <a:t>Geo-ecological investigations</a:t>
            </a:r>
            <a:endParaRPr lang="ru-RU" b="1" i="1" dirty="0">
              <a:solidFill>
                <a:srgbClr val="C00000"/>
              </a:solidFill>
              <a:effectLst>
                <a:outerShdw blurRad="38100" dist="38100" dir="2700000" algn="tl">
                  <a:srgbClr val="000000">
                    <a:alpha val="43137"/>
                  </a:srgbClr>
                </a:outerShdw>
              </a:effectLst>
            </a:endParaRPr>
          </a:p>
        </p:txBody>
      </p:sp>
      <p:sp>
        <p:nvSpPr>
          <p:cNvPr id="5" name="Объект 3"/>
          <p:cNvSpPr txBox="1">
            <a:spLocks/>
          </p:cNvSpPr>
          <p:nvPr/>
        </p:nvSpPr>
        <p:spPr>
          <a:xfrm>
            <a:off x="360000" y="1619999"/>
            <a:ext cx="7402009" cy="497822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dirty="0"/>
              <a:t>Ecological</a:t>
            </a:r>
            <a:r>
              <a:rPr lang="it-IT" dirty="0"/>
              <a:t> </a:t>
            </a:r>
            <a:endParaRPr lang="ru-RU" dirty="0"/>
          </a:p>
          <a:p>
            <a:pPr marL="539750" lvl="1" indent="-176213">
              <a:lnSpc>
                <a:spcPct val="100000"/>
              </a:lnSpc>
              <a:spcBef>
                <a:spcPts val="600"/>
              </a:spcBef>
            </a:pPr>
            <a:r>
              <a:rPr lang="it-IT" sz="2200" dirty="0"/>
              <a:t>coastal sediments </a:t>
            </a:r>
            <a:r>
              <a:rPr lang="en-US" sz="2200" dirty="0"/>
              <a:t>along the Egyptian Mediterranean Sea </a:t>
            </a:r>
            <a:endParaRPr lang="ru-RU" sz="2200" dirty="0"/>
          </a:p>
          <a:p>
            <a:pPr marL="893763" lvl="2" indent="-176213">
              <a:lnSpc>
                <a:spcPct val="100000"/>
              </a:lnSpc>
              <a:spcBef>
                <a:spcPts val="600"/>
              </a:spcBef>
            </a:pPr>
            <a:r>
              <a:rPr lang="en-US" sz="1600" dirty="0"/>
              <a:t>pollution indices were calculated and mapped</a:t>
            </a:r>
          </a:p>
          <a:p>
            <a:pPr marL="893763" lvl="2" indent="-176213">
              <a:lnSpc>
                <a:spcPct val="100000"/>
              </a:lnSpc>
              <a:spcBef>
                <a:spcPts val="600"/>
              </a:spcBef>
            </a:pPr>
            <a:r>
              <a:rPr lang="en-US" sz="1600" dirty="0"/>
              <a:t>four places were revealed with elevated concentrations of the elements</a:t>
            </a:r>
          </a:p>
          <a:p>
            <a:pPr marL="539750" lvl="1" indent="-176213">
              <a:lnSpc>
                <a:spcPct val="100000"/>
              </a:lnSpc>
              <a:spcBef>
                <a:spcPts val="600"/>
              </a:spcBef>
            </a:pPr>
            <a:r>
              <a:rPr lang="en-US" sz="2200" dirty="0"/>
              <a:t>air pollution in the Czech Republic </a:t>
            </a:r>
            <a:endParaRPr lang="ru-RU" sz="2200" dirty="0"/>
          </a:p>
          <a:p>
            <a:pPr marL="893763" lvl="2" indent="-176213">
              <a:lnSpc>
                <a:spcPct val="100000"/>
              </a:lnSpc>
              <a:spcBef>
                <a:spcPts val="600"/>
              </a:spcBef>
            </a:pPr>
            <a:r>
              <a:rPr lang="en-US" sz="1600" dirty="0"/>
              <a:t>transboundary transfer of combustion products of coal (used for local heating in Poland) was established</a:t>
            </a:r>
          </a:p>
          <a:p>
            <a:pPr>
              <a:lnSpc>
                <a:spcPct val="100000"/>
              </a:lnSpc>
              <a:spcBef>
                <a:spcPts val="600"/>
              </a:spcBef>
            </a:pPr>
            <a:r>
              <a:rPr lang="en-US" dirty="0"/>
              <a:t>Geological</a:t>
            </a:r>
            <a:r>
              <a:rPr lang="it-IT" dirty="0"/>
              <a:t> </a:t>
            </a:r>
            <a:endParaRPr lang="ru-RU" dirty="0"/>
          </a:p>
          <a:p>
            <a:pPr marL="539750" lvl="1" indent="-176213">
              <a:lnSpc>
                <a:spcPct val="100000"/>
              </a:lnSpc>
              <a:spcBef>
                <a:spcPts val="600"/>
              </a:spcBef>
            </a:pPr>
            <a:r>
              <a:rPr lang="en-US" sz="2200" dirty="0"/>
              <a:t>rock samples from Egypt mines</a:t>
            </a:r>
          </a:p>
          <a:p>
            <a:pPr marL="893763" lvl="2" indent="-176213">
              <a:lnSpc>
                <a:spcPct val="100000"/>
              </a:lnSpc>
              <a:spcBef>
                <a:spcPts val="600"/>
              </a:spcBef>
            </a:pPr>
            <a:r>
              <a:rPr lang="en-US" sz="1600" dirty="0"/>
              <a:t>remarkable amounts of gold were found</a:t>
            </a:r>
          </a:p>
          <a:p>
            <a:pPr marL="893763" lvl="2" indent="-176213">
              <a:lnSpc>
                <a:spcPct val="100000"/>
              </a:lnSpc>
              <a:spcBef>
                <a:spcPts val="600"/>
              </a:spcBef>
            </a:pPr>
            <a:r>
              <a:rPr lang="en-US" sz="1600" dirty="0"/>
              <a:t>directions with elevated amounts of gold were identified</a:t>
            </a:r>
          </a:p>
          <a:p>
            <a:pPr marL="539750" lvl="1" indent="-176213">
              <a:lnSpc>
                <a:spcPct val="100000"/>
              </a:lnSpc>
              <a:spcBef>
                <a:spcPts val="600"/>
              </a:spcBef>
            </a:pPr>
            <a:r>
              <a:rPr lang="en-US" sz="2200" dirty="0"/>
              <a:t>mud volcanos from Azerbaijan</a:t>
            </a:r>
          </a:p>
          <a:p>
            <a:pPr marL="893763" lvl="2" indent="-176213">
              <a:lnSpc>
                <a:spcPct val="100000"/>
              </a:lnSpc>
              <a:spcBef>
                <a:spcPts val="600"/>
              </a:spcBef>
            </a:pPr>
            <a:r>
              <a:rPr lang="en-US" sz="1600" dirty="0"/>
              <a:t>stratigraphic age of solid emissions from mud volcanoes was determined</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8486" b="17575"/>
          <a:stretch/>
        </p:blipFill>
        <p:spPr>
          <a:xfrm>
            <a:off x="7523017" y="4010890"/>
            <a:ext cx="4215247" cy="2337546"/>
          </a:xfrm>
          <a:prstGeom prst="rect">
            <a:avLst/>
          </a:prstGeom>
        </p:spPr>
      </p:pic>
      <p:sp>
        <p:nvSpPr>
          <p:cNvPr id="8" name="TextBox 7"/>
          <p:cNvSpPr txBox="1"/>
          <p:nvPr/>
        </p:nvSpPr>
        <p:spPr>
          <a:xfrm>
            <a:off x="7520782" y="6043565"/>
            <a:ext cx="4217482" cy="307777"/>
          </a:xfrm>
          <a:prstGeom prst="rect">
            <a:avLst/>
          </a:prstGeom>
          <a:solidFill>
            <a:schemeClr val="bg1">
              <a:alpha val="55000"/>
            </a:schemeClr>
          </a:solidFill>
        </p:spPr>
        <p:txBody>
          <a:bodyPr wrap="square" rtlCol="0">
            <a:spAutoFit/>
          </a:bodyPr>
          <a:lstStyle/>
          <a:p>
            <a:r>
              <a:rPr lang="en-US" sz="1400" i="1" dirty="0"/>
              <a:t>mud volcano </a:t>
            </a:r>
            <a:r>
              <a:rPr lang="en-US" sz="1400" i="1" dirty="0" err="1"/>
              <a:t>Agzybir</a:t>
            </a:r>
            <a:r>
              <a:rPr lang="en-US" sz="1400" i="1" dirty="0"/>
              <a:t> </a:t>
            </a:r>
            <a:endParaRPr lang="ru-RU" sz="1400" i="1" dirty="0"/>
          </a:p>
        </p:txBody>
      </p:sp>
      <p:grpSp>
        <p:nvGrpSpPr>
          <p:cNvPr id="11" name="Группа 10"/>
          <p:cNvGrpSpPr/>
          <p:nvPr/>
        </p:nvGrpSpPr>
        <p:grpSpPr>
          <a:xfrm>
            <a:off x="7544361" y="1097234"/>
            <a:ext cx="4237804" cy="2195801"/>
            <a:chOff x="7544361" y="1097234"/>
            <a:chExt cx="4237804" cy="2195801"/>
          </a:xfrm>
        </p:grpSpPr>
        <p:pic>
          <p:nvPicPr>
            <p:cNvPr id="7" name="Рисунок 6"/>
            <p:cNvPicPr>
              <a:picLocks noChangeAspect="1"/>
            </p:cNvPicPr>
            <p:nvPr/>
          </p:nvPicPr>
          <p:blipFill rotWithShape="1">
            <a:blip r:embed="rId4"/>
            <a:srcRect l="22073" t="24063" r="5263" b="14834"/>
            <a:stretch/>
          </p:blipFill>
          <p:spPr>
            <a:xfrm>
              <a:off x="7544361" y="1355946"/>
              <a:ext cx="4237804" cy="1937089"/>
            </a:xfrm>
            <a:prstGeom prst="rect">
              <a:avLst/>
            </a:prstGeom>
          </p:spPr>
        </p:pic>
        <p:sp>
          <p:nvSpPr>
            <p:cNvPr id="9" name="TextBox 8"/>
            <p:cNvSpPr txBox="1"/>
            <p:nvPr/>
          </p:nvSpPr>
          <p:spPr>
            <a:xfrm>
              <a:off x="7823759" y="1097234"/>
              <a:ext cx="3717493" cy="307777"/>
            </a:xfrm>
            <a:prstGeom prst="rect">
              <a:avLst/>
            </a:prstGeom>
            <a:noFill/>
          </p:spPr>
          <p:txBody>
            <a:bodyPr wrap="none" rtlCol="0">
              <a:spAutoFit/>
            </a:bodyPr>
            <a:lstStyle/>
            <a:p>
              <a:r>
                <a:rPr lang="en-US" sz="1400" i="1" dirty="0"/>
                <a:t>Spatial distribution of MPIs for Egyptian samples</a:t>
              </a:r>
              <a:endParaRPr lang="ru-RU" sz="1400" i="1" dirty="0"/>
            </a:p>
          </p:txBody>
        </p:sp>
      </p:gr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972" y="695949"/>
            <a:ext cx="593228" cy="593228"/>
          </a:xfrm>
          <a:prstGeom prst="rect">
            <a:avLst/>
          </a:prstGeom>
        </p:spPr>
      </p:pic>
      <p:sp>
        <p:nvSpPr>
          <p:cNvPr id="3" name="Нижний колонтитул 2">
            <a:extLst>
              <a:ext uri="{FF2B5EF4-FFF2-40B4-BE49-F238E27FC236}">
                <a16:creationId xmlns:a16="http://schemas.microsoft.com/office/drawing/2014/main" id="{CC212FD5-3AC6-03C6-6BAE-DA3C6A40C0A8}"/>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39286851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C984C481-6886-9496-4D53-5FF7462F9A24}"/>
              </a:ext>
            </a:extLst>
          </p:cNvPr>
          <p:cNvSpPr>
            <a:spLocks noGrp="1"/>
          </p:cNvSpPr>
          <p:nvPr>
            <p:ph type="ftr" sz="quarter" idx="11"/>
          </p:nvPr>
        </p:nvSpPr>
        <p:spPr/>
        <p:txBody>
          <a:bodyPr/>
          <a:lstStyle/>
          <a:p>
            <a:r>
              <a:rPr lang="en-US"/>
              <a:t>57th meeting of the PAC for Nuclear Physics June 29, 2023</a:t>
            </a:r>
            <a:endParaRPr lang="ru-RU"/>
          </a:p>
        </p:txBody>
      </p:sp>
      <p:sp>
        <p:nvSpPr>
          <p:cNvPr id="5" name="Прямоугольник 4">
            <a:extLst>
              <a:ext uri="{FF2B5EF4-FFF2-40B4-BE49-F238E27FC236}">
                <a16:creationId xmlns:a16="http://schemas.microsoft.com/office/drawing/2014/main" id="{7AD783D7-7CA3-CE56-717F-1FA385CB948F}"/>
              </a:ext>
            </a:extLst>
          </p:cNvPr>
          <p:cNvSpPr/>
          <p:nvPr/>
        </p:nvSpPr>
        <p:spPr>
          <a:xfrm>
            <a:off x="846867" y="762755"/>
            <a:ext cx="10623550"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Research Strategy Based on Unique and Rare Facilities </a:t>
            </a:r>
            <a:endParaRPr lang="ru-RU"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Прямоугольник 5">
            <a:extLst>
              <a:ext uri="{FF2B5EF4-FFF2-40B4-BE49-F238E27FC236}">
                <a16:creationId xmlns:a16="http://schemas.microsoft.com/office/drawing/2014/main" id="{F3760F1B-4E3E-1194-069C-7B06DA4DC0B6}"/>
              </a:ext>
            </a:extLst>
          </p:cNvPr>
          <p:cNvSpPr/>
          <p:nvPr/>
        </p:nvSpPr>
        <p:spPr>
          <a:xfrm>
            <a:off x="2443734" y="2500698"/>
            <a:ext cx="7201908"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glow rad="127000">
                    <a:srgbClr val="002060"/>
                  </a:glow>
                  <a:outerShdw blurRad="12700" dist="38100" dir="2700000" algn="tl" rotWithShape="0">
                    <a:schemeClr val="accent5">
                      <a:lumMod val="60000"/>
                      <a:lumOff val="40000"/>
                    </a:schemeClr>
                  </a:outerShdw>
                </a:effectLst>
              </a:rPr>
              <a:t>Utilization of their Specific Features  </a:t>
            </a:r>
            <a:endParaRPr lang="ru-RU" sz="3600" b="1" cap="none" spc="0" dirty="0">
              <a:ln w="9525">
                <a:solidFill>
                  <a:schemeClr val="bg1"/>
                </a:solidFill>
                <a:prstDash val="solid"/>
              </a:ln>
              <a:solidFill>
                <a:schemeClr val="accent5"/>
              </a:solidFill>
              <a:effectLst>
                <a:glow rad="127000">
                  <a:srgbClr val="002060"/>
                </a:glow>
                <a:outerShdw blurRad="12700" dist="38100" dir="2700000" algn="tl" rotWithShape="0">
                  <a:schemeClr val="accent5">
                    <a:lumMod val="60000"/>
                    <a:lumOff val="40000"/>
                  </a:schemeClr>
                </a:outerShdw>
              </a:effectLst>
            </a:endParaRPr>
          </a:p>
        </p:txBody>
      </p:sp>
      <p:sp>
        <p:nvSpPr>
          <p:cNvPr id="7" name="Прямоугольник 6">
            <a:extLst>
              <a:ext uri="{FF2B5EF4-FFF2-40B4-BE49-F238E27FC236}">
                <a16:creationId xmlns:a16="http://schemas.microsoft.com/office/drawing/2014/main" id="{DF155085-A1C3-BCEA-11DF-E0C085B9AC05}"/>
              </a:ext>
            </a:extLst>
          </p:cNvPr>
          <p:cNvSpPr/>
          <p:nvPr/>
        </p:nvSpPr>
        <p:spPr>
          <a:xfrm>
            <a:off x="1611435" y="4034136"/>
            <a:ext cx="9094413" cy="1200329"/>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Keeping on and Developing Scientific Heritage </a:t>
            </a:r>
          </a:p>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of the Laboratory</a:t>
            </a:r>
            <a:endParaRPr lang="ru-RU"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717110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909C8C9-F1FA-7200-44BD-B03F5BBBA91F}"/>
              </a:ext>
            </a:extLst>
          </p:cNvPr>
          <p:cNvSpPr>
            <a:spLocks noGrp="1"/>
          </p:cNvSpPr>
          <p:nvPr>
            <p:ph type="title"/>
          </p:nvPr>
        </p:nvSpPr>
        <p:spPr>
          <a:xfrm>
            <a:off x="1335711" y="547903"/>
            <a:ext cx="8860250" cy="783770"/>
          </a:xfrm>
        </p:spPr>
        <p:txBody>
          <a:bodyPr/>
          <a:lstStyle/>
          <a:p>
            <a:r>
              <a:rPr lang="en-US" dirty="0"/>
              <a:t>Conclusion</a:t>
            </a:r>
            <a:endParaRPr lang="ru-RU" dirty="0"/>
          </a:p>
        </p:txBody>
      </p:sp>
      <p:sp>
        <p:nvSpPr>
          <p:cNvPr id="4" name="Нижний колонтитул 3">
            <a:extLst>
              <a:ext uri="{FF2B5EF4-FFF2-40B4-BE49-F238E27FC236}">
                <a16:creationId xmlns:a16="http://schemas.microsoft.com/office/drawing/2014/main" id="{005C6F5C-5BE5-6B11-151F-22948CA158EB}"/>
              </a:ext>
            </a:extLst>
          </p:cNvPr>
          <p:cNvSpPr>
            <a:spLocks noGrp="1"/>
          </p:cNvSpPr>
          <p:nvPr>
            <p:ph type="ftr" sz="quarter" idx="11"/>
          </p:nvPr>
        </p:nvSpPr>
        <p:spPr/>
        <p:txBody>
          <a:bodyPr/>
          <a:lstStyle/>
          <a:p>
            <a:r>
              <a:rPr lang="en-US"/>
              <a:t>57th meeting of the PAC for Nuclear Physics June 29, 2023</a:t>
            </a:r>
            <a:endParaRPr lang="ru-RU"/>
          </a:p>
        </p:txBody>
      </p:sp>
      <p:pic>
        <p:nvPicPr>
          <p:cNvPr id="6" name="Рисунок 5">
            <a:extLst>
              <a:ext uri="{FF2B5EF4-FFF2-40B4-BE49-F238E27FC236}">
                <a16:creationId xmlns:a16="http://schemas.microsoft.com/office/drawing/2014/main" id="{A520DAD6-5C0B-DECD-FC93-D259877D2113}"/>
              </a:ext>
            </a:extLst>
          </p:cNvPr>
          <p:cNvPicPr>
            <a:picLocks noChangeAspect="1"/>
          </p:cNvPicPr>
          <p:nvPr/>
        </p:nvPicPr>
        <p:blipFill>
          <a:blip r:embed="rId2"/>
          <a:stretch>
            <a:fillRect/>
          </a:stretch>
        </p:blipFill>
        <p:spPr>
          <a:xfrm>
            <a:off x="1467761" y="1409178"/>
            <a:ext cx="2641863" cy="1486048"/>
          </a:xfrm>
          <a:prstGeom prst="rect">
            <a:avLst/>
          </a:prstGeom>
        </p:spPr>
      </p:pic>
      <p:pic>
        <p:nvPicPr>
          <p:cNvPr id="7" name="Рисунок 6">
            <a:extLst>
              <a:ext uri="{FF2B5EF4-FFF2-40B4-BE49-F238E27FC236}">
                <a16:creationId xmlns:a16="http://schemas.microsoft.com/office/drawing/2014/main" id="{54725936-4A69-1F32-2484-31207A53DA29}"/>
              </a:ext>
            </a:extLst>
          </p:cNvPr>
          <p:cNvPicPr>
            <a:picLocks noChangeAspect="1"/>
          </p:cNvPicPr>
          <p:nvPr/>
        </p:nvPicPr>
        <p:blipFill>
          <a:blip r:embed="rId3"/>
          <a:stretch>
            <a:fillRect/>
          </a:stretch>
        </p:blipFill>
        <p:spPr>
          <a:xfrm>
            <a:off x="3100191" y="2477804"/>
            <a:ext cx="3169349" cy="1782759"/>
          </a:xfrm>
          <a:prstGeom prst="rect">
            <a:avLst/>
          </a:prstGeom>
        </p:spPr>
      </p:pic>
      <p:pic>
        <p:nvPicPr>
          <p:cNvPr id="8" name="Рисунок 7">
            <a:extLst>
              <a:ext uri="{FF2B5EF4-FFF2-40B4-BE49-F238E27FC236}">
                <a16:creationId xmlns:a16="http://schemas.microsoft.com/office/drawing/2014/main" id="{910BEBCD-0E10-8193-4F36-624193CC689F}"/>
              </a:ext>
            </a:extLst>
          </p:cNvPr>
          <p:cNvPicPr>
            <a:picLocks noChangeAspect="1"/>
          </p:cNvPicPr>
          <p:nvPr/>
        </p:nvPicPr>
        <p:blipFill>
          <a:blip r:embed="rId4"/>
          <a:stretch>
            <a:fillRect/>
          </a:stretch>
        </p:blipFill>
        <p:spPr>
          <a:xfrm>
            <a:off x="5123145" y="3525293"/>
            <a:ext cx="3344713" cy="1881401"/>
          </a:xfrm>
          <a:prstGeom prst="rect">
            <a:avLst/>
          </a:prstGeom>
        </p:spPr>
      </p:pic>
      <p:pic>
        <p:nvPicPr>
          <p:cNvPr id="9" name="Рисунок 8">
            <a:extLst>
              <a:ext uri="{FF2B5EF4-FFF2-40B4-BE49-F238E27FC236}">
                <a16:creationId xmlns:a16="http://schemas.microsoft.com/office/drawing/2014/main" id="{8906C3EA-1724-F194-D431-D62290CB8EAA}"/>
              </a:ext>
            </a:extLst>
          </p:cNvPr>
          <p:cNvPicPr>
            <a:picLocks noChangeAspect="1"/>
          </p:cNvPicPr>
          <p:nvPr/>
        </p:nvPicPr>
        <p:blipFill>
          <a:blip r:embed="rId5"/>
          <a:stretch>
            <a:fillRect/>
          </a:stretch>
        </p:blipFill>
        <p:spPr>
          <a:xfrm>
            <a:off x="7960292" y="5068485"/>
            <a:ext cx="3219451" cy="1810941"/>
          </a:xfrm>
          <a:prstGeom prst="rect">
            <a:avLst/>
          </a:prstGeom>
        </p:spPr>
      </p:pic>
    </p:spTree>
    <p:extLst>
      <p:ext uri="{BB962C8B-B14F-4D97-AF65-F5344CB8AC3E}">
        <p14:creationId xmlns:p14="http://schemas.microsoft.com/office/powerpoint/2010/main" val="35975207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515E85-C273-431C-88E9-0819FC81DCEA}"/>
              </a:ext>
            </a:extLst>
          </p:cNvPr>
          <p:cNvSpPr>
            <a:spLocks noGrp="1"/>
          </p:cNvSpPr>
          <p:nvPr>
            <p:ph type="ftr" sz="quarter" idx="11"/>
          </p:nvPr>
        </p:nvSpPr>
        <p:spPr/>
        <p:txBody>
          <a:bodyPr/>
          <a:lstStyle/>
          <a:p>
            <a:r>
              <a:rPr lang="en-US"/>
              <a:t>57th meeting of the PAC for Nuclear Physics June 29, 2023</a:t>
            </a:r>
            <a:endParaRPr lang="ru-RU" dirty="0"/>
          </a:p>
        </p:txBody>
      </p:sp>
      <p:sp>
        <p:nvSpPr>
          <p:cNvPr id="5" name="TextBox 4">
            <a:extLst>
              <a:ext uri="{FF2B5EF4-FFF2-40B4-BE49-F238E27FC236}">
                <a16:creationId xmlns:a16="http://schemas.microsoft.com/office/drawing/2014/main" id="{2B6BCA54-BAF8-40E3-A1AF-60D98FB41791}"/>
              </a:ext>
            </a:extLst>
          </p:cNvPr>
          <p:cNvSpPr txBox="1"/>
          <p:nvPr/>
        </p:nvSpPr>
        <p:spPr>
          <a:xfrm rot="20149230">
            <a:off x="1810264" y="2692225"/>
            <a:ext cx="8670707" cy="1754326"/>
          </a:xfrm>
          <a:prstGeom prst="rect">
            <a:avLst/>
          </a:prstGeom>
          <a:noFill/>
        </p:spPr>
        <p:txBody>
          <a:bodyPr wrap="none" rtlCol="0">
            <a:spAutoFit/>
          </a:bodyPr>
          <a:lstStyle/>
          <a:p>
            <a:pPr algn="ctr"/>
            <a:r>
              <a:rPr lang="en-US" sz="5400" b="1" dirty="0">
                <a:solidFill>
                  <a:schemeClr val="accent5"/>
                </a:solidFill>
                <a:effectLst>
                  <a:outerShdw blurRad="38100" dist="38100" dir="2700000" algn="tl">
                    <a:srgbClr val="000000">
                      <a:alpha val="43137"/>
                    </a:srgbClr>
                  </a:outerShdw>
                </a:effectLst>
              </a:rPr>
              <a:t>Thank you for your attention!</a:t>
            </a:r>
          </a:p>
          <a:p>
            <a:pPr algn="ctr"/>
            <a:r>
              <a:rPr lang="en-US" sz="5400" b="1" dirty="0">
                <a:solidFill>
                  <a:schemeClr val="accent5"/>
                </a:solidFill>
                <a:effectLst>
                  <a:outerShdw blurRad="38100" dist="38100" dir="2700000" algn="tl">
                    <a:srgbClr val="000000">
                      <a:alpha val="43137"/>
                    </a:srgbClr>
                  </a:outerShdw>
                </a:effectLst>
              </a:rPr>
              <a:t>KEEP WELL!</a:t>
            </a:r>
            <a:endParaRPr lang="ru-RU" sz="5400" b="1" dirty="0">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56411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style.rotation</p:attrName>
                                        </p:attrNameLst>
                                      </p:cBhvr>
                                      <p:tavLst>
                                        <p:tav tm="0">
                                          <p:val>
                                            <p:fltVal val="720"/>
                                          </p:val>
                                        </p:tav>
                                        <p:tav tm="100000">
                                          <p:val>
                                            <p:fltVal val="0"/>
                                          </p:val>
                                        </p:tav>
                                      </p:tavLst>
                                    </p:anim>
                                    <p:anim calcmode="lin" valueType="num">
                                      <p:cBhvr>
                                        <p:cTn id="9" dur="3000" fill="hold"/>
                                        <p:tgtEl>
                                          <p:spTgt spid="5"/>
                                        </p:tgtEl>
                                        <p:attrNameLst>
                                          <p:attrName>ppt_h</p:attrName>
                                        </p:attrNameLst>
                                      </p:cBhvr>
                                      <p:tavLst>
                                        <p:tav tm="0">
                                          <p:val>
                                            <p:fltVal val="0"/>
                                          </p:val>
                                        </p:tav>
                                        <p:tav tm="100000">
                                          <p:val>
                                            <p:strVal val="#ppt_h"/>
                                          </p:val>
                                        </p:tav>
                                      </p:tavLst>
                                    </p:anim>
                                    <p:anim calcmode="lin" valueType="num">
                                      <p:cBhvr>
                                        <p:cTn id="10" dur="3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4E561495-B01E-AFCF-4BF3-55FB54105698}"/>
              </a:ext>
            </a:extLst>
          </p:cNvPr>
          <p:cNvSpPr>
            <a:spLocks noGrp="1"/>
          </p:cNvSpPr>
          <p:nvPr>
            <p:ph type="title"/>
          </p:nvPr>
        </p:nvSpPr>
        <p:spPr/>
        <p:txBody>
          <a:bodyPr/>
          <a:lstStyle/>
          <a:p>
            <a:r>
              <a:rPr lang="en-US" dirty="0"/>
              <a:t>IBR-2</a:t>
            </a:r>
            <a:endParaRPr lang="ru-RU" dirty="0"/>
          </a:p>
        </p:txBody>
      </p:sp>
      <p:sp>
        <p:nvSpPr>
          <p:cNvPr id="4" name="Объект 3">
            <a:extLst>
              <a:ext uri="{FF2B5EF4-FFF2-40B4-BE49-F238E27FC236}">
                <a16:creationId xmlns:a16="http://schemas.microsoft.com/office/drawing/2014/main" id="{1B2C5AE3-C9ED-9650-DD41-C603FB713E09}"/>
              </a:ext>
            </a:extLst>
          </p:cNvPr>
          <p:cNvSpPr>
            <a:spLocks noGrp="1"/>
          </p:cNvSpPr>
          <p:nvPr>
            <p:ph idx="1"/>
          </p:nvPr>
        </p:nvSpPr>
        <p:spPr/>
        <p:txBody>
          <a:bodyPr/>
          <a:lstStyle/>
          <a:p>
            <a:pPr>
              <a:lnSpc>
                <a:spcPct val="200000"/>
              </a:lnSpc>
            </a:pPr>
            <a:r>
              <a:rPr lang="en-US" dirty="0"/>
              <a:t>Idea of </a:t>
            </a:r>
            <a:r>
              <a:rPr lang="en-US" dirty="0" err="1"/>
              <a:t>F.Shapiro</a:t>
            </a:r>
            <a:r>
              <a:rPr lang="en-US" dirty="0"/>
              <a:t> on the UCN source at pulsed reactor;</a:t>
            </a:r>
          </a:p>
          <a:p>
            <a:pPr>
              <a:lnSpc>
                <a:spcPct val="200000"/>
              </a:lnSpc>
            </a:pPr>
            <a:r>
              <a:rPr lang="en-US" dirty="0">
                <a:solidFill>
                  <a:schemeClr val="accent5"/>
                </a:solidFill>
              </a:rPr>
              <a:t>Proposal of </a:t>
            </a:r>
            <a:r>
              <a:rPr lang="en-US" dirty="0" err="1">
                <a:solidFill>
                  <a:schemeClr val="accent5"/>
                </a:solidFill>
              </a:rPr>
              <a:t>A.Frank</a:t>
            </a:r>
            <a:r>
              <a:rPr lang="en-US" dirty="0">
                <a:solidFill>
                  <a:schemeClr val="accent5"/>
                </a:solidFill>
              </a:rPr>
              <a:t> and </a:t>
            </a:r>
            <a:r>
              <a:rPr lang="en-US" dirty="0" err="1">
                <a:solidFill>
                  <a:schemeClr val="accent5"/>
                </a:solidFill>
              </a:rPr>
              <a:t>R.Gahler</a:t>
            </a:r>
            <a:r>
              <a:rPr lang="en-US" dirty="0">
                <a:solidFill>
                  <a:schemeClr val="accent5"/>
                </a:solidFill>
              </a:rPr>
              <a:t> on time focusing;</a:t>
            </a:r>
          </a:p>
          <a:p>
            <a:pPr>
              <a:lnSpc>
                <a:spcPct val="200000"/>
              </a:lnSpc>
            </a:pPr>
            <a:r>
              <a:rPr lang="en-US" dirty="0"/>
              <a:t>Two active groups at FLNP joined efforts in construction of the UCN source at IBR-2;</a:t>
            </a:r>
            <a:endParaRPr lang="ru-RU" dirty="0"/>
          </a:p>
        </p:txBody>
      </p:sp>
      <p:sp>
        <p:nvSpPr>
          <p:cNvPr id="2" name="Нижний колонтитул 1">
            <a:extLst>
              <a:ext uri="{FF2B5EF4-FFF2-40B4-BE49-F238E27FC236}">
                <a16:creationId xmlns:a16="http://schemas.microsoft.com/office/drawing/2014/main" id="{32561BB2-8D72-9A90-90BF-5C134CBADC18}"/>
              </a:ext>
            </a:extLst>
          </p:cNvPr>
          <p:cNvSpPr>
            <a:spLocks noGrp="1"/>
          </p:cNvSpPr>
          <p:nvPr>
            <p:ph type="ftr" sz="quarter" idx="11"/>
          </p:nvPr>
        </p:nvSpPr>
        <p:spPr/>
        <p:txBody>
          <a:bodyPr/>
          <a:lstStyle/>
          <a:p>
            <a:r>
              <a:rPr lang="en-US"/>
              <a:t>57th meeting of the PAC for Nuclear Physics June 29, 2023</a:t>
            </a:r>
            <a:endParaRPr lang="ru-RU"/>
          </a:p>
        </p:txBody>
      </p:sp>
    </p:spTree>
    <p:extLst>
      <p:ext uri="{BB962C8B-B14F-4D97-AF65-F5344CB8AC3E}">
        <p14:creationId xmlns:p14="http://schemas.microsoft.com/office/powerpoint/2010/main" val="21525522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44D6C06-D3DA-E4C1-0E8A-49F9FBFD00CF}"/>
              </a:ext>
            </a:extLst>
          </p:cNvPr>
          <p:cNvSpPr>
            <a:spLocks noGrp="1"/>
          </p:cNvSpPr>
          <p:nvPr>
            <p:ph type="title"/>
          </p:nvPr>
        </p:nvSpPr>
        <p:spPr/>
        <p:txBody>
          <a:bodyPr/>
          <a:lstStyle/>
          <a:p>
            <a:r>
              <a:rPr lang="en-US" dirty="0"/>
              <a:t>UCN Source at IBR-2</a:t>
            </a:r>
            <a:endParaRPr lang="ru-RU" dirty="0"/>
          </a:p>
        </p:txBody>
      </p:sp>
      <p:sp>
        <p:nvSpPr>
          <p:cNvPr id="2" name="Нижний колонтитул 1">
            <a:extLst>
              <a:ext uri="{FF2B5EF4-FFF2-40B4-BE49-F238E27FC236}">
                <a16:creationId xmlns:a16="http://schemas.microsoft.com/office/drawing/2014/main" id="{80211061-FC2A-AA88-8342-04E989F25EF1}"/>
              </a:ext>
            </a:extLst>
          </p:cNvPr>
          <p:cNvSpPr>
            <a:spLocks noGrp="1"/>
          </p:cNvSpPr>
          <p:nvPr>
            <p:ph type="ftr" sz="quarter" idx="11"/>
          </p:nvPr>
        </p:nvSpPr>
        <p:spPr/>
        <p:txBody>
          <a:bodyPr/>
          <a:lstStyle/>
          <a:p>
            <a:r>
              <a:rPr lang="en-US"/>
              <a:t>57th meeting of the PAC for Nuclear Physics June 29, 2023</a:t>
            </a:r>
            <a:endParaRPr lang="ru-RU"/>
          </a:p>
        </p:txBody>
      </p:sp>
      <p:grpSp>
        <p:nvGrpSpPr>
          <p:cNvPr id="89" name="Группа 88">
            <a:extLst>
              <a:ext uri="{FF2B5EF4-FFF2-40B4-BE49-F238E27FC236}">
                <a16:creationId xmlns:a16="http://schemas.microsoft.com/office/drawing/2014/main" id="{71D53E58-AB80-644A-E6CC-F80BEFB9AD67}"/>
              </a:ext>
            </a:extLst>
          </p:cNvPr>
          <p:cNvGrpSpPr/>
          <p:nvPr/>
        </p:nvGrpSpPr>
        <p:grpSpPr>
          <a:xfrm>
            <a:off x="413498" y="1417268"/>
            <a:ext cx="11603812" cy="5134272"/>
            <a:chOff x="413498" y="1417268"/>
            <a:chExt cx="11603812" cy="5134272"/>
          </a:xfrm>
        </p:grpSpPr>
        <p:grpSp>
          <p:nvGrpSpPr>
            <p:cNvPr id="4" name="Группа 3">
              <a:extLst>
                <a:ext uri="{FF2B5EF4-FFF2-40B4-BE49-F238E27FC236}">
                  <a16:creationId xmlns:a16="http://schemas.microsoft.com/office/drawing/2014/main" id="{7E3CC8B9-CAAC-52BE-5C05-4B77DDDCA240}"/>
                </a:ext>
              </a:extLst>
            </p:cNvPr>
            <p:cNvGrpSpPr/>
            <p:nvPr/>
          </p:nvGrpSpPr>
          <p:grpSpPr>
            <a:xfrm>
              <a:off x="7283385" y="1539713"/>
              <a:ext cx="4733925" cy="4608000"/>
              <a:chOff x="7458075" y="767146"/>
              <a:chExt cx="4733925" cy="4608000"/>
            </a:xfrm>
          </p:grpSpPr>
          <p:sp>
            <p:nvSpPr>
              <p:cNvPr id="5" name="Decelerator">
                <a:extLst>
                  <a:ext uri="{FF2B5EF4-FFF2-40B4-BE49-F238E27FC236}">
                    <a16:creationId xmlns:a16="http://schemas.microsoft.com/office/drawing/2014/main" id="{9CD1702D-4ADF-675E-84D3-DDC06DFE32DF}"/>
                  </a:ext>
                </a:extLst>
              </p:cNvPr>
              <p:cNvSpPr txBox="1"/>
              <p:nvPr/>
            </p:nvSpPr>
            <p:spPr>
              <a:xfrm>
                <a:off x="7554231" y="777511"/>
                <a:ext cx="4488497" cy="461663"/>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latin typeface="Avenir Next Condensed Medium"/>
                    <a:ea typeface="Avenir Next Condensed Medium"/>
                    <a:cs typeface="Avenir Next Condensed Medium"/>
                    <a:sym typeface="Avenir Next Condensed Medium"/>
                  </a:defRPr>
                </a:lvl1pPr>
              </a:lstStyle>
              <a:p>
                <a:r>
                  <a:rPr lang="en-US" dirty="0">
                    <a:solidFill>
                      <a:srgbClr val="FF0000"/>
                    </a:solidFill>
                  </a:rPr>
                  <a:t>Decelerator — broadband gradient (adiabatic) spin flipper</a:t>
                </a:r>
                <a:r>
                  <a:rPr lang="ru-RU" dirty="0">
                    <a:solidFill>
                      <a:srgbClr val="FF0000"/>
                    </a:solidFill>
                  </a:rPr>
                  <a:t> </a:t>
                </a:r>
                <a:r>
                  <a:rPr lang="ru-RU" dirty="0" err="1">
                    <a:solidFill>
                      <a:srgbClr val="FF0000"/>
                    </a:solidFill>
                  </a:rPr>
                  <a:t>in</a:t>
                </a:r>
                <a:r>
                  <a:rPr lang="ru-RU" dirty="0">
                    <a:solidFill>
                      <a:srgbClr val="FF0000"/>
                    </a:solidFill>
                  </a:rPr>
                  <a:t> </a:t>
                </a:r>
                <a:r>
                  <a:rPr lang="ru-RU" dirty="0" err="1">
                    <a:solidFill>
                      <a:srgbClr val="FF0000"/>
                    </a:solidFill>
                  </a:rPr>
                  <a:t>high</a:t>
                </a:r>
                <a:r>
                  <a:rPr lang="ru-RU" dirty="0">
                    <a:solidFill>
                      <a:srgbClr val="FF0000"/>
                    </a:solidFill>
                  </a:rPr>
                  <a:t> </a:t>
                </a:r>
                <a:r>
                  <a:rPr lang="ru-RU" dirty="0" err="1">
                    <a:solidFill>
                      <a:srgbClr val="FF0000"/>
                    </a:solidFill>
                  </a:rPr>
                  <a:t>magnetic</a:t>
                </a:r>
                <a:r>
                  <a:rPr lang="ru-RU" dirty="0">
                    <a:solidFill>
                      <a:srgbClr val="FF0000"/>
                    </a:solidFill>
                  </a:rPr>
                  <a:t> </a:t>
                </a:r>
                <a:r>
                  <a:rPr lang="ru-RU" dirty="0" err="1">
                    <a:solidFill>
                      <a:srgbClr val="FF0000"/>
                    </a:solidFill>
                  </a:rPr>
                  <a:t>field</a:t>
                </a:r>
                <a:endParaRPr lang="en-US" dirty="0">
                  <a:solidFill>
                    <a:srgbClr val="FF0000"/>
                  </a:solidFill>
                </a:endParaRPr>
              </a:p>
            </p:txBody>
          </p:sp>
          <p:grpSp>
            <p:nvGrpSpPr>
              <p:cNvPr id="6" name="Группа 5">
                <a:extLst>
                  <a:ext uri="{FF2B5EF4-FFF2-40B4-BE49-F238E27FC236}">
                    <a16:creationId xmlns:a16="http://schemas.microsoft.com/office/drawing/2014/main" id="{8875A4AC-FC06-3544-5743-C3A9196C8E5F}"/>
                  </a:ext>
                </a:extLst>
              </p:cNvPr>
              <p:cNvGrpSpPr/>
              <p:nvPr/>
            </p:nvGrpSpPr>
            <p:grpSpPr>
              <a:xfrm>
                <a:off x="7606991" y="2871338"/>
                <a:ext cx="4585009" cy="2434074"/>
                <a:chOff x="761205" y="1210859"/>
                <a:chExt cx="11179905" cy="5935150"/>
              </a:xfrm>
            </p:grpSpPr>
            <p:pic>
              <p:nvPicPr>
                <p:cNvPr id="32" name="Изображение выглядит как расческа, дизайн, искусствоАвтоматически созданное описание" descr="Изображение выглядит как расческа, дизайн, искусствоАвтоматически созданное описание">
                  <a:extLst>
                    <a:ext uri="{FF2B5EF4-FFF2-40B4-BE49-F238E27FC236}">
                      <a16:creationId xmlns:a16="http://schemas.microsoft.com/office/drawing/2014/main" id="{988A3706-B3D6-C4CA-ABE7-43CCD40CB03A}"/>
                    </a:ext>
                  </a:extLst>
                </p:cNvPr>
                <p:cNvPicPr>
                  <a:picLocks noChangeAspect="1"/>
                </p:cNvPicPr>
                <p:nvPr/>
              </p:nvPicPr>
              <p:blipFill>
                <a:blip r:embed="rId3"/>
                <a:stretch>
                  <a:fillRect/>
                </a:stretch>
              </p:blipFill>
              <p:spPr>
                <a:xfrm>
                  <a:off x="761205" y="1620838"/>
                  <a:ext cx="4490992" cy="3389914"/>
                </a:xfrm>
                <a:prstGeom prst="rect">
                  <a:avLst/>
                </a:prstGeom>
                <a:ln w="12700">
                  <a:miter lim="400000"/>
                </a:ln>
              </p:spPr>
            </p:pic>
            <p:sp>
              <p:nvSpPr>
                <p:cNvPr id="33" name="Windings configuration">
                  <a:extLst>
                    <a:ext uri="{FF2B5EF4-FFF2-40B4-BE49-F238E27FC236}">
                      <a16:creationId xmlns:a16="http://schemas.microsoft.com/office/drawing/2014/main" id="{6B516F15-4008-6570-E298-7193135142FD}"/>
                    </a:ext>
                  </a:extLst>
                </p:cNvPr>
                <p:cNvSpPr txBox="1"/>
                <p:nvPr/>
              </p:nvSpPr>
              <p:spPr>
                <a:xfrm>
                  <a:off x="1403245" y="5392737"/>
                  <a:ext cx="4253720" cy="1013134"/>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914400">
                    <a:defRPr sz="1600">
                      <a:solidFill>
                        <a:srgbClr val="0433FF"/>
                      </a:solidFill>
                      <a:latin typeface="Avenir Next Medium"/>
                      <a:ea typeface="Avenir Next Medium"/>
                      <a:cs typeface="Avenir Next Medium"/>
                      <a:sym typeface="Avenir Next Medium"/>
                    </a:defRPr>
                  </a:lvl1pPr>
                </a:lstStyle>
                <a:p>
                  <a:r>
                    <a:rPr lang="en-US" sz="1050" dirty="0"/>
                    <a:t>Stationary gradient field – 15T superconducting solenoid</a:t>
                  </a:r>
                </a:p>
              </p:txBody>
            </p:sp>
            <p:sp>
              <p:nvSpPr>
                <p:cNvPr id="34" name="The dependence of the magnetic field and neutron velocities from the coordinate along the axis">
                  <a:extLst>
                    <a:ext uri="{FF2B5EF4-FFF2-40B4-BE49-F238E27FC236}">
                      <a16:creationId xmlns:a16="http://schemas.microsoft.com/office/drawing/2014/main" id="{ED4DBC10-C1EA-15C3-A5C1-F68F066019F6}"/>
                    </a:ext>
                  </a:extLst>
                </p:cNvPr>
                <p:cNvSpPr txBox="1"/>
                <p:nvPr/>
              </p:nvSpPr>
              <p:spPr>
                <a:xfrm>
                  <a:off x="6221367" y="5795162"/>
                  <a:ext cx="4868387" cy="135084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defTabSz="914400">
                    <a:defRPr sz="1600">
                      <a:solidFill>
                        <a:srgbClr val="0433FF"/>
                      </a:solidFill>
                      <a:latin typeface="Avenir Next Medium"/>
                      <a:ea typeface="Avenir Next Medium"/>
                      <a:cs typeface="Avenir Next Medium"/>
                      <a:sym typeface="Avenir Next Medium"/>
                    </a:defRPr>
                  </a:lvl1pPr>
                </a:lstStyle>
                <a:p>
                  <a:r>
                    <a:rPr sz="1000" dirty="0"/>
                    <a:t>The dependence of the magnetic field and neutron velocities from the coordinate along the axis</a:t>
                  </a:r>
                </a:p>
              </p:txBody>
            </p:sp>
            <p:pic>
              <p:nvPicPr>
                <p:cNvPr id="35" name="Изображение" descr="Изображение">
                  <a:extLst>
                    <a:ext uri="{FF2B5EF4-FFF2-40B4-BE49-F238E27FC236}">
                      <a16:creationId xmlns:a16="http://schemas.microsoft.com/office/drawing/2014/main" id="{DFEDD285-752B-E6CC-36A4-6F5F12170117}"/>
                    </a:ext>
                  </a:extLst>
                </p:cNvPr>
                <p:cNvPicPr>
                  <a:picLocks noChangeAspect="1"/>
                </p:cNvPicPr>
                <p:nvPr/>
              </p:nvPicPr>
              <p:blipFill>
                <a:blip r:embed="rId4"/>
                <a:stretch>
                  <a:fillRect/>
                </a:stretch>
              </p:blipFill>
              <p:spPr>
                <a:xfrm>
                  <a:off x="5656965" y="1210859"/>
                  <a:ext cx="6284145" cy="4425022"/>
                </a:xfrm>
                <a:prstGeom prst="rect">
                  <a:avLst/>
                </a:prstGeom>
                <a:ln w="12700">
                  <a:miter lim="400000"/>
                </a:ln>
              </p:spPr>
            </p:pic>
          </p:grpSp>
          <p:grpSp>
            <p:nvGrpSpPr>
              <p:cNvPr id="7" name="Группа 6">
                <a:extLst>
                  <a:ext uri="{FF2B5EF4-FFF2-40B4-BE49-F238E27FC236}">
                    <a16:creationId xmlns:a16="http://schemas.microsoft.com/office/drawing/2014/main" id="{22AE4204-3483-DB06-1383-853783B5B898}"/>
                  </a:ext>
                </a:extLst>
              </p:cNvPr>
              <p:cNvGrpSpPr/>
              <p:nvPr/>
            </p:nvGrpSpPr>
            <p:grpSpPr>
              <a:xfrm>
                <a:off x="9246150" y="1369178"/>
                <a:ext cx="2448216" cy="977488"/>
                <a:chOff x="4762100" y="2045084"/>
                <a:chExt cx="5792773" cy="2312855"/>
              </a:xfrm>
            </p:grpSpPr>
            <p:sp>
              <p:nvSpPr>
                <p:cNvPr id="19" name="Линия">
                  <a:extLst>
                    <a:ext uri="{FF2B5EF4-FFF2-40B4-BE49-F238E27FC236}">
                      <a16:creationId xmlns:a16="http://schemas.microsoft.com/office/drawing/2014/main" id="{B6988202-BD79-8FDC-BB3A-184AAE817FB5}"/>
                    </a:ext>
                  </a:extLst>
                </p:cNvPr>
                <p:cNvSpPr/>
                <p:nvPr/>
              </p:nvSpPr>
              <p:spPr>
                <a:xfrm>
                  <a:off x="6166962" y="3977477"/>
                  <a:ext cx="3997326" cy="1"/>
                </a:xfrm>
                <a:prstGeom prst="line">
                  <a:avLst/>
                </a:prstGeom>
                <a:ln w="12700">
                  <a:solidFill>
                    <a:srgbClr val="000000"/>
                  </a:solidFill>
                  <a:miter/>
                  <a:tailEnd type="triangle"/>
                </a:ln>
              </p:spPr>
              <p:txBody>
                <a:bodyPr lIns="45719" rIns="45719"/>
                <a:lstStyle/>
                <a:p>
                  <a:endParaRPr/>
                </a:p>
              </p:txBody>
            </p:sp>
            <p:sp>
              <p:nvSpPr>
                <p:cNvPr id="20" name="Линия">
                  <a:extLst>
                    <a:ext uri="{FF2B5EF4-FFF2-40B4-BE49-F238E27FC236}">
                      <a16:creationId xmlns:a16="http://schemas.microsoft.com/office/drawing/2014/main" id="{9E01851D-4867-1C09-7D44-6098EF2E11B3}"/>
                    </a:ext>
                  </a:extLst>
                </p:cNvPr>
                <p:cNvSpPr/>
                <p:nvPr/>
              </p:nvSpPr>
              <p:spPr>
                <a:xfrm flipV="1">
                  <a:off x="6146558" y="2174873"/>
                  <a:ext cx="0" cy="1802596"/>
                </a:xfrm>
                <a:prstGeom prst="line">
                  <a:avLst/>
                </a:prstGeom>
                <a:ln w="12700">
                  <a:solidFill>
                    <a:srgbClr val="000000"/>
                  </a:solidFill>
                  <a:miter/>
                  <a:tailEnd type="arrow"/>
                </a:ln>
              </p:spPr>
              <p:txBody>
                <a:bodyPr lIns="45719" rIns="45719"/>
                <a:lstStyle/>
                <a:p>
                  <a:endParaRPr/>
                </a:p>
              </p:txBody>
            </p:sp>
            <p:sp>
              <p:nvSpPr>
                <p:cNvPr id="21" name="X">
                  <a:extLst>
                    <a:ext uri="{FF2B5EF4-FFF2-40B4-BE49-F238E27FC236}">
                      <a16:creationId xmlns:a16="http://schemas.microsoft.com/office/drawing/2014/main" id="{6F5E7EF2-0723-1B4A-65B0-ADFC514A7E46}"/>
                    </a:ext>
                  </a:extLst>
                </p:cNvPr>
                <p:cNvSpPr txBox="1"/>
                <p:nvPr/>
              </p:nvSpPr>
              <p:spPr>
                <a:xfrm>
                  <a:off x="10184691" y="3775350"/>
                  <a:ext cx="370182" cy="582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lang="ru-RU" sz="1000" dirty="0"/>
                    <a:t>z</a:t>
                  </a:r>
                  <a:endParaRPr sz="1000" dirty="0"/>
                </a:p>
              </p:txBody>
            </p:sp>
            <p:sp>
              <p:nvSpPr>
                <p:cNvPr id="22" name="Линия">
                  <a:extLst>
                    <a:ext uri="{FF2B5EF4-FFF2-40B4-BE49-F238E27FC236}">
                      <a16:creationId xmlns:a16="http://schemas.microsoft.com/office/drawing/2014/main" id="{4D82332B-8AB8-29D2-948B-1FA85D3C3CC9}"/>
                    </a:ext>
                  </a:extLst>
                </p:cNvPr>
                <p:cNvSpPr/>
                <p:nvPr/>
              </p:nvSpPr>
              <p:spPr>
                <a:xfrm>
                  <a:off x="6889507" y="2968623"/>
                  <a:ext cx="2511426" cy="352425"/>
                </a:xfrm>
                <a:prstGeom prst="line">
                  <a:avLst/>
                </a:prstGeom>
                <a:ln w="28575">
                  <a:solidFill>
                    <a:srgbClr val="000000"/>
                  </a:solidFill>
                  <a:miter/>
                </a:ln>
              </p:spPr>
              <p:txBody>
                <a:bodyPr lIns="45719" rIns="45719"/>
                <a:lstStyle/>
                <a:p>
                  <a:endParaRPr/>
                </a:p>
              </p:txBody>
            </p:sp>
            <p:sp>
              <p:nvSpPr>
                <p:cNvPr id="23" name="Линия">
                  <a:extLst>
                    <a:ext uri="{FF2B5EF4-FFF2-40B4-BE49-F238E27FC236}">
                      <a16:creationId xmlns:a16="http://schemas.microsoft.com/office/drawing/2014/main" id="{85EC57E1-E37A-E2B8-D321-C7CD9C08D4A8}"/>
                    </a:ext>
                  </a:extLst>
                </p:cNvPr>
                <p:cNvSpPr/>
                <p:nvPr/>
              </p:nvSpPr>
              <p:spPr>
                <a:xfrm flipH="1">
                  <a:off x="6146557" y="2968623"/>
                  <a:ext cx="742951" cy="1"/>
                </a:xfrm>
                <a:prstGeom prst="line">
                  <a:avLst/>
                </a:prstGeom>
                <a:ln w="12700">
                  <a:solidFill>
                    <a:schemeClr val="accent1"/>
                  </a:solidFill>
                  <a:prstDash val="dash"/>
                  <a:miter/>
                </a:ln>
              </p:spPr>
              <p:txBody>
                <a:bodyPr lIns="45719" rIns="45719"/>
                <a:lstStyle/>
                <a:p>
                  <a:endParaRPr/>
                </a:p>
              </p:txBody>
            </p:sp>
            <p:sp>
              <p:nvSpPr>
                <p:cNvPr id="24" name="Линия">
                  <a:extLst>
                    <a:ext uri="{FF2B5EF4-FFF2-40B4-BE49-F238E27FC236}">
                      <a16:creationId xmlns:a16="http://schemas.microsoft.com/office/drawing/2014/main" id="{881B2FC1-E3C2-AC6D-24CF-44DE9B75024D}"/>
                    </a:ext>
                  </a:extLst>
                </p:cNvPr>
                <p:cNvSpPr/>
                <p:nvPr/>
              </p:nvSpPr>
              <p:spPr>
                <a:xfrm flipH="1" flipV="1">
                  <a:off x="6137032" y="3144835"/>
                  <a:ext cx="1998664" cy="1"/>
                </a:xfrm>
                <a:prstGeom prst="line">
                  <a:avLst/>
                </a:prstGeom>
                <a:ln w="12700">
                  <a:solidFill>
                    <a:schemeClr val="accent1"/>
                  </a:solidFill>
                  <a:prstDash val="dash"/>
                  <a:miter/>
                </a:ln>
              </p:spPr>
              <p:txBody>
                <a:bodyPr lIns="45719" rIns="45719"/>
                <a:lstStyle/>
                <a:p>
                  <a:endParaRPr/>
                </a:p>
              </p:txBody>
            </p:sp>
            <p:sp>
              <p:nvSpPr>
                <p:cNvPr id="25" name="Линия">
                  <a:extLst>
                    <a:ext uri="{FF2B5EF4-FFF2-40B4-BE49-F238E27FC236}">
                      <a16:creationId xmlns:a16="http://schemas.microsoft.com/office/drawing/2014/main" id="{80E11D1B-3531-9603-C7D2-D31BE5328CFC}"/>
                    </a:ext>
                  </a:extLst>
                </p:cNvPr>
                <p:cNvSpPr/>
                <p:nvPr/>
              </p:nvSpPr>
              <p:spPr>
                <a:xfrm flipH="1" flipV="1">
                  <a:off x="6146557" y="3321048"/>
                  <a:ext cx="3254376" cy="1"/>
                </a:xfrm>
                <a:prstGeom prst="line">
                  <a:avLst/>
                </a:prstGeom>
                <a:ln w="12700">
                  <a:solidFill>
                    <a:schemeClr val="accent1"/>
                  </a:solidFill>
                  <a:prstDash val="dash"/>
                  <a:miter/>
                </a:ln>
              </p:spPr>
              <p:txBody>
                <a:bodyPr lIns="45719" rIns="45719"/>
                <a:lstStyle/>
                <a:p>
                  <a:endParaRPr/>
                </a:p>
              </p:txBody>
            </p:sp>
            <p:pic>
              <p:nvPicPr>
                <p:cNvPr id="26" name="image.pdf" descr="image.pdf">
                  <a:extLst>
                    <a:ext uri="{FF2B5EF4-FFF2-40B4-BE49-F238E27FC236}">
                      <a16:creationId xmlns:a16="http://schemas.microsoft.com/office/drawing/2014/main" id="{98A89E3A-B616-3B0C-7AEA-53D498ACD91E}"/>
                    </a:ext>
                  </a:extLst>
                </p:cNvPr>
                <p:cNvPicPr>
                  <a:picLocks noChangeAspect="1"/>
                </p:cNvPicPr>
                <p:nvPr/>
              </p:nvPicPr>
              <p:blipFill>
                <a:blip r:embed="rId5"/>
                <a:stretch>
                  <a:fillRect/>
                </a:stretch>
              </p:blipFill>
              <p:spPr>
                <a:xfrm>
                  <a:off x="5811873" y="2045084"/>
                  <a:ext cx="271464" cy="280988"/>
                </a:xfrm>
                <a:prstGeom prst="rect">
                  <a:avLst/>
                </a:prstGeom>
                <a:ln w="12700">
                  <a:miter lim="400000"/>
                </a:ln>
              </p:spPr>
            </p:pic>
            <p:sp>
              <p:nvSpPr>
                <p:cNvPr id="27" name="Линия">
                  <a:extLst>
                    <a:ext uri="{FF2B5EF4-FFF2-40B4-BE49-F238E27FC236}">
                      <a16:creationId xmlns:a16="http://schemas.microsoft.com/office/drawing/2014/main" id="{7119DE91-36D8-19B3-B720-3372A1B08A7D}"/>
                    </a:ext>
                  </a:extLst>
                </p:cNvPr>
                <p:cNvSpPr/>
                <p:nvPr/>
              </p:nvSpPr>
              <p:spPr>
                <a:xfrm>
                  <a:off x="8473833" y="3186110"/>
                  <a:ext cx="0" cy="803093"/>
                </a:xfrm>
                <a:prstGeom prst="line">
                  <a:avLst/>
                </a:prstGeom>
                <a:ln w="12700">
                  <a:solidFill>
                    <a:schemeClr val="accent1"/>
                  </a:solidFill>
                  <a:prstDash val="lgDashDotDot"/>
                  <a:miter/>
                </a:ln>
              </p:spPr>
              <p:txBody>
                <a:bodyPr lIns="45719" rIns="45719"/>
                <a:lstStyle/>
                <a:p>
                  <a:endParaRPr/>
                </a:p>
              </p:txBody>
            </p:sp>
            <mc:AlternateContent xmlns:mc="http://schemas.openxmlformats.org/markup-compatibility/2006" xmlns:a14="http://schemas.microsoft.com/office/drawing/2010/main">
              <mc:Choice Requires="a14">
                <p:sp>
                  <p:nvSpPr>
                    <p:cNvPr id="28" name="Уравнение">
                      <a:extLst>
                        <a:ext uri="{FF2B5EF4-FFF2-40B4-BE49-F238E27FC236}">
                          <a16:creationId xmlns:a16="http://schemas.microsoft.com/office/drawing/2014/main" id="{7FB8D6CA-0B39-AEB9-BC84-B657C5A7B12D}"/>
                        </a:ext>
                      </a:extLst>
                    </p:cNvPr>
                    <p:cNvSpPr txBox="1"/>
                    <p:nvPr/>
                  </p:nvSpPr>
                  <p:spPr>
                    <a:xfrm>
                      <a:off x="8023363" y="2392785"/>
                      <a:ext cx="1702402" cy="758429"/>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sSub>
                              <m:sSubPr>
                                <m:ctrlPr>
                                  <a:rPr sz="1000" i="1">
                                    <a:solidFill>
                                      <a:srgbClr val="000000"/>
                                    </a:solidFill>
                                    <a:latin typeface="Cambria Math" panose="02040503050406030204" pitchFamily="18" charset="0"/>
                                  </a:rPr>
                                </m:ctrlPr>
                              </m:sSubPr>
                              <m:e>
                                <m:r>
                                  <a:rPr sz="1000" i="1">
                                    <a:solidFill>
                                      <a:srgbClr val="000000"/>
                                    </a:solidFill>
                                    <a:latin typeface="Cambria Math" panose="02040503050406030204" pitchFamily="18" charset="0"/>
                                  </a:rPr>
                                  <m:t>𝐵</m:t>
                                </m:r>
                              </m:e>
                              <m:sub>
                                <m:r>
                                  <a:rPr sz="1000" i="1">
                                    <a:solidFill>
                                      <a:srgbClr val="000000"/>
                                    </a:solidFill>
                                    <a:latin typeface="Cambria Math" panose="02040503050406030204" pitchFamily="18" charset="0"/>
                                  </a:rPr>
                                  <m:t>𝑟𝑒𝑠</m:t>
                                </m:r>
                              </m:sub>
                            </m:sSub>
                            <m:r>
                              <a:rPr sz="1000" i="1">
                                <a:solidFill>
                                  <a:srgbClr val="000000"/>
                                </a:solidFill>
                                <a:latin typeface="Cambria Math" panose="02040503050406030204" pitchFamily="18" charset="0"/>
                              </a:rPr>
                              <m:t>=</m:t>
                            </m:r>
                            <m:f>
                              <m:fPr>
                                <m:ctrlPr>
                                  <a:rPr sz="1000" i="1">
                                    <a:solidFill>
                                      <a:srgbClr val="000000"/>
                                    </a:solidFill>
                                    <a:latin typeface="Cambria Math" panose="02040503050406030204" pitchFamily="18" charset="0"/>
                                  </a:rPr>
                                </m:ctrlPr>
                              </m:fPr>
                              <m:num>
                                <m:r>
                                  <a:rPr sz="1000" i="1">
                                    <a:solidFill>
                                      <a:srgbClr val="000000"/>
                                    </a:solidFill>
                                    <a:latin typeface="Cambria Math" panose="02040503050406030204" pitchFamily="18" charset="0"/>
                                  </a:rPr>
                                  <m:t>ℏ</m:t>
                                </m:r>
                                <m:sSub>
                                  <m:sSubPr>
                                    <m:ctrlPr>
                                      <a:rPr sz="1000" i="1">
                                        <a:solidFill>
                                          <a:srgbClr val="000000"/>
                                        </a:solidFill>
                                        <a:latin typeface="Cambria Math" panose="02040503050406030204" pitchFamily="18" charset="0"/>
                                      </a:rPr>
                                    </m:ctrlPr>
                                  </m:sSubPr>
                                  <m:e>
                                    <m:r>
                                      <a:rPr sz="1000" i="1">
                                        <a:solidFill>
                                          <a:srgbClr val="000000"/>
                                        </a:solidFill>
                                        <a:latin typeface="Cambria Math" panose="02040503050406030204" pitchFamily="18" charset="0"/>
                                      </a:rPr>
                                      <m:t>𝜔</m:t>
                                    </m:r>
                                  </m:e>
                                  <m:sub>
                                    <m:r>
                                      <a:rPr sz="1000" i="1">
                                        <a:solidFill>
                                          <a:srgbClr val="000000"/>
                                        </a:solidFill>
                                        <a:latin typeface="Cambria Math" panose="02040503050406030204" pitchFamily="18" charset="0"/>
                                      </a:rPr>
                                      <m:t>h𝑓</m:t>
                                    </m:r>
                                  </m:sub>
                                </m:sSub>
                              </m:num>
                              <m:den>
                                <m:r>
                                  <a:rPr sz="1000" i="1">
                                    <a:solidFill>
                                      <a:srgbClr val="000000"/>
                                    </a:solidFill>
                                    <a:latin typeface="Cambria Math" panose="02040503050406030204" pitchFamily="18" charset="0"/>
                                  </a:rPr>
                                  <m:t>2</m:t>
                                </m:r>
                                <m:r>
                                  <a:rPr sz="1000" i="1">
                                    <a:solidFill>
                                      <a:srgbClr val="000000"/>
                                    </a:solidFill>
                                    <a:latin typeface="Cambria Math" panose="02040503050406030204" pitchFamily="18" charset="0"/>
                                  </a:rPr>
                                  <m:t>𝜇</m:t>
                                </m:r>
                                <m:r>
                                  <a:rPr sz="1000" i="1">
                                    <a:solidFill>
                                      <a:srgbClr val="000000"/>
                                    </a:solidFill>
                                    <a:latin typeface="Cambria Math" panose="02040503050406030204" pitchFamily="18" charset="0"/>
                                  </a:rPr>
                                  <m:t>𝐵</m:t>
                                </m:r>
                              </m:den>
                            </m:f>
                          </m:oMath>
                        </m:oMathPara>
                      </a14:m>
                      <a:endParaRPr sz="700" dirty="0"/>
                    </a:p>
                  </p:txBody>
                </p:sp>
              </mc:Choice>
              <mc:Fallback xmlns="">
                <p:sp>
                  <p:nvSpPr>
                    <p:cNvPr id="28" name="Уравнение">
                      <a:extLst>
                        <a:ext uri="{FF2B5EF4-FFF2-40B4-BE49-F238E27FC236}">
                          <a16:creationId xmlns:a16="http://schemas.microsoft.com/office/drawing/2014/main" id="{7FB8D6CA-0B39-AEB9-BC84-B657C5A7B12D}"/>
                        </a:ext>
                      </a:extLst>
                    </p:cNvPr>
                    <p:cNvSpPr txBox="1">
                      <a:spLocks noRot="1" noChangeAspect="1" noMove="1" noResize="1" noEditPoints="1" noAdjustHandles="1" noChangeArrowheads="1" noChangeShapeType="1" noTextEdit="1"/>
                    </p:cNvSpPr>
                    <p:nvPr/>
                  </p:nvSpPr>
                  <p:spPr>
                    <a:xfrm>
                      <a:off x="8023363" y="2392785"/>
                      <a:ext cx="1702402" cy="758429"/>
                    </a:xfrm>
                    <a:prstGeom prst="rect">
                      <a:avLst/>
                    </a:prstGeom>
                    <a:blipFill>
                      <a:blip r:embed="rId6"/>
                      <a:stretch>
                        <a:fillRect l="-3390" t="-1887" r="-1695" b="-16981"/>
                      </a:stretch>
                    </a:blipFill>
                    <a:ln w="12700">
                      <a:miter lim="400000"/>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Уравнение">
                      <a:extLst>
                        <a:ext uri="{FF2B5EF4-FFF2-40B4-BE49-F238E27FC236}">
                          <a16:creationId xmlns:a16="http://schemas.microsoft.com/office/drawing/2014/main" id="{7E52599B-E122-8F9B-1F62-7B89C56141AE}"/>
                        </a:ext>
                      </a:extLst>
                    </p:cNvPr>
                    <p:cNvSpPr txBox="1"/>
                    <p:nvPr/>
                  </p:nvSpPr>
                  <p:spPr>
                    <a:xfrm>
                      <a:off x="4762100" y="2577428"/>
                      <a:ext cx="1373637" cy="364118"/>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sSub>
                              <m:sSubPr>
                                <m:ctrlPr>
                                  <a:rPr sz="1000" i="1">
                                    <a:solidFill>
                                      <a:srgbClr val="000000"/>
                                    </a:solidFill>
                                    <a:latin typeface="Cambria Math" panose="02040503050406030204" pitchFamily="18" charset="0"/>
                                  </a:rPr>
                                </m:ctrlPr>
                              </m:sSubPr>
                              <m:e>
                                <m:r>
                                  <a:rPr sz="1000" i="1">
                                    <a:solidFill>
                                      <a:srgbClr val="000000"/>
                                    </a:solidFill>
                                    <a:latin typeface="Cambria Math" panose="02040503050406030204" pitchFamily="18" charset="0"/>
                                  </a:rPr>
                                  <m:t>𝐵</m:t>
                                </m:r>
                              </m:e>
                              <m:sub>
                                <m:r>
                                  <a:rPr sz="1000" i="1">
                                    <a:solidFill>
                                      <a:srgbClr val="000000"/>
                                    </a:solidFill>
                                    <a:latin typeface="Cambria Math" panose="02040503050406030204" pitchFamily="18" charset="0"/>
                                  </a:rPr>
                                  <m:t>𝑟𝑒𝑠</m:t>
                                </m:r>
                              </m:sub>
                            </m:sSub>
                            <m:r>
                              <a:rPr sz="1000" i="1">
                                <a:solidFill>
                                  <a:srgbClr val="000000"/>
                                </a:solidFill>
                                <a:latin typeface="Cambria Math" panose="02040503050406030204" pitchFamily="18" charset="0"/>
                              </a:rPr>
                              <m:t>+</m:t>
                            </m:r>
                            <m:r>
                              <m:rPr>
                                <m:sty m:val="p"/>
                              </m:rPr>
                              <a:rPr sz="1000" i="1">
                                <a:solidFill>
                                  <a:srgbClr val="000000"/>
                                </a:solidFill>
                                <a:latin typeface="Cambria Math" panose="02040503050406030204" pitchFamily="18" charset="0"/>
                              </a:rPr>
                              <m:t>Δ</m:t>
                            </m:r>
                            <m:r>
                              <a:rPr sz="1000" i="1">
                                <a:solidFill>
                                  <a:srgbClr val="000000"/>
                                </a:solidFill>
                                <a:latin typeface="Cambria Math" panose="02040503050406030204" pitchFamily="18" charset="0"/>
                              </a:rPr>
                              <m:t>𝐵</m:t>
                            </m:r>
                          </m:oMath>
                        </m:oMathPara>
                      </a14:m>
                      <a:endParaRPr sz="1000" dirty="0"/>
                    </a:p>
                  </p:txBody>
                </p:sp>
              </mc:Choice>
              <mc:Fallback xmlns="">
                <p:sp>
                  <p:nvSpPr>
                    <p:cNvPr id="29" name="Уравнение">
                      <a:extLst>
                        <a:ext uri="{FF2B5EF4-FFF2-40B4-BE49-F238E27FC236}">
                          <a16:creationId xmlns:a16="http://schemas.microsoft.com/office/drawing/2014/main" id="{7E52599B-E122-8F9B-1F62-7B89C56141AE}"/>
                        </a:ext>
                      </a:extLst>
                    </p:cNvPr>
                    <p:cNvSpPr txBox="1">
                      <a:spLocks noRot="1" noChangeAspect="1" noMove="1" noResize="1" noEditPoints="1" noAdjustHandles="1" noChangeArrowheads="1" noChangeShapeType="1" noTextEdit="1"/>
                    </p:cNvSpPr>
                    <p:nvPr/>
                  </p:nvSpPr>
                  <p:spPr>
                    <a:xfrm>
                      <a:off x="4762100" y="2577428"/>
                      <a:ext cx="1373637" cy="364118"/>
                    </a:xfrm>
                    <a:prstGeom prst="rect">
                      <a:avLst/>
                    </a:prstGeom>
                    <a:blipFill>
                      <a:blip r:embed="rId7"/>
                      <a:stretch>
                        <a:fillRect l="-4211" r="-5263" b="-12000"/>
                      </a:stretch>
                    </a:blipFill>
                    <a:ln w="12700">
                      <a:miter lim="400000"/>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0" name="Уравнение">
                      <a:extLst>
                        <a:ext uri="{FF2B5EF4-FFF2-40B4-BE49-F238E27FC236}">
                          <a16:creationId xmlns:a16="http://schemas.microsoft.com/office/drawing/2014/main" id="{35B36457-467C-5BA3-DC0B-E7D66D4C046D}"/>
                        </a:ext>
                      </a:extLst>
                    </p:cNvPr>
                    <p:cNvSpPr txBox="1"/>
                    <p:nvPr/>
                  </p:nvSpPr>
                  <p:spPr>
                    <a:xfrm>
                      <a:off x="4762100" y="3256306"/>
                      <a:ext cx="1373637" cy="364118"/>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sSub>
                              <m:sSubPr>
                                <m:ctrlPr>
                                  <a:rPr sz="1000" i="1">
                                    <a:solidFill>
                                      <a:srgbClr val="000000"/>
                                    </a:solidFill>
                                    <a:latin typeface="Cambria Math" panose="02040503050406030204" pitchFamily="18" charset="0"/>
                                  </a:rPr>
                                </m:ctrlPr>
                              </m:sSubPr>
                              <m:e>
                                <m:r>
                                  <a:rPr sz="1000" i="1">
                                    <a:solidFill>
                                      <a:srgbClr val="000000"/>
                                    </a:solidFill>
                                    <a:latin typeface="Cambria Math" panose="02040503050406030204" pitchFamily="18" charset="0"/>
                                  </a:rPr>
                                  <m:t>𝐵</m:t>
                                </m:r>
                              </m:e>
                              <m:sub>
                                <m:r>
                                  <a:rPr sz="1000" i="1">
                                    <a:solidFill>
                                      <a:srgbClr val="000000"/>
                                    </a:solidFill>
                                    <a:latin typeface="Cambria Math" panose="02040503050406030204" pitchFamily="18" charset="0"/>
                                  </a:rPr>
                                  <m:t>𝑟𝑒𝑠</m:t>
                                </m:r>
                              </m:sub>
                            </m:sSub>
                            <m:r>
                              <a:rPr sz="1000" i="1">
                                <a:solidFill>
                                  <a:srgbClr val="000000"/>
                                </a:solidFill>
                                <a:latin typeface="Cambria Math" panose="02040503050406030204" pitchFamily="18" charset="0"/>
                              </a:rPr>
                              <m:t>−</m:t>
                            </m:r>
                            <m:r>
                              <m:rPr>
                                <m:sty m:val="p"/>
                              </m:rPr>
                              <a:rPr sz="1000" i="1">
                                <a:solidFill>
                                  <a:srgbClr val="000000"/>
                                </a:solidFill>
                                <a:latin typeface="Cambria Math" panose="02040503050406030204" pitchFamily="18" charset="0"/>
                              </a:rPr>
                              <m:t>Δ</m:t>
                            </m:r>
                            <m:r>
                              <a:rPr sz="1000" i="1">
                                <a:solidFill>
                                  <a:srgbClr val="000000"/>
                                </a:solidFill>
                                <a:latin typeface="Cambria Math" panose="02040503050406030204" pitchFamily="18" charset="0"/>
                              </a:rPr>
                              <m:t>𝐵</m:t>
                            </m:r>
                          </m:oMath>
                        </m:oMathPara>
                      </a14:m>
                      <a:endParaRPr sz="1000" dirty="0"/>
                    </a:p>
                  </p:txBody>
                </p:sp>
              </mc:Choice>
              <mc:Fallback xmlns="">
                <p:sp>
                  <p:nvSpPr>
                    <p:cNvPr id="30" name="Уравнение">
                      <a:extLst>
                        <a:ext uri="{FF2B5EF4-FFF2-40B4-BE49-F238E27FC236}">
                          <a16:creationId xmlns:a16="http://schemas.microsoft.com/office/drawing/2014/main" id="{35B36457-467C-5BA3-DC0B-E7D66D4C046D}"/>
                        </a:ext>
                      </a:extLst>
                    </p:cNvPr>
                    <p:cNvSpPr txBox="1">
                      <a:spLocks noRot="1" noChangeAspect="1" noMove="1" noResize="1" noEditPoints="1" noAdjustHandles="1" noChangeArrowheads="1" noChangeShapeType="1" noTextEdit="1"/>
                    </p:cNvSpPr>
                    <p:nvPr/>
                  </p:nvSpPr>
                  <p:spPr>
                    <a:xfrm>
                      <a:off x="4762100" y="3256306"/>
                      <a:ext cx="1373637" cy="364118"/>
                    </a:xfrm>
                    <a:prstGeom prst="rect">
                      <a:avLst/>
                    </a:prstGeom>
                    <a:blipFill>
                      <a:blip r:embed="rId8"/>
                      <a:stretch>
                        <a:fillRect l="-4211" r="-5263" b="-7692"/>
                      </a:stretch>
                    </a:blipFill>
                    <a:ln w="12700">
                      <a:miter lim="400000"/>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1" name="Уравнение">
                      <a:extLst>
                        <a:ext uri="{FF2B5EF4-FFF2-40B4-BE49-F238E27FC236}">
                          <a16:creationId xmlns:a16="http://schemas.microsoft.com/office/drawing/2014/main" id="{CD8A3DD3-FE82-2A70-91F3-B04667BAC9A7}"/>
                        </a:ext>
                      </a:extLst>
                    </p:cNvPr>
                    <p:cNvSpPr txBox="1"/>
                    <p:nvPr/>
                  </p:nvSpPr>
                  <p:spPr>
                    <a:xfrm>
                      <a:off x="5448918" y="2837394"/>
                      <a:ext cx="620061" cy="364118"/>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sSub>
                              <m:sSubPr>
                                <m:ctrlPr>
                                  <a:rPr sz="1000" i="1">
                                    <a:solidFill>
                                      <a:srgbClr val="000000"/>
                                    </a:solidFill>
                                    <a:latin typeface="Cambria Math" panose="02040503050406030204" pitchFamily="18" charset="0"/>
                                  </a:rPr>
                                </m:ctrlPr>
                              </m:sSubPr>
                              <m:e>
                                <m:r>
                                  <a:rPr sz="1000" i="1">
                                    <a:solidFill>
                                      <a:srgbClr val="000000"/>
                                    </a:solidFill>
                                    <a:latin typeface="Cambria Math" panose="02040503050406030204" pitchFamily="18" charset="0"/>
                                  </a:rPr>
                                  <m:t>𝐵</m:t>
                                </m:r>
                              </m:e>
                              <m:sub>
                                <m:r>
                                  <a:rPr sz="1000" i="1">
                                    <a:solidFill>
                                      <a:srgbClr val="000000"/>
                                    </a:solidFill>
                                    <a:latin typeface="Cambria Math" panose="02040503050406030204" pitchFamily="18" charset="0"/>
                                  </a:rPr>
                                  <m:t>𝑟𝑒𝑠</m:t>
                                </m:r>
                              </m:sub>
                            </m:sSub>
                          </m:oMath>
                        </m:oMathPara>
                      </a14:m>
                      <a:endParaRPr sz="1600" dirty="0"/>
                    </a:p>
                  </p:txBody>
                </p:sp>
              </mc:Choice>
              <mc:Fallback xmlns="">
                <p:sp>
                  <p:nvSpPr>
                    <p:cNvPr id="31" name="Уравнение">
                      <a:extLst>
                        <a:ext uri="{FF2B5EF4-FFF2-40B4-BE49-F238E27FC236}">
                          <a16:creationId xmlns:a16="http://schemas.microsoft.com/office/drawing/2014/main" id="{CD8A3DD3-FE82-2A70-91F3-B04667BAC9A7}"/>
                        </a:ext>
                      </a:extLst>
                    </p:cNvPr>
                    <p:cNvSpPr txBox="1">
                      <a:spLocks noRot="1" noChangeAspect="1" noMove="1" noResize="1" noEditPoints="1" noAdjustHandles="1" noChangeArrowheads="1" noChangeShapeType="1" noTextEdit="1"/>
                    </p:cNvSpPr>
                    <p:nvPr/>
                  </p:nvSpPr>
                  <p:spPr>
                    <a:xfrm>
                      <a:off x="5448918" y="2837394"/>
                      <a:ext cx="620061" cy="364118"/>
                    </a:xfrm>
                    <a:prstGeom prst="rect">
                      <a:avLst/>
                    </a:prstGeom>
                    <a:blipFill>
                      <a:blip r:embed="rId9"/>
                      <a:stretch>
                        <a:fillRect l="-11628" b="-7692"/>
                      </a:stretch>
                    </a:blipFill>
                    <a:ln w="12700">
                      <a:miter lim="400000"/>
                    </a:ln>
                  </p:spPr>
                  <p:txBody>
                    <a:bodyPr/>
                    <a:lstStyle/>
                    <a:p>
                      <a:r>
                        <a:rPr lang="ru-RU">
                          <a:noFill/>
                        </a:rPr>
                        <a:t> </a:t>
                      </a:r>
                    </a:p>
                  </p:txBody>
                </p:sp>
              </mc:Fallback>
            </mc:AlternateContent>
          </p:grpSp>
          <p:grpSp>
            <p:nvGrpSpPr>
              <p:cNvPr id="8" name="Группа 7">
                <a:extLst>
                  <a:ext uri="{FF2B5EF4-FFF2-40B4-BE49-F238E27FC236}">
                    <a16:creationId xmlns:a16="http://schemas.microsoft.com/office/drawing/2014/main" id="{854A46FF-FC6E-99BA-501C-6EEFCD0BFDF0}"/>
                  </a:ext>
                </a:extLst>
              </p:cNvPr>
              <p:cNvGrpSpPr/>
              <p:nvPr/>
            </p:nvGrpSpPr>
            <p:grpSpPr>
              <a:xfrm>
                <a:off x="7701902" y="1408347"/>
                <a:ext cx="1156013" cy="1101413"/>
                <a:chOff x="8112979" y="1612874"/>
                <a:chExt cx="1156013" cy="1101413"/>
              </a:xfrm>
            </p:grpSpPr>
            <p:grpSp>
              <p:nvGrpSpPr>
                <p:cNvPr id="12" name="Сгруппировать">
                  <a:extLst>
                    <a:ext uri="{FF2B5EF4-FFF2-40B4-BE49-F238E27FC236}">
                      <a16:creationId xmlns:a16="http://schemas.microsoft.com/office/drawing/2014/main" id="{3E28DCD2-4E7F-EBB7-5E78-1FEED3CE5076}"/>
                    </a:ext>
                  </a:extLst>
                </p:cNvPr>
                <p:cNvGrpSpPr/>
                <p:nvPr/>
              </p:nvGrpSpPr>
              <p:grpSpPr>
                <a:xfrm>
                  <a:off x="8112979" y="1612874"/>
                  <a:ext cx="1156013" cy="847385"/>
                  <a:chOff x="-1" y="87933"/>
                  <a:chExt cx="2735264" cy="2005014"/>
                </a:xfrm>
              </p:grpSpPr>
              <p:sp>
                <p:nvSpPr>
                  <p:cNvPr id="14" name="Фигура">
                    <a:extLst>
                      <a:ext uri="{FF2B5EF4-FFF2-40B4-BE49-F238E27FC236}">
                        <a16:creationId xmlns:a16="http://schemas.microsoft.com/office/drawing/2014/main" id="{C665C683-F9C3-C00D-674D-4A5BD909E159}"/>
                      </a:ext>
                    </a:extLst>
                  </p:cNvPr>
                  <p:cNvSpPr/>
                  <p:nvPr/>
                </p:nvSpPr>
                <p:spPr>
                  <a:xfrm rot="10472745">
                    <a:off x="245884" y="87933"/>
                    <a:ext cx="1884532" cy="7199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63" y="0"/>
                        </a:lnTo>
                        <a:lnTo>
                          <a:pt x="19537" y="0"/>
                        </a:lnTo>
                        <a:lnTo>
                          <a:pt x="21600" y="21600"/>
                        </a:lnTo>
                        <a:lnTo>
                          <a:pt x="0" y="21600"/>
                        </a:lnTo>
                        <a:close/>
                      </a:path>
                    </a:pathLst>
                  </a:custGeom>
                  <a:gradFill flip="none" rotWithShape="1">
                    <a:gsLst>
                      <a:gs pos="0">
                        <a:schemeClr val="accent1">
                          <a:hueOff val="276587"/>
                          <a:satOff val="-4887"/>
                          <a:lumOff val="24576"/>
                        </a:schemeClr>
                      </a:gs>
                      <a:gs pos="50000">
                        <a:srgbClr val="98AAD9"/>
                      </a:gs>
                      <a:gs pos="100000">
                        <a:schemeClr val="accent1">
                          <a:hueOff val="258141"/>
                          <a:satOff val="-1314"/>
                          <a:lumOff val="16637"/>
                        </a:schemeClr>
                      </a:gs>
                    </a:gsLst>
                    <a:lin ang="5400000" scaled="0"/>
                  </a:gradFill>
                  <a:ln w="12700" cap="flat">
                    <a:solidFill>
                      <a:srgbClr val="2F528F"/>
                    </a:solidFill>
                    <a:prstDash val="solid"/>
                    <a:miter lim="800000"/>
                  </a:ln>
                  <a:effectLst/>
                </p:spPr>
                <p:txBody>
                  <a:bodyPr wrap="square" lIns="45719" tIns="45719" rIns="45719" bIns="45719" numCol="1" anchor="ctr">
                    <a:noAutofit/>
                  </a:bodyPr>
                  <a:lstStyle/>
                  <a:p>
                    <a:endParaRPr/>
                  </a:p>
                </p:txBody>
              </p:sp>
              <p:pic>
                <p:nvPicPr>
                  <p:cNvPr id="15" name="Соленоид, подключенный к источнику тока - Картинка 19831-13" descr="Соленоид, подключенный к источнику тока - Картинка 19831-13">
                    <a:extLst>
                      <a:ext uri="{FF2B5EF4-FFF2-40B4-BE49-F238E27FC236}">
                        <a16:creationId xmlns:a16="http://schemas.microsoft.com/office/drawing/2014/main" id="{D8B9C005-BD4C-AB6A-5EB2-D6C608AF725E}"/>
                      </a:ext>
                    </a:extLst>
                  </p:cNvPr>
                  <p:cNvPicPr>
                    <a:picLocks noChangeAspect="1"/>
                  </p:cNvPicPr>
                  <p:nvPr/>
                </p:nvPicPr>
                <p:blipFill>
                  <a:blip r:embed="rId10"/>
                  <a:srcRect l="11674" t="40113" r="11904" b="28239"/>
                  <a:stretch>
                    <a:fillRect/>
                  </a:stretch>
                </p:blipFill>
                <p:spPr>
                  <a:xfrm>
                    <a:off x="346865" y="895812"/>
                    <a:ext cx="1884534" cy="584655"/>
                  </a:xfrm>
                  <a:prstGeom prst="rect">
                    <a:avLst/>
                  </a:prstGeom>
                  <a:ln w="12700" cap="flat">
                    <a:noFill/>
                    <a:miter lim="400000"/>
                  </a:ln>
                  <a:effectLst/>
                </p:spPr>
              </p:pic>
              <p:sp>
                <p:nvSpPr>
                  <p:cNvPr id="16" name="Фигура">
                    <a:extLst>
                      <a:ext uri="{FF2B5EF4-FFF2-40B4-BE49-F238E27FC236}">
                        <a16:creationId xmlns:a16="http://schemas.microsoft.com/office/drawing/2014/main" id="{47027F3C-B988-A25D-FF07-7A5227B75519}"/>
                      </a:ext>
                    </a:extLst>
                  </p:cNvPr>
                  <p:cNvSpPr/>
                  <p:nvPr/>
                </p:nvSpPr>
                <p:spPr>
                  <a:xfrm>
                    <a:off x="245883" y="1373016"/>
                    <a:ext cx="1884532" cy="7199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63" y="0"/>
                        </a:lnTo>
                        <a:lnTo>
                          <a:pt x="19537" y="0"/>
                        </a:lnTo>
                        <a:lnTo>
                          <a:pt x="21600" y="21600"/>
                        </a:lnTo>
                        <a:lnTo>
                          <a:pt x="0" y="21600"/>
                        </a:lnTo>
                        <a:close/>
                      </a:path>
                    </a:pathLst>
                  </a:custGeom>
                  <a:gradFill flip="none" rotWithShape="1">
                    <a:gsLst>
                      <a:gs pos="0">
                        <a:schemeClr val="accent1">
                          <a:hueOff val="276587"/>
                          <a:satOff val="-4887"/>
                          <a:lumOff val="24576"/>
                        </a:schemeClr>
                      </a:gs>
                      <a:gs pos="50000">
                        <a:srgbClr val="98AAD9"/>
                      </a:gs>
                      <a:gs pos="100000">
                        <a:schemeClr val="accent1">
                          <a:hueOff val="258141"/>
                          <a:satOff val="-1314"/>
                          <a:lumOff val="16637"/>
                        </a:schemeClr>
                      </a:gs>
                    </a:gsLst>
                    <a:lin ang="5400000" scaled="0"/>
                  </a:gradFill>
                  <a:ln w="12700" cap="flat">
                    <a:solidFill>
                      <a:srgbClr val="2F528F"/>
                    </a:solidFill>
                    <a:prstDash val="solid"/>
                    <a:miter lim="800000"/>
                  </a:ln>
                  <a:effectLst/>
                </p:spPr>
                <p:txBody>
                  <a:bodyPr wrap="square" lIns="45719" tIns="45719" rIns="45719" bIns="45719" numCol="1" anchor="ctr">
                    <a:noAutofit/>
                  </a:bodyPr>
                  <a:lstStyle/>
                  <a:p>
                    <a:endParaRPr/>
                  </a:p>
                </p:txBody>
              </p:sp>
              <p:sp>
                <p:nvSpPr>
                  <p:cNvPr id="17" name="Линия">
                    <a:extLst>
                      <a:ext uri="{FF2B5EF4-FFF2-40B4-BE49-F238E27FC236}">
                        <a16:creationId xmlns:a16="http://schemas.microsoft.com/office/drawing/2014/main" id="{1845754B-701D-F5F2-3571-F80B900AFCA7}"/>
                      </a:ext>
                    </a:extLst>
                  </p:cNvPr>
                  <p:cNvSpPr/>
                  <p:nvPr/>
                </p:nvSpPr>
                <p:spPr>
                  <a:xfrm>
                    <a:off x="-1" y="1118814"/>
                    <a:ext cx="2735264" cy="38126"/>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mc:AlternateContent xmlns:mc="http://schemas.openxmlformats.org/markup-compatibility/2006" xmlns:a14="http://schemas.microsoft.com/office/drawing/2010/main">
                <mc:Choice Requires="a14">
                  <p:sp>
                    <p:nvSpPr>
                      <p:cNvPr id="18" name="Уравнение">
                        <a:extLst>
                          <a:ext uri="{FF2B5EF4-FFF2-40B4-BE49-F238E27FC236}">
                            <a16:creationId xmlns:a16="http://schemas.microsoft.com/office/drawing/2014/main" id="{95837927-61E7-E7BC-F07E-D0D4617FFEBB}"/>
                          </a:ext>
                        </a:extLst>
                      </p:cNvPr>
                      <p:cNvSpPr txBox="1"/>
                      <p:nvPr/>
                    </p:nvSpPr>
                    <p:spPr>
                      <a:xfrm>
                        <a:off x="2281548" y="756683"/>
                        <a:ext cx="282645" cy="364117"/>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000" i="1">
                                  <a:solidFill>
                                    <a:srgbClr val="000000"/>
                                  </a:solidFill>
                                  <a:latin typeface="Cambria Math" panose="02040503050406030204" pitchFamily="18" charset="0"/>
                                </a:rPr>
                                <m:t>𝑉</m:t>
                              </m:r>
                            </m:oMath>
                          </m:oMathPara>
                        </a14:m>
                        <a:endParaRPr sz="700" dirty="0"/>
                      </a:p>
                    </p:txBody>
                  </p:sp>
                </mc:Choice>
                <mc:Fallback xmlns="">
                  <p:sp>
                    <p:nvSpPr>
                      <p:cNvPr id="18" name="Уравнение">
                        <a:extLst>
                          <a:ext uri="{FF2B5EF4-FFF2-40B4-BE49-F238E27FC236}">
                            <a16:creationId xmlns:a16="http://schemas.microsoft.com/office/drawing/2014/main" id="{95837927-61E7-E7BC-F07E-D0D4617FFEBB}"/>
                          </a:ext>
                        </a:extLst>
                      </p:cNvPr>
                      <p:cNvSpPr txBox="1">
                        <a:spLocks noRot="1" noChangeAspect="1" noMove="1" noResize="1" noEditPoints="1" noAdjustHandles="1" noChangeArrowheads="1" noChangeShapeType="1" noTextEdit="1"/>
                      </p:cNvSpPr>
                      <p:nvPr/>
                    </p:nvSpPr>
                    <p:spPr>
                      <a:xfrm>
                        <a:off x="2281548" y="756683"/>
                        <a:ext cx="282645" cy="364117"/>
                      </a:xfrm>
                      <a:prstGeom prst="rect">
                        <a:avLst/>
                      </a:prstGeom>
                      <a:blipFill>
                        <a:blip r:embed="rId11"/>
                        <a:stretch>
                          <a:fillRect l="-25000" r="-15000" b="-12000"/>
                        </a:stretch>
                      </a:blipFill>
                      <a:ln w="12700" cap="flat">
                        <a:noFill/>
                        <a:miter lim="400000"/>
                      </a:ln>
                      <a:effectLst/>
                    </p:spPr>
                    <p:txBody>
                      <a:bodyPr/>
                      <a:lstStyle/>
                      <a:p>
                        <a:r>
                          <a:rPr lang="ru-RU">
                            <a:noFill/>
                          </a:rPr>
                          <a:t> </a:t>
                        </a:r>
                      </a:p>
                    </p:txBody>
                  </p:sp>
                </mc:Fallback>
              </mc:AlternateContent>
            </p:grpSp>
            <mc:AlternateContent xmlns:mc="http://schemas.openxmlformats.org/markup-compatibility/2006" xmlns:a14="http://schemas.microsoft.com/office/drawing/2010/main">
              <mc:Choice Requires="a14">
                <p:sp>
                  <p:nvSpPr>
                    <p:cNvPr id="13" name="Уравнение">
                      <a:extLst>
                        <a:ext uri="{FF2B5EF4-FFF2-40B4-BE49-F238E27FC236}">
                          <a16:creationId xmlns:a16="http://schemas.microsoft.com/office/drawing/2014/main" id="{DF45E6CE-DAD8-8150-D63B-3CA978B62987}"/>
                        </a:ext>
                      </a:extLst>
                    </p:cNvPr>
                    <p:cNvSpPr txBox="1"/>
                    <p:nvPr/>
                  </p:nvSpPr>
                  <p:spPr>
                    <a:xfrm>
                      <a:off x="8322921" y="2560399"/>
                      <a:ext cx="609269" cy="153888"/>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1000" i="1">
                                <a:solidFill>
                                  <a:srgbClr val="FF2600"/>
                                </a:solidFill>
                                <a:latin typeface="Cambria Math" panose="02040503050406030204" pitchFamily="18" charset="0"/>
                              </a:rPr>
                              <m:t>Δ</m:t>
                            </m:r>
                            <m:r>
                              <a:rPr sz="1000" i="1">
                                <a:solidFill>
                                  <a:srgbClr val="FF2600"/>
                                </a:solidFill>
                                <a:latin typeface="Cambria Math" panose="02040503050406030204" pitchFamily="18" charset="0"/>
                              </a:rPr>
                              <m:t>𝐵</m:t>
                            </m:r>
                            <m:r>
                              <a:rPr sz="1000" i="1">
                                <a:solidFill>
                                  <a:srgbClr val="FF2600"/>
                                </a:solidFill>
                                <a:latin typeface="Cambria Math" panose="02040503050406030204" pitchFamily="18" charset="0"/>
                              </a:rPr>
                              <m:t>≫</m:t>
                            </m:r>
                            <m:d>
                              <m:dPr>
                                <m:begChr m:val="|"/>
                                <m:endChr m:val="|"/>
                                <m:ctrlPr>
                                  <a:rPr sz="1000" i="1">
                                    <a:solidFill>
                                      <a:srgbClr val="FF2600"/>
                                    </a:solidFill>
                                    <a:latin typeface="Cambria Math" panose="02040503050406030204" pitchFamily="18" charset="0"/>
                                  </a:rPr>
                                </m:ctrlPr>
                              </m:dPr>
                              <m:e>
                                <m:sSub>
                                  <m:sSubPr>
                                    <m:ctrlPr>
                                      <a:rPr sz="1000" i="1">
                                        <a:solidFill>
                                          <a:srgbClr val="FF2600"/>
                                        </a:solidFill>
                                        <a:latin typeface="Cambria Math" panose="02040503050406030204" pitchFamily="18" charset="0"/>
                                      </a:rPr>
                                    </m:ctrlPr>
                                  </m:sSubPr>
                                  <m:e>
                                    <m:r>
                                      <a:rPr sz="1000" i="1">
                                        <a:solidFill>
                                          <a:srgbClr val="FF2600"/>
                                        </a:solidFill>
                                        <a:latin typeface="Cambria Math" panose="02040503050406030204" pitchFamily="18" charset="0"/>
                                      </a:rPr>
                                      <m:t>𝐻</m:t>
                                    </m:r>
                                  </m:e>
                                  <m:sub>
                                    <m:r>
                                      <a:rPr sz="1000" i="1">
                                        <a:solidFill>
                                          <a:srgbClr val="FF2600"/>
                                        </a:solidFill>
                                        <a:latin typeface="Cambria Math" panose="02040503050406030204" pitchFamily="18" charset="0"/>
                                      </a:rPr>
                                      <m:t>1</m:t>
                                    </m:r>
                                  </m:sub>
                                </m:sSub>
                              </m:e>
                            </m:d>
                          </m:oMath>
                        </m:oMathPara>
                      </a14:m>
                      <a:endParaRPr sz="700" dirty="0">
                        <a:solidFill>
                          <a:srgbClr val="FF2600"/>
                        </a:solidFill>
                      </a:endParaRPr>
                    </a:p>
                  </p:txBody>
                </p:sp>
              </mc:Choice>
              <mc:Fallback xmlns="">
                <p:sp>
                  <p:nvSpPr>
                    <p:cNvPr id="13" name="Уравнение">
                      <a:extLst>
                        <a:ext uri="{FF2B5EF4-FFF2-40B4-BE49-F238E27FC236}">
                          <a16:creationId xmlns:a16="http://schemas.microsoft.com/office/drawing/2014/main" id="{DF45E6CE-DAD8-8150-D63B-3CA978B62987}"/>
                        </a:ext>
                      </a:extLst>
                    </p:cNvPr>
                    <p:cNvSpPr txBox="1">
                      <a:spLocks noRot="1" noChangeAspect="1" noMove="1" noResize="1" noEditPoints="1" noAdjustHandles="1" noChangeArrowheads="1" noChangeShapeType="1" noTextEdit="1"/>
                    </p:cNvSpPr>
                    <p:nvPr/>
                  </p:nvSpPr>
                  <p:spPr>
                    <a:xfrm>
                      <a:off x="8322921" y="2560399"/>
                      <a:ext cx="609269" cy="153888"/>
                    </a:xfrm>
                    <a:prstGeom prst="rect">
                      <a:avLst/>
                    </a:prstGeom>
                    <a:blipFill>
                      <a:blip r:embed="rId12"/>
                      <a:stretch>
                        <a:fillRect l="-4000" b="-16000"/>
                      </a:stretch>
                    </a:blipFill>
                    <a:ln w="12700">
                      <a:miter lim="400000"/>
                    </a:ln>
                  </p:spPr>
                  <p:txBody>
                    <a:bodyPr/>
                    <a:lstStyle/>
                    <a:p>
                      <a:r>
                        <a:rPr lang="ru-RU">
                          <a:noFill/>
                        </a:rPr>
                        <a:t> </a:t>
                      </a:r>
                    </a:p>
                  </p:txBody>
                </p:sp>
              </mc:Fallback>
            </mc:AlternateContent>
          </p:grpSp>
          <mc:AlternateContent xmlns:mc="http://schemas.openxmlformats.org/markup-compatibility/2006" xmlns:a14="http://schemas.microsoft.com/office/drawing/2010/main">
            <mc:Choice Requires="a14">
              <p:sp>
                <p:nvSpPr>
                  <p:cNvPr id="9" name="Уравнение">
                    <a:extLst>
                      <a:ext uri="{FF2B5EF4-FFF2-40B4-BE49-F238E27FC236}">
                        <a16:creationId xmlns:a16="http://schemas.microsoft.com/office/drawing/2014/main" id="{5AC95459-82FE-79F9-63A0-B044904C44A8}"/>
                      </a:ext>
                    </a:extLst>
                  </p:cNvPr>
                  <p:cNvSpPr txBox="1"/>
                  <p:nvPr/>
                </p:nvSpPr>
                <p:spPr>
                  <a:xfrm>
                    <a:off x="9988264" y="2322829"/>
                    <a:ext cx="1119153" cy="184666"/>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i="1">
                              <a:solidFill>
                                <a:srgbClr val="FF2600"/>
                              </a:solidFill>
                              <a:latin typeface="Cambria Math" panose="02040503050406030204" pitchFamily="18" charset="0"/>
                            </a:rPr>
                            <m:t>Δ</m:t>
                          </m:r>
                          <m:r>
                            <a:rPr i="1">
                              <a:solidFill>
                                <a:srgbClr val="FF2600"/>
                              </a:solidFill>
                              <a:latin typeface="Cambria Math" panose="02040503050406030204" pitchFamily="18" charset="0"/>
                            </a:rPr>
                            <m:t>𝐸</m:t>
                          </m:r>
                          <m:r>
                            <a:rPr i="1">
                              <a:solidFill>
                                <a:srgbClr val="FF2600"/>
                              </a:solidFill>
                              <a:latin typeface="Cambria Math" panose="02040503050406030204" pitchFamily="18" charset="0"/>
                            </a:rPr>
                            <m:t>=2</m:t>
                          </m:r>
                          <m:r>
                            <a:rPr i="1">
                              <a:solidFill>
                                <a:srgbClr val="FF2600"/>
                              </a:solidFill>
                              <a:latin typeface="Cambria Math" panose="02040503050406030204" pitchFamily="18" charset="0"/>
                            </a:rPr>
                            <m:t>𝜇</m:t>
                          </m:r>
                          <m:r>
                            <a:rPr i="1">
                              <a:solidFill>
                                <a:srgbClr val="FF2600"/>
                              </a:solidFill>
                              <a:latin typeface="Cambria Math" panose="02040503050406030204" pitchFamily="18" charset="0"/>
                            </a:rPr>
                            <m:t>𝐵</m:t>
                          </m:r>
                          <m:r>
                            <a:rPr i="1">
                              <a:solidFill>
                                <a:srgbClr val="FF2600"/>
                              </a:solidFill>
                              <a:latin typeface="Cambria Math" panose="02040503050406030204" pitchFamily="18" charset="0"/>
                            </a:rPr>
                            <m:t>=ℏ</m:t>
                          </m:r>
                          <m:r>
                            <a:rPr i="1">
                              <a:solidFill>
                                <a:srgbClr val="FF2600"/>
                              </a:solidFill>
                              <a:latin typeface="Cambria Math" panose="02040503050406030204" pitchFamily="18" charset="0"/>
                            </a:rPr>
                            <m:t>𝜔</m:t>
                          </m:r>
                        </m:oMath>
                      </m:oMathPara>
                    </a14:m>
                    <a:endParaRPr sz="1000" dirty="0">
                      <a:solidFill>
                        <a:srgbClr val="FF2600"/>
                      </a:solidFill>
                    </a:endParaRPr>
                  </a:p>
                </p:txBody>
              </p:sp>
            </mc:Choice>
            <mc:Fallback xmlns="">
              <p:sp>
                <p:nvSpPr>
                  <p:cNvPr id="9" name="Уравнение">
                    <a:extLst>
                      <a:ext uri="{FF2B5EF4-FFF2-40B4-BE49-F238E27FC236}">
                        <a16:creationId xmlns:a16="http://schemas.microsoft.com/office/drawing/2014/main" id="{5AC95459-82FE-79F9-63A0-B044904C44A8}"/>
                      </a:ext>
                    </a:extLst>
                  </p:cNvPr>
                  <p:cNvSpPr txBox="1">
                    <a:spLocks noRot="1" noChangeAspect="1" noMove="1" noResize="1" noEditPoints="1" noAdjustHandles="1" noChangeArrowheads="1" noChangeShapeType="1" noTextEdit="1"/>
                  </p:cNvSpPr>
                  <p:nvPr/>
                </p:nvSpPr>
                <p:spPr>
                  <a:xfrm>
                    <a:off x="9988264" y="2322829"/>
                    <a:ext cx="1119153" cy="184666"/>
                  </a:xfrm>
                  <a:prstGeom prst="rect">
                    <a:avLst/>
                  </a:prstGeom>
                  <a:blipFill>
                    <a:blip r:embed="rId13"/>
                    <a:stretch>
                      <a:fillRect l="-7650" r="-50820" b="-96667"/>
                    </a:stretch>
                  </a:blipFill>
                  <a:ln w="12700" cap="flat">
                    <a:noFill/>
                    <a:miter lim="400000"/>
                  </a:ln>
                  <a:effectLst/>
                </p:spPr>
                <p:txBody>
                  <a:bodyPr/>
                  <a:lstStyle/>
                  <a:p>
                    <a:r>
                      <a:rPr lang="ru-RU">
                        <a:noFill/>
                      </a:rPr>
                      <a:t> </a:t>
                    </a:r>
                  </a:p>
                </p:txBody>
              </p:sp>
            </mc:Fallback>
          </mc:AlternateContent>
          <p:sp>
            <p:nvSpPr>
              <p:cNvPr id="10" name="Прямоугольник 9">
                <a:extLst>
                  <a:ext uri="{FF2B5EF4-FFF2-40B4-BE49-F238E27FC236}">
                    <a16:creationId xmlns:a16="http://schemas.microsoft.com/office/drawing/2014/main" id="{DBF2CE79-035A-50C3-8D82-57F5B03085E9}"/>
                  </a:ext>
                </a:extLst>
              </p:cNvPr>
              <p:cNvSpPr/>
              <p:nvPr/>
            </p:nvSpPr>
            <p:spPr>
              <a:xfrm>
                <a:off x="7458075" y="767146"/>
                <a:ext cx="4569610" cy="4608000"/>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374072" marR="0" indent="-374072" algn="l" defTabSz="914400" rtl="0" fontAlgn="auto" latinLnBrk="0" hangingPunct="0">
                  <a:lnSpc>
                    <a:spcPct val="100000"/>
                  </a:lnSpc>
                  <a:spcBef>
                    <a:spcPts val="0"/>
                  </a:spcBef>
                  <a:spcAft>
                    <a:spcPts val="0"/>
                  </a:spcAft>
                  <a:buClrTx/>
                  <a:buSzPct val="100000"/>
                  <a:buFontTx/>
                  <a:buAutoNum type="arabicPeriod"/>
                  <a:tabLst/>
                </a:pPr>
                <a:endParaRPr kumimoji="0" lang="ru-RU" sz="1800" b="0" i="0" u="none" strike="noStrike" cap="none" spc="0" normalizeH="0" baseline="0">
                  <a:ln>
                    <a:noFill/>
                  </a:ln>
                  <a:solidFill>
                    <a:srgbClr val="000000"/>
                  </a:solidFill>
                  <a:effectLst/>
                  <a:uFillTx/>
                  <a:latin typeface="+mn-lt"/>
                  <a:ea typeface="+mn-ea"/>
                  <a:cs typeface="+mn-cs"/>
                  <a:sym typeface="Calibri"/>
                </a:endParaRPr>
              </a:p>
            </p:txBody>
          </p:sp>
          <p:cxnSp>
            <p:nvCxnSpPr>
              <p:cNvPr id="11" name="Прямая соединительная линия 10">
                <a:extLst>
                  <a:ext uri="{FF2B5EF4-FFF2-40B4-BE49-F238E27FC236}">
                    <a16:creationId xmlns:a16="http://schemas.microsoft.com/office/drawing/2014/main" id="{88C13D2E-1045-7421-00D0-EB0CEBDEA445}"/>
                  </a:ext>
                </a:extLst>
              </p:cNvPr>
              <p:cNvCxnSpPr/>
              <p:nvPr/>
            </p:nvCxnSpPr>
            <p:spPr>
              <a:xfrm>
                <a:off x="7606991" y="2671259"/>
                <a:ext cx="4235858" cy="0"/>
              </a:xfrm>
              <a:prstGeom prst="line">
                <a:avLst/>
              </a:prstGeom>
              <a:no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grpSp>
        <p:cxnSp>
          <p:nvCxnSpPr>
            <p:cNvPr id="36" name="Прямая соединительная линия 35">
              <a:extLst>
                <a:ext uri="{FF2B5EF4-FFF2-40B4-BE49-F238E27FC236}">
                  <a16:creationId xmlns:a16="http://schemas.microsoft.com/office/drawing/2014/main" id="{E2C99E54-4369-2FE1-1B2D-8732AFD41BE6}"/>
                </a:ext>
              </a:extLst>
            </p:cNvPr>
            <p:cNvCxnSpPr/>
            <p:nvPr/>
          </p:nvCxnSpPr>
          <p:spPr>
            <a:xfrm>
              <a:off x="413498" y="1417268"/>
              <a:ext cx="11439307" cy="0"/>
            </a:xfrm>
            <a:prstGeom prst="line">
              <a:avLst/>
            </a:prstGeom>
            <a:noFill/>
            <a:ln w="22225" cap="flat">
              <a:solidFill>
                <a:schemeClr val="tx1"/>
              </a:solidFill>
              <a:prstDash val="solid"/>
              <a:miter lim="800000"/>
            </a:ln>
            <a:effectLst/>
            <a:sp3d/>
          </p:spPr>
          <p:style>
            <a:lnRef idx="0">
              <a:scrgbClr r="0" g="0" b="0"/>
            </a:lnRef>
            <a:fillRef idx="0">
              <a:scrgbClr r="0" g="0" b="0"/>
            </a:fillRef>
            <a:effectRef idx="0">
              <a:scrgbClr r="0" g="0" b="0"/>
            </a:effectRef>
            <a:fontRef idx="none"/>
          </p:style>
        </p:cxnSp>
        <p:grpSp>
          <p:nvGrpSpPr>
            <p:cNvPr id="37" name="Группа 36">
              <a:extLst>
                <a:ext uri="{FF2B5EF4-FFF2-40B4-BE49-F238E27FC236}">
                  <a16:creationId xmlns:a16="http://schemas.microsoft.com/office/drawing/2014/main" id="{3C0003C8-00C8-872C-58BF-357F237152BB}"/>
                </a:ext>
              </a:extLst>
            </p:cNvPr>
            <p:cNvGrpSpPr/>
            <p:nvPr/>
          </p:nvGrpSpPr>
          <p:grpSpPr>
            <a:xfrm>
              <a:off x="571727" y="1533259"/>
              <a:ext cx="6713113" cy="3684116"/>
              <a:chOff x="342478" y="1587045"/>
              <a:chExt cx="7359256" cy="4038715"/>
            </a:xfrm>
          </p:grpSpPr>
          <p:grpSp>
            <p:nvGrpSpPr>
              <p:cNvPr id="38" name="Группа 37">
                <a:extLst>
                  <a:ext uri="{FF2B5EF4-FFF2-40B4-BE49-F238E27FC236}">
                    <a16:creationId xmlns:a16="http://schemas.microsoft.com/office/drawing/2014/main" id="{6A41B6EE-05FB-8C55-1AE3-74451D0C66A4}"/>
                  </a:ext>
                </a:extLst>
              </p:cNvPr>
              <p:cNvGrpSpPr/>
              <p:nvPr/>
            </p:nvGrpSpPr>
            <p:grpSpPr>
              <a:xfrm>
                <a:off x="342478" y="1587045"/>
                <a:ext cx="7359256" cy="3036089"/>
                <a:chOff x="480481" y="1421982"/>
                <a:chExt cx="7155352" cy="2951967"/>
              </a:xfrm>
            </p:grpSpPr>
            <p:sp>
              <p:nvSpPr>
                <p:cNvPr id="43" name="Прямоугольник">
                  <a:extLst>
                    <a:ext uri="{FF2B5EF4-FFF2-40B4-BE49-F238E27FC236}">
                      <a16:creationId xmlns:a16="http://schemas.microsoft.com/office/drawing/2014/main" id="{5DC1DF4C-9BCC-48A7-C99D-C3E2162D1D4C}"/>
                    </a:ext>
                  </a:extLst>
                </p:cNvPr>
                <p:cNvSpPr/>
                <p:nvPr/>
              </p:nvSpPr>
              <p:spPr>
                <a:xfrm>
                  <a:off x="480481" y="2587952"/>
                  <a:ext cx="292851" cy="825760"/>
                </a:xfrm>
                <a:prstGeom prst="rect">
                  <a:avLst/>
                </a:prstGeom>
                <a:solidFill>
                  <a:srgbClr val="FF0000"/>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44" name="Прямоугольник">
                  <a:extLst>
                    <a:ext uri="{FF2B5EF4-FFF2-40B4-BE49-F238E27FC236}">
                      <a16:creationId xmlns:a16="http://schemas.microsoft.com/office/drawing/2014/main" id="{DE8FCD17-E39B-0972-0EF4-09D8273B3ACE}"/>
                    </a:ext>
                  </a:extLst>
                </p:cNvPr>
                <p:cNvSpPr/>
                <p:nvPr/>
              </p:nvSpPr>
              <p:spPr>
                <a:xfrm flipH="1">
                  <a:off x="819152" y="2892756"/>
                  <a:ext cx="60762" cy="244043"/>
                </a:xfrm>
                <a:prstGeom prst="rect">
                  <a:avLst/>
                </a:prstGeom>
                <a:solidFill>
                  <a:srgbClr val="BF9000"/>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45" name="Прямоугольник">
                  <a:extLst>
                    <a:ext uri="{FF2B5EF4-FFF2-40B4-BE49-F238E27FC236}">
                      <a16:creationId xmlns:a16="http://schemas.microsoft.com/office/drawing/2014/main" id="{C2F49950-D7AD-EC41-8A4E-7F5389E754FD}"/>
                    </a:ext>
                  </a:extLst>
                </p:cNvPr>
                <p:cNvSpPr/>
                <p:nvPr/>
              </p:nvSpPr>
              <p:spPr>
                <a:xfrm>
                  <a:off x="5272675" y="2617835"/>
                  <a:ext cx="55782" cy="556815"/>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46" name="Овал">
                  <a:extLst>
                    <a:ext uri="{FF2B5EF4-FFF2-40B4-BE49-F238E27FC236}">
                      <a16:creationId xmlns:a16="http://schemas.microsoft.com/office/drawing/2014/main" id="{FA7CC6A8-8A8B-E5C2-28BC-54160CE5C428}"/>
                    </a:ext>
                  </a:extLst>
                </p:cNvPr>
                <p:cNvSpPr/>
                <p:nvPr/>
              </p:nvSpPr>
              <p:spPr>
                <a:xfrm>
                  <a:off x="5411131" y="2224379"/>
                  <a:ext cx="1612672" cy="1614664"/>
                </a:xfrm>
                <a:prstGeom prst="ellipse">
                  <a:avLst/>
                </a:prstGeom>
                <a:noFill/>
                <a:ln w="38100" cap="flat">
                  <a:solidFill>
                    <a:srgbClr val="0000CC"/>
                  </a:solidFill>
                  <a:prstDash val="solid"/>
                  <a:miter lim="800000"/>
                </a:ln>
                <a:effectLst/>
              </p:spPr>
              <p:txBody>
                <a:bodyPr wrap="square" lIns="45719" tIns="45719" rIns="45719" bIns="45719" numCol="1" anchor="ctr">
                  <a:noAutofit/>
                </a:bodyPr>
                <a:lstStyle/>
                <a:p>
                  <a:pPr algn="ctr" defTabSz="914400">
                    <a:defRPr>
                      <a:solidFill>
                        <a:srgbClr val="FFFFFF"/>
                      </a:solidFill>
                    </a:defRPr>
                  </a:pPr>
                  <a:endParaRPr/>
                </a:p>
              </p:txBody>
            </p:sp>
            <p:sp>
              <p:nvSpPr>
                <p:cNvPr id="47" name="Прямоугольник">
                  <a:extLst>
                    <a:ext uri="{FF2B5EF4-FFF2-40B4-BE49-F238E27FC236}">
                      <a16:creationId xmlns:a16="http://schemas.microsoft.com/office/drawing/2014/main" id="{DAEE3474-5353-9435-7C8D-42E7B35307BD}"/>
                    </a:ext>
                  </a:extLst>
                </p:cNvPr>
                <p:cNvSpPr/>
                <p:nvPr/>
              </p:nvSpPr>
              <p:spPr>
                <a:xfrm>
                  <a:off x="952628" y="2927620"/>
                  <a:ext cx="4463484" cy="228105"/>
                </a:xfrm>
                <a:prstGeom prst="rect">
                  <a:avLst/>
                </a:prstGeom>
                <a:noFill/>
                <a:ln w="19050" cap="flat">
                  <a:solidFill>
                    <a:srgbClr val="2F5597"/>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48" name="Линия">
                  <a:extLst>
                    <a:ext uri="{FF2B5EF4-FFF2-40B4-BE49-F238E27FC236}">
                      <a16:creationId xmlns:a16="http://schemas.microsoft.com/office/drawing/2014/main" id="{58512ADE-1EC1-D724-0203-8E1218DA22F7}"/>
                    </a:ext>
                  </a:extLst>
                </p:cNvPr>
                <p:cNvSpPr/>
                <p:nvPr/>
              </p:nvSpPr>
              <p:spPr>
                <a:xfrm flipV="1">
                  <a:off x="4432970" y="2927620"/>
                  <a:ext cx="671366" cy="235077"/>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49" name="Линия">
                  <a:extLst>
                    <a:ext uri="{FF2B5EF4-FFF2-40B4-BE49-F238E27FC236}">
                      <a16:creationId xmlns:a16="http://schemas.microsoft.com/office/drawing/2014/main" id="{A6B6F287-9C88-08A2-377D-41DB4EACB269}"/>
                    </a:ext>
                  </a:extLst>
                </p:cNvPr>
                <p:cNvSpPr/>
                <p:nvPr/>
              </p:nvSpPr>
              <p:spPr>
                <a:xfrm>
                  <a:off x="5113300" y="2931604"/>
                  <a:ext cx="169336" cy="234082"/>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50" name="Линия">
                  <a:extLst>
                    <a:ext uri="{FF2B5EF4-FFF2-40B4-BE49-F238E27FC236}">
                      <a16:creationId xmlns:a16="http://schemas.microsoft.com/office/drawing/2014/main" id="{C215B9AB-0F72-523F-289A-D77CC16BC1B4}"/>
                    </a:ext>
                  </a:extLst>
                </p:cNvPr>
                <p:cNvSpPr/>
                <p:nvPr/>
              </p:nvSpPr>
              <p:spPr>
                <a:xfrm>
                  <a:off x="5406151" y="2943556"/>
                  <a:ext cx="1267028" cy="756034"/>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51" name="Линия">
                  <a:extLst>
                    <a:ext uri="{FF2B5EF4-FFF2-40B4-BE49-F238E27FC236}">
                      <a16:creationId xmlns:a16="http://schemas.microsoft.com/office/drawing/2014/main" id="{1840DDE1-F969-B20C-11C2-5926ECE488B9}"/>
                    </a:ext>
                  </a:extLst>
                </p:cNvPr>
                <p:cNvSpPr/>
                <p:nvPr/>
              </p:nvSpPr>
              <p:spPr>
                <a:xfrm flipV="1">
                  <a:off x="5276659" y="2919650"/>
                  <a:ext cx="129492" cy="217149"/>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52" name="Линия">
                  <a:extLst>
                    <a:ext uri="{FF2B5EF4-FFF2-40B4-BE49-F238E27FC236}">
                      <a16:creationId xmlns:a16="http://schemas.microsoft.com/office/drawing/2014/main" id="{7796761D-EC15-F53D-9AAB-4E0A46840C24}"/>
                    </a:ext>
                  </a:extLst>
                </p:cNvPr>
                <p:cNvSpPr/>
                <p:nvPr/>
              </p:nvSpPr>
              <p:spPr>
                <a:xfrm flipV="1">
                  <a:off x="6673179" y="2703499"/>
                  <a:ext cx="274922" cy="960232"/>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53" name="Линия">
                  <a:extLst>
                    <a:ext uri="{FF2B5EF4-FFF2-40B4-BE49-F238E27FC236}">
                      <a16:creationId xmlns:a16="http://schemas.microsoft.com/office/drawing/2014/main" id="{0EBB3A9D-142A-79ED-0E81-740E8C4B4423}"/>
                    </a:ext>
                  </a:extLst>
                </p:cNvPr>
                <p:cNvSpPr/>
                <p:nvPr/>
              </p:nvSpPr>
              <p:spPr>
                <a:xfrm flipH="1" flipV="1">
                  <a:off x="6323551" y="2229359"/>
                  <a:ext cx="700253" cy="802850"/>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54" name="Линия">
                  <a:extLst>
                    <a:ext uri="{FF2B5EF4-FFF2-40B4-BE49-F238E27FC236}">
                      <a16:creationId xmlns:a16="http://schemas.microsoft.com/office/drawing/2014/main" id="{96B5E87A-8C45-76A7-889D-9518596989F0}"/>
                    </a:ext>
                  </a:extLst>
                </p:cNvPr>
                <p:cNvSpPr/>
                <p:nvPr/>
              </p:nvSpPr>
              <p:spPr>
                <a:xfrm flipH="1">
                  <a:off x="5647204" y="2236332"/>
                  <a:ext cx="658417" cy="1366637"/>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55" name="Линия">
                  <a:extLst>
                    <a:ext uri="{FF2B5EF4-FFF2-40B4-BE49-F238E27FC236}">
                      <a16:creationId xmlns:a16="http://schemas.microsoft.com/office/drawing/2014/main" id="{53ACF676-3052-FE74-FA1E-379F01F14D36}"/>
                    </a:ext>
                  </a:extLst>
                </p:cNvPr>
                <p:cNvSpPr/>
                <p:nvPr/>
              </p:nvSpPr>
              <p:spPr>
                <a:xfrm flipV="1">
                  <a:off x="5647204" y="2894748"/>
                  <a:ext cx="1374606" cy="708221"/>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56" name="Thin convertor">
                  <a:extLst>
                    <a:ext uri="{FF2B5EF4-FFF2-40B4-BE49-F238E27FC236}">
                      <a16:creationId xmlns:a16="http://schemas.microsoft.com/office/drawing/2014/main" id="{29C12A7A-D7F0-F463-F53D-B58A6325F340}"/>
                    </a:ext>
                  </a:extLst>
                </p:cNvPr>
                <p:cNvSpPr txBox="1"/>
                <p:nvPr/>
              </p:nvSpPr>
              <p:spPr>
                <a:xfrm>
                  <a:off x="647625" y="3461524"/>
                  <a:ext cx="904915" cy="254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venir Next Condensed Medium"/>
                      <a:ea typeface="Avenir Next Condensed Medium"/>
                      <a:cs typeface="Avenir Next Condensed Medium"/>
                      <a:sym typeface="Avenir Next Condensed Medium"/>
                    </a:defRPr>
                  </a:lvl1pPr>
                </a:lstStyle>
                <a:p>
                  <a:r>
                    <a:rPr lang="ru-RU" sz="1100" dirty="0" err="1">
                      <a:cs typeface="Times New Roman" panose="02020603050405020304" pitchFamily="18" charset="0"/>
                    </a:rPr>
                    <a:t>Thin</a:t>
                  </a:r>
                  <a:r>
                    <a:rPr lang="ru-RU" sz="1100" dirty="0">
                      <a:cs typeface="Times New Roman" panose="02020603050405020304" pitchFamily="18" charset="0"/>
                    </a:rPr>
                    <a:t> </a:t>
                  </a:r>
                  <a:r>
                    <a:rPr lang="ru-RU" sz="1100" dirty="0" err="1">
                      <a:cs typeface="Times New Roman" panose="02020603050405020304" pitchFamily="18" charset="0"/>
                    </a:rPr>
                    <a:t>converter</a:t>
                  </a:r>
                  <a:endParaRPr sz="1100" dirty="0">
                    <a:cs typeface="Times New Roman" panose="02020603050405020304" pitchFamily="18" charset="0"/>
                  </a:endParaRPr>
                </a:p>
              </p:txBody>
            </p:sp>
            <p:sp>
              <p:nvSpPr>
                <p:cNvPr id="57" name="Neutron guide">
                  <a:extLst>
                    <a:ext uri="{FF2B5EF4-FFF2-40B4-BE49-F238E27FC236}">
                      <a16:creationId xmlns:a16="http://schemas.microsoft.com/office/drawing/2014/main" id="{7B20FC55-16C2-BEB5-75F9-97489C6EF1F6}"/>
                    </a:ext>
                  </a:extLst>
                </p:cNvPr>
                <p:cNvSpPr txBox="1"/>
                <p:nvPr/>
              </p:nvSpPr>
              <p:spPr>
                <a:xfrm>
                  <a:off x="2107105" y="3492205"/>
                  <a:ext cx="894004" cy="254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venir Next Condensed Medium"/>
                      <a:ea typeface="Avenir Next Condensed Medium"/>
                      <a:cs typeface="Avenir Next Condensed Medium"/>
                      <a:sym typeface="Avenir Next Condensed Medium"/>
                    </a:defRPr>
                  </a:lvl1pPr>
                </a:lstStyle>
                <a:p>
                  <a:r>
                    <a:rPr lang="ru-RU" sz="1100" dirty="0" err="1">
                      <a:cs typeface="Times New Roman" panose="02020603050405020304" pitchFamily="18" charset="0"/>
                    </a:rPr>
                    <a:t>Neutron</a:t>
                  </a:r>
                  <a:r>
                    <a:rPr lang="ru-RU" sz="1100" dirty="0">
                      <a:cs typeface="Times New Roman" panose="02020603050405020304" pitchFamily="18" charset="0"/>
                    </a:rPr>
                    <a:t> </a:t>
                  </a:r>
                  <a:r>
                    <a:rPr lang="ru-RU" sz="1100" dirty="0" err="1">
                      <a:cs typeface="Times New Roman" panose="02020603050405020304" pitchFamily="18" charset="0"/>
                    </a:rPr>
                    <a:t>guide</a:t>
                  </a:r>
                  <a:endParaRPr sz="1100" dirty="0">
                    <a:cs typeface="Times New Roman" panose="02020603050405020304" pitchFamily="18" charset="0"/>
                  </a:endParaRPr>
                </a:p>
              </p:txBody>
            </p:sp>
            <p:sp>
              <p:nvSpPr>
                <p:cNvPr id="58" name="Линия">
                  <a:extLst>
                    <a:ext uri="{FF2B5EF4-FFF2-40B4-BE49-F238E27FC236}">
                      <a16:creationId xmlns:a16="http://schemas.microsoft.com/office/drawing/2014/main" id="{C04AD7B5-2B28-D009-60EC-02457E6E9BFA}"/>
                    </a:ext>
                  </a:extLst>
                </p:cNvPr>
                <p:cNvSpPr/>
                <p:nvPr/>
              </p:nvSpPr>
              <p:spPr>
                <a:xfrm flipH="1" flipV="1">
                  <a:off x="879914" y="3045158"/>
                  <a:ext cx="223125" cy="416366"/>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59" name="Линия">
                  <a:extLst>
                    <a:ext uri="{FF2B5EF4-FFF2-40B4-BE49-F238E27FC236}">
                      <a16:creationId xmlns:a16="http://schemas.microsoft.com/office/drawing/2014/main" id="{749DAB50-7A96-4E1F-AC57-BB83564E61DA}"/>
                    </a:ext>
                  </a:extLst>
                </p:cNvPr>
                <p:cNvSpPr/>
                <p:nvPr/>
              </p:nvSpPr>
              <p:spPr>
                <a:xfrm flipH="1" flipV="1">
                  <a:off x="1888953" y="3197560"/>
                  <a:ext cx="564778" cy="326719"/>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60" name="Valve">
                  <a:extLst>
                    <a:ext uri="{FF2B5EF4-FFF2-40B4-BE49-F238E27FC236}">
                      <a16:creationId xmlns:a16="http://schemas.microsoft.com/office/drawing/2014/main" id="{C94EE7E9-D7FF-A937-04C4-1D163EF2DA76}"/>
                    </a:ext>
                  </a:extLst>
                </p:cNvPr>
                <p:cNvSpPr txBox="1"/>
                <p:nvPr/>
              </p:nvSpPr>
              <p:spPr>
                <a:xfrm>
                  <a:off x="4986065" y="3829038"/>
                  <a:ext cx="1014679" cy="254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latin typeface="Avenir Next Condensed Medium"/>
                      <a:ea typeface="Avenir Next Condensed Medium"/>
                      <a:cs typeface="Avenir Next Condensed Medium"/>
                      <a:sym typeface="Avenir Next Condensed Medium"/>
                    </a:defRPr>
                  </a:lvl1pPr>
                </a:lstStyle>
                <a:p>
                  <a:r>
                    <a:rPr lang="ru-RU" sz="1100" dirty="0" err="1">
                      <a:cs typeface="Times New Roman" panose="02020603050405020304" pitchFamily="18" charset="0"/>
                    </a:rPr>
                    <a:t>Pulsed</a:t>
                  </a:r>
                  <a:r>
                    <a:rPr lang="ru-RU" sz="1100" dirty="0">
                      <a:cs typeface="Times New Roman" panose="02020603050405020304" pitchFamily="18" charset="0"/>
                    </a:rPr>
                    <a:t> </a:t>
                  </a:r>
                  <a:r>
                    <a:rPr lang="ru-RU" sz="1100" dirty="0" err="1">
                      <a:cs typeface="Times New Roman" panose="02020603050405020304" pitchFamily="18" charset="0"/>
                    </a:rPr>
                    <a:t>valve</a:t>
                  </a:r>
                  <a:endParaRPr sz="1100" dirty="0">
                    <a:cs typeface="Times New Roman" panose="02020603050405020304" pitchFamily="18" charset="0"/>
                  </a:endParaRPr>
                </a:p>
              </p:txBody>
            </p:sp>
            <p:sp>
              <p:nvSpPr>
                <p:cNvPr id="61" name="Линия">
                  <a:extLst>
                    <a:ext uri="{FF2B5EF4-FFF2-40B4-BE49-F238E27FC236}">
                      <a16:creationId xmlns:a16="http://schemas.microsoft.com/office/drawing/2014/main" id="{C3420526-BD08-6A5F-E3E6-9D6FDABA9E96}"/>
                    </a:ext>
                  </a:extLst>
                </p:cNvPr>
                <p:cNvSpPr/>
                <p:nvPr/>
              </p:nvSpPr>
              <p:spPr>
                <a:xfrm flipH="1">
                  <a:off x="5113299" y="1421982"/>
                  <a:ext cx="2522534" cy="108927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62" name="Storage trap">
                  <a:extLst>
                    <a:ext uri="{FF2B5EF4-FFF2-40B4-BE49-F238E27FC236}">
                      <a16:creationId xmlns:a16="http://schemas.microsoft.com/office/drawing/2014/main" id="{A06C1AC9-AA5C-A814-E194-9CC8D66ED585}"/>
                    </a:ext>
                  </a:extLst>
                </p:cNvPr>
                <p:cNvSpPr txBox="1"/>
                <p:nvPr/>
              </p:nvSpPr>
              <p:spPr>
                <a:xfrm>
                  <a:off x="6159398" y="4119590"/>
                  <a:ext cx="622810" cy="254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a:latin typeface="Avenir Next Condensed Medium"/>
                      <a:ea typeface="Avenir Next Condensed Medium"/>
                      <a:cs typeface="Avenir Next Condensed Medium"/>
                      <a:sym typeface="Avenir Next Condensed Medium"/>
                    </a:defRPr>
                  </a:pPr>
                  <a:r>
                    <a:rPr lang="ru-RU" sz="1100" dirty="0">
                      <a:latin typeface="Avenir Next Condensed Medium"/>
                      <a:cs typeface="Times New Roman" panose="02020603050405020304" pitchFamily="18" charset="0"/>
                    </a:rPr>
                    <a:t>UCN </a:t>
                  </a:r>
                  <a:r>
                    <a:rPr lang="ru-RU" sz="1100" dirty="0" err="1">
                      <a:latin typeface="Avenir Next Condensed Medium"/>
                      <a:cs typeface="Times New Roman" panose="02020603050405020304" pitchFamily="18" charset="0"/>
                    </a:rPr>
                    <a:t>Trap</a:t>
                  </a:r>
                  <a:endParaRPr sz="1100" dirty="0">
                    <a:latin typeface="Avenir Next Condensed Medium"/>
                    <a:cs typeface="Times New Roman" panose="02020603050405020304" pitchFamily="18" charset="0"/>
                  </a:endParaRPr>
                </a:p>
              </p:txBody>
            </p:sp>
            <p:sp>
              <p:nvSpPr>
                <p:cNvPr id="63" name="Линия">
                  <a:extLst>
                    <a:ext uri="{FF2B5EF4-FFF2-40B4-BE49-F238E27FC236}">
                      <a16:creationId xmlns:a16="http://schemas.microsoft.com/office/drawing/2014/main" id="{B020974B-D669-0180-3298-C070AB963CD3}"/>
                    </a:ext>
                  </a:extLst>
                </p:cNvPr>
                <p:cNvSpPr/>
                <p:nvPr/>
              </p:nvSpPr>
              <p:spPr>
                <a:xfrm flipH="1" flipV="1">
                  <a:off x="6321743" y="3854979"/>
                  <a:ext cx="124771" cy="27193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64" name="Прямоугольник">
                  <a:extLst>
                    <a:ext uri="{FF2B5EF4-FFF2-40B4-BE49-F238E27FC236}">
                      <a16:creationId xmlns:a16="http://schemas.microsoft.com/office/drawing/2014/main" id="{F0B56389-5E08-4B88-B531-43C42F22D4E2}"/>
                    </a:ext>
                  </a:extLst>
                </p:cNvPr>
                <p:cNvSpPr/>
                <p:nvPr/>
              </p:nvSpPr>
              <p:spPr>
                <a:xfrm>
                  <a:off x="789269" y="2872834"/>
                  <a:ext cx="124512" cy="290859"/>
                </a:xfrm>
                <a:prstGeom prst="rect">
                  <a:avLst/>
                </a:prstGeom>
                <a:noFill/>
                <a:ln w="28575" cap="flat">
                  <a:solidFill>
                    <a:srgbClr val="2F528F"/>
                  </a:solidFill>
                  <a:prstDash val="dash"/>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65" name="Moderator">
                  <a:extLst>
                    <a:ext uri="{FF2B5EF4-FFF2-40B4-BE49-F238E27FC236}">
                      <a16:creationId xmlns:a16="http://schemas.microsoft.com/office/drawing/2014/main" id="{DB56A6E1-45CC-9267-0BF2-14F37E7D739C}"/>
                    </a:ext>
                  </a:extLst>
                </p:cNvPr>
                <p:cNvSpPr txBox="1"/>
                <p:nvPr/>
              </p:nvSpPr>
              <p:spPr>
                <a:xfrm>
                  <a:off x="639043" y="1933696"/>
                  <a:ext cx="697622" cy="254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defTabSz="914400">
                    <a:defRPr>
                      <a:latin typeface="Avenir Next Condensed Medium"/>
                      <a:ea typeface="Avenir Next Condensed Medium"/>
                      <a:cs typeface="Avenir Next Condensed Medium"/>
                      <a:sym typeface="Avenir Next Condensed Medium"/>
                    </a:defRPr>
                  </a:lvl1pPr>
                </a:lstStyle>
                <a:p>
                  <a:r>
                    <a:rPr lang="ru-RU" sz="1100" dirty="0" err="1">
                      <a:cs typeface="Times New Roman" panose="02020603050405020304" pitchFamily="18" charset="0"/>
                    </a:rPr>
                    <a:t>Moderator</a:t>
                  </a:r>
                  <a:endParaRPr sz="1100" dirty="0">
                    <a:cs typeface="Times New Roman" panose="02020603050405020304" pitchFamily="18" charset="0"/>
                  </a:endParaRPr>
                </a:p>
              </p:txBody>
            </p:sp>
            <p:sp>
              <p:nvSpPr>
                <p:cNvPr id="66" name="Линия">
                  <a:extLst>
                    <a:ext uri="{FF2B5EF4-FFF2-40B4-BE49-F238E27FC236}">
                      <a16:creationId xmlns:a16="http://schemas.microsoft.com/office/drawing/2014/main" id="{48DBE0EB-D649-C7E0-7EC0-65A93294789F}"/>
                    </a:ext>
                  </a:extLst>
                </p:cNvPr>
                <p:cNvSpPr/>
                <p:nvPr/>
              </p:nvSpPr>
              <p:spPr>
                <a:xfrm flipH="1">
                  <a:off x="576106" y="2198481"/>
                  <a:ext cx="177305" cy="36158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pic>
              <p:nvPicPr>
                <p:cNvPr id="67" name="image.jpeg" descr="image.jpeg">
                  <a:extLst>
                    <a:ext uri="{FF2B5EF4-FFF2-40B4-BE49-F238E27FC236}">
                      <a16:creationId xmlns:a16="http://schemas.microsoft.com/office/drawing/2014/main" id="{6AD21BCF-8BA0-F045-3127-2FBF68430372}"/>
                    </a:ext>
                  </a:extLst>
                </p:cNvPr>
                <p:cNvPicPr>
                  <a:picLocks noChangeAspect="1"/>
                </p:cNvPicPr>
                <p:nvPr/>
              </p:nvPicPr>
              <p:blipFill>
                <a:blip r:embed="rId14"/>
                <a:stretch>
                  <a:fillRect/>
                </a:stretch>
              </p:blipFill>
              <p:spPr>
                <a:xfrm>
                  <a:off x="978527" y="2342914"/>
                  <a:ext cx="124512" cy="511991"/>
                </a:xfrm>
                <a:prstGeom prst="rect">
                  <a:avLst/>
                </a:prstGeom>
                <a:ln w="12700" cap="flat">
                  <a:noFill/>
                  <a:miter lim="400000"/>
                </a:ln>
                <a:effectLst/>
              </p:spPr>
            </p:pic>
            <p:sp>
              <p:nvSpPr>
                <p:cNvPr id="68" name="Линия">
                  <a:extLst>
                    <a:ext uri="{FF2B5EF4-FFF2-40B4-BE49-F238E27FC236}">
                      <a16:creationId xmlns:a16="http://schemas.microsoft.com/office/drawing/2014/main" id="{747C88FF-FAF3-3A2C-EE26-636E1D445D00}"/>
                    </a:ext>
                  </a:extLst>
                </p:cNvPr>
                <p:cNvSpPr/>
                <p:nvPr/>
              </p:nvSpPr>
              <p:spPr>
                <a:xfrm flipV="1">
                  <a:off x="1615029" y="2913674"/>
                  <a:ext cx="692284" cy="269941"/>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69" name="Линия">
                  <a:extLst>
                    <a:ext uri="{FF2B5EF4-FFF2-40B4-BE49-F238E27FC236}">
                      <a16:creationId xmlns:a16="http://schemas.microsoft.com/office/drawing/2014/main" id="{A9C16028-EAE0-46E0-B137-4AC12C466B32}"/>
                    </a:ext>
                  </a:extLst>
                </p:cNvPr>
                <p:cNvSpPr/>
                <p:nvPr/>
              </p:nvSpPr>
              <p:spPr>
                <a:xfrm>
                  <a:off x="2282409" y="2941565"/>
                  <a:ext cx="777948" cy="228105"/>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70" name="Линия">
                  <a:extLst>
                    <a:ext uri="{FF2B5EF4-FFF2-40B4-BE49-F238E27FC236}">
                      <a16:creationId xmlns:a16="http://schemas.microsoft.com/office/drawing/2014/main" id="{2A97870E-054B-E313-3B42-2BF024147F13}"/>
                    </a:ext>
                  </a:extLst>
                </p:cNvPr>
                <p:cNvSpPr/>
                <p:nvPr/>
              </p:nvSpPr>
              <p:spPr>
                <a:xfrm flipV="1">
                  <a:off x="3041431" y="2941564"/>
                  <a:ext cx="713202" cy="228106"/>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71" name="Линия">
                  <a:extLst>
                    <a:ext uri="{FF2B5EF4-FFF2-40B4-BE49-F238E27FC236}">
                      <a16:creationId xmlns:a16="http://schemas.microsoft.com/office/drawing/2014/main" id="{763E287E-2A5F-90FF-3BEC-FADC8298D59F}"/>
                    </a:ext>
                  </a:extLst>
                </p:cNvPr>
                <p:cNvSpPr/>
                <p:nvPr/>
              </p:nvSpPr>
              <p:spPr>
                <a:xfrm>
                  <a:off x="3761605" y="2931604"/>
                  <a:ext cx="682323" cy="234082"/>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72" name="Линия">
                  <a:extLst>
                    <a:ext uri="{FF2B5EF4-FFF2-40B4-BE49-F238E27FC236}">
                      <a16:creationId xmlns:a16="http://schemas.microsoft.com/office/drawing/2014/main" id="{E0245690-044F-4DC7-BC1F-49066295345C}"/>
                    </a:ext>
                  </a:extLst>
                </p:cNvPr>
                <p:cNvSpPr/>
                <p:nvPr/>
              </p:nvSpPr>
              <p:spPr>
                <a:xfrm flipV="1">
                  <a:off x="686672" y="2898733"/>
                  <a:ext cx="342656" cy="228106"/>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sp>
              <p:nvSpPr>
                <p:cNvPr id="73" name="Линия">
                  <a:extLst>
                    <a:ext uri="{FF2B5EF4-FFF2-40B4-BE49-F238E27FC236}">
                      <a16:creationId xmlns:a16="http://schemas.microsoft.com/office/drawing/2014/main" id="{E66083D0-6E68-CE6D-FADD-EB0F3B701910}"/>
                    </a:ext>
                  </a:extLst>
                </p:cNvPr>
                <p:cNvSpPr/>
                <p:nvPr/>
              </p:nvSpPr>
              <p:spPr>
                <a:xfrm>
                  <a:off x="1029328" y="2917658"/>
                  <a:ext cx="583710" cy="219141"/>
                </a:xfrm>
                <a:prstGeom prst="line">
                  <a:avLst/>
                </a:prstGeom>
                <a:noFill/>
                <a:ln w="19050" cap="flat">
                  <a:solidFill>
                    <a:srgbClr val="6DD9FF"/>
                  </a:solidFill>
                  <a:prstDash val="solid"/>
                  <a:miter lim="800000"/>
                  <a:tailEnd type="triangle" w="med" len="med"/>
                </a:ln>
                <a:effectLst/>
              </p:spPr>
              <p:txBody>
                <a:bodyPr wrap="square" lIns="45719" tIns="45719" rIns="45719" bIns="45719" numCol="1" anchor="t">
                  <a:noAutofit/>
                </a:bodyPr>
                <a:lstStyle/>
                <a:p>
                  <a:endParaRPr>
                    <a:highlight>
                      <a:srgbClr val="0099CC"/>
                    </a:highlight>
                  </a:endParaRPr>
                </a:p>
              </p:txBody>
            </p:sp>
            <p:pic>
              <p:nvPicPr>
                <p:cNvPr id="74" name="image.jpeg" descr="image.jpeg">
                  <a:extLst>
                    <a:ext uri="{FF2B5EF4-FFF2-40B4-BE49-F238E27FC236}">
                      <a16:creationId xmlns:a16="http://schemas.microsoft.com/office/drawing/2014/main" id="{AB5D45F5-556E-ACB4-2D6A-D99F6F136955}"/>
                    </a:ext>
                  </a:extLst>
                </p:cNvPr>
                <p:cNvPicPr>
                  <a:picLocks noChangeAspect="1"/>
                </p:cNvPicPr>
                <p:nvPr/>
              </p:nvPicPr>
              <p:blipFill>
                <a:blip r:embed="rId14"/>
                <a:stretch>
                  <a:fillRect/>
                </a:stretch>
              </p:blipFill>
              <p:spPr>
                <a:xfrm>
                  <a:off x="1201651" y="2354867"/>
                  <a:ext cx="126504" cy="520956"/>
                </a:xfrm>
                <a:prstGeom prst="rect">
                  <a:avLst/>
                </a:prstGeom>
                <a:ln w="12700" cap="flat">
                  <a:noFill/>
                  <a:miter lim="400000"/>
                </a:ln>
                <a:effectLst/>
              </p:spPr>
            </p:pic>
            <p:grpSp>
              <p:nvGrpSpPr>
                <p:cNvPr id="75" name="Сгруппировать">
                  <a:extLst>
                    <a:ext uri="{FF2B5EF4-FFF2-40B4-BE49-F238E27FC236}">
                      <a16:creationId xmlns:a16="http://schemas.microsoft.com/office/drawing/2014/main" id="{0FC769FA-6EFB-70B7-4181-883AEBAE1B65}"/>
                    </a:ext>
                  </a:extLst>
                </p:cNvPr>
                <p:cNvGrpSpPr/>
                <p:nvPr/>
              </p:nvGrpSpPr>
              <p:grpSpPr>
                <a:xfrm>
                  <a:off x="4067404" y="2587952"/>
                  <a:ext cx="570761" cy="338672"/>
                  <a:chOff x="0" y="0"/>
                  <a:chExt cx="909637" cy="539749"/>
                </a:xfrm>
              </p:grpSpPr>
              <p:pic>
                <p:nvPicPr>
                  <p:cNvPr id="86" name="image.jpeg" descr="image.jpeg">
                    <a:extLst>
                      <a:ext uri="{FF2B5EF4-FFF2-40B4-BE49-F238E27FC236}">
                        <a16:creationId xmlns:a16="http://schemas.microsoft.com/office/drawing/2014/main" id="{818CA5D9-D50A-D3AC-EB0F-772945C42885}"/>
                      </a:ext>
                    </a:extLst>
                  </p:cNvPr>
                  <p:cNvPicPr>
                    <a:picLocks noChangeAspect="1"/>
                  </p:cNvPicPr>
                  <p:nvPr/>
                </p:nvPicPr>
                <p:blipFill>
                  <a:blip r:embed="rId14"/>
                  <a:stretch>
                    <a:fillRect/>
                  </a:stretch>
                </p:blipFill>
                <p:spPr>
                  <a:xfrm>
                    <a:off x="0" y="-1"/>
                    <a:ext cx="465226" cy="526665"/>
                  </a:xfrm>
                  <a:prstGeom prst="rect">
                    <a:avLst/>
                  </a:prstGeom>
                  <a:ln w="12700" cap="flat">
                    <a:noFill/>
                    <a:miter lim="400000"/>
                  </a:ln>
                  <a:effectLst/>
                </p:spPr>
              </p:pic>
              <p:pic>
                <p:nvPicPr>
                  <p:cNvPr id="87" name="image.jpeg" descr="image.jpeg">
                    <a:extLst>
                      <a:ext uri="{FF2B5EF4-FFF2-40B4-BE49-F238E27FC236}">
                        <a16:creationId xmlns:a16="http://schemas.microsoft.com/office/drawing/2014/main" id="{AFF65713-9158-060B-49F0-1E03230E28C3}"/>
                      </a:ext>
                    </a:extLst>
                  </p:cNvPr>
                  <p:cNvPicPr>
                    <a:picLocks noChangeAspect="1"/>
                  </p:cNvPicPr>
                  <p:nvPr/>
                </p:nvPicPr>
                <p:blipFill>
                  <a:blip r:embed="rId14"/>
                  <a:stretch>
                    <a:fillRect/>
                  </a:stretch>
                </p:blipFill>
                <p:spPr>
                  <a:xfrm>
                    <a:off x="444412" y="9399"/>
                    <a:ext cx="465226" cy="530351"/>
                  </a:xfrm>
                  <a:prstGeom prst="rect">
                    <a:avLst/>
                  </a:prstGeom>
                  <a:ln w="12700" cap="flat">
                    <a:noFill/>
                    <a:miter lim="400000"/>
                  </a:ln>
                  <a:effectLst/>
                </p:spPr>
              </p:pic>
            </p:grpSp>
            <p:sp>
              <p:nvSpPr>
                <p:cNvPr id="76" name="Прямоугольник">
                  <a:extLst>
                    <a:ext uri="{FF2B5EF4-FFF2-40B4-BE49-F238E27FC236}">
                      <a16:creationId xmlns:a16="http://schemas.microsoft.com/office/drawing/2014/main" id="{19FD45C1-22FE-9E5D-51DD-1BE22B75649B}"/>
                    </a:ext>
                  </a:extLst>
                </p:cNvPr>
                <p:cNvSpPr/>
                <p:nvPr/>
              </p:nvSpPr>
              <p:spPr>
                <a:xfrm>
                  <a:off x="5032617" y="2511254"/>
                  <a:ext cx="185274" cy="890505"/>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77" name="Линия">
                  <a:extLst>
                    <a:ext uri="{FF2B5EF4-FFF2-40B4-BE49-F238E27FC236}">
                      <a16:creationId xmlns:a16="http://schemas.microsoft.com/office/drawing/2014/main" id="{C9E56BFA-AA99-CDA1-DA38-D49E8AF4A9A7}"/>
                    </a:ext>
                  </a:extLst>
                </p:cNvPr>
                <p:cNvSpPr/>
                <p:nvPr/>
              </p:nvSpPr>
              <p:spPr>
                <a:xfrm flipH="1" flipV="1">
                  <a:off x="5300565" y="3174649"/>
                  <a:ext cx="43878" cy="68033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78" name="Прямоугольник">
                  <a:extLst>
                    <a:ext uri="{FF2B5EF4-FFF2-40B4-BE49-F238E27FC236}">
                      <a16:creationId xmlns:a16="http://schemas.microsoft.com/office/drawing/2014/main" id="{EA70EB4A-C135-06D0-AD0E-93A19E9F74A2}"/>
                    </a:ext>
                  </a:extLst>
                </p:cNvPr>
                <p:cNvSpPr/>
                <p:nvPr/>
              </p:nvSpPr>
              <p:spPr>
                <a:xfrm>
                  <a:off x="786281" y="2752308"/>
                  <a:ext cx="135469" cy="100606"/>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79" name="Прямоугольник">
                  <a:extLst>
                    <a:ext uri="{FF2B5EF4-FFF2-40B4-BE49-F238E27FC236}">
                      <a16:creationId xmlns:a16="http://schemas.microsoft.com/office/drawing/2014/main" id="{9CAB6D5F-0B9C-E172-9A70-2779162628D9}"/>
                    </a:ext>
                  </a:extLst>
                </p:cNvPr>
                <p:cNvSpPr/>
                <p:nvPr/>
              </p:nvSpPr>
              <p:spPr>
                <a:xfrm>
                  <a:off x="777316" y="3158713"/>
                  <a:ext cx="135469" cy="99609"/>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80" name="Прямоугольник">
                  <a:extLst>
                    <a:ext uri="{FF2B5EF4-FFF2-40B4-BE49-F238E27FC236}">
                      <a16:creationId xmlns:a16="http://schemas.microsoft.com/office/drawing/2014/main" id="{6A18B4EF-60B6-BE8E-B207-DF57057CD7CB}"/>
                    </a:ext>
                  </a:extLst>
                </p:cNvPr>
                <p:cNvSpPr/>
                <p:nvPr/>
              </p:nvSpPr>
              <p:spPr>
                <a:xfrm flipH="1">
                  <a:off x="4780608" y="2558069"/>
                  <a:ext cx="203201" cy="825760"/>
                </a:xfrm>
                <a:prstGeom prst="rect">
                  <a:avLst/>
                </a:prstGeom>
                <a:solidFill>
                  <a:schemeClr val="accent4"/>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81" name="Time Lenses">
                  <a:extLst>
                    <a:ext uri="{FF2B5EF4-FFF2-40B4-BE49-F238E27FC236}">
                      <a16:creationId xmlns:a16="http://schemas.microsoft.com/office/drawing/2014/main" id="{C38D05DC-454A-971F-001D-C2DD9CB14E6B}"/>
                    </a:ext>
                  </a:extLst>
                </p:cNvPr>
                <p:cNvSpPr txBox="1"/>
                <p:nvPr/>
              </p:nvSpPr>
              <p:spPr>
                <a:xfrm>
                  <a:off x="3952962" y="3768855"/>
                  <a:ext cx="672685" cy="2693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defTabSz="914400">
                    <a:defRPr>
                      <a:latin typeface="Avenir Next Condensed Medium"/>
                      <a:ea typeface="Avenir Next Condensed Medium"/>
                      <a:cs typeface="Avenir Next Condensed Medium"/>
                      <a:sym typeface="Avenir Next Condensed Medium"/>
                    </a:defRPr>
                  </a:lvl1pPr>
                </a:lstStyle>
                <a:p>
                  <a:r>
                    <a:rPr lang="ru-RU" dirty="0">
                      <a:cs typeface="Times New Roman" panose="02020603050405020304" pitchFamily="18" charset="0"/>
                    </a:rPr>
                    <a:t>Time </a:t>
                  </a:r>
                  <a:r>
                    <a:rPr lang="ru-RU" dirty="0" err="1">
                      <a:cs typeface="Times New Roman" panose="02020603050405020304" pitchFamily="18" charset="0"/>
                    </a:rPr>
                    <a:t>lens</a:t>
                  </a:r>
                  <a:endParaRPr dirty="0">
                    <a:cs typeface="Times New Roman" panose="02020603050405020304" pitchFamily="18" charset="0"/>
                  </a:endParaRPr>
                </a:p>
              </p:txBody>
            </p:sp>
            <p:sp>
              <p:nvSpPr>
                <p:cNvPr id="82" name="Линия">
                  <a:extLst>
                    <a:ext uri="{FF2B5EF4-FFF2-40B4-BE49-F238E27FC236}">
                      <a16:creationId xmlns:a16="http://schemas.microsoft.com/office/drawing/2014/main" id="{AE06E6F1-E41B-B353-EBA3-0F1E58D33767}"/>
                    </a:ext>
                  </a:extLst>
                </p:cNvPr>
                <p:cNvSpPr/>
                <p:nvPr/>
              </p:nvSpPr>
              <p:spPr>
                <a:xfrm flipV="1">
                  <a:off x="4443926" y="3391796"/>
                  <a:ext cx="453501" cy="408397"/>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mc:AlternateContent xmlns:mc="http://schemas.openxmlformats.org/markup-compatibility/2006" xmlns:a14="http://schemas.microsoft.com/office/drawing/2010/main">
              <mc:Choice Requires="a14">
                <p:graphicFrame>
                  <p:nvGraphicFramePr>
                    <p:cNvPr id="83" name="Объект 82">
                      <a:extLst>
                        <a:ext uri="{FF2B5EF4-FFF2-40B4-BE49-F238E27FC236}">
                          <a16:creationId xmlns:a16="http://schemas.microsoft.com/office/drawing/2014/main" id="{E500F2C9-E0D8-308A-EC7A-B385FF297841}"/>
                        </a:ext>
                      </a:extLst>
                    </p:cNvPr>
                    <p:cNvGraphicFramePr>
                      <a:graphicFrameLocks noChangeAspect="1"/>
                    </p:cNvGraphicFramePr>
                    <p:nvPr>
                      <p:extLst>
                        <p:ext uri="{D42A27DB-BD31-4B8C-83A1-F6EECF244321}">
                          <p14:modId xmlns:p14="http://schemas.microsoft.com/office/powerpoint/2010/main" val="3302974918"/>
                        </p:ext>
                      </p:extLst>
                    </p:nvPr>
                  </p:nvGraphicFramePr>
                  <p:xfrm>
                    <a:off x="5734568" y="2854103"/>
                    <a:ext cx="953779" cy="279913"/>
                  </p:xfrm>
                  <a:graphic>
                    <a:graphicData uri="http://schemas.openxmlformats.org/presentationml/2006/ole">
                      <mc:AlternateContent>
                        <mc:Choice xmlns:v="urn:schemas-microsoft-com:vml" Requires="v">
                          <p:oleObj name="Equation" r:id="rId15" imgW="1752455" imgH="514350" progId="Equation.DSMT4">
                            <p:embed/>
                          </p:oleObj>
                        </mc:Choice>
                        <mc:Fallback>
                          <p:oleObj name="Equation" r:id="rId15" imgW="1752455" imgH="514350" progId="Equation.DSMT4">
                            <p:embed/>
                            <p:pic>
                              <p:nvPicPr>
                                <p:cNvPr id="131" name="Объект 130">
                                  <a:extLst>
                                    <a:ext uri="{FF2B5EF4-FFF2-40B4-BE49-F238E27FC236}">
                                      <a16:creationId xmlns:a16="http://schemas.microsoft.com/office/drawing/2014/main" id="{45FD3B4E-C1B1-AC88-A1DE-F642053CC3BB}"/>
                                    </a:ext>
                                  </a:extLst>
                                </p:cNvPr>
                                <p:cNvPicPr/>
                                <p:nvPr/>
                              </p:nvPicPr>
                              <p:blipFill>
                                <a:blip r:embed="rId16"/>
                                <a:stretch>
                                  <a:fillRect/>
                                </a:stretch>
                              </p:blipFill>
                              <p:spPr>
                                <a:xfrm>
                                  <a:off x="5734568" y="2854103"/>
                                  <a:ext cx="953779" cy="279913"/>
                                </a:xfrm>
                                <a:prstGeom prst="rect">
                                  <a:avLst/>
                                </a:prstGeom>
                              </p:spPr>
                            </p:pic>
                          </p:oleObj>
                        </mc:Fallback>
                      </mc:AlternateContent>
                    </a:graphicData>
                  </a:graphic>
                </p:graphicFrame>
              </mc:Choice>
              <mc:Fallback xmlns="">
                <p:graphicFrame>
                  <p:nvGraphicFramePr>
                    <p:cNvPr id="83" name="Объект 82">
                      <a:extLst>
                        <a:ext uri="{FF2B5EF4-FFF2-40B4-BE49-F238E27FC236}">
                          <a16:creationId xmlns:a16="http://schemas.microsoft.com/office/drawing/2014/main" id="{E500F2C9-E0D8-308A-EC7A-B385FF297841}"/>
                        </a:ext>
                      </a:extLst>
                    </p:cNvPr>
                    <p:cNvGraphicFramePr>
                      <a:graphicFrameLocks noChangeAspect="1"/>
                    </p:cNvGraphicFramePr>
                    <p:nvPr>
                      <p:extLst>
                        <p:ext uri="{D42A27DB-BD31-4B8C-83A1-F6EECF244321}">
                          <p14:modId xmlns:p14="http://schemas.microsoft.com/office/powerpoint/2010/main" val="3302974918"/>
                        </p:ext>
                      </p:extLst>
                    </p:nvPr>
                  </p:nvGraphicFramePr>
                  <p:xfrm>
                    <a:off x="5734568" y="2854103"/>
                    <a:ext cx="953779" cy="279913"/>
                  </p:xfrm>
                  <a:graphic>
                    <a:graphicData uri="http://schemas.openxmlformats.org/presentationml/2006/ole">
                      <mc:AlternateContent>
                        <mc:Choice xmlns:v="urn:schemas-microsoft-com:vml" Requires="v">
                          <p:oleObj name="Equation" r:id="rId17" imgW="1752455" imgH="514350" progId="Equation.DSMT4">
                            <p:embed/>
                          </p:oleObj>
                        </mc:Choice>
                        <mc:Fallback>
                          <p:oleObj name="Equation" r:id="rId17" imgW="1752455" imgH="514350" progId="Equation.DSMT4">
                            <p:embed/>
                            <p:pic>
                              <p:nvPicPr>
                                <p:cNvPr id="131" name="Объект 130">
                                  <a:extLst>
                                    <a:ext uri="{FF2B5EF4-FFF2-40B4-BE49-F238E27FC236}">
                                      <a16:creationId xmlns:a16="http://schemas.microsoft.com/office/drawing/2014/main" id="{45FD3B4E-C1B1-AC88-A1DE-F642053CC3BB}"/>
                                    </a:ext>
                                  </a:extLst>
                                </p:cNvPr>
                                <p:cNvPicPr/>
                                <p:nvPr/>
                              </p:nvPicPr>
                              <p:blipFill>
                                <a:blip r:embed="rId18"/>
                                <a:stretch>
                                  <a:fillRect/>
                                </a:stretch>
                              </p:blipFill>
                              <p:spPr>
                                <a:xfrm>
                                  <a:off x="5734568" y="2854103"/>
                                  <a:ext cx="953779" cy="279913"/>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84" name="Объект 83">
                      <a:extLst>
                        <a:ext uri="{FF2B5EF4-FFF2-40B4-BE49-F238E27FC236}">
                          <a16:creationId xmlns:a16="http://schemas.microsoft.com/office/drawing/2014/main" id="{691AC2E0-A37A-96D6-A65B-35F5A732A413}"/>
                        </a:ext>
                      </a:extLst>
                    </p:cNvPr>
                    <p:cNvGraphicFramePr>
                      <a:graphicFrameLocks noChangeAspect="1"/>
                    </p:cNvGraphicFramePr>
                    <p:nvPr>
                      <p:extLst>
                        <p:ext uri="{D42A27DB-BD31-4B8C-83A1-F6EECF244321}">
                          <p14:modId xmlns:p14="http://schemas.microsoft.com/office/powerpoint/2010/main" val="3903103643"/>
                        </p:ext>
                      </p:extLst>
                    </p:nvPr>
                  </p:nvGraphicFramePr>
                  <p:xfrm>
                    <a:off x="2176803" y="2507495"/>
                    <a:ext cx="1726540" cy="303977"/>
                  </p:xfrm>
                  <a:graphic>
                    <a:graphicData uri="http://schemas.openxmlformats.org/presentationml/2006/ole">
                      <mc:AlternateContent>
                        <mc:Choice xmlns:v="urn:schemas-microsoft-com:vml" Requires="v">
                          <p:oleObj name="Equation" r:id="rId19" imgW="1803240" imgH="266400" progId="Equation.DSMT4">
                            <p:embed/>
                          </p:oleObj>
                        </mc:Choice>
                        <mc:Fallback>
                          <p:oleObj name="Equation" r:id="rId19" imgW="1803240" imgH="266400" progId="Equation.DSMT4">
                            <p:embed/>
                            <p:pic>
                              <p:nvPicPr>
                                <p:cNvPr id="132" name="Объект 131">
                                  <a:extLst>
                                    <a:ext uri="{FF2B5EF4-FFF2-40B4-BE49-F238E27FC236}">
                                      <a16:creationId xmlns:a16="http://schemas.microsoft.com/office/drawing/2014/main" id="{B56AF5CF-DD9E-301F-8A1D-D31091207718}"/>
                                    </a:ext>
                                  </a:extLst>
                                </p:cNvPr>
                                <p:cNvPicPr/>
                                <p:nvPr/>
                              </p:nvPicPr>
                              <p:blipFill>
                                <a:blip r:embed="rId20"/>
                                <a:stretch>
                                  <a:fillRect/>
                                </a:stretch>
                              </p:blipFill>
                              <p:spPr>
                                <a:xfrm>
                                  <a:off x="2176803" y="2507495"/>
                                  <a:ext cx="1726540" cy="303977"/>
                                </a:xfrm>
                                <a:prstGeom prst="rect">
                                  <a:avLst/>
                                </a:prstGeom>
                              </p:spPr>
                            </p:pic>
                          </p:oleObj>
                        </mc:Fallback>
                      </mc:AlternateContent>
                    </a:graphicData>
                  </a:graphic>
                </p:graphicFrame>
              </mc:Choice>
              <mc:Fallback xmlns="">
                <p:graphicFrame>
                  <p:nvGraphicFramePr>
                    <p:cNvPr id="84" name="Объект 83">
                      <a:extLst>
                        <a:ext uri="{FF2B5EF4-FFF2-40B4-BE49-F238E27FC236}">
                          <a16:creationId xmlns:a16="http://schemas.microsoft.com/office/drawing/2014/main" id="{691AC2E0-A37A-96D6-A65B-35F5A732A413}"/>
                        </a:ext>
                      </a:extLst>
                    </p:cNvPr>
                    <p:cNvGraphicFramePr>
                      <a:graphicFrameLocks noChangeAspect="1"/>
                    </p:cNvGraphicFramePr>
                    <p:nvPr>
                      <p:extLst>
                        <p:ext uri="{D42A27DB-BD31-4B8C-83A1-F6EECF244321}">
                          <p14:modId xmlns:p14="http://schemas.microsoft.com/office/powerpoint/2010/main" val="3903103643"/>
                        </p:ext>
                      </p:extLst>
                    </p:nvPr>
                  </p:nvGraphicFramePr>
                  <p:xfrm>
                    <a:off x="2176803" y="2507495"/>
                    <a:ext cx="1726540" cy="303977"/>
                  </p:xfrm>
                  <a:graphic>
                    <a:graphicData uri="http://schemas.openxmlformats.org/presentationml/2006/ole">
                      <mc:AlternateContent>
                        <mc:Choice xmlns:v="urn:schemas-microsoft-com:vml" Requires="v">
                          <p:oleObj name="Equation" r:id="rId21" imgW="1803240" imgH="266400" progId="Equation.DSMT4">
                            <p:embed/>
                          </p:oleObj>
                        </mc:Choice>
                        <mc:Fallback>
                          <p:oleObj name="Equation" r:id="rId21" imgW="1803240" imgH="266400" progId="Equation.DSMT4">
                            <p:embed/>
                            <p:pic>
                              <p:nvPicPr>
                                <p:cNvPr id="132" name="Объект 131">
                                  <a:extLst>
                                    <a:ext uri="{FF2B5EF4-FFF2-40B4-BE49-F238E27FC236}">
                                      <a16:creationId xmlns:a16="http://schemas.microsoft.com/office/drawing/2014/main" id="{B56AF5CF-DD9E-301F-8A1D-D31091207718}"/>
                                    </a:ext>
                                  </a:extLst>
                                </p:cNvPr>
                                <p:cNvPicPr/>
                                <p:nvPr/>
                              </p:nvPicPr>
                              <p:blipFill>
                                <a:blip r:embed="rId22"/>
                                <a:stretch>
                                  <a:fillRect/>
                                </a:stretch>
                              </p:blipFill>
                              <p:spPr>
                                <a:xfrm>
                                  <a:off x="2176803" y="2507495"/>
                                  <a:ext cx="1726540" cy="303977"/>
                                </a:xfrm>
                                <a:prstGeom prst="rect">
                                  <a:avLst/>
                                </a:prstGeom>
                              </p:spPr>
                            </p:pic>
                          </p:oleObj>
                        </mc:Fallback>
                      </mc:AlternateContent>
                    </a:graphicData>
                  </a:graphic>
                </p:graphicFrame>
              </mc:Fallback>
            </mc:AlternateContent>
            <p:sp>
              <p:nvSpPr>
                <p:cNvPr id="85" name="Neutron guide">
                  <a:extLst>
                    <a:ext uri="{FF2B5EF4-FFF2-40B4-BE49-F238E27FC236}">
                      <a16:creationId xmlns:a16="http://schemas.microsoft.com/office/drawing/2014/main" id="{4FA44EEA-40FB-3545-483E-D19118C21C30}"/>
                    </a:ext>
                  </a:extLst>
                </p:cNvPr>
                <p:cNvSpPr txBox="1"/>
                <p:nvPr/>
              </p:nvSpPr>
              <p:spPr>
                <a:xfrm>
                  <a:off x="2526070" y="2883532"/>
                  <a:ext cx="406520"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venir Next Condensed Medium"/>
                      <a:ea typeface="Avenir Next Condensed Medium"/>
                      <a:cs typeface="Avenir Next Condensed Medium"/>
                      <a:sym typeface="Avenir Next Condensed Medium"/>
                    </a:defRPr>
                  </a:lvl1pPr>
                </a:lstStyle>
                <a:p>
                  <a:r>
                    <a:rPr lang="ru-RU" sz="1400" b="1" i="1" dirty="0">
                      <a:solidFill>
                        <a:srgbClr val="0000FF"/>
                      </a:solidFill>
                      <a:cs typeface="Times New Roman" panose="02020603050405020304" pitchFamily="18" charset="0"/>
                    </a:rPr>
                    <a:t>VCN</a:t>
                  </a:r>
                  <a:endParaRPr sz="1400" b="1" i="1" dirty="0">
                    <a:solidFill>
                      <a:srgbClr val="0000FF"/>
                    </a:solidFill>
                    <a:cs typeface="Times New Roman" panose="02020603050405020304" pitchFamily="18" charset="0"/>
                  </a:endParaRPr>
                </a:p>
              </p:txBody>
            </p:sp>
          </p:grpSp>
          <p:grpSp>
            <p:nvGrpSpPr>
              <p:cNvPr id="39" name="Группа 38">
                <a:extLst>
                  <a:ext uri="{FF2B5EF4-FFF2-40B4-BE49-F238E27FC236}">
                    <a16:creationId xmlns:a16="http://schemas.microsoft.com/office/drawing/2014/main" id="{012B601B-79D9-D0F5-B4EF-82F2AF89D9DC}"/>
                  </a:ext>
                </a:extLst>
              </p:cNvPr>
              <p:cNvGrpSpPr/>
              <p:nvPr/>
            </p:nvGrpSpPr>
            <p:grpSpPr>
              <a:xfrm>
                <a:off x="982777" y="4923604"/>
                <a:ext cx="4696221" cy="702156"/>
                <a:chOff x="3021392" y="5064907"/>
                <a:chExt cx="4696221" cy="702156"/>
              </a:xfrm>
            </p:grpSpPr>
            <mc:AlternateContent xmlns:mc="http://schemas.openxmlformats.org/markup-compatibility/2006" xmlns:a14="http://schemas.microsoft.com/office/drawing/2010/main">
              <mc:Choice Requires="a14">
                <p:graphicFrame>
                  <p:nvGraphicFramePr>
                    <p:cNvPr id="40" name="Объект 39">
                      <a:extLst>
                        <a:ext uri="{FF2B5EF4-FFF2-40B4-BE49-F238E27FC236}">
                          <a16:creationId xmlns:a16="http://schemas.microsoft.com/office/drawing/2014/main" id="{02C53A93-67FF-AB26-A7F1-3B854509BE92}"/>
                        </a:ext>
                      </a:extLst>
                    </p:cNvPr>
                    <p:cNvGraphicFramePr>
                      <a:graphicFrameLocks noChangeAspect="1"/>
                    </p:cNvGraphicFramePr>
                    <p:nvPr>
                      <p:extLst>
                        <p:ext uri="{D42A27DB-BD31-4B8C-83A1-F6EECF244321}">
                          <p14:modId xmlns:p14="http://schemas.microsoft.com/office/powerpoint/2010/main" val="2284614686"/>
                        </p:ext>
                      </p:extLst>
                    </p:nvPr>
                  </p:nvGraphicFramePr>
                  <p:xfrm>
                    <a:off x="3226841" y="5115133"/>
                    <a:ext cx="1912797" cy="528226"/>
                  </p:xfrm>
                  <a:graphic>
                    <a:graphicData uri="http://schemas.openxmlformats.org/presentationml/2006/ole">
                      <mc:AlternateContent>
                        <mc:Choice xmlns:v="urn:schemas-microsoft-com:vml" Requires="v">
                          <p:oleObj name="Equation" r:id="rId23" imgW="1650960" imgH="457200" progId="Equation.DSMT4">
                            <p:embed/>
                          </p:oleObj>
                        </mc:Choice>
                        <mc:Fallback>
                          <p:oleObj name="Equation" r:id="rId23" imgW="1650960" imgH="457200" progId="Equation.DSMT4">
                            <p:embed/>
                            <p:pic>
                              <p:nvPicPr>
                                <p:cNvPr id="137" name="Объект 136">
                                  <a:extLst>
                                    <a:ext uri="{FF2B5EF4-FFF2-40B4-BE49-F238E27FC236}">
                                      <a16:creationId xmlns:a16="http://schemas.microsoft.com/office/drawing/2014/main" id="{46A7EA94-6B28-781B-D8F1-7E220775E548}"/>
                                    </a:ext>
                                  </a:extLst>
                                </p:cNvPr>
                                <p:cNvPicPr/>
                                <p:nvPr/>
                              </p:nvPicPr>
                              <p:blipFill>
                                <a:blip r:embed="rId24"/>
                                <a:stretch>
                                  <a:fillRect/>
                                </a:stretch>
                              </p:blipFill>
                              <p:spPr>
                                <a:xfrm>
                                  <a:off x="3226841" y="5115133"/>
                                  <a:ext cx="1912797" cy="528226"/>
                                </a:xfrm>
                                <a:prstGeom prst="rect">
                                  <a:avLst/>
                                </a:prstGeom>
                              </p:spPr>
                            </p:pic>
                          </p:oleObj>
                        </mc:Fallback>
                      </mc:AlternateContent>
                    </a:graphicData>
                  </a:graphic>
                </p:graphicFrame>
              </mc:Choice>
              <mc:Fallback xmlns="">
                <p:graphicFrame>
                  <p:nvGraphicFramePr>
                    <p:cNvPr id="40" name="Объект 39">
                      <a:extLst>
                        <a:ext uri="{FF2B5EF4-FFF2-40B4-BE49-F238E27FC236}">
                          <a16:creationId xmlns:a16="http://schemas.microsoft.com/office/drawing/2014/main" id="{02C53A93-67FF-AB26-A7F1-3B854509BE92}"/>
                        </a:ext>
                      </a:extLst>
                    </p:cNvPr>
                    <p:cNvGraphicFramePr>
                      <a:graphicFrameLocks noChangeAspect="1"/>
                    </p:cNvGraphicFramePr>
                    <p:nvPr>
                      <p:extLst>
                        <p:ext uri="{D42A27DB-BD31-4B8C-83A1-F6EECF244321}">
                          <p14:modId xmlns:p14="http://schemas.microsoft.com/office/powerpoint/2010/main" val="2284614686"/>
                        </p:ext>
                      </p:extLst>
                    </p:nvPr>
                  </p:nvGraphicFramePr>
                  <p:xfrm>
                    <a:off x="3226841" y="5115133"/>
                    <a:ext cx="1912797" cy="528226"/>
                  </p:xfrm>
                  <a:graphic>
                    <a:graphicData uri="http://schemas.openxmlformats.org/presentationml/2006/ole">
                      <mc:AlternateContent>
                        <mc:Choice xmlns:v="urn:schemas-microsoft-com:vml" Requires="v">
                          <p:oleObj name="Equation" r:id="rId25" imgW="1650960" imgH="457200" progId="Equation.DSMT4">
                            <p:embed/>
                          </p:oleObj>
                        </mc:Choice>
                        <mc:Fallback>
                          <p:oleObj name="Equation" r:id="rId25" imgW="1650960" imgH="457200" progId="Equation.DSMT4">
                            <p:embed/>
                            <p:pic>
                              <p:nvPicPr>
                                <p:cNvPr id="137" name="Объект 136">
                                  <a:extLst>
                                    <a:ext uri="{FF2B5EF4-FFF2-40B4-BE49-F238E27FC236}">
                                      <a16:creationId xmlns:a16="http://schemas.microsoft.com/office/drawing/2014/main" id="{46A7EA94-6B28-781B-D8F1-7E220775E548}"/>
                                    </a:ext>
                                  </a:extLst>
                                </p:cNvPr>
                                <p:cNvPicPr/>
                                <p:nvPr/>
                              </p:nvPicPr>
                              <p:blipFill>
                                <a:blip r:embed="rId26"/>
                                <a:stretch>
                                  <a:fillRect/>
                                </a:stretch>
                              </p:blipFill>
                              <p:spPr>
                                <a:xfrm>
                                  <a:off x="3226841" y="5115133"/>
                                  <a:ext cx="1912797" cy="528226"/>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41" name="Объект 40">
                      <a:extLst>
                        <a:ext uri="{FF2B5EF4-FFF2-40B4-BE49-F238E27FC236}">
                          <a16:creationId xmlns:a16="http://schemas.microsoft.com/office/drawing/2014/main" id="{62912388-259F-FEAC-991E-9785796D4859}"/>
                        </a:ext>
                      </a:extLst>
                    </p:cNvPr>
                    <p:cNvGraphicFramePr>
                      <a:graphicFrameLocks noChangeAspect="1"/>
                    </p:cNvGraphicFramePr>
                    <p:nvPr>
                      <p:extLst>
                        <p:ext uri="{D42A27DB-BD31-4B8C-83A1-F6EECF244321}">
                          <p14:modId xmlns:p14="http://schemas.microsoft.com/office/powerpoint/2010/main" val="2990674555"/>
                        </p:ext>
                      </p:extLst>
                    </p:nvPr>
                  </p:nvGraphicFramePr>
                  <p:xfrm>
                    <a:off x="5260681" y="5078315"/>
                    <a:ext cx="2377465" cy="593506"/>
                  </p:xfrm>
                  <a:graphic>
                    <a:graphicData uri="http://schemas.openxmlformats.org/presentationml/2006/ole">
                      <mc:AlternateContent>
                        <mc:Choice xmlns:v="urn:schemas-microsoft-com:vml" Requires="v">
                          <p:oleObj name="Equation" r:id="rId27" imgW="1930320" imgH="482400" progId="Equation.DSMT4">
                            <p:embed/>
                          </p:oleObj>
                        </mc:Choice>
                        <mc:Fallback>
                          <p:oleObj name="Equation" r:id="rId27" imgW="1930320" imgH="482400" progId="Equation.DSMT4">
                            <p:embed/>
                            <p:pic>
                              <p:nvPicPr>
                                <p:cNvPr id="138" name="Объект 137">
                                  <a:extLst>
                                    <a:ext uri="{FF2B5EF4-FFF2-40B4-BE49-F238E27FC236}">
                                      <a16:creationId xmlns:a16="http://schemas.microsoft.com/office/drawing/2014/main" id="{2913D385-BB61-9F91-5972-DC3E1B42EB6E}"/>
                                    </a:ext>
                                  </a:extLst>
                                </p:cNvPr>
                                <p:cNvPicPr/>
                                <p:nvPr/>
                              </p:nvPicPr>
                              <p:blipFill>
                                <a:blip r:embed="rId28"/>
                                <a:stretch>
                                  <a:fillRect/>
                                </a:stretch>
                              </p:blipFill>
                              <p:spPr>
                                <a:xfrm>
                                  <a:off x="5260681" y="5078315"/>
                                  <a:ext cx="2377465" cy="593506"/>
                                </a:xfrm>
                                <a:prstGeom prst="rect">
                                  <a:avLst/>
                                </a:prstGeom>
                              </p:spPr>
                            </p:pic>
                          </p:oleObj>
                        </mc:Fallback>
                      </mc:AlternateContent>
                    </a:graphicData>
                  </a:graphic>
                </p:graphicFrame>
              </mc:Choice>
              <mc:Fallback xmlns="">
                <p:graphicFrame>
                  <p:nvGraphicFramePr>
                    <p:cNvPr id="41" name="Объект 40">
                      <a:extLst>
                        <a:ext uri="{FF2B5EF4-FFF2-40B4-BE49-F238E27FC236}">
                          <a16:creationId xmlns:a16="http://schemas.microsoft.com/office/drawing/2014/main" id="{62912388-259F-FEAC-991E-9785796D4859}"/>
                        </a:ext>
                      </a:extLst>
                    </p:cNvPr>
                    <p:cNvGraphicFramePr>
                      <a:graphicFrameLocks noChangeAspect="1"/>
                    </p:cNvGraphicFramePr>
                    <p:nvPr>
                      <p:extLst>
                        <p:ext uri="{D42A27DB-BD31-4B8C-83A1-F6EECF244321}">
                          <p14:modId xmlns:p14="http://schemas.microsoft.com/office/powerpoint/2010/main" val="2990674555"/>
                        </p:ext>
                      </p:extLst>
                    </p:nvPr>
                  </p:nvGraphicFramePr>
                  <p:xfrm>
                    <a:off x="5260681" y="5078315"/>
                    <a:ext cx="2377465" cy="593506"/>
                  </p:xfrm>
                  <a:graphic>
                    <a:graphicData uri="http://schemas.openxmlformats.org/presentationml/2006/ole">
                      <mc:AlternateContent>
                        <mc:Choice xmlns:v="urn:schemas-microsoft-com:vml" Requires="v">
                          <p:oleObj name="Equation" r:id="rId29" imgW="1930320" imgH="482400" progId="Equation.DSMT4">
                            <p:embed/>
                          </p:oleObj>
                        </mc:Choice>
                        <mc:Fallback>
                          <p:oleObj name="Equation" r:id="rId29" imgW="1930320" imgH="482400" progId="Equation.DSMT4">
                            <p:embed/>
                            <p:pic>
                              <p:nvPicPr>
                                <p:cNvPr id="138" name="Объект 137">
                                  <a:extLst>
                                    <a:ext uri="{FF2B5EF4-FFF2-40B4-BE49-F238E27FC236}">
                                      <a16:creationId xmlns:a16="http://schemas.microsoft.com/office/drawing/2014/main" id="{2913D385-BB61-9F91-5972-DC3E1B42EB6E}"/>
                                    </a:ext>
                                  </a:extLst>
                                </p:cNvPr>
                                <p:cNvPicPr/>
                                <p:nvPr/>
                              </p:nvPicPr>
                              <p:blipFill>
                                <a:blip r:embed="rId30"/>
                                <a:stretch>
                                  <a:fillRect/>
                                </a:stretch>
                              </p:blipFill>
                              <p:spPr>
                                <a:xfrm>
                                  <a:off x="5260681" y="5078315"/>
                                  <a:ext cx="2377465" cy="593506"/>
                                </a:xfrm>
                                <a:prstGeom prst="rect">
                                  <a:avLst/>
                                </a:prstGeom>
                              </p:spPr>
                            </p:pic>
                          </p:oleObj>
                        </mc:Fallback>
                      </mc:AlternateContent>
                    </a:graphicData>
                  </a:graphic>
                </p:graphicFrame>
              </mc:Fallback>
            </mc:AlternateContent>
            <p:sp>
              <p:nvSpPr>
                <p:cNvPr id="42" name="Прямоугольник 41">
                  <a:extLst>
                    <a:ext uri="{FF2B5EF4-FFF2-40B4-BE49-F238E27FC236}">
                      <a16:creationId xmlns:a16="http://schemas.microsoft.com/office/drawing/2014/main" id="{7156FF77-04F6-F5E9-D97B-FA8F9CA4B24E}"/>
                    </a:ext>
                  </a:extLst>
                </p:cNvPr>
                <p:cNvSpPr/>
                <p:nvPr/>
              </p:nvSpPr>
              <p:spPr>
                <a:xfrm>
                  <a:off x="3021392" y="5064907"/>
                  <a:ext cx="4696221" cy="702156"/>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374072" marR="0" indent="-374072" algn="l" defTabSz="914400" rtl="0" fontAlgn="auto" latinLnBrk="0" hangingPunct="0">
                    <a:lnSpc>
                      <a:spcPct val="100000"/>
                    </a:lnSpc>
                    <a:spcBef>
                      <a:spcPts val="0"/>
                    </a:spcBef>
                    <a:spcAft>
                      <a:spcPts val="0"/>
                    </a:spcAft>
                    <a:buClrTx/>
                    <a:buSzPct val="100000"/>
                    <a:buFontTx/>
                    <a:buAutoNum type="arabicPeriod"/>
                    <a:tabLst/>
                  </a:pPr>
                  <a:endParaRPr kumimoji="0" lang="ru-RU" sz="1800" b="0" i="0" u="none" strike="noStrike" cap="none" spc="0" normalizeH="0" baseline="0">
                    <a:ln>
                      <a:noFill/>
                    </a:ln>
                    <a:solidFill>
                      <a:srgbClr val="000000"/>
                    </a:solidFill>
                    <a:effectLst/>
                    <a:uFillTx/>
                    <a:latin typeface="+mn-lt"/>
                    <a:ea typeface="+mn-ea"/>
                    <a:cs typeface="+mn-cs"/>
                    <a:sym typeface="Calibri"/>
                  </a:endParaRPr>
                </a:p>
              </p:txBody>
            </p:sp>
          </p:grpSp>
        </p:grpSp>
        <p:sp>
          <p:nvSpPr>
            <p:cNvPr id="88" name="Прямоугольник 87">
              <a:extLst>
                <a:ext uri="{FF2B5EF4-FFF2-40B4-BE49-F238E27FC236}">
                  <a16:creationId xmlns:a16="http://schemas.microsoft.com/office/drawing/2014/main" id="{DFEC7425-C99E-7923-1C63-A598BC385C6B}"/>
                </a:ext>
              </a:extLst>
            </p:cNvPr>
            <p:cNvSpPr/>
            <p:nvPr/>
          </p:nvSpPr>
          <p:spPr>
            <a:xfrm>
              <a:off x="413498" y="5597433"/>
              <a:ext cx="6685051" cy="954107"/>
            </a:xfrm>
            <a:prstGeom prst="rect">
              <a:avLst/>
            </a:prstGeom>
            <a:solidFill>
              <a:schemeClr val="bg1"/>
            </a:solidFill>
          </p:spPr>
          <p:txBody>
            <a:bodyPr wrap="square">
              <a:spAutoFit/>
            </a:bodyPr>
            <a:lstStyle/>
            <a:p>
              <a:pPr marL="171450" indent="-171450" algn="just">
                <a:buFont typeface="Wingdings" panose="05000000000000000000" pitchFamily="2" charset="2"/>
                <a:buChar char="ü"/>
              </a:pPr>
              <a:r>
                <a:rPr lang="en-US" sz="1400" dirty="0">
                  <a:solidFill>
                    <a:srgbClr val="FF0000"/>
                  </a:solidFill>
                  <a:latin typeface="Avenir Next Medium"/>
                </a:rPr>
                <a:t>Decelerator </a:t>
              </a:r>
              <a:r>
                <a:rPr lang="ru-RU" sz="1400" dirty="0">
                  <a:solidFill>
                    <a:srgbClr val="0000FF"/>
                  </a:solidFill>
                  <a:latin typeface="Avenir Next Medium"/>
                </a:rPr>
                <a:t>r</a:t>
              </a:r>
              <a:r>
                <a:rPr lang="en" sz="1400" dirty="0">
                  <a:solidFill>
                    <a:srgbClr val="0000FF"/>
                  </a:solidFill>
                  <a:latin typeface="Avenir Next Medium"/>
                </a:rPr>
                <a:t>educes the energy of all neutrons by the same amount</a:t>
              </a:r>
              <a:endParaRPr lang="ru-RU" sz="1400" i="1" dirty="0">
                <a:solidFill>
                  <a:srgbClr val="0000FF"/>
                </a:solidFill>
                <a:latin typeface="Avenir Next Medium"/>
                <a:cs typeface="Times New Roman" panose="02020603050405020304" pitchFamily="18" charset="0"/>
              </a:endParaRPr>
            </a:p>
            <a:p>
              <a:pPr marL="171450" indent="-171450" algn="just">
                <a:buFont typeface="Wingdings" panose="05000000000000000000" pitchFamily="2" charset="2"/>
                <a:buChar char="ü"/>
              </a:pPr>
              <a:endParaRPr lang="ru-RU" sz="1400" i="1" dirty="0">
                <a:solidFill>
                  <a:srgbClr val="0000FF"/>
                </a:solidFill>
                <a:latin typeface="Avenir Next Medium"/>
                <a:cs typeface="Times New Roman" panose="02020603050405020304" pitchFamily="18" charset="0"/>
              </a:endParaRPr>
            </a:p>
            <a:p>
              <a:pPr marL="171450" indent="-171450" algn="just">
                <a:buFont typeface="Wingdings" panose="05000000000000000000" pitchFamily="2" charset="2"/>
                <a:buChar char="ü"/>
              </a:pPr>
              <a:r>
                <a:rPr lang="ru-RU" sz="1400" dirty="0">
                  <a:solidFill>
                    <a:srgbClr val="FF0000"/>
                  </a:solidFill>
                  <a:latin typeface="Avenir Next Medium"/>
                  <a:cs typeface="Times New Roman" panose="02020603050405020304" pitchFamily="18" charset="0"/>
                </a:rPr>
                <a:t>Time </a:t>
              </a:r>
              <a:r>
                <a:rPr lang="ru-RU" sz="1400" dirty="0" err="1">
                  <a:solidFill>
                    <a:srgbClr val="FF0000"/>
                  </a:solidFill>
                  <a:latin typeface="Avenir Next Medium"/>
                  <a:cs typeface="Times New Roman" panose="02020603050405020304" pitchFamily="18" charset="0"/>
                </a:rPr>
                <a:t>lens</a:t>
              </a:r>
              <a:r>
                <a:rPr lang="ru-RU" sz="1400" dirty="0">
                  <a:solidFill>
                    <a:srgbClr val="FF0000"/>
                  </a:solidFill>
                  <a:latin typeface="Avenir Next Medium"/>
                  <a:cs typeface="Times New Roman" panose="02020603050405020304" pitchFamily="18" charset="0"/>
                </a:rPr>
                <a:t> </a:t>
              </a:r>
              <a:r>
                <a:rPr lang="en-US" sz="1400" dirty="0">
                  <a:solidFill>
                    <a:srgbClr val="0000FF"/>
                  </a:solidFill>
                  <a:latin typeface="Avenir Next Medium"/>
                </a:rPr>
                <a:t>is necessary to </a:t>
              </a:r>
              <a:r>
                <a:rPr lang="en-US" sz="1400" dirty="0">
                  <a:solidFill>
                    <a:srgbClr val="FF0000"/>
                  </a:solidFill>
                  <a:latin typeface="Avenir Next Medium"/>
                </a:rPr>
                <a:t>compensate the dispersion of the time of subsequent deceleration</a:t>
              </a:r>
              <a:endParaRPr lang="ru-RU" sz="1400" dirty="0">
                <a:solidFill>
                  <a:srgbClr val="FF0000"/>
                </a:solidFill>
                <a:latin typeface="Avenir Next Medium"/>
                <a:cs typeface="Times New Roman" panose="02020603050405020304" pitchFamily="18" charset="0"/>
              </a:endParaRPr>
            </a:p>
          </p:txBody>
        </p:sp>
      </p:grpSp>
    </p:spTree>
    <p:extLst>
      <p:ext uri="{BB962C8B-B14F-4D97-AF65-F5344CB8AC3E}">
        <p14:creationId xmlns:p14="http://schemas.microsoft.com/office/powerpoint/2010/main" val="42622429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4B6EC-6E75-7AA2-0196-B14F36188C4D}"/>
              </a:ext>
            </a:extLst>
          </p:cNvPr>
          <p:cNvSpPr>
            <a:spLocks noGrp="1"/>
          </p:cNvSpPr>
          <p:nvPr>
            <p:ph type="title"/>
          </p:nvPr>
        </p:nvSpPr>
        <p:spPr/>
        <p:txBody>
          <a:bodyPr/>
          <a:lstStyle/>
          <a:p>
            <a:r>
              <a:rPr lang="en-US" dirty="0"/>
              <a:t>Microbeam at EG-5 accelerator</a:t>
            </a:r>
            <a:endParaRPr lang="ru-RU" dirty="0"/>
          </a:p>
        </p:txBody>
      </p:sp>
      <p:sp>
        <p:nvSpPr>
          <p:cNvPr id="3" name="Нижний колонтитул 2">
            <a:extLst>
              <a:ext uri="{FF2B5EF4-FFF2-40B4-BE49-F238E27FC236}">
                <a16:creationId xmlns:a16="http://schemas.microsoft.com/office/drawing/2014/main" id="{0CAF322A-B492-9494-76C9-CF89D19C1D73}"/>
              </a:ext>
            </a:extLst>
          </p:cNvPr>
          <p:cNvSpPr>
            <a:spLocks noGrp="1"/>
          </p:cNvSpPr>
          <p:nvPr>
            <p:ph type="ftr" sz="quarter" idx="11"/>
          </p:nvPr>
        </p:nvSpPr>
        <p:spPr/>
        <p:txBody>
          <a:bodyPr/>
          <a:lstStyle/>
          <a:p>
            <a:r>
              <a:rPr lang="en-US"/>
              <a:t>57th meeting of the PAC for Nuclear Physics June 29, 2023</a:t>
            </a:r>
            <a:endParaRPr lang="ru-RU"/>
          </a:p>
        </p:txBody>
      </p:sp>
      <p:pic>
        <p:nvPicPr>
          <p:cNvPr id="9" name="Рисунок 8">
            <a:extLst>
              <a:ext uri="{FF2B5EF4-FFF2-40B4-BE49-F238E27FC236}">
                <a16:creationId xmlns:a16="http://schemas.microsoft.com/office/drawing/2014/main" id="{A0D40977-9DFB-451A-27B0-2F5D392A42A8}"/>
              </a:ext>
            </a:extLst>
          </p:cNvPr>
          <p:cNvPicPr>
            <a:picLocks noChangeAspect="1"/>
          </p:cNvPicPr>
          <p:nvPr/>
        </p:nvPicPr>
        <p:blipFill rotWithShape="1">
          <a:blip r:embed="rId3"/>
          <a:srcRect l="9401" t="17848" r="16423" b="3828"/>
          <a:stretch/>
        </p:blipFill>
        <p:spPr>
          <a:xfrm>
            <a:off x="1283918" y="1597068"/>
            <a:ext cx="9043566" cy="5073041"/>
          </a:xfrm>
          <a:prstGeom prst="rect">
            <a:avLst/>
          </a:prstGeom>
        </p:spPr>
      </p:pic>
    </p:spTree>
    <p:extLst>
      <p:ext uri="{BB962C8B-B14F-4D97-AF65-F5344CB8AC3E}">
        <p14:creationId xmlns:p14="http://schemas.microsoft.com/office/powerpoint/2010/main" val="22612700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txBox="1">
            <a:spLocks noGrp="1"/>
          </p:cNvSpPr>
          <p:nvPr>
            <p:ph type="title"/>
          </p:nvPr>
        </p:nvSpPr>
        <p:spPr>
          <a:xfrm>
            <a:off x="541386" y="580551"/>
            <a:ext cx="10972440" cy="11448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002060"/>
              </a:buClr>
              <a:buSzPts val="4400"/>
              <a:buFont typeface="Times New Roman"/>
              <a:buNone/>
            </a:pPr>
            <a:r>
              <a:rPr lang="en-US" dirty="0"/>
              <a:t>Neutron nuclear physics: fields of research</a:t>
            </a:r>
            <a:endParaRPr dirty="0"/>
          </a:p>
        </p:txBody>
      </p:sp>
      <p:sp>
        <p:nvSpPr>
          <p:cNvPr id="120" name="Google Shape;120;p1"/>
          <p:cNvSpPr txBox="1">
            <a:spLocks noGrp="1"/>
          </p:cNvSpPr>
          <p:nvPr>
            <p:ph type="subTitle" idx="1"/>
          </p:nvPr>
        </p:nvSpPr>
        <p:spPr>
          <a:xfrm>
            <a:off x="726513" y="1565753"/>
            <a:ext cx="10972440" cy="5198302"/>
          </a:xfrm>
          <a:prstGeom prst="rect">
            <a:avLst/>
          </a:prstGeom>
          <a:solidFill>
            <a:schemeClr val="bg1"/>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060"/>
              </a:buClr>
              <a:buSzPts val="2400"/>
              <a:buFont typeface="Times New Roman"/>
              <a:buNone/>
            </a:pPr>
            <a:r>
              <a:rPr lang="en-US" sz="2400" b="1" i="0" u="none" strike="noStrike" cap="none" dirty="0">
                <a:solidFill>
                  <a:srgbClr val="002060"/>
                </a:solidFill>
                <a:latin typeface="Times New Roman"/>
                <a:ea typeface="Times New Roman"/>
                <a:cs typeface="Times New Roman"/>
                <a:sym typeface="Times New Roman"/>
              </a:rPr>
              <a:t>Investigations of neutron nuclear interactions and properties of the neutron.</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P, T – parity conservation in nuclear reactions</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Fission physics (ROT &amp; TRI effects, rare modes)</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Nuclear reactions for nuclear data &amp; nuclear theory</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Cold &amp; ultracold neutrons, neutron optics</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Applied research (NAA, PGNAA, RBS, neutron mutagenesis, etc.)</a:t>
            </a:r>
            <a:endParaRPr dirty="0"/>
          </a:p>
          <a:p>
            <a:pPr marL="0" marR="0" lvl="0" indent="0" algn="l" rtl="0">
              <a:lnSpc>
                <a:spcPct val="90000"/>
              </a:lnSpc>
              <a:spcBef>
                <a:spcPts val="0"/>
              </a:spcBef>
              <a:spcAft>
                <a:spcPts val="0"/>
              </a:spcAft>
              <a:buClr>
                <a:srgbClr val="002060"/>
              </a:buClr>
              <a:buSzPts val="2400"/>
              <a:buFont typeface="Times New Roman"/>
              <a:buNone/>
            </a:pPr>
            <a:r>
              <a:rPr lang="en-US" sz="2400" b="1" i="0" u="none" strike="noStrike" cap="none" dirty="0">
                <a:solidFill>
                  <a:srgbClr val="002060"/>
                </a:solidFill>
                <a:latin typeface="Times New Roman"/>
                <a:ea typeface="Times New Roman"/>
                <a:cs typeface="Times New Roman"/>
                <a:sym typeface="Times New Roman"/>
              </a:rPr>
              <a:t>Development of the tagged neutron method (TNM) for determining the elemental structure of matter and studying nuclear reactions (TANGRA project).</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TNM for nuclear reaction research &amp; nuclear data</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Fast elemental analysis (method &amp; compact facilities)</a:t>
            </a:r>
            <a:endParaRPr dirty="0"/>
          </a:p>
          <a:p>
            <a:pPr marL="0" marR="0" lvl="0" indent="0" algn="l" rtl="0">
              <a:lnSpc>
                <a:spcPct val="90000"/>
              </a:lnSpc>
              <a:spcBef>
                <a:spcPts val="0"/>
              </a:spcBef>
              <a:spcAft>
                <a:spcPts val="0"/>
              </a:spcAft>
              <a:buClr>
                <a:srgbClr val="002060"/>
              </a:buClr>
              <a:buSzPts val="2400"/>
              <a:buFont typeface="Times New Roman"/>
              <a:buNone/>
            </a:pPr>
            <a:r>
              <a:rPr lang="en-US" sz="2400" b="1" i="0" u="none" strike="noStrike" cap="none" dirty="0">
                <a:solidFill>
                  <a:srgbClr val="002060"/>
                </a:solidFill>
                <a:latin typeface="Times New Roman"/>
                <a:ea typeface="Times New Roman"/>
                <a:cs typeface="Times New Roman"/>
                <a:sym typeface="Times New Roman"/>
              </a:rPr>
              <a:t>Modernization of the EG-5 accelerator and its experimental infrastructure.</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To realize nuclear reactions research program</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For applied research</a:t>
            </a:r>
            <a:endParaRPr sz="2000" b="1" dirty="0">
              <a:solidFill>
                <a:srgbClr val="00206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txBox="1">
            <a:spLocks noGrp="1"/>
          </p:cNvSpPr>
          <p:nvPr>
            <p:ph type="title"/>
          </p:nvPr>
        </p:nvSpPr>
        <p:spPr>
          <a:xfrm>
            <a:off x="609780" y="529030"/>
            <a:ext cx="10972440" cy="11448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002060"/>
              </a:buClr>
              <a:buSzPts val="2800"/>
              <a:buFont typeface="Times New Roman"/>
              <a:buNone/>
            </a:pPr>
            <a:r>
              <a:rPr lang="en-US" sz="2800" dirty="0"/>
              <a:t>Investigations of neutron nuclear interactions and properties of the neutron.</a:t>
            </a:r>
            <a:endParaRPr sz="2800" dirty="0"/>
          </a:p>
        </p:txBody>
      </p:sp>
      <p:sp>
        <p:nvSpPr>
          <p:cNvPr id="126" name="Google Shape;126;p2"/>
          <p:cNvSpPr txBox="1">
            <a:spLocks noGrp="1"/>
          </p:cNvSpPr>
          <p:nvPr>
            <p:ph type="subTitle" idx="1"/>
          </p:nvPr>
        </p:nvSpPr>
        <p:spPr>
          <a:xfrm>
            <a:off x="298194" y="1613881"/>
            <a:ext cx="5713500" cy="4708800"/>
          </a:xfrm>
          <a:prstGeom prst="rect">
            <a:avLst/>
          </a:prstGeom>
          <a:solidFill>
            <a:schemeClr val="bg1"/>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060"/>
              </a:buClr>
              <a:buSzPts val="2400"/>
              <a:buFont typeface="Times New Roman"/>
              <a:buNone/>
            </a:pPr>
            <a:r>
              <a:rPr lang="en-US" sz="2400" b="1" i="0" u="none" strike="noStrike" cap="none" dirty="0">
                <a:solidFill>
                  <a:srgbClr val="002060"/>
                </a:solidFill>
                <a:latin typeface="Times New Roman"/>
                <a:ea typeface="Times New Roman"/>
                <a:cs typeface="Times New Roman"/>
                <a:sym typeface="Times New Roman"/>
              </a:rPr>
              <a:t>P, T – parity conservation in nuclear reactions</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Parity violation is a manifestation of the weak interaction</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P-violation is well known in weak decays (</a:t>
            </a:r>
            <a:r>
              <a:rPr lang="en-US" sz="2000" b="1" i="1" dirty="0">
                <a:solidFill>
                  <a:srgbClr val="002060"/>
                </a:solidFill>
                <a:latin typeface="Times New Roman"/>
                <a:ea typeface="Times New Roman"/>
                <a:cs typeface="Times New Roman"/>
                <a:sym typeface="Times New Roman"/>
              </a:rPr>
              <a:t>β</a:t>
            </a:r>
            <a:r>
              <a:rPr lang="en-US" sz="2000" b="1" dirty="0">
                <a:solidFill>
                  <a:srgbClr val="002060"/>
                </a:solidFill>
                <a:latin typeface="Times New Roman"/>
                <a:ea typeface="Times New Roman"/>
                <a:cs typeface="Times New Roman"/>
                <a:sym typeface="Times New Roman"/>
              </a:rPr>
              <a:t>-decay, decay of π-mesons, etc.), observed in </a:t>
            </a:r>
            <a:r>
              <a:rPr lang="en-US" sz="2000" b="1" i="1" dirty="0">
                <a:solidFill>
                  <a:srgbClr val="002060"/>
                </a:solidFill>
                <a:latin typeface="Times New Roman"/>
                <a:ea typeface="Times New Roman"/>
                <a:cs typeface="Times New Roman"/>
                <a:sym typeface="Times New Roman"/>
              </a:rPr>
              <a:t>n</a:t>
            </a:r>
            <a:r>
              <a:rPr lang="en-US" sz="2000" b="1" dirty="0">
                <a:solidFill>
                  <a:srgbClr val="002060"/>
                </a:solidFill>
                <a:latin typeface="Times New Roman"/>
                <a:ea typeface="Times New Roman"/>
                <a:cs typeface="Times New Roman"/>
                <a:sym typeface="Times New Roman"/>
              </a:rPr>
              <a:t>-induced reactions (i.e. </a:t>
            </a:r>
            <a:r>
              <a:rPr lang="en-US" sz="2000" dirty="0">
                <a:solidFill>
                  <a:srgbClr val="002060"/>
                </a:solidFill>
              </a:rPr>
              <a:t>on</a:t>
            </a:r>
            <a:r>
              <a:rPr lang="en-US" sz="2000" b="1" dirty="0">
                <a:solidFill>
                  <a:srgbClr val="002060"/>
                </a:solidFill>
                <a:latin typeface="Times New Roman"/>
                <a:ea typeface="Times New Roman"/>
                <a:cs typeface="Times New Roman"/>
                <a:sym typeface="Times New Roman"/>
              </a:rPr>
              <a:t> </a:t>
            </a:r>
            <a:r>
              <a:rPr lang="en-US" sz="2000" baseline="30000" dirty="0">
                <a:solidFill>
                  <a:srgbClr val="002060"/>
                </a:solidFill>
              </a:rPr>
              <a:t>232</a:t>
            </a:r>
            <a:r>
              <a:rPr lang="en-US" sz="2000" b="1" dirty="0">
                <a:solidFill>
                  <a:srgbClr val="002060"/>
                </a:solidFill>
                <a:latin typeface="Times New Roman"/>
                <a:ea typeface="Times New Roman"/>
                <a:cs typeface="Times New Roman"/>
                <a:sym typeface="Times New Roman"/>
              </a:rPr>
              <a:t>Th, </a:t>
            </a:r>
            <a:r>
              <a:rPr lang="en-US" sz="2000" b="1" baseline="30000" dirty="0">
                <a:solidFill>
                  <a:srgbClr val="002060"/>
                </a:solidFill>
                <a:latin typeface="Times New Roman"/>
                <a:ea typeface="Times New Roman"/>
                <a:cs typeface="Times New Roman"/>
                <a:sym typeface="Times New Roman"/>
              </a:rPr>
              <a:t>117</a:t>
            </a:r>
            <a:r>
              <a:rPr lang="en-US" sz="2000" b="1" dirty="0">
                <a:solidFill>
                  <a:srgbClr val="002060"/>
                </a:solidFill>
                <a:latin typeface="Times New Roman"/>
                <a:ea typeface="Times New Roman"/>
                <a:cs typeface="Times New Roman"/>
                <a:sym typeface="Times New Roman"/>
              </a:rPr>
              <a:t>Sn, </a:t>
            </a:r>
            <a:r>
              <a:rPr lang="en-US" sz="2000" b="1" baseline="30000" dirty="0">
                <a:solidFill>
                  <a:srgbClr val="002060"/>
                </a:solidFill>
                <a:latin typeface="Times New Roman"/>
                <a:ea typeface="Times New Roman"/>
                <a:cs typeface="Times New Roman"/>
                <a:sym typeface="Times New Roman"/>
              </a:rPr>
              <a:t>81</a:t>
            </a:r>
            <a:r>
              <a:rPr lang="en-US" sz="2000" b="1" dirty="0">
                <a:solidFill>
                  <a:srgbClr val="002060"/>
                </a:solidFill>
                <a:latin typeface="Times New Roman"/>
                <a:ea typeface="Times New Roman"/>
                <a:cs typeface="Times New Roman"/>
                <a:sym typeface="Times New Roman"/>
              </a:rPr>
              <a:t>Br, </a:t>
            </a:r>
            <a:r>
              <a:rPr lang="en-US" sz="2000" b="1" baseline="30000" dirty="0">
                <a:solidFill>
                  <a:srgbClr val="002060"/>
                </a:solidFill>
                <a:latin typeface="Times New Roman"/>
                <a:ea typeface="Times New Roman"/>
                <a:cs typeface="Times New Roman"/>
                <a:sym typeface="Times New Roman"/>
              </a:rPr>
              <a:t>139</a:t>
            </a:r>
            <a:r>
              <a:rPr lang="en-US" sz="2000" b="1" dirty="0">
                <a:solidFill>
                  <a:srgbClr val="002060"/>
                </a:solidFill>
                <a:latin typeface="Times New Roman"/>
                <a:ea typeface="Times New Roman"/>
                <a:cs typeface="Times New Roman"/>
                <a:sym typeface="Times New Roman"/>
              </a:rPr>
              <a:t>La)</a:t>
            </a:r>
            <a:endParaRPr dirty="0"/>
          </a:p>
          <a:p>
            <a:pPr marL="342900" lvl="1" indent="-342900" algn="l" rtl="0">
              <a:spcBef>
                <a:spcPts val="500"/>
              </a:spcBef>
              <a:spcAft>
                <a:spcPts val="0"/>
              </a:spcAft>
              <a:buClr>
                <a:srgbClr val="002060"/>
              </a:buClr>
              <a:buSzPts val="2000"/>
              <a:buFont typeface="Arial"/>
              <a:buChar char="•"/>
            </a:pPr>
            <a:r>
              <a:rPr lang="en-US" sz="2000" b="1" dirty="0">
                <a:solidFill>
                  <a:srgbClr val="002060"/>
                </a:solidFill>
                <a:latin typeface="Times New Roman"/>
                <a:ea typeface="Times New Roman"/>
                <a:cs typeface="Times New Roman"/>
                <a:sym typeface="Times New Roman"/>
              </a:rPr>
              <a:t>T – violation (the same – CP – violation according CPT-theorem) </a:t>
            </a:r>
            <a:r>
              <a:rPr lang="en-US" sz="2000" b="1" dirty="0">
                <a:solidFill>
                  <a:srgbClr val="FF0000"/>
                </a:solidFill>
                <a:latin typeface="Times New Roman"/>
                <a:ea typeface="Times New Roman"/>
                <a:cs typeface="Times New Roman"/>
                <a:sym typeface="Times New Roman"/>
              </a:rPr>
              <a:t>was observed in K</a:t>
            </a:r>
            <a:r>
              <a:rPr lang="en-US" sz="2000" b="1" baseline="30000" dirty="0">
                <a:solidFill>
                  <a:srgbClr val="FF0000"/>
                </a:solidFill>
                <a:latin typeface="Times New Roman"/>
                <a:ea typeface="Times New Roman"/>
                <a:cs typeface="Times New Roman"/>
                <a:sym typeface="Times New Roman"/>
              </a:rPr>
              <a:t>0</a:t>
            </a:r>
            <a:r>
              <a:rPr lang="en-US" sz="2000" b="1" dirty="0">
                <a:solidFill>
                  <a:srgbClr val="FF0000"/>
                </a:solidFill>
                <a:latin typeface="Times New Roman"/>
                <a:ea typeface="Times New Roman"/>
                <a:cs typeface="Times New Roman"/>
                <a:sym typeface="Times New Roman"/>
              </a:rPr>
              <a:t>, B</a:t>
            </a:r>
            <a:r>
              <a:rPr lang="en-US" sz="2000" b="1" baseline="-25000" dirty="0">
                <a:solidFill>
                  <a:srgbClr val="FF0000"/>
                </a:solidFill>
                <a:latin typeface="Times New Roman"/>
                <a:ea typeface="Times New Roman"/>
                <a:cs typeface="Times New Roman"/>
                <a:sym typeface="Times New Roman"/>
              </a:rPr>
              <a:t>S</a:t>
            </a:r>
            <a:r>
              <a:rPr lang="en-US" sz="2000" b="1" dirty="0">
                <a:solidFill>
                  <a:srgbClr val="FF0000"/>
                </a:solidFill>
                <a:latin typeface="Times New Roman"/>
                <a:ea typeface="Times New Roman"/>
                <a:cs typeface="Times New Roman"/>
                <a:sym typeface="Times New Roman"/>
              </a:rPr>
              <a:t> and D</a:t>
            </a:r>
            <a:r>
              <a:rPr lang="en-US" sz="2000" b="1" baseline="30000" dirty="0">
                <a:solidFill>
                  <a:srgbClr val="FF0000"/>
                </a:solidFill>
                <a:latin typeface="Times New Roman"/>
                <a:ea typeface="Times New Roman"/>
                <a:cs typeface="Times New Roman"/>
                <a:sym typeface="Times New Roman"/>
              </a:rPr>
              <a:t>0</a:t>
            </a:r>
            <a:r>
              <a:rPr lang="en-US" sz="2000" b="1" dirty="0">
                <a:solidFill>
                  <a:srgbClr val="FF0000"/>
                </a:solidFill>
                <a:latin typeface="Times New Roman"/>
                <a:ea typeface="Times New Roman"/>
                <a:cs typeface="Times New Roman"/>
                <a:sym typeface="Times New Roman"/>
              </a:rPr>
              <a:t> – decays only</a:t>
            </a:r>
            <a:r>
              <a:rPr lang="en-US" sz="2000" b="1" dirty="0">
                <a:solidFill>
                  <a:srgbClr val="002060"/>
                </a:solidFill>
                <a:latin typeface="Times New Roman"/>
                <a:ea typeface="Times New Roman"/>
                <a:cs typeface="Times New Roman"/>
                <a:sym typeface="Times New Roman"/>
              </a:rPr>
              <a:t>. It is important to find other manifestation of this phenomenon</a:t>
            </a:r>
            <a:endParaRPr dirty="0"/>
          </a:p>
          <a:p>
            <a:pPr marL="0" lvl="1" indent="0" algn="l" rtl="0">
              <a:spcBef>
                <a:spcPts val="500"/>
              </a:spcBef>
              <a:spcAft>
                <a:spcPts val="0"/>
              </a:spcAft>
              <a:buNone/>
            </a:pPr>
            <a:r>
              <a:rPr lang="en-US" sz="2000" b="1" dirty="0">
                <a:solidFill>
                  <a:srgbClr val="002060"/>
                </a:solidFill>
                <a:latin typeface="Times New Roman"/>
                <a:ea typeface="Times New Roman"/>
                <a:cs typeface="Times New Roman"/>
                <a:sym typeface="Times New Roman"/>
              </a:rPr>
              <a:t>An experiment was proposed at IREN/IBR facilities to study T-violation in neutron-nucleus interaction</a:t>
            </a:r>
            <a:endParaRPr dirty="0"/>
          </a:p>
          <a:p>
            <a:pPr marL="0" marR="0" lvl="0" indent="0" algn="l" rtl="0">
              <a:lnSpc>
                <a:spcPct val="90000"/>
              </a:lnSpc>
              <a:spcBef>
                <a:spcPts val="0"/>
              </a:spcBef>
              <a:spcAft>
                <a:spcPts val="0"/>
              </a:spcAft>
              <a:buClr>
                <a:srgbClr val="002060"/>
              </a:buClr>
              <a:buSzPts val="2000"/>
              <a:buFont typeface="Times New Roman"/>
              <a:buNone/>
            </a:pPr>
            <a:endParaRPr sz="2000" b="1" i="0" u="none" strike="noStrike" cap="none" dirty="0">
              <a:solidFill>
                <a:srgbClr val="002060"/>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2060"/>
              </a:buClr>
              <a:buSzPts val="2000"/>
              <a:buFont typeface="Times New Roman"/>
              <a:buNone/>
            </a:pPr>
            <a:endParaRPr sz="2000" b="1" i="0" u="none" strike="noStrike" cap="none" dirty="0">
              <a:solidFill>
                <a:srgbClr val="002060"/>
              </a:solidFill>
              <a:latin typeface="Times New Roman"/>
              <a:ea typeface="Times New Roman"/>
              <a:cs typeface="Times New Roman"/>
              <a:sym typeface="Times New Roman"/>
            </a:endParaRPr>
          </a:p>
        </p:txBody>
      </p:sp>
      <p:sp>
        <p:nvSpPr>
          <p:cNvPr id="127" name="Google Shape;127;p2"/>
          <p:cNvSpPr txBox="1"/>
          <p:nvPr/>
        </p:nvSpPr>
        <p:spPr>
          <a:xfrm>
            <a:off x="7120647" y="1307869"/>
            <a:ext cx="4223582" cy="4925811"/>
          </a:xfrm>
          <a:prstGeom prst="rect">
            <a:avLst/>
          </a:prstGeom>
          <a:solidFill>
            <a:schemeClr val="lt1">
              <a:alpha val="97647"/>
            </a:schemeClr>
          </a:solidFill>
          <a:ln>
            <a:noFill/>
          </a:ln>
        </p:spPr>
        <p:txBody>
          <a:bodyPr spcFirstLastPara="1" wrap="square" lIns="91425" tIns="45700" rIns="91425" bIns="45700" anchor="t" anchorCtr="0">
            <a:normAutofit/>
          </a:bodyPr>
          <a:lstStyle/>
          <a:p>
            <a:pPr marL="228600" marR="0" lvl="0" indent="-139700" algn="l" rtl="0">
              <a:lnSpc>
                <a:spcPct val="120000"/>
              </a:lnSpc>
              <a:spcBef>
                <a:spcPts val="0"/>
              </a:spcBef>
              <a:spcAft>
                <a:spcPts val="0"/>
              </a:spcAft>
              <a:buClr>
                <a:schemeClr val="dk1"/>
              </a:buClr>
              <a:buSzPts val="1400"/>
              <a:buFont typeface="Arial"/>
              <a:buNone/>
            </a:pPr>
            <a:endParaRPr sz="1400" b="0" i="0" u="none" strike="noStrike" cap="none">
              <a:solidFill>
                <a:schemeClr val="lt1"/>
              </a:solidFill>
              <a:latin typeface="Merriweather"/>
              <a:ea typeface="Merriweather"/>
              <a:cs typeface="Merriweather"/>
              <a:sym typeface="Merriweather"/>
            </a:endParaRPr>
          </a:p>
        </p:txBody>
      </p:sp>
      <p:sp>
        <p:nvSpPr>
          <p:cNvPr id="128" name="Google Shape;128;p2"/>
          <p:cNvSpPr txBox="1"/>
          <p:nvPr/>
        </p:nvSpPr>
        <p:spPr>
          <a:xfrm>
            <a:off x="7711505" y="3082762"/>
            <a:ext cx="10684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T-inv</a:t>
            </a:r>
            <a:endParaRPr sz="1800">
              <a:solidFill>
                <a:schemeClr val="dk1"/>
              </a:solidFill>
              <a:latin typeface="Calibri"/>
              <a:ea typeface="Calibri"/>
              <a:cs typeface="Calibri"/>
              <a:sym typeface="Calibri"/>
            </a:endParaRPr>
          </a:p>
        </p:txBody>
      </p:sp>
      <p:sp>
        <p:nvSpPr>
          <p:cNvPr id="129" name="Google Shape;129;p2"/>
          <p:cNvSpPr txBox="1"/>
          <p:nvPr/>
        </p:nvSpPr>
        <p:spPr>
          <a:xfrm>
            <a:off x="7711505" y="4514124"/>
            <a:ext cx="10684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P-inv</a:t>
            </a:r>
            <a:endParaRPr sz="1800">
              <a:solidFill>
                <a:schemeClr val="dk1"/>
              </a:solidFill>
              <a:latin typeface="Calibri"/>
              <a:ea typeface="Calibri"/>
              <a:cs typeface="Calibri"/>
              <a:sym typeface="Calibri"/>
            </a:endParaRPr>
          </a:p>
        </p:txBody>
      </p:sp>
      <p:pic>
        <p:nvPicPr>
          <p:cNvPr id="130" name="Google Shape;130;p2" descr="12.png"/>
          <p:cNvPicPr preferRelativeResize="0"/>
          <p:nvPr/>
        </p:nvPicPr>
        <p:blipFill rotWithShape="1">
          <a:blip r:embed="rId3">
            <a:alphaModFix/>
          </a:blip>
          <a:srcRect/>
          <a:stretch/>
        </p:blipFill>
        <p:spPr>
          <a:xfrm>
            <a:off x="7303459" y="1411688"/>
            <a:ext cx="3831686" cy="3032927"/>
          </a:xfrm>
          <a:prstGeom prst="rect">
            <a:avLst/>
          </a:prstGeom>
          <a:noFill/>
          <a:ln>
            <a:noFill/>
          </a:ln>
        </p:spPr>
      </p:pic>
      <p:pic>
        <p:nvPicPr>
          <p:cNvPr id="131" name="Google Shape;131;p2" descr="14.png"/>
          <p:cNvPicPr preferRelativeResize="0"/>
          <p:nvPr/>
        </p:nvPicPr>
        <p:blipFill rotWithShape="1">
          <a:blip r:embed="rId4">
            <a:alphaModFix/>
          </a:blip>
          <a:srcRect/>
          <a:stretch/>
        </p:blipFill>
        <p:spPr>
          <a:xfrm>
            <a:off x="7341380" y="4991665"/>
            <a:ext cx="3831686" cy="1055187"/>
          </a:xfrm>
          <a:prstGeom prst="rect">
            <a:avLst/>
          </a:prstGeom>
          <a:noFill/>
          <a:ln>
            <a:noFill/>
          </a:ln>
        </p:spPr>
      </p:pic>
      <p:pic>
        <p:nvPicPr>
          <p:cNvPr id="132" name="Google Shape;132;p2"/>
          <p:cNvPicPr preferRelativeResize="0"/>
          <p:nvPr/>
        </p:nvPicPr>
        <p:blipFill rotWithShape="1">
          <a:blip r:embed="rId5">
            <a:alphaModFix/>
          </a:blip>
          <a:srcRect/>
          <a:stretch/>
        </p:blipFill>
        <p:spPr>
          <a:xfrm>
            <a:off x="9219302" y="1965745"/>
            <a:ext cx="245620" cy="307025"/>
          </a:xfrm>
          <a:prstGeom prst="rect">
            <a:avLst/>
          </a:prstGeom>
          <a:noFill/>
          <a:ln>
            <a:noFill/>
          </a:ln>
        </p:spPr>
      </p:pic>
      <p:pic>
        <p:nvPicPr>
          <p:cNvPr id="133" name="Google Shape;133;p2"/>
          <p:cNvPicPr preferRelativeResize="0"/>
          <p:nvPr/>
        </p:nvPicPr>
        <p:blipFill rotWithShape="1">
          <a:blip r:embed="rId6">
            <a:alphaModFix/>
          </a:blip>
          <a:srcRect/>
          <a:stretch/>
        </p:blipFill>
        <p:spPr>
          <a:xfrm>
            <a:off x="9225247" y="2537252"/>
            <a:ext cx="233339" cy="307025"/>
          </a:xfrm>
          <a:prstGeom prst="rect">
            <a:avLst/>
          </a:prstGeom>
          <a:noFill/>
          <a:ln>
            <a:noFill/>
          </a:ln>
        </p:spPr>
      </p:pic>
      <p:pic>
        <p:nvPicPr>
          <p:cNvPr id="134" name="Google Shape;134;p2"/>
          <p:cNvPicPr preferRelativeResize="0"/>
          <p:nvPr/>
        </p:nvPicPr>
        <p:blipFill rotWithShape="1">
          <a:blip r:embed="rId7">
            <a:alphaModFix/>
          </a:blip>
          <a:srcRect/>
          <a:stretch/>
        </p:blipFill>
        <p:spPr>
          <a:xfrm>
            <a:off x="9212937" y="5037576"/>
            <a:ext cx="245620" cy="307025"/>
          </a:xfrm>
          <a:prstGeom prst="rect">
            <a:avLst/>
          </a:prstGeom>
          <a:noFill/>
          <a:ln>
            <a:noFill/>
          </a:ln>
        </p:spPr>
      </p:pic>
      <p:pic>
        <p:nvPicPr>
          <p:cNvPr id="135" name="Google Shape;135;p2"/>
          <p:cNvPicPr preferRelativeResize="0"/>
          <p:nvPr/>
        </p:nvPicPr>
        <p:blipFill rotWithShape="1">
          <a:blip r:embed="rId8">
            <a:alphaModFix/>
          </a:blip>
          <a:srcRect/>
          <a:stretch/>
        </p:blipFill>
        <p:spPr>
          <a:xfrm>
            <a:off x="9212967" y="5609065"/>
            <a:ext cx="245620" cy="307025"/>
          </a:xfrm>
          <a:prstGeom prst="rect">
            <a:avLst/>
          </a:prstGeom>
          <a:noFill/>
          <a:ln>
            <a:noFill/>
          </a:ln>
        </p:spPr>
      </p:pic>
      <p:sp>
        <p:nvSpPr>
          <p:cNvPr id="136" name="Google Shape;136;p2"/>
          <p:cNvSpPr txBox="1"/>
          <p:nvPr/>
        </p:nvSpPr>
        <p:spPr>
          <a:xfrm>
            <a:off x="7341380" y="1613865"/>
            <a:ext cx="956314"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polarizer</a:t>
            </a:r>
            <a:endParaRPr sz="1600">
              <a:solidFill>
                <a:schemeClr val="dk1"/>
              </a:solidFill>
              <a:latin typeface="Calibri"/>
              <a:ea typeface="Calibri"/>
              <a:cs typeface="Calibri"/>
              <a:sym typeface="Calibri"/>
            </a:endParaRPr>
          </a:p>
        </p:txBody>
      </p:sp>
      <p:sp>
        <p:nvSpPr>
          <p:cNvPr id="137" name="Google Shape;137;p2"/>
          <p:cNvSpPr txBox="1"/>
          <p:nvPr/>
        </p:nvSpPr>
        <p:spPr>
          <a:xfrm>
            <a:off x="8245729" y="1357239"/>
            <a:ext cx="956314"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a:t>
            </a:r>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target</a:t>
            </a:r>
            <a:endParaRPr sz="1600">
              <a:solidFill>
                <a:schemeClr val="dk1"/>
              </a:solidFill>
              <a:latin typeface="Calibri"/>
              <a:ea typeface="Calibri"/>
              <a:cs typeface="Calibri"/>
              <a:sym typeface="Calibri"/>
            </a:endParaRPr>
          </a:p>
        </p:txBody>
      </p:sp>
      <p:sp>
        <p:nvSpPr>
          <p:cNvPr id="138" name="Google Shape;138;p2"/>
          <p:cNvSpPr txBox="1"/>
          <p:nvPr/>
        </p:nvSpPr>
        <p:spPr>
          <a:xfrm>
            <a:off x="9877428" y="1315763"/>
            <a:ext cx="956314"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D</a:t>
            </a:r>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detector</a:t>
            </a:r>
            <a:endParaRPr sz="16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609480" y="703800"/>
            <a:ext cx="10972440" cy="11448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002060"/>
              </a:buClr>
              <a:buSzPts val="2800"/>
              <a:buFont typeface="Times New Roman"/>
              <a:buNone/>
            </a:pPr>
            <a:r>
              <a:rPr lang="en-US" sz="2800"/>
              <a:t>Investigations of neutron nuclear interactions and properties of the neutron.</a:t>
            </a:r>
            <a:endParaRPr sz="2800"/>
          </a:p>
        </p:txBody>
      </p:sp>
      <p:sp>
        <p:nvSpPr>
          <p:cNvPr id="144" name="Google Shape;144;p3"/>
          <p:cNvSpPr txBox="1">
            <a:spLocks noGrp="1"/>
          </p:cNvSpPr>
          <p:nvPr>
            <p:ph type="subTitle" idx="1"/>
          </p:nvPr>
        </p:nvSpPr>
        <p:spPr>
          <a:xfrm>
            <a:off x="298194" y="1740706"/>
            <a:ext cx="5713499" cy="4708731"/>
          </a:xfrm>
          <a:prstGeom prst="rect">
            <a:avLst/>
          </a:prstGeom>
          <a:solidFill>
            <a:schemeClr val="bg1"/>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060"/>
              </a:buClr>
              <a:buSzPts val="2400"/>
              <a:buFont typeface="Times New Roman"/>
              <a:buNone/>
            </a:pPr>
            <a:r>
              <a:rPr lang="en-US" sz="2400" b="1" i="0" u="none" strike="noStrike" cap="none" dirty="0">
                <a:solidFill>
                  <a:srgbClr val="002060"/>
                </a:solidFill>
                <a:latin typeface="Times New Roman"/>
                <a:ea typeface="Times New Roman"/>
                <a:cs typeface="Times New Roman"/>
                <a:sym typeface="Times New Roman"/>
              </a:rPr>
              <a:t>Fission physics: TRI &amp; ROT effects</a:t>
            </a:r>
            <a:endParaRPr dirty="0"/>
          </a:p>
          <a:p>
            <a:pPr marL="342900" marR="0" lvl="0" indent="-342900" algn="l" rtl="0">
              <a:lnSpc>
                <a:spcPct val="90000"/>
              </a:lnSpc>
              <a:spcBef>
                <a:spcPts val="0"/>
              </a:spcBef>
              <a:spcAft>
                <a:spcPts val="0"/>
              </a:spcAft>
              <a:buClr>
                <a:srgbClr val="002060"/>
              </a:buClr>
              <a:buSzPts val="2000"/>
              <a:buFont typeface="Arial"/>
              <a:buChar char="•"/>
            </a:pPr>
            <a:r>
              <a:rPr lang="en-US" sz="2000" b="1" i="0" u="none" strike="noStrike" cap="none" dirty="0">
                <a:solidFill>
                  <a:srgbClr val="002060"/>
                </a:solidFill>
                <a:latin typeface="Times New Roman"/>
                <a:ea typeface="Times New Roman"/>
                <a:cs typeface="Times New Roman"/>
                <a:sym typeface="Times New Roman"/>
              </a:rPr>
              <a:t>False T-</a:t>
            </a:r>
            <a:r>
              <a:rPr lang="en-US" sz="2000" dirty="0">
                <a:solidFill>
                  <a:srgbClr val="002060"/>
                </a:solidFill>
              </a:rPr>
              <a:t>violation</a:t>
            </a:r>
            <a:r>
              <a:rPr lang="en-US" sz="2000" b="1" i="0" u="none" strike="noStrike" cap="none" dirty="0">
                <a:solidFill>
                  <a:srgbClr val="002060"/>
                </a:solidFill>
                <a:latin typeface="Times New Roman"/>
                <a:ea typeface="Times New Roman"/>
                <a:cs typeface="Times New Roman"/>
                <a:sym typeface="Times New Roman"/>
              </a:rPr>
              <a:t> effects observed in asymmetry of fission products angular distribution in relation to the fission axis</a:t>
            </a:r>
            <a:endParaRPr dirty="0"/>
          </a:p>
          <a:p>
            <a:pPr marL="342900" marR="0" lvl="0" indent="-342900" algn="l" rtl="0">
              <a:lnSpc>
                <a:spcPct val="90000"/>
              </a:lnSpc>
              <a:spcBef>
                <a:spcPts val="0"/>
              </a:spcBef>
              <a:spcAft>
                <a:spcPts val="0"/>
              </a:spcAft>
              <a:buClr>
                <a:srgbClr val="002060"/>
              </a:buClr>
              <a:buSzPts val="2000"/>
              <a:buFont typeface="Arial"/>
              <a:buChar char="•"/>
            </a:pPr>
            <a:r>
              <a:rPr lang="en-US" sz="2000" b="1" i="0" u="none" strike="noStrike" cap="none" dirty="0">
                <a:solidFill>
                  <a:srgbClr val="002060"/>
                </a:solidFill>
                <a:latin typeface="Times New Roman"/>
                <a:ea typeface="Times New Roman"/>
                <a:cs typeface="Times New Roman"/>
                <a:sym typeface="Times New Roman"/>
              </a:rPr>
              <a:t>Reason – rotation of the nucleus at the break-up moment</a:t>
            </a:r>
            <a:endParaRPr dirty="0"/>
          </a:p>
          <a:p>
            <a:pPr marL="342900" marR="0" lvl="0" indent="-342900" algn="l" rtl="0">
              <a:lnSpc>
                <a:spcPct val="90000"/>
              </a:lnSpc>
              <a:spcBef>
                <a:spcPts val="0"/>
              </a:spcBef>
              <a:spcAft>
                <a:spcPts val="0"/>
              </a:spcAft>
              <a:buClr>
                <a:srgbClr val="002060"/>
              </a:buClr>
              <a:buSzPts val="2000"/>
              <a:buFont typeface="Arial"/>
              <a:buChar char="•"/>
            </a:pPr>
            <a:r>
              <a:rPr lang="en-US" sz="2000" b="1" i="0" u="none" strike="noStrike" cap="none" dirty="0">
                <a:solidFill>
                  <a:srgbClr val="002060"/>
                </a:solidFill>
                <a:latin typeface="Times New Roman"/>
                <a:ea typeface="Times New Roman"/>
                <a:cs typeface="Times New Roman"/>
                <a:sym typeface="Times New Roman"/>
              </a:rPr>
              <a:t>Source of information about nuclear spin near break-up (J,K values)</a:t>
            </a:r>
            <a:endParaRPr dirty="0"/>
          </a:p>
          <a:p>
            <a:pPr marL="342900" marR="0" lvl="0" indent="-342900" algn="l" rtl="0">
              <a:lnSpc>
                <a:spcPct val="90000"/>
              </a:lnSpc>
              <a:spcBef>
                <a:spcPts val="0"/>
              </a:spcBef>
              <a:spcAft>
                <a:spcPts val="0"/>
              </a:spcAft>
              <a:buClr>
                <a:srgbClr val="002060"/>
              </a:buClr>
              <a:buSzPts val="2000"/>
              <a:buFont typeface="Arial"/>
              <a:buChar char="•"/>
            </a:pPr>
            <a:r>
              <a:rPr lang="en-US" sz="2000" b="1" i="0" u="none" strike="noStrike" cap="none" dirty="0">
                <a:solidFill>
                  <a:srgbClr val="002060"/>
                </a:solidFill>
                <a:latin typeface="Times New Roman"/>
                <a:ea typeface="Times New Roman"/>
                <a:cs typeface="Times New Roman"/>
                <a:sym typeface="Times New Roman"/>
              </a:rPr>
              <a:t>Needed for theoretical models testing</a:t>
            </a:r>
            <a:endParaRPr dirty="0"/>
          </a:p>
          <a:p>
            <a:pPr marL="342900" marR="0" lvl="0" indent="-215900" algn="l" rtl="0">
              <a:lnSpc>
                <a:spcPct val="90000"/>
              </a:lnSpc>
              <a:spcBef>
                <a:spcPts val="0"/>
              </a:spcBef>
              <a:spcAft>
                <a:spcPts val="0"/>
              </a:spcAft>
              <a:buClr>
                <a:srgbClr val="002060"/>
              </a:buClr>
              <a:buSzPts val="2000"/>
              <a:buFont typeface="Arial"/>
              <a:buNone/>
            </a:pPr>
            <a:endParaRPr sz="2000" b="1" i="0" u="none" strike="noStrike" cap="none" dirty="0">
              <a:solidFill>
                <a:srgbClr val="002060"/>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FF0000"/>
              </a:buClr>
              <a:buSzPts val="2000"/>
              <a:buFont typeface="Times New Roman"/>
              <a:buNone/>
            </a:pPr>
            <a:r>
              <a:rPr lang="en-US" sz="2000" b="1" i="0" u="none" strike="noStrike" cap="none" dirty="0">
                <a:solidFill>
                  <a:srgbClr val="FF0000"/>
                </a:solidFill>
                <a:latin typeface="Times New Roman"/>
                <a:ea typeface="Times New Roman"/>
                <a:cs typeface="Times New Roman"/>
                <a:sym typeface="Times New Roman"/>
              </a:rPr>
              <a:t>Studied for cold</a:t>
            </a:r>
            <a:r>
              <a:rPr lang="en-US" sz="2000" dirty="0">
                <a:solidFill>
                  <a:srgbClr val="FF0000"/>
                </a:solidFill>
              </a:rPr>
              <a:t>, thermal</a:t>
            </a:r>
            <a:r>
              <a:rPr lang="en-US" sz="2000" b="1" i="0" u="none" strike="noStrike" cap="none" dirty="0">
                <a:solidFill>
                  <a:srgbClr val="FF0000"/>
                </a:solidFill>
                <a:latin typeface="Times New Roman"/>
                <a:ea typeface="Times New Roman"/>
                <a:cs typeface="Times New Roman"/>
                <a:sym typeface="Times New Roman"/>
              </a:rPr>
              <a:t> neutrons and for the first isolated resonance of </a:t>
            </a:r>
            <a:r>
              <a:rPr lang="en-US" sz="2000" b="1" i="0" u="none" strike="noStrike" cap="none" baseline="30000" dirty="0">
                <a:solidFill>
                  <a:srgbClr val="FF0000"/>
                </a:solidFill>
                <a:latin typeface="Times New Roman"/>
                <a:ea typeface="Times New Roman"/>
                <a:cs typeface="Times New Roman"/>
                <a:sym typeface="Times New Roman"/>
              </a:rPr>
              <a:t>235</a:t>
            </a:r>
            <a:r>
              <a:rPr lang="en-US" sz="2000" b="1" i="0" u="none" strike="noStrike" cap="none" dirty="0">
                <a:solidFill>
                  <a:srgbClr val="FF0000"/>
                </a:solidFill>
                <a:latin typeface="Times New Roman"/>
                <a:ea typeface="Times New Roman"/>
                <a:cs typeface="Times New Roman"/>
                <a:sym typeface="Times New Roman"/>
              </a:rPr>
              <a:t>U. Data for higher energies is needed</a:t>
            </a:r>
            <a:endParaRPr dirty="0"/>
          </a:p>
          <a:p>
            <a:pPr marL="0" marR="0" lvl="0" indent="0" algn="l" rtl="0">
              <a:lnSpc>
                <a:spcPct val="90000"/>
              </a:lnSpc>
              <a:spcBef>
                <a:spcPts val="0"/>
              </a:spcBef>
              <a:spcAft>
                <a:spcPts val="0"/>
              </a:spcAft>
              <a:buClr>
                <a:srgbClr val="002060"/>
              </a:buClr>
              <a:buSzPts val="2000"/>
              <a:buFont typeface="Times New Roman"/>
              <a:buNone/>
            </a:pPr>
            <a:endParaRPr sz="2000" b="1" i="0" u="none" strike="noStrike" cap="none" dirty="0">
              <a:solidFill>
                <a:srgbClr val="002060"/>
              </a:solidFill>
              <a:latin typeface="Times New Roman"/>
              <a:ea typeface="Times New Roman"/>
              <a:cs typeface="Times New Roman"/>
              <a:sym typeface="Times New Roman"/>
            </a:endParaRPr>
          </a:p>
        </p:txBody>
      </p:sp>
      <p:pic>
        <p:nvPicPr>
          <p:cNvPr id="145" name="Google Shape;145;p3"/>
          <p:cNvPicPr preferRelativeResize="0"/>
          <p:nvPr/>
        </p:nvPicPr>
        <p:blipFill rotWithShape="1">
          <a:blip r:embed="rId3">
            <a:alphaModFix/>
          </a:blip>
          <a:srcRect/>
          <a:stretch/>
        </p:blipFill>
        <p:spPr>
          <a:xfrm>
            <a:off x="6715329" y="1629727"/>
            <a:ext cx="4957861" cy="436344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5409cc1159_0_0"/>
          <p:cNvSpPr txBox="1">
            <a:spLocks noGrp="1"/>
          </p:cNvSpPr>
          <p:nvPr>
            <p:ph type="title"/>
          </p:nvPr>
        </p:nvSpPr>
        <p:spPr>
          <a:xfrm>
            <a:off x="993375" y="435475"/>
            <a:ext cx="10972500" cy="881700"/>
          </a:xfrm>
          <a:prstGeom prst="rect">
            <a:avLst/>
          </a:prstGeom>
          <a:solidFill>
            <a:schemeClr val="bg1"/>
          </a:solidFill>
        </p:spPr>
        <p:txBody>
          <a:bodyPr spcFirstLastPara="1" wrap="square" lIns="0" tIns="0" rIns="0" bIns="0" anchor="ctr" anchorCtr="0">
            <a:noAutofit/>
          </a:bodyPr>
          <a:lstStyle/>
          <a:p>
            <a:pPr marL="0" lvl="0" indent="0" algn="l" rtl="0">
              <a:spcBef>
                <a:spcPts val="0"/>
              </a:spcBef>
              <a:spcAft>
                <a:spcPts val="0"/>
              </a:spcAft>
              <a:buNone/>
            </a:pPr>
            <a:r>
              <a:rPr lang="en-US" sz="2400" dirty="0"/>
              <a:t>Experiments at the FRM II: ROT-effect in gamma-ray and neutron emission.</a:t>
            </a:r>
            <a:br>
              <a:rPr lang="en-US" sz="2400" dirty="0"/>
            </a:br>
            <a:r>
              <a:rPr lang="en-US" sz="2400" dirty="0"/>
              <a:t>Plans to transfer at the IBR-2</a:t>
            </a:r>
            <a:endParaRPr sz="2400" dirty="0"/>
          </a:p>
        </p:txBody>
      </p:sp>
      <p:pic>
        <p:nvPicPr>
          <p:cNvPr id="152" name="Google Shape;152;g25409cc1159_0_0"/>
          <p:cNvPicPr preferRelativeResize="0"/>
          <p:nvPr/>
        </p:nvPicPr>
        <p:blipFill>
          <a:blip r:embed="rId3">
            <a:alphaModFix/>
          </a:blip>
          <a:stretch>
            <a:fillRect/>
          </a:stretch>
        </p:blipFill>
        <p:spPr>
          <a:xfrm>
            <a:off x="103900" y="1200425"/>
            <a:ext cx="5804576" cy="2921650"/>
          </a:xfrm>
          <a:prstGeom prst="rect">
            <a:avLst/>
          </a:prstGeom>
          <a:noFill/>
          <a:ln>
            <a:noFill/>
          </a:ln>
        </p:spPr>
      </p:pic>
      <p:pic>
        <p:nvPicPr>
          <p:cNvPr id="153" name="Google Shape;153;g25409cc1159_0_0"/>
          <p:cNvPicPr preferRelativeResize="0"/>
          <p:nvPr/>
        </p:nvPicPr>
        <p:blipFill>
          <a:blip r:embed="rId4">
            <a:alphaModFix/>
          </a:blip>
          <a:stretch>
            <a:fillRect/>
          </a:stretch>
        </p:blipFill>
        <p:spPr>
          <a:xfrm>
            <a:off x="6834225" y="1276625"/>
            <a:ext cx="4859827" cy="2769250"/>
          </a:xfrm>
          <a:prstGeom prst="rect">
            <a:avLst/>
          </a:prstGeom>
          <a:noFill/>
          <a:ln>
            <a:noFill/>
          </a:ln>
        </p:spPr>
      </p:pic>
      <p:sp>
        <p:nvSpPr>
          <p:cNvPr id="154" name="Google Shape;154;g25409cc1159_0_0"/>
          <p:cNvSpPr txBox="1"/>
          <p:nvPr/>
        </p:nvSpPr>
        <p:spPr>
          <a:xfrm>
            <a:off x="103838" y="4224225"/>
            <a:ext cx="5804700" cy="1846629"/>
          </a:xfrm>
          <a:prstGeom prst="rect">
            <a:avLst/>
          </a:prstGeom>
          <a:solidFill>
            <a:schemeClr val="bg1"/>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dirty="0">
                <a:solidFill>
                  <a:schemeClr val="dk2"/>
                </a:solidFill>
                <a:latin typeface="Times New Roman"/>
                <a:ea typeface="Times New Roman"/>
                <a:cs typeface="Times New Roman"/>
                <a:sym typeface="Times New Roman"/>
              </a:rPr>
              <a:t>Experimental setup: P - SEOP polarizer; Ch - fission chamber surrounded by gamma/neutron detectors; A - analyzer; D - neutron detector; S1,S2 - spin control coils. The blue arrow in the figure indicates the direction of the magnetic field, the red arrow direction of the neutron spin respectively.</a:t>
            </a:r>
            <a:endParaRPr b="1" dirty="0">
              <a:solidFill>
                <a:schemeClr val="dk2"/>
              </a:solidFill>
              <a:latin typeface="Times New Roman"/>
              <a:ea typeface="Times New Roman"/>
              <a:cs typeface="Times New Roman"/>
              <a:sym typeface="Times New Roman"/>
            </a:endParaRPr>
          </a:p>
        </p:txBody>
      </p:sp>
      <p:sp>
        <p:nvSpPr>
          <p:cNvPr id="155" name="Google Shape;155;g25409cc1159_0_0"/>
          <p:cNvSpPr txBox="1"/>
          <p:nvPr/>
        </p:nvSpPr>
        <p:spPr>
          <a:xfrm>
            <a:off x="6838950" y="4195050"/>
            <a:ext cx="500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2"/>
                </a:solidFill>
                <a:latin typeface="Times New Roman"/>
                <a:ea typeface="Times New Roman"/>
                <a:cs typeface="Times New Roman"/>
                <a:sym typeface="Times New Roman"/>
              </a:rPr>
              <a:t>Asymmetry ratio D as a function of angle for the gamma-rays</a:t>
            </a:r>
            <a:endParaRPr b="1">
              <a:solidFill>
                <a:schemeClr val="dk2"/>
              </a:solidFill>
              <a:latin typeface="Times New Roman"/>
              <a:ea typeface="Times New Roman"/>
              <a:cs typeface="Times New Roman"/>
              <a:sym typeface="Times New Roman"/>
            </a:endParaRPr>
          </a:p>
        </p:txBody>
      </p:sp>
      <p:sp>
        <p:nvSpPr>
          <p:cNvPr id="156" name="Google Shape;156;g25409cc1159_0_0"/>
          <p:cNvSpPr txBox="1"/>
          <p:nvPr/>
        </p:nvSpPr>
        <p:spPr>
          <a:xfrm>
            <a:off x="6000775" y="5030800"/>
            <a:ext cx="5895000" cy="400200"/>
          </a:xfrm>
          <a:prstGeom prst="rect">
            <a:avLst/>
          </a:prstGeom>
          <a:solidFill>
            <a:schemeClr val="bg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980000"/>
                </a:solidFill>
                <a:latin typeface="Times New Roman"/>
                <a:ea typeface="Times New Roman"/>
                <a:cs typeface="Times New Roman"/>
                <a:sym typeface="Times New Roman"/>
              </a:rPr>
              <a:t>D. </a:t>
            </a:r>
            <a:r>
              <a:rPr lang="en-US" dirty="0" err="1">
                <a:solidFill>
                  <a:srgbClr val="980000"/>
                </a:solidFill>
                <a:latin typeface="Times New Roman"/>
                <a:ea typeface="Times New Roman"/>
                <a:cs typeface="Times New Roman"/>
                <a:sym typeface="Times New Roman"/>
              </a:rPr>
              <a:t>Berikov</a:t>
            </a:r>
            <a:r>
              <a:rPr lang="en-US" dirty="0">
                <a:solidFill>
                  <a:srgbClr val="980000"/>
                </a:solidFill>
                <a:latin typeface="Times New Roman"/>
                <a:ea typeface="Times New Roman"/>
                <a:cs typeface="Times New Roman"/>
                <a:sym typeface="Times New Roman"/>
              </a:rPr>
              <a:t>, G. Ahmadov, Yu. Kopatch et. al., Phys. Rev. C 104, 024607 (2021)</a:t>
            </a:r>
            <a:endParaRPr dirty="0">
              <a:solidFill>
                <a:srgbClr val="980000"/>
              </a:solidFill>
              <a:latin typeface="Times New Roman"/>
              <a:ea typeface="Times New Roman"/>
              <a:cs typeface="Times New Roman"/>
              <a:sym typeface="Times New Roman"/>
            </a:endParaRPr>
          </a:p>
        </p:txBody>
      </p:sp>
      <p:sp>
        <p:nvSpPr>
          <p:cNvPr id="157" name="Google Shape;157;g25409cc1159_0_0"/>
          <p:cNvSpPr txBox="1"/>
          <p:nvPr/>
        </p:nvSpPr>
        <p:spPr>
          <a:xfrm>
            <a:off x="4873433" y="6299573"/>
            <a:ext cx="5746200" cy="738633"/>
          </a:xfrm>
          <a:prstGeom prst="rect">
            <a:avLst/>
          </a:prstGeom>
          <a:solidFill>
            <a:schemeClr val="bg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980000"/>
                </a:solidFill>
                <a:latin typeface="Times New Roman"/>
                <a:ea typeface="Times New Roman"/>
                <a:cs typeface="Times New Roman"/>
                <a:sym typeface="Times New Roman"/>
              </a:rPr>
              <a:t>D. </a:t>
            </a:r>
            <a:r>
              <a:rPr lang="en-US" dirty="0" err="1">
                <a:solidFill>
                  <a:srgbClr val="980000"/>
                </a:solidFill>
                <a:latin typeface="Times New Roman"/>
                <a:ea typeface="Times New Roman"/>
                <a:cs typeface="Times New Roman"/>
                <a:sym typeface="Times New Roman"/>
              </a:rPr>
              <a:t>Berikov</a:t>
            </a:r>
            <a:r>
              <a:rPr lang="en-US" dirty="0">
                <a:solidFill>
                  <a:srgbClr val="980000"/>
                </a:solidFill>
                <a:latin typeface="Times New Roman"/>
                <a:ea typeface="Times New Roman"/>
                <a:cs typeface="Times New Roman"/>
                <a:sym typeface="Times New Roman"/>
              </a:rPr>
              <a:t>, V. </a:t>
            </a:r>
            <a:r>
              <a:rPr lang="en-US" dirty="0" err="1">
                <a:solidFill>
                  <a:srgbClr val="980000"/>
                </a:solidFill>
                <a:latin typeface="Times New Roman"/>
                <a:ea typeface="Times New Roman"/>
                <a:cs typeface="Times New Roman"/>
                <a:sym typeface="Times New Roman"/>
              </a:rPr>
              <a:t>Hutanu</a:t>
            </a:r>
            <a:r>
              <a:rPr lang="en-US" dirty="0">
                <a:solidFill>
                  <a:srgbClr val="980000"/>
                </a:solidFill>
                <a:latin typeface="Times New Roman"/>
                <a:ea typeface="Times New Roman"/>
                <a:cs typeface="Times New Roman"/>
                <a:sym typeface="Times New Roman"/>
              </a:rPr>
              <a:t>, Yu. Kopatch et al., JINST 15, P01014 (2020)</a:t>
            </a:r>
            <a:endParaRPr dirty="0">
              <a:solidFill>
                <a:srgbClr val="980000"/>
              </a:solidFill>
              <a:latin typeface="Times New Roman"/>
              <a:ea typeface="Times New Roman"/>
              <a:cs typeface="Times New Roman"/>
              <a:sym typeface="Times New Roman"/>
            </a:endParaRPr>
          </a:p>
        </p:txBody>
      </p:sp>
      <p:sp>
        <p:nvSpPr>
          <p:cNvPr id="158" name="Google Shape;158;g25409cc1159_0_0"/>
          <p:cNvSpPr txBox="1"/>
          <p:nvPr/>
        </p:nvSpPr>
        <p:spPr>
          <a:xfrm>
            <a:off x="5908476" y="5463823"/>
            <a:ext cx="6183900" cy="738633"/>
          </a:xfrm>
          <a:prstGeom prst="rect">
            <a:avLst/>
          </a:prstGeom>
          <a:solidFill>
            <a:schemeClr val="bg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980000"/>
                </a:solidFill>
                <a:latin typeface="Times New Roman"/>
                <a:ea typeface="Times New Roman"/>
                <a:cs typeface="Times New Roman"/>
                <a:sym typeface="Times New Roman"/>
              </a:rPr>
              <a:t>D. </a:t>
            </a:r>
            <a:r>
              <a:rPr lang="en-US" dirty="0" err="1">
                <a:solidFill>
                  <a:srgbClr val="980000"/>
                </a:solidFill>
                <a:latin typeface="Times New Roman"/>
                <a:ea typeface="Times New Roman"/>
                <a:cs typeface="Times New Roman"/>
                <a:sym typeface="Times New Roman"/>
              </a:rPr>
              <a:t>Berikov</a:t>
            </a:r>
            <a:r>
              <a:rPr lang="en-US" dirty="0">
                <a:solidFill>
                  <a:srgbClr val="980000"/>
                </a:solidFill>
                <a:latin typeface="Times New Roman"/>
                <a:ea typeface="Times New Roman"/>
                <a:cs typeface="Times New Roman"/>
                <a:sym typeface="Times New Roman"/>
              </a:rPr>
              <a:t>, G. Ahmadov, Yu. Kopatch and V. </a:t>
            </a:r>
            <a:r>
              <a:rPr lang="en-US" dirty="0" err="1">
                <a:solidFill>
                  <a:srgbClr val="980000"/>
                </a:solidFill>
                <a:latin typeface="Times New Roman"/>
                <a:ea typeface="Times New Roman"/>
                <a:cs typeface="Times New Roman"/>
                <a:sym typeface="Times New Roman"/>
              </a:rPr>
              <a:t>Novitsky</a:t>
            </a:r>
            <a:r>
              <a:rPr lang="en-US" dirty="0">
                <a:solidFill>
                  <a:srgbClr val="980000"/>
                </a:solidFill>
                <a:latin typeface="Times New Roman"/>
                <a:ea typeface="Times New Roman"/>
                <a:cs typeface="Times New Roman"/>
                <a:sym typeface="Times New Roman"/>
              </a:rPr>
              <a:t>, JINST </a:t>
            </a:r>
          </a:p>
          <a:p>
            <a:pPr marL="0" lvl="0" indent="0" algn="l" rtl="0">
              <a:spcBef>
                <a:spcPts val="0"/>
              </a:spcBef>
              <a:spcAft>
                <a:spcPts val="0"/>
              </a:spcAft>
              <a:buNone/>
            </a:pPr>
            <a:r>
              <a:rPr lang="en-US" dirty="0">
                <a:solidFill>
                  <a:srgbClr val="980000"/>
                </a:solidFill>
                <a:latin typeface="Times New Roman"/>
                <a:ea typeface="Times New Roman"/>
                <a:cs typeface="Times New Roman"/>
                <a:sym typeface="Times New Roman"/>
              </a:rPr>
              <a:t>17, P08030 (2022)</a:t>
            </a:r>
            <a:endParaRPr dirty="0">
              <a:solidFill>
                <a:srgbClr val="980000"/>
              </a:solidFill>
              <a:latin typeface="Times New Roman"/>
              <a:ea typeface="Times New Roman"/>
              <a:cs typeface="Times New Roman"/>
              <a:sym typeface="Times New Roman"/>
            </a:endParaRPr>
          </a:p>
        </p:txBody>
      </p:sp>
      <p:sp>
        <p:nvSpPr>
          <p:cNvPr id="159" name="Google Shape;159;g25409cc1159_0_0"/>
          <p:cNvSpPr txBox="1"/>
          <p:nvPr/>
        </p:nvSpPr>
        <p:spPr>
          <a:xfrm>
            <a:off x="2419042" y="5740756"/>
            <a:ext cx="3180900" cy="461700"/>
          </a:xfrm>
          <a:prstGeom prst="rect">
            <a:avLst/>
          </a:prstGeom>
          <a:solidFill>
            <a:schemeClr val="bg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rgbClr val="980000"/>
                </a:solidFill>
                <a:latin typeface="Times New Roman"/>
                <a:ea typeface="Times New Roman"/>
                <a:cs typeface="Times New Roman"/>
                <a:sym typeface="Times New Roman"/>
              </a:rPr>
              <a:t>More detailed description in</a:t>
            </a:r>
            <a:endParaRPr sz="1800" b="1">
              <a:solidFill>
                <a:srgbClr val="98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FLNP_2021</Template>
  <TotalTime>984</TotalTime>
  <Words>2048</Words>
  <Application>Microsoft Office PowerPoint</Application>
  <PresentationFormat>Широкоэкранный</PresentationFormat>
  <Paragraphs>232</Paragraphs>
  <Slides>21</Slides>
  <Notes>15</Notes>
  <HiddenSlides>0</HiddenSlides>
  <MMClips>0</MMClips>
  <ScaleCrop>false</ScaleCrop>
  <HeadingPairs>
    <vt:vector size="8" baseType="variant">
      <vt:variant>
        <vt:lpstr>Использованные шрифты</vt:lpstr>
      </vt:variant>
      <vt:variant>
        <vt:i4>9</vt:i4>
      </vt:variant>
      <vt:variant>
        <vt:lpstr>Тема</vt:lpstr>
      </vt:variant>
      <vt:variant>
        <vt:i4>4</vt:i4>
      </vt:variant>
      <vt:variant>
        <vt:lpstr>Внедренные серверы OLE</vt:lpstr>
      </vt:variant>
      <vt:variant>
        <vt:i4>2</vt:i4>
      </vt:variant>
      <vt:variant>
        <vt:lpstr>Заголовки слайдов</vt:lpstr>
      </vt:variant>
      <vt:variant>
        <vt:i4>21</vt:i4>
      </vt:variant>
    </vt:vector>
  </HeadingPairs>
  <TitlesOfParts>
    <vt:vector size="36" baseType="lpstr">
      <vt:lpstr>Arial</vt:lpstr>
      <vt:lpstr>Avenir Next Condensed Medium</vt:lpstr>
      <vt:lpstr>Avenir Next Medium</vt:lpstr>
      <vt:lpstr>Calibri</vt:lpstr>
      <vt:lpstr>Cambria Math</vt:lpstr>
      <vt:lpstr>Comic Sans MS</vt:lpstr>
      <vt:lpstr>Merriweather</vt:lpstr>
      <vt:lpstr>Times New Roman</vt:lpstr>
      <vt:lpstr>Wingdings</vt:lpstr>
      <vt:lpstr>annual_report_2015_nts</vt:lpstr>
      <vt:lpstr>4_annual_report_2015_nts</vt:lpstr>
      <vt:lpstr>Оформление по умолчанию</vt:lpstr>
      <vt:lpstr>Тема Office</vt:lpstr>
      <vt:lpstr>Image</vt:lpstr>
      <vt:lpstr>Equation</vt:lpstr>
      <vt:lpstr>57th meeting of the PAC for Nuclear Physics June 29, 2023</vt:lpstr>
      <vt:lpstr>Презентация PowerPoint</vt:lpstr>
      <vt:lpstr>IBR-2</vt:lpstr>
      <vt:lpstr>UCN Source at IBR-2</vt:lpstr>
      <vt:lpstr>Microbeam at EG-5 accelerator</vt:lpstr>
      <vt:lpstr>Neutron nuclear physics: fields of research</vt:lpstr>
      <vt:lpstr>Investigations of neutron nuclear interactions and properties of the neutron.</vt:lpstr>
      <vt:lpstr>Investigations of neutron nuclear interactions and properties of the neutron.</vt:lpstr>
      <vt:lpstr>Experiments at the FRM II: ROT-effect in gamma-ray and neutron emission. Plans to transfer at the IBR-2</vt:lpstr>
      <vt:lpstr>Rare fission mode processes: ternary, quaternary, and quinary.</vt:lpstr>
      <vt:lpstr>Investigations of neutron nuclear interactions and properties of the neutron.</vt:lpstr>
      <vt:lpstr>Nuclear Data in MeV region at the Electrostatic Generators</vt:lpstr>
      <vt:lpstr>NAA at IBR-2</vt:lpstr>
      <vt:lpstr>Презентация PowerPoint</vt:lpstr>
      <vt:lpstr>Презентация PowerPoint</vt:lpstr>
      <vt:lpstr>Research areas of GNAA –  Group of Neutron Activation Analysis</vt:lpstr>
      <vt:lpstr>Wall painting investigations</vt:lpstr>
      <vt:lpstr>Archaeological investigations</vt:lpstr>
      <vt:lpstr>Geo-ecological investigations</vt:lpstr>
      <vt:lpstr>Conclusion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Valery Shvetsov</dc:creator>
  <cp:lastModifiedBy>Valery Shvetsov</cp:lastModifiedBy>
  <cp:revision>153</cp:revision>
  <dcterms:created xsi:type="dcterms:W3CDTF">2021-07-22T06:19:04Z</dcterms:created>
  <dcterms:modified xsi:type="dcterms:W3CDTF">2023-06-23T07:56:22Z</dcterms:modified>
</cp:coreProperties>
</file>