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9" r:id="rId4"/>
    <p:sldId id="288" r:id="rId5"/>
    <p:sldId id="293" r:id="rId6"/>
    <p:sldId id="258" r:id="rId7"/>
    <p:sldId id="259" r:id="rId8"/>
    <p:sldId id="261" r:id="rId9"/>
    <p:sldId id="264" r:id="rId10"/>
    <p:sldId id="266" r:id="rId11"/>
    <p:sldId id="268" r:id="rId12"/>
    <p:sldId id="282" r:id="rId13"/>
    <p:sldId id="279" r:id="rId14"/>
    <p:sldId id="269" r:id="rId15"/>
    <p:sldId id="290" r:id="rId16"/>
    <p:sldId id="294" r:id="rId17"/>
    <p:sldId id="292" r:id="rId18"/>
    <p:sldId id="271" r:id="rId19"/>
    <p:sldId id="291" r:id="rId20"/>
    <p:sldId id="270" r:id="rId21"/>
    <p:sldId id="284" r:id="rId22"/>
    <p:sldId id="286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0528" autoAdjust="0"/>
  </p:normalViewPr>
  <p:slideViewPr>
    <p:cSldViewPr snapToGrid="0">
      <p:cViewPr varScale="1">
        <p:scale>
          <a:sx n="60" d="100"/>
          <a:sy n="60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3FD2-6BA0-4F74-B5BB-E0A5D3959B27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0877D-C7B8-41A8-9796-F028DA6F3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1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0877D-C7B8-41A8-9796-F028DA6F361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8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4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0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1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7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3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4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6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B9F-051E-4A20-9563-7B4F5B7B878A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71B0-5A8B-44FF-AF08-946EFDE15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var\folders\cp\q7mwkswx1gx1gv3_0jl_s5fm0000gq\T\com.microsoft.Word\WebArchiveCopyPasteTempFiles\page10image5547419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447" y="12555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ADSR project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(Accelerator Driven Subcritical Reactor)</a:t>
            </a:r>
            <a:b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Proposal for extension of the project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2978" y="3993923"/>
            <a:ext cx="9144000" cy="924306"/>
          </a:xfrm>
        </p:spPr>
        <p:txBody>
          <a:bodyPr>
            <a:normAutofit/>
          </a:bodyPr>
          <a:lstStyle/>
          <a:p>
            <a:r>
              <a:rPr lang="en-US" dirty="0"/>
              <a:t>Mihaela </a:t>
            </a:r>
            <a:r>
              <a:rPr lang="en-US" dirty="0" err="1"/>
              <a:t>Paraipan</a:t>
            </a:r>
            <a:endParaRPr lang="en-US" dirty="0"/>
          </a:p>
          <a:p>
            <a:r>
              <a:rPr lang="en-US" dirty="0"/>
              <a:t>(on behalf of</a:t>
            </a:r>
            <a:r>
              <a:rPr lang="ru-RU" dirty="0"/>
              <a:t> </a:t>
            </a:r>
            <a:r>
              <a:rPr lang="en-US"/>
              <a:t>the team)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52996" y="63203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64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166" y="801566"/>
            <a:ext cx="4460158" cy="3807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4224" y="898486"/>
            <a:ext cx="5086990" cy="3710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8718" y="1012976"/>
            <a:ext cx="3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9908" y="1246507"/>
            <a:ext cx="5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9756" y="5564911"/>
            <a:ext cx="9670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 beam of 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Li 0.25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realizes the same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sz="2000" b="1" baseline="-25000" dirty="0" err="1">
                <a:solidFill>
                  <a:schemeClr val="bg2">
                    <a:lumMod val="10000"/>
                  </a:schemeClr>
                </a:solidFill>
              </a:rPr>
              <a:t>net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as a beam of 1.5 GeV proton with the minimal length of the accelerator (length 2.5 times smaller than for proton).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626" y="4803837"/>
            <a:ext cx="1013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energy gain G (a) and the net electrical power produced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baseline="-25000" dirty="0" err="1">
                <a:solidFill>
                  <a:schemeClr val="bg2">
                    <a:lumMod val="10000"/>
                  </a:schemeClr>
                </a:solidFill>
              </a:rPr>
              <a:t>net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(b) as a function of projectile energy for particles accelerated in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linac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core with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0.985.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355" y="30620"/>
            <a:ext cx="735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Linear accelerator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4276" y="6310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0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0" y="5103100"/>
            <a:ext cx="10741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Optimal energy of proton beam is ~ 1 GeV with G ~ 12.</a:t>
            </a:r>
          </a:p>
          <a:p>
            <a:pPr algn="just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 beam of 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Li with energy 0.2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is equivalent with 1 GeV proton beam with respect to the energy gain and the net power produced.</a:t>
            </a:r>
          </a:p>
          <a:p>
            <a:pPr algn="just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Ion beams starting with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</a:rPr>
              <a:t> 7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Li and energy above 0.3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realize 2-3 times higher G.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5180" y="738650"/>
            <a:ext cx="5234879" cy="3394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026" y="694194"/>
            <a:ext cx="4681945" cy="343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354" y="4295186"/>
            <a:ext cx="996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energy gain G (a) and the net electrical power produced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baseline="-25000" dirty="0" err="1">
                <a:solidFill>
                  <a:schemeClr val="bg2">
                    <a:lumMod val="10000"/>
                  </a:schemeClr>
                </a:solidFill>
              </a:rPr>
              <a:t>net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(b) as a function of projectile energy for particles accelerated in a cyclotron, core with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0.985.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077" y="93313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Cyclotron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735570" y="1148027"/>
            <a:ext cx="406304" cy="40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2265376" y="947561"/>
            <a:ext cx="406304" cy="40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4596" y="63034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4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756" y="388418"/>
            <a:ext cx="697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Comparison with fusion power plants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375" y="4151214"/>
            <a:ext cx="420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Entler</a:t>
            </a:r>
            <a:r>
              <a:rPr lang="en-US" b="1" dirty="0"/>
              <a:t> S., </a:t>
            </a:r>
            <a:r>
              <a:rPr lang="en-US" b="1" dirty="0" err="1"/>
              <a:t>Horacek</a:t>
            </a:r>
            <a:r>
              <a:rPr lang="en-US" b="1" dirty="0"/>
              <a:t> J., </a:t>
            </a:r>
            <a:r>
              <a:rPr lang="en-US" b="1" dirty="0" err="1"/>
              <a:t>Dlouhy</a:t>
            </a:r>
            <a:r>
              <a:rPr lang="en-US" b="1" dirty="0"/>
              <a:t> T., </a:t>
            </a:r>
            <a:r>
              <a:rPr lang="en-US" b="1" dirty="0" err="1"/>
              <a:t>Doctal</a:t>
            </a:r>
            <a:r>
              <a:rPr lang="en-US" b="1" dirty="0"/>
              <a:t> V., Approximation of the economy of fusion energy, Energy 152 (2018) 489-497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97310" y="4029835"/>
            <a:ext cx="483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Meier W.R. et al., Fusion technology aspects of laser inertial fusion energy (LIFE), Fusion Engineering and Design 89 (2014) 2489-2492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34" y="1617058"/>
            <a:ext cx="5535921" cy="24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337" y="1673830"/>
            <a:ext cx="5688703" cy="5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881" y="2217261"/>
            <a:ext cx="5704884" cy="105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7823" y="987228"/>
            <a:ext cx="487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ITER project – magnetic plasma confinement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2248" y="995320"/>
            <a:ext cx="538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LIFE project – laser inertial plasma confinement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5770" y="1391830"/>
            <a:ext cx="744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 ~ 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6602" y="1439033"/>
            <a:ext cx="744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 ~ 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9244" y="5360243"/>
            <a:ext cx="838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The values of energy gain that could be achieved in ADSR are significantly higher (until 10 times) that the G values estimated for fusion power plant.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79702" y="6303695"/>
            <a:ext cx="478949" cy="3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98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532" y="78216"/>
            <a:ext cx="702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Proposals for future experiments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297" y="542591"/>
            <a:ext cx="1148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relevant data about the efficiency of proton and ion beams are obtained in</a:t>
            </a:r>
            <a:r>
              <a:rPr lang="ru-RU" dirty="0"/>
              <a:t> </a:t>
            </a:r>
            <a:r>
              <a:rPr lang="en-US" dirty="0"/>
              <a:t>experiments with fuel blanket.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design of the experimental target must reproduce at a small scale the situation in a real ADSR. It should allow also to check the effect of converters with length until 110 cm.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interest is to determine the minimal dimensions and minimal amount of fuel necessary for a correct reproduction of the ratio of the energy released (amount of fissions) produced with proton and ion beams.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3133" y="2313954"/>
            <a:ext cx="880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CC"/>
                </a:solidFill>
              </a:rPr>
              <a:t>The design of the graphite target GAMMA-4</a:t>
            </a:r>
            <a:endParaRPr lang="ru-RU" sz="2400" b="1" dirty="0">
              <a:solidFill>
                <a:srgbClr val="CC00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332" y="2864519"/>
            <a:ext cx="7198201" cy="3814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4596" y="63034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05080" y="2224200"/>
            <a:ext cx="5453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Paraipan</a:t>
            </a:r>
            <a:r>
              <a:rPr lang="en-US" b="1" dirty="0"/>
              <a:t> M., </a:t>
            </a:r>
            <a:r>
              <a:rPr lang="en-US" b="1" dirty="0" err="1"/>
              <a:t>Kryachko</a:t>
            </a:r>
            <a:r>
              <a:rPr lang="en-US" b="1" dirty="0"/>
              <a:t> I. A., </a:t>
            </a:r>
            <a:r>
              <a:rPr lang="en-US" b="1" dirty="0" err="1"/>
              <a:t>Javadova</a:t>
            </a:r>
            <a:r>
              <a:rPr lang="en-US" b="1" dirty="0"/>
              <a:t> V. M., </a:t>
            </a:r>
            <a:r>
              <a:rPr lang="en-US" b="1" dirty="0" err="1"/>
              <a:t>Levterova</a:t>
            </a:r>
            <a:r>
              <a:rPr lang="en-US" b="1" dirty="0"/>
              <a:t> E. A., </a:t>
            </a:r>
            <a:r>
              <a:rPr lang="en-US" b="1" dirty="0" err="1"/>
              <a:t>Tyutyunnikov</a:t>
            </a:r>
            <a:r>
              <a:rPr lang="en-US" b="1" dirty="0"/>
              <a:t> S. I., </a:t>
            </a:r>
            <a:r>
              <a:rPr lang="en-US" b="1" i="1" dirty="0"/>
              <a:t>Main Results of </a:t>
            </a:r>
            <a:r>
              <a:rPr lang="en-US" b="1" i="1" dirty="0" err="1"/>
              <a:t>Neutronical</a:t>
            </a:r>
            <a:r>
              <a:rPr lang="en-US" b="1" i="1" dirty="0"/>
              <a:t> Study about ADS with Ion Beams and Implications on Experiments Planning</a:t>
            </a:r>
            <a:r>
              <a:rPr lang="en-US" b="1" dirty="0"/>
              <a:t>, Phys. Part. </a:t>
            </a:r>
            <a:r>
              <a:rPr lang="en-US" b="1" dirty="0" err="1"/>
              <a:t>Nucl</a:t>
            </a:r>
            <a:r>
              <a:rPr lang="en-US" b="1" dirty="0"/>
              <a:t>. Lett. 19 2 (2022) p. 129-144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029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387" y="0"/>
            <a:ext cx="1020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Summary of the proposal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26902"/>
            <a:ext cx="121920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	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In previous years, the conditions which maximize the efficiency of ADSR were investigated. The main factors related with the core, relevant for the ADSR efficiency are the 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criticality coefficient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of the core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k</a:t>
            </a:r>
            <a:r>
              <a:rPr lang="en-US" sz="2000" baseline="-25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eff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, the material used for the converter and the level of the enrichment. The optimal value of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k</a:t>
            </a:r>
            <a:r>
              <a:rPr lang="en-US" sz="2000" baseline="-25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eff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is in the range 0.985 - 0.988.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	It was suggested that the 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best choice for the converter is Be,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especially for ion beams at low energy. A converter with radius 10-20 cm and length 100-120 cm maximizes the energy released and lowers the necessary level of enrichment, ensuring larger period between refueling and higher actinide burn-up.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In ADSR until 25 % from the actinides can be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fissioned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during a cycle, 3.5 times more than it can be achieved in a fast reactor.</a:t>
            </a:r>
          </a:p>
          <a:p>
            <a:pPr algn="just"/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	The maximum energy gain of protons is obtained at 1.5 GeV when they are accelerated in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and at lower energy (0.75-1 GeV) when a cyclotron is used. In both situations ion beams starting with 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He realize higher energy gain than protons. When particles are accelerated in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at low accelerator length a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beam of </a:t>
            </a:r>
            <a:r>
              <a:rPr lang="en-US" sz="2000" baseline="300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 with energy 0.25 </a:t>
            </a:r>
            <a:r>
              <a:rPr lang="en-US" sz="2000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AGeV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represents the best option.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High energy gain from 20 (with 0.25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AGeV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Li beam) to 45 (with 0.75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AGeV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 and 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Ne beam) can be obtained in ADSR, which makes ADSR an efficient source of energy.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 the next 4 years the ADSR project will be concentrated on:</a:t>
            </a:r>
          </a:p>
          <a:p>
            <a:pPr algn="just"/>
            <a:endParaRPr lang="en-US" sz="2000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Research activities, involving simulation study, on an optimal design of the target;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Verification of a principally new concept of a system based on the use of ion beams instead of protons;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Implementation of the first stage of experimental program focused on measurement of the</a:t>
            </a:r>
            <a:b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neutron yields with different converter combinations.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05063" y="63067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69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FC7213-47B2-4DE5-9A11-E5E7B04BBD5C}"/>
              </a:ext>
            </a:extLst>
          </p:cNvPr>
          <p:cNvSpPr txBox="1"/>
          <p:nvPr/>
        </p:nvSpPr>
        <p:spPr>
          <a:xfrm>
            <a:off x="1559496" y="0"/>
            <a:ext cx="99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Project team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31C743-6FA2-4B7C-8B9F-0110AC45DCF2}"/>
              </a:ext>
            </a:extLst>
          </p:cNvPr>
          <p:cNvSpPr/>
          <p:nvPr/>
        </p:nvSpPr>
        <p:spPr>
          <a:xfrm>
            <a:off x="609600" y="3454400"/>
            <a:ext cx="2109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Sergey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Tyutyunnikov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683FA5-8A3B-42F3-BB5A-C355441DD680}"/>
              </a:ext>
            </a:extLst>
          </p:cNvPr>
          <p:cNvSpPr/>
          <p:nvPr/>
        </p:nvSpPr>
        <p:spPr>
          <a:xfrm>
            <a:off x="3479800" y="3352801"/>
            <a:ext cx="181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Mihaela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Paraipan</a:t>
            </a:r>
            <a:endParaRPr lang="en-US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5" y="609600"/>
            <a:ext cx="2470034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3759200"/>
            <a:ext cx="2647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400"/>
            <a:ext cx="2472656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329" y="571500"/>
            <a:ext cx="23705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55102" y="685800"/>
            <a:ext cx="2492606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100" y="570748"/>
            <a:ext cx="2289608" cy="284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39100" y="36830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683FA5-8A3B-42F3-BB5A-C355441DD680}"/>
              </a:ext>
            </a:extLst>
          </p:cNvPr>
          <p:cNvSpPr/>
          <p:nvPr/>
        </p:nvSpPr>
        <p:spPr>
          <a:xfrm>
            <a:off x="6388100" y="3302001"/>
            <a:ext cx="16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Krystsina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Husak</a:t>
            </a:r>
            <a:endParaRPr lang="en-US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3683FA5-8A3B-42F3-BB5A-C355441DD680}"/>
              </a:ext>
            </a:extLst>
          </p:cNvPr>
          <p:cNvSpPr/>
          <p:nvPr/>
        </p:nvSpPr>
        <p:spPr>
          <a:xfrm>
            <a:off x="9575800" y="3378201"/>
            <a:ext cx="1488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Vafa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Javadova</a:t>
            </a:r>
            <a:endParaRPr lang="en-US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683FA5-8A3B-42F3-BB5A-C355441DD680}"/>
              </a:ext>
            </a:extLst>
          </p:cNvPr>
          <p:cNvSpPr/>
          <p:nvPr/>
        </p:nvSpPr>
        <p:spPr>
          <a:xfrm>
            <a:off x="1612900" y="6311901"/>
            <a:ext cx="108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Tran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683FA5-8A3B-42F3-BB5A-C355441DD680}"/>
              </a:ext>
            </a:extLst>
          </p:cNvPr>
          <p:cNvSpPr/>
          <p:nvPr/>
        </p:nvSpPr>
        <p:spPr>
          <a:xfrm>
            <a:off x="4953000" y="6311901"/>
            <a:ext cx="173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Polina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Sushkova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683FA5-8A3B-42F3-BB5A-C355441DD680}"/>
              </a:ext>
            </a:extLst>
          </p:cNvPr>
          <p:cNvSpPr/>
          <p:nvPr/>
        </p:nvSpPr>
        <p:spPr>
          <a:xfrm>
            <a:off x="8356600" y="6336268"/>
            <a:ext cx="150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Igor 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Kryachko</a:t>
            </a:r>
            <a:endParaRPr lang="en-US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5063" y="63067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48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0E330-880A-4578-B9C7-26EDA9F3FFFC}"/>
              </a:ext>
            </a:extLst>
          </p:cNvPr>
          <p:cNvSpPr txBox="1"/>
          <p:nvPr/>
        </p:nvSpPr>
        <p:spPr>
          <a:xfrm>
            <a:off x="609598" y="403123"/>
            <a:ext cx="99895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Manpower</a:t>
            </a:r>
            <a:r>
              <a:rPr lang="en-US" sz="2400" b="1" dirty="0"/>
              <a:t> </a:t>
            </a:r>
          </a:p>
          <a:p>
            <a:r>
              <a:rPr lang="en-US" sz="2800" dirty="0"/>
              <a:t>For the first year of implementation </a:t>
            </a:r>
          </a:p>
          <a:p>
            <a:r>
              <a:rPr lang="en-US" sz="2800" dirty="0"/>
              <a:t>      JINR staff 8.6 FTE</a:t>
            </a:r>
          </a:p>
          <a:p>
            <a:r>
              <a:rPr lang="en-US" sz="2800" dirty="0"/>
              <a:t>      associated </a:t>
            </a:r>
            <a:r>
              <a:rPr lang="en-US" sz="2800" dirty="0" err="1"/>
              <a:t>personel</a:t>
            </a:r>
            <a:r>
              <a:rPr lang="en-US" sz="2800" dirty="0"/>
              <a:t> from partner organizations 10.5 FTE</a:t>
            </a:r>
          </a:p>
          <a:p>
            <a:endParaRPr lang="en-US" sz="2800" dirty="0"/>
          </a:p>
          <a:p>
            <a:r>
              <a:rPr lang="en-US" sz="3600" b="1" dirty="0"/>
              <a:t>Financing: total estimated cost (for 4 years period)</a:t>
            </a:r>
          </a:p>
          <a:p>
            <a:r>
              <a:rPr lang="en-US" sz="2800" dirty="0"/>
              <a:t>      780000 USD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338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915" y="801008"/>
            <a:ext cx="1125836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Tyutyunnikov</a:t>
            </a:r>
            <a:r>
              <a:rPr lang="en-US" sz="1400" dirty="0"/>
              <a:t> S. I., The influence of the particle beam and accelerator type on ADS efficiency, </a:t>
            </a:r>
            <a:r>
              <a:rPr lang="en-US" sz="1400" dirty="0" err="1"/>
              <a:t>Nucl</a:t>
            </a:r>
            <a:r>
              <a:rPr lang="en-US" sz="1400" dirty="0"/>
              <a:t>. Sci. Eng. </a:t>
            </a:r>
            <a:r>
              <a:rPr lang="ru-RU" sz="1400" dirty="0"/>
              <a:t>(2023), DOI: https://doi.org/10.1080/00295639.2023.217558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Tyutyunnikov</a:t>
            </a:r>
            <a:r>
              <a:rPr lang="en-US" sz="1400" dirty="0"/>
              <a:t> S. I., Aspects of target optimization for ADS with light ion beams at energies below 0.5 </a:t>
            </a:r>
            <a:r>
              <a:rPr lang="en-US" sz="1400" dirty="0" err="1"/>
              <a:t>AGeV</a:t>
            </a:r>
            <a:r>
              <a:rPr lang="en-US" sz="1400" dirty="0"/>
              <a:t>, </a:t>
            </a:r>
            <a:r>
              <a:rPr lang="en-US" sz="1400" dirty="0" err="1"/>
              <a:t>Progr</a:t>
            </a:r>
            <a:r>
              <a:rPr lang="en-US" sz="1400" dirty="0"/>
              <a:t>. </a:t>
            </a:r>
            <a:r>
              <a:rPr lang="ru-RU" sz="1400" dirty="0" err="1"/>
              <a:t>Nucl</a:t>
            </a:r>
            <a:r>
              <a:rPr lang="ru-RU" sz="1400" dirty="0"/>
              <a:t>. </a:t>
            </a:r>
            <a:r>
              <a:rPr lang="ru-RU" sz="1400" dirty="0" err="1"/>
              <a:t>En</a:t>
            </a:r>
            <a:r>
              <a:rPr lang="ru-RU" sz="1400" dirty="0"/>
              <a:t>. 120 (2020) 103221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Kryachko</a:t>
            </a:r>
            <a:r>
              <a:rPr lang="en-US" sz="1400" dirty="0"/>
              <a:t> I. A.,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Levterova</a:t>
            </a:r>
            <a:r>
              <a:rPr lang="en-US" sz="1400" dirty="0"/>
              <a:t> E. A., </a:t>
            </a:r>
            <a:r>
              <a:rPr lang="en-US" sz="1400" dirty="0" err="1"/>
              <a:t>Tyutyunnikov</a:t>
            </a:r>
            <a:r>
              <a:rPr lang="en-US" sz="1400" dirty="0"/>
              <a:t> S. I., Main Results of </a:t>
            </a:r>
            <a:r>
              <a:rPr lang="en-US" sz="1400" dirty="0" err="1"/>
              <a:t>Neutronical</a:t>
            </a:r>
            <a:r>
              <a:rPr lang="en-US" sz="1400" dirty="0"/>
              <a:t> Study about ADS with Ion Beams and Implications on Experiments Planning, Phys. </a:t>
            </a:r>
            <a:r>
              <a:rPr lang="ru-RU" sz="1400" dirty="0" err="1"/>
              <a:t>Part</a:t>
            </a:r>
            <a:r>
              <a:rPr lang="ru-RU" sz="1400" dirty="0"/>
              <a:t>. </a:t>
            </a:r>
            <a:r>
              <a:rPr lang="ru-RU" sz="1400" dirty="0" err="1"/>
              <a:t>Nucl</a:t>
            </a:r>
            <a:r>
              <a:rPr lang="ru-RU" sz="1400" dirty="0"/>
              <a:t>. </a:t>
            </a:r>
            <a:r>
              <a:rPr lang="ru-RU" sz="1400" dirty="0" err="1"/>
              <a:t>Lett</a:t>
            </a:r>
            <a:r>
              <a:rPr lang="ru-RU" sz="1400" dirty="0"/>
              <a:t>. 19 2 (2022) p. 129-144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Baznat</a:t>
            </a:r>
            <a:r>
              <a:rPr lang="en-US" sz="1400" dirty="0"/>
              <a:t> M. et al., Cascade models in simulation of extended heavy targets irradiated by accelerated proton and deuteron beams, Phys. </a:t>
            </a:r>
            <a:r>
              <a:rPr lang="ru-RU" sz="1400" dirty="0" err="1"/>
              <a:t>Part</a:t>
            </a:r>
            <a:r>
              <a:rPr lang="ru-RU" sz="1400" dirty="0"/>
              <a:t>. </a:t>
            </a:r>
            <a:r>
              <a:rPr lang="ru-RU" sz="1400" dirty="0" err="1"/>
              <a:t>Nucl</a:t>
            </a:r>
            <a:r>
              <a:rPr lang="ru-RU" sz="1400" dirty="0"/>
              <a:t>. 53, 5 (2022), p. 1000-1020.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A.Baldin</a:t>
            </a:r>
            <a:r>
              <a:rPr lang="en-US" sz="1400" dirty="0"/>
              <a:t> et al., Using TFBC for the neutron field characterization in experiments on “QUINTA” setup, Phys. </a:t>
            </a:r>
            <a:r>
              <a:rPr lang="ru-RU" sz="1400" dirty="0" err="1"/>
              <a:t>Part</a:t>
            </a:r>
            <a:r>
              <a:rPr lang="ru-RU" sz="1400" dirty="0"/>
              <a:t>. </a:t>
            </a:r>
            <a:r>
              <a:rPr lang="ru-RU" sz="1400" dirty="0" err="1"/>
              <a:t>Nucl</a:t>
            </a:r>
            <a:r>
              <a:rPr lang="ru-RU" sz="1400" dirty="0"/>
              <a:t>. 52, 6 (2022), p. 1033-1043.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Tyutyunnikov</a:t>
            </a:r>
            <a:r>
              <a:rPr lang="en-US" sz="1400" dirty="0"/>
              <a:t> S. I., High efficiency ADS, International Conference “Modern Problems of Nuclear Energetics and Nuclear Technologies”, Institute of Nuclear Physics of Uzbekistan Academy of Sciences, Tashkent, Uzbekistan (2021)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Tyutyunnikov</a:t>
            </a:r>
            <a:r>
              <a:rPr lang="en-US" sz="1400" dirty="0"/>
              <a:t> S. I, Target design for experimental investigation of ADS with proton and light ion beams, LXXII International conference "Nucleus-2022", Lomonosov Moscow State University, Moscow, Russia (2022)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Tyutyunnikov</a:t>
            </a:r>
            <a:r>
              <a:rPr lang="en-US" sz="1400" dirty="0"/>
              <a:t> S. I, Perspectives of ADS with protons and light ion beams, IV International Scientific Forum “NUCLEAR SCIENCE AND TECHNOLOGIES” dedicated to the 65th anniversary of the Institute of Nuclear Physics, </a:t>
            </a:r>
            <a:r>
              <a:rPr lang="ru-RU" sz="1400" dirty="0"/>
              <a:t>Алматы</a:t>
            </a:r>
            <a:r>
              <a:rPr lang="en-US" sz="1400" dirty="0"/>
              <a:t>, </a:t>
            </a:r>
            <a:r>
              <a:rPr lang="ru-RU" sz="1400" dirty="0"/>
              <a:t>Казахстан</a:t>
            </a:r>
            <a:r>
              <a:rPr lang="en-US" sz="1400" dirty="0"/>
              <a:t> (2022)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Tyutyunnikov</a:t>
            </a:r>
            <a:r>
              <a:rPr lang="en-US" sz="1400" dirty="0"/>
              <a:t> S. I, The influence of the particle beam and accelerator type on ADS efficiency, 14th International Topical Meeting on Nuclear Applications of Accelerator AccApp`21, Washington DC, USA (2021)</a:t>
            </a:r>
            <a:endParaRPr lang="ru-RU" sz="1400" dirty="0"/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1513956" y="6310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AE9F4-C674-4FFF-A426-976E06506ABF}"/>
              </a:ext>
            </a:extLst>
          </p:cNvPr>
          <p:cNvSpPr txBox="1"/>
          <p:nvPr/>
        </p:nvSpPr>
        <p:spPr>
          <a:xfrm>
            <a:off x="1309497" y="102260"/>
            <a:ext cx="99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Main papers by the team</a:t>
            </a:r>
          </a:p>
        </p:txBody>
      </p:sp>
    </p:spTree>
    <p:extLst>
      <p:ext uri="{BB962C8B-B14F-4D97-AF65-F5344CB8AC3E}">
        <p14:creationId xmlns:p14="http://schemas.microsoft.com/office/powerpoint/2010/main" val="400534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42836" y="6289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4A8B6-B91C-42B3-9358-6B048935CD45}"/>
              </a:ext>
            </a:extLst>
          </p:cNvPr>
          <p:cNvSpPr/>
          <p:nvPr/>
        </p:nvSpPr>
        <p:spPr>
          <a:xfrm>
            <a:off x="2768600" y="2721114"/>
            <a:ext cx="728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Thank you for your attention!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688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42836" y="6289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4A8B6-B91C-42B3-9358-6B048935CD45}"/>
              </a:ext>
            </a:extLst>
          </p:cNvPr>
          <p:cNvSpPr/>
          <p:nvPr/>
        </p:nvSpPr>
        <p:spPr>
          <a:xfrm>
            <a:off x="2451100" y="2721114"/>
            <a:ext cx="728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Backup slides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85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772" y="181090"/>
            <a:ext cx="8589819" cy="341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ADSR as energy amplifier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773" y="748721"/>
            <a:ext cx="6735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Advantages: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- the reactor works in subcritical regime – safer exploitation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- harder neutron spectrum – better incineration of the actinides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36" y="1661849"/>
            <a:ext cx="624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almost generalized opinion is that the optimal beam for ADSR is a proton beam with energy around 1-1.5 GeV [1-3].</a:t>
            </a:r>
            <a:endParaRPr lang="ru-RU" dirty="0"/>
          </a:p>
        </p:txBody>
      </p:sp>
      <p:pic>
        <p:nvPicPr>
          <p:cNvPr id="16386" name="Picture 2" descr="http://www.atominfo.ru/newsy/z09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920" y="2516008"/>
            <a:ext cx="5613278" cy="4087992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171" y="314833"/>
            <a:ext cx="3744768" cy="22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8D54BC-34F8-4184-9A33-E8246F5178F5}"/>
              </a:ext>
            </a:extLst>
          </p:cNvPr>
          <p:cNvSpPr/>
          <p:nvPr/>
        </p:nvSpPr>
        <p:spPr>
          <a:xfrm>
            <a:off x="297163" y="61402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Rubbia C. et al. . CERN/AT/93-47, November 1993.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Hashemi-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Nezhad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S.R. et al. Ann.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Nucl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38 (2011) 1144–1155 </a:t>
            </a:r>
          </a:p>
          <a:p>
            <a:pPr marL="342900" indent="-342900">
              <a:buFontTx/>
              <a:buAutoNum type="arabicPeriod"/>
            </a:pPr>
            <a:r>
              <a:rPr lang="en-US" sz="1200" dirty="0"/>
              <a:t>Zhao, Z. et al. Prog. </a:t>
            </a:r>
            <a:r>
              <a:rPr lang="en-US" sz="1200" dirty="0" err="1"/>
              <a:t>Nucl</a:t>
            </a:r>
            <a:r>
              <a:rPr lang="en-US" sz="1200" dirty="0"/>
              <a:t>. Energy 71 (2014).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108" y="2238966"/>
            <a:ext cx="259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Project MYRRHA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710734-74D6-41EE-B22D-774C36D5D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4" y="2693253"/>
            <a:ext cx="6057900" cy="3409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7145" y="64045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pic>
        <p:nvPicPr>
          <p:cNvPr id="13" name="Picture 4" descr="2023-Colloquiem">
            <a:extLst>
              <a:ext uri="{FF2B5EF4-FFF2-40B4-BE49-F238E27FC236}">
                <a16:creationId xmlns:a16="http://schemas.microsoft.com/office/drawing/2014/main" id="{1A8BC0A9-BFA7-4F55-9D72-F9591E35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46395" y="1111694"/>
            <a:ext cx="1794289" cy="1196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81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" y="344314"/>
            <a:ext cx="114169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References</a:t>
            </a:r>
            <a:endParaRPr lang="ru-RU" sz="2000" b="1" dirty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Rubbia C. et al., "An Energy Amplifier for cleaner and inexhaustible nuclear energy production driven by a particle beam accelerator”. CERN/AT/93-47, November 1993.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Hashemi-Nezhad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S.R.,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Westmeier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W.,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Zamani-Valasiadou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M.,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Thomauske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B., Brandt R., Optimal ion beam, target type and size for accelerator driven systems: Implications to the associated accelerator power, Ann. 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Nucl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38 (2011) 1144–1155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Zhao, Z., Chen, Z., Chen, H., Preliminary optimization of proton energy and target for Lead- Bismuth Eutectic target of a demonstration ADS. </a:t>
            </a:r>
            <a:r>
              <a:rPr lang="en-US" sz="1400" dirty="0" err="1"/>
              <a:t>Prog</a:t>
            </a:r>
            <a:r>
              <a:rPr lang="en-US" sz="1400" dirty="0"/>
              <a:t>. </a:t>
            </a:r>
            <a:r>
              <a:rPr lang="en-US" sz="1400" dirty="0" err="1"/>
              <a:t>Nucl</a:t>
            </a:r>
            <a:r>
              <a:rPr lang="en-US" sz="1400" dirty="0"/>
              <a:t>. Energy 71 (2014).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Paraipan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M.,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Javadova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V.,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Tyutyunnikov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S. I., Aspects of target optimization for ADS with light ion beams at energies below 0.5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AGeV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Progress in Nuclear Energy 120 (2020) 103221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Paraipan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M.,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Baldin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A. A.,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Baldina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E. G.,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Tyutyunikov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S. I., “Light Ion Beams for Energy Production in ADS”, EPJ Proceedings MMCP2017, 173 (2018) 04011; Ann.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Nucl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En.,110 (2017) p 973.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M. </a:t>
            </a:r>
            <a:r>
              <a:rPr lang="en-US" sz="1400" dirty="0" err="1"/>
              <a:t>Paraipan</a:t>
            </a:r>
            <a:r>
              <a:rPr lang="en-US" sz="1400" dirty="0"/>
              <a:t>, V. M. </a:t>
            </a:r>
            <a:r>
              <a:rPr lang="en-US" sz="1400" dirty="0" err="1"/>
              <a:t>Javadova</a:t>
            </a:r>
            <a:r>
              <a:rPr lang="en-US" sz="1400" dirty="0"/>
              <a:t> &amp; S. I. </a:t>
            </a:r>
            <a:r>
              <a:rPr lang="en-US" sz="1400" dirty="0" err="1"/>
              <a:t>Tyutyunnikov</a:t>
            </a:r>
            <a:r>
              <a:rPr lang="en-US" sz="1400" dirty="0"/>
              <a:t> (2023), Influence of Particle Beam and Accelerator Type on ADS Efficiency, Nuclear Science and Engineering, DOI: 10.1080/00295639.2023.2175582 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Yu.K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Alexandrov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V.A.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Rogov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A.S.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Shabalin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“Main features of the BN-800 passive shutdown rods”, Proceeding of a Technical Committee meeting held in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Obninsk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Russian Federation, 3-7 July 1995, IAEA-TECDOC-884, p. 107-112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err="1"/>
              <a:t>Paraipan</a:t>
            </a:r>
            <a:r>
              <a:rPr lang="en-US" sz="1400" dirty="0"/>
              <a:t> M., </a:t>
            </a:r>
            <a:r>
              <a:rPr lang="en-US" sz="1400" dirty="0" err="1"/>
              <a:t>Kryachko</a:t>
            </a:r>
            <a:r>
              <a:rPr lang="en-US" sz="1400" dirty="0"/>
              <a:t> I. A., </a:t>
            </a:r>
            <a:r>
              <a:rPr lang="en-US" sz="1400" dirty="0" err="1"/>
              <a:t>Javadova</a:t>
            </a:r>
            <a:r>
              <a:rPr lang="en-US" sz="1400" dirty="0"/>
              <a:t> V. M., </a:t>
            </a:r>
            <a:r>
              <a:rPr lang="en-US" sz="1400" dirty="0" err="1"/>
              <a:t>Levterova</a:t>
            </a:r>
            <a:r>
              <a:rPr lang="en-US" sz="1400" dirty="0"/>
              <a:t> E. A., </a:t>
            </a:r>
            <a:r>
              <a:rPr lang="en-US" sz="1400" dirty="0" err="1"/>
              <a:t>Tyutyunnikov</a:t>
            </a:r>
            <a:r>
              <a:rPr lang="en-US" sz="1400" dirty="0"/>
              <a:t> S. I., Main Results of </a:t>
            </a:r>
            <a:r>
              <a:rPr lang="en-US" sz="1400" dirty="0" err="1"/>
              <a:t>Neutronical</a:t>
            </a:r>
            <a:r>
              <a:rPr lang="en-US" sz="1400" dirty="0"/>
              <a:t> Study about ADS with Ion Beams and Implications on Experiments Planning, Phys. Part. </a:t>
            </a:r>
            <a:r>
              <a:rPr lang="en-US" sz="1400" dirty="0" err="1"/>
              <a:t>Nucl</a:t>
            </a:r>
            <a:r>
              <a:rPr lang="en-US" sz="1400" dirty="0"/>
              <a:t>. Lett. 19 2 (2022) p. 129-144</a:t>
            </a:r>
            <a:endParaRPr lang="ru-RU" sz="1400" dirty="0"/>
          </a:p>
          <a:p>
            <a:pPr marL="342900" indent="-342900">
              <a:buFontTx/>
              <a:buAutoNum type="arabicPeriod"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Tohru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Suzuki,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Xue-Nong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Chen, Andrei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Rineiski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Werner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Maschek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Transient analyses for accelerator driven system PDS-XADS using the extended SIMMER-III code, Nuclear Engineering and Design 235 (2005) 2594–2611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Rui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Li,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Xue-Nong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Chen, Claudia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Matzerath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Boccaccini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Andrei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Rineiski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Werner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Maschek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Study on Severe Accident Scenarios: Pin Failure Possibility of MYRRHA-FASTEF Critical Core, Energy Procedia 71 (2015) 14 – 21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ESS Technical Design Report April 23, 2013 ESS-doc-274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Craddock M. K., Symon K. R., “Cyclotrons and Fixed-Field Alternating-Gradient Accelerators”, </a:t>
            </a:r>
            <a:r>
              <a:rPr lang="en-US" sz="1400" dirty="0"/>
              <a:t>Reviews of Accelerator Science and Technology, 1(1), pp. 65-97 (2008)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M. Okamura et al., “Demonstration of an intense lithium beam for forward‑directed pulsed neutron generation”, Scientific Reports 12, 14016 (2022) https://doi.org/10.1038/s41598-022-18270-0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err="1"/>
              <a:t>Entler</a:t>
            </a:r>
            <a:r>
              <a:rPr lang="en-US" sz="1400" dirty="0"/>
              <a:t> S. et al., Approximation of the economy of fusion energy, Energy 152 (2018) 489-497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Meier W.R. et al., Fusion technology aspects of laser inertial fusion energy (LIFE), Fusion Engineering and Design 89 (2014) 2489-2492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3956" y="6310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77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8480" y="829083"/>
                <a:ext cx="11054080" cy="601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The power produced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prod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depends on the energy released per projectile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Edep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, the beam intensity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I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beam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and the conversion coefficient from thermal to electrical power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η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el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𝑑𝑒𝑝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The power spent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spent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to accelerate a given beam depends on the beam intensity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I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beam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, particle properties (atomic number Z, mass number A, final energy per nucleon E, momentum per nucleon p), and accelerator type.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spent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has two components: the power transmitted to the beam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beam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, and the power necessary to maintain the functioning of the accelerator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acc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beam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is given by: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𝑑𝑒𝑝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acc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depends on the accelerator type.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in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linacs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acc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is proportional with the accelerator length and scales with the ratio A‧E/Z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in cyclotron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acc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is proportional with the area of the accelerator and scales as (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A‧p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/Z)</a:t>
                </a:r>
                <a:r>
                  <a:rPr lang="en-US" baseline="30000" dirty="0">
                    <a:solidFill>
                      <a:schemeClr val="bg2">
                        <a:lumMod val="1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This approach allows to calculate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bg2">
                        <a:lumMod val="10000"/>
                      </a:schemeClr>
                    </a:solidFill>
                  </a:rPr>
                  <a:t>spent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necessary to accelerate a given beam if one knows the accelerator efficiency η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for a reference particle with atomic number Z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, mass number A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and final energy per nucleon E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(momentum per nucleon p</a:t>
                </a:r>
                <a:r>
                  <a:rPr lang="en-US" baseline="-25000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).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Assuming the same beam intensity one gets in the case of a </a:t>
                </a:r>
                <a:r>
                  <a:rPr lang="en-US" dirty="0" err="1">
                    <a:solidFill>
                      <a:schemeClr val="bg2">
                        <a:lumMod val="10000"/>
                      </a:schemeClr>
                    </a:solidFill>
                  </a:rPr>
                  <a:t>linac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: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𝑠𝑝𝑒𝑛𝑡</m:t>
                        </m:r>
                      </m:sub>
                    </m:sSub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f>
                          <m:fPr>
                            <m:ctrl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                                                                                   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and for a cyclotron: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𝑠𝑝𝑒𝑛𝑡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" y="829083"/>
                <a:ext cx="11054080" cy="6011261"/>
              </a:xfrm>
              <a:prstGeom prst="rect">
                <a:avLst/>
              </a:prstGeom>
              <a:blipFill>
                <a:blip r:embed="rId2" cstate="print"/>
                <a:stretch>
                  <a:fillRect l="-441" t="-507" r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92560" y="62695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480" y="0"/>
            <a:ext cx="1105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ea typeface="DejaVu LGC Sans"/>
                <a:cs typeface="Times New Roman" pitchFamily="18" charset="0"/>
              </a:rPr>
              <a:t>The  energy gain factor G is used as measure of the energy efficiency. It is defined as the ratio of the produced electrical power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b="1" baseline="-25000" dirty="0" err="1">
                <a:solidFill>
                  <a:schemeClr val="bg2">
                    <a:lumMod val="10000"/>
                  </a:schemeClr>
                </a:solidFill>
              </a:rPr>
              <a:t>prod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ea typeface="DejaVu LGC Sans"/>
                <a:cs typeface="Times New Roman" pitchFamily="18" charset="0"/>
              </a:rPr>
              <a:t> to the power spent to accelerate the beam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b="1" baseline="-25000" dirty="0" err="1">
                <a:solidFill>
                  <a:schemeClr val="bg2">
                    <a:lumMod val="10000"/>
                  </a:schemeClr>
                </a:solidFill>
              </a:rPr>
              <a:t>spent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ea typeface="DejaVu LGC Sans"/>
                <a:cs typeface="Times New Roman" pitchFamily="18" charset="0"/>
              </a:rPr>
              <a:t>: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915" y="312447"/>
            <a:ext cx="1068240" cy="5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91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99191" y="826610"/>
            <a:ext cx="2708910" cy="1412239"/>
            <a:chOff x="-163099" y="-91712"/>
            <a:chExt cx="3809116" cy="172565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82137" y="211540"/>
              <a:ext cx="2476500" cy="1422400"/>
              <a:chOff x="0" y="0"/>
              <a:chExt cx="2476500" cy="142240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673100" y="279400"/>
                <a:ext cx="1244600" cy="1143000"/>
                <a:chOff x="0" y="0"/>
                <a:chExt cx="1244600" cy="1143000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0" y="0"/>
                  <a:ext cx="1244600" cy="1143000"/>
                  <a:chOff x="0" y="0"/>
                  <a:chExt cx="1244600" cy="1143000"/>
                </a:xfrm>
              </p:grpSpPr>
              <p:sp>
                <p:nvSpPr>
                  <p:cNvPr id="18" name="Цилиндр 17"/>
                  <p:cNvSpPr/>
                  <p:nvPr/>
                </p:nvSpPr>
                <p:spPr>
                  <a:xfrm rot="16200000">
                    <a:off x="50800" y="-50800"/>
                    <a:ext cx="1143000" cy="1244600"/>
                  </a:xfrm>
                  <a:prstGeom prst="can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" name="Цилиндр 18"/>
                  <p:cNvSpPr/>
                  <p:nvPr/>
                </p:nvSpPr>
                <p:spPr>
                  <a:xfrm rot="16200000">
                    <a:off x="520700" y="381000"/>
                    <a:ext cx="241300" cy="387350"/>
                  </a:xfrm>
                  <a:prstGeom prst="can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" name="Овал 16"/>
                <p:cNvSpPr/>
                <p:nvPr/>
              </p:nvSpPr>
              <p:spPr>
                <a:xfrm>
                  <a:off x="971550" y="6350"/>
                  <a:ext cx="266700" cy="113665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9850" y="266700"/>
                <a:ext cx="7239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0" y="850900"/>
                <a:ext cx="806450" cy="6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825500" y="857250"/>
                <a:ext cx="159385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803400" y="361950"/>
                <a:ext cx="673100" cy="209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289050" y="0"/>
                <a:ext cx="527050" cy="298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"/>
            <p:cNvGrpSpPr/>
            <p:nvPr/>
          </p:nvGrpSpPr>
          <p:grpSpPr>
            <a:xfrm>
              <a:off x="-163099" y="-91712"/>
              <a:ext cx="3809116" cy="1126474"/>
              <a:chOff x="-163099" y="-91712"/>
              <a:chExt cx="3809116" cy="1126474"/>
            </a:xfrm>
          </p:grpSpPr>
          <p:sp>
            <p:nvSpPr>
              <p:cNvPr id="6" name="Надпись 2"/>
              <p:cNvSpPr txBox="1">
                <a:spLocks noChangeArrowheads="1"/>
              </p:cNvSpPr>
              <p:nvPr/>
            </p:nvSpPr>
            <p:spPr bwMode="auto">
              <a:xfrm>
                <a:off x="2735462" y="330201"/>
                <a:ext cx="910555" cy="4825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Forward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detector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Надпись 2"/>
              <p:cNvSpPr txBox="1">
                <a:spLocks noChangeArrowheads="1"/>
              </p:cNvSpPr>
              <p:nvPr/>
            </p:nvSpPr>
            <p:spPr bwMode="auto">
              <a:xfrm>
                <a:off x="-163099" y="228453"/>
                <a:ext cx="997647" cy="482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Backward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detector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Надпись 2"/>
              <p:cNvSpPr txBox="1">
                <a:spLocks noChangeArrowheads="1"/>
              </p:cNvSpPr>
              <p:nvPr/>
            </p:nvSpPr>
            <p:spPr bwMode="auto">
              <a:xfrm>
                <a:off x="1441247" y="-91712"/>
                <a:ext cx="1240336" cy="441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Lateral detector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>
                <a:off x="335828" y="741958"/>
                <a:ext cx="660969" cy="2928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Beam</a:t>
                </a: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08584" y="3140139"/>
            <a:ext cx="1024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set-up used for the simulation of the source term (a), the neutron </a:t>
            </a:r>
            <a:r>
              <a:rPr lang="en-US" sz="1600" dirty="0" err="1"/>
              <a:t>fluence</a:t>
            </a:r>
            <a:r>
              <a:rPr lang="en-US" sz="1600" dirty="0"/>
              <a:t> in the forward (b) and lateral (c) detectors. 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5130" y="730670"/>
            <a:ext cx="3350427" cy="23949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615" y="820315"/>
            <a:ext cx="3360794" cy="23052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83999" y="2285436"/>
            <a:ext cx="60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28159" y="2211161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971636" y="2178392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63043" y="179162"/>
            <a:ext cx="188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Doses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93" y="4318622"/>
            <a:ext cx="5805001" cy="7579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5545" y="3889509"/>
            <a:ext cx="6663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source term - neutron doses in lateral, backward and forward detectors.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1592560" y="62695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7774" y="3635975"/>
            <a:ext cx="3046474" cy="30288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18663" y="6250969"/>
            <a:ext cx="329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shielding of the experimental room.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74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097" y="546704"/>
            <a:ext cx="4544691" cy="2779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6902" y="546704"/>
            <a:ext cx="3947434" cy="2865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005" y="3412135"/>
            <a:ext cx="1173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neutron fluence in the fuel rods placed in Pb target (a), and GAMMA4 target (b) with different converters, irradiated with 0.25 </a:t>
            </a:r>
            <a:r>
              <a:rPr lang="en-US" sz="1600" dirty="0" err="1"/>
              <a:t>AGeV</a:t>
            </a:r>
            <a:r>
              <a:rPr lang="en-US" sz="1600" dirty="0"/>
              <a:t> </a:t>
            </a:r>
            <a:r>
              <a:rPr lang="en-US" sz="1600" baseline="30000" dirty="0"/>
              <a:t>7</a:t>
            </a:r>
            <a:r>
              <a:rPr lang="en-US" sz="1600" dirty="0"/>
              <a:t>Li.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318" y="4460535"/>
            <a:ext cx="8467014" cy="1715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" y="4042173"/>
            <a:ext cx="1164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energy released and the number of fissions obtained in GAMMA4 target irradiated with proton,</a:t>
            </a:r>
            <a:r>
              <a:rPr lang="en-US" baseline="30000" dirty="0"/>
              <a:t>7</a:t>
            </a:r>
            <a:r>
              <a:rPr lang="en-US" dirty="0"/>
              <a:t>Li and </a:t>
            </a:r>
            <a:r>
              <a:rPr lang="en-US" baseline="30000" dirty="0"/>
              <a:t>20</a:t>
            </a:r>
            <a:r>
              <a:rPr lang="en-US" dirty="0"/>
              <a:t>Ne beams.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554596" y="63034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3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75AC04-21B4-40E4-90F4-FB4D9B029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990600"/>
            <a:ext cx="5918200" cy="33289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187819-ED4A-4421-9194-ECF76B87678C}"/>
              </a:ext>
            </a:extLst>
          </p:cNvPr>
          <p:cNvSpPr/>
          <p:nvPr/>
        </p:nvSpPr>
        <p:spPr>
          <a:xfrm>
            <a:off x="136187" y="4722040"/>
            <a:ext cx="7042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European Spallation Source is under construction in Lund, Sweden. </a:t>
            </a:r>
          </a:p>
          <a:p>
            <a:r>
              <a:rPr lang="en-US" dirty="0"/>
              <a:t>Leading neutron sources, enabling new opportunities for researchers in various fields: materials and life sciences, energy, environmental technology, cultural heritage and fundamental physics.</a:t>
            </a:r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319AA4-6CD3-43F4-864C-2DD43116C9CF}"/>
              </a:ext>
            </a:extLst>
          </p:cNvPr>
          <p:cNvSpPr txBox="1">
            <a:spLocks/>
          </p:cNvSpPr>
          <p:nvPr/>
        </p:nvSpPr>
        <p:spPr>
          <a:xfrm>
            <a:off x="698500" y="304800"/>
            <a:ext cx="8589819" cy="341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</a:rPr>
              <a:t>European Spallation Source </a:t>
            </a: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69CC65-5388-4DDF-B325-BF0780D76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>
          <a:xfrm>
            <a:off x="6911321" y="979489"/>
            <a:ext cx="4753996" cy="332898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165AD7-65D7-4D22-B09D-D4CA9A8D90B4}"/>
              </a:ext>
            </a:extLst>
          </p:cNvPr>
          <p:cNvSpPr/>
          <p:nvPr/>
        </p:nvSpPr>
        <p:spPr>
          <a:xfrm>
            <a:off x="7069986" y="4628208"/>
            <a:ext cx="4966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Facilities based on the principle of spallation reaction are the neutron sources for research purposes.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5E6AF5-3C3F-431F-98FB-4C6876E89D17}"/>
              </a:ext>
            </a:extLst>
          </p:cNvPr>
          <p:cNvSpPr/>
          <p:nvPr/>
        </p:nvSpPr>
        <p:spPr>
          <a:xfrm>
            <a:off x="10555634" y="3950128"/>
            <a:ext cx="1378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J. Womersley, 2016</a:t>
            </a:r>
            <a:endParaRPr lang="ru-RU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665317" y="64142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51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79" y="105865"/>
            <a:ext cx="422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Chinese ADS project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85" y="651578"/>
            <a:ext cx="6432330" cy="369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766" y="4374453"/>
            <a:ext cx="2176042" cy="22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25855" y="1354229"/>
            <a:ext cx="1769008" cy="2503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4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46803" y="1383598"/>
            <a:ext cx="1725006" cy="2445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727204" y="63564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285" y="4537416"/>
            <a:ext cx="3172062" cy="18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8509" y="4163082"/>
            <a:ext cx="2554691" cy="129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50851" y="5447632"/>
            <a:ext cx="5528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M. </a:t>
            </a:r>
            <a:r>
              <a:rPr lang="en-US" sz="1600" b="1" dirty="0" err="1"/>
              <a:t>Paraipan</a:t>
            </a:r>
            <a:r>
              <a:rPr lang="en-US" sz="1600" b="1" dirty="0"/>
              <a:t>, V. M. </a:t>
            </a:r>
            <a:r>
              <a:rPr lang="en-US" sz="1600" b="1" dirty="0" err="1"/>
              <a:t>Javadova</a:t>
            </a:r>
            <a:r>
              <a:rPr lang="en-US" sz="1600" b="1" dirty="0"/>
              <a:t> &amp; S. I. </a:t>
            </a:r>
            <a:r>
              <a:rPr lang="en-US" sz="1600" b="1" dirty="0" err="1"/>
              <a:t>Tyutyunnikov</a:t>
            </a:r>
            <a:r>
              <a:rPr lang="en-US" sz="1600" b="1" dirty="0"/>
              <a:t> (2023), </a:t>
            </a:r>
            <a:r>
              <a:rPr lang="en-US" sz="1600" b="1" i="1" dirty="0"/>
              <a:t>Influence of Particle Beam and Accelerator Type on ADS Efficiency</a:t>
            </a:r>
            <a:r>
              <a:rPr lang="en-US" sz="1600" b="1" dirty="0"/>
              <a:t>, Nuclear Science and Engineering, DOI: 10.1080/00295639.2023.2175582 </a:t>
            </a:r>
            <a:endParaRPr lang="ru-RU" sz="16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44654A-64FF-4E72-8BC3-8B656516A1D7}"/>
              </a:ext>
            </a:extLst>
          </p:cNvPr>
          <p:cNvSpPr/>
          <p:nvPr/>
        </p:nvSpPr>
        <p:spPr>
          <a:xfrm>
            <a:off x="7046803" y="251739"/>
            <a:ext cx="38003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Letter of Intent</a:t>
            </a: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on cooperation between JINR and Institute of Modern Physics of Chinese Academy of Sciences in the field of ADS  (2019)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AF786B-0E77-4BC6-9C79-752B456969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22376" r="2280" b="15922"/>
          <a:stretch/>
        </p:blipFill>
        <p:spPr>
          <a:xfrm>
            <a:off x="6045808" y="459304"/>
            <a:ext cx="949185" cy="6320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CB098A-B8E7-44F1-8E42-293E27F41E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8350" r="16995" b="14226"/>
          <a:stretch/>
        </p:blipFill>
        <p:spPr>
          <a:xfrm>
            <a:off x="10949192" y="344436"/>
            <a:ext cx="1030040" cy="704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772" y="181090"/>
            <a:ext cx="8589819" cy="341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Main objectives of the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932" y="826851"/>
            <a:ext cx="110019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Experimental study on the influence of the material used for the converter by measurement of the neutron yield for various beam-converter combinations.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design of an extended graphite target for the experimental verification of the efficiency of proton and ion beams with different converters.  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196" y="3012065"/>
            <a:ext cx="5930131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Factors which influence the efficiency of ADSR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964" y="3716722"/>
            <a:ext cx="10739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 systematic study of the conditions which maximize the energy gain, ensure high fuel burnup and long period between refueling: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-  factors related with the core structure and composition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-  particle beam and energy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-  accelerator 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7204" y="63564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2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200727" y="153960"/>
            <a:ext cx="7270778" cy="447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Core optimization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59" y="834102"/>
            <a:ext cx="526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Paraipan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V. M.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Javadova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S. I.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Tyutyunnikov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Aspects of target optimization for ADS with light ion beams at energies below 0.5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Progr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Nucl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120 (2020) 103221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5359" y="867246"/>
            <a:ext cx="4562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Paraipan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A. A.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Baldin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E. G.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Baldina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S. I.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Tyutyunikov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Conceptual Design of Accelerator Driven Systems with Light Ion Beams,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Nuovo Cimento 42 C (2019) 66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80" y="2042421"/>
            <a:ext cx="6008436" cy="27752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9018" y="4740429"/>
            <a:ext cx="266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The scheme of the target.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4885" y="2508975"/>
            <a:ext cx="5937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core is an assembly of fuel rods surrounding the converter and immersed in a bath of coolant.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Fuel composition: metal (alloy U-Pu-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Zr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), carbide, oxide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Cooling with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Pb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Pb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-Bi eutectic (LBE), and Na.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7217" y="4004377"/>
            <a:ext cx="6734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variation in actinide composition and the cooling with metals conserve the shapes of the neutron spectra and the ratio between the energies deposited by different ions.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9018" y="5161565"/>
            <a:ext cx="9715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Regarding the core, three factors are the most relevant for the functioning of ADSR: 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              -  the material used for the converter.           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              -  the level of enrichment 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              -  the working value of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sz="2000" b="1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0706" y="63229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71" y="515117"/>
            <a:ext cx="8245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Light materials are preferable especially for ion beams at low energy.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best results are obtained with Be converter. Besides the increase in ion range, Be acts as good neutron moderator and reflector.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energy released increases with the increase of the dimensions of the converter.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1106" y="180135"/>
            <a:ext cx="3449015" cy="2332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09753" y="2509904"/>
            <a:ext cx="4418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neutron spectra in fuel blanket with Li, Be, C and LBE converters, irradiated with a beam of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 with energy 0.3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287" y="1753387"/>
            <a:ext cx="7165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One relevant advantage of a Be converter with high dimensions is the fact that allows to diminish the level of enrichment, increasing the period of functioning without refueling and the burn-up.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309" y="31034"/>
            <a:ext cx="58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The choice of the converter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5396" y="63075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53165" y="2703514"/>
            <a:ext cx="523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The level of enrichment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0" y="3229713"/>
            <a:ext cx="4243322" cy="25335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29471" y="5763286"/>
            <a:ext cx="472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evolution of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239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Pu in cores with 5.6%, 7.8% and 8.9%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239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Pu, irradiated with a beam of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 with energy 0.25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and intensity 1.25‧10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031" y="4842783"/>
            <a:ext cx="7157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 lower level of enrichment is preferable because it ensure longer period between refueling and higher burning of the actinides.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With a proper core configuration the fuel allows to burn in ADS until 25 % from actinides in one cycle, in comparison with 6-7 % in a fast reactor.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8400" y="3525567"/>
            <a:ext cx="713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cores with metallic fuel (U-Pu-10%wtZr),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0.988, but with different enrichment, irradiated with a beam of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 with energy 0.25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and intensity 1.25·10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The converter is a Be cylinder with radius 10 cm, and length 120 cm. The thermal power is 550 MW. </a:t>
            </a:r>
          </a:p>
        </p:txBody>
      </p:sp>
    </p:spTree>
    <p:extLst>
      <p:ext uri="{BB962C8B-B14F-4D97-AF65-F5344CB8AC3E}">
        <p14:creationId xmlns:p14="http://schemas.microsoft.com/office/powerpoint/2010/main" val="32643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98" y="597736"/>
            <a:ext cx="1187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optimal value of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sz="2000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must be able to ensure in the same time a safe exploitation and a maximum energy gain.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2945" y="1071585"/>
            <a:ext cx="19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0066"/>
                </a:solidFill>
              </a:rPr>
              <a:t>Beam shutdown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6091" y="4805615"/>
            <a:ext cx="11755530" cy="1217778"/>
          </a:xfrm>
          <a:prstGeom prst="roundRect">
            <a:avLst/>
          </a:prstGeom>
          <a:solidFill>
            <a:schemeClr val="bg2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Values of </a:t>
            </a:r>
            <a:r>
              <a:rPr lang="en-US" b="1" dirty="0" err="1">
                <a:solidFill>
                  <a:schemeClr val="tx1"/>
                </a:solidFill>
              </a:rPr>
              <a:t>k</a:t>
            </a:r>
            <a:r>
              <a:rPr lang="en-US" b="1" baseline="-25000" dirty="0" err="1">
                <a:solidFill>
                  <a:schemeClr val="tx1"/>
                </a:solidFill>
              </a:rPr>
              <a:t>eff</a:t>
            </a:r>
            <a:r>
              <a:rPr lang="en-US" b="1" dirty="0">
                <a:solidFill>
                  <a:schemeClr val="tx1"/>
                </a:solidFill>
              </a:rPr>
              <a:t> below 0.99 are advantageous from the point of view of the evolution of UTOP transient. </a:t>
            </a:r>
          </a:p>
          <a:p>
            <a:r>
              <a:rPr lang="en-US" b="1" dirty="0">
                <a:solidFill>
                  <a:schemeClr val="tx1"/>
                </a:solidFill>
              </a:rPr>
              <a:t>In the case of UBOP transient a higher initial value of </a:t>
            </a:r>
            <a:r>
              <a:rPr lang="en-US" b="1" dirty="0" err="1">
                <a:solidFill>
                  <a:schemeClr val="tx1"/>
                </a:solidFill>
              </a:rPr>
              <a:t>k</a:t>
            </a:r>
            <a:r>
              <a:rPr lang="en-US" b="1" baseline="-25000" dirty="0" err="1">
                <a:solidFill>
                  <a:schemeClr val="tx1"/>
                </a:solidFill>
              </a:rPr>
              <a:t>eff</a:t>
            </a:r>
            <a:r>
              <a:rPr lang="en-US" b="1" dirty="0">
                <a:solidFill>
                  <a:schemeClr val="tx1"/>
                </a:solidFill>
              </a:rPr>
              <a:t> is favorable because conduces to a new steady state at a power level closer to the initial one.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From the point of view of the quick shutdown of the reactor after the beam stopping a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b="1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0.99 is safe enough.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0704" y="1022375"/>
            <a:ext cx="250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0066"/>
                </a:solidFill>
              </a:rPr>
              <a:t>UBOP (unprotected beam overpower)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3017" y="10459"/>
            <a:ext cx="515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Optimal value of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b="1" baseline="-25000" dirty="0" err="1">
                <a:solidFill>
                  <a:schemeClr val="accent5">
                    <a:lumMod val="75000"/>
                  </a:schemeClr>
                </a:solidFill>
              </a:rPr>
              <a:t>eff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/>
          </p:cNvSpPr>
          <p:nvPr/>
        </p:nvSpPr>
        <p:spPr bwMode="auto">
          <a:xfrm>
            <a:off x="544159" y="4084378"/>
            <a:ext cx="11138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power evolution in UTOP (a), in UBOP (b) transients and after the beam turn off (c) in ADS with U-Pu-10%Zr fuel and </a:t>
            </a:r>
            <a:r>
              <a:rPr lang="en-US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0.98, 0.99, 0.996.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47565" y="635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39280" y="6004181"/>
            <a:ext cx="835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CC"/>
                </a:solidFill>
              </a:rPr>
              <a:t>A working value of 0.985-0.988 for </a:t>
            </a:r>
            <a:r>
              <a:rPr lang="en-US" sz="2400" b="1" dirty="0" err="1">
                <a:solidFill>
                  <a:srgbClr val="CC00CC"/>
                </a:solidFill>
              </a:rPr>
              <a:t>k</a:t>
            </a:r>
            <a:r>
              <a:rPr lang="en-US" sz="2400" b="1" baseline="-25000" dirty="0" err="1">
                <a:solidFill>
                  <a:srgbClr val="CC00CC"/>
                </a:solidFill>
              </a:rPr>
              <a:t>eff</a:t>
            </a:r>
            <a:r>
              <a:rPr lang="en-US" sz="2400" b="1" dirty="0">
                <a:solidFill>
                  <a:srgbClr val="CC00CC"/>
                </a:solidFill>
              </a:rPr>
              <a:t> would be safe enough. </a:t>
            </a:r>
          </a:p>
        </p:txBody>
      </p:sp>
      <p:pic>
        <p:nvPicPr>
          <p:cNvPr id="18" name="Рисунок 17" descr="page9image554918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9" y="1671060"/>
            <a:ext cx="3257527" cy="244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page9image554797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04" y="1708045"/>
            <a:ext cx="3406241" cy="241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page9image5547107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3" y="1715246"/>
            <a:ext cx="3485602" cy="24114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44158" y="1015116"/>
            <a:ext cx="325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0066"/>
                </a:solidFill>
              </a:rPr>
              <a:t>UTOP (unprotected transient overpower)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002" y="1885833"/>
            <a:ext cx="4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27279" y="1846577"/>
            <a:ext cx="4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882945" y="1729087"/>
            <a:ext cx="4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7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77" y="5594509"/>
            <a:ext cx="700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thermal power as a function of projectile mass number and energy.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03132" y="2706835"/>
            <a:ext cx="6128425" cy="2746325"/>
          </a:xfrm>
          <a:prstGeom prst="roundRect">
            <a:avLst/>
          </a:prstGeom>
          <a:solidFill>
            <a:schemeClr val="bg2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system capacity to remove the heat limits the maximum thermal power in ADSR at approximately 3 GW.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objective to maximize the efficiency imposes the use of beams with intensity as high as possible.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values of the energy released correlated with the beam intensity limit the maximum ion energy that can be used in ADSR. In our conditions we can accelerate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 and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9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Be until ~ 1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while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 and 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20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Ne at maximum 0.75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4020" y="103817"/>
            <a:ext cx="441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Beam and accelerator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68" y="570035"/>
            <a:ext cx="11052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 core optimized for ADS (metallic rods U-Pu-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Zr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LBE coolant, Be converter with length 110 cm,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k</a:t>
            </a:r>
            <a:r>
              <a:rPr lang="en-US" sz="2000" baseline="-25000" dirty="0" err="1">
                <a:solidFill>
                  <a:schemeClr val="bg2">
                    <a:lumMod val="10000"/>
                  </a:schemeClr>
                </a:solidFill>
              </a:rPr>
              <a:t>eff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0.985) was used in simulation. The core was irradiated with protons and ion beams from D to 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</a:rPr>
              <a:t>20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Ne, energies from 0.2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to 2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AGeV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and beam intensity 1.5·10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p/s.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5236" y="63771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  <p:pic>
        <p:nvPicPr>
          <p:cNvPr id="11" name="Рисунок 10" descr="page10image5547419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4" y="1825487"/>
            <a:ext cx="4923501" cy="34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82973" y="1506506"/>
            <a:ext cx="561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Paraipan</a:t>
            </a:r>
            <a:r>
              <a:rPr lang="en-US" b="1" dirty="0"/>
              <a:t>, V. M. </a:t>
            </a:r>
            <a:r>
              <a:rPr lang="en-US" b="1" dirty="0" err="1"/>
              <a:t>Javadova</a:t>
            </a:r>
            <a:r>
              <a:rPr lang="en-US" b="1" dirty="0"/>
              <a:t> &amp; S. I. </a:t>
            </a:r>
            <a:r>
              <a:rPr lang="en-US" b="1" dirty="0" err="1"/>
              <a:t>Tyutyunnikov</a:t>
            </a:r>
            <a:r>
              <a:rPr lang="en-US" b="1" dirty="0"/>
              <a:t> (2023), </a:t>
            </a:r>
            <a:r>
              <a:rPr lang="en-US" b="1" i="1" dirty="0"/>
              <a:t>Influence of Particle Beam and Accelerator Type on ADS Efficiency</a:t>
            </a:r>
            <a:r>
              <a:rPr lang="en-US" b="1" dirty="0"/>
              <a:t>, Nuclear Science and Engineering, DOI: 10.1080/00295639.2023.2175582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0170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3369</Words>
  <Application>Microsoft Office PowerPoint</Application>
  <PresentationFormat>Широкоэкранный</PresentationFormat>
  <Paragraphs>217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Тема Office</vt:lpstr>
      <vt:lpstr>ADSR project (Accelerator Driven Subcritical Reactor)  Proposal for extension of the project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 project with light ion beams at NICA collider</dc:title>
  <dc:creator>Пользователь Windows</dc:creator>
  <cp:lastModifiedBy>DMS-PC</cp:lastModifiedBy>
  <cp:revision>118</cp:revision>
  <dcterms:created xsi:type="dcterms:W3CDTF">2022-06-27T18:19:20Z</dcterms:created>
  <dcterms:modified xsi:type="dcterms:W3CDTF">2023-06-29T13:24:19Z</dcterms:modified>
</cp:coreProperties>
</file>