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5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305" r:id="rId26"/>
    <p:sldId id="274" r:id="rId27"/>
    <p:sldId id="275" r:id="rId28"/>
    <p:sldId id="276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06" r:id="rId39"/>
    <p:sldId id="302" r:id="rId40"/>
    <p:sldId id="291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9" r:id="rId49"/>
    <p:sldId id="300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55" autoAdjust="0"/>
  </p:normalViewPr>
  <p:slideViewPr>
    <p:cSldViewPr snapToGrid="0">
      <p:cViewPr varScale="1">
        <p:scale>
          <a:sx n="103" d="100"/>
          <a:sy n="103" d="100"/>
        </p:scale>
        <p:origin x="185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75DAC06-AFD0-4DA6-A5CA-624E421B10ED}" type="slidenum">
              <a:rPr lang="de-DE" sz="1400" b="0" strike="noStrike" spc="-1">
                <a:latin typeface="Times New Roman"/>
              </a:rPr>
              <a:t>‹#›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07954F1-1863-499B-B9B6-6882BBD8B0B4}" type="slidenum">
              <a:rPr lang="de-DE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9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-14225760" y="-11796840"/>
            <a:ext cx="16645680" cy="12484800"/>
          </a:xfrm>
          <a:prstGeom prst="rect">
            <a:avLst/>
          </a:prstGeom>
        </p:spPr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de-DE" sz="2000" b="1" u="sng" strike="noStrike" spc="-1">
                <a:uFillTx/>
                <a:latin typeface="Arial"/>
              </a:rPr>
              <a:t>14</a:t>
            </a:r>
            <a:r>
              <a:rPr lang="de-DE" sz="2000" b="0" strike="noStrike" spc="-1">
                <a:latin typeface="Arial"/>
              </a:rPr>
              <a:t> Block diagram of MAMI C accelerator is shown in the slide. It produces continuous beam of electrons with maximum energy over 1.5 GeV and longitudinal polarization about 85%. </a:t>
            </a:r>
          </a:p>
          <a:p>
            <a:pPr marL="216000" indent="-21564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  <p:sp>
        <p:nvSpPr>
          <p:cNvPr id="395" name="CustomShape 4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1FBEDB-1C6E-49A3-BA75-507631E67814}" type="slidenum">
              <a:rPr lang="de-DE" sz="1200" b="1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A57687A-6F26-4E6F-B8D9-2A9D16B044D1}" type="slidenum">
              <a:rPr lang="de-DE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9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-14225760" y="-11796840"/>
            <a:ext cx="16645680" cy="12484800"/>
          </a:xfrm>
          <a:prstGeom prst="rect">
            <a:avLst/>
          </a:prstGeom>
        </p:spPr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de-DE" sz="2000" b="1" u="sng" strike="noStrike" spc="-1">
                <a:uFillTx/>
                <a:latin typeface="Arial"/>
              </a:rPr>
              <a:t>15</a:t>
            </a:r>
            <a:r>
              <a:rPr lang="de-DE" sz="2000" b="0" strike="noStrike" spc="-1">
                <a:latin typeface="Arial"/>
              </a:rPr>
              <a:t> The electron beam produced by the MAMI accelerator was passed through a radiator, producing polarized Bremsstrahlung photon beam. The energy of the radiated photon was determined via the detection of the scattered electron in the Glasgow photon tagger, and selected</a:t>
            </a:r>
          </a:p>
          <a:p>
            <a:pPr marL="216000" indent="-21564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for the range of 270 – 303 MeV. Resulting photons have a circular polarization if a 10 micron copper radiator is used, or linear polarization if a single crystal (diamond) radiator is used. Maximum circular polarization equals  ~85%, for linear polarization ~70%.</a:t>
            </a:r>
          </a:p>
          <a:p>
            <a:pPr marL="216000" indent="-21564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After collimation by a 2.5 mm diameter lead collimator, the photon beam strikes a proton target. Two types of targets were used in experiments:  </a:t>
            </a:r>
          </a:p>
          <a:p>
            <a:pPr marL="216000" indent="-21564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  <p:sp>
        <p:nvSpPr>
          <p:cNvPr id="399" name="CustomShape 4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044DE93-0231-4B99-AE79-C14EC683036E}" type="slidenum">
              <a:rPr lang="de-DE" sz="1200" b="1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143000" y="677880"/>
            <a:ext cx="4571280" cy="3444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200" cy="410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143000" y="677880"/>
            <a:ext cx="4571280" cy="3444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200" cy="410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4021200" y="9721800"/>
            <a:ext cx="3076200" cy="51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A24B631F-0843-4FB9-A41D-62DE887C289D}" type="slidenum">
              <a:rPr lang="de-DE" sz="1200" b="0" strike="noStrike" spc="-1">
                <a:solidFill>
                  <a:srgbClr val="000000"/>
                </a:solidFill>
                <a:latin typeface="Arial"/>
              </a:rPr>
              <a:t>20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115280" y="2124000"/>
            <a:ext cx="6876360" cy="511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Arial"/>
              </a:rPr>
              <a:t>A Study of the Nucleon Spin Structure in Strong and Electromagnetic  Interactions</a:t>
            </a:r>
            <a:br/>
            <a:br/>
            <a:r>
              <a:rPr lang="de-DE" sz="2000" b="1" strike="noStrike" spc="-1">
                <a:solidFill>
                  <a:srgbClr val="000000"/>
                </a:solidFill>
                <a:latin typeface="Arial"/>
              </a:rPr>
              <a:t>Experiments with Polarized Targets and Beams</a:t>
            </a:r>
            <a:br/>
            <a:br/>
            <a:r>
              <a:rPr lang="de-DE" sz="2000" b="1" strike="noStrike" spc="-1">
                <a:solidFill>
                  <a:srgbClr val="0000FF"/>
                </a:solidFill>
                <a:latin typeface="Arial"/>
              </a:rPr>
              <a:t>Project ”GDH &amp; SPASCHARM &amp; NN”</a:t>
            </a:r>
            <a:br/>
            <a:br/>
            <a:r>
              <a:rPr lang="de-DE" sz="2000" b="1" strike="noStrike" spc="-1">
                <a:solidFill>
                  <a:srgbClr val="000000"/>
                </a:solidFill>
                <a:latin typeface="Arial"/>
              </a:rPr>
              <a:t>Dubna – Protvino – Prague – Moscow – Mainz – Glasgow– Basel – Lund – Zagreb – Pavia – Kharkov – Bochum – Bonn– Giessen– Kent – Regina – Sackville – Washington – York </a:t>
            </a:r>
            <a:br/>
            <a:br/>
            <a:r>
              <a:rPr lang="de-DE" sz="2000" b="1" strike="noStrike" spc="-1">
                <a:solidFill>
                  <a:srgbClr val="0000FF"/>
                </a:solidFill>
                <a:latin typeface="Arial"/>
              </a:rPr>
              <a:t>2023</a:t>
            </a:r>
            <a:endParaRPr lang="de-DE" sz="2000" b="0" strike="noStrike" spc="-1">
              <a:latin typeface="Arial"/>
            </a:endParaRPr>
          </a:p>
        </p:txBody>
      </p:sp>
      <p:pic>
        <p:nvPicPr>
          <p:cNvPr id="273" name="Рисунок 272"/>
          <p:cNvPicPr/>
          <p:nvPr/>
        </p:nvPicPr>
        <p:blipFill>
          <a:blip r:embed="rId2"/>
          <a:stretch/>
        </p:blipFill>
        <p:spPr>
          <a:xfrm>
            <a:off x="943920" y="120960"/>
            <a:ext cx="2367720" cy="2367720"/>
          </a:xfrm>
          <a:prstGeom prst="rect">
            <a:avLst/>
          </a:prstGeom>
          <a:ln>
            <a:noFill/>
          </a:ln>
        </p:spPr>
      </p:pic>
      <p:pic>
        <p:nvPicPr>
          <p:cNvPr id="274" name="Рисунок 273"/>
          <p:cNvPicPr/>
          <p:nvPr/>
        </p:nvPicPr>
        <p:blipFill>
          <a:blip r:embed="rId3"/>
          <a:stretch/>
        </p:blipFill>
        <p:spPr>
          <a:xfrm>
            <a:off x="4280040" y="172440"/>
            <a:ext cx="4285440" cy="214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 rot="16200000">
            <a:off x="1990800" y="999000"/>
            <a:ext cx="2655000" cy="65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9999">
              <a:alpha val="51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03" name="Group 2"/>
          <p:cNvGrpSpPr/>
          <p:nvPr/>
        </p:nvGrpSpPr>
        <p:grpSpPr>
          <a:xfrm>
            <a:off x="762120" y="0"/>
            <a:ext cx="2074320" cy="1142280"/>
            <a:chOff x="762120" y="0"/>
            <a:chExt cx="2074320" cy="1142280"/>
          </a:xfrm>
        </p:grpSpPr>
        <p:sp>
          <p:nvSpPr>
            <p:cNvPr id="304" name="CustomShape 3"/>
            <p:cNvSpPr/>
            <p:nvPr/>
          </p:nvSpPr>
          <p:spPr>
            <a:xfrm>
              <a:off x="762120" y="0"/>
              <a:ext cx="2074320" cy="1142280"/>
            </a:xfrm>
            <a:prstGeom prst="rect">
              <a:avLst/>
            </a:prstGeom>
            <a:noFill/>
            <a:ln w="5724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4"/>
            <p:cNvSpPr/>
            <p:nvPr/>
          </p:nvSpPr>
          <p:spPr>
            <a:xfrm>
              <a:off x="808200" y="41400"/>
              <a:ext cx="1839240" cy="970920"/>
            </a:xfrm>
            <a:prstGeom prst="rect">
              <a:avLst/>
            </a:prstGeom>
            <a:noFill/>
            <a:ln w="1260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6160" tIns="28080" rIns="56160" bIns="280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He</a:t>
              </a:r>
              <a:r>
                <a:rPr lang="de-DE" sz="2000" b="1" strike="noStrike" spc="-1" baseline="30000" dirty="0">
                  <a:solidFill>
                    <a:srgbClr val="000000"/>
                  </a:solidFill>
                  <a:latin typeface="Times New Roman"/>
                  <a:ea typeface="DejaVu Sans"/>
                </a:rPr>
                <a:t>3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/He</a:t>
              </a:r>
              <a:r>
                <a:rPr lang="de-DE" sz="2000" b="1" strike="noStrike" spc="-1" baseline="30000" dirty="0">
                  <a:solidFill>
                    <a:srgbClr val="000000"/>
                  </a:solidFill>
                  <a:latin typeface="Times New Roman"/>
                  <a:ea typeface="DejaVu Sans"/>
                </a:rPr>
                <a:t>4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 Roots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4000 m</a:t>
              </a:r>
              <a:r>
                <a:rPr lang="de-DE" sz="2000" b="1" strike="noStrike" spc="-1" baseline="30000" dirty="0">
                  <a:solidFill>
                    <a:srgbClr val="000000"/>
                  </a:solidFill>
                  <a:latin typeface="Times New Roman"/>
                  <a:ea typeface="DejaVu Sans"/>
                </a:rPr>
                <a:t>3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/h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Vacuum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system</a:t>
              </a:r>
              <a:endParaRPr lang="de-DE" sz="2000" b="0" strike="noStrike" spc="-1" dirty="0">
                <a:latin typeface="Arial"/>
              </a:endParaRPr>
            </a:p>
          </p:txBody>
        </p:sp>
      </p:grpSp>
      <p:grpSp>
        <p:nvGrpSpPr>
          <p:cNvPr id="306" name="Group 5"/>
          <p:cNvGrpSpPr/>
          <p:nvPr/>
        </p:nvGrpSpPr>
        <p:grpSpPr>
          <a:xfrm>
            <a:off x="152280" y="3048120"/>
            <a:ext cx="1599480" cy="1882080"/>
            <a:chOff x="152280" y="3048120"/>
            <a:chExt cx="1599480" cy="1882080"/>
          </a:xfrm>
        </p:grpSpPr>
        <p:sp>
          <p:nvSpPr>
            <p:cNvPr id="307" name="CustomShape 6"/>
            <p:cNvSpPr/>
            <p:nvPr/>
          </p:nvSpPr>
          <p:spPr>
            <a:xfrm>
              <a:off x="152280" y="3048120"/>
              <a:ext cx="1599480" cy="1882080"/>
            </a:xfrm>
            <a:prstGeom prst="rect">
              <a:avLst/>
            </a:prstGeom>
            <a:noFill/>
            <a:ln w="5724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7"/>
            <p:cNvSpPr/>
            <p:nvPr/>
          </p:nvSpPr>
          <p:spPr>
            <a:xfrm>
              <a:off x="201841" y="3195720"/>
              <a:ext cx="1431598" cy="1687924"/>
            </a:xfrm>
            <a:prstGeom prst="rect">
              <a:avLst/>
            </a:prstGeom>
            <a:noFill/>
            <a:ln w="1260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6160" tIns="28080" rIns="56160" bIns="280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Microwaves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70GHz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200" b="1" strike="noStrike" spc="-1" dirty="0">
                  <a:solidFill>
                    <a:srgbClr val="FF3300"/>
                  </a:solidFill>
                  <a:latin typeface="Times New Roman"/>
                  <a:ea typeface="DejaVu Sans"/>
                </a:rPr>
                <a:t>D</a:t>
              </a:r>
              <a:r>
                <a:rPr lang="de-DE" sz="2000" b="0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ynamic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200" b="1" strike="noStrike" spc="-1" dirty="0" err="1">
                  <a:solidFill>
                    <a:srgbClr val="FF3300"/>
                  </a:solidFill>
                  <a:latin typeface="Times New Roman"/>
                  <a:ea typeface="DejaVu Sans"/>
                </a:rPr>
                <a:t>N</a:t>
              </a:r>
              <a:r>
                <a:rPr lang="de-DE" sz="2000" b="0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uclear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200" b="1" strike="noStrike" spc="-1" dirty="0" err="1">
                  <a:solidFill>
                    <a:srgbClr val="FF3300"/>
                  </a:solidFill>
                  <a:latin typeface="Times New Roman"/>
                  <a:ea typeface="DejaVu Sans"/>
                </a:rPr>
                <a:t>P</a:t>
              </a:r>
              <a:r>
                <a:rPr lang="de-DE" sz="2000" b="0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olarization</a:t>
              </a:r>
              <a:endParaRPr lang="de-DE" sz="2000" b="0" strike="noStrike" spc="-1" dirty="0">
                <a:latin typeface="Arial"/>
              </a:endParaRPr>
            </a:p>
          </p:txBody>
        </p:sp>
      </p:grpSp>
      <p:sp>
        <p:nvSpPr>
          <p:cNvPr id="309" name="CustomShape 8"/>
          <p:cNvSpPr/>
          <p:nvPr/>
        </p:nvSpPr>
        <p:spPr>
          <a:xfrm>
            <a:off x="2133720" y="3581280"/>
            <a:ext cx="1367640" cy="324720"/>
          </a:xfrm>
          <a:prstGeom prst="leftArrow">
            <a:avLst>
              <a:gd name="adj1" fmla="val 50000"/>
              <a:gd name="adj2" fmla="val 105122"/>
            </a:avLst>
          </a:prstGeom>
          <a:solidFill>
            <a:srgbClr val="009999">
              <a:alpha val="51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9"/>
          <p:cNvSpPr/>
          <p:nvPr/>
        </p:nvSpPr>
        <p:spPr>
          <a:xfrm flipH="1" flipV="1">
            <a:off x="2055240" y="4036320"/>
            <a:ext cx="1599480" cy="83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3753" y="0"/>
                </a:moveTo>
                <a:lnTo>
                  <a:pt x="5906" y="3930"/>
                </a:lnTo>
                <a:lnTo>
                  <a:pt x="12403" y="3930"/>
                </a:lnTo>
                <a:lnTo>
                  <a:pt x="12403" y="17739"/>
                </a:lnTo>
                <a:lnTo>
                  <a:pt x="0" y="17739"/>
                </a:lnTo>
                <a:lnTo>
                  <a:pt x="0" y="21600"/>
                </a:lnTo>
                <a:lnTo>
                  <a:pt x="15103" y="21600"/>
                </a:lnTo>
                <a:lnTo>
                  <a:pt x="15103" y="3930"/>
                </a:lnTo>
                <a:lnTo>
                  <a:pt x="21600" y="3930"/>
                </a:lnTo>
                <a:lnTo>
                  <a:pt x="13753" y="0"/>
                </a:lnTo>
                <a:close/>
              </a:path>
            </a:pathLst>
          </a:custGeom>
          <a:solidFill>
            <a:srgbClr val="009999">
              <a:alpha val="51000"/>
            </a:srgbClr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1" name="Group 10"/>
          <p:cNvGrpSpPr/>
          <p:nvPr/>
        </p:nvGrpSpPr>
        <p:grpSpPr>
          <a:xfrm>
            <a:off x="0" y="5183280"/>
            <a:ext cx="2734560" cy="1674000"/>
            <a:chOff x="0" y="5183280"/>
            <a:chExt cx="2734560" cy="1674000"/>
          </a:xfrm>
        </p:grpSpPr>
        <p:sp>
          <p:nvSpPr>
            <p:cNvPr id="312" name="CustomShape 11"/>
            <p:cNvSpPr/>
            <p:nvPr/>
          </p:nvSpPr>
          <p:spPr>
            <a:xfrm>
              <a:off x="0" y="5183280"/>
              <a:ext cx="2734560" cy="1674000"/>
            </a:xfrm>
            <a:prstGeom prst="rect">
              <a:avLst/>
            </a:prstGeom>
            <a:noFill/>
            <a:ln w="57240">
              <a:solidFill>
                <a:srgbClr val="00B05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12"/>
            <p:cNvSpPr/>
            <p:nvPr/>
          </p:nvSpPr>
          <p:spPr>
            <a:xfrm>
              <a:off x="46080" y="5370480"/>
              <a:ext cx="2594880" cy="1225080"/>
            </a:xfrm>
            <a:prstGeom prst="rect">
              <a:avLst/>
            </a:prstGeom>
            <a:noFill/>
            <a:ln w="12600">
              <a:solidFill>
                <a:srgbClr val="00B05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6160" tIns="28080" rIns="56160" bIns="2808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1"/>
                </a:spcBef>
              </a:pPr>
              <a:r>
                <a:rPr lang="de-DE" sz="2000" b="1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NMR-Apparatus</a:t>
              </a:r>
              <a:endParaRPr lang="de-DE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1001"/>
                </a:spcBef>
              </a:pPr>
              <a:r>
                <a:rPr lang="de-DE" sz="2000" b="1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106MHz</a:t>
              </a:r>
              <a:endParaRPr lang="de-DE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1001"/>
                </a:spcBef>
              </a:pPr>
              <a:r>
                <a:rPr lang="de-DE" sz="2000" b="1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Polarisation meas.</a:t>
              </a:r>
              <a:endParaRPr lang="de-DE" sz="2000" b="0" strike="noStrike" spc="-1">
                <a:latin typeface="Arial"/>
              </a:endParaRPr>
            </a:p>
          </p:txBody>
        </p:sp>
      </p:grpSp>
      <p:sp>
        <p:nvSpPr>
          <p:cNvPr id="314" name="CustomShape 13"/>
          <p:cNvSpPr/>
          <p:nvPr/>
        </p:nvSpPr>
        <p:spPr>
          <a:xfrm>
            <a:off x="5560920" y="0"/>
            <a:ext cx="3582360" cy="970920"/>
          </a:xfrm>
          <a:prstGeom prst="rect">
            <a:avLst/>
          </a:prstGeom>
          <a:noFill/>
          <a:ln w="507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160" tIns="28080" rIns="56160" bIns="280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Components of the polarized target</a:t>
            </a:r>
            <a:endParaRPr lang="de-DE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for the Crystal Ball detector</a:t>
            </a:r>
            <a:endParaRPr lang="de-DE" sz="2000" b="0" strike="noStrike" spc="-1">
              <a:latin typeface="Arial"/>
            </a:endParaRPr>
          </a:p>
        </p:txBody>
      </p:sp>
      <p:grpSp>
        <p:nvGrpSpPr>
          <p:cNvPr id="315" name="Group 14"/>
          <p:cNvGrpSpPr/>
          <p:nvPr/>
        </p:nvGrpSpPr>
        <p:grpSpPr>
          <a:xfrm>
            <a:off x="3124080" y="5183280"/>
            <a:ext cx="2734560" cy="1674000"/>
            <a:chOff x="3124080" y="5183280"/>
            <a:chExt cx="2734560" cy="1674000"/>
          </a:xfrm>
        </p:grpSpPr>
        <p:sp>
          <p:nvSpPr>
            <p:cNvPr id="316" name="CustomShape 15"/>
            <p:cNvSpPr/>
            <p:nvPr/>
          </p:nvSpPr>
          <p:spPr>
            <a:xfrm>
              <a:off x="3124080" y="5183280"/>
              <a:ext cx="2688480" cy="1581480"/>
            </a:xfrm>
            <a:prstGeom prst="rect">
              <a:avLst/>
            </a:prstGeom>
            <a:noFill/>
            <a:ln w="936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6520" tIns="28440" rIns="56520" bIns="2844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Horizontal He</a:t>
              </a:r>
              <a:r>
                <a:rPr lang="de-DE" sz="2000" b="1" strike="noStrike" spc="-1" baseline="30000" dirty="0">
                  <a:solidFill>
                    <a:srgbClr val="000000"/>
                  </a:solidFill>
                  <a:latin typeface="Times New Roman"/>
                  <a:ea typeface="DejaVu Sans"/>
                </a:rPr>
                <a:t>3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/He</a:t>
              </a:r>
              <a:r>
                <a:rPr lang="de-DE" sz="2000" b="1" strike="noStrike" spc="-1" baseline="30000" dirty="0">
                  <a:solidFill>
                    <a:srgbClr val="000000"/>
                  </a:solidFill>
                  <a:latin typeface="Times New Roman"/>
                  <a:ea typeface="DejaVu Sans"/>
                </a:rPr>
                <a:t>4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 Dilution </a:t>
              </a: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refrigerator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(25 </a:t>
              </a: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mKelvin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)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with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 internal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h</a:t>
              </a: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olding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coil</a:t>
              </a:r>
              <a:endParaRPr lang="de-DE" sz="2000" b="0" strike="noStrike" spc="-1" dirty="0">
                <a:latin typeface="Arial"/>
              </a:endParaRPr>
            </a:p>
          </p:txBody>
        </p:sp>
        <p:sp>
          <p:nvSpPr>
            <p:cNvPr id="317" name="CustomShape 16"/>
            <p:cNvSpPr/>
            <p:nvPr/>
          </p:nvSpPr>
          <p:spPr>
            <a:xfrm>
              <a:off x="3124080" y="5183280"/>
              <a:ext cx="2734560" cy="1674000"/>
            </a:xfrm>
            <a:prstGeom prst="rect">
              <a:avLst/>
            </a:prstGeom>
            <a:noFill/>
            <a:ln w="5724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8" name="Group 17"/>
          <p:cNvGrpSpPr/>
          <p:nvPr/>
        </p:nvGrpSpPr>
        <p:grpSpPr>
          <a:xfrm>
            <a:off x="6219720" y="5514840"/>
            <a:ext cx="2490120" cy="1342440"/>
            <a:chOff x="6219720" y="5514840"/>
            <a:chExt cx="2490120" cy="1342440"/>
          </a:xfrm>
        </p:grpSpPr>
        <p:sp>
          <p:nvSpPr>
            <p:cNvPr id="319" name="CustomShape 18"/>
            <p:cNvSpPr/>
            <p:nvPr/>
          </p:nvSpPr>
          <p:spPr>
            <a:xfrm>
              <a:off x="6219720" y="5542920"/>
              <a:ext cx="2453400" cy="971640"/>
            </a:xfrm>
            <a:prstGeom prst="rect">
              <a:avLst/>
            </a:prstGeom>
            <a:noFill/>
            <a:ln w="936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6520" tIns="28440" rIns="56520" bIns="2844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Superconducting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Polarization</a:t>
              </a: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r>
                <a:rPr lang="de-DE" sz="2000" b="1" strike="noStrike" spc="-1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magnet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5 Tesla</a:t>
              </a:r>
              <a:endParaRPr lang="de-DE" sz="2000" b="0" strike="noStrike" spc="-1" dirty="0">
                <a:latin typeface="Arial"/>
              </a:endParaRPr>
            </a:p>
          </p:txBody>
        </p:sp>
        <p:sp>
          <p:nvSpPr>
            <p:cNvPr id="320" name="CustomShape 19"/>
            <p:cNvSpPr/>
            <p:nvPr/>
          </p:nvSpPr>
          <p:spPr>
            <a:xfrm>
              <a:off x="6270480" y="5514840"/>
              <a:ext cx="2439360" cy="1342440"/>
            </a:xfrm>
            <a:prstGeom prst="rect">
              <a:avLst/>
            </a:prstGeom>
            <a:noFill/>
            <a:ln w="5724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21" name="Picture 23"/>
          <p:cNvPicPr/>
          <p:nvPr/>
        </p:nvPicPr>
        <p:blipFill>
          <a:blip r:embed="rId2"/>
          <a:stretch/>
        </p:blipFill>
        <p:spPr>
          <a:xfrm>
            <a:off x="914400" y="1219320"/>
            <a:ext cx="1598040" cy="1751760"/>
          </a:xfrm>
          <a:prstGeom prst="rect">
            <a:avLst/>
          </a:prstGeom>
          <a:ln>
            <a:noFill/>
          </a:ln>
        </p:spPr>
      </p:pic>
      <p:grpSp>
        <p:nvGrpSpPr>
          <p:cNvPr id="322" name="Group 20"/>
          <p:cNvGrpSpPr/>
          <p:nvPr/>
        </p:nvGrpSpPr>
        <p:grpSpPr>
          <a:xfrm>
            <a:off x="3781440" y="1928880"/>
            <a:ext cx="1896480" cy="1610640"/>
            <a:chOff x="3781440" y="1928880"/>
            <a:chExt cx="1896480" cy="1610640"/>
          </a:xfrm>
        </p:grpSpPr>
        <p:sp>
          <p:nvSpPr>
            <p:cNvPr id="323" name="CustomShape 21"/>
            <p:cNvSpPr/>
            <p:nvPr/>
          </p:nvSpPr>
          <p:spPr>
            <a:xfrm>
              <a:off x="3781440" y="1928880"/>
              <a:ext cx="1855800" cy="1296720"/>
            </a:xfrm>
            <a:prstGeom prst="rect">
              <a:avLst/>
            </a:prstGeom>
            <a:noFill/>
            <a:ln w="5724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22"/>
            <p:cNvSpPr/>
            <p:nvPr/>
          </p:nvSpPr>
          <p:spPr>
            <a:xfrm>
              <a:off x="3781440" y="1928880"/>
              <a:ext cx="1896480" cy="1610640"/>
            </a:xfrm>
            <a:prstGeom prst="rect">
              <a:avLst/>
            </a:prstGeom>
            <a:noFill/>
            <a:ln w="12600">
              <a:solidFill>
                <a:srgbClr val="BBE0E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6160" tIns="28080" rIns="56160" bIns="280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Target material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[Meyer, Bochum]</a:t>
              </a:r>
              <a:endParaRPr lang="de-DE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2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H-Butanol</a:t>
              </a:r>
              <a:endParaRPr lang="de-DE" sz="22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2000" b="1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D-Butanol</a:t>
              </a:r>
              <a:endParaRPr lang="de-DE" sz="2000" b="0" strike="noStrike" spc="-1" dirty="0">
                <a:latin typeface="Arial"/>
              </a:endParaRPr>
            </a:p>
          </p:txBody>
        </p:sp>
      </p:grpSp>
      <p:sp>
        <p:nvSpPr>
          <p:cNvPr id="325" name="CustomShape 23"/>
          <p:cNvSpPr/>
          <p:nvPr/>
        </p:nvSpPr>
        <p:spPr>
          <a:xfrm>
            <a:off x="5445720" y="1071720"/>
            <a:ext cx="3571560" cy="576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Similar to Bonn Target 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[</a:t>
            </a: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C.Bradtke et al., NIM</a:t>
            </a:r>
            <a:r>
              <a:rPr lang="de-DE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A436</a:t>
            </a: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430 (1999)]</a:t>
            </a:r>
            <a:endParaRPr lang="de-DE" sz="1600" b="0" strike="noStrike" spc="-1">
              <a:latin typeface="Arial"/>
            </a:endParaRPr>
          </a:p>
        </p:txBody>
      </p:sp>
      <p:pic>
        <p:nvPicPr>
          <p:cNvPr id="326" name="Picture 2"/>
          <p:cNvPicPr/>
          <p:nvPr/>
        </p:nvPicPr>
        <p:blipFill>
          <a:blip r:embed="rId3"/>
          <a:stretch/>
        </p:blipFill>
        <p:spPr>
          <a:xfrm>
            <a:off x="3846600" y="285840"/>
            <a:ext cx="1145520" cy="1528200"/>
          </a:xfrm>
          <a:prstGeom prst="rect">
            <a:avLst/>
          </a:prstGeom>
          <a:ln>
            <a:noFill/>
          </a:ln>
        </p:spPr>
      </p:pic>
      <p:pic>
        <p:nvPicPr>
          <p:cNvPr id="327" name="Picture 5"/>
          <p:cNvPicPr/>
          <p:nvPr/>
        </p:nvPicPr>
        <p:blipFill>
          <a:blip r:embed="rId4"/>
          <a:stretch/>
        </p:blipFill>
        <p:spPr>
          <a:xfrm>
            <a:off x="6286680" y="1928880"/>
            <a:ext cx="2572560" cy="3428280"/>
          </a:xfrm>
          <a:prstGeom prst="rect">
            <a:avLst/>
          </a:prstGeom>
          <a:ln>
            <a:noFill/>
          </a:ln>
        </p:spPr>
      </p:pic>
      <p:pic>
        <p:nvPicPr>
          <p:cNvPr id="328" name="Picture 10"/>
          <p:cNvPicPr/>
          <p:nvPr/>
        </p:nvPicPr>
        <p:blipFill>
          <a:blip r:embed="rId5"/>
          <a:stretch/>
        </p:blipFill>
        <p:spPr>
          <a:xfrm>
            <a:off x="417600" y="1214280"/>
            <a:ext cx="2332800" cy="1748880"/>
          </a:xfrm>
          <a:prstGeom prst="rect">
            <a:avLst/>
          </a:prstGeom>
          <a:ln w="38160">
            <a:solidFill>
              <a:srgbClr val="333399"/>
            </a:solidFill>
            <a:miter/>
          </a:ln>
        </p:spPr>
      </p:pic>
      <p:pic>
        <p:nvPicPr>
          <p:cNvPr id="329" name="Picture 2050"/>
          <p:cNvPicPr/>
          <p:nvPr/>
        </p:nvPicPr>
        <p:blipFill>
          <a:blip r:embed="rId6"/>
          <a:stretch/>
        </p:blipFill>
        <p:spPr>
          <a:xfrm>
            <a:off x="3714840" y="3286080"/>
            <a:ext cx="2375640" cy="185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258920" y="405000"/>
            <a:ext cx="7057440" cy="347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>
                <a:solidFill>
                  <a:srgbClr val="0000FF"/>
                </a:solidFill>
                <a:latin typeface="SFRM1200"/>
                <a:ea typeface="DejaVu Sans"/>
              </a:rPr>
              <a:t>Dubna-Mainz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SFRM1200"/>
                <a:ea typeface="DejaVu Sans"/>
              </a:rPr>
              <a:t>Frozen</a:t>
            </a:r>
            <a:r>
              <a:rPr lang="de-DE" sz="2000" spc="-1" dirty="0">
                <a:solidFill>
                  <a:srgbClr val="0000FF"/>
                </a:solidFill>
                <a:latin typeface="SFRM1200"/>
                <a:ea typeface="DejaVu Sans"/>
              </a:rPr>
              <a:t>-</a:t>
            </a:r>
            <a:r>
              <a:rPr lang="de-DE" sz="2000" b="0" strike="noStrike" spc="-1" dirty="0">
                <a:solidFill>
                  <a:srgbClr val="0000FF"/>
                </a:solidFill>
                <a:latin typeface="SFRM1200"/>
                <a:ea typeface="DejaVu Sans"/>
              </a:rPr>
              <a:t>Spin Target 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(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available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since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05.2010).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double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large horizontal </a:t>
            </a:r>
            <a:r>
              <a:rPr lang="de-DE" sz="2000" b="0" strike="noStrike" spc="-1" baseline="30000" dirty="0">
                <a:solidFill>
                  <a:srgbClr val="000000"/>
                </a:solidFill>
                <a:latin typeface="CMR8"/>
                <a:ea typeface="DejaVu Sans"/>
              </a:rPr>
              <a:t>3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He/</a:t>
            </a:r>
            <a:r>
              <a:rPr lang="de-DE" sz="2000" b="0" strike="noStrike" spc="-1" baseline="30000" dirty="0">
                <a:solidFill>
                  <a:srgbClr val="000000"/>
                </a:solidFill>
                <a:latin typeface="CMR8"/>
                <a:ea typeface="DejaVu Sans"/>
              </a:rPr>
              <a:t>4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He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dilution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refrigerator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was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built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in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cooperation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JINR.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Trityl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doped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butanol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and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deuterated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butanol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are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best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materials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this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experiment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FF"/>
                </a:solidFill>
                <a:latin typeface="SFRM1200"/>
                <a:ea typeface="DejaVu Sans"/>
              </a:rPr>
              <a:t>Main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SFRM1200"/>
                <a:ea typeface="DejaVu Sans"/>
              </a:rPr>
              <a:t>parameters</a:t>
            </a:r>
            <a:r>
              <a:rPr lang="de-DE" sz="2000" b="0" strike="noStrike" spc="-1" dirty="0">
                <a:solidFill>
                  <a:srgbClr val="0000FF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SFRM1200"/>
                <a:ea typeface="DejaVu Sans"/>
              </a:rPr>
              <a:t>are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: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At a total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tagged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photon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flux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5 ×</a:t>
            </a:r>
            <a:r>
              <a:rPr lang="de-DE" sz="2000" b="0" strike="noStrike" spc="-1" dirty="0">
                <a:solidFill>
                  <a:srgbClr val="000000"/>
                </a:solidFill>
                <a:latin typeface="CMSY10"/>
                <a:ea typeface="DejaVu Sans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10</a:t>
            </a:r>
            <a:r>
              <a:rPr lang="de-DE" sz="2000" b="0" strike="noStrike" spc="-1" baseline="30000" dirty="0">
                <a:solidFill>
                  <a:srgbClr val="000000"/>
                </a:solidFill>
                <a:latin typeface="CMR8"/>
                <a:ea typeface="DejaVu Sans"/>
              </a:rPr>
              <a:t>7</a:t>
            </a:r>
            <a:r>
              <a:rPr lang="de-DE" sz="2000" b="0" strike="noStrike" spc="-1" dirty="0">
                <a:solidFill>
                  <a:srgbClr val="000000"/>
                </a:solidFill>
                <a:latin typeface="CMR8"/>
                <a:ea typeface="DejaVu Sans"/>
              </a:rPr>
              <a:t> sec</a:t>
            </a:r>
            <a:r>
              <a:rPr lang="de-DE" sz="2000" b="0" strike="noStrike" spc="-1" baseline="30000" dirty="0">
                <a:solidFill>
                  <a:srgbClr val="000000"/>
                </a:solidFill>
                <a:latin typeface="CMR8"/>
                <a:ea typeface="DejaVu Sans"/>
              </a:rPr>
              <a:t>-1</a:t>
            </a:r>
            <a:r>
              <a:rPr lang="de-DE" sz="2000" b="0" strike="noStrike" spc="-1" dirty="0">
                <a:solidFill>
                  <a:srgbClr val="000000"/>
                </a:solidFill>
                <a:latin typeface="CMR8"/>
                <a:ea typeface="DejaVu Sans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and a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temperature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30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mK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relaxation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times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about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2000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hours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was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obtained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Maximum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polarizations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at 2.5 T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are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: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protons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≈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90%,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deuterons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</a:t>
            </a:r>
            <a:r>
              <a:rPr lang="de-DE" sz="2000" b="0" strike="noStrike" spc="-1" dirty="0">
                <a:solidFill>
                  <a:srgbClr val="000000"/>
                </a:solidFill>
                <a:latin typeface="CMSY10"/>
                <a:ea typeface="DejaVu Sans"/>
              </a:rPr>
              <a:t>≈</a:t>
            </a:r>
            <a:r>
              <a:rPr lang="de-DE" sz="20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75%.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15493-8726-46A4-B8FB-4D76593DE2D7}"/>
              </a:ext>
            </a:extLst>
          </p:cNvPr>
          <p:cNvSpPr txBox="1"/>
          <p:nvPr/>
        </p:nvSpPr>
        <p:spPr>
          <a:xfrm>
            <a:off x="4572000" y="6008914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2425680" y="0"/>
            <a:ext cx="4063680" cy="576000"/>
          </a:xfrm>
          <a:prstGeom prst="rect">
            <a:avLst/>
          </a:prstGeom>
          <a:noFill/>
          <a:ln w="57240">
            <a:solidFill>
              <a:srgbClr val="00279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200" b="1" strike="noStrike" spc="-1">
                <a:solidFill>
                  <a:srgbClr val="2D2D8A"/>
                </a:solidFill>
                <a:latin typeface="Times New Roman"/>
                <a:ea typeface="DejaVu Sans"/>
              </a:rPr>
              <a:t>Cryostat Performance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91320" y="3965400"/>
            <a:ext cx="4353840" cy="1004760"/>
          </a:xfrm>
          <a:prstGeom prst="rect">
            <a:avLst/>
          </a:prstGeom>
          <a:noFill/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Temperature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stability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D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 ~ +- 0.2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mKelvin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one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day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typical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one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week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measurement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period</a:t>
            </a:r>
            <a:r>
              <a:rPr lang="de-DE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142200" y="549360"/>
            <a:ext cx="11170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T=24mK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142200" y="1515960"/>
            <a:ext cx="11170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T=27mK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142200" y="2492280"/>
            <a:ext cx="11170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T=29mK</a:t>
            </a:r>
            <a:endParaRPr lang="de-DE" sz="2000" b="0" strike="noStrike" spc="-1">
              <a:latin typeface="Arial"/>
            </a:endParaRPr>
          </a:p>
        </p:txBody>
      </p:sp>
      <p:pic>
        <p:nvPicPr>
          <p:cNvPr id="336" name="Picture 3"/>
          <p:cNvPicPr/>
          <p:nvPr/>
        </p:nvPicPr>
        <p:blipFill>
          <a:blip r:embed="rId2"/>
          <a:stretch/>
        </p:blipFill>
        <p:spPr>
          <a:xfrm>
            <a:off x="4994280" y="3514680"/>
            <a:ext cx="4149000" cy="3342600"/>
          </a:xfrm>
          <a:prstGeom prst="rect">
            <a:avLst/>
          </a:prstGeom>
          <a:ln>
            <a:noFill/>
          </a:ln>
        </p:spPr>
      </p:pic>
      <p:pic>
        <p:nvPicPr>
          <p:cNvPr id="337" name="Picture 4"/>
          <p:cNvPicPr/>
          <p:nvPr/>
        </p:nvPicPr>
        <p:blipFill>
          <a:blip r:embed="rId3"/>
          <a:stretch/>
        </p:blipFill>
        <p:spPr>
          <a:xfrm>
            <a:off x="1274760" y="692280"/>
            <a:ext cx="7868520" cy="2221920"/>
          </a:xfrm>
          <a:prstGeom prst="rect">
            <a:avLst/>
          </a:prstGeom>
          <a:ln>
            <a:noFill/>
          </a:ln>
        </p:spPr>
      </p:pic>
      <p:sp>
        <p:nvSpPr>
          <p:cNvPr id="338" name="CustomShape 6"/>
          <p:cNvSpPr/>
          <p:nvPr/>
        </p:nvSpPr>
        <p:spPr>
          <a:xfrm>
            <a:off x="4865400" y="2924280"/>
            <a:ext cx="9324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Symbol"/>
                <a:ea typeface="DejaVu Sans"/>
              </a:rPr>
              <a:t>D</a:t>
            </a: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t=40h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39" name="CustomShape 7"/>
          <p:cNvSpPr/>
          <p:nvPr/>
        </p:nvSpPr>
        <p:spPr>
          <a:xfrm rot="10800000" flipV="1">
            <a:off x="7845120" y="3155040"/>
            <a:ext cx="3393360" cy="1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8"/>
          <p:cNvSpPr/>
          <p:nvPr/>
        </p:nvSpPr>
        <p:spPr>
          <a:xfrm>
            <a:off x="6357960" y="3141720"/>
            <a:ext cx="318708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9"/>
          <p:cNvSpPr/>
          <p:nvPr/>
        </p:nvSpPr>
        <p:spPr>
          <a:xfrm rot="5400000" flipH="1" flipV="1">
            <a:off x="109440" y="1928520"/>
            <a:ext cx="2391480" cy="2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800" b="0" strike="noStrike" spc="-1" dirty="0">
                <a:solidFill>
                  <a:srgbClr val="0000FF"/>
                </a:solidFill>
                <a:latin typeface="Arial"/>
              </a:rPr>
              <a:t>Mainz </a:t>
            </a:r>
            <a:r>
              <a:rPr lang="de-DE" sz="2800" b="0" strike="noStrike" spc="-1" dirty="0" err="1">
                <a:solidFill>
                  <a:srgbClr val="0000FF"/>
                </a:solidFill>
                <a:latin typeface="Arial"/>
              </a:rPr>
              <a:t>polarized</a:t>
            </a:r>
            <a:r>
              <a:rPr lang="de-DE" sz="28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de-DE" sz="2800" b="0" strike="noStrike" spc="-1" dirty="0" err="1">
                <a:solidFill>
                  <a:srgbClr val="0000FF"/>
                </a:solidFill>
                <a:latin typeface="Arial"/>
              </a:rPr>
              <a:t>target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4" name="Picture 4"/>
          <p:cNvPicPr/>
          <p:nvPr/>
        </p:nvPicPr>
        <p:blipFill>
          <a:blip r:embed="rId2"/>
          <a:stretch/>
        </p:blipFill>
        <p:spPr>
          <a:xfrm>
            <a:off x="1085760" y="1208160"/>
            <a:ext cx="7085880" cy="531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1"/>
          <p:cNvPicPr/>
          <p:nvPr/>
        </p:nvPicPr>
        <p:blipFill>
          <a:blip r:embed="rId3"/>
          <a:stretch/>
        </p:blipFill>
        <p:spPr>
          <a:xfrm>
            <a:off x="-190440" y="-142920"/>
            <a:ext cx="9524160" cy="714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1"/>
          <p:cNvPicPr/>
          <p:nvPr/>
        </p:nvPicPr>
        <p:blipFill>
          <a:blip r:embed="rId3"/>
          <a:stretch/>
        </p:blipFill>
        <p:spPr>
          <a:xfrm>
            <a:off x="208080" y="1700280"/>
            <a:ext cx="8431920" cy="4823640"/>
          </a:xfrm>
          <a:prstGeom prst="rect">
            <a:avLst/>
          </a:prstGeom>
          <a:ln>
            <a:noFill/>
          </a:ln>
        </p:spPr>
      </p:pic>
      <p:sp>
        <p:nvSpPr>
          <p:cNvPr id="347" name="CustomShape 1"/>
          <p:cNvSpPr/>
          <p:nvPr/>
        </p:nvSpPr>
        <p:spPr>
          <a:xfrm>
            <a:off x="457200" y="98280"/>
            <a:ext cx="8228880" cy="14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1" strike="noStrike" spc="-1">
                <a:solidFill>
                  <a:srgbClr val="3366FF"/>
                </a:solidFill>
                <a:latin typeface="Comic Sans MS"/>
              </a:rPr>
              <a:t>Internal longitudinal Holding coil</a:t>
            </a:r>
            <a:br/>
            <a:r>
              <a:rPr lang="de-DE" sz="2000" b="1" strike="noStrike" spc="-1">
                <a:solidFill>
                  <a:srgbClr val="000000"/>
                </a:solidFill>
                <a:latin typeface="Comic Sans MS"/>
              </a:rPr>
              <a:t>(</a:t>
            </a:r>
            <a:r>
              <a:rPr lang="de-DE" sz="2000" b="1" strike="noStrike" spc="-1">
                <a:solidFill>
                  <a:srgbClr val="000000"/>
                </a:solidFill>
                <a:latin typeface="Times New Roman"/>
              </a:rPr>
              <a:t>solenoid coil manufactured of 0.227-μm multifilamental NbTi cable and consisting of four layers, each having 600 turns wound around a 0.3-mm thick copper holder, T ≈ 1.5 K)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7200" y="58680"/>
            <a:ext cx="822888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0000FF"/>
                </a:solidFill>
                <a:latin typeface="Arial"/>
              </a:rPr>
              <a:t>EXPERIMENTS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57200" y="980280"/>
            <a:ext cx="8228880" cy="52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1)     Experimental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verification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GDH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sum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rule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Prediction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on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absorption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circularly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polarized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photons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by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longitudinally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polarized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hadrons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AutoNum type="arabicParenR" startAt="2"/>
            </a:pP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Helicity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dependence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meson</a:t>
            </a: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Arial"/>
              </a:rPr>
              <a:t>photoproduction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	More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detailed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information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on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resonance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properties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and multipole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amplitudes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by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investigating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helicity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structure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partial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reaction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channels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	Single π</a:t>
            </a:r>
            <a:r>
              <a:rPr lang="de-DE" sz="2000" b="0" strike="noStrike" spc="-1" baseline="30000" dirty="0">
                <a:solidFill>
                  <a:srgbClr val="000000"/>
                </a:solidFill>
                <a:latin typeface="Arial"/>
              </a:rPr>
              <a:t>0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production</a:t>
            </a:r>
            <a:r>
              <a:rPr lang="de-DE" sz="2000" b="0" strike="noStrike" spc="-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, (D</a:t>
            </a:r>
            <a:r>
              <a:rPr lang="de-DE" sz="2000" b="0" strike="noStrike" spc="-1" baseline="-25000" dirty="0">
                <a:solidFill>
                  <a:srgbClr val="000000"/>
                </a:solidFill>
                <a:latin typeface="Arial"/>
              </a:rPr>
              <a:t>13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(1520), F</a:t>
            </a:r>
            <a:r>
              <a:rPr lang="de-DE" sz="2000" b="0" strike="noStrike" spc="-1" baseline="-25000" dirty="0">
                <a:solidFill>
                  <a:srgbClr val="000000"/>
                </a:solidFill>
                <a:latin typeface="Arial"/>
              </a:rPr>
              <a:t>15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(1680))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	 η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production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, S</a:t>
            </a:r>
            <a:r>
              <a:rPr lang="de-DE" sz="2000" b="0" strike="noStrike" spc="-1" baseline="-25000" dirty="0">
                <a:solidFill>
                  <a:srgbClr val="000000"/>
                </a:solidFill>
                <a:latin typeface="Arial"/>
              </a:rPr>
              <a:t>11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(1535), D</a:t>
            </a:r>
            <a:r>
              <a:rPr lang="de-DE" sz="2000" b="0" strike="noStrike" spc="-1" baseline="-25000" dirty="0">
                <a:solidFill>
                  <a:srgbClr val="000000"/>
                </a:solidFill>
                <a:latin typeface="Arial"/>
              </a:rPr>
              <a:t>13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(1520))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	Double π</a:t>
            </a:r>
            <a:r>
              <a:rPr lang="de-DE" sz="2000" b="0" strike="noStrike" spc="-1" baseline="30000" dirty="0">
                <a:solidFill>
                  <a:srgbClr val="000000"/>
                </a:solidFill>
                <a:latin typeface="Arial"/>
              </a:rPr>
              <a:t>0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production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, D</a:t>
            </a:r>
            <a:r>
              <a:rPr lang="de-DE" sz="2000" b="0" strike="noStrike" spc="-1" baseline="-25000" dirty="0">
                <a:solidFill>
                  <a:srgbClr val="000000"/>
                </a:solidFill>
                <a:latin typeface="Arial"/>
              </a:rPr>
              <a:t>13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(1520), P</a:t>
            </a:r>
            <a:r>
              <a:rPr lang="de-DE" sz="2000" b="0" strike="noStrike" spc="-1" baseline="-25000" dirty="0">
                <a:solidFill>
                  <a:srgbClr val="000000"/>
                </a:solidFill>
                <a:latin typeface="Arial"/>
              </a:rPr>
              <a:t>11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(1440), P</a:t>
            </a:r>
            <a:r>
              <a:rPr lang="de-DE" sz="2000" b="0" strike="noStrike" spc="-1" baseline="-25000" dirty="0">
                <a:solidFill>
                  <a:srgbClr val="000000"/>
                </a:solidFill>
                <a:latin typeface="Arial"/>
              </a:rPr>
              <a:t>11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(1710))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Noto Sans SC Regular"/>
              </a:rPr>
              <a:t>3)     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Hadron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polarizabilities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      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They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are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measured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in Compton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scattering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experiments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where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polarizabilities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cause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a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deviation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cross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section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from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prediction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Compton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scattering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from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a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structureless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Dirac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particle</a:t>
            </a: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.</a:t>
            </a:r>
            <a:endParaRPr lang="de-DE" sz="2000" b="0" strike="noStrike" spc="-1" dirty="0">
              <a:latin typeface="Arial"/>
            </a:endParaRPr>
          </a:p>
          <a:p>
            <a:pPr marL="609480" indent="-6087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4)      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Search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for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exotic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six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-quark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states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 (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Comic Sans MS"/>
                <a:ea typeface="Noto Sans SC Regular"/>
              </a:rPr>
              <a:t>dibaryons</a:t>
            </a:r>
            <a:r>
              <a:rPr lang="de-DE" sz="2000" b="1" strike="noStrike" spc="-1" dirty="0">
                <a:solidFill>
                  <a:srgbClr val="000000"/>
                </a:solidFill>
                <a:latin typeface="Comic Sans MS"/>
                <a:ea typeface="Noto Sans SC Regular"/>
              </a:rPr>
              <a:t>)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Noto Sans SC Regular"/>
              </a:rPr>
              <a:t> 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26273-5F9B-4F02-8CE1-EEB3849B59A1}"/>
              </a:ext>
            </a:extLst>
          </p:cNvPr>
          <p:cNvSpPr txBox="1"/>
          <p:nvPr/>
        </p:nvSpPr>
        <p:spPr>
          <a:xfrm>
            <a:off x="4236098" y="59529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57200" y="1102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600" b="0" strike="noStrike" spc="-1" dirty="0">
                <a:solidFill>
                  <a:srgbClr val="0000FF"/>
                </a:solidFill>
                <a:latin typeface="Arial"/>
              </a:rPr>
              <a:t>CBELSA-BONN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457200" y="2068201"/>
            <a:ext cx="8228880" cy="4239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Besides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Mainz,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frozen</a:t>
            </a:r>
            <a:r>
              <a:rPr lang="de-DE" b="1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spin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used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Electron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Stretcher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Accelerator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 (ELSA)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located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in Bonn.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It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provides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 a beam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electrons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energy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up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3.2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GeV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Physical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motivation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experiments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in Bonn in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principle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same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A2 at MAMI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Collaboration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. But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more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higher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beam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energy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allows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search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missing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baryon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resonances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.  In 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next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slide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spectra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nucleon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(top)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delta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resonances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bottom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)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dependence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mass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vertical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axis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)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are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schematically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</a:rPr>
              <a:t>shown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b="1" spc="-1" dirty="0">
                <a:solidFill>
                  <a:srgbClr val="FF0000"/>
                </a:solidFill>
              </a:rPr>
              <a:t>A cryostat of dilution refrigerator designed for experiments in Mainz is currently being used</a:t>
            </a:r>
            <a:r>
              <a:rPr lang="ru-RU" b="1" spc="-1" dirty="0">
                <a:solidFill>
                  <a:srgbClr val="FF0000"/>
                </a:solidFill>
              </a:rPr>
              <a:t> </a:t>
            </a:r>
            <a:r>
              <a:rPr lang="en-US" b="1" spc="-1" dirty="0">
                <a:solidFill>
                  <a:srgbClr val="FF0000"/>
                </a:solidFill>
              </a:rPr>
              <a:t>in Bonn. </a:t>
            </a:r>
            <a:r>
              <a:rPr lang="ru-RU" b="1" spc="-1" dirty="0">
                <a:solidFill>
                  <a:srgbClr val="FF0000"/>
                </a:solidFill>
                <a:latin typeface="Arial"/>
              </a:rPr>
              <a:t>  </a:t>
            </a:r>
            <a:r>
              <a:rPr lang="de-DE" b="1" spc="-1" dirty="0" err="1">
                <a:solidFill>
                  <a:srgbClr val="FF0000"/>
                </a:solidFill>
                <a:latin typeface="Arial"/>
              </a:rPr>
              <a:t>Contract</a:t>
            </a:r>
            <a:r>
              <a:rPr lang="de-DE" b="1" spc="-1" dirty="0">
                <a:solidFill>
                  <a:srgbClr val="FF0000"/>
                </a:solidFill>
                <a:latin typeface="Arial"/>
              </a:rPr>
              <a:t>  Bonn – JINR </a:t>
            </a:r>
            <a:r>
              <a:rPr lang="de-DE" b="1" spc="-1" dirty="0" err="1">
                <a:solidFill>
                  <a:srgbClr val="FF0000"/>
                </a:solidFill>
                <a:latin typeface="Arial"/>
              </a:rPr>
              <a:t>No</a:t>
            </a:r>
            <a:r>
              <a:rPr lang="de-DE" b="1" spc="-1" dirty="0">
                <a:solidFill>
                  <a:srgbClr val="FF0000"/>
                </a:solidFill>
                <a:latin typeface="Arial"/>
              </a:rPr>
              <a:t>. 40960106</a:t>
            </a:r>
            <a:endParaRPr lang="de-DE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52" name="Рисунок 351"/>
          <p:cNvPicPr/>
          <p:nvPr/>
        </p:nvPicPr>
        <p:blipFill>
          <a:blip r:embed="rId2"/>
          <a:stretch/>
        </p:blipFill>
        <p:spPr>
          <a:xfrm>
            <a:off x="649800" y="19440"/>
            <a:ext cx="7848000" cy="9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72000" y="5704200"/>
            <a:ext cx="8999640" cy="135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641"/>
              </a:spcBef>
            </a:pP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QCD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predictions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spectra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nucleon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(top) and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delta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resonances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bottom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).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Red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yellow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boxes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correspond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known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resonances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. The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missing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resonances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are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blue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latin typeface="Arial"/>
              </a:rPr>
              <a:t>lines</a:t>
            </a:r>
            <a:r>
              <a:rPr lang="de-DE" sz="1400" b="1" strike="noStrike" spc="-1" dirty="0">
                <a:solidFill>
                  <a:srgbClr val="000000"/>
                </a:solidFill>
                <a:latin typeface="Arial"/>
              </a:rPr>
              <a:t>.  </a:t>
            </a:r>
            <a:endParaRPr lang="de-DE" sz="1400" b="0" strike="noStrike" spc="-1" dirty="0">
              <a:latin typeface="Arial"/>
            </a:endParaRPr>
          </a:p>
        </p:txBody>
      </p:sp>
      <p:pic>
        <p:nvPicPr>
          <p:cNvPr id="354" name="Рисунок 353"/>
          <p:cNvPicPr/>
          <p:nvPr/>
        </p:nvPicPr>
        <p:blipFill>
          <a:blip r:embed="rId2"/>
          <a:stretch/>
        </p:blipFill>
        <p:spPr>
          <a:xfrm>
            <a:off x="648000" y="20880"/>
            <a:ext cx="7703640" cy="563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3CBB028-CEDD-48A0-913E-FC9C80EA9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57146FF9-73DF-4157-AC2B-23D5BFC2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17" y="457200"/>
            <a:ext cx="63055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42A89-A53F-43D5-884F-D178A2BFB51C}"/>
              </a:ext>
            </a:extLst>
          </p:cNvPr>
          <p:cNvSpPr txBox="1"/>
          <p:nvPr/>
        </p:nvSpPr>
        <p:spPr>
          <a:xfrm>
            <a:off x="1576873" y="5421086"/>
            <a:ext cx="669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cryostat for a polarized target in Bonn. Laboratory tests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0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457200" y="404640"/>
            <a:ext cx="8228880" cy="60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241"/>
              </a:spcBef>
            </a:pPr>
            <a:endParaRPr lang="de-DE" sz="18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241"/>
              </a:spcBef>
            </a:pPr>
            <a:endParaRPr lang="de-DE" sz="18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241"/>
              </a:spcBef>
            </a:pPr>
            <a:endParaRPr lang="de-DE" sz="18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FF0000"/>
                </a:solidFill>
                <a:latin typeface="Arial"/>
              </a:rPr>
              <a:t>     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V.P.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</a:rPr>
              <a:t>Dzhelepov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 Laboratory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</a:rPr>
              <a:t>of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</a:rPr>
              <a:t>Nuclear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 Problems, JINR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FF"/>
                </a:solidFill>
                <a:latin typeface="Arial"/>
              </a:rPr>
              <a:t>     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N.A.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Bazhanov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N.S. Borisov, A.S.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Dolzhikov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A.N.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Fedorov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             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     I.V.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Gapienko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I.S.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Gorodnov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G.M., V.L.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Kashevarov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 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     A.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Kovalik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E.S.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Kuzmin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A.B.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Neganov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Yu.A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. Plis,  A.A.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Priladyshev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A.B.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Sadovski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Yu.A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Usov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Yu.N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Uzikov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V.P.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Volnikh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FF0000"/>
                </a:solidFill>
                <a:latin typeface="Arial"/>
              </a:rPr>
              <a:t>    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N.N.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</a:rPr>
              <a:t>Bogoliubov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 Laboratory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</a:rPr>
              <a:t>of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</a:rPr>
              <a:t>Theoretical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</a:rPr>
              <a:t> Physics, JINR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FF"/>
                </a:solidFill>
                <a:latin typeface="Arial"/>
              </a:rPr>
              <a:t>    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S.B.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Gerasimov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0000FF"/>
                </a:solidFill>
                <a:latin typeface="Arial"/>
              </a:rPr>
              <a:t>    </a:t>
            </a:r>
            <a:r>
              <a:rPr lang="de-DE" sz="2000" b="0" strike="noStrike" spc="-1" dirty="0">
                <a:solidFill>
                  <a:srgbClr val="FF0000"/>
                </a:solidFill>
                <a:latin typeface="Times New Roman"/>
              </a:rPr>
              <a:t>V.I. </a:t>
            </a:r>
            <a:r>
              <a:rPr lang="de-DE" sz="2000" b="0" strike="noStrike" spc="-1" dirty="0" err="1">
                <a:solidFill>
                  <a:srgbClr val="FF0000"/>
                </a:solidFill>
                <a:latin typeface="Times New Roman"/>
              </a:rPr>
              <a:t>Veksler</a:t>
            </a:r>
            <a:r>
              <a:rPr lang="de-DE" sz="2000" b="0" strike="noStrike" spc="-1" dirty="0">
                <a:solidFill>
                  <a:srgbClr val="FF0000"/>
                </a:solidFill>
                <a:latin typeface="Times New Roman"/>
              </a:rPr>
              <a:t> and A.M. </a:t>
            </a:r>
            <a:r>
              <a:rPr lang="de-DE" sz="2000" b="0" strike="noStrike" spc="-1" dirty="0" err="1">
                <a:solidFill>
                  <a:srgbClr val="FF0000"/>
                </a:solidFill>
                <a:latin typeface="Times New Roman"/>
              </a:rPr>
              <a:t>Baldin</a:t>
            </a:r>
            <a:r>
              <a:rPr lang="de-DE" sz="2000" b="0" strike="noStrike" spc="-1" dirty="0">
                <a:solidFill>
                  <a:srgbClr val="FF0000"/>
                </a:solidFill>
                <a:latin typeface="Times New Roman"/>
              </a:rPr>
              <a:t> Laboratory </a:t>
            </a:r>
            <a:r>
              <a:rPr lang="de-DE" sz="2000" b="0" strike="noStrike" spc="-1" dirty="0" err="1">
                <a:solidFill>
                  <a:srgbClr val="FF0000"/>
                </a:solidFill>
                <a:latin typeface="Times New Roman"/>
              </a:rPr>
              <a:t>of</a:t>
            </a:r>
            <a:r>
              <a:rPr lang="de-DE" sz="2000" b="0" strike="noStrike" spc="-1" dirty="0">
                <a:solidFill>
                  <a:srgbClr val="FF0000"/>
                </a:solidFill>
                <a:latin typeface="Times New Roman"/>
              </a:rPr>
              <a:t> High Energy Physics, JINR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0" strike="noStrike" spc="-1" dirty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V.V.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Fimushkin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L.V.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Kutuzova</a:t>
            </a:r>
            <a:r>
              <a:rPr lang="de-DE" sz="2000" b="0" strike="noStrike" spc="-1" dirty="0">
                <a:solidFill>
                  <a:srgbClr val="0000FF"/>
                </a:solidFill>
                <a:latin typeface="Times New Roman"/>
              </a:rPr>
              <a:t>, M.V. </a:t>
            </a:r>
            <a:r>
              <a:rPr lang="de-DE" sz="2000" b="0" strike="noStrike" spc="-1" dirty="0" err="1">
                <a:solidFill>
                  <a:srgbClr val="0000FF"/>
                </a:solidFill>
                <a:latin typeface="Times New Roman"/>
              </a:rPr>
              <a:t>Kulikov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   Leader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Project                                 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Yu.A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Usov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Deputies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 Leaders                              I.S.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Gorodnov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</a:rPr>
              <a:t>Yu.A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</a:rPr>
              <a:t>. Plis</a:t>
            </a:r>
            <a:endParaRPr lang="de-DE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Рисунок 354"/>
          <p:cNvPicPr/>
          <p:nvPr/>
        </p:nvPicPr>
        <p:blipFill>
          <a:blip r:embed="rId3"/>
          <a:stretch/>
        </p:blipFill>
        <p:spPr>
          <a:xfrm>
            <a:off x="649440" y="19080"/>
            <a:ext cx="7848000" cy="904320"/>
          </a:xfrm>
          <a:prstGeom prst="rect">
            <a:avLst/>
          </a:prstGeom>
          <a:ln>
            <a:noFill/>
          </a:ln>
        </p:spPr>
      </p:pic>
      <p:pic>
        <p:nvPicPr>
          <p:cNvPr id="356" name="Рисунок 355"/>
          <p:cNvPicPr/>
          <p:nvPr/>
        </p:nvPicPr>
        <p:blipFill>
          <a:blip r:embed="rId4"/>
          <a:stretch/>
        </p:blipFill>
        <p:spPr>
          <a:xfrm>
            <a:off x="0" y="914400"/>
            <a:ext cx="9143640" cy="5918040"/>
          </a:xfrm>
          <a:prstGeom prst="rect">
            <a:avLst/>
          </a:prstGeom>
          <a:ln>
            <a:noFill/>
          </a:ln>
        </p:spPr>
      </p:pic>
      <p:sp>
        <p:nvSpPr>
          <p:cNvPr id="357" name="CustomShape 1"/>
          <p:cNvSpPr/>
          <p:nvPr/>
        </p:nvSpPr>
        <p:spPr>
          <a:xfrm>
            <a:off x="6033600" y="6015240"/>
            <a:ext cx="2881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BF0041"/>
                </a:solidFill>
                <a:latin typeface="Times New Roman"/>
              </a:rPr>
              <a:t>Incident electron beam energies of up to 3.2 GeV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1259640" y="783000"/>
            <a:ext cx="6480000" cy="49198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de-DE" sz="2000" b="1" strike="noStrike" spc="-1" dirty="0">
                <a:solidFill>
                  <a:srgbClr val="0000FF"/>
                </a:solidFill>
                <a:latin typeface="Times New Roman"/>
                <a:ea typeface="Calibri"/>
              </a:rPr>
              <a:t>Research and </a:t>
            </a:r>
            <a:r>
              <a:rPr lang="de-DE" sz="2000" b="1" strike="noStrike" spc="-1" dirty="0" err="1">
                <a:solidFill>
                  <a:srgbClr val="0000FF"/>
                </a:solidFill>
                <a:latin typeface="Times New Roman"/>
                <a:ea typeface="Calibri"/>
              </a:rPr>
              <a:t>development</a:t>
            </a:r>
            <a:r>
              <a:rPr lang="de-DE" sz="2000" b="1" strike="noStrike" spc="-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FF"/>
                </a:solidFill>
                <a:latin typeface="Times New Roman"/>
                <a:ea typeface="Calibri"/>
              </a:rPr>
              <a:t>for</a:t>
            </a:r>
            <a:r>
              <a:rPr lang="de-DE" sz="2000" b="1" strike="noStrike" spc="-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FF"/>
                </a:solidFill>
                <a:latin typeface="Times New Roman"/>
                <a:ea typeface="Calibri"/>
              </a:rPr>
              <a:t>polarization</a:t>
            </a:r>
            <a:r>
              <a:rPr lang="de-DE" sz="2000" b="1" strike="noStrike" spc="-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FF"/>
                </a:solidFill>
                <a:latin typeface="Times New Roman"/>
                <a:ea typeface="Calibri"/>
              </a:rPr>
              <a:t>equipment</a:t>
            </a:r>
            <a:r>
              <a:rPr lang="de-DE" sz="2000" b="1" strike="noStrike" spc="-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FF"/>
                </a:solidFill>
                <a:latin typeface="Times New Roman"/>
                <a:ea typeface="Calibri"/>
              </a:rPr>
              <a:t>for</a:t>
            </a:r>
            <a:r>
              <a:rPr lang="de-DE" sz="2000" b="1" strike="noStrike" spc="-1" dirty="0">
                <a:solidFill>
                  <a:srgbClr val="0000FF"/>
                </a:solidFill>
                <a:latin typeface="Times New Roman"/>
                <a:ea typeface="Calibri"/>
              </a:rPr>
              <a:t> “MESA”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One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aims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for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new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electron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accelerator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“MESA”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is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to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measure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weak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mixing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angle in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electron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-proton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scattering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to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a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precision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0.13%. The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M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comic"/>
                <a:ea typeface="Calibri"/>
              </a:rPr>
              <a:t>Ø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ller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polarimeter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proposed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by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V.Luppov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and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E.Chudakov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opens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way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to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reach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a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sufficiently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precise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determination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polarization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 At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moment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polarized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atomic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hydrogen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target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is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under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construction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by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Mainz-JINR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team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Main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part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this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“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polarized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atomic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hydrogen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target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”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is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pc="-1" dirty="0" err="1">
                <a:solidFill>
                  <a:srgbClr val="000000"/>
                </a:solidFill>
                <a:latin typeface="Times New Roman"/>
                <a:ea typeface="Calibri"/>
              </a:rPr>
              <a:t>d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ilution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pc="-1" dirty="0" err="1">
                <a:solidFill>
                  <a:srgbClr val="000000"/>
                </a:solidFill>
                <a:latin typeface="Times New Roman"/>
                <a:ea typeface="Calibri"/>
              </a:rPr>
              <a:t>r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efrigerator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000" b="1" spc="-1" dirty="0" err="1">
                <a:solidFill>
                  <a:srgbClr val="000000"/>
                </a:solidFill>
                <a:latin typeface="Times New Roman"/>
                <a:ea typeface="Calibri"/>
              </a:rPr>
              <a:t>wh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ere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JINR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has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a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long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-term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experience</a:t>
            </a:r>
            <a:r>
              <a:rPr lang="de-DE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1" strike="noStrike" spc="-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Purchase order – 4500189093 “GSI – JINR”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3FF15-3562-430F-B5F9-E4BA52AADD4C}"/>
              </a:ext>
            </a:extLst>
          </p:cNvPr>
          <p:cNvSpPr txBox="1"/>
          <p:nvPr/>
        </p:nvSpPr>
        <p:spPr>
          <a:xfrm>
            <a:off x="3750906" y="61768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0000FF"/>
                </a:solidFill>
                <a:latin typeface="Arial"/>
              </a:rPr>
              <a:t>SPASCHARM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0000"/>
                </a:solidFill>
                <a:latin typeface="Arial"/>
              </a:rPr>
              <a:t>Experiments:</a:t>
            </a: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measurement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polarization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effects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(single- and double-spin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asymmetries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polarization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alignment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et al.) in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production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particles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consisting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light (u, d, s)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quarks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use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different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beams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energy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range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12-50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GeV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3080" indent="-342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endParaRPr lang="de-DE" sz="20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measurement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charmonium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mechanism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production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,  single- and double-spin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asymmetries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its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production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21B23-92C5-4A10-AEA5-4AC257C98AF4}"/>
              </a:ext>
            </a:extLst>
          </p:cNvPr>
          <p:cNvSpPr txBox="1"/>
          <p:nvPr/>
        </p:nvSpPr>
        <p:spPr>
          <a:xfrm>
            <a:off x="3825551" y="55237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826920" y="404640"/>
            <a:ext cx="7848000" cy="4610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strike="noStrike" spc="-1" dirty="0" err="1">
                <a:solidFill>
                  <a:srgbClr val="FF0000"/>
                </a:solidFill>
                <a:latin typeface="+mj-lt"/>
                <a:ea typeface="DejaVu Sans"/>
              </a:rPr>
              <a:t>Polarized</a:t>
            </a:r>
            <a:r>
              <a:rPr lang="de-DE" b="1" strike="noStrike" spc="-1" dirty="0">
                <a:solidFill>
                  <a:srgbClr val="FF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FF0000"/>
                </a:solidFill>
                <a:latin typeface="+mj-lt"/>
                <a:ea typeface="DejaVu Sans"/>
              </a:rPr>
              <a:t>frozen</a:t>
            </a:r>
            <a:r>
              <a:rPr lang="de-DE" b="1" strike="noStrike" spc="-1" dirty="0">
                <a:solidFill>
                  <a:srgbClr val="FF0000"/>
                </a:solidFill>
                <a:latin typeface="+mj-lt"/>
                <a:ea typeface="DejaVu Sans"/>
              </a:rPr>
              <a:t>-spin </a:t>
            </a:r>
            <a:r>
              <a:rPr lang="de-DE" b="1" strike="noStrike" spc="-1" dirty="0" err="1">
                <a:solidFill>
                  <a:srgbClr val="FF0000"/>
                </a:solidFill>
                <a:latin typeface="+mj-lt"/>
                <a:ea typeface="DejaVu Sans"/>
              </a:rPr>
              <a:t>target</a:t>
            </a:r>
            <a:r>
              <a:rPr lang="de-DE" b="1" strike="noStrike" spc="-1" dirty="0">
                <a:solidFill>
                  <a:srgbClr val="FF0000"/>
                </a:solidFill>
                <a:latin typeface="+mj-lt"/>
                <a:ea typeface="DejaVu Sans"/>
              </a:rPr>
              <a:t> at </a:t>
            </a:r>
            <a:r>
              <a:rPr lang="de-DE" b="1" strike="noStrike" spc="-1" dirty="0" err="1">
                <a:solidFill>
                  <a:srgbClr val="FF0000"/>
                </a:solidFill>
                <a:latin typeface="+mj-lt"/>
                <a:ea typeface="DejaVu Sans"/>
              </a:rPr>
              <a:t>Protvino</a:t>
            </a:r>
            <a:endParaRPr lang="de-DE" b="1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In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dynamic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nuclear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polarzation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(DNP)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mode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magnet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poles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are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in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position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when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magnetic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circuit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is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closed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magnetic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field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is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as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high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as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2.5 T. Target material was 1,2-propanediol C3H8O2 (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volume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20 cm</a:t>
            </a:r>
            <a:r>
              <a:rPr lang="de-DE" b="1" strike="noStrike" spc="-1" baseline="30000" dirty="0">
                <a:solidFill>
                  <a:srgbClr val="000000"/>
                </a:solidFill>
                <a:latin typeface="+mj-lt"/>
                <a:ea typeface="DejaVu Sans"/>
              </a:rPr>
              <a:t>3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)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with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a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paramagnetic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Cr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(V)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impurity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. The maximum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obtained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proton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polarization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was 93% and 98%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for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positive and negative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values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respectively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. In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DNP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mode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T = 200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mK.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endParaRPr lang="de-DE" b="1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In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frozen</a:t>
            </a:r>
            <a:r>
              <a:rPr lang="de-DE" b="1" spc="-1" dirty="0">
                <a:solidFill>
                  <a:srgbClr val="000000"/>
                </a:solidFill>
                <a:latin typeface="+mj-lt"/>
                <a:ea typeface="DejaVu Sans"/>
              </a:rPr>
              <a:t>-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spin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mode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target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is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maintained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at a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temperature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of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20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mK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in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holding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magnetic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field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of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0.45 T.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Under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these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conditions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the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spin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relaxation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time was 1200 h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for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positive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polarization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and 800 h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for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negative </a:t>
            </a:r>
            <a:r>
              <a:rPr lang="de-DE" b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polarization</a:t>
            </a:r>
            <a:r>
              <a:rPr lang="de-DE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.</a:t>
            </a:r>
            <a:endParaRPr lang="de-DE" b="1" strike="noStrike" spc="-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05CD9-9EC2-4BCD-B310-9862968545B3}"/>
              </a:ext>
            </a:extLst>
          </p:cNvPr>
          <p:cNvSpPr txBox="1"/>
          <p:nvPr/>
        </p:nvSpPr>
        <p:spPr>
          <a:xfrm>
            <a:off x="3984171" y="56356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457200" y="274680"/>
            <a:ext cx="822888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800" b="0" strike="noStrike" spc="-1">
                <a:solidFill>
                  <a:srgbClr val="0000FF"/>
                </a:solidFill>
                <a:latin typeface="Arial"/>
              </a:rPr>
              <a:t>The polarized target magnet</a:t>
            </a:r>
            <a:endParaRPr lang="de-DE" sz="2800" b="0" strike="noStrike" spc="-1"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6" name="Picture 4"/>
          <p:cNvPicPr/>
          <p:nvPr/>
        </p:nvPicPr>
        <p:blipFill>
          <a:blip r:embed="rId2"/>
          <a:stretch/>
        </p:blipFill>
        <p:spPr>
          <a:xfrm>
            <a:off x="2484360" y="836640"/>
            <a:ext cx="4320360" cy="57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187280" y="950760"/>
            <a:ext cx="6984360" cy="5692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 dirty="0">
                <a:solidFill>
                  <a:srgbClr val="0000FF"/>
                </a:solidFill>
                <a:latin typeface="SFBX1728"/>
                <a:ea typeface="DejaVu Sans"/>
              </a:rPr>
              <a:t>           NN-</a:t>
            </a:r>
            <a:r>
              <a:rPr lang="de-DE" sz="2800" b="0" strike="noStrike" spc="-1" dirty="0" err="1">
                <a:solidFill>
                  <a:srgbClr val="0000FF"/>
                </a:solidFill>
                <a:latin typeface="SFBX1728"/>
                <a:ea typeface="DejaVu Sans"/>
              </a:rPr>
              <a:t>interactions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The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spin-dependent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cross-section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difference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  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∆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ϭ</a:t>
            </a:r>
            <a:r>
              <a:rPr lang="de-DE" sz="2400" b="0" strike="noStrike" spc="-1" baseline="-25000" dirty="0" err="1">
                <a:solidFill>
                  <a:srgbClr val="000000"/>
                </a:solidFill>
                <a:latin typeface="CMMI8"/>
                <a:ea typeface="DejaVu Sans"/>
              </a:rPr>
              <a:t>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(nd),  in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nd total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cross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section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is</a:t>
            </a:r>
            <a:r>
              <a:rPr lang="de-DE" sz="2400" spc="-1" dirty="0">
                <a:latin typeface="Arial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sensitive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three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nucleon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forces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(3NF). 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∆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ϭ</a:t>
            </a:r>
            <a:r>
              <a:rPr lang="de-DE" sz="2400" b="0" strike="noStrike" spc="-1" baseline="-25000" dirty="0" err="1">
                <a:solidFill>
                  <a:srgbClr val="000000"/>
                </a:solidFill>
                <a:latin typeface="CMMI8"/>
                <a:ea typeface="DejaVu Sans"/>
              </a:rPr>
              <a:t>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=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ϭ</a:t>
            </a:r>
            <a:r>
              <a:rPr lang="de-DE" sz="2400" b="0" strike="noStrike" spc="-1" baseline="-25000" dirty="0" err="1">
                <a:solidFill>
                  <a:srgbClr val="000000"/>
                </a:solidFill>
                <a:latin typeface="CMMI8"/>
                <a:ea typeface="DejaVu Sans"/>
              </a:rPr>
              <a:t>p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-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ϭ</a:t>
            </a:r>
            <a:r>
              <a:rPr lang="de-DE" sz="2400" b="0" strike="noStrike" spc="-1" baseline="-25000" dirty="0" err="1">
                <a:solidFill>
                  <a:srgbClr val="000000"/>
                </a:solidFill>
                <a:latin typeface="CMMI8"/>
                <a:ea typeface="DejaVu Sans"/>
              </a:rPr>
              <a:t>a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difference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in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nd total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cross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section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beam and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spins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parallel and anti-parallel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each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other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both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spins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aligned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beam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momentum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axis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 </a:t>
            </a:r>
          </a:p>
          <a:p>
            <a:r>
              <a:rPr lang="de-DE" sz="2400" spc="-1" dirty="0">
                <a:solidFill>
                  <a:srgbClr val="000000"/>
                </a:solidFill>
                <a:latin typeface="Times New Roman"/>
              </a:rPr>
              <a:t>∆</a:t>
            </a:r>
            <a:r>
              <a:rPr lang="de-DE" sz="2400" spc="-1" dirty="0" err="1">
                <a:solidFill>
                  <a:srgbClr val="000000"/>
                </a:solidFill>
                <a:latin typeface="Times New Roman"/>
              </a:rPr>
              <a:t>ϭ</a:t>
            </a:r>
            <a:r>
              <a:rPr lang="de-DE" sz="2400" spc="-1" baseline="-25000" dirty="0" err="1">
                <a:solidFill>
                  <a:srgbClr val="000000"/>
                </a:solidFill>
                <a:latin typeface="CMMI8"/>
              </a:rPr>
              <a:t>T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is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similarly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defined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. The Tucson-Melbourne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three-nucleon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forces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(TM3NF)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change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>
                <a:solidFill>
                  <a:srgbClr val="000000"/>
                </a:solidFill>
                <a:latin typeface="Times New Roman"/>
              </a:rPr>
              <a:t>∆</a:t>
            </a:r>
            <a:r>
              <a:rPr lang="de-DE" sz="2400" spc="-1" dirty="0" err="1">
                <a:solidFill>
                  <a:srgbClr val="000000"/>
                </a:solidFill>
                <a:latin typeface="Times New Roman"/>
              </a:rPr>
              <a:t>ϭ</a:t>
            </a:r>
            <a:r>
              <a:rPr lang="de-DE" sz="2400" spc="-1" baseline="-25000" dirty="0" err="1">
                <a:solidFill>
                  <a:srgbClr val="000000"/>
                </a:solidFill>
                <a:latin typeface="CMMI8"/>
              </a:rPr>
              <a:t>L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by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5-10%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from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its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value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calculated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using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only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NN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interaction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potentials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(H.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Witala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et al. 1999).</a:t>
            </a:r>
            <a:endParaRPr lang="de-DE" sz="2400" spc="-1" dirty="0"/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8DC62-3800-40F5-A9BB-5B2A9504DD40}"/>
              </a:ext>
            </a:extLst>
          </p:cNvPr>
          <p:cNvSpPr txBox="1"/>
          <p:nvPr/>
        </p:nvSpPr>
        <p:spPr>
          <a:xfrm>
            <a:off x="4012163" y="62515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258920" y="750960"/>
            <a:ext cx="727308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The total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cross-section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difference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∆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ϭ</a:t>
            </a:r>
            <a:r>
              <a:rPr lang="de-DE" sz="2400" b="0" strike="noStrike" spc="-1" baseline="-25000" dirty="0" err="1">
                <a:solidFill>
                  <a:srgbClr val="000000"/>
                </a:solidFill>
                <a:latin typeface="CMMI8"/>
                <a:ea typeface="DejaVu Sans"/>
              </a:rPr>
              <a:t>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(nd) was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measured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firstly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at TUNL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incident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neutron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energies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5.0, 6.9 and 12.3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MeV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(</a:t>
            </a:r>
            <a:r>
              <a:rPr lang="de-DE" sz="2400" b="0" strike="noStrike" spc="-1" dirty="0">
                <a:solidFill>
                  <a:srgbClr val="0000FF"/>
                </a:solidFill>
                <a:latin typeface="SFRM1200"/>
                <a:ea typeface="DejaVu Sans"/>
              </a:rPr>
              <a:t>R.D. Foster et al. PR C 73 (2006)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But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comparison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theoretical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predictions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based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on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CD Bonn NN potential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calculations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and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without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inclusion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TM-3NF,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showed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that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data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are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not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sufficient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precision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distinguish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presence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absence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3NF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contribution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cross-sections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5BB42-3708-4010-AC96-49FCBC70CB55}"/>
              </a:ext>
            </a:extLst>
          </p:cNvPr>
          <p:cNvSpPr txBox="1"/>
          <p:nvPr/>
        </p:nvSpPr>
        <p:spPr>
          <a:xfrm>
            <a:off x="4114800" y="55890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835280" y="1444680"/>
            <a:ext cx="6049080" cy="52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SFRM1200"/>
                <a:ea typeface="DejaVu Sans"/>
              </a:rPr>
              <a:t>At the Charles University Nuclear Center the measurements of </a:t>
            </a: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∆ϭ</a:t>
            </a:r>
            <a:r>
              <a:rPr lang="de-DE" sz="2400" b="0" strike="noStrike" spc="-1" baseline="-25000">
                <a:solidFill>
                  <a:srgbClr val="000000"/>
                </a:solidFill>
                <a:latin typeface="CMMI8"/>
                <a:ea typeface="DejaVu Sans"/>
              </a:rPr>
              <a:t>L</a:t>
            </a:r>
            <a:r>
              <a:rPr lang="de-DE" sz="2400" b="0" strike="noStrike" spc="-1">
                <a:solidFill>
                  <a:srgbClr val="000000"/>
                </a:solidFill>
                <a:latin typeface="SFRM1200"/>
                <a:ea typeface="DejaVu Sans"/>
              </a:rPr>
              <a:t>(np) and </a:t>
            </a: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∆ϭ</a:t>
            </a:r>
            <a:r>
              <a:rPr lang="de-DE" sz="2400" b="0" strike="noStrike" spc="-1" baseline="-25000">
                <a:solidFill>
                  <a:srgbClr val="000000"/>
                </a:solidFill>
                <a:latin typeface="CMMI8"/>
                <a:ea typeface="DejaVu Sans"/>
              </a:rPr>
              <a:t>T</a:t>
            </a:r>
            <a:r>
              <a:rPr lang="de-DE" sz="2400" b="0" strike="noStrike" spc="-1">
                <a:solidFill>
                  <a:srgbClr val="000000"/>
                </a:solidFill>
                <a:latin typeface="CMMI8"/>
                <a:ea typeface="DejaVu Sans"/>
              </a:rPr>
              <a:t> </a:t>
            </a:r>
            <a:r>
              <a:rPr lang="de-DE" sz="2400" b="0" strike="noStrike" spc="-1">
                <a:solidFill>
                  <a:srgbClr val="000000"/>
                </a:solidFill>
                <a:latin typeface="SFRM1200"/>
                <a:ea typeface="DejaVu Sans"/>
              </a:rPr>
              <a:t>(np)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SFRM1200"/>
                <a:ea typeface="DejaVu Sans"/>
              </a:rPr>
              <a:t>were performed using the transmission method, i.e., the relative difference in attenuation of a polarized neutron beam passing through a polarized proton target (PPT) was measured. 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SFRM1200"/>
                <a:ea typeface="DejaVu Sans"/>
              </a:rPr>
              <a:t>A polarized neutron beam (P=(-13.5 ± 1.4)%) was based on the Van de Graaff electrostatic accelerator HV 2500 of the Nuclear Center, Charles University (now belongs to IEAP CTU), using the reaction T(d, n)</a:t>
            </a:r>
            <a:r>
              <a:rPr lang="de-DE" sz="2400" b="0" strike="noStrike" spc="-1" baseline="30000">
                <a:solidFill>
                  <a:srgbClr val="000000"/>
                </a:solidFill>
                <a:latin typeface="CMR8"/>
                <a:ea typeface="DejaVu Sans"/>
              </a:rPr>
              <a:t>4</a:t>
            </a:r>
            <a:r>
              <a:rPr lang="de-DE" sz="2400" b="0" strike="noStrike" spc="-1">
                <a:solidFill>
                  <a:srgbClr val="000000"/>
                </a:solidFill>
                <a:latin typeface="SFRM1200"/>
                <a:ea typeface="DejaVu Sans"/>
              </a:rPr>
              <a:t>He with a deuteron beam (</a:t>
            </a:r>
            <a:r>
              <a:rPr lang="de-DE" sz="2400" b="0" strike="noStrike" spc="-1">
                <a:solidFill>
                  <a:srgbClr val="000000"/>
                </a:solidFill>
                <a:latin typeface="CMMI12"/>
                <a:ea typeface="DejaVu Sans"/>
              </a:rPr>
              <a:t>E</a:t>
            </a:r>
            <a:r>
              <a:rPr lang="de-DE" sz="2400" b="0" strike="noStrike" spc="-1">
                <a:solidFill>
                  <a:srgbClr val="000000"/>
                </a:solidFill>
                <a:latin typeface="CMMI8"/>
                <a:ea typeface="DejaVu Sans"/>
              </a:rPr>
              <a:t>d </a:t>
            </a:r>
            <a:r>
              <a:rPr lang="de-DE" sz="2400" b="0" strike="noStrike" spc="-1">
                <a:solidFill>
                  <a:srgbClr val="000000"/>
                </a:solidFill>
                <a:latin typeface="CMR12"/>
                <a:ea typeface="DejaVu Sans"/>
              </a:rPr>
              <a:t>= 1</a:t>
            </a:r>
            <a:r>
              <a:rPr lang="de-DE" sz="2400" b="0" strike="noStrike" spc="-1">
                <a:solidFill>
                  <a:srgbClr val="000000"/>
                </a:solidFill>
                <a:latin typeface="CMMI12"/>
                <a:ea typeface="DejaVu Sans"/>
              </a:rPr>
              <a:t>.</a:t>
            </a:r>
            <a:r>
              <a:rPr lang="de-DE" sz="2400" b="0" strike="noStrike" spc="-1">
                <a:solidFill>
                  <a:srgbClr val="000000"/>
                </a:solidFill>
                <a:latin typeface="CMR12"/>
                <a:ea typeface="DejaVu Sans"/>
              </a:rPr>
              <a:t>82 </a:t>
            </a:r>
            <a:r>
              <a:rPr lang="de-DE" sz="2400" b="0" strike="noStrike" spc="-1">
                <a:solidFill>
                  <a:srgbClr val="000000"/>
                </a:solidFill>
                <a:latin typeface="SFRM1200"/>
                <a:ea typeface="DejaVu Sans"/>
              </a:rPr>
              <a:t>MeV).</a:t>
            </a:r>
            <a:endParaRPr lang="de-DE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1763640" y="1413000"/>
            <a:ext cx="6552360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The PPT was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transformed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into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frozen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spin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(DPT).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Deuterated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1,2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propanediol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paramagnetic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(V)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impurity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having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spin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concentration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about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10</a:t>
            </a:r>
            <a:r>
              <a:rPr lang="de-DE" sz="2400" b="0" strike="noStrike" spc="-1" baseline="30000" dirty="0">
                <a:solidFill>
                  <a:srgbClr val="000000"/>
                </a:solidFill>
                <a:latin typeface="CMR8"/>
                <a:ea typeface="DejaVu Sans"/>
              </a:rPr>
              <a:t>20</a:t>
            </a:r>
            <a:r>
              <a:rPr lang="de-DE" sz="2400" b="0" strike="noStrike" spc="-1" dirty="0">
                <a:solidFill>
                  <a:srgbClr val="000000"/>
                </a:solidFill>
                <a:latin typeface="CMR8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cm</a:t>
            </a:r>
            <a:r>
              <a:rPr lang="de-DE" sz="2400" b="0" strike="noStrike" spc="-1" baseline="30000" dirty="0">
                <a:solidFill>
                  <a:srgbClr val="000000"/>
                </a:solidFill>
                <a:latin typeface="CMSY8"/>
                <a:ea typeface="DejaVu Sans"/>
              </a:rPr>
              <a:t>-3</a:t>
            </a:r>
            <a:r>
              <a:rPr lang="de-DE" sz="24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 </a:t>
            </a:r>
            <a:r>
              <a:rPr lang="de-DE" sz="2400" spc="-1" dirty="0">
                <a:solidFill>
                  <a:srgbClr val="000000"/>
                </a:solidFill>
                <a:latin typeface="SFRM1200"/>
                <a:ea typeface="DejaVu Sans"/>
              </a:rPr>
              <a:t>was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used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material.        The maximum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vector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achieved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was 40%. 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B79D7-2458-497A-B7F7-E295195C2CC5}"/>
              </a:ext>
            </a:extLst>
          </p:cNvPr>
          <p:cNvSpPr txBox="1"/>
          <p:nvPr/>
        </p:nvSpPr>
        <p:spPr>
          <a:xfrm>
            <a:off x="4077478" y="5486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547640" y="981000"/>
            <a:ext cx="6479280" cy="33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Now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modernization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facility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in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progress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an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aim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increase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and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intensity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and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neutron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beam.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will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replace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current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material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(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propanediol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)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novel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material,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trityl-doped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butanol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this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material,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high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≈</a:t>
            </a:r>
            <a:r>
              <a:rPr lang="de-DE" sz="24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80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%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were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achieved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Mainz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group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DA6230-35A9-4D16-B820-FCCED5F99403}"/>
              </a:ext>
            </a:extLst>
          </p:cNvPr>
          <p:cNvSpPr txBox="1"/>
          <p:nvPr/>
        </p:nvSpPr>
        <p:spPr>
          <a:xfrm>
            <a:off x="3993502" y="57010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21">
                <a:solidFill>
                  <a:srgbClr val="FF0000"/>
                </a:solidFill>
                <a:latin typeface="Times New Roman"/>
                <a:ea typeface="Calibri"/>
              </a:rPr>
              <a:t>The project consists of three main parts:</a:t>
            </a:r>
            <a:br/>
            <a:endParaRPr lang="de-DE" sz="240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72000" y="792000"/>
            <a:ext cx="9072000" cy="59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1.  GDH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   </a:t>
            </a:r>
            <a:r>
              <a:rPr lang="de-DE" sz="20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- A2 </a:t>
            </a:r>
            <a:r>
              <a:rPr lang="de-DE" sz="2000" b="1" strike="noStrike" spc="-41" dirty="0" err="1">
                <a:solidFill>
                  <a:srgbClr val="0000FF"/>
                </a:solidFill>
                <a:latin typeface="Times New Roman"/>
                <a:ea typeface="Book Antiqua"/>
              </a:rPr>
              <a:t>Collaboration</a:t>
            </a:r>
            <a:r>
              <a:rPr lang="de-DE" sz="20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 at MAMI, Mainz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Participation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from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2008. 21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papers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were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already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published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.  A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lot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of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talk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at different International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Conferences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and A2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Collaboration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 Meetings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were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presented</a:t>
            </a: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.</a:t>
            </a:r>
            <a:endParaRPr lang="de-DE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   </a:t>
            </a:r>
            <a:r>
              <a:rPr lang="de-DE" sz="20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- CBELSA/TAPS </a:t>
            </a:r>
            <a:r>
              <a:rPr lang="de-DE" sz="2000" b="1" strike="noStrike" spc="-41" dirty="0" err="1">
                <a:solidFill>
                  <a:srgbClr val="0000FF"/>
                </a:solidFill>
                <a:latin typeface="Times New Roman"/>
                <a:ea typeface="Book Antiqua"/>
              </a:rPr>
              <a:t>Collaboration</a:t>
            </a:r>
            <a:r>
              <a:rPr lang="de-DE" sz="20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, Bonn</a:t>
            </a: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    </a:t>
            </a:r>
            <a:r>
              <a:rPr lang="de-DE" sz="20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- P2 </a:t>
            </a:r>
            <a:r>
              <a:rPr lang="de-DE" sz="2000" b="1" strike="noStrike" spc="-41" dirty="0" err="1">
                <a:solidFill>
                  <a:srgbClr val="0000FF"/>
                </a:solidFill>
                <a:latin typeface="Times New Roman"/>
                <a:ea typeface="Book Antiqua"/>
              </a:rPr>
              <a:t>Collaboration</a:t>
            </a:r>
            <a:r>
              <a:rPr lang="de-DE" sz="20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 at MESA, Mainz</a:t>
            </a: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2. SPASCHARM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3. NN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    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Technically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,</a:t>
            </a:r>
            <a:r>
              <a:rPr lang="de-DE" sz="2000" b="1" strike="noStrike" spc="-7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three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parts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of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project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are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unified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by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the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use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 </a:t>
            </a:r>
            <a:r>
              <a:rPr lang="de-DE" sz="2000" b="1" strike="noStrike" spc="-21" dirty="0" err="1">
                <a:solidFill>
                  <a:srgbClr val="FF0000"/>
                </a:solidFill>
                <a:latin typeface="Times New Roman"/>
                <a:ea typeface="Calibri"/>
              </a:rPr>
              <a:t>of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frozen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-spin</a:t>
            </a:r>
            <a:r>
              <a:rPr lang="de-DE" sz="2000" b="1" strike="noStrike" spc="-2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polarized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proton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and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deuteron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0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targets</a:t>
            </a:r>
            <a:r>
              <a:rPr lang="de-DE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 </a:t>
            </a:r>
            <a:r>
              <a:rPr lang="en-US" sz="2000" b="1" spc="-1" dirty="0">
                <a:solidFill>
                  <a:srgbClr val="FF0000"/>
                </a:solidFill>
                <a:latin typeface="Times New Roman"/>
                <a:ea typeface="Calibri"/>
              </a:rPr>
              <a:t>Participation of LNP team</a:t>
            </a:r>
            <a:r>
              <a:rPr lang="ru-RU" sz="2000" b="1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000" b="1" spc="-1" dirty="0">
                <a:solidFill>
                  <a:srgbClr val="FF0000"/>
                </a:solidFill>
                <a:latin typeface="Times New Roman"/>
                <a:ea typeface="Calibri"/>
              </a:rPr>
              <a:t> in beam experiments is with full responsibility for the operation of a polarized target</a:t>
            </a:r>
            <a:r>
              <a:rPr lang="ru-RU" sz="2000" b="1" spc="-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          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218880" y="2908080"/>
            <a:ext cx="9072000" cy="59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Book Antiqua"/>
              </a:rPr>
              <a:t>           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279" name="TextShape 4"/>
          <p:cNvSpPr txBox="1"/>
          <p:nvPr/>
        </p:nvSpPr>
        <p:spPr>
          <a:xfrm>
            <a:off x="152640" y="2705760"/>
            <a:ext cx="843336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Participation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from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2018.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Preliminary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results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were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presented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80" name="TextShape 5"/>
          <p:cNvSpPr txBox="1"/>
          <p:nvPr/>
        </p:nvSpPr>
        <p:spPr>
          <a:xfrm>
            <a:off x="152640" y="5333760"/>
            <a:ext cx="843336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Participation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from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1984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81" name="TextShape 6"/>
          <p:cNvSpPr txBox="1"/>
          <p:nvPr/>
        </p:nvSpPr>
        <p:spPr>
          <a:xfrm>
            <a:off x="152640" y="4469760"/>
            <a:ext cx="843336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Participation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from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Arial"/>
                <a:ea typeface="Book Antiqua"/>
              </a:rPr>
              <a:t> 1978</a:t>
            </a:r>
            <a:r>
              <a:rPr lang="en-US" spc="-1" dirty="0">
                <a:solidFill>
                  <a:srgbClr val="000000"/>
                </a:solidFill>
                <a:latin typeface="Arial"/>
                <a:ea typeface="Book Antiqua"/>
              </a:rPr>
              <a:t>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82" name="TextShape 7"/>
          <p:cNvSpPr txBox="1"/>
          <p:nvPr/>
        </p:nvSpPr>
        <p:spPr>
          <a:xfrm>
            <a:off x="152640" y="3569760"/>
            <a:ext cx="843336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Participation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from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2019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.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 Research and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development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Book Antiqua"/>
              </a:rPr>
              <a:t>stage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Book Antiqua"/>
              </a:rPr>
              <a:t>.</a:t>
            </a: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835280" y="1268280"/>
            <a:ext cx="6120720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improve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parameters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neutron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beam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proposed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use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reaction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T(d, n)</a:t>
            </a:r>
            <a:r>
              <a:rPr lang="de-DE" sz="2400" b="0" strike="noStrike" spc="-1" baseline="30000" dirty="0">
                <a:solidFill>
                  <a:srgbClr val="000000"/>
                </a:solidFill>
                <a:latin typeface="CMR8"/>
                <a:ea typeface="DejaVu Sans"/>
              </a:rPr>
              <a:t>4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He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spc="-1" dirty="0">
                <a:solidFill>
                  <a:srgbClr val="000000"/>
                </a:solidFill>
                <a:latin typeface="SFRM1200"/>
                <a:ea typeface="DejaVu Sans"/>
              </a:rPr>
              <a:t>at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  <a:ea typeface="DejaVu Sans"/>
              </a:rPr>
              <a:t>resonance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energy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100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keV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As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first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step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will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production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deuterium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beam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nuclei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at an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energy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up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spc="-1" dirty="0">
                <a:latin typeface="Arial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200 keV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using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channeling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beam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through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magnetized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single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crystal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Ni film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capture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electrons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1A3B9-9808-46E0-92FE-F70EC1DF61B3}"/>
              </a:ext>
            </a:extLst>
          </p:cNvPr>
          <p:cNvSpPr txBox="1"/>
          <p:nvPr/>
        </p:nvSpPr>
        <p:spPr>
          <a:xfrm>
            <a:off x="4189445" y="57476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278294" y="1125360"/>
            <a:ext cx="6923314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Electron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transferes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to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nuclei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due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hyperfine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interaction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this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deuterium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beam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collides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tritium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(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TiT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),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14-MeV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neutrons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CMMI12"/>
                <a:ea typeface="DejaVu Sans"/>
              </a:rPr>
              <a:t>dt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-reaction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produced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at an angle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90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°</a:t>
            </a:r>
            <a:r>
              <a:rPr lang="de-DE" sz="24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(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center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mass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)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have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almost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same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vector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spc="-1" dirty="0">
                <a:latin typeface="Arial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We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propose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to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apply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Sona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method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, zero-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field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transition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with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maximum possible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transfer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of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electron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polarization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to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deuterons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in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atomic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beam. The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magnetic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field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is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directed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along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foil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plane</a:t>
            </a:r>
            <a:r>
              <a:rPr lang="de-DE" sz="2400" spc="-1" dirty="0"/>
              <a:t> 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(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vertically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), and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we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must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use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Sona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transition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with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vertical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magnetic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fields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. </a:t>
            </a:r>
            <a:endParaRPr lang="de-DE" sz="2400" spc="-1" dirty="0"/>
          </a:p>
          <a:p>
            <a:pPr>
              <a:lnSpc>
                <a:spcPct val="100000"/>
              </a:lnSpc>
            </a:pPr>
            <a:r>
              <a:rPr lang="de-DE" sz="2400" spc="-1" dirty="0">
                <a:solidFill>
                  <a:srgbClr val="000000"/>
                </a:solidFill>
                <a:latin typeface="SFRM1200"/>
              </a:rPr>
              <a:t>This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is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different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from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standard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configuration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. </a:t>
            </a:r>
            <a:endParaRPr lang="de-DE" sz="2400" spc="-1" dirty="0"/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240B3-C2D6-458C-8068-E2549574587C}"/>
              </a:ext>
            </a:extLst>
          </p:cNvPr>
          <p:cNvSpPr txBox="1"/>
          <p:nvPr/>
        </p:nvSpPr>
        <p:spPr>
          <a:xfrm>
            <a:off x="4329404" y="63868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1258920" y="4437000"/>
            <a:ext cx="741600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Scheme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source; 1 –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nickel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foil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2 – permanent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magnet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(0.08 T), 3 – solid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state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detector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4 –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goniometer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5 –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polarizing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permanent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magnets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(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Sona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transition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), 6 –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electrostatic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plates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7 –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of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polarimeter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400" b="0" strike="noStrike" spc="-1" dirty="0">
              <a:latin typeface="Arial"/>
            </a:endParaRPr>
          </a:p>
        </p:txBody>
      </p:sp>
      <p:pic>
        <p:nvPicPr>
          <p:cNvPr id="376" name="Рисунок 1"/>
          <p:cNvPicPr/>
          <p:nvPr/>
        </p:nvPicPr>
        <p:blipFill>
          <a:blip r:embed="rId2"/>
          <a:stretch/>
        </p:blipFill>
        <p:spPr>
          <a:xfrm>
            <a:off x="2123640" y="482760"/>
            <a:ext cx="5046840" cy="3720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114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9540E-DF40-40A2-BE9B-1790E597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800"/>
            <a:ext cx="8229240" cy="332399"/>
          </a:xfrm>
        </p:spPr>
        <p:txBody>
          <a:bodyPr/>
          <a:lstStyle/>
          <a:p>
            <a:r>
              <a:rPr lang="en-US" sz="2400" dirty="0"/>
              <a:t>Czech and Russian colleagues with setup made in JINR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390A2C-4133-4C00-8832-5EDD6277B17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40837" y="1131800"/>
            <a:ext cx="8229240" cy="46844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5771B-37DD-45E6-B607-27C19570D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1800"/>
            <a:ext cx="7655859" cy="55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06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403280" y="620640"/>
            <a:ext cx="6624000" cy="5907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The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deuteron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vector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may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measured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using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reaction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D(</a:t>
            </a:r>
            <a:r>
              <a:rPr lang="de-DE" sz="24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d, p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)T .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At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first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,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measured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tensor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polarization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TiT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target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cross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section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reaction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T</a:t>
            </a:r>
            <a:r>
              <a:rPr lang="de-DE" sz="24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(</a:t>
            </a:r>
            <a:r>
              <a:rPr lang="de-DE" sz="24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d, n</a:t>
            </a:r>
            <a:r>
              <a:rPr lang="de-DE" sz="24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)</a:t>
            </a:r>
            <a:r>
              <a:rPr lang="de-DE" sz="2400" b="0" strike="noStrike" spc="-1" baseline="30000" dirty="0">
                <a:solidFill>
                  <a:srgbClr val="000000"/>
                </a:solidFill>
                <a:latin typeface="CMR8"/>
                <a:ea typeface="DejaVu Sans"/>
              </a:rPr>
              <a:t>4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He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is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approximately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200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times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higher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than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for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dd-reaction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The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cross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section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depends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on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c.m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 angle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between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the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spin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and α</a:t>
            </a:r>
            <a:r>
              <a:rPr lang="de-DE" sz="24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-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particle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SFRM1200"/>
                <a:ea typeface="DejaVu Sans"/>
              </a:rPr>
              <a:t>direction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θ</a:t>
            </a:r>
            <a:r>
              <a:rPr lang="de-DE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: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Ϭ(θ)= Ϭ</a:t>
            </a:r>
            <a:r>
              <a:rPr lang="de-DE" sz="2400" b="0" strike="noStrike" spc="-1" baseline="-25000" dirty="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[1-0.25(3cos</a:t>
            </a:r>
            <a:r>
              <a:rPr lang="de-DE" sz="2400" b="0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θ-1)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</a:t>
            </a:r>
            <a:r>
              <a:rPr lang="de-DE" sz="2400" b="0" strike="noStrike" spc="-1" baseline="-25000" dirty="0" err="1">
                <a:solidFill>
                  <a:srgbClr val="000000"/>
                </a:solidFill>
                <a:latin typeface="Times New Roman"/>
                <a:ea typeface="DejaVu Sans"/>
              </a:rPr>
              <a:t>zz</a:t>
            </a:r>
            <a:r>
              <a:rPr lang="de-DE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]</a:t>
            </a:r>
            <a:endParaRPr lang="de-DE" sz="2400" b="0" strike="noStrike" spc="-1" dirty="0">
              <a:latin typeface="Arial"/>
            </a:endParaRPr>
          </a:p>
          <a:p>
            <a:r>
              <a:rPr lang="de-DE" sz="2400" spc="-1" dirty="0">
                <a:solidFill>
                  <a:srgbClr val="000000"/>
                </a:solidFill>
                <a:latin typeface="SFRM1200"/>
              </a:rPr>
              <a:t>As a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result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, </a:t>
            </a:r>
            <a:r>
              <a:rPr lang="de-DE" sz="2400" spc="-1" dirty="0" err="1">
                <a:solidFill>
                  <a:srgbClr val="FF0000"/>
                </a:solidFill>
                <a:latin typeface="CMMI12"/>
              </a:rPr>
              <a:t>P</a:t>
            </a:r>
            <a:r>
              <a:rPr lang="de-DE" sz="2400" spc="-1" dirty="0" err="1">
                <a:solidFill>
                  <a:srgbClr val="FF0000"/>
                </a:solidFill>
                <a:latin typeface="CMMI8"/>
              </a:rPr>
              <a:t>zz</a:t>
            </a:r>
            <a:r>
              <a:rPr lang="de-DE" sz="2400" spc="-1" dirty="0">
                <a:solidFill>
                  <a:srgbClr val="FF0000"/>
                </a:solidFill>
                <a:latin typeface="CMMI8"/>
              </a:rPr>
              <a:t> </a:t>
            </a:r>
            <a:r>
              <a:rPr lang="de-DE" sz="2400" spc="-1" dirty="0">
                <a:solidFill>
                  <a:srgbClr val="FF0000"/>
                </a:solidFill>
                <a:latin typeface="CMR12"/>
              </a:rPr>
              <a:t>=-0.10±0.02 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(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theoretical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maximum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value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is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CMMI12"/>
              </a:rPr>
              <a:t>P</a:t>
            </a:r>
            <a:r>
              <a:rPr lang="de-DE" sz="2400" spc="-1" dirty="0" err="1">
                <a:solidFill>
                  <a:srgbClr val="000000"/>
                </a:solidFill>
                <a:latin typeface="CMMI8"/>
              </a:rPr>
              <a:t>zz</a:t>
            </a:r>
            <a:r>
              <a:rPr lang="de-DE" sz="2400" spc="-1" dirty="0">
                <a:solidFill>
                  <a:srgbClr val="000000"/>
                </a:solidFill>
                <a:latin typeface="CMMI8"/>
              </a:rPr>
              <a:t> </a:t>
            </a:r>
            <a:r>
              <a:rPr lang="de-DE" sz="2400" spc="-1" dirty="0">
                <a:solidFill>
                  <a:srgbClr val="000000"/>
                </a:solidFill>
                <a:latin typeface="CMR12"/>
              </a:rPr>
              <a:t>= </a:t>
            </a:r>
            <a:r>
              <a:rPr lang="de-DE" sz="2400" spc="-1" dirty="0">
                <a:solidFill>
                  <a:srgbClr val="000000"/>
                </a:solidFill>
                <a:latin typeface="CMSY10"/>
              </a:rPr>
              <a:t>-1/3, </a:t>
            </a:r>
            <a:r>
              <a:rPr lang="de-DE" sz="2400" spc="-1" dirty="0" err="1">
                <a:solidFill>
                  <a:srgbClr val="000000"/>
                </a:solidFill>
                <a:latin typeface="CMSY10"/>
              </a:rPr>
              <a:t>without</a:t>
            </a:r>
            <a:r>
              <a:rPr lang="de-DE" sz="2400" spc="-1" dirty="0">
                <a:solidFill>
                  <a:srgbClr val="000000"/>
                </a:solidFill>
                <a:latin typeface="CMSY10"/>
              </a:rPr>
              <a:t> Sona </a:t>
            </a:r>
            <a:r>
              <a:rPr lang="de-DE" sz="2400" spc="-1" dirty="0" err="1">
                <a:solidFill>
                  <a:srgbClr val="000000"/>
                </a:solidFill>
                <a:latin typeface="CMSY10"/>
              </a:rPr>
              <a:t>transition</a:t>
            </a:r>
            <a:r>
              <a:rPr lang="de-DE" sz="2400" spc="-1" dirty="0">
                <a:solidFill>
                  <a:srgbClr val="000000"/>
                </a:solidFill>
                <a:latin typeface="CMSY10"/>
              </a:rPr>
              <a:t>) 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at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deuteron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energy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of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500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keV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for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Ni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foil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thickness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1.5 µ (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the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deuterium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atom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energy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 was 250 </a:t>
            </a:r>
            <a:r>
              <a:rPr lang="de-DE" sz="2400" spc="-1" dirty="0" err="1">
                <a:solidFill>
                  <a:srgbClr val="000000"/>
                </a:solidFill>
                <a:latin typeface="SFRM1200"/>
              </a:rPr>
              <a:t>keV</a:t>
            </a:r>
            <a:r>
              <a:rPr lang="de-DE" sz="2400" spc="-1" dirty="0">
                <a:solidFill>
                  <a:srgbClr val="000000"/>
                </a:solidFill>
                <a:latin typeface="SFRM1200"/>
              </a:rPr>
              <a:t>). </a:t>
            </a:r>
            <a:endParaRPr lang="de-DE" sz="2400" spc="-1" dirty="0"/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CFAD0-1C87-4670-B7AB-2DE6D44461E1}"/>
              </a:ext>
            </a:extLst>
          </p:cNvPr>
          <p:cNvSpPr txBox="1"/>
          <p:nvPr/>
        </p:nvSpPr>
        <p:spPr>
          <a:xfrm>
            <a:off x="4068147" y="61861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1332000" y="476280"/>
            <a:ext cx="7271640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0000"/>
                </a:solidFill>
                <a:latin typeface="SFBX1440"/>
                <a:ea typeface="DejaVu Sans"/>
              </a:rPr>
              <a:t>Main </a:t>
            </a:r>
            <a:r>
              <a:rPr lang="de-DE" sz="2400" b="0" strike="noStrike" spc="-1" dirty="0" err="1">
                <a:solidFill>
                  <a:srgbClr val="FF0000"/>
                </a:solidFill>
                <a:latin typeface="SFBX1440"/>
                <a:ea typeface="DejaVu Sans"/>
              </a:rPr>
              <a:t>results</a:t>
            </a:r>
            <a:r>
              <a:rPr lang="de-DE" sz="2400" b="0" strike="noStrike" spc="-1" dirty="0">
                <a:solidFill>
                  <a:srgbClr val="FF0000"/>
                </a:solidFill>
                <a:latin typeface="SFBX144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FF0000"/>
                </a:solidFill>
                <a:latin typeface="SFBX1440"/>
                <a:ea typeface="DejaVu Sans"/>
              </a:rPr>
              <a:t>for</a:t>
            </a:r>
            <a:r>
              <a:rPr lang="de-DE" sz="2400" b="0" strike="noStrike" spc="-1" dirty="0">
                <a:solidFill>
                  <a:srgbClr val="FF0000"/>
                </a:solidFill>
                <a:latin typeface="SFBX144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FF0000"/>
                </a:solidFill>
                <a:latin typeface="SFBX1440"/>
                <a:ea typeface="DejaVu Sans"/>
              </a:rPr>
              <a:t>one</a:t>
            </a:r>
            <a:r>
              <a:rPr lang="de-DE" sz="2400" b="0" strike="noStrike" spc="-1" dirty="0">
                <a:solidFill>
                  <a:srgbClr val="FF0000"/>
                </a:solidFill>
                <a:latin typeface="SFBX1440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FF0000"/>
                </a:solidFill>
                <a:latin typeface="SFBX1440"/>
                <a:ea typeface="DejaVu Sans"/>
              </a:rPr>
              <a:t>year</a:t>
            </a:r>
            <a:r>
              <a:rPr lang="de-DE" sz="2400" b="0" strike="noStrike" spc="-1" dirty="0">
                <a:solidFill>
                  <a:srgbClr val="FF0000"/>
                </a:solidFill>
                <a:latin typeface="SFBX1440"/>
                <a:ea typeface="DejaVu Sans"/>
              </a:rPr>
              <a:t>: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December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2022,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methodical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run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was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conducted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at IHEP (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Protvino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in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order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determine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state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equipment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subsequent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operation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beam.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Based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results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launch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facility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SPASCHARM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collaboration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decided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develop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manufacture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new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b="1" spc="-1" dirty="0" err="1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ryostat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During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year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under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review,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cooperation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was also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carried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out in a remote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regime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operation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 Bonn,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instructions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were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drawn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up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launching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dilution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cryostat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this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Work was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carried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out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process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obtained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physical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data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accelerators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"MAMI C" and "ELSA</a:t>
            </a:r>
            <a:r>
              <a:rPr lang="de-DE" sz="2400" b="0" strike="noStrike" spc="-1" dirty="0">
                <a:solidFill>
                  <a:srgbClr val="000000"/>
                </a:solidFill>
                <a:latin typeface="SFRM1200"/>
                <a:ea typeface="DejaVu Sans"/>
              </a:rPr>
              <a:t>.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83211-A8C6-4413-A21B-A9DAF07C0C4E}"/>
              </a:ext>
            </a:extLst>
          </p:cNvPr>
          <p:cNvSpPr txBox="1"/>
          <p:nvPr/>
        </p:nvSpPr>
        <p:spPr>
          <a:xfrm>
            <a:off x="4292082" y="54304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1547640" y="1165680"/>
            <a:ext cx="6480000" cy="324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results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experiments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setup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 source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deuterons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Czech Technical University in Prague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were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processed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corresponding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publication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was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prepared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and a report was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made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seminar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on April 6, 2023.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Research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development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MESA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polarization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equipment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has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already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started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moment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atomic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hydrogen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under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construction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Mainz-JINR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team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The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important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this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b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ilution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b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efrigerator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where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JINR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has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long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-term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experience</a:t>
            </a:r>
            <a:r>
              <a:rPr lang="de-DE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5CAE10-2153-4077-A7E1-6FB3A9AD1B1F}"/>
              </a:ext>
            </a:extLst>
          </p:cNvPr>
          <p:cNvSpPr txBox="1"/>
          <p:nvPr/>
        </p:nvSpPr>
        <p:spPr>
          <a:xfrm>
            <a:off x="4133461" y="53744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FF"/>
                </a:solidFill>
                <a:latin typeface="Arial"/>
              </a:rPr>
              <a:t>PUBLICATIONS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1. 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Mornacchi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et al., (A2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Collaboration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). Measurement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Compton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Scattering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at MAMI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extraction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electric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magnetic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polarizabilities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proton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 Phys. Rev.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Lett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.. 128 (2022) 132503.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2. F.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Cividini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et al., (A2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Collaboration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). Measurement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helicity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dependence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single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π0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photoproduction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deuteron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 Eur. Phys. J. A58 (2022) 113.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3. S. Garni et al., (A2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Collaboration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). Target and beam-target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asymmetries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γp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→ π0π0p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reaction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 https://arxiv.org/abs/2207.14079.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4. M.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Bashkanov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et al., (A2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Collaboration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). First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measurement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polarization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transfer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C in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deuteron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photodisintegration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signatures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d ∗ (2380)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hexaquark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 https://arxiv.org/abs/2206.12299.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5. M.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Bashkanov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et al., (A2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Collaboration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). Neutron 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polarization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transfer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C in π+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photoproduction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off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proton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 https://arxiv.org/abs/2211.09688.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1B07C-46BD-4D24-A8FB-22C817029916}"/>
              </a:ext>
            </a:extLst>
          </p:cNvPr>
          <p:cNvSpPr txBox="1"/>
          <p:nvPr/>
        </p:nvSpPr>
        <p:spPr>
          <a:xfrm>
            <a:off x="3834882" y="58502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FF"/>
                </a:solidFill>
                <a:latin typeface="Arial"/>
              </a:rPr>
              <a:t>PUBLICATIONS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6. V.V.  Abramov et al.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Conceptual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project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experiment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SPASCHARM. PEPAN, 2023 v. 54, iss. 1, pp. 6-189.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7. I.V.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Gapienko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et al. Research and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development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polarized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deuteron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source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electrostatic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accelerator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Submitted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 PEPAN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</a:rPr>
              <a:t>Lett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., Preprint JINR E13-2023-12. 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de-DE" sz="1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ACADEA-C2A1-4818-821D-0F093CA6800B}"/>
              </a:ext>
            </a:extLst>
          </p:cNvPr>
          <p:cNvSpPr txBox="1"/>
          <p:nvPr/>
        </p:nvSpPr>
        <p:spPr>
          <a:xfrm>
            <a:off x="3946849" y="56450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67640" y="476640"/>
            <a:ext cx="8208360" cy="68927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FF0000"/>
                </a:solidFill>
                <a:latin typeface="SFBX1440"/>
                <a:ea typeface="DejaVu Sans"/>
              </a:rPr>
              <a:t>                                                         </a:t>
            </a:r>
            <a:r>
              <a:rPr lang="de-DE" sz="2800" b="0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Working plan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Development and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creation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a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new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cryostat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for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frozen</a:t>
            </a:r>
            <a:r>
              <a:rPr lang="de-DE" b="1" spc="-1" dirty="0">
                <a:solidFill>
                  <a:srgbClr val="0070C0"/>
                </a:solidFill>
                <a:latin typeface="Arial"/>
                <a:ea typeface="DejaVu Sans"/>
              </a:rPr>
              <a:t>-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spin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SPASCHARM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setup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- 2024-2026.</a:t>
            </a:r>
            <a:endParaRPr lang="de-DE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• Development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creation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main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components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powerful 3He/4He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dilution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refrigerator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“MESA”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facility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2024-2025.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•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Completion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work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on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creation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a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cryostat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for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polarized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at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University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Bonn. – 2024.</a:t>
            </a:r>
            <a:endParaRPr lang="de-DE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• Return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transportation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full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launch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 Mainz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GDH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project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- 2024-2025.</a:t>
            </a: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Carrying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out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polarization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studies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using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a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frozen</a:t>
            </a:r>
            <a:r>
              <a:rPr lang="de-DE" b="1" spc="-1" dirty="0">
                <a:solidFill>
                  <a:srgbClr val="0070C0"/>
                </a:solidFill>
                <a:latin typeface="Arial"/>
                <a:ea typeface="DejaVu Sans"/>
              </a:rPr>
              <a:t>-spin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at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MAMI C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accelerator</a:t>
            </a: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,</a:t>
            </a:r>
            <a:endParaRPr lang="de-DE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- 2026-2028.</a:t>
            </a:r>
            <a:endParaRPr lang="de-DE" sz="18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Carrying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out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polarization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studies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new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accelerator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University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Bonn “ELSA” - 2025-2028.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• Assembly,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installation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testing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powerful 3He/4He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dilution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refrigerator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beam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channel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MESA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facility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– 2026-2027.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21">
                <a:solidFill>
                  <a:srgbClr val="0000FF"/>
                </a:solidFill>
                <a:latin typeface="Times New Roman"/>
                <a:ea typeface="Calibri"/>
              </a:rPr>
              <a:t>This</a:t>
            </a:r>
            <a:r>
              <a:rPr lang="de-DE" sz="2400" b="1" strike="noStrike" spc="-1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21">
                <a:solidFill>
                  <a:srgbClr val="0000FF"/>
                </a:solidFill>
                <a:latin typeface="Times New Roman"/>
                <a:ea typeface="Calibri"/>
              </a:rPr>
              <a:t>project</a:t>
            </a:r>
            <a:r>
              <a:rPr lang="de-DE" sz="2400" b="1" strike="noStrike" spc="1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21">
                <a:solidFill>
                  <a:srgbClr val="0000FF"/>
                </a:solidFill>
                <a:latin typeface="Times New Roman"/>
                <a:ea typeface="Calibri"/>
              </a:rPr>
              <a:t>covers</a:t>
            </a:r>
            <a:r>
              <a:rPr lang="de-DE" sz="2400" b="1" strike="noStrike" spc="1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21">
                <a:solidFill>
                  <a:srgbClr val="0000FF"/>
                </a:solidFill>
                <a:latin typeface="Times New Roman"/>
                <a:ea typeface="Calibri"/>
              </a:rPr>
              <a:t>three</a:t>
            </a:r>
            <a:r>
              <a:rPr lang="de-DE" sz="2400" b="1" strike="noStrike" spc="1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21">
                <a:solidFill>
                  <a:srgbClr val="0000FF"/>
                </a:solidFill>
                <a:latin typeface="Times New Roman"/>
                <a:ea typeface="Calibri"/>
              </a:rPr>
              <a:t>spin</a:t>
            </a:r>
            <a:r>
              <a:rPr lang="de-DE" sz="2400" b="1" strike="noStrike" spc="1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21">
                <a:solidFill>
                  <a:srgbClr val="0000FF"/>
                </a:solidFill>
                <a:latin typeface="Times New Roman"/>
                <a:ea typeface="Calibri"/>
              </a:rPr>
              <a:t>physics</a:t>
            </a:r>
            <a:r>
              <a:rPr lang="de-DE" sz="2400" b="1" strike="noStrike" spc="1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21">
                <a:solidFill>
                  <a:srgbClr val="0000FF"/>
                </a:solidFill>
                <a:latin typeface="Times New Roman"/>
                <a:ea typeface="Calibri"/>
              </a:rPr>
              <a:t>problems:</a:t>
            </a:r>
            <a:br/>
            <a:endParaRPr lang="de-DE" sz="2400" b="0" strike="noStrike" spc="-1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</a:pPr>
            <a:r>
              <a:rPr lang="de-DE" sz="2400" b="1" strike="noStrike" spc="-41" dirty="0">
                <a:solidFill>
                  <a:srgbClr val="0000FF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>
                <a:solidFill>
                  <a:srgbClr val="000000"/>
                </a:solidFill>
                <a:latin typeface="Times New Roman"/>
                <a:ea typeface="Book Antiqua"/>
              </a:rPr>
              <a:t>Experiments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 err="1">
                <a:solidFill>
                  <a:srgbClr val="000000"/>
                </a:solidFill>
                <a:latin typeface="Times New Roman"/>
                <a:ea typeface="Book Antiqua"/>
              </a:rPr>
              <a:t>with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>
                <a:solidFill>
                  <a:srgbClr val="000000"/>
                </a:solidFill>
                <a:latin typeface="Times New Roman"/>
                <a:ea typeface="Book Antiqua"/>
              </a:rPr>
              <a:t>a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>
                <a:solidFill>
                  <a:srgbClr val="000000"/>
                </a:solidFill>
                <a:latin typeface="Times New Roman"/>
                <a:ea typeface="Book Antiqua"/>
              </a:rPr>
              <a:t>real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 err="1">
                <a:solidFill>
                  <a:srgbClr val="000000"/>
                </a:solidFill>
                <a:latin typeface="Times New Roman"/>
                <a:ea typeface="Book Antiqua"/>
              </a:rPr>
              <a:t>photon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>
                <a:solidFill>
                  <a:srgbClr val="000000"/>
                </a:solidFill>
                <a:latin typeface="Times New Roman"/>
                <a:ea typeface="Book Antiqua"/>
              </a:rPr>
              <a:t>beam: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 err="1">
                <a:solidFill>
                  <a:srgbClr val="000000"/>
                </a:solidFill>
                <a:latin typeface="Times New Roman"/>
                <a:ea typeface="Book Antiqua"/>
              </a:rPr>
              <a:t>meson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 err="1">
                <a:solidFill>
                  <a:srgbClr val="000000"/>
                </a:solidFill>
                <a:latin typeface="Times New Roman"/>
                <a:ea typeface="Book Antiqua"/>
              </a:rPr>
              <a:t>photoproduction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>
                <a:solidFill>
                  <a:srgbClr val="000000"/>
                </a:solidFill>
                <a:latin typeface="Times New Roman"/>
                <a:ea typeface="Book Antiqua"/>
              </a:rPr>
              <a:t>on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 err="1">
                <a:solidFill>
                  <a:srgbClr val="000000"/>
                </a:solidFill>
                <a:latin typeface="Times New Roman"/>
                <a:ea typeface="Book Antiqua"/>
              </a:rPr>
              <a:t>nucleons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>
                <a:solidFill>
                  <a:srgbClr val="000000"/>
                </a:solidFill>
                <a:latin typeface="Times New Roman"/>
                <a:ea typeface="Book Antiqua"/>
              </a:rPr>
              <a:t>and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 err="1">
                <a:solidFill>
                  <a:srgbClr val="000000"/>
                </a:solidFill>
                <a:latin typeface="Times New Roman"/>
                <a:ea typeface="Book Antiqua"/>
              </a:rPr>
              <a:t>nuclei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41" dirty="0">
                <a:solidFill>
                  <a:srgbClr val="000000"/>
                </a:solidFill>
                <a:latin typeface="Times New Roman"/>
                <a:ea typeface="Book Antiqua"/>
              </a:rPr>
              <a:t>and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Compton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scattering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on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nucleons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.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main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goals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: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experimental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verification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6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Gerasimov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-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Drell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-Hearn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(GDH)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sum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rule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,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investigation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helicity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structure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partial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reaction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channels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,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resolve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excitation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spectrum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light-quark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baryons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,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search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for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missing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baryon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resonances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 and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exotic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states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(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dibaryons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,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narrow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nucleon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resonances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),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study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structure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hadrons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.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23ED1-400D-4417-9B0E-609015D8BE4D}"/>
              </a:ext>
            </a:extLst>
          </p:cNvPr>
          <p:cNvSpPr txBox="1"/>
          <p:nvPr/>
        </p:nvSpPr>
        <p:spPr>
          <a:xfrm>
            <a:off x="3592286" y="6036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755640" y="548640"/>
            <a:ext cx="7704000" cy="6649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• Launch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modified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polarized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target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“SPASCHARM”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installation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and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beginning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collection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physical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statistics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at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U-70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accelerator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, - 2027-2028.</a:t>
            </a:r>
            <a:endParaRPr lang="de-DE" sz="1800" b="0" strike="noStrike" spc="-1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•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According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to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NN-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interaction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program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channeling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experiments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will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be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carried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out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b="1" spc="-1" dirty="0" err="1">
                <a:solidFill>
                  <a:srgbClr val="000000"/>
                </a:solidFill>
                <a:latin typeface="+mj-lt"/>
                <a:ea typeface="Calibri"/>
              </a:rPr>
              <a:t>test</a:t>
            </a:r>
            <a:r>
              <a:rPr lang="de-DE" b="1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b="1" spc="-1" dirty="0" err="1">
                <a:solidFill>
                  <a:srgbClr val="000000"/>
                </a:solidFill>
                <a:latin typeface="+mj-lt"/>
                <a:ea typeface="Calibri"/>
              </a:rPr>
              <a:t>bench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a source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deuterons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, - 2024-2025.</a:t>
            </a:r>
            <a:endParaRPr lang="de-DE" sz="18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+mj-lt"/>
            </a:endParaRPr>
          </a:p>
          <a:p>
            <a:pPr algn="just">
              <a:lnSpc>
                <a:spcPct val="105000"/>
              </a:lnSpc>
            </a:pP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 • An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accurate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measurement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vector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and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tensor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polarizations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deuterons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will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be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carried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out at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VdG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- 2025-2026.</a:t>
            </a:r>
            <a:endParaRPr lang="de-DE" sz="1800" b="0" strike="noStrike" spc="-1" dirty="0">
              <a:solidFill>
                <a:srgbClr val="0070C0"/>
              </a:solidFill>
              <a:latin typeface="+mj-lt"/>
            </a:endParaRPr>
          </a:p>
          <a:p>
            <a:pPr algn="just">
              <a:lnSpc>
                <a:spcPct val="105000"/>
              </a:lnSpc>
            </a:pPr>
            <a:endParaRPr lang="de-DE" sz="1800" b="0" strike="noStrike" spc="-1" dirty="0">
              <a:latin typeface="+mj-lt"/>
            </a:endParaRPr>
          </a:p>
          <a:p>
            <a:pPr algn="just">
              <a:lnSpc>
                <a:spcPct val="105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 •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Preparation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special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device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for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using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a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new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material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based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trityl-doped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butanol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, - 2025.</a:t>
            </a:r>
            <a:endParaRPr lang="de-DE" sz="1800" b="0" strike="noStrike" spc="-1" dirty="0">
              <a:latin typeface="+mj-lt"/>
            </a:endParaRPr>
          </a:p>
          <a:p>
            <a:pPr algn="just">
              <a:lnSpc>
                <a:spcPct val="105000"/>
              </a:lnSpc>
            </a:pPr>
            <a:endParaRPr lang="de-DE" sz="1800" b="0" strike="noStrike" spc="-1" dirty="0">
              <a:latin typeface="+mj-lt"/>
            </a:endParaRPr>
          </a:p>
          <a:p>
            <a:pPr algn="just">
              <a:lnSpc>
                <a:spcPct val="105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 •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Manufacture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and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installation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equipment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for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measuring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neutron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polarization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using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scattering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 on a 4He </a:t>
            </a:r>
            <a:r>
              <a:rPr lang="de-DE" sz="1800" b="1" strike="noStrike" spc="-1" dirty="0" err="1">
                <a:solidFill>
                  <a:srgbClr val="0070C0"/>
                </a:solidFill>
                <a:latin typeface="+mj-lt"/>
                <a:ea typeface="Calibri"/>
              </a:rPr>
              <a:t>target</a:t>
            </a:r>
            <a:r>
              <a:rPr lang="de-DE" sz="1800" b="1" strike="noStrike" spc="-1" dirty="0">
                <a:solidFill>
                  <a:srgbClr val="0070C0"/>
                </a:solidFill>
                <a:latin typeface="+mj-lt"/>
                <a:ea typeface="Calibri"/>
              </a:rPr>
              <a:t>, - 2026-2027</a:t>
            </a:r>
            <a:endParaRPr lang="de-DE" sz="1800" b="0" strike="noStrike" spc="-1" dirty="0">
              <a:solidFill>
                <a:srgbClr val="0070C0"/>
              </a:solidFill>
              <a:latin typeface="+mj-lt"/>
            </a:endParaRPr>
          </a:p>
          <a:p>
            <a:pPr algn="just">
              <a:lnSpc>
                <a:spcPct val="105000"/>
              </a:lnSpc>
            </a:pPr>
            <a:endParaRPr lang="de-DE" sz="1800" b="0" strike="noStrike" spc="-1" dirty="0">
              <a:latin typeface="+mj-lt"/>
            </a:endParaRPr>
          </a:p>
          <a:p>
            <a:pPr algn="just">
              <a:lnSpc>
                <a:spcPct val="105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•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Carrying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out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depreservation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polarized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deuteron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target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beginning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of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measurement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difference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between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cross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sections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ΔσΤ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and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ΔσL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in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the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experiment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on nd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transmission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at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neutron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energies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 &lt;16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+mj-lt"/>
                <a:ea typeface="Calibri"/>
              </a:rPr>
              <a:t>MeV</a:t>
            </a:r>
            <a:r>
              <a:rPr lang="de-DE" sz="1800" b="1" strike="noStrike" spc="-1" dirty="0">
                <a:solidFill>
                  <a:srgbClr val="000000"/>
                </a:solidFill>
                <a:latin typeface="+mj-lt"/>
                <a:ea typeface="Calibri"/>
              </a:rPr>
              <a:t>, - 2027-2028.</a:t>
            </a:r>
            <a:endParaRPr lang="de-DE" sz="1800" b="0" strike="noStrike" spc="-1" dirty="0">
              <a:latin typeface="+mj-lt"/>
            </a:endParaRPr>
          </a:p>
          <a:p>
            <a:pPr algn="just">
              <a:lnSpc>
                <a:spcPct val="105000"/>
              </a:lnSpc>
            </a:pPr>
            <a:endParaRPr lang="de-DE" sz="1800" b="0" strike="noStrike" spc="-1" dirty="0">
              <a:latin typeface="Arial"/>
            </a:endParaRPr>
          </a:p>
          <a:p>
            <a:pPr algn="just">
              <a:lnSpc>
                <a:spcPct val="105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Table 1"/>
          <p:cNvGraphicFramePr/>
          <p:nvPr/>
        </p:nvGraphicFramePr>
        <p:xfrm>
          <a:off x="287640" y="1772640"/>
          <a:ext cx="8568720" cy="4253711"/>
        </p:xfrm>
        <a:graphic>
          <a:graphicData uri="http://schemas.openxmlformats.org/drawingml/2006/table">
            <a:tbl>
              <a:tblPr/>
              <a:tblGrid>
                <a:gridCol w="424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6560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Cost (thousands </a:t>
                      </a:r>
                      <a:endParaRPr lang="de-DE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of US dollars)/ Resource requirements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Cost/Resources, </a:t>
                      </a:r>
                      <a:endParaRPr lang="de-DE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distribution by years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de-DE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de-DE" sz="16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year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de-DE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de-DE" sz="16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nd</a:t>
                      </a: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year 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de-DE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de-DE" sz="16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rd</a:t>
                      </a: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year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de-DE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de-DE" sz="16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year 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de-DE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de-DE" sz="16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year 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6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International cooperation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220.0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Materials 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42.0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6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Equipment, Third-party company services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96.0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Commissioning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R&amp;D contracts with other  research organizations 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Software purchasing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111240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JINR budget (budget items)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387.0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97.0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87.0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84.0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61.0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9"/>
                        </a:spcAft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58.0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 marL="32760" marR="32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" name="CustomShape 2"/>
          <p:cNvSpPr/>
          <p:nvPr/>
        </p:nvSpPr>
        <p:spPr>
          <a:xfrm>
            <a:off x="755640" y="836640"/>
            <a:ext cx="76320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199"/>
              </a:lnSpc>
              <a:spcAft>
                <a:spcPts val="799"/>
              </a:spcAf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Proposed schedule and resource request for the Project</a:t>
            </a:r>
            <a:endParaRPr lang="de-DE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53075-0379-42D4-B1B4-33E1215563A6}"/>
              </a:ext>
            </a:extLst>
          </p:cNvPr>
          <p:cNvSpPr txBox="1"/>
          <p:nvPr/>
        </p:nvSpPr>
        <p:spPr>
          <a:xfrm>
            <a:off x="751663" y="539630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Spin plays a dramatic role in the theater of elementary particle physics,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5BAF5-67F5-4C83-8AF8-324E0D954EE9}"/>
              </a:ext>
            </a:extLst>
          </p:cNvPr>
          <p:cNvSpPr txBox="1"/>
          <p:nvPr/>
        </p:nvSpPr>
        <p:spPr>
          <a:xfrm>
            <a:off x="751663" y="1258860"/>
            <a:ext cx="7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acting sometimes as the harbinger of the demise of a current theory,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90D32-5666-42B4-AA69-88F0739084E9}"/>
              </a:ext>
            </a:extLst>
          </p:cNvPr>
          <p:cNvSpPr txBox="1"/>
          <p:nvPr/>
        </p:nvSpPr>
        <p:spPr>
          <a:xfrm>
            <a:off x="751663" y="1864963"/>
            <a:ext cx="737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sometimes as a powerful tool in confirmation  of such a theory.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FD3FC-D8F1-47F6-A781-C0ACA167CF38}"/>
              </a:ext>
            </a:extLst>
          </p:cNvPr>
          <p:cNvSpPr txBox="1"/>
          <p:nvPr/>
        </p:nvSpPr>
        <p:spPr>
          <a:xfrm>
            <a:off x="751663" y="2472228"/>
            <a:ext cx="756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Elliot Leader, Spin in Particle Physics, Cambridge Univ. Press, 2023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39DA1-54E0-4121-B374-5B302CEF3B6E}"/>
              </a:ext>
            </a:extLst>
          </p:cNvPr>
          <p:cNvSpPr txBox="1"/>
          <p:nvPr/>
        </p:nvSpPr>
        <p:spPr>
          <a:xfrm>
            <a:off x="644428" y="3186405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Polarization data have often been the graveyard of fashionable theories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9BA9A-3F04-462A-8221-A7EFB800FBC5}"/>
              </a:ext>
            </a:extLst>
          </p:cNvPr>
          <p:cNvSpPr txBox="1"/>
          <p:nvPr/>
        </p:nvSpPr>
        <p:spPr>
          <a:xfrm>
            <a:off x="751663" y="3792508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If theorists had their way the might well ban such measurements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7BD6F-0A1B-4D8E-9AB8-786F869CEF81}"/>
              </a:ext>
            </a:extLst>
          </p:cNvPr>
          <p:cNvSpPr txBox="1"/>
          <p:nvPr/>
        </p:nvSpPr>
        <p:spPr>
          <a:xfrm>
            <a:off x="751663" y="4343396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altogether out self-protection.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488D6-7B9B-49AA-ADD3-89C32CCE2B64}"/>
              </a:ext>
            </a:extLst>
          </p:cNvPr>
          <p:cNvSpPr txBox="1"/>
          <p:nvPr/>
        </p:nvSpPr>
        <p:spPr>
          <a:xfrm>
            <a:off x="698045" y="4929284"/>
            <a:ext cx="741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James </a:t>
            </a:r>
            <a:r>
              <a:rPr lang="en-US" b="1" dirty="0" err="1">
                <a:solidFill>
                  <a:srgbClr val="0070C0"/>
                </a:solidFill>
              </a:rPr>
              <a:t>Bjorken</a:t>
            </a:r>
            <a:r>
              <a:rPr lang="en-US" b="1" dirty="0">
                <a:solidFill>
                  <a:srgbClr val="0070C0"/>
                </a:solidFill>
              </a:rPr>
              <a:t>, Proc. Adv. Research Workshop on QCD Hadronic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65B83-9361-450C-961E-F70273FC4AE4}"/>
              </a:ext>
            </a:extLst>
          </p:cNvPr>
          <p:cNvSpPr txBox="1"/>
          <p:nvPr/>
        </p:nvSpPr>
        <p:spPr>
          <a:xfrm>
            <a:off x="751663" y="5463848"/>
            <a:ext cx="469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Processes, St Croix, Virgin Islands, 1987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E4CE6-FC8C-4035-B93D-73038FE52D16}"/>
              </a:ext>
            </a:extLst>
          </p:cNvPr>
          <p:cNvSpPr txBox="1"/>
          <p:nvPr/>
        </p:nvSpPr>
        <p:spPr>
          <a:xfrm>
            <a:off x="3881535" y="63354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963287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Рисунок 5"/>
          <p:cNvPicPr/>
          <p:nvPr/>
        </p:nvPicPr>
        <p:blipFill>
          <a:blip r:embed="rId2"/>
          <a:stretch/>
        </p:blipFill>
        <p:spPr>
          <a:xfrm>
            <a:off x="0" y="237600"/>
            <a:ext cx="9143280" cy="638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AC4742-D746-4405-9A57-B9B130FE46A1}"/>
              </a:ext>
            </a:extLst>
          </p:cNvPr>
          <p:cNvSpPr txBox="1"/>
          <p:nvPr/>
        </p:nvSpPr>
        <p:spPr>
          <a:xfrm>
            <a:off x="2565919" y="2612571"/>
            <a:ext cx="4434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Thank you </a:t>
            </a:r>
            <a:r>
              <a:rPr lang="en-US" sz="3600" dirty="0">
                <a:solidFill>
                  <a:srgbClr val="FF0000"/>
                </a:solidFill>
              </a:rPr>
              <a:t>for</a:t>
            </a:r>
            <a:r>
              <a:rPr lang="en-US" sz="3200" dirty="0">
                <a:solidFill>
                  <a:srgbClr val="FF0000"/>
                </a:solidFill>
              </a:rPr>
              <a:t> attention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187640" y="379080"/>
            <a:ext cx="6912000" cy="46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 algn="just">
              <a:lnSpc>
                <a:spcPct val="95000"/>
              </a:lnSpc>
              <a:buClr>
                <a:srgbClr val="0000FF"/>
              </a:buClr>
            </a:pPr>
            <a:r>
              <a:rPr lang="de-DE" sz="2400" b="1" strike="noStrike" spc="-21" dirty="0">
                <a:solidFill>
                  <a:srgbClr val="0000FF"/>
                </a:solidFill>
                <a:latin typeface="Times New Roman"/>
                <a:ea typeface="Book Antiqua"/>
              </a:rPr>
              <a:t> (SPASCHARM) 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Experimental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study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single-spin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asymmetries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in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production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miscellaneous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light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particles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with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use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28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GeV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i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π</a:t>
            </a:r>
            <a:r>
              <a:rPr lang="de-DE" sz="2400" b="1" i="1" strike="noStrike" spc="-1" baseline="30000" dirty="0">
                <a:solidFill>
                  <a:srgbClr val="000000"/>
                </a:solidFill>
                <a:latin typeface="Times New Roman"/>
                <a:ea typeface="Book Antiqua"/>
              </a:rPr>
              <a:t>−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-beam at </a:t>
            </a:r>
            <a:r>
              <a:rPr lang="de-DE" sz="2400" b="1" strike="noStrike" spc="-1" dirty="0" err="1">
                <a:solidFill>
                  <a:srgbClr val="FF0000"/>
                </a:solidFill>
                <a:latin typeface="Times New Roman"/>
                <a:ea typeface="Book Antiqua"/>
              </a:rPr>
              <a:t>first</a:t>
            </a:r>
            <a:r>
              <a:rPr lang="de-DE" sz="2400" b="1" strike="noStrike" spc="-1" dirty="0">
                <a:solidFill>
                  <a:srgbClr val="FF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FF0000"/>
                </a:solidFill>
                <a:latin typeface="Times New Roman"/>
                <a:ea typeface="Book Antiqua"/>
              </a:rPr>
              <a:t>stage</a:t>
            </a:r>
            <a:r>
              <a:rPr lang="de-DE" sz="2400" b="1" strike="noStrike" spc="-1" dirty="0">
                <a:solidFill>
                  <a:srgbClr val="FF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and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study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single-spin and 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double-spin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asymmetries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in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dozens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reactions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including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charmonium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production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with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32" dirty="0" err="1">
                <a:solidFill>
                  <a:srgbClr val="000000"/>
                </a:solidFill>
                <a:latin typeface="Times New Roman"/>
                <a:ea typeface="Book Antiqua"/>
              </a:rPr>
              <a:t>use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polarized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proton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beam.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5000"/>
              </a:lnSpc>
              <a:spcBef>
                <a:spcPts val="20"/>
              </a:spcBef>
              <a:spcAft>
                <a:spcPts val="700"/>
              </a:spcAft>
            </a:pP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The </a:t>
            </a:r>
            <a:r>
              <a:rPr lang="de-DE" sz="24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second</a:t>
            </a:r>
            <a:r>
              <a:rPr lang="de-DE" sz="24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stage</a:t>
            </a:r>
            <a:r>
              <a:rPr lang="de-DE" sz="24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SPASCHARM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project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  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is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to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study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spin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structure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proton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       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starting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from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determination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gluon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contribution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into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proton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spin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at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large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values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400" b="1" strike="noStrike" spc="-32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the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Bjorken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variable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i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x</a:t>
            </a:r>
            <a:r>
              <a:rPr lang="de-DE" sz="2400" b="1" i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through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a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study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of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spin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effects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in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charmonium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production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de-DE" sz="2400" b="1" strike="noStrike" spc="-75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E5CD5B-20F8-4C0B-A2A6-D1D6D3E5A731}"/>
              </a:ext>
            </a:extLst>
          </p:cNvPr>
          <p:cNvSpPr txBox="1"/>
          <p:nvPr/>
        </p:nvSpPr>
        <p:spPr>
          <a:xfrm>
            <a:off x="4301412" y="62795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187640" y="379080"/>
            <a:ext cx="7272000" cy="3267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 algn="just">
              <a:lnSpc>
                <a:spcPct val="95000"/>
              </a:lnSpc>
              <a:spcBef>
                <a:spcPts val="6"/>
              </a:spcBef>
              <a:buClr>
                <a:srgbClr val="0000FF"/>
              </a:buClr>
            </a:pPr>
            <a:r>
              <a:rPr lang="de-DE" sz="2400" b="1" strike="noStrike" spc="-21" dirty="0">
                <a:solidFill>
                  <a:srgbClr val="0000FF"/>
                </a:solidFill>
                <a:latin typeface="Times New Roman"/>
                <a:ea typeface="Book Antiqua"/>
              </a:rPr>
              <a:t> (NN) 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Measurement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5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>
                <a:solidFill>
                  <a:srgbClr val="000000"/>
                </a:solidFill>
                <a:latin typeface="Garamond"/>
                <a:ea typeface="Book Antiqua"/>
              </a:rPr>
              <a:t>∆</a:t>
            </a:r>
            <a:r>
              <a:rPr lang="de-DE" sz="2400" b="1" i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σ</a:t>
            </a:r>
            <a:r>
              <a:rPr lang="de-DE" sz="2400" b="1" i="1" strike="noStrike" spc="-21" baseline="-25000" dirty="0" err="1">
                <a:solidFill>
                  <a:srgbClr val="000000"/>
                </a:solidFill>
                <a:latin typeface="Bookman Old Style"/>
                <a:ea typeface="Book Antiqua"/>
              </a:rPr>
              <a:t>T</a:t>
            </a:r>
            <a:r>
              <a:rPr lang="de-DE" sz="2400" b="1" i="1" strike="noStrike" spc="46" dirty="0">
                <a:solidFill>
                  <a:srgbClr val="000000"/>
                </a:solidFill>
                <a:latin typeface="Bookman Old Style"/>
                <a:ea typeface="Book Antiqua"/>
              </a:rPr>
              <a:t> 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and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>
                <a:solidFill>
                  <a:srgbClr val="000000"/>
                </a:solidFill>
                <a:latin typeface="Garamond"/>
                <a:ea typeface="Book Antiqua"/>
              </a:rPr>
              <a:t>∆</a:t>
            </a:r>
            <a:r>
              <a:rPr lang="de-DE" sz="2400" b="1" i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σ</a:t>
            </a:r>
            <a:r>
              <a:rPr lang="de-DE" sz="2400" b="1" i="1" strike="noStrike" spc="-21" baseline="-25000" dirty="0" err="1">
                <a:solidFill>
                  <a:srgbClr val="000000"/>
                </a:solidFill>
                <a:latin typeface="Bookman Old Style"/>
                <a:ea typeface="Book Antiqua"/>
              </a:rPr>
              <a:t>L</a:t>
            </a:r>
            <a:r>
              <a:rPr lang="de-DE" sz="2400" b="1" i="1" strike="noStrike" spc="-60" dirty="0">
                <a:solidFill>
                  <a:srgbClr val="000000"/>
                </a:solidFill>
                <a:latin typeface="Bookman Old Style"/>
                <a:ea typeface="Book Antiqua"/>
              </a:rPr>
              <a:t> 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in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nd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transmission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experiment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at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neutron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 err="1">
                <a:solidFill>
                  <a:srgbClr val="000000"/>
                </a:solidFill>
                <a:latin typeface="Times New Roman"/>
                <a:ea typeface="Book Antiqua"/>
              </a:rPr>
              <a:t>energies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i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&lt;</a:t>
            </a:r>
            <a:r>
              <a:rPr lang="de-DE" sz="2400" b="1" i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21" dirty="0">
                <a:solidFill>
                  <a:srgbClr val="000000"/>
                </a:solidFill>
                <a:latin typeface="Garamond"/>
                <a:ea typeface="Book Antiqua"/>
              </a:rPr>
              <a:t>16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MeV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where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limited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experimental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data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exist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and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where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theory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predicts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essential</a:t>
            </a:r>
            <a:r>
              <a:rPr lang="de-DE" sz="2400" b="1" strike="noStrike" spc="-35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effect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3NF.</a:t>
            </a:r>
            <a:r>
              <a:rPr lang="de-DE" sz="2400" b="1" strike="noStrike" spc="-21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This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part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project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is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the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continuation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of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en-US" sz="2400" b="1" spc="-1" dirty="0">
                <a:solidFill>
                  <a:srgbClr val="000000"/>
                </a:solidFill>
                <a:latin typeface="Times New Roman"/>
                <a:ea typeface="Book Antiqua"/>
              </a:rPr>
              <a:t>measurement of the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Times New Roman"/>
                <a:ea typeface="Book Antiqua"/>
              </a:rPr>
              <a:t>same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" dirty="0" err="1">
                <a:solidFill>
                  <a:srgbClr val="000000"/>
                </a:solidFill>
                <a:latin typeface="Times New Roman"/>
                <a:ea typeface="Book Antiqua"/>
              </a:rPr>
              <a:t>quantities</a:t>
            </a:r>
            <a:r>
              <a:rPr lang="de-DE" sz="2400" b="1" strike="noStrike" spc="-2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in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neutron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-proton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scattering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being</a:t>
            </a:r>
            <a:r>
              <a:rPr lang="de-DE" sz="2400" b="1" strike="noStrike" spc="-46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performed</a:t>
            </a:r>
            <a:r>
              <a:rPr lang="de-DE" sz="2400" b="1" strike="noStrike" spc="-52" dirty="0">
                <a:solidFill>
                  <a:srgbClr val="000000"/>
                </a:solidFill>
                <a:latin typeface="Times New Roman"/>
                <a:ea typeface="Book Antiqua"/>
              </a:rPr>
              <a:t> </a:t>
            </a:r>
            <a:r>
              <a:rPr lang="de-DE" sz="2400" b="1" strike="noStrike" spc="-12" dirty="0" err="1">
                <a:solidFill>
                  <a:srgbClr val="000000"/>
                </a:solidFill>
                <a:latin typeface="Times New Roman"/>
                <a:ea typeface="Book Antiqua"/>
              </a:rPr>
              <a:t>previously</a:t>
            </a:r>
            <a:r>
              <a:rPr lang="de-DE" sz="2400" b="1" strike="noStrike" spc="-12" dirty="0">
                <a:solidFill>
                  <a:srgbClr val="000000"/>
                </a:solidFill>
                <a:latin typeface="Times New Roman"/>
                <a:ea typeface="Book Antiqua"/>
              </a:rPr>
              <a:t>.</a:t>
            </a:r>
            <a:endParaRPr lang="de-DE" sz="2400" b="0" strike="noStrike" spc="-1" dirty="0">
              <a:latin typeface="Arial"/>
            </a:endParaRPr>
          </a:p>
          <a:p>
            <a:pPr algn="just">
              <a:lnSpc>
                <a:spcPct val="95000"/>
              </a:lnSpc>
              <a:spcBef>
                <a:spcPts val="6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6B42A-4BD8-4235-90F8-4D77204A5DEC}"/>
              </a:ext>
            </a:extLst>
          </p:cNvPr>
          <p:cNvSpPr txBox="1"/>
          <p:nvPr/>
        </p:nvSpPr>
        <p:spPr>
          <a:xfrm>
            <a:off x="4366727" y="58876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525680" y="304200"/>
            <a:ext cx="59259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200" b="0" strike="noStrike" spc="-1">
                <a:solidFill>
                  <a:srgbClr val="000080"/>
                </a:solidFill>
                <a:latin typeface="Times New Roman"/>
              </a:rPr>
              <a:t>                A2 Collaboration at MAMI                      </a:t>
            </a:r>
            <a:endParaRPr lang="de-DE" sz="2200" b="0" strike="noStrike" spc="-1">
              <a:latin typeface="Arial"/>
            </a:endParaRPr>
          </a:p>
        </p:txBody>
      </p:sp>
      <p:pic>
        <p:nvPicPr>
          <p:cNvPr id="288" name="Рисунок 287"/>
          <p:cNvPicPr/>
          <p:nvPr/>
        </p:nvPicPr>
        <p:blipFill>
          <a:blip r:embed="rId2"/>
          <a:stretch/>
        </p:blipFill>
        <p:spPr>
          <a:xfrm>
            <a:off x="-9360" y="1306080"/>
            <a:ext cx="9143280" cy="5556600"/>
          </a:xfrm>
          <a:prstGeom prst="rect">
            <a:avLst/>
          </a:prstGeom>
          <a:ln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1362600" y="6435000"/>
            <a:ext cx="6610320" cy="36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</a:rPr>
              <a:t>25</a:t>
            </a:r>
            <a:r>
              <a:rPr lang="de-DE" sz="1818" b="0" strike="noStrike" spc="-1" baseline="101000">
                <a:solidFill>
                  <a:srgbClr val="000000"/>
                </a:solidFill>
                <a:latin typeface="Times New Roman"/>
              </a:rPr>
              <a:t>th</a:t>
            </a:r>
            <a:r>
              <a:rPr lang="de-DE" sz="1600" b="0" strike="noStrike" spc="-1">
                <a:solidFill>
                  <a:srgbClr val="000000"/>
                </a:solidFill>
                <a:latin typeface="Times New Roman"/>
              </a:rPr>
              <a:t>  International A2 Collaboration Meeting, Dubna, Russia, September 2014</a:t>
            </a:r>
            <a:r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de-DE" sz="1200" b="0" strike="noStrike" spc="-1">
              <a:latin typeface="Arial"/>
            </a:endParaRPr>
          </a:p>
        </p:txBody>
      </p:sp>
      <p:pic>
        <p:nvPicPr>
          <p:cNvPr id="290" name="Рисунок 289"/>
          <p:cNvPicPr/>
          <p:nvPr/>
        </p:nvPicPr>
        <p:blipFill>
          <a:blip r:embed="rId3"/>
          <a:stretch/>
        </p:blipFill>
        <p:spPr>
          <a:xfrm>
            <a:off x="115560" y="129240"/>
            <a:ext cx="1599840" cy="101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908000" y="6245280"/>
            <a:ext cx="511092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2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"/>
          <p:cNvSpPr/>
          <p:nvPr/>
        </p:nvSpPr>
        <p:spPr>
          <a:xfrm>
            <a:off x="457200" y="0"/>
            <a:ext cx="8228880" cy="6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0" strike="noStrike" spc="-1">
                <a:solidFill>
                  <a:srgbClr val="3333FF"/>
                </a:solidFill>
                <a:latin typeface="Comic Sans MS"/>
              </a:rPr>
              <a:t>MAMI-C electron accelerator 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94" name="Picture 4"/>
          <p:cNvPicPr/>
          <p:nvPr/>
        </p:nvPicPr>
        <p:blipFill>
          <a:blip r:embed="rId3"/>
          <a:stretch/>
        </p:blipFill>
        <p:spPr>
          <a:xfrm>
            <a:off x="178200" y="1203120"/>
            <a:ext cx="8852760" cy="565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050920" y="6245280"/>
            <a:ext cx="482364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"/>
          <p:cNvSpPr/>
          <p:nvPr/>
        </p:nvSpPr>
        <p:spPr>
          <a:xfrm>
            <a:off x="457200" y="0"/>
            <a:ext cx="8228880" cy="6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0" strike="noStrike" spc="-1">
                <a:solidFill>
                  <a:srgbClr val="0000FF"/>
                </a:solidFill>
                <a:latin typeface="Comic Sans MS"/>
              </a:rPr>
              <a:t>Upgraded A2 Tagging system (Glasgow, Mainz)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98" name="Picture 4"/>
          <p:cNvPicPr/>
          <p:nvPr/>
        </p:nvPicPr>
        <p:blipFill>
          <a:blip r:embed="rId3"/>
          <a:stretch/>
        </p:blipFill>
        <p:spPr>
          <a:xfrm>
            <a:off x="179280" y="476280"/>
            <a:ext cx="8713080" cy="5766840"/>
          </a:xfrm>
          <a:prstGeom prst="rect">
            <a:avLst/>
          </a:prstGeom>
          <a:ln>
            <a:noFill/>
          </a:ln>
        </p:spPr>
      </p:pic>
      <p:sp>
        <p:nvSpPr>
          <p:cNvPr id="299" name="CustomShape 4"/>
          <p:cNvSpPr/>
          <p:nvPr/>
        </p:nvSpPr>
        <p:spPr>
          <a:xfrm>
            <a:off x="1619280" y="5084640"/>
            <a:ext cx="12358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circular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polarization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7524720" y="5013360"/>
            <a:ext cx="121356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linear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polatization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611280" y="836640"/>
            <a:ext cx="2324880" cy="4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333399"/>
                </a:solidFill>
                <a:latin typeface="Arial"/>
                <a:ea typeface="DejaVu Sans"/>
              </a:rPr>
              <a:t>N</a:t>
            </a:r>
            <a:r>
              <a:rPr lang="de-DE" sz="2000" b="1" strike="noStrike" spc="-1" baseline="-25000">
                <a:solidFill>
                  <a:srgbClr val="333399"/>
                </a:solidFill>
                <a:latin typeface="Arial"/>
                <a:ea typeface="DejaVu Sans"/>
              </a:rPr>
              <a:t>γ</a:t>
            </a:r>
            <a:r>
              <a:rPr lang="de-DE" sz="2000" b="1" strike="noStrike" spc="-1">
                <a:solidFill>
                  <a:srgbClr val="333399"/>
                </a:solidFill>
                <a:latin typeface="Arial"/>
                <a:ea typeface="DejaVu Sans"/>
              </a:rPr>
              <a:t> ~ 10</a:t>
            </a:r>
            <a:r>
              <a:rPr lang="de-DE" sz="20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7</a:t>
            </a:r>
            <a:r>
              <a:rPr lang="de-DE" sz="2000" b="1" strike="noStrike" spc="-1">
                <a:solidFill>
                  <a:srgbClr val="333399"/>
                </a:solidFill>
                <a:latin typeface="Arial"/>
                <a:ea typeface="DejaVu Sans"/>
              </a:rPr>
              <a:t> s</a:t>
            </a:r>
            <a:r>
              <a:rPr lang="de-DE" sz="20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-1</a:t>
            </a:r>
            <a:r>
              <a:rPr lang="de-DE" sz="2000" b="1" strike="noStrike" spc="-1">
                <a:solidFill>
                  <a:srgbClr val="333399"/>
                </a:solidFill>
                <a:latin typeface="Arial"/>
                <a:ea typeface="DejaVu Sans"/>
              </a:rPr>
              <a:t> MeV</a:t>
            </a:r>
            <a:r>
              <a:rPr lang="de-DE" sz="20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-1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3477</Words>
  <Application>Microsoft Office PowerPoint</Application>
  <PresentationFormat>Экран (4:3)</PresentationFormat>
  <Paragraphs>310</Paragraphs>
  <Slides>44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22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44</vt:i4>
      </vt:variant>
    </vt:vector>
  </HeadingPairs>
  <TitlesOfParts>
    <vt:vector size="73" baseType="lpstr">
      <vt:lpstr>Arial</vt:lpstr>
      <vt:lpstr>Book Antiqua</vt:lpstr>
      <vt:lpstr>Bookman Old Style</vt:lpstr>
      <vt:lpstr>Calibri</vt:lpstr>
      <vt:lpstr>CMMI12</vt:lpstr>
      <vt:lpstr>CMMI8</vt:lpstr>
      <vt:lpstr>CMR12</vt:lpstr>
      <vt:lpstr>CMR8</vt:lpstr>
      <vt:lpstr>CMSY10</vt:lpstr>
      <vt:lpstr>CMSY8</vt:lpstr>
      <vt:lpstr>comic</vt:lpstr>
      <vt:lpstr>Comic Sans MS</vt:lpstr>
      <vt:lpstr>DejaVu Sans</vt:lpstr>
      <vt:lpstr>Garamond</vt:lpstr>
      <vt:lpstr>Noto Sans SC Regular</vt:lpstr>
      <vt:lpstr>SFBX1440</vt:lpstr>
      <vt:lpstr>SFBX1728</vt:lpstr>
      <vt:lpstr>SFRM1200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Czech and Russian colleagues with setup made in JINR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спиновой структуры нуклонов в сильных и электромагнитных взаимодействиях  Эксперименты с поляризованными мишенями и пучками  Проект ”GDH &amp; SPASCHARM”  Дубна–Протвино–Прага–Москва–Майнц–Глазго–Лос-Анджелес–Базель–Эдинбург–Загреб–Павия–Лунд–Харьков–Бохум  2013</dc:title>
  <dc:subject/>
  <dc:creator>Administrator</dc:creator>
  <dc:description/>
  <cp:lastModifiedBy>User</cp:lastModifiedBy>
  <cp:revision>345</cp:revision>
  <dcterms:created xsi:type="dcterms:W3CDTF">2013-05-23T07:20:29Z</dcterms:created>
  <dcterms:modified xsi:type="dcterms:W3CDTF">2023-06-29T09:08:42Z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JINR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43</vt:i4>
  </property>
</Properties>
</file>