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89" r:id="rId3"/>
    <p:sldId id="268" r:id="rId4"/>
    <p:sldId id="302" r:id="rId5"/>
    <p:sldId id="270" r:id="rId6"/>
    <p:sldId id="290" r:id="rId7"/>
    <p:sldId id="305" r:id="rId8"/>
    <p:sldId id="306" r:id="rId9"/>
    <p:sldId id="309" r:id="rId10"/>
    <p:sldId id="297" r:id="rId11"/>
    <p:sldId id="307" r:id="rId12"/>
    <p:sldId id="295" r:id="rId13"/>
    <p:sldId id="308" r:id="rId14"/>
    <p:sldId id="310" r:id="rId15"/>
    <p:sldId id="303" r:id="rId16"/>
    <p:sldId id="294" r:id="rId17"/>
    <p:sldId id="304" r:id="rId18"/>
    <p:sldId id="288" r:id="rId19"/>
    <p:sldId id="300" r:id="rId20"/>
    <p:sldId id="311" r:id="rId2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6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C6E9A-1173-4C05-834C-8AE5284338FA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1433E-8876-49FC-80F6-8EB6D92E3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140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906" name="PlaceHolder 2"/>
          <p:cNvSpPr>
            <a:spLocks noGrp="1"/>
          </p:cNvSpPr>
          <p:nvPr>
            <p:ph type="body"/>
          </p:nvPr>
        </p:nvSpPr>
        <p:spPr>
          <a:xfrm>
            <a:off x="679768" y="4715907"/>
            <a:ext cx="5437783" cy="446731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Calibri"/>
            </a:endParaRPr>
          </a:p>
        </p:txBody>
      </p:sp>
      <p:sp>
        <p:nvSpPr>
          <p:cNvPr id="907" name="TextShape 3"/>
          <p:cNvSpPr txBox="1"/>
          <p:nvPr/>
        </p:nvSpPr>
        <p:spPr>
          <a:xfrm>
            <a:off x="3850589" y="9430250"/>
            <a:ext cx="2945302" cy="4960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A5B2E62-55D1-4FCC-B0B5-C709DC876AF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1433E-8876-49FC-80F6-8EB6D92E3EB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983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1433E-8876-49FC-80F6-8EB6D92E3EB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337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1433E-8876-49FC-80F6-8EB6D92E3EB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27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2F33-0DBB-469C-ABAC-AB98D683F848}" type="datetime1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736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CFF05-0852-4E5A-9B55-82077809E51F}" type="datetime1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519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7A1FB-0949-412E-A0CD-013658FBE3A6}" type="datetime1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207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9D771B2-7CE4-4348-BF95-B94684A078EA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64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DFFC-A62E-4CCD-9824-487F3D44EF44}" type="datetime1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01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D670-86A5-4572-9D32-A5D6B36247BE}" type="datetime1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54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E27C-C066-42A7-A1F9-F3A7CF86D7A6}" type="datetime1">
              <a:rPr lang="ru-RU" smtClean="0"/>
              <a:t>29.06.2023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47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3996-71B5-4A4D-9337-8BA216DAB76D}" type="datetime1">
              <a:rPr lang="ru-RU" smtClean="0"/>
              <a:t>29.06.2023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21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8DE9-5D42-449A-AA4C-E4E73C154614}" type="datetime1">
              <a:rPr lang="ru-RU" smtClean="0"/>
              <a:t>29.06.2023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10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F500-80CB-49D9-93B8-C276ABBCA5D8}" type="datetime1">
              <a:rPr lang="ru-RU" smtClean="0"/>
              <a:t>29.06.2023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45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914E2-6A06-4B9E-B4A8-2E6E2CCD7063}" type="datetime1">
              <a:rPr lang="ru-RU" smtClean="0"/>
              <a:t>29.06.2023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175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0D50-2F85-43AE-B4DE-0C695C69216D}" type="datetime1">
              <a:rPr lang="ru-RU" smtClean="0"/>
              <a:t>29.06.2023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973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B9E70-3C53-422C-86AD-4F159676A43A}" type="datetime1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45EA-54AE-47D4-BC8E-5306F3D43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27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F5B4C0-0D8F-B9F3-ABBE-B9AEE4FF11F6}"/>
              </a:ext>
            </a:extLst>
          </p:cNvPr>
          <p:cNvSpPr/>
          <p:nvPr/>
        </p:nvSpPr>
        <p:spPr>
          <a:xfrm>
            <a:off x="0" y="0"/>
            <a:ext cx="12192000" cy="32147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E28C84-29B5-4B6B-E16B-C6F90710818F}"/>
              </a:ext>
            </a:extLst>
          </p:cNvPr>
          <p:cNvSpPr txBox="1"/>
          <p:nvPr/>
        </p:nvSpPr>
        <p:spPr>
          <a:xfrm>
            <a:off x="341085" y="352425"/>
            <a:ext cx="115098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0" u="none" strike="noStrike" baseline="0" dirty="0">
                <a:latin typeface="+mj-lt"/>
              </a:rPr>
              <a:t> Project in the framework of the theme</a:t>
            </a:r>
          </a:p>
          <a:p>
            <a:pPr algn="ctr"/>
            <a:r>
              <a:rPr lang="ru-RU" sz="3600" strike="noStrike" spc="-1" dirty="0">
                <a:solidFill>
                  <a:srgbClr val="000000"/>
                </a:solidFill>
                <a:latin typeface="+mj-lt"/>
              </a:rPr>
              <a:t>Non-Accelerator </a:t>
            </a:r>
            <a:r>
              <a:rPr lang="ru-RU" sz="3600" strike="noStrike" spc="-1" dirty="0" err="1">
                <a:solidFill>
                  <a:srgbClr val="000000"/>
                </a:solidFill>
                <a:latin typeface="+mj-lt"/>
              </a:rPr>
              <a:t>Neutrino</a:t>
            </a:r>
            <a:r>
              <a:rPr lang="ru-RU" sz="3600" strike="noStrike" spc="-1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3600" strike="noStrike" spc="-1" dirty="0" err="1">
                <a:solidFill>
                  <a:srgbClr val="000000"/>
                </a:solidFill>
                <a:latin typeface="+mj-lt"/>
              </a:rPr>
              <a:t>Physics</a:t>
            </a:r>
            <a:r>
              <a:rPr lang="ru-RU" sz="3600" strike="noStrike" spc="-1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3600" strike="noStrike" spc="-1" dirty="0" err="1">
                <a:solidFill>
                  <a:srgbClr val="000000"/>
                </a:solidFill>
                <a:latin typeface="+mj-lt"/>
              </a:rPr>
              <a:t>and</a:t>
            </a:r>
            <a:r>
              <a:rPr lang="ru-RU" sz="3600" strike="noStrike" spc="-1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3600" strike="noStrike" spc="-1" dirty="0" err="1">
                <a:solidFill>
                  <a:srgbClr val="000000"/>
                </a:solidFill>
                <a:latin typeface="+mj-lt"/>
              </a:rPr>
              <a:t>Astrophysics</a:t>
            </a:r>
            <a:r>
              <a:rPr lang="en-US" sz="3600" spc="-1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 algn="ctr"/>
            <a:endParaRPr lang="en-US" sz="3600" strike="noStrike" spc="-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3600" b="1" i="0" u="none" strike="noStrike" baseline="0" dirty="0">
                <a:latin typeface="+mj-lt"/>
              </a:rPr>
              <a:t>Radiochemistry and spectroscopy for astrophysics and nuclear medicine</a:t>
            </a:r>
            <a:endParaRPr lang="ru-RU" sz="3600" b="1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7E1C6-4B44-D876-C9E8-4A1BB5E07A04}"/>
              </a:ext>
            </a:extLst>
          </p:cNvPr>
          <p:cNvSpPr txBox="1"/>
          <p:nvPr/>
        </p:nvSpPr>
        <p:spPr>
          <a:xfrm>
            <a:off x="1108362" y="3429000"/>
            <a:ext cx="9975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baseline="0" dirty="0">
                <a:solidFill>
                  <a:srgbClr val="000000"/>
                </a:solidFill>
              </a:rPr>
              <a:t>Project Leader </a:t>
            </a:r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</a:rPr>
              <a:t>D. V. </a:t>
            </a:r>
            <a:r>
              <a:rPr lang="en-US" sz="2400" b="0" i="0" u="none" strike="noStrike" baseline="0" dirty="0" err="1">
                <a:solidFill>
                  <a:srgbClr val="000000"/>
                </a:solidFill>
              </a:rPr>
              <a:t>Filosofov</a:t>
            </a:r>
            <a:endParaRPr lang="ru-RU" sz="2400" dirty="0">
              <a:solidFill>
                <a:srgbClr val="000000"/>
              </a:solidFill>
            </a:endParaRPr>
          </a:p>
          <a:p>
            <a:r>
              <a:rPr lang="en-US" sz="2400" b="1" i="0" u="none" strike="noStrike" baseline="0" dirty="0">
                <a:solidFill>
                  <a:srgbClr val="000000"/>
                </a:solidFill>
              </a:rPr>
              <a:t>Project Deputy Leaders</a:t>
            </a:r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</a:rPr>
              <a:t>A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b="0" i="0" u="none" strike="noStrike" baseline="0" dirty="0" err="1">
                <a:solidFill>
                  <a:srgbClr val="000000"/>
                </a:solidFill>
              </a:rPr>
              <a:t>Baimukhanova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, A. I. </a:t>
            </a:r>
            <a:r>
              <a:rPr lang="en-US" sz="2400" b="0" i="0" u="none" strike="noStrike" baseline="0" dirty="0" err="1">
                <a:solidFill>
                  <a:srgbClr val="000000"/>
                </a:solidFill>
              </a:rPr>
              <a:t>Velichkov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, Yu. B. Gurov, A. </a:t>
            </a:r>
            <a:r>
              <a:rPr lang="en-US" sz="2400" b="0" i="0" u="none" strike="noStrike" baseline="0" dirty="0" err="1">
                <a:solidFill>
                  <a:srgbClr val="000000"/>
                </a:solidFill>
              </a:rPr>
              <a:t>Kh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. </a:t>
            </a:r>
            <a:r>
              <a:rPr lang="en-US" sz="2400" b="0" i="0" u="none" strike="noStrike" baseline="0" dirty="0" err="1">
                <a:solidFill>
                  <a:srgbClr val="000000"/>
                </a:solidFill>
              </a:rPr>
              <a:t>Inoyatov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, D. V. </a:t>
            </a:r>
            <a:r>
              <a:rPr lang="en-US" sz="2400" b="0" i="0" u="none" strike="noStrike" baseline="0" dirty="0" err="1">
                <a:solidFill>
                  <a:srgbClr val="000000"/>
                </a:solidFill>
              </a:rPr>
              <a:t>Karaivanov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, J. H. </a:t>
            </a:r>
            <a:r>
              <a:rPr lang="en-US" sz="2400" b="0" i="0" u="none" strike="noStrike" baseline="0" dirty="0" err="1">
                <a:solidFill>
                  <a:srgbClr val="000000"/>
                </a:solidFill>
              </a:rPr>
              <a:t>Khushvaktov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 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F82674-D490-C5FA-78F7-CAE8C7C9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1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5F0F4-4BA2-7C47-AFEB-717814CB4961}"/>
              </a:ext>
            </a:extLst>
          </p:cNvPr>
          <p:cNvSpPr txBox="1"/>
          <p:nvPr/>
        </p:nvSpPr>
        <p:spPr>
          <a:xfrm>
            <a:off x="3985035" y="5798145"/>
            <a:ext cx="4221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AYAGOZ </a:t>
            </a:r>
            <a:r>
              <a:rPr lang="en-US" dirty="0" err="1"/>
              <a:t>Baimukhanova</a:t>
            </a:r>
            <a:endParaRPr lang="en-US" dirty="0"/>
          </a:p>
          <a:p>
            <a:pPr algn="ctr"/>
            <a:r>
              <a:rPr lang="en-US" dirty="0"/>
              <a:t>5</a:t>
            </a:r>
            <a:r>
              <a:rPr lang="ru-RU" dirty="0"/>
              <a:t>7</a:t>
            </a:r>
            <a:r>
              <a:rPr lang="en-US" baseline="30000" dirty="0" err="1"/>
              <a:t>th</a:t>
            </a:r>
            <a:r>
              <a:rPr lang="en-US" dirty="0"/>
              <a:t> meeting of the PAC for Nuclear Physics</a:t>
            </a:r>
            <a:endParaRPr lang="ru-RU" dirty="0"/>
          </a:p>
          <a:p>
            <a:pPr algn="ctr"/>
            <a:r>
              <a:rPr lang="en-US" dirty="0"/>
              <a:t>June 30, 2023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118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CFEF76D-EAAC-0C3F-8C97-6E06D09FAACC}"/>
              </a:ext>
            </a:extLst>
          </p:cNvPr>
          <p:cNvSpPr/>
          <p:nvPr/>
        </p:nvSpPr>
        <p:spPr>
          <a:xfrm>
            <a:off x="0" y="0"/>
            <a:ext cx="12192000" cy="18767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5EEC2-5B58-9DC6-1844-44686CAB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10</a:t>
            </a:fld>
            <a:endParaRPr lang="ru-RU"/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1339F663-790D-3AED-294D-09C048FC74C9}"/>
              </a:ext>
            </a:extLst>
          </p:cNvPr>
          <p:cNvSpPr/>
          <p:nvPr/>
        </p:nvSpPr>
        <p:spPr>
          <a:xfrm>
            <a:off x="311978" y="276342"/>
            <a:ext cx="11568043" cy="16004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</a:p>
          <a:p>
            <a:pPr algn="ctr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Production and purification methods of radionuclides</a:t>
            </a:r>
            <a:endParaRPr lang="ru-RU" sz="2400" dirty="0"/>
          </a:p>
          <a:p>
            <a:pPr algn="ctr"/>
            <a:r>
              <a:rPr lang="en-US" sz="2000" b="0" i="0" u="none" strike="noStrike" baseline="0" dirty="0">
                <a:solidFill>
                  <a:srgbClr val="000000"/>
                </a:solidFill>
              </a:rPr>
              <a:t>for radiopharmaceuticals synthesis</a:t>
            </a:r>
            <a:endParaRPr lang="ru-RU" sz="2400" dirty="0"/>
          </a:p>
        </p:txBody>
      </p:sp>
      <p:pic>
        <p:nvPicPr>
          <p:cNvPr id="613" name="Рисунок 612">
            <a:extLst>
              <a:ext uri="{FF2B5EF4-FFF2-40B4-BE49-F238E27FC236}">
                <a16:creationId xmlns:a16="http://schemas.microsoft.com/office/drawing/2014/main" id="{6CFA7B30-15ED-517C-1770-FECFC5C57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90" y="3927123"/>
            <a:ext cx="5169664" cy="2654535"/>
          </a:xfrm>
          <a:prstGeom prst="rect">
            <a:avLst/>
          </a:prstGeom>
        </p:spPr>
      </p:pic>
      <p:sp>
        <p:nvSpPr>
          <p:cNvPr id="614" name="TextBox 613">
            <a:extLst>
              <a:ext uri="{FF2B5EF4-FFF2-40B4-BE49-F238E27FC236}">
                <a16:creationId xmlns:a16="http://schemas.microsoft.com/office/drawing/2014/main" id="{90DC096F-FE17-41CF-7342-8589BD83F07A}"/>
              </a:ext>
            </a:extLst>
          </p:cNvPr>
          <p:cNvSpPr txBox="1"/>
          <p:nvPr/>
        </p:nvSpPr>
        <p:spPr>
          <a:xfrm>
            <a:off x="401359" y="1876780"/>
            <a:ext cx="5401727" cy="198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Radionuclide generators:</a:t>
            </a:r>
            <a:endParaRPr lang="ru-RU" dirty="0"/>
          </a:p>
          <a:p>
            <a:pPr algn="ctr"/>
            <a:endParaRPr lang="en-US" dirty="0"/>
          </a:p>
          <a:p>
            <a:pPr algn="ctr">
              <a:lnSpc>
                <a:spcPct val="150000"/>
              </a:lnSpc>
            </a:pPr>
            <a:r>
              <a:rPr lang="en-US" b="1" baseline="30000" dirty="0"/>
              <a:t>44</a:t>
            </a:r>
            <a:r>
              <a:rPr lang="en-US" b="1" dirty="0"/>
              <a:t>Ti → </a:t>
            </a:r>
            <a:r>
              <a:rPr lang="en-US" b="1" baseline="30000" dirty="0"/>
              <a:t>44</a:t>
            </a:r>
            <a:r>
              <a:rPr lang="en-US" b="1" dirty="0"/>
              <a:t>Sc</a:t>
            </a:r>
            <a:r>
              <a:rPr lang="ru-RU" b="1" dirty="0"/>
              <a:t>; </a:t>
            </a:r>
            <a:r>
              <a:rPr lang="en-US" b="1" baseline="30000" dirty="0"/>
              <a:t>68</a:t>
            </a:r>
            <a:r>
              <a:rPr lang="en-US" b="1" dirty="0"/>
              <a:t>Ge → </a:t>
            </a:r>
            <a:r>
              <a:rPr lang="en-US" b="1" baseline="30000" dirty="0"/>
              <a:t>68</a:t>
            </a:r>
            <a:r>
              <a:rPr lang="en-US" b="1" dirty="0"/>
              <a:t>Ga</a:t>
            </a:r>
            <a:r>
              <a:rPr lang="ru-RU" b="1" dirty="0"/>
              <a:t>; </a:t>
            </a:r>
            <a:r>
              <a:rPr lang="en-US" baseline="30000" dirty="0"/>
              <a:t>72</a:t>
            </a:r>
            <a:r>
              <a:rPr lang="en-US" dirty="0"/>
              <a:t>Se → </a:t>
            </a:r>
            <a:r>
              <a:rPr lang="en-US" baseline="30000" dirty="0"/>
              <a:t>72</a:t>
            </a:r>
            <a:r>
              <a:rPr lang="en-US" dirty="0"/>
              <a:t>As</a:t>
            </a:r>
            <a:r>
              <a:rPr lang="ru-RU" dirty="0"/>
              <a:t>; </a:t>
            </a:r>
            <a:r>
              <a:rPr lang="en-US" baseline="30000" dirty="0"/>
              <a:t>86</a:t>
            </a:r>
            <a:r>
              <a:rPr lang="en-US" dirty="0"/>
              <a:t>Zr → </a:t>
            </a:r>
            <a:r>
              <a:rPr lang="en-US" baseline="30000" dirty="0"/>
              <a:t>86</a:t>
            </a:r>
            <a:r>
              <a:rPr lang="en-US" dirty="0"/>
              <a:t>Y</a:t>
            </a:r>
            <a:r>
              <a:rPr lang="ru-RU" dirty="0"/>
              <a:t>;</a:t>
            </a:r>
            <a:endParaRPr lang="en-US" dirty="0"/>
          </a:p>
          <a:p>
            <a:pPr algn="ctr">
              <a:lnSpc>
                <a:spcPct val="150000"/>
              </a:lnSpc>
            </a:pPr>
            <a:r>
              <a:rPr lang="en-US" baseline="30000" dirty="0"/>
              <a:t>90</a:t>
            </a:r>
            <a:r>
              <a:rPr lang="en-US" dirty="0"/>
              <a:t>Sr → </a:t>
            </a:r>
            <a:r>
              <a:rPr lang="en-US" baseline="30000" dirty="0"/>
              <a:t>90</a:t>
            </a:r>
            <a:r>
              <a:rPr lang="en-US" dirty="0"/>
              <a:t>Y</a:t>
            </a:r>
            <a:r>
              <a:rPr lang="ru-RU" dirty="0"/>
              <a:t>; </a:t>
            </a:r>
            <a:r>
              <a:rPr lang="en-US" baseline="30000" dirty="0"/>
              <a:t>111</a:t>
            </a:r>
            <a:r>
              <a:rPr lang="en-US" dirty="0"/>
              <a:t>In → </a:t>
            </a:r>
            <a:r>
              <a:rPr lang="en-US" baseline="30000" dirty="0"/>
              <a:t>111m</a:t>
            </a:r>
            <a:r>
              <a:rPr lang="en-US" dirty="0"/>
              <a:t>Cd</a:t>
            </a:r>
            <a:r>
              <a:rPr lang="ru-RU" dirty="0"/>
              <a:t>; </a:t>
            </a:r>
            <a:r>
              <a:rPr lang="en-US" baseline="30000" dirty="0"/>
              <a:t>172</a:t>
            </a:r>
            <a:r>
              <a:rPr lang="en-US" dirty="0"/>
              <a:t>Hf → </a:t>
            </a:r>
            <a:r>
              <a:rPr lang="en-US" baseline="30000" dirty="0"/>
              <a:t>172</a:t>
            </a:r>
            <a:r>
              <a:rPr lang="en-US" dirty="0"/>
              <a:t>Lu</a:t>
            </a:r>
            <a:r>
              <a:rPr lang="ru-RU" dirty="0"/>
              <a:t>;</a:t>
            </a:r>
            <a:endParaRPr lang="en-US" dirty="0"/>
          </a:p>
          <a:p>
            <a:pPr algn="ctr">
              <a:lnSpc>
                <a:spcPct val="150000"/>
              </a:lnSpc>
            </a:pPr>
            <a:r>
              <a:rPr lang="en-US" baseline="30000" dirty="0"/>
              <a:t>229</a:t>
            </a:r>
            <a:r>
              <a:rPr lang="en-US" dirty="0"/>
              <a:t>Th → </a:t>
            </a:r>
            <a:r>
              <a:rPr lang="en-US" baseline="30000" dirty="0"/>
              <a:t>225</a:t>
            </a:r>
            <a:r>
              <a:rPr lang="en-US" dirty="0"/>
              <a:t>Ra → </a:t>
            </a:r>
            <a:r>
              <a:rPr lang="en-US" baseline="30000" dirty="0"/>
              <a:t>225</a:t>
            </a:r>
            <a:r>
              <a:rPr lang="en-US" dirty="0"/>
              <a:t>Ac</a:t>
            </a:r>
            <a:endParaRPr lang="ru-RU" baseline="30000" dirty="0"/>
          </a:p>
        </p:txBody>
      </p:sp>
      <p:sp>
        <p:nvSpPr>
          <p:cNvPr id="615" name="TextBox 614">
            <a:extLst>
              <a:ext uri="{FF2B5EF4-FFF2-40B4-BE49-F238E27FC236}">
                <a16:creationId xmlns:a16="http://schemas.microsoft.com/office/drawing/2014/main" id="{A8C8EE1A-6B7B-195E-7902-7D9AE138C724}"/>
              </a:ext>
            </a:extLst>
          </p:cNvPr>
          <p:cNvSpPr txBox="1"/>
          <p:nvPr/>
        </p:nvSpPr>
        <p:spPr>
          <a:xfrm>
            <a:off x="6408298" y="4102942"/>
            <a:ext cx="440460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Radionuclide production on the accelerators:</a:t>
            </a:r>
          </a:p>
          <a:p>
            <a:pPr algn="ctr"/>
            <a:r>
              <a:rPr lang="en-US" b="1" baseline="30000" dirty="0"/>
              <a:t>177</a:t>
            </a:r>
            <a:r>
              <a:rPr lang="en-US" b="1" dirty="0"/>
              <a:t>Lu</a:t>
            </a:r>
            <a:r>
              <a:rPr lang="ru-RU" b="1" dirty="0"/>
              <a:t> </a:t>
            </a:r>
            <a:r>
              <a:rPr lang="en-US" b="1" dirty="0"/>
              <a:t>from Yb target</a:t>
            </a:r>
          </a:p>
          <a:p>
            <a:pPr algn="ctr"/>
            <a:r>
              <a:rPr lang="en-US" b="1" baseline="30000" dirty="0"/>
              <a:t>225</a:t>
            </a:r>
            <a:r>
              <a:rPr lang="en-US" b="1" dirty="0"/>
              <a:t>Ac from Th target</a:t>
            </a:r>
          </a:p>
          <a:p>
            <a:pPr algn="ctr"/>
            <a:r>
              <a:rPr lang="en-US" baseline="30000" dirty="0"/>
              <a:t>44</a:t>
            </a:r>
            <a:r>
              <a:rPr lang="en-US" dirty="0"/>
              <a:t>Sc from Ca target</a:t>
            </a:r>
          </a:p>
          <a:p>
            <a:pPr algn="ctr"/>
            <a:r>
              <a:rPr lang="en-US" baseline="30000" dirty="0"/>
              <a:t>86</a:t>
            </a:r>
            <a:r>
              <a:rPr lang="en-US" dirty="0"/>
              <a:t>Zr from Y target</a:t>
            </a:r>
            <a:endParaRPr lang="en-US" baseline="30000" dirty="0"/>
          </a:p>
          <a:p>
            <a:pPr algn="ctr"/>
            <a:r>
              <a:rPr lang="en-US" baseline="30000" dirty="0"/>
              <a:t>90</a:t>
            </a:r>
            <a:r>
              <a:rPr lang="en-US" dirty="0"/>
              <a:t>Nb from Mo, Zr targets</a:t>
            </a:r>
          </a:p>
          <a:p>
            <a:pPr algn="ctr"/>
            <a:r>
              <a:rPr lang="en-US" baseline="30000" dirty="0"/>
              <a:t>111</a:t>
            </a:r>
            <a:r>
              <a:rPr lang="en-US" dirty="0"/>
              <a:t>In from Ag, Sb targets</a:t>
            </a:r>
          </a:p>
          <a:p>
            <a:pPr algn="ctr"/>
            <a:r>
              <a:rPr lang="en-US" dirty="0"/>
              <a:t>Lanthanides from Ta target</a:t>
            </a:r>
          </a:p>
          <a:p>
            <a:pPr algn="ctr"/>
            <a:r>
              <a:rPr lang="en-US" dirty="0"/>
              <a:t>Radionuclides from Th target</a:t>
            </a:r>
            <a:endParaRPr lang="ru-RU" baseline="300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0656156-E971-3814-04B3-F3DFE3D84417}"/>
              </a:ext>
            </a:extLst>
          </p:cNvPr>
          <p:cNvGrpSpPr/>
          <p:nvPr/>
        </p:nvGrpSpPr>
        <p:grpSpPr>
          <a:xfrm>
            <a:off x="5959075" y="1917650"/>
            <a:ext cx="5303049" cy="2212538"/>
            <a:chOff x="6203151" y="2047322"/>
            <a:chExt cx="5303049" cy="221253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D2185D9-D478-0333-A5F1-928107D42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-20000" contrast="40000"/>
            </a:blip>
            <a:stretch>
              <a:fillRect/>
            </a:stretch>
          </p:blipFill>
          <p:spPr>
            <a:xfrm>
              <a:off x="6203151" y="2047322"/>
              <a:ext cx="3366446" cy="221253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4AE13B-A45D-96E6-C796-7E0659D1E84E}"/>
                </a:ext>
              </a:extLst>
            </p:cNvPr>
            <p:cNvSpPr txBox="1"/>
            <p:nvPr/>
          </p:nvSpPr>
          <p:spPr>
            <a:xfrm>
              <a:off x="9569597" y="2568815"/>
              <a:ext cx="193660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0" i="0" u="none" strike="noStrike" baseline="0" dirty="0"/>
                <a:t>Chromatogram of separation of </a:t>
              </a:r>
              <a:r>
                <a:rPr lang="en-US" sz="1400" b="0" i="0" u="none" strike="noStrike" baseline="0" dirty="0" err="1"/>
                <a:t>radiolanthanides</a:t>
              </a:r>
              <a:endParaRPr lang="en-US" sz="1400" b="0" i="0" u="none" strike="noStrike" baseline="0" dirty="0"/>
            </a:p>
            <a:p>
              <a:pPr algn="l"/>
              <a:r>
                <a:rPr lang="en-US" sz="1400" b="0" i="0" u="none" strike="noStrike" baseline="0" dirty="0"/>
                <a:t>with ammonium </a:t>
              </a:r>
              <a:r>
                <a:rPr lang="el-GR" sz="1400" b="0" i="0" u="none" strike="noStrike" baseline="0" dirty="0"/>
                <a:t>α–</a:t>
              </a:r>
              <a:r>
                <a:rPr lang="en-US" sz="1400" b="0" i="0" u="none" strike="noStrike" baseline="0" dirty="0" err="1"/>
                <a:t>hydroxyisobutyrarate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941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1D255F-C147-AAD5-3E9A-14559C6D6A97}"/>
              </a:ext>
            </a:extLst>
          </p:cNvPr>
          <p:cNvSpPr/>
          <p:nvPr/>
        </p:nvSpPr>
        <p:spPr>
          <a:xfrm>
            <a:off x="0" y="0"/>
            <a:ext cx="12192000" cy="18767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5EEC2-5B58-9DC6-1844-44686CAB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11</a:t>
            </a:fld>
            <a:endParaRPr lang="ru-RU"/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1339F663-790D-3AED-294D-09C048FC74C9}"/>
              </a:ext>
            </a:extLst>
          </p:cNvPr>
          <p:cNvSpPr/>
          <p:nvPr/>
        </p:nvSpPr>
        <p:spPr>
          <a:xfrm>
            <a:off x="311978" y="276342"/>
            <a:ext cx="11568043" cy="16004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</a:p>
          <a:p>
            <a:pPr algn="ctr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Production and purification methods of radionuclides</a:t>
            </a:r>
            <a:endParaRPr lang="ru-RU" sz="2400" dirty="0"/>
          </a:p>
          <a:p>
            <a:pPr algn="ctr"/>
            <a:r>
              <a:rPr lang="en-US" sz="2000" b="0" i="0" u="none" strike="noStrike" baseline="0" dirty="0">
                <a:solidFill>
                  <a:srgbClr val="000000"/>
                </a:solidFill>
              </a:rPr>
              <a:t>for radiopharmaceuticals synthesis</a:t>
            </a:r>
            <a:endParaRPr lang="ru-RU" sz="240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1CF0D11-94D5-265B-6BF4-6D305131B3DF}"/>
              </a:ext>
            </a:extLst>
          </p:cNvPr>
          <p:cNvSpPr/>
          <p:nvPr/>
        </p:nvSpPr>
        <p:spPr>
          <a:xfrm>
            <a:off x="4469544" y="3396565"/>
            <a:ext cx="3215964" cy="14400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Radionuclides R</a:t>
            </a:r>
            <a:r>
              <a:rPr lang="en-US" b="0" u="none" strike="noStrike" baseline="0" dirty="0">
                <a:solidFill>
                  <a:srgbClr val="000000"/>
                </a:solidFill>
              </a:rPr>
              <a:t>adiopharmaceuticals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1A00240-9EE0-EEF4-40B9-C248664776A4}"/>
              </a:ext>
            </a:extLst>
          </p:cNvPr>
          <p:cNvGrpSpPr/>
          <p:nvPr/>
        </p:nvGrpSpPr>
        <p:grpSpPr>
          <a:xfrm>
            <a:off x="708653" y="2391131"/>
            <a:ext cx="3420000" cy="3450868"/>
            <a:chOff x="754835" y="2353319"/>
            <a:chExt cx="3420000" cy="3450868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7214D406-6972-A94F-5376-A96A76446C49}"/>
                </a:ext>
              </a:extLst>
            </p:cNvPr>
            <p:cNvSpPr/>
            <p:nvPr/>
          </p:nvSpPr>
          <p:spPr>
            <a:xfrm>
              <a:off x="754835" y="2353319"/>
              <a:ext cx="3420000" cy="900000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0" u="none" strike="noStrike" baseline="0" dirty="0">
                  <a:solidFill>
                    <a:srgbClr val="000000"/>
                  </a:solidFill>
                </a:rPr>
                <a:t>I. Study of sorption processes for various solution-sorbent systems</a:t>
              </a:r>
              <a:endParaRPr lang="ru-RU" sz="2400" dirty="0"/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A232BF18-4865-6343-6486-1308351AA687}"/>
                </a:ext>
              </a:extLst>
            </p:cNvPr>
            <p:cNvSpPr/>
            <p:nvPr/>
          </p:nvSpPr>
          <p:spPr>
            <a:xfrm>
              <a:off x="754835" y="4504681"/>
              <a:ext cx="3420000" cy="1299506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III. D</a:t>
              </a:r>
              <a:r>
                <a:rPr lang="en-US" sz="2000" b="0" u="none" strike="noStrike" baseline="0" dirty="0">
                  <a:solidFill>
                    <a:schemeClr val="tx1"/>
                  </a:solidFill>
                </a:rPr>
                <a:t>evelopment of radiolabeling methods based on chelators with "slow" kinetics</a:t>
              </a:r>
              <a:endParaRPr lang="ru-RU" sz="2000" dirty="0">
                <a:solidFill>
                  <a:schemeClr val="tx1"/>
                </a:solidFill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22A0D9FE-0581-55B1-C9DB-4B2D4B4A0884}"/>
                </a:ext>
              </a:extLst>
            </p:cNvPr>
            <p:cNvSpPr/>
            <p:nvPr/>
          </p:nvSpPr>
          <p:spPr>
            <a:xfrm>
              <a:off x="754835" y="3429000"/>
              <a:ext cx="3420000" cy="900000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0" u="none" strike="noStrike" baseline="0" dirty="0">
                  <a:solidFill>
                    <a:srgbClr val="000000"/>
                  </a:solidFill>
                </a:rPr>
                <a:t>II. Development of the production and isolation methods of radionuclides</a:t>
              </a:r>
            </a:p>
          </p:txBody>
        </p:sp>
      </p:grp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87FBB5A-6EC2-A6EE-C583-7D502AEE2760}"/>
              </a:ext>
            </a:extLst>
          </p:cNvPr>
          <p:cNvSpPr/>
          <p:nvPr/>
        </p:nvSpPr>
        <p:spPr>
          <a:xfrm>
            <a:off x="8026401" y="2391131"/>
            <a:ext cx="3420000" cy="3450867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u="none" strike="noStrike" baseline="0" dirty="0">
                <a:solidFill>
                  <a:srgbClr val="000000"/>
                </a:solidFill>
              </a:rPr>
              <a:t>IV. Development of radionuclide generators</a:t>
            </a:r>
          </a:p>
          <a:p>
            <a:pPr algn="ctr"/>
            <a:r>
              <a:rPr lang="en-US" sz="2000" b="1" u="none" strike="noStrike" baseline="30000" dirty="0">
                <a:solidFill>
                  <a:srgbClr val="000000"/>
                </a:solidFill>
              </a:rPr>
              <a:t>44</a:t>
            </a:r>
            <a:r>
              <a:rPr lang="en-US" sz="2000" b="1" u="none" strike="noStrike" baseline="0" dirty="0">
                <a:solidFill>
                  <a:srgbClr val="000000"/>
                </a:solidFill>
              </a:rPr>
              <a:t>Ti → </a:t>
            </a:r>
            <a:r>
              <a:rPr lang="en-US" sz="2000" b="1" u="none" strike="noStrike" baseline="30000" dirty="0">
                <a:solidFill>
                  <a:srgbClr val="000000"/>
                </a:solidFill>
              </a:rPr>
              <a:t>44</a:t>
            </a:r>
            <a:r>
              <a:rPr lang="en-US" sz="2000" b="1" u="none" strike="noStrike" baseline="0" dirty="0">
                <a:solidFill>
                  <a:srgbClr val="000000"/>
                </a:solidFill>
              </a:rPr>
              <a:t>Sc</a:t>
            </a:r>
            <a:r>
              <a:rPr lang="en-US" sz="2000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sz="2000" u="none" strike="noStrike" baseline="30000" dirty="0">
                <a:solidFill>
                  <a:srgbClr val="000000"/>
                </a:solidFill>
              </a:rPr>
              <a:t>68</a:t>
            </a:r>
            <a:r>
              <a:rPr lang="en-US" sz="2000" u="none" strike="noStrike" baseline="0" dirty="0">
                <a:solidFill>
                  <a:srgbClr val="000000"/>
                </a:solidFill>
              </a:rPr>
              <a:t>Ge → </a:t>
            </a:r>
            <a:r>
              <a:rPr lang="en-US" sz="2000" u="none" strike="noStrike" baseline="30000" dirty="0">
                <a:solidFill>
                  <a:srgbClr val="000000"/>
                </a:solidFill>
              </a:rPr>
              <a:t>68</a:t>
            </a:r>
            <a:r>
              <a:rPr lang="en-US" sz="2000" u="none" strike="noStrike" baseline="0" dirty="0">
                <a:solidFill>
                  <a:srgbClr val="000000"/>
                </a:solidFill>
              </a:rPr>
              <a:t>Ga, </a:t>
            </a:r>
            <a:r>
              <a:rPr lang="en-US" sz="2000" b="1" u="none" strike="noStrike" baseline="30000" dirty="0">
                <a:solidFill>
                  <a:srgbClr val="000000"/>
                </a:solidFill>
              </a:rPr>
              <a:t>90</a:t>
            </a:r>
            <a:r>
              <a:rPr lang="en-US" sz="2000" b="1" u="none" strike="noStrike" baseline="0" dirty="0">
                <a:solidFill>
                  <a:srgbClr val="000000"/>
                </a:solidFill>
              </a:rPr>
              <a:t>Sr→ </a:t>
            </a:r>
            <a:r>
              <a:rPr lang="en-US" sz="2000" b="1" u="none" strike="noStrike" baseline="30000" dirty="0">
                <a:solidFill>
                  <a:srgbClr val="000000"/>
                </a:solidFill>
              </a:rPr>
              <a:t>90</a:t>
            </a:r>
            <a:r>
              <a:rPr lang="en-US" sz="2000" b="1" u="none" strike="noStrike" baseline="0" dirty="0">
                <a:solidFill>
                  <a:srgbClr val="000000"/>
                </a:solidFill>
              </a:rPr>
              <a:t>Y</a:t>
            </a:r>
            <a:r>
              <a:rPr lang="en-US" sz="2000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sz="2000" u="none" strike="noStrike" baseline="30000" dirty="0">
                <a:solidFill>
                  <a:srgbClr val="000000"/>
                </a:solidFill>
              </a:rPr>
              <a:t>238</a:t>
            </a:r>
            <a:r>
              <a:rPr lang="en-US" sz="2000" u="none" strike="noStrike" baseline="0" dirty="0">
                <a:solidFill>
                  <a:srgbClr val="000000"/>
                </a:solidFill>
              </a:rPr>
              <a:t>U → </a:t>
            </a:r>
            <a:r>
              <a:rPr lang="en-US" sz="2000" u="none" strike="noStrike" baseline="30000" dirty="0">
                <a:solidFill>
                  <a:srgbClr val="000000"/>
                </a:solidFill>
              </a:rPr>
              <a:t>234</a:t>
            </a:r>
            <a:r>
              <a:rPr lang="en-US" sz="2000" u="none" strike="noStrike" baseline="0" dirty="0">
                <a:solidFill>
                  <a:srgbClr val="000000"/>
                </a:solidFill>
              </a:rPr>
              <a:t>Th, </a:t>
            </a:r>
            <a:r>
              <a:rPr lang="en-US" sz="2000" u="none" strike="noStrike" baseline="30000" dirty="0">
                <a:solidFill>
                  <a:srgbClr val="000000"/>
                </a:solidFill>
              </a:rPr>
              <a:t>237</a:t>
            </a:r>
            <a:r>
              <a:rPr lang="en-US" sz="2000" u="none" strike="noStrike" baseline="0" dirty="0">
                <a:solidFill>
                  <a:srgbClr val="000000"/>
                </a:solidFill>
              </a:rPr>
              <a:t>Np → </a:t>
            </a:r>
            <a:r>
              <a:rPr lang="en-US" sz="2000" u="none" strike="noStrike" baseline="30000" dirty="0">
                <a:solidFill>
                  <a:srgbClr val="000000"/>
                </a:solidFill>
              </a:rPr>
              <a:t>233</a:t>
            </a:r>
            <a:r>
              <a:rPr lang="en-US" sz="2000" u="none" strike="noStrike" baseline="0" dirty="0">
                <a:solidFill>
                  <a:srgbClr val="000000"/>
                </a:solidFill>
              </a:rPr>
              <a:t>Pa,</a:t>
            </a:r>
          </a:p>
          <a:p>
            <a:pPr algn="ctr"/>
            <a:r>
              <a:rPr lang="en-US" sz="2000" u="none" strike="noStrike" baseline="30000" dirty="0">
                <a:solidFill>
                  <a:srgbClr val="000000"/>
                </a:solidFill>
              </a:rPr>
              <a:t>229</a:t>
            </a:r>
            <a:r>
              <a:rPr lang="en-US" sz="2000" u="none" strike="noStrike" baseline="0" dirty="0">
                <a:solidFill>
                  <a:srgbClr val="000000"/>
                </a:solidFill>
              </a:rPr>
              <a:t>Th → </a:t>
            </a:r>
            <a:r>
              <a:rPr lang="en-US" sz="2000" u="none" strike="noStrike" baseline="30000" dirty="0">
                <a:solidFill>
                  <a:srgbClr val="000000"/>
                </a:solidFill>
              </a:rPr>
              <a:t>225</a:t>
            </a:r>
            <a:r>
              <a:rPr lang="en-US" sz="2000" u="none" strike="noStrike" baseline="0" dirty="0">
                <a:solidFill>
                  <a:srgbClr val="000000"/>
                </a:solidFill>
              </a:rPr>
              <a:t>Ac,</a:t>
            </a:r>
          </a:p>
          <a:p>
            <a:pPr algn="ctr"/>
            <a:r>
              <a:rPr lang="en-US" sz="2000" b="1" u="none" strike="noStrike" baseline="30000" dirty="0">
                <a:solidFill>
                  <a:srgbClr val="000000"/>
                </a:solidFill>
              </a:rPr>
              <a:t>227</a:t>
            </a:r>
            <a:r>
              <a:rPr lang="en-US" sz="2000" b="1" u="none" strike="noStrike" baseline="0" dirty="0">
                <a:solidFill>
                  <a:srgbClr val="000000"/>
                </a:solidFill>
              </a:rPr>
              <a:t>Ac→ </a:t>
            </a:r>
            <a:r>
              <a:rPr lang="en-US" sz="2000" b="1" u="none" strike="noStrike" baseline="30000" dirty="0">
                <a:solidFill>
                  <a:srgbClr val="000000"/>
                </a:solidFill>
              </a:rPr>
              <a:t>227</a:t>
            </a:r>
            <a:r>
              <a:rPr lang="en-US" sz="2000" b="1" u="none" strike="noStrike" baseline="0" dirty="0">
                <a:solidFill>
                  <a:srgbClr val="000000"/>
                </a:solidFill>
              </a:rPr>
              <a:t>Th → </a:t>
            </a:r>
            <a:r>
              <a:rPr lang="en-US" sz="2000" b="1" u="none" strike="noStrike" baseline="30000" dirty="0">
                <a:solidFill>
                  <a:srgbClr val="000000"/>
                </a:solidFill>
              </a:rPr>
              <a:t>223</a:t>
            </a:r>
            <a:r>
              <a:rPr lang="en-US" sz="2000" b="1" u="none" strike="noStrike" baseline="0" dirty="0">
                <a:solidFill>
                  <a:srgbClr val="000000"/>
                </a:solidFill>
              </a:rPr>
              <a:t>Ra</a:t>
            </a:r>
            <a:r>
              <a:rPr lang="en-US" sz="2000" u="none" strike="noStrike" baseline="0" dirty="0">
                <a:solidFill>
                  <a:srgbClr val="000000"/>
                </a:solidFill>
              </a:rPr>
              <a:t>,</a:t>
            </a:r>
            <a:endParaRPr lang="ru-RU" sz="2000" u="none" strike="noStrike" baseline="0" dirty="0">
              <a:solidFill>
                <a:srgbClr val="000000"/>
              </a:solidFill>
            </a:endParaRPr>
          </a:p>
          <a:p>
            <a:pPr algn="ctr"/>
            <a:r>
              <a:rPr lang="en-US" sz="2000" b="1" u="none" strike="noStrike" baseline="30000" dirty="0">
                <a:solidFill>
                  <a:srgbClr val="000000"/>
                </a:solidFill>
              </a:rPr>
              <a:t>22</a:t>
            </a:r>
            <a:r>
              <a:rPr lang="ru-RU" sz="2000" b="1" u="none" strike="noStrike" baseline="30000" dirty="0">
                <a:solidFill>
                  <a:srgbClr val="000000"/>
                </a:solidFill>
              </a:rPr>
              <a:t>8</a:t>
            </a:r>
            <a:r>
              <a:rPr lang="en-US" sz="2000" b="1" u="none" strike="noStrike" baseline="0" dirty="0">
                <a:solidFill>
                  <a:srgbClr val="000000"/>
                </a:solidFill>
              </a:rPr>
              <a:t>Th → </a:t>
            </a:r>
            <a:r>
              <a:rPr lang="en-US" sz="2000" b="1" u="none" strike="noStrike" baseline="30000" dirty="0">
                <a:solidFill>
                  <a:srgbClr val="000000"/>
                </a:solidFill>
              </a:rPr>
              <a:t>22</a:t>
            </a:r>
            <a:r>
              <a:rPr lang="ru-RU" sz="2000" b="1" u="none" strike="noStrike" baseline="30000" dirty="0">
                <a:solidFill>
                  <a:srgbClr val="000000"/>
                </a:solidFill>
              </a:rPr>
              <a:t>4</a:t>
            </a:r>
            <a:r>
              <a:rPr lang="en-US" sz="2000" b="1" u="none" strike="noStrike" baseline="0" dirty="0">
                <a:solidFill>
                  <a:srgbClr val="000000"/>
                </a:solidFill>
              </a:rPr>
              <a:t>Ra</a:t>
            </a:r>
            <a:r>
              <a:rPr lang="ru-RU" sz="2000" b="1" dirty="0">
                <a:solidFill>
                  <a:srgbClr val="000000"/>
                </a:solidFill>
              </a:rPr>
              <a:t>,</a:t>
            </a:r>
            <a:endParaRPr lang="en-US" sz="2000" u="none" strike="noStrike" baseline="0" dirty="0">
              <a:solidFill>
                <a:srgbClr val="000000"/>
              </a:solidFill>
            </a:endParaRPr>
          </a:p>
          <a:p>
            <a:pPr algn="ctr"/>
            <a:r>
              <a:rPr lang="en-US" sz="2000" u="none" strike="noStrike" baseline="30000" dirty="0">
                <a:solidFill>
                  <a:srgbClr val="000000"/>
                </a:solidFill>
              </a:rPr>
              <a:t>202</a:t>
            </a:r>
            <a:r>
              <a:rPr lang="en-US" sz="2000" u="none" strike="noStrike" baseline="0" dirty="0">
                <a:solidFill>
                  <a:srgbClr val="000000"/>
                </a:solidFill>
              </a:rPr>
              <a:t>Pb → </a:t>
            </a:r>
            <a:r>
              <a:rPr lang="en-US" sz="2000" u="none" strike="noStrike" baseline="30000" dirty="0">
                <a:solidFill>
                  <a:srgbClr val="000000"/>
                </a:solidFill>
              </a:rPr>
              <a:t>202</a:t>
            </a:r>
            <a:r>
              <a:rPr lang="en-US" sz="2000" u="none" strike="noStrike" baseline="0" dirty="0">
                <a:solidFill>
                  <a:srgbClr val="000000"/>
                </a:solidFill>
              </a:rPr>
              <a:t>Tl,</a:t>
            </a:r>
          </a:p>
          <a:p>
            <a:pPr algn="ctr"/>
            <a:r>
              <a:rPr lang="en-US" sz="2000" u="none" strike="noStrike" baseline="30000" dirty="0">
                <a:solidFill>
                  <a:srgbClr val="000000"/>
                </a:solidFill>
              </a:rPr>
              <a:t>194</a:t>
            </a:r>
            <a:r>
              <a:rPr lang="en-US" sz="2000" u="none" strike="noStrike" baseline="0" dirty="0">
                <a:solidFill>
                  <a:srgbClr val="000000"/>
                </a:solidFill>
              </a:rPr>
              <a:t>Hg → </a:t>
            </a:r>
            <a:r>
              <a:rPr lang="en-US" sz="2000" u="none" strike="noStrike" baseline="30000" dirty="0">
                <a:solidFill>
                  <a:srgbClr val="000000"/>
                </a:solidFill>
              </a:rPr>
              <a:t>194</a:t>
            </a:r>
            <a:r>
              <a:rPr lang="en-US" sz="2000" u="none" strike="noStrike" baseline="0" dirty="0">
                <a:solidFill>
                  <a:srgbClr val="000000"/>
                </a:solidFill>
              </a:rPr>
              <a:t>Au, </a:t>
            </a:r>
            <a:r>
              <a:rPr lang="en-US" sz="2000" u="none" strike="noStrike" baseline="30000" dirty="0">
                <a:solidFill>
                  <a:srgbClr val="000000"/>
                </a:solidFill>
              </a:rPr>
              <a:t>32</a:t>
            </a:r>
            <a:r>
              <a:rPr lang="en-US" sz="2000" u="none" strike="noStrike" baseline="0" dirty="0">
                <a:solidFill>
                  <a:srgbClr val="000000"/>
                </a:solidFill>
              </a:rPr>
              <a:t>Si → </a:t>
            </a:r>
            <a:r>
              <a:rPr lang="en-US" sz="2000" u="none" strike="noStrike" baseline="30000" dirty="0">
                <a:solidFill>
                  <a:srgbClr val="000000"/>
                </a:solidFill>
              </a:rPr>
              <a:t>32</a:t>
            </a:r>
            <a:r>
              <a:rPr lang="en-US" sz="2000" u="none" strike="noStrike" baseline="0" dirty="0">
                <a:solidFill>
                  <a:srgbClr val="000000"/>
                </a:solidFill>
              </a:rPr>
              <a:t>P,</a:t>
            </a:r>
            <a:r>
              <a:rPr lang="en-US" sz="2000" b="1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0" u="none" strike="noStrike" baseline="0" dirty="0">
                <a:solidFill>
                  <a:srgbClr val="000000"/>
                </a:solidFill>
              </a:rPr>
              <a:t>etc.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1550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5F64E9-C5D1-7257-C07C-6A3531808A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t="50820" r="3425" b="-820"/>
          <a:stretch/>
        </p:blipFill>
        <p:spPr>
          <a:xfrm>
            <a:off x="6519429" y="2011560"/>
            <a:ext cx="2785089" cy="234174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D27145-5EE4-53AD-EDE4-99944556C5EF}"/>
              </a:ext>
            </a:extLst>
          </p:cNvPr>
          <p:cNvSpPr/>
          <p:nvPr/>
        </p:nvSpPr>
        <p:spPr>
          <a:xfrm>
            <a:off x="0" y="-1"/>
            <a:ext cx="12192000" cy="18734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5EEC2-5B58-9DC6-1844-44686CAB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12</a:t>
            </a:fld>
            <a:endParaRPr lang="ru-RU"/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1339F663-790D-3AED-294D-09C048FC74C9}"/>
              </a:ext>
            </a:extLst>
          </p:cNvPr>
          <p:cNvSpPr/>
          <p:nvPr/>
        </p:nvSpPr>
        <p:spPr>
          <a:xfrm>
            <a:off x="311978" y="276342"/>
            <a:ext cx="11568043" cy="16004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</a:p>
          <a:p>
            <a:pPr algn="ctr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Hyperfine interactions methods</a:t>
            </a:r>
            <a:endParaRPr lang="ru-RU" sz="2400" dirty="0"/>
          </a:p>
          <a:p>
            <a:pPr algn="ctr"/>
            <a:r>
              <a:rPr lang="en-US" sz="2000" b="0" i="0" u="none" strike="noStrike" baseline="0" dirty="0">
                <a:solidFill>
                  <a:srgbClr val="000000"/>
                </a:solidFill>
              </a:rPr>
              <a:t>using radioactive tracers </a:t>
            </a:r>
            <a:endParaRPr lang="ru-RU" sz="2400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7F52B69-7E4C-7ECF-694A-39BD2AD60CAB}"/>
              </a:ext>
            </a:extLst>
          </p:cNvPr>
          <p:cNvSpPr/>
          <p:nvPr/>
        </p:nvSpPr>
        <p:spPr>
          <a:xfrm>
            <a:off x="9727949" y="2302833"/>
            <a:ext cx="2152072" cy="160043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none" strike="noStrike" baseline="30000" dirty="0">
                <a:solidFill>
                  <a:srgbClr val="000000"/>
                </a:solidFill>
              </a:rPr>
              <a:t>111</a:t>
            </a:r>
            <a:r>
              <a:rPr lang="en-US" sz="2000" b="1" u="none" strike="noStrike" baseline="0" dirty="0">
                <a:solidFill>
                  <a:srgbClr val="000000"/>
                </a:solidFill>
              </a:rPr>
              <a:t>In, </a:t>
            </a:r>
            <a:r>
              <a:rPr lang="en-US" sz="2000" b="1" u="none" strike="noStrike" baseline="30000" dirty="0">
                <a:solidFill>
                  <a:srgbClr val="000000"/>
                </a:solidFill>
              </a:rPr>
              <a:t>111m</a:t>
            </a:r>
            <a:r>
              <a:rPr lang="en-US" sz="2000" b="1" u="none" strike="noStrike" baseline="0" dirty="0">
                <a:solidFill>
                  <a:srgbClr val="000000"/>
                </a:solidFill>
              </a:rPr>
              <a:t>Cd, </a:t>
            </a:r>
            <a:r>
              <a:rPr lang="en-US" sz="2000" b="1" u="none" strike="noStrike" baseline="30000" dirty="0">
                <a:solidFill>
                  <a:srgbClr val="000000"/>
                </a:solidFill>
              </a:rPr>
              <a:t>152</a:t>
            </a:r>
            <a:r>
              <a:rPr lang="en-US" sz="2000" b="1" u="none" strike="noStrike" baseline="0" dirty="0">
                <a:solidFill>
                  <a:srgbClr val="000000"/>
                </a:solidFill>
              </a:rPr>
              <a:t>Eu, </a:t>
            </a:r>
            <a:r>
              <a:rPr lang="en-US" sz="2000" b="1" u="none" strike="noStrike" baseline="30000" dirty="0">
                <a:solidFill>
                  <a:srgbClr val="000000"/>
                </a:solidFill>
              </a:rPr>
              <a:t>154</a:t>
            </a:r>
            <a:r>
              <a:rPr lang="en-US" sz="2000" b="1" u="none" strike="noStrike" baseline="0" dirty="0">
                <a:solidFill>
                  <a:srgbClr val="000000"/>
                </a:solidFill>
              </a:rPr>
              <a:t>Eu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with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i="1" dirty="0">
                <a:solidFill>
                  <a:srgbClr val="000000"/>
                </a:solidFill>
              </a:rPr>
              <a:t>DOTA, DTPA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22" name="Рисунок 9">
            <a:extLst>
              <a:ext uri="{FF2B5EF4-FFF2-40B4-BE49-F238E27FC236}">
                <a16:creationId xmlns:a16="http://schemas.microsoft.com/office/drawing/2014/main" id="{597F1BD8-59C8-5146-2DFC-2BFEC88B18E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419805" y="4473570"/>
            <a:ext cx="3769425" cy="1982407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C0C2B2-9071-E11D-FD80-975194B5166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092056" y="2298128"/>
            <a:ext cx="5003943" cy="40582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D2A032-F739-52BF-1F7F-CFAEDC95BA20}"/>
              </a:ext>
            </a:extLst>
          </p:cNvPr>
          <p:cNvSpPr txBox="1"/>
          <p:nvPr/>
        </p:nvSpPr>
        <p:spPr>
          <a:xfrm>
            <a:off x="7343818" y="2298128"/>
            <a:ext cx="688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DTPA</a:t>
            </a:r>
            <a:endParaRPr lang="ru-RU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4FEB5C-6EB6-26B1-D0EB-6792BA06B4D2}"/>
              </a:ext>
            </a:extLst>
          </p:cNvPr>
          <p:cNvSpPr txBox="1"/>
          <p:nvPr/>
        </p:nvSpPr>
        <p:spPr>
          <a:xfrm>
            <a:off x="2604749" y="6356350"/>
            <a:ext cx="197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baseline="-25000" dirty="0"/>
              <a:t>2</a:t>
            </a:r>
            <a:r>
              <a:rPr lang="en-US" dirty="0"/>
              <a:t> – PAC parameter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93BB3B-97E4-82E1-0D7A-F0461FE8FE36}"/>
              </a:ext>
            </a:extLst>
          </p:cNvPr>
          <p:cNvSpPr txBox="1"/>
          <p:nvPr/>
        </p:nvSpPr>
        <p:spPr>
          <a:xfrm>
            <a:off x="2475346" y="2298128"/>
            <a:ext cx="5998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baseline="30000" dirty="0"/>
              <a:t>111</a:t>
            </a:r>
            <a:r>
              <a:rPr lang="en-US" b="1" dirty="0"/>
              <a:t>In</a:t>
            </a:r>
            <a:endParaRPr lang="ru-RU" b="1" baseline="30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5EB88A-E195-5CE8-22FA-4ECAE2F6D2E9}"/>
              </a:ext>
            </a:extLst>
          </p:cNvPr>
          <p:cNvSpPr/>
          <p:nvPr/>
        </p:nvSpPr>
        <p:spPr>
          <a:xfrm>
            <a:off x="1921164" y="2549236"/>
            <a:ext cx="267854" cy="221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C4F83E-165A-9372-7528-740B699DFDE0}"/>
              </a:ext>
            </a:extLst>
          </p:cNvPr>
          <p:cNvSpPr/>
          <p:nvPr/>
        </p:nvSpPr>
        <p:spPr>
          <a:xfrm>
            <a:off x="4315450" y="2549235"/>
            <a:ext cx="459750" cy="221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B1991B-D812-CC64-8D7C-D72D9835759D}"/>
              </a:ext>
            </a:extLst>
          </p:cNvPr>
          <p:cNvSpPr txBox="1"/>
          <p:nvPr/>
        </p:nvSpPr>
        <p:spPr>
          <a:xfrm>
            <a:off x="5040299" y="2290739"/>
            <a:ext cx="7906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baseline="30000" dirty="0"/>
              <a:t>111m</a:t>
            </a:r>
            <a:r>
              <a:rPr lang="en-US" b="1" dirty="0"/>
              <a:t>Cd</a:t>
            </a:r>
            <a:endParaRPr lang="ru-RU" b="1" baseline="30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84B91D-32EC-D653-C89E-1E0C2A46158D}"/>
              </a:ext>
            </a:extLst>
          </p:cNvPr>
          <p:cNvSpPr txBox="1"/>
          <p:nvPr/>
        </p:nvSpPr>
        <p:spPr>
          <a:xfrm>
            <a:off x="2604749" y="4487444"/>
            <a:ext cx="655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baseline="30000" dirty="0"/>
              <a:t>152</a:t>
            </a:r>
            <a:r>
              <a:rPr lang="en-US" b="1" dirty="0"/>
              <a:t>Eu</a:t>
            </a:r>
            <a:endParaRPr lang="ru-RU" b="1" baseline="30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E13BF-2AFF-AACC-3144-C105738B70E1}"/>
              </a:ext>
            </a:extLst>
          </p:cNvPr>
          <p:cNvSpPr txBox="1"/>
          <p:nvPr/>
        </p:nvSpPr>
        <p:spPr>
          <a:xfrm>
            <a:off x="5174951" y="4473570"/>
            <a:ext cx="655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baseline="30000" dirty="0"/>
              <a:t>154</a:t>
            </a:r>
            <a:r>
              <a:rPr lang="en-US" b="1" dirty="0"/>
              <a:t>Eu</a:t>
            </a:r>
            <a:endParaRPr lang="ru-RU" b="1" baseline="30000" dirty="0"/>
          </a:p>
        </p:txBody>
      </p:sp>
    </p:spTree>
    <p:extLst>
      <p:ext uri="{BB962C8B-B14F-4D97-AF65-F5344CB8AC3E}">
        <p14:creationId xmlns:p14="http://schemas.microsoft.com/office/powerpoint/2010/main" val="2700477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D27145-5EE4-53AD-EDE4-99944556C5EF}"/>
              </a:ext>
            </a:extLst>
          </p:cNvPr>
          <p:cNvSpPr/>
          <p:nvPr/>
        </p:nvSpPr>
        <p:spPr>
          <a:xfrm>
            <a:off x="0" y="-1"/>
            <a:ext cx="12192000" cy="18734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5EEC2-5B58-9DC6-1844-44686CAB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13</a:t>
            </a:fld>
            <a:endParaRPr lang="ru-RU"/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1339F663-790D-3AED-294D-09C048FC74C9}"/>
              </a:ext>
            </a:extLst>
          </p:cNvPr>
          <p:cNvSpPr/>
          <p:nvPr/>
        </p:nvSpPr>
        <p:spPr>
          <a:xfrm>
            <a:off x="311978" y="276342"/>
            <a:ext cx="11568043" cy="16004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</a:p>
          <a:p>
            <a:pPr algn="ctr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Hyperfine interactions methods</a:t>
            </a:r>
            <a:endParaRPr lang="ru-RU" sz="2400" dirty="0"/>
          </a:p>
          <a:p>
            <a:pPr algn="ctr"/>
            <a:r>
              <a:rPr lang="en-US" sz="2000" b="0" i="0" u="none" strike="noStrike" baseline="0" dirty="0">
                <a:solidFill>
                  <a:srgbClr val="000000"/>
                </a:solidFill>
              </a:rPr>
              <a:t>using radioactive tracers </a:t>
            </a:r>
            <a:endParaRPr lang="ru-RU" sz="2400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7F52B69-7E4C-7ECF-694A-39BD2AD60CAB}"/>
              </a:ext>
            </a:extLst>
          </p:cNvPr>
          <p:cNvSpPr/>
          <p:nvPr/>
        </p:nvSpPr>
        <p:spPr>
          <a:xfrm>
            <a:off x="4602641" y="2211799"/>
            <a:ext cx="2759825" cy="226692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none" strike="noStrike" baseline="30000" dirty="0">
                <a:solidFill>
                  <a:srgbClr val="000000"/>
                </a:solidFill>
              </a:rPr>
              <a:t>111</a:t>
            </a:r>
            <a:r>
              <a:rPr lang="en-US" sz="2400" b="1" u="none" strike="noStrike" baseline="0" dirty="0">
                <a:solidFill>
                  <a:srgbClr val="000000"/>
                </a:solidFill>
              </a:rPr>
              <a:t>In, </a:t>
            </a:r>
            <a:r>
              <a:rPr lang="en-US" sz="2400" b="1" u="none" strike="noStrike" baseline="30000" dirty="0">
                <a:solidFill>
                  <a:srgbClr val="000000"/>
                </a:solidFill>
              </a:rPr>
              <a:t>152</a:t>
            </a:r>
            <a:r>
              <a:rPr lang="en-US" sz="2400" b="1" u="none" strike="noStrike" baseline="0" dirty="0">
                <a:solidFill>
                  <a:srgbClr val="000000"/>
                </a:solidFill>
              </a:rPr>
              <a:t>Eu, </a:t>
            </a:r>
            <a:r>
              <a:rPr lang="en-US" sz="2400" b="1" u="none" strike="noStrike" baseline="30000" dirty="0">
                <a:solidFill>
                  <a:srgbClr val="000000"/>
                </a:solidFill>
              </a:rPr>
              <a:t>154</a:t>
            </a:r>
            <a:r>
              <a:rPr lang="en-US" sz="2400" b="1" u="none" strike="noStrike" baseline="0" dirty="0">
                <a:solidFill>
                  <a:srgbClr val="000000"/>
                </a:solidFill>
              </a:rPr>
              <a:t>Eu,</a:t>
            </a:r>
            <a:r>
              <a:rPr lang="ru-RU" sz="2400" b="1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1" u="none" strike="noStrike" baseline="30000" dirty="0">
                <a:solidFill>
                  <a:srgbClr val="000000"/>
                </a:solidFill>
              </a:rPr>
              <a:t>119</a:t>
            </a:r>
            <a:r>
              <a:rPr lang="en-US" sz="2400" b="1" u="none" strike="noStrike" baseline="0" dirty="0">
                <a:solidFill>
                  <a:srgbClr val="000000"/>
                </a:solidFill>
              </a:rPr>
              <a:t>Sb,</a:t>
            </a:r>
            <a:r>
              <a:rPr lang="ru-RU" sz="2400" b="1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1" u="none" strike="noStrike" baseline="30000" dirty="0">
                <a:solidFill>
                  <a:srgbClr val="000000"/>
                </a:solidFill>
              </a:rPr>
              <a:t>119m</a:t>
            </a:r>
            <a:r>
              <a:rPr lang="en-US" sz="2400" b="1" u="none" strike="noStrike" baseline="0" dirty="0">
                <a:solidFill>
                  <a:srgbClr val="000000"/>
                </a:solidFill>
              </a:rPr>
              <a:t>Sn, </a:t>
            </a:r>
            <a:r>
              <a:rPr lang="en-US" sz="2400" b="1" u="none" strike="noStrike" baseline="30000" dirty="0">
                <a:solidFill>
                  <a:srgbClr val="000000"/>
                </a:solidFill>
              </a:rPr>
              <a:t>57</a:t>
            </a:r>
            <a:r>
              <a:rPr lang="en-US" sz="2400" b="1" u="none" strike="noStrike" baseline="0" dirty="0">
                <a:solidFill>
                  <a:srgbClr val="000000"/>
                </a:solidFill>
              </a:rPr>
              <a:t>Co, </a:t>
            </a:r>
            <a:r>
              <a:rPr lang="en-US" sz="2400" b="1" u="none" strike="noStrike" baseline="30000" dirty="0">
                <a:solidFill>
                  <a:srgbClr val="000000"/>
                </a:solidFill>
              </a:rPr>
              <a:t>161</a:t>
            </a:r>
            <a:r>
              <a:rPr lang="en-US" sz="2400" b="1" u="none" strike="noStrike" baseline="0" dirty="0">
                <a:solidFill>
                  <a:srgbClr val="000000"/>
                </a:solidFill>
              </a:rPr>
              <a:t>Tb, </a:t>
            </a:r>
            <a:r>
              <a:rPr lang="en-US" sz="2400" u="none" strike="noStrike" baseline="0" dirty="0">
                <a:solidFill>
                  <a:srgbClr val="000000"/>
                </a:solidFill>
              </a:rPr>
              <a:t>etc.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214D406-6972-A94F-5376-A96A76446C49}"/>
              </a:ext>
            </a:extLst>
          </p:cNvPr>
          <p:cNvSpPr/>
          <p:nvPr/>
        </p:nvSpPr>
        <p:spPr>
          <a:xfrm>
            <a:off x="985484" y="5039535"/>
            <a:ext cx="2697018" cy="905164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u="none" strike="noStrike" baseline="0" dirty="0">
                <a:solidFill>
                  <a:srgbClr val="000000"/>
                </a:solidFill>
              </a:rPr>
              <a:t>Perturbed angular correlations (PAC) </a:t>
            </a:r>
            <a:endParaRPr lang="ru-RU" sz="2400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232BF18-4865-6343-6486-1308351AA687}"/>
              </a:ext>
            </a:extLst>
          </p:cNvPr>
          <p:cNvSpPr/>
          <p:nvPr/>
        </p:nvSpPr>
        <p:spPr>
          <a:xfrm>
            <a:off x="8294252" y="5039535"/>
            <a:ext cx="3465946" cy="905164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u="none" strike="noStrike" baseline="0" dirty="0" err="1">
                <a:solidFill>
                  <a:srgbClr val="000000"/>
                </a:solidFill>
              </a:rPr>
              <a:t>Mössbauer</a:t>
            </a:r>
            <a:r>
              <a:rPr lang="en-US" sz="2400" b="0" u="none" strike="noStrike" baseline="0" dirty="0">
                <a:solidFill>
                  <a:srgbClr val="000000"/>
                </a:solidFill>
              </a:rPr>
              <a:t> spectroscopy (emission mode)</a:t>
            </a:r>
            <a:endParaRPr lang="ru-RU" sz="240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1CF0D11-94D5-265B-6BF4-6D305131B3DF}"/>
              </a:ext>
            </a:extLst>
          </p:cNvPr>
          <p:cNvSpPr/>
          <p:nvPr/>
        </p:nvSpPr>
        <p:spPr>
          <a:xfrm>
            <a:off x="4344642" y="4827804"/>
            <a:ext cx="3287469" cy="14400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u="none" strike="noStrike" baseline="0" dirty="0">
                <a:solidFill>
                  <a:srgbClr val="000000"/>
                </a:solidFill>
              </a:rPr>
              <a:t>Radiopharmaceuticals and their precursors in aqueous systems and other matrices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8" name="Picture 2" descr="D:\mitko\snimki-zarabota\vuk\P3070258.JPG">
            <a:extLst>
              <a:ext uri="{FF2B5EF4-FFF2-40B4-BE49-F238E27FC236}">
                <a16:creationId xmlns:a16="http://schemas.microsoft.com/office/drawing/2014/main" id="{7694FDB9-B21A-2580-5C9B-CEBB8612214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91858" y="2602577"/>
            <a:ext cx="3084269" cy="186415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 descr="0fb9745d_773.jpg">
            <a:extLst>
              <a:ext uri="{FF2B5EF4-FFF2-40B4-BE49-F238E27FC236}">
                <a16:creationId xmlns:a16="http://schemas.microsoft.com/office/drawing/2014/main" id="{672172A2-E3AE-541B-E0ED-52206FCA151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088981" y="2597185"/>
            <a:ext cx="3791040" cy="1919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210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0FEDCE2-F234-A782-C1CD-EFB3D0BBDFFA}"/>
              </a:ext>
            </a:extLst>
          </p:cNvPr>
          <p:cNvSpPr/>
          <p:nvPr/>
        </p:nvSpPr>
        <p:spPr>
          <a:xfrm>
            <a:off x="0" y="0"/>
            <a:ext cx="12192000" cy="14496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5EEC2-5B58-9DC6-1844-44686CAB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5163" y="6415007"/>
            <a:ext cx="814857" cy="306468"/>
          </a:xfrm>
        </p:spPr>
        <p:txBody>
          <a:bodyPr/>
          <a:lstStyle/>
          <a:p>
            <a:fld id="{D59D45EA-54AE-47D4-BC8E-5306F3D43E8E}" type="slidenum">
              <a:rPr lang="ru-RU" smtClean="0"/>
              <a:t>14</a:t>
            </a:fld>
            <a:endParaRPr lang="ru-RU" dirty="0"/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1339F663-790D-3AED-294D-09C048FC74C9}"/>
              </a:ext>
            </a:extLst>
          </p:cNvPr>
          <p:cNvSpPr/>
          <p:nvPr/>
        </p:nvSpPr>
        <p:spPr>
          <a:xfrm>
            <a:off x="311978" y="33833"/>
            <a:ext cx="11568043" cy="14157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Electron spectroscopy</a:t>
            </a:r>
          </a:p>
          <a:p>
            <a:pPr algn="ctr"/>
            <a:r>
              <a:rPr lang="en-US" sz="2000" b="0" i="0" u="none" strike="noStrike" baseline="0" dirty="0">
                <a:solidFill>
                  <a:srgbClr val="000000"/>
                </a:solidFill>
              </a:rPr>
              <a:t>in the range of extremely low energies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F07E7F-BEC0-7452-62F9-148CDADC0002}"/>
              </a:ext>
            </a:extLst>
          </p:cNvPr>
          <p:cNvSpPr txBox="1"/>
          <p:nvPr/>
        </p:nvSpPr>
        <p:spPr>
          <a:xfrm>
            <a:off x="519884" y="1643361"/>
            <a:ext cx="3596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Internal Conversion and Auger electron emission processes</a:t>
            </a:r>
            <a:r>
              <a:rPr lang="ru-RU" dirty="0"/>
              <a:t> </a:t>
            </a:r>
            <a:r>
              <a:rPr lang="en-US" dirty="0"/>
              <a:t>from radioactive decay of nucleus</a:t>
            </a:r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CE874B9-EAB9-251C-3580-E95EAAAF8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09" y="2600857"/>
            <a:ext cx="3960000" cy="284300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187745B-5476-4A32-B6DE-A0B7FD1313DD}"/>
              </a:ext>
            </a:extLst>
          </p:cNvPr>
          <p:cNvSpPr txBox="1"/>
          <p:nvPr/>
        </p:nvSpPr>
        <p:spPr>
          <a:xfrm>
            <a:off x="962291" y="5632246"/>
            <a:ext cx="8077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a typeface="Calibri" panose="020F0502020204030204" pitchFamily="34" charset="0"/>
              </a:rPr>
              <a:t>Obtaining of experimental data for evaluation of Auger-electrons application  in nuclear medicine</a:t>
            </a:r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212D65-57AA-9813-CDED-E13DDAA20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315" y="4210743"/>
            <a:ext cx="2204264" cy="2204264"/>
          </a:xfrm>
          <a:prstGeom prst="rect">
            <a:avLst/>
          </a:prstGeom>
        </p:spPr>
      </p:pic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C41FD94E-FDF4-D850-B7D8-1573826EA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467809" y="2294043"/>
            <a:ext cx="3839310" cy="2772000"/>
          </a:xfrm>
          <a:prstGeom prst="rect">
            <a:avLst/>
          </a:prstGeom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B5089A-C380-5393-DD27-E18047918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874" y="1695810"/>
            <a:ext cx="3477146" cy="23265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7DB90E-6E12-6133-E9A3-7F43C9EC6B5C}"/>
              </a:ext>
            </a:extLst>
          </p:cNvPr>
          <p:cNvSpPr txBox="1"/>
          <p:nvPr/>
        </p:nvSpPr>
        <p:spPr>
          <a:xfrm>
            <a:off x="5196144" y="1791108"/>
            <a:ext cx="2382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ESA-50 spectrometer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56204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224DED0-B05E-6B8C-D94A-395C26C951B3}"/>
              </a:ext>
            </a:extLst>
          </p:cNvPr>
          <p:cNvSpPr/>
          <p:nvPr/>
        </p:nvSpPr>
        <p:spPr>
          <a:xfrm>
            <a:off x="0" y="0"/>
            <a:ext cx="12192000" cy="18767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5EEC2-5B58-9DC6-1844-44686CAB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15</a:t>
            </a:fld>
            <a:endParaRPr lang="ru-RU"/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1339F663-790D-3AED-294D-09C048FC74C9}"/>
              </a:ext>
            </a:extLst>
          </p:cNvPr>
          <p:cNvSpPr/>
          <p:nvPr/>
        </p:nvSpPr>
        <p:spPr>
          <a:xfrm>
            <a:off x="311978" y="276342"/>
            <a:ext cx="11568043" cy="16004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Electron spectroscopy</a:t>
            </a:r>
          </a:p>
          <a:p>
            <a:pPr algn="ctr"/>
            <a:r>
              <a:rPr lang="en-US" sz="2000" b="0" i="0" u="none" strike="noStrike" baseline="0" dirty="0">
                <a:solidFill>
                  <a:srgbClr val="000000"/>
                </a:solidFill>
              </a:rPr>
              <a:t>in the range of extremely low energies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5FFFF8-070B-04BD-1F5F-68A9DB691845}"/>
              </a:ext>
            </a:extLst>
          </p:cNvPr>
          <p:cNvSpPr txBox="1"/>
          <p:nvPr/>
        </p:nvSpPr>
        <p:spPr>
          <a:xfrm>
            <a:off x="362116" y="2599128"/>
            <a:ext cx="5760000" cy="10156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u="none" strike="noStrike" baseline="0" dirty="0">
                <a:solidFill>
                  <a:srgbClr val="000000"/>
                </a:solidFill>
              </a:rPr>
              <a:t>experimental study of the low-energy electrons </a:t>
            </a:r>
            <a:r>
              <a:rPr lang="en-US" sz="2000" dirty="0">
                <a:solidFill>
                  <a:srgbClr val="000000"/>
                </a:solidFill>
              </a:rPr>
              <a:t>(from decay of </a:t>
            </a:r>
            <a:r>
              <a:rPr lang="en-US" sz="2000" baseline="30000" dirty="0">
                <a:solidFill>
                  <a:srgbClr val="000000"/>
                </a:solidFill>
              </a:rPr>
              <a:t>229m</a:t>
            </a:r>
            <a:r>
              <a:rPr lang="en-US" sz="2000" dirty="0">
                <a:solidFill>
                  <a:srgbClr val="000000"/>
                </a:solidFill>
              </a:rPr>
              <a:t>Th, </a:t>
            </a:r>
            <a:r>
              <a:rPr lang="en-US" sz="2000" baseline="30000" dirty="0">
                <a:solidFill>
                  <a:srgbClr val="000000"/>
                </a:solidFill>
              </a:rPr>
              <a:t>227</a:t>
            </a:r>
            <a:r>
              <a:rPr lang="en-US" sz="2000" dirty="0">
                <a:solidFill>
                  <a:srgbClr val="000000"/>
                </a:solidFill>
              </a:rPr>
              <a:t>Ac, </a:t>
            </a:r>
            <a:r>
              <a:rPr lang="en-US" sz="2000" baseline="30000" dirty="0">
                <a:solidFill>
                  <a:srgbClr val="000000"/>
                </a:solidFill>
              </a:rPr>
              <a:t>225</a:t>
            </a:r>
            <a:r>
              <a:rPr lang="en-US" sz="2000" dirty="0">
                <a:solidFill>
                  <a:srgbClr val="000000"/>
                </a:solidFill>
              </a:rPr>
              <a:t>Ra etc.)  </a:t>
            </a:r>
            <a:r>
              <a:rPr lang="en-US" sz="2000" b="0" u="none" strike="noStrike" baseline="0" dirty="0">
                <a:solidFill>
                  <a:srgbClr val="000000"/>
                </a:solidFill>
              </a:rPr>
              <a:t>spectra (0 -50 keV)</a:t>
            </a:r>
            <a:endParaRPr lang="ru-RU" sz="2000" b="0" u="none" strike="noStrike" baseline="0" dirty="0">
              <a:solidFill>
                <a:srgbClr val="000000"/>
              </a:solidFill>
            </a:endParaRPr>
          </a:p>
          <a:p>
            <a:pPr algn="ctr"/>
            <a:r>
              <a:rPr lang="en-US" sz="2000" b="0" u="none" strike="noStrike" baseline="0" dirty="0">
                <a:solidFill>
                  <a:srgbClr val="000000"/>
                </a:solidFill>
              </a:rPr>
              <a:t>on the ESA-50 spectrometer</a:t>
            </a:r>
            <a:endParaRPr lang="ru-RU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82FC26-3421-1C25-9AA8-CA8E20B4FDBA}"/>
              </a:ext>
            </a:extLst>
          </p:cNvPr>
          <p:cNvSpPr txBox="1"/>
          <p:nvPr/>
        </p:nvSpPr>
        <p:spPr>
          <a:xfrm>
            <a:off x="6122116" y="5299387"/>
            <a:ext cx="5760000" cy="70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u="none" strike="noStrike" baseline="0" dirty="0">
                <a:solidFill>
                  <a:srgbClr val="000000"/>
                </a:solidFill>
              </a:rPr>
              <a:t>search for spectrometry ways of post-decay photons in the energy range 1-200 eV</a:t>
            </a:r>
            <a:endParaRPr lang="ru-RU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F003B3-0F4D-B062-2758-4B8C8A7B8C5E}"/>
              </a:ext>
            </a:extLst>
          </p:cNvPr>
          <p:cNvSpPr txBox="1"/>
          <p:nvPr/>
        </p:nvSpPr>
        <p:spPr>
          <a:xfrm>
            <a:off x="3242116" y="4103146"/>
            <a:ext cx="5760000" cy="70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u="none" strike="noStrike" baseline="0" dirty="0">
                <a:solidFill>
                  <a:srgbClr val="000000"/>
                </a:solidFill>
              </a:rPr>
              <a:t>search for spectrometry and simulation ways of electrons</a:t>
            </a:r>
            <a:r>
              <a:rPr lang="ru-RU" sz="2000" b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0" u="none" strike="noStrike" baseline="0" dirty="0">
                <a:solidFill>
                  <a:srgbClr val="000000"/>
                </a:solidFill>
              </a:rPr>
              <a:t>in the energy range 1-200 eV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10838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161D3E-C48B-061E-098C-16DD68F04F1D}"/>
              </a:ext>
            </a:extLst>
          </p:cNvPr>
          <p:cNvSpPr/>
          <p:nvPr/>
        </p:nvSpPr>
        <p:spPr>
          <a:xfrm>
            <a:off x="0" y="0"/>
            <a:ext cx="12192000" cy="18767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5EEC2-5B58-9DC6-1844-44686CAB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16</a:t>
            </a:fld>
            <a:endParaRPr lang="ru-RU"/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1339F663-790D-3AED-294D-09C048FC74C9}"/>
              </a:ext>
            </a:extLst>
          </p:cNvPr>
          <p:cNvSpPr/>
          <p:nvPr/>
        </p:nvSpPr>
        <p:spPr>
          <a:xfrm>
            <a:off x="311978" y="276342"/>
            <a:ext cx="11568043" cy="16004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G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amma-spectroscopy (simulation)</a:t>
            </a:r>
          </a:p>
          <a:p>
            <a:pPr algn="ctr"/>
            <a:r>
              <a:rPr lang="en-US" sz="2000" b="0" i="0" u="none" strike="noStrike" baseline="0" dirty="0">
                <a:solidFill>
                  <a:srgbClr val="000000"/>
                </a:solidFill>
              </a:rPr>
              <a:t>based on semiconductor detectors</a:t>
            </a:r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6A8BD5-B96F-C104-6E81-8DC691E06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2666782"/>
            <a:ext cx="5257802" cy="30471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A07246-35AC-0B0E-10EB-6567744E82ED}"/>
              </a:ext>
            </a:extLst>
          </p:cNvPr>
          <p:cNvSpPr txBox="1"/>
          <p:nvPr/>
        </p:nvSpPr>
        <p:spPr>
          <a:xfrm>
            <a:off x="838198" y="5763588"/>
            <a:ext cx="5257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Comparison of experimental and simulated efficiency of </a:t>
            </a:r>
            <a:r>
              <a:rPr lang="en-US" dirty="0" err="1"/>
              <a:t>HPGe</a:t>
            </a:r>
            <a:r>
              <a:rPr lang="en-US" dirty="0"/>
              <a:t> detector</a:t>
            </a:r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B4A6E45-BBD3-50AC-3365-766ADF9F0D4F}"/>
              </a:ext>
            </a:extLst>
          </p:cNvPr>
          <p:cNvGrpSpPr/>
          <p:nvPr/>
        </p:nvGrpSpPr>
        <p:grpSpPr>
          <a:xfrm>
            <a:off x="6725891" y="1954518"/>
            <a:ext cx="3992042" cy="4627140"/>
            <a:chOff x="6725891" y="1954518"/>
            <a:chExt cx="3992042" cy="462714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D3AF75D-9E58-0004-B500-2200AF165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5891" y="1954518"/>
              <a:ext cx="3992041" cy="231357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7566F3C-2AD3-98FC-D975-1053512B1068}"/>
                </a:ext>
              </a:extLst>
            </p:cNvPr>
            <p:cNvSpPr txBox="1"/>
            <p:nvPr/>
          </p:nvSpPr>
          <p:spPr>
            <a:xfrm>
              <a:off x="8025533" y="1982277"/>
              <a:ext cx="17272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165</a:t>
              </a:r>
              <a:r>
                <a:rPr lang="en-US" dirty="0"/>
                <a:t>Ho(</a:t>
              </a:r>
              <a:r>
                <a:rPr lang="el-GR" dirty="0"/>
                <a:t>γ</a:t>
              </a:r>
              <a:r>
                <a:rPr lang="en-US" dirty="0"/>
                <a:t>,4n)</a:t>
              </a:r>
              <a:r>
                <a:rPr lang="en-US" baseline="30000" dirty="0"/>
                <a:t>161</a:t>
              </a:r>
              <a:r>
                <a:rPr lang="en-US" dirty="0"/>
                <a:t>Ho</a:t>
              </a:r>
              <a:endParaRPr lang="ru-RU" dirty="0"/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2F98B806-2C3D-85BC-3F3B-0EBBEC821582}"/>
                </a:ext>
              </a:extLst>
            </p:cNvPr>
            <p:cNvGrpSpPr/>
            <p:nvPr/>
          </p:nvGrpSpPr>
          <p:grpSpPr>
            <a:xfrm>
              <a:off x="6725892" y="4268088"/>
              <a:ext cx="3992041" cy="2313570"/>
              <a:chOff x="6725892" y="4268088"/>
              <a:chExt cx="3992041" cy="2313570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326CACA8-6996-1558-D000-C5314B9BE7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5892" y="4268088"/>
                <a:ext cx="3992041" cy="2313570"/>
              </a:xfrm>
              <a:prstGeom prst="rect">
                <a:avLst/>
              </a:prstGeom>
            </p:spPr>
          </p:pic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22F21949-2119-C54C-8BE4-83800CDF8666}"/>
                  </a:ext>
                </a:extLst>
              </p:cNvPr>
              <p:cNvSpPr/>
              <p:nvPr/>
            </p:nvSpPr>
            <p:spPr>
              <a:xfrm>
                <a:off x="8534400" y="4282026"/>
                <a:ext cx="1118075" cy="2530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5C2C45-3DB8-E2FF-9CB7-1F4B121B628E}"/>
                </a:ext>
              </a:extLst>
            </p:cNvPr>
            <p:cNvSpPr txBox="1"/>
            <p:nvPr/>
          </p:nvSpPr>
          <p:spPr>
            <a:xfrm>
              <a:off x="8117897" y="4273677"/>
              <a:ext cx="1727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165</a:t>
              </a:r>
              <a:r>
                <a:rPr lang="en-US" dirty="0"/>
                <a:t>Ho(</a:t>
              </a:r>
              <a:r>
                <a:rPr lang="el-GR" dirty="0"/>
                <a:t>γ</a:t>
              </a:r>
              <a:r>
                <a:rPr lang="en-US" dirty="0"/>
                <a:t>,5n)</a:t>
              </a:r>
              <a:r>
                <a:rPr lang="en-US" baseline="30000" dirty="0"/>
                <a:t>160</a:t>
              </a:r>
              <a:r>
                <a:rPr lang="en-US" dirty="0"/>
                <a:t>Ho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296948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9571A0-D096-91FF-BB0C-1929E1B7833B}"/>
              </a:ext>
            </a:extLst>
          </p:cNvPr>
          <p:cNvSpPr/>
          <p:nvPr/>
        </p:nvSpPr>
        <p:spPr>
          <a:xfrm>
            <a:off x="0" y="0"/>
            <a:ext cx="12192000" cy="1871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5EEC2-5B58-9DC6-1844-44686CAB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17</a:t>
            </a:fld>
            <a:endParaRPr lang="ru-RU" dirty="0"/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1339F663-790D-3AED-294D-09C048FC74C9}"/>
              </a:ext>
            </a:extLst>
          </p:cNvPr>
          <p:cNvSpPr/>
          <p:nvPr/>
        </p:nvSpPr>
        <p:spPr>
          <a:xfrm>
            <a:off x="311978" y="276342"/>
            <a:ext cx="11568043" cy="16004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G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amma-spectroscopy (simulation)</a:t>
            </a:r>
          </a:p>
          <a:p>
            <a:pPr algn="ctr"/>
            <a:r>
              <a:rPr lang="en-US" sz="2000" b="0" i="0" u="none" strike="noStrike" baseline="0" dirty="0">
                <a:solidFill>
                  <a:srgbClr val="000000"/>
                </a:solidFill>
              </a:rPr>
              <a:t>based on semiconductor detectors</a:t>
            </a:r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47ADBE-4463-7C44-D570-BF3C643B1194}"/>
              </a:ext>
            </a:extLst>
          </p:cNvPr>
          <p:cNvSpPr txBox="1"/>
          <p:nvPr/>
        </p:nvSpPr>
        <p:spPr>
          <a:xfrm>
            <a:off x="528102" y="2064414"/>
            <a:ext cx="5400000" cy="8309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Study of rare process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D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ecay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modes of radionuclides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Zr)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 of radionuclide impurities in samples 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and “interaction with new particles”</a:t>
            </a:r>
            <a:endParaRPr lang="en-US" sz="20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588E78-FC29-1ACD-67E0-537D1202BB72}"/>
              </a:ext>
            </a:extLst>
          </p:cNvPr>
          <p:cNvSpPr txBox="1"/>
          <p:nvPr/>
        </p:nvSpPr>
        <p:spPr>
          <a:xfrm>
            <a:off x="6263898" y="4921874"/>
            <a:ext cx="5400000" cy="132343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D</a:t>
            </a:r>
            <a:r>
              <a:rPr lang="en-US" sz="2000" b="0" u="none" strike="noStrike" baseline="0" dirty="0">
                <a:solidFill>
                  <a:srgbClr val="000000"/>
                </a:solidFill>
              </a:rPr>
              <a:t>evelopment of methods for modeling codes application (Geant4, MCNP and FLUKA) of the </a:t>
            </a:r>
            <a:r>
              <a:rPr lang="en-US" sz="2000" b="0" u="none" strike="noStrike" baseline="0" dirty="0" err="1">
                <a:solidFill>
                  <a:srgbClr val="000000"/>
                </a:solidFill>
              </a:rPr>
              <a:t>HPGe</a:t>
            </a:r>
            <a:r>
              <a:rPr lang="en-US" sz="2000" b="0" u="none" strike="noStrike" baseline="0" dirty="0">
                <a:solidFill>
                  <a:srgbClr val="000000"/>
                </a:solidFill>
              </a:rPr>
              <a:t> spectrometer characteristics</a:t>
            </a:r>
            <a:r>
              <a:rPr lang="ru-RU" sz="2000" b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and comparation with experimental data</a:t>
            </a:r>
            <a:endParaRPr lang="ru-RU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C9025-AF9C-46EC-640D-5C0805D65E1C}"/>
              </a:ext>
            </a:extLst>
          </p:cNvPr>
          <p:cNvSpPr txBox="1"/>
          <p:nvPr/>
        </p:nvSpPr>
        <p:spPr>
          <a:xfrm>
            <a:off x="528102" y="3429000"/>
            <a:ext cx="5400000" cy="70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Design of sources</a:t>
            </a:r>
            <a:r>
              <a:rPr lang="en-US" sz="2000" b="0" u="none" strike="noStrike" baseline="0" dirty="0">
                <a:solidFill>
                  <a:srgbClr val="000000"/>
                </a:solidFill>
              </a:rPr>
              <a:t>,</a:t>
            </a:r>
            <a:r>
              <a:rPr lang="en-US" sz="2000" dirty="0"/>
              <a:t> targets and </a:t>
            </a:r>
            <a:r>
              <a:rPr lang="en-US" sz="2000" b="0" u="none" strike="noStrike" baseline="0" dirty="0">
                <a:solidFill>
                  <a:srgbClr val="000000"/>
                </a:solidFill>
              </a:rPr>
              <a:t>protecting materials, etc.</a:t>
            </a:r>
            <a:endParaRPr lang="ru-RU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6BCFF7-3C1D-B2CC-8485-D624E066FFCD}"/>
              </a:ext>
            </a:extLst>
          </p:cNvPr>
          <p:cNvSpPr txBox="1"/>
          <p:nvPr/>
        </p:nvSpPr>
        <p:spPr>
          <a:xfrm>
            <a:off x="491978" y="4921876"/>
            <a:ext cx="5400000" cy="70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imulation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and comparation with experimental data</a:t>
            </a:r>
            <a:endParaRPr lang="ru-RU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93EA2F-EB1F-E7BA-70CD-122F0425D372}"/>
              </a:ext>
            </a:extLst>
          </p:cNvPr>
          <p:cNvSpPr txBox="1"/>
          <p:nvPr/>
        </p:nvSpPr>
        <p:spPr>
          <a:xfrm>
            <a:off x="6263898" y="2064414"/>
            <a:ext cx="5400000" cy="8309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i="0" u="none" strike="noStrike" baseline="0" dirty="0">
                <a:solidFill>
                  <a:srgbClr val="000000"/>
                </a:solidFill>
              </a:rPr>
              <a:t>Common nuclear spectroscopy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Determination of cross sections of nuclear reactions and decay modes of radionuclides, design of calibration bulk sources</a:t>
            </a:r>
            <a:endParaRPr lang="en-US" sz="20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10ACC1-F7E5-2009-2484-E5FC5C083796}"/>
              </a:ext>
            </a:extLst>
          </p:cNvPr>
          <p:cNvSpPr txBox="1"/>
          <p:nvPr/>
        </p:nvSpPr>
        <p:spPr>
          <a:xfrm>
            <a:off x="6263898" y="3429000"/>
            <a:ext cx="5400000" cy="40011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Design of sources (</a:t>
            </a:r>
            <a:r>
              <a:rPr lang="en-US" sz="2000" b="0" u="none" strike="noStrike" baseline="30000" dirty="0">
                <a:solidFill>
                  <a:srgbClr val="000000"/>
                </a:solidFill>
              </a:rPr>
              <a:t>40</a:t>
            </a:r>
            <a:r>
              <a:rPr lang="en-US" sz="2000" b="0" u="none" strike="noStrike" baseline="0" dirty="0">
                <a:solidFill>
                  <a:srgbClr val="000000"/>
                </a:solidFill>
              </a:rPr>
              <a:t>K, </a:t>
            </a:r>
            <a:r>
              <a:rPr lang="en-US" sz="2000" b="0" u="none" strike="noStrike" baseline="30000" dirty="0">
                <a:solidFill>
                  <a:srgbClr val="000000"/>
                </a:solidFill>
              </a:rPr>
              <a:t>138</a:t>
            </a:r>
            <a:r>
              <a:rPr lang="en-US" sz="2000" b="0" u="none" strike="noStrike" baseline="0" dirty="0">
                <a:solidFill>
                  <a:srgbClr val="000000"/>
                </a:solidFill>
              </a:rPr>
              <a:t>La</a:t>
            </a:r>
            <a:r>
              <a:rPr lang="en-US" sz="2000" dirty="0"/>
              <a:t>) and targets</a:t>
            </a:r>
            <a:endParaRPr lang="ru-RU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3193AD-2C81-E362-9D91-02831B240E71}"/>
              </a:ext>
            </a:extLst>
          </p:cNvPr>
          <p:cNvSpPr txBox="1"/>
          <p:nvPr/>
        </p:nvSpPr>
        <p:spPr>
          <a:xfrm>
            <a:off x="491978" y="4329326"/>
            <a:ext cx="5400000" cy="40011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Measurement of spectra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on detector  </a:t>
            </a:r>
            <a:endParaRPr lang="ru-RU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2382B7-5B21-D1D5-9B9D-0B7C6831FC5F}"/>
              </a:ext>
            </a:extLst>
          </p:cNvPr>
          <p:cNvSpPr txBox="1"/>
          <p:nvPr/>
        </p:nvSpPr>
        <p:spPr>
          <a:xfrm>
            <a:off x="6263898" y="4021549"/>
            <a:ext cx="5400000" cy="70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Irradiations, measurement of irradiated targets and sources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85374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AC07B81D-C581-052D-C381-92FEF27729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393524"/>
              </p:ext>
            </p:extLst>
          </p:nvPr>
        </p:nvGraphicFramePr>
        <p:xfrm>
          <a:off x="5114561" y="1899084"/>
          <a:ext cx="6766667" cy="4592316"/>
        </p:xfrm>
        <a:graphic>
          <a:graphicData uri="http://schemas.openxmlformats.org/drawingml/2006/table">
            <a:tbl>
              <a:tblPr/>
              <a:tblGrid>
                <a:gridCol w="692728">
                  <a:extLst>
                    <a:ext uri="{9D8B030D-6E8A-4147-A177-3AD203B41FA5}">
                      <a16:colId xmlns:a16="http://schemas.microsoft.com/office/drawing/2014/main" val="4247239164"/>
                    </a:ext>
                  </a:extLst>
                </a:gridCol>
                <a:gridCol w="1025236">
                  <a:extLst>
                    <a:ext uri="{9D8B030D-6E8A-4147-A177-3AD203B41FA5}">
                      <a16:colId xmlns:a16="http://schemas.microsoft.com/office/drawing/2014/main" val="3335044825"/>
                    </a:ext>
                  </a:extLst>
                </a:gridCol>
                <a:gridCol w="2662693">
                  <a:extLst>
                    <a:ext uri="{9D8B030D-6E8A-4147-A177-3AD203B41FA5}">
                      <a16:colId xmlns:a16="http://schemas.microsoft.com/office/drawing/2014/main" val="727541046"/>
                    </a:ext>
                  </a:extLst>
                </a:gridCol>
                <a:gridCol w="2386010">
                  <a:extLst>
                    <a:ext uri="{9D8B030D-6E8A-4147-A177-3AD203B41FA5}">
                      <a16:colId xmlns:a16="http://schemas.microsoft.com/office/drawing/2014/main" val="2065775285"/>
                    </a:ext>
                  </a:extLst>
                </a:gridCol>
              </a:tblGrid>
              <a:tr h="2091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Citation</a:t>
                      </a:r>
                    </a:p>
                  </a:txBody>
                  <a:tcPr marL="6286" marR="6286" marT="62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Autor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Title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Journal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776825"/>
                  </a:ext>
                </a:extLst>
              </a:tr>
              <a:tr h="408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</a:t>
                      </a:r>
                    </a:p>
                  </a:txBody>
                  <a:tcPr marL="6286" marR="6286" marT="62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Agostini M.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Results of GERDA on the Search for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Neutrinoless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Double- β Decay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Physical Review Letters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515673"/>
                  </a:ext>
                </a:extLst>
              </a:tr>
              <a:tr h="584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</a:p>
                  </a:txBody>
                  <a:tcPr marL="6286" marR="6286" marT="62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Arnaud Q.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Germanium-Based Constraints on Sub-MeV Dark Matter with the EDELWEISS Experiment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Physical Review Letters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8547282"/>
                  </a:ext>
                </a:extLst>
              </a:tr>
              <a:tr h="274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6286" marR="6286" marT="62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Abusleme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A.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Calibration strategy of the JUNO experiment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Journal of High Energy Physics 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9346080"/>
                  </a:ext>
                </a:extLst>
              </a:tr>
              <a:tr h="4008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6286" marR="6286" marT="62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Abusleme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A.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Optimization of the JUNO liquid scintillator composition using a Daya Bay antineutrino detector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Nuclear Instruments and Methods in Physics Research A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0317422"/>
                  </a:ext>
                </a:extLst>
              </a:tr>
              <a:tr h="584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286" marR="6286" marT="62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Filosofov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D.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 candidates for Targeted Auger Therapy: Production and radiochemical considerations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Nuclear Medicine and Biology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8370477"/>
                  </a:ext>
                </a:extLst>
              </a:tr>
              <a:tr h="408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286" marR="6286" marT="62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Abusleme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A.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Feasibility and physics potential of detecting </a:t>
                      </a:r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 solar neutrinos at JUNO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Chinese Physics C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858758"/>
                  </a:ext>
                </a:extLst>
              </a:tr>
              <a:tr h="584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286" marR="6286" marT="62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Agostini M.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Search for Bosonic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Superweakly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Interacting Massive Particles with Masses up to 1 MeV/c</a:t>
                      </a:r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with GERDA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Physical Review Letters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5926663"/>
                  </a:ext>
                </a:extLst>
              </a:tr>
              <a:tr h="274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286" marR="6286" marT="62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Agostini M.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Modeling of GERDA Phase II data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Journal of High Energy Physics </a:t>
                      </a:r>
                    </a:p>
                  </a:txBody>
                  <a:tcPr marL="6286" marR="6286" marT="6286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415541"/>
                  </a:ext>
                </a:extLst>
              </a:tr>
            </a:tbl>
          </a:graphicData>
        </a:graphic>
      </p:graphicFrame>
      <p:sp>
        <p:nvSpPr>
          <p:cNvPr id="778" name="CustomShape 9"/>
          <p:cNvSpPr/>
          <p:nvPr/>
        </p:nvSpPr>
        <p:spPr>
          <a:xfrm>
            <a:off x="601568" y="2080195"/>
            <a:ext cx="4512993" cy="42761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0000" tIns="60000" rIns="120000" bIns="6000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000000"/>
                </a:solidFill>
              </a:rPr>
              <a:t>2020-2022: Scopus - 48</a:t>
            </a:r>
            <a:br>
              <a:rPr dirty="0"/>
            </a:br>
            <a:endParaRPr lang="en-US" dirty="0"/>
          </a:p>
          <a:p>
            <a:pPr>
              <a:lnSpc>
                <a:spcPct val="100000"/>
              </a:lnSpc>
            </a:pPr>
            <a:r>
              <a:rPr lang="en-US" spc="-1" dirty="0"/>
              <a:t>Physical Review Letters (9.161) 4</a:t>
            </a:r>
          </a:p>
          <a:p>
            <a:pPr>
              <a:lnSpc>
                <a:spcPct val="100000"/>
              </a:lnSpc>
            </a:pPr>
            <a:r>
              <a:rPr lang="en-US" spc="-1" dirty="0"/>
              <a:t>Cosmology and </a:t>
            </a:r>
            <a:r>
              <a:rPr lang="en-US" spc="-1" dirty="0" err="1"/>
              <a:t>Astroparticle</a:t>
            </a:r>
            <a:r>
              <a:rPr lang="en-US" spc="-1" dirty="0"/>
              <a:t> Physic (7.28) 1</a:t>
            </a:r>
          </a:p>
          <a:p>
            <a:pPr>
              <a:lnSpc>
                <a:spcPct val="100000"/>
              </a:lnSpc>
            </a:pPr>
            <a:r>
              <a:rPr lang="en-US" spc="-1" dirty="0"/>
              <a:t>High Energy Physics (6.376) 4</a:t>
            </a:r>
          </a:p>
          <a:p>
            <a:pPr>
              <a:lnSpc>
                <a:spcPct val="100000"/>
              </a:lnSpc>
            </a:pPr>
            <a:r>
              <a:rPr lang="en-US" spc="-1" dirty="0"/>
              <a:t>Physical Review D (5.296) 2</a:t>
            </a:r>
          </a:p>
          <a:p>
            <a:pPr>
              <a:lnSpc>
                <a:spcPct val="100000"/>
              </a:lnSpc>
            </a:pPr>
            <a:r>
              <a:rPr lang="en-US" spc="-1" dirty="0"/>
              <a:t>Inorganic Chemistry (5.436) 1</a:t>
            </a:r>
          </a:p>
          <a:p>
            <a:pPr>
              <a:lnSpc>
                <a:spcPct val="100000"/>
              </a:lnSpc>
            </a:pPr>
            <a:r>
              <a:rPr lang="en-US" spc="-1" dirty="0"/>
              <a:t>Chromatography A (4.759) 1</a:t>
            </a:r>
          </a:p>
          <a:p>
            <a:pPr>
              <a:lnSpc>
                <a:spcPct val="100000"/>
              </a:lnSpc>
            </a:pPr>
            <a:r>
              <a:rPr lang="en-US" spc="-1" dirty="0"/>
              <a:t>Physics Letters B (4.95) 1</a:t>
            </a:r>
          </a:p>
          <a:p>
            <a:pPr>
              <a:lnSpc>
                <a:spcPct val="100000"/>
              </a:lnSpc>
            </a:pPr>
            <a:r>
              <a:rPr lang="en-US" spc="-1" dirty="0"/>
              <a:t>European Physical Journal C (4.994) 7</a:t>
            </a:r>
          </a:p>
          <a:p>
            <a:pPr>
              <a:lnSpc>
                <a:spcPct val="100000"/>
              </a:lnSpc>
            </a:pPr>
            <a:r>
              <a:rPr lang="en-US" spc="-1" dirty="0"/>
              <a:t>European Physical Journal A (3.131) 1</a:t>
            </a:r>
          </a:p>
          <a:p>
            <a:pPr>
              <a:lnSpc>
                <a:spcPct val="100000"/>
              </a:lnSpc>
            </a:pPr>
            <a:r>
              <a:rPr lang="en-US" spc="-1" dirty="0" err="1"/>
              <a:t>Radiochimica</a:t>
            </a:r>
            <a:r>
              <a:rPr lang="en-US" spc="-1" dirty="0"/>
              <a:t> Acta (2.083) 1</a:t>
            </a:r>
          </a:p>
          <a:p>
            <a:pPr>
              <a:lnSpc>
                <a:spcPct val="100000"/>
              </a:lnSpc>
            </a:pPr>
            <a:r>
              <a:rPr lang="en-US" spc="-1" dirty="0"/>
              <a:t>Solvent Extraction and Ion Exchange (2.513) 1</a:t>
            </a:r>
          </a:p>
          <a:p>
            <a:pPr>
              <a:lnSpc>
                <a:spcPct val="100000"/>
              </a:lnSpc>
            </a:pPr>
            <a:r>
              <a:rPr lang="en-US" spc="-1" dirty="0"/>
              <a:t>Chinese Physics C (2.944) 3</a:t>
            </a:r>
          </a:p>
          <a:p>
            <a:pPr>
              <a:lnSpc>
                <a:spcPct val="100000"/>
              </a:lnSpc>
            </a:pPr>
            <a:r>
              <a:rPr lang="en-US" spc="-1" dirty="0"/>
              <a:t>Nuclear Medicine and Biology (2.947) 4</a:t>
            </a:r>
            <a:endParaRPr lang="ru-RU" spc="-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094C3C-6216-5EA3-5534-F23621C6F1EE}"/>
              </a:ext>
            </a:extLst>
          </p:cNvPr>
          <p:cNvSpPr/>
          <p:nvPr/>
        </p:nvSpPr>
        <p:spPr>
          <a:xfrm>
            <a:off x="0" y="0"/>
            <a:ext cx="12192000" cy="1871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057DE233-DAC8-32B8-ACC9-63B5261C4077}"/>
              </a:ext>
            </a:extLst>
          </p:cNvPr>
          <p:cNvSpPr/>
          <p:nvPr/>
        </p:nvSpPr>
        <p:spPr>
          <a:xfrm>
            <a:off x="601568" y="366600"/>
            <a:ext cx="11012384" cy="11387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</a:p>
          <a:p>
            <a:pPr algn="ctr"/>
            <a:endParaRPr lang="en-US" sz="2000" b="1" i="0" u="none" strike="noStrike" baseline="0" dirty="0">
              <a:latin typeface="+mj-lt"/>
            </a:endParaRPr>
          </a:p>
          <a:p>
            <a:pPr algn="ctr"/>
            <a:r>
              <a:rPr lang="en-US" sz="2000" b="1" dirty="0">
                <a:latin typeface="+mj-lt"/>
              </a:rPr>
              <a:t>Publications</a:t>
            </a:r>
            <a:endParaRPr lang="en-US" sz="2000" b="1" i="0" u="none" strike="noStrike" baseline="0" dirty="0">
              <a:latin typeface="+mj-lt"/>
            </a:endParaRP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C53FF067-2EB8-02FC-2FEF-D6F471FB41C4}"/>
              </a:ext>
            </a:extLst>
          </p:cNvPr>
          <p:cNvSpPr txBox="1">
            <a:spLocks/>
          </p:cNvSpPr>
          <p:nvPr/>
        </p:nvSpPr>
        <p:spPr>
          <a:xfrm>
            <a:off x="8767618" y="650927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D771B2-7CE4-4348-BF95-B94684A078EA}" type="slidenum">
              <a:rPr lang="ru-RU" sz="1200" smtClean="0"/>
              <a:pPr algn="r"/>
              <a:t>18</a:t>
            </a:fld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086E94-59C0-099F-8389-B37553C3BB75}"/>
              </a:ext>
            </a:extLst>
          </p:cNvPr>
          <p:cNvSpPr/>
          <p:nvPr/>
        </p:nvSpPr>
        <p:spPr>
          <a:xfrm>
            <a:off x="0" y="0"/>
            <a:ext cx="6096000" cy="18719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16B0162-EE1C-55AD-B9C1-1BEBE95AC4C2}"/>
              </a:ext>
            </a:extLst>
          </p:cNvPr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9D771B2-7CE4-4348-BF95-B94684A078EA}" type="slidenum">
              <a:rPr lang="ru-RU" smtClean="0"/>
              <a:t>19</a:t>
            </a:fld>
            <a:endParaRPr lang="ru-RU" dirty="0"/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83FA26D7-EB2B-563B-5468-5C2CE7BE4034}"/>
              </a:ext>
            </a:extLst>
          </p:cNvPr>
          <p:cNvSpPr/>
          <p:nvPr/>
        </p:nvSpPr>
        <p:spPr>
          <a:xfrm>
            <a:off x="308389" y="151157"/>
            <a:ext cx="5479222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</a:p>
          <a:p>
            <a:pPr algn="ctr"/>
            <a:endParaRPr lang="en-US" sz="2000" b="1" i="0" u="none" strike="noStrike" baseline="0" dirty="0">
              <a:latin typeface="+mj-lt"/>
            </a:endParaRPr>
          </a:p>
          <a:p>
            <a:pPr algn="ctr"/>
            <a:r>
              <a:rPr lang="en-US" sz="2000" b="1" dirty="0">
                <a:latin typeface="+mj-lt"/>
              </a:rPr>
              <a:t>FTE and budget</a:t>
            </a:r>
            <a:endParaRPr lang="en-US" sz="2000" b="1" i="0" u="none" strike="noStrike" baseline="0" dirty="0">
              <a:latin typeface="+mj-lt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CE20CC0-81FA-DA7D-9CA6-438D1CE8E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780309"/>
              </p:ext>
            </p:extLst>
          </p:nvPr>
        </p:nvGraphicFramePr>
        <p:xfrm>
          <a:off x="871537" y="2819534"/>
          <a:ext cx="4352926" cy="2307463"/>
        </p:xfrm>
        <a:graphic>
          <a:graphicData uri="http://schemas.openxmlformats.org/drawingml/2006/table">
            <a:tbl>
              <a:tblPr/>
              <a:tblGrid>
                <a:gridCol w="450478">
                  <a:extLst>
                    <a:ext uri="{9D8B030D-6E8A-4147-A177-3AD203B41FA5}">
                      <a16:colId xmlns:a16="http://schemas.microsoft.com/office/drawing/2014/main" val="1438829299"/>
                    </a:ext>
                  </a:extLst>
                </a:gridCol>
                <a:gridCol w="1951224">
                  <a:extLst>
                    <a:ext uri="{9D8B030D-6E8A-4147-A177-3AD203B41FA5}">
                      <a16:colId xmlns:a16="http://schemas.microsoft.com/office/drawing/2014/main" val="1781394163"/>
                    </a:ext>
                  </a:extLst>
                </a:gridCol>
                <a:gridCol w="1951224">
                  <a:extLst>
                    <a:ext uri="{9D8B030D-6E8A-4147-A177-3AD203B41FA5}">
                      <a16:colId xmlns:a16="http://schemas.microsoft.com/office/drawing/2014/main" val="8776668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№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Category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employee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Calibri" panose="020F0502020204030204" pitchFamily="34" charset="0"/>
                        </a:rPr>
                        <a:t>Core staff, 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Calibri" panose="020F0502020204030204" pitchFamily="34" charset="0"/>
                        </a:rPr>
                        <a:t>Amount of FTE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776404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scientific staff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16.35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682743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engineers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11.05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045286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3.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professionals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1.00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637908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4.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employees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824004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5.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workers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1.10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034888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strike="noStrike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Calibri" panose="020F0502020204030204" pitchFamily="34" charset="0"/>
                        </a:rPr>
                        <a:t>Total</a:t>
                      </a:r>
                      <a:r>
                        <a:rPr lang="en-US" sz="1600" b="1">
                          <a:effectLst/>
                          <a:latin typeface="+mn-lt"/>
                          <a:ea typeface="Calibri" panose="020F0502020204030204" pitchFamily="34" charset="0"/>
                        </a:rPr>
                        <a:t>: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29.50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931539"/>
                  </a:ext>
                </a:extLst>
              </a:tr>
            </a:tbl>
          </a:graphicData>
        </a:graphic>
      </p:graphicFrame>
      <p:sp>
        <p:nvSpPr>
          <p:cNvPr id="13" name="Rectangle 2">
            <a:extLst>
              <a:ext uri="{FF2B5EF4-FFF2-40B4-BE49-F238E27FC236}">
                <a16:creationId xmlns:a16="http://schemas.microsoft.com/office/drawing/2014/main" id="{2F1D18E3-FC09-54F2-2837-2B620C241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9962" y="159268"/>
            <a:ext cx="55936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8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8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8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8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8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8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8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8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87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7375" algn="l"/>
              </a:tabLst>
            </a:pP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Schedule proposal and resources required for the implementation of the Project</a:t>
            </a:r>
            <a:endParaRPr kumimoji="0" lang="en-US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29E62BEB-941A-4A80-1912-9909AE854C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443846"/>
              </p:ext>
            </p:extLst>
          </p:nvPr>
        </p:nvGraphicFramePr>
        <p:xfrm>
          <a:off x="6289963" y="702266"/>
          <a:ext cx="5593647" cy="575332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80291">
                  <a:extLst>
                    <a:ext uri="{9D8B030D-6E8A-4147-A177-3AD203B41FA5}">
                      <a16:colId xmlns:a16="http://schemas.microsoft.com/office/drawing/2014/main" val="716524214"/>
                    </a:ext>
                  </a:extLst>
                </a:gridCol>
                <a:gridCol w="581550">
                  <a:extLst>
                    <a:ext uri="{9D8B030D-6E8A-4147-A177-3AD203B41FA5}">
                      <a16:colId xmlns:a16="http://schemas.microsoft.com/office/drawing/2014/main" val="1418415675"/>
                    </a:ext>
                  </a:extLst>
                </a:gridCol>
                <a:gridCol w="1602973">
                  <a:extLst>
                    <a:ext uri="{9D8B030D-6E8A-4147-A177-3AD203B41FA5}">
                      <a16:colId xmlns:a16="http://schemas.microsoft.com/office/drawing/2014/main" val="831039330"/>
                    </a:ext>
                  </a:extLst>
                </a:gridCol>
                <a:gridCol w="933495">
                  <a:extLst>
                    <a:ext uri="{9D8B030D-6E8A-4147-A177-3AD203B41FA5}">
                      <a16:colId xmlns:a16="http://schemas.microsoft.com/office/drawing/2014/main" val="4247544338"/>
                    </a:ext>
                  </a:extLst>
                </a:gridCol>
                <a:gridCol w="405458">
                  <a:extLst>
                    <a:ext uri="{9D8B030D-6E8A-4147-A177-3AD203B41FA5}">
                      <a16:colId xmlns:a16="http://schemas.microsoft.com/office/drawing/2014/main" val="2541578744"/>
                    </a:ext>
                  </a:extLst>
                </a:gridCol>
                <a:gridCol w="443175">
                  <a:extLst>
                    <a:ext uri="{9D8B030D-6E8A-4147-A177-3AD203B41FA5}">
                      <a16:colId xmlns:a16="http://schemas.microsoft.com/office/drawing/2014/main" val="450161693"/>
                    </a:ext>
                  </a:extLst>
                </a:gridCol>
                <a:gridCol w="348881">
                  <a:extLst>
                    <a:ext uri="{9D8B030D-6E8A-4147-A177-3AD203B41FA5}">
                      <a16:colId xmlns:a16="http://schemas.microsoft.com/office/drawing/2014/main" val="2545765490"/>
                    </a:ext>
                  </a:extLst>
                </a:gridCol>
                <a:gridCol w="396028">
                  <a:extLst>
                    <a:ext uri="{9D8B030D-6E8A-4147-A177-3AD203B41FA5}">
                      <a16:colId xmlns:a16="http://schemas.microsoft.com/office/drawing/2014/main" val="2852165501"/>
                    </a:ext>
                  </a:extLst>
                </a:gridCol>
                <a:gridCol w="401796">
                  <a:extLst>
                    <a:ext uri="{9D8B030D-6E8A-4147-A177-3AD203B41FA5}">
                      <a16:colId xmlns:a16="http://schemas.microsoft.com/office/drawing/2014/main" val="4213702582"/>
                    </a:ext>
                  </a:extLst>
                </a:gridCol>
              </a:tblGrid>
              <a:tr h="490772"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Names of costs, resources, 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sources of funding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Cost (thousands of dollars) resource requirements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0827" marR="208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Cost, 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distribution by year 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505554"/>
                  </a:ext>
                </a:extLst>
              </a:tr>
              <a:tr h="0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Calibri" panose="020F0502020204030204" pitchFamily="34" charset="0"/>
                        </a:rPr>
                        <a:t>1</a:t>
                      </a:r>
                      <a:r>
                        <a:rPr lang="en-US" sz="1100" baseline="30000">
                          <a:effectLst/>
                          <a:latin typeface="+mn-lt"/>
                          <a:ea typeface="Calibri" panose="020F0502020204030204" pitchFamily="34" charset="0"/>
                        </a:rPr>
                        <a:t>st</a:t>
                      </a:r>
                      <a:r>
                        <a:rPr lang="en-US" sz="1100"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100">
                          <a:effectLst/>
                          <a:latin typeface="+mn-lt"/>
                          <a:ea typeface="Calibri" panose="020F0502020204030204" pitchFamily="34" charset="0"/>
                        </a:rPr>
                        <a:t> year</a:t>
                      </a:r>
                    </a:p>
                  </a:txBody>
                  <a:tcPr marL="39462" marR="3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Calibri" panose="020F0502020204030204" pitchFamily="34" charset="0"/>
                        </a:rPr>
                        <a:t>2</a:t>
                      </a:r>
                      <a:r>
                        <a:rPr lang="en-US" sz="1100" baseline="30000">
                          <a:effectLst/>
                          <a:latin typeface="+mn-lt"/>
                          <a:ea typeface="Calibri" panose="020F0502020204030204" pitchFamily="34" charset="0"/>
                        </a:rPr>
                        <a:t>nd</a:t>
                      </a:r>
                      <a:r>
                        <a:rPr lang="en-US" sz="1100">
                          <a:effectLst/>
                          <a:latin typeface="+mn-lt"/>
                          <a:ea typeface="Calibri" panose="020F0502020204030204" pitchFamily="34" charset="0"/>
                        </a:rPr>
                        <a:t> y</a:t>
                      </a:r>
                      <a:r>
                        <a:rPr lang="ru-RU" sz="1100">
                          <a:effectLst/>
                          <a:latin typeface="+mn-lt"/>
                          <a:ea typeface="Calibri" panose="020F0502020204030204" pitchFamily="34" charset="0"/>
                        </a:rPr>
                        <a:t>ear </a:t>
                      </a:r>
                    </a:p>
                  </a:txBody>
                  <a:tcPr marL="39462" marR="3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Calibri" panose="020F0502020204030204" pitchFamily="34" charset="0"/>
                        </a:rPr>
                        <a:t>3</a:t>
                      </a:r>
                      <a:r>
                        <a:rPr lang="en-US" sz="1100" baseline="30000">
                          <a:effectLst/>
                          <a:latin typeface="+mn-lt"/>
                          <a:ea typeface="Calibri" panose="020F0502020204030204" pitchFamily="34" charset="0"/>
                        </a:rPr>
                        <a:t>rd</a:t>
                      </a:r>
                      <a:r>
                        <a:rPr lang="en-US" sz="1100">
                          <a:effectLst/>
                          <a:latin typeface="+mn-lt"/>
                          <a:ea typeface="Calibri" panose="020F0502020204030204" pitchFamily="34" charset="0"/>
                        </a:rPr>
                        <a:t>  y</a:t>
                      </a:r>
                      <a:r>
                        <a:rPr lang="ru-RU" sz="1100">
                          <a:effectLst/>
                          <a:latin typeface="+mn-lt"/>
                          <a:ea typeface="Calibri" panose="020F0502020204030204" pitchFamily="34" charset="0"/>
                        </a:rPr>
                        <a:t>ear</a:t>
                      </a:r>
                    </a:p>
                  </a:txBody>
                  <a:tcPr marL="39462" marR="3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Calibri" panose="020F0502020204030204" pitchFamily="34" charset="0"/>
                        </a:rPr>
                        <a:t>4</a:t>
                      </a:r>
                      <a:r>
                        <a:rPr lang="en-US" sz="1100" baseline="30000">
                          <a:effectLst/>
                          <a:latin typeface="+mn-lt"/>
                          <a:ea typeface="Calibri" panose="020F0502020204030204" pitchFamily="34" charset="0"/>
                        </a:rPr>
                        <a:t>th</a:t>
                      </a:r>
                      <a:r>
                        <a:rPr lang="en-US" sz="1100">
                          <a:effectLst/>
                          <a:latin typeface="+mn-lt"/>
                          <a:ea typeface="Calibri" panose="020F0502020204030204" pitchFamily="34" charset="0"/>
                        </a:rPr>
                        <a:t>  year 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Calibri" panose="020F0502020204030204" pitchFamily="34" charset="0"/>
                        </a:rPr>
                        <a:t>5</a:t>
                      </a:r>
                      <a:r>
                        <a:rPr lang="en-US" sz="1100" baseline="30000">
                          <a:effectLst/>
                          <a:latin typeface="+mn-lt"/>
                          <a:ea typeface="Calibri" panose="020F0502020204030204" pitchFamily="34" charset="0"/>
                        </a:rPr>
                        <a:t>th</a:t>
                      </a:r>
                      <a:r>
                        <a:rPr lang="en-US" sz="1100">
                          <a:effectLst/>
                          <a:latin typeface="+mn-lt"/>
                          <a:ea typeface="Calibri" panose="020F0502020204030204" pitchFamily="34" charset="0"/>
                        </a:rPr>
                        <a:t> y</a:t>
                      </a:r>
                      <a:r>
                        <a:rPr lang="ru-RU" sz="1100">
                          <a:effectLst/>
                          <a:latin typeface="+mn-lt"/>
                          <a:ea typeface="Calibri" panose="020F0502020204030204" pitchFamily="34" charset="0"/>
                        </a:rPr>
                        <a:t>ear </a:t>
                      </a:r>
                    </a:p>
                  </a:txBody>
                  <a:tcPr marL="39462" marR="3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021869"/>
                  </a:ext>
                </a:extLst>
              </a:tr>
              <a:tr h="376639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International cooperation (IC)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550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110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110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110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110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110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781633"/>
                  </a:ext>
                </a:extLst>
              </a:tr>
              <a:tr h="376639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Materials 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600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126679"/>
                  </a:ext>
                </a:extLst>
              </a:tr>
              <a:tr h="376639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Equipment and third-party services (commissioning)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1500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213817"/>
                  </a:ext>
                </a:extLst>
              </a:tr>
              <a:tr h="188318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Commissioning work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816233"/>
                  </a:ext>
                </a:extLst>
              </a:tr>
              <a:tr h="188318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Services of research organi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z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ations 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963209"/>
                  </a:ext>
                </a:extLst>
              </a:tr>
              <a:tr h="188318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Acquisition of software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944289"/>
                  </a:ext>
                </a:extLst>
              </a:tr>
              <a:tr h="188318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Design/construction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7429166"/>
                  </a:ext>
                </a:extLst>
              </a:tr>
              <a:tr h="376639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Service costs (</a:t>
                      </a:r>
                      <a:r>
                        <a:rPr lang="en-US" sz="11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planned in case of direct project affiliation)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755954"/>
                  </a:ext>
                </a:extLst>
              </a:tr>
              <a:tr h="276928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Resources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required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0827" marR="2082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Normo-hours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0827" marR="2082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Resources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59315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"/>
                        <a:tabLst/>
                      </a:pPr>
                      <a:r>
                        <a:rPr lang="ru-RU" sz="110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the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amount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 </a:t>
                      </a:r>
                      <a:r>
                        <a:rPr lang="ru-RU" sz="110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of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 </a:t>
                      </a:r>
                      <a:r>
                        <a:rPr lang="en-US" sz="11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FTE,</a:t>
                      </a:r>
                      <a:endParaRPr lang="ru-RU" sz="1100" u="none" strike="noStrike" dirty="0">
                        <a:effectLst/>
                        <a:latin typeface="+mn-lt"/>
                        <a:ea typeface="Calibri" panose="020F0502020204030204" pitchFamily="34" charset="0"/>
                        <a:cs typeface="Symbol" panose="05050102010706020507" pitchFamily="18" charset="2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29.5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29.5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29.5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29.5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29.5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29.5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8870635"/>
                  </a:ext>
                </a:extLst>
              </a:tr>
              <a:tr h="899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lvl="0" indent="-92075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"/>
                        <a:tabLst>
                          <a:tab pos="0" algn="l"/>
                        </a:tabLst>
                      </a:pPr>
                      <a:r>
                        <a:rPr lang="ru-RU" sz="110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accelerator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/</a:t>
                      </a:r>
                      <a:r>
                        <a:rPr lang="ru-RU" sz="110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installation</a:t>
                      </a:r>
                      <a:endParaRPr lang="ru-RU" sz="1100" u="none" strike="noStrike" dirty="0">
                        <a:effectLst/>
                        <a:latin typeface="+mn-lt"/>
                        <a:ea typeface="Calibri" panose="020F0502020204030204" pitchFamily="34" charset="0"/>
                        <a:cs typeface="Symbol" panose="05050102010706020507" pitchFamily="18" charset="2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2305874"/>
                  </a:ext>
                </a:extLst>
              </a:tr>
              <a:tr h="659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"/>
                        <a:tabLst>
                          <a:tab pos="90170" algn="l"/>
                        </a:tabLst>
                      </a:pPr>
                      <a:r>
                        <a:rPr lang="ru-RU" sz="110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reactor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Symbol" panose="05050102010706020507" pitchFamily="18" charset="2"/>
                        </a:rPr>
                        <a:t>,….</a:t>
                      </a:r>
                      <a:endParaRPr lang="ru-RU" sz="1100" u="none" strike="noStrike" dirty="0">
                        <a:effectLst/>
                        <a:latin typeface="+mn-lt"/>
                        <a:ea typeface="Calibri" panose="020F0502020204030204" pitchFamily="34" charset="0"/>
                        <a:cs typeface="Symbol" panose="05050102010706020507" pitchFamily="18" charset="2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2014447"/>
                  </a:ext>
                </a:extLst>
              </a:tr>
              <a:tr h="757382"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Sources of funding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0827" marR="2082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Budgetary resources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0827" marR="2082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JINR budget </a:t>
                      </a: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(budget items)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3000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600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600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600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600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600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34860"/>
                  </a:ext>
                </a:extLst>
              </a:tr>
              <a:tr h="1118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Extrabudgetary (supplementary estimates)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20827" marR="2082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Contributions by co</a:t>
                      </a: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-</a:t>
                      </a: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contractors</a:t>
                      </a:r>
                    </a:p>
                    <a:p>
                      <a:pPr marL="111760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Funds under contracts </a:t>
                      </a: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with customers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marL="111125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Other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sources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of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funding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9462" marR="394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19304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27C336-722D-727A-C643-344915644021}"/>
              </a:ext>
            </a:extLst>
          </p:cNvPr>
          <p:cNvSpPr/>
          <p:nvPr/>
        </p:nvSpPr>
        <p:spPr>
          <a:xfrm>
            <a:off x="0" y="0"/>
            <a:ext cx="12192000" cy="15886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A6E176-003F-E1C1-B690-C0AE97B6D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6" t="17972" r="1884" b="16227"/>
          <a:stretch/>
        </p:blipFill>
        <p:spPr>
          <a:xfrm>
            <a:off x="5818909" y="2693096"/>
            <a:ext cx="5495636" cy="3390144"/>
          </a:xfrm>
          <a:prstGeom prst="rect">
            <a:avLst/>
          </a:prstGeom>
        </p:spPr>
      </p:pic>
      <p:sp>
        <p:nvSpPr>
          <p:cNvPr id="496" name="CustomShape 1"/>
          <p:cNvSpPr/>
          <p:nvPr/>
        </p:nvSpPr>
        <p:spPr>
          <a:xfrm>
            <a:off x="877455" y="2190197"/>
            <a:ext cx="4305853" cy="3477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indent="-287993"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</a:rPr>
              <a:t>experience in high-precision nuclear spectroscopy using semiconductor, scintillator and other types of detectors;</a:t>
            </a:r>
            <a:endParaRPr lang="ru-RU" sz="2000" spc="-1" dirty="0"/>
          </a:p>
          <a:p>
            <a:pPr indent="-287993"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</a:rPr>
              <a:t>experience of rare processes studies in different underground environments</a:t>
            </a:r>
            <a:endParaRPr lang="ru-RU" sz="2000" spc="-1" dirty="0">
              <a:solidFill>
                <a:srgbClr val="000000"/>
              </a:solidFill>
            </a:endParaRPr>
          </a:p>
          <a:p>
            <a:pPr indent="-287993"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</a:rPr>
              <a:t>experience in the production of radionuclides and radiopharmaceutical synthesis</a:t>
            </a:r>
          </a:p>
          <a:p>
            <a:pPr indent="-287993"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</a:rPr>
              <a:t>experience in h</a:t>
            </a:r>
            <a:r>
              <a:rPr lang="en-US" sz="2000" spc="-1" dirty="0"/>
              <a:t>yperfine interaction nuclear spectroscopy</a:t>
            </a:r>
          </a:p>
        </p:txBody>
      </p:sp>
      <p:sp>
        <p:nvSpPr>
          <p:cNvPr id="497" name="CustomShape 2"/>
          <p:cNvSpPr/>
          <p:nvPr/>
        </p:nvSpPr>
        <p:spPr>
          <a:xfrm>
            <a:off x="311978" y="307485"/>
            <a:ext cx="11568043" cy="1150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  <a:endParaRPr lang="ru-RU" sz="2800" b="1" dirty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The Department of Nuclear Spectroscopy and Radiochemistry, </a:t>
            </a:r>
            <a:r>
              <a:rPr lang="en-US" sz="2000" spc="-1" dirty="0" err="1">
                <a:solidFill>
                  <a:srgbClr val="000000"/>
                </a:solidFill>
                <a:latin typeface="Times New Roman"/>
              </a:rPr>
              <a:t>Dzhelepov</a:t>
            </a: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 Laboratory of Nuclear Problems</a:t>
            </a:r>
            <a:endParaRPr lang="ru-RU" sz="2000" spc="-1" dirty="0">
              <a:latin typeface="Calibri"/>
            </a:endParaRPr>
          </a:p>
        </p:txBody>
      </p:sp>
      <p:sp>
        <p:nvSpPr>
          <p:cNvPr id="500" name="CustomShape 4"/>
          <p:cNvSpPr/>
          <p:nvPr/>
        </p:nvSpPr>
        <p:spPr>
          <a:xfrm>
            <a:off x="5818909" y="1775029"/>
            <a:ext cx="3875869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chemeClr val="accent6">
                    <a:lumMod val="75000"/>
                  </a:schemeClr>
                </a:solidFill>
              </a:rPr>
              <a:t>All personal: 56 (av. age 52 y)</a:t>
            </a:r>
            <a:endParaRPr lang="ru-RU" sz="2000" spc="-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chemeClr val="accent2">
                    <a:lumMod val="75000"/>
                  </a:schemeClr>
                </a:solidFill>
              </a:rPr>
              <a:t>Scientific personal: 28 (av. age 53 y)</a:t>
            </a:r>
            <a:endParaRPr lang="ru-RU" sz="2000" spc="-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spc="-1" dirty="0" err="1">
                <a:solidFill>
                  <a:srgbClr val="000000"/>
                </a:solidFill>
              </a:rPr>
              <a:t>PhD+DrS</a:t>
            </a:r>
            <a:r>
              <a:rPr lang="en-US" sz="2000" spc="-1" dirty="0">
                <a:solidFill>
                  <a:srgbClr val="000000"/>
                </a:solidFill>
              </a:rPr>
              <a:t>: 18</a:t>
            </a:r>
          </a:p>
        </p:txBody>
      </p:sp>
      <p:sp>
        <p:nvSpPr>
          <p:cNvPr id="501" name="CustomShape 5"/>
          <p:cNvSpPr/>
          <p:nvPr/>
        </p:nvSpPr>
        <p:spPr>
          <a:xfrm>
            <a:off x="9926754" y="2220060"/>
            <a:ext cx="1757246" cy="13522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0000" tIns="60000" rIns="120000" bIns="60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2060"/>
                </a:solidFill>
              </a:rPr>
              <a:t>Uzbekistan</a:t>
            </a:r>
            <a:r>
              <a:rPr lang="ru-RU" sz="2000" spc="-1" dirty="0">
                <a:solidFill>
                  <a:srgbClr val="002060"/>
                </a:solidFill>
              </a:rPr>
              <a:t>: </a:t>
            </a:r>
            <a:r>
              <a:rPr lang="en-US" sz="2000" spc="-1" dirty="0">
                <a:solidFill>
                  <a:srgbClr val="002060"/>
                </a:solidFill>
              </a:rPr>
              <a:t> 8</a:t>
            </a:r>
            <a:r>
              <a:rPr lang="ru-RU" sz="2000" spc="-1" dirty="0">
                <a:solidFill>
                  <a:srgbClr val="002060"/>
                </a:solidFill>
              </a:rPr>
              <a:t> </a:t>
            </a:r>
            <a:endParaRPr lang="ru-RU" sz="2000" spc="-1" dirty="0"/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2060"/>
                </a:solidFill>
              </a:rPr>
              <a:t>Kazakhstan</a:t>
            </a:r>
            <a:r>
              <a:rPr lang="ru-RU" sz="2000" spc="-1" dirty="0">
                <a:solidFill>
                  <a:srgbClr val="002060"/>
                </a:solidFill>
              </a:rPr>
              <a:t>: </a:t>
            </a:r>
            <a:r>
              <a:rPr lang="en-US" sz="2000" spc="-1" dirty="0">
                <a:solidFill>
                  <a:srgbClr val="002060"/>
                </a:solidFill>
              </a:rPr>
              <a:t>2</a:t>
            </a:r>
            <a:endParaRPr lang="ru-RU" sz="2000" spc="-1" dirty="0"/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2060"/>
                </a:solidFill>
              </a:rPr>
              <a:t>Bulgaria</a:t>
            </a:r>
            <a:r>
              <a:rPr lang="ru-RU" sz="2000" spc="-1" dirty="0">
                <a:solidFill>
                  <a:srgbClr val="002060"/>
                </a:solidFill>
              </a:rPr>
              <a:t>:</a:t>
            </a:r>
            <a:r>
              <a:rPr lang="en-US" sz="2000" spc="-1" dirty="0">
                <a:solidFill>
                  <a:srgbClr val="002060"/>
                </a:solidFill>
              </a:rPr>
              <a:t> 2</a:t>
            </a:r>
            <a:endParaRPr lang="ru-RU" sz="2000" spc="-1" dirty="0"/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2060"/>
                </a:solidFill>
              </a:rPr>
              <a:t>Azerbaijan</a:t>
            </a:r>
            <a:r>
              <a:rPr lang="ru-RU" sz="2000" spc="-1" dirty="0">
                <a:solidFill>
                  <a:srgbClr val="002060"/>
                </a:solidFill>
              </a:rPr>
              <a:t>: </a:t>
            </a:r>
            <a:r>
              <a:rPr lang="en-US" sz="2000" spc="-1" dirty="0">
                <a:solidFill>
                  <a:srgbClr val="002060"/>
                </a:solidFill>
              </a:rPr>
              <a:t> </a:t>
            </a:r>
            <a:r>
              <a:rPr lang="ru-RU" sz="2000" spc="-1" dirty="0">
                <a:solidFill>
                  <a:srgbClr val="002060"/>
                </a:solidFill>
              </a:rPr>
              <a:t>1</a:t>
            </a:r>
            <a:endParaRPr lang="ru-RU" sz="2000" spc="-1" dirty="0"/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>
          <a:xfrm>
            <a:off x="9389662" y="6399829"/>
            <a:ext cx="2133360" cy="273600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lnSpc>
                <a:spcPct val="100000"/>
              </a:lnSpc>
              <a:defRPr lang="ru-RU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CA196B-1453-472B-8CAE-95EE8D314746}" type="slidenum">
              <a:rPr lang="ru-RU" smtClean="0"/>
              <a:pPr/>
              <a:t>2</a:t>
            </a:fld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16B0162-EE1C-55AD-B9C1-1BEBE95AC4C2}"/>
              </a:ext>
            </a:extLst>
          </p:cNvPr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9D771B2-7CE4-4348-BF95-B94684A078EA}" type="slidenum">
              <a:rPr lang="ru-RU" smtClean="0"/>
              <a:t>20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3C40C7-2DAD-9BF4-DF52-1EB84BE66808}"/>
              </a:ext>
            </a:extLst>
          </p:cNvPr>
          <p:cNvSpPr txBox="1"/>
          <p:nvPr/>
        </p:nvSpPr>
        <p:spPr>
          <a:xfrm>
            <a:off x="2942028" y="3075057"/>
            <a:ext cx="6307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Thank you for your attention!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21116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14D487-E025-0C61-6701-236263C574F6}"/>
              </a:ext>
            </a:extLst>
          </p:cNvPr>
          <p:cNvSpPr/>
          <p:nvPr/>
        </p:nvSpPr>
        <p:spPr>
          <a:xfrm>
            <a:off x="0" y="0"/>
            <a:ext cx="12192000" cy="15886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4" name="CustomShape 2"/>
          <p:cNvSpPr/>
          <p:nvPr/>
        </p:nvSpPr>
        <p:spPr>
          <a:xfrm>
            <a:off x="1046326" y="2559865"/>
            <a:ext cx="3487854" cy="2843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0000" tIns="60000" rIns="120000" bIns="6000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pc="-1" dirty="0">
                <a:solidFill>
                  <a:srgbClr val="000000"/>
                </a:solidFill>
              </a:rPr>
              <a:t>Resources:</a:t>
            </a:r>
          </a:p>
          <a:p>
            <a:pPr>
              <a:lnSpc>
                <a:spcPct val="150000"/>
              </a:lnSpc>
            </a:pPr>
            <a:r>
              <a:rPr lang="en-US" sz="2000" spc="-1" dirty="0">
                <a:solidFill>
                  <a:srgbClr val="000000"/>
                </a:solidFill>
              </a:rPr>
              <a:t>SCD production / repair group</a:t>
            </a:r>
            <a:r>
              <a:rPr lang="ru-RU" sz="2000" spc="-1" dirty="0">
                <a:solidFill>
                  <a:srgbClr val="000000"/>
                </a:solidFill>
              </a:rPr>
              <a:t>;</a:t>
            </a:r>
            <a:endParaRPr lang="ru-RU" sz="2000" spc="-1" dirty="0"/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</a:rPr>
              <a:t>Organic scintillators group</a:t>
            </a:r>
            <a:r>
              <a:rPr lang="ru-RU" sz="2000" spc="-1" dirty="0">
                <a:solidFill>
                  <a:srgbClr val="000000"/>
                </a:solidFill>
              </a:rPr>
              <a:t>;</a:t>
            </a:r>
            <a:endParaRPr lang="en-US" sz="2000" spc="-1" dirty="0"/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</a:rPr>
              <a:t>Radiochemistry group</a:t>
            </a:r>
            <a:r>
              <a:rPr lang="ru-RU" sz="2000" spc="-1" dirty="0">
                <a:solidFill>
                  <a:srgbClr val="000000"/>
                </a:solidFill>
              </a:rPr>
              <a:t>;</a:t>
            </a:r>
            <a:endParaRPr lang="en-US" sz="2000" spc="-1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</a:rPr>
              <a:t>Spectroscopy group;</a:t>
            </a: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</a:rPr>
              <a:t>Simulation group</a:t>
            </a:r>
            <a:endParaRPr lang="en-US" sz="2000" spc="-1" dirty="0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A6B30918-B623-1548-E9E8-8EF672E87E14}"/>
              </a:ext>
            </a:extLst>
          </p:cNvPr>
          <p:cNvSpPr/>
          <p:nvPr/>
        </p:nvSpPr>
        <p:spPr>
          <a:xfrm>
            <a:off x="311978" y="307485"/>
            <a:ext cx="11568043" cy="1150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  <a:endParaRPr lang="ru-RU" sz="2800" b="1" dirty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The Department of Nuclear Spectroscopy and Radiochemistry, </a:t>
            </a:r>
            <a:r>
              <a:rPr lang="en-US" sz="2000" spc="-1" dirty="0" err="1">
                <a:solidFill>
                  <a:srgbClr val="000000"/>
                </a:solidFill>
                <a:latin typeface="Times New Roman"/>
              </a:rPr>
              <a:t>Dzhelepov</a:t>
            </a: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 Laboratory of Nuclear Problems</a:t>
            </a:r>
            <a:endParaRPr lang="ru-RU" sz="2000" spc="-1" dirty="0">
              <a:latin typeface="Calibri"/>
            </a:endParaRP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72980C4A-818B-7B33-F8F2-3A4462923C75}"/>
              </a:ext>
            </a:extLst>
          </p:cNvPr>
          <p:cNvSpPr/>
          <p:nvPr/>
        </p:nvSpPr>
        <p:spPr>
          <a:xfrm>
            <a:off x="5716433" y="2329033"/>
            <a:ext cx="5467928" cy="330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0000" tIns="60000" rIns="120000" bIns="6000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pc="-1" dirty="0">
                <a:solidFill>
                  <a:srgbClr val="000000"/>
                </a:solidFill>
              </a:rPr>
              <a:t>Experimental base: </a:t>
            </a:r>
            <a:endParaRPr lang="ru-RU" sz="2000" spc="-1" dirty="0"/>
          </a:p>
          <a:p>
            <a:pPr>
              <a:lnSpc>
                <a:spcPct val="150000"/>
              </a:lnSpc>
            </a:pPr>
            <a:r>
              <a:rPr lang="en-US" sz="2000" spc="-1" dirty="0">
                <a:solidFill>
                  <a:srgbClr val="000000"/>
                </a:solidFill>
              </a:rPr>
              <a:t>SCD </a:t>
            </a:r>
            <a:r>
              <a:rPr lang="ru-RU" sz="2000" spc="-1" dirty="0">
                <a:solidFill>
                  <a:srgbClr val="000000"/>
                </a:solidFill>
              </a:rPr>
              <a:t>(</a:t>
            </a:r>
            <a:r>
              <a:rPr lang="en-US" sz="2000" spc="-1" dirty="0" err="1">
                <a:solidFill>
                  <a:srgbClr val="000000"/>
                </a:solidFill>
              </a:rPr>
              <a:t>HPGe</a:t>
            </a:r>
            <a:r>
              <a:rPr lang="ru-RU" sz="2000" spc="-1" dirty="0">
                <a:solidFill>
                  <a:srgbClr val="000000"/>
                </a:solidFill>
              </a:rPr>
              <a:t>, </a:t>
            </a:r>
            <a:r>
              <a:rPr lang="en-US" sz="2000" spc="-1" dirty="0">
                <a:solidFill>
                  <a:srgbClr val="000000"/>
                </a:solidFill>
              </a:rPr>
              <a:t>Si, </a:t>
            </a:r>
            <a:r>
              <a:rPr lang="en-US" sz="2000" spc="-1" dirty="0" err="1">
                <a:solidFill>
                  <a:srgbClr val="000000"/>
                </a:solidFill>
              </a:rPr>
              <a:t>SiC</a:t>
            </a:r>
            <a:r>
              <a:rPr lang="en-US" sz="2000" spc="-1" dirty="0">
                <a:solidFill>
                  <a:srgbClr val="000000"/>
                </a:solidFill>
              </a:rPr>
              <a:t>, CZT)</a:t>
            </a:r>
            <a:r>
              <a:rPr lang="ru-RU" sz="2000" spc="-1" dirty="0">
                <a:solidFill>
                  <a:srgbClr val="000000"/>
                </a:solidFill>
              </a:rPr>
              <a:t>: </a:t>
            </a:r>
            <a:r>
              <a:rPr lang="en-US" sz="2000" spc="-1" dirty="0">
                <a:solidFill>
                  <a:srgbClr val="000000"/>
                </a:solidFill>
              </a:rPr>
              <a:t>nuclear spectroscopy</a:t>
            </a:r>
            <a:r>
              <a:rPr lang="ru-RU" sz="2000" spc="-1" dirty="0">
                <a:solidFill>
                  <a:srgbClr val="000000"/>
                </a:solidFill>
              </a:rPr>
              <a:t>;</a:t>
            </a:r>
            <a:r>
              <a:rPr lang="en-US" sz="2000" spc="-1" dirty="0">
                <a:solidFill>
                  <a:srgbClr val="000000"/>
                </a:solidFill>
              </a:rPr>
              <a:t> </a:t>
            </a:r>
            <a:endParaRPr lang="ru-RU" sz="2000" spc="-1" dirty="0"/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</a:rPr>
              <a:t>Detectors based on nonorganic scintillators </a:t>
            </a:r>
            <a:r>
              <a:rPr lang="en-US" sz="2000" spc="-1" dirty="0" err="1">
                <a:solidFill>
                  <a:srgbClr val="000000"/>
                </a:solidFill>
              </a:rPr>
              <a:t>NaI</a:t>
            </a:r>
            <a:r>
              <a:rPr lang="en-US" sz="2000" spc="-1" dirty="0">
                <a:solidFill>
                  <a:srgbClr val="000000"/>
                </a:solidFill>
              </a:rPr>
              <a:t>(Tl), NAIL,</a:t>
            </a:r>
            <a:r>
              <a:rPr lang="ru-RU" sz="2000" spc="-1" dirty="0">
                <a:solidFill>
                  <a:srgbClr val="000000"/>
                </a:solidFill>
              </a:rPr>
              <a:t> </a:t>
            </a:r>
            <a:r>
              <a:rPr lang="en-US" sz="2000" spc="-1" dirty="0">
                <a:solidFill>
                  <a:srgbClr val="000000"/>
                </a:solidFill>
              </a:rPr>
              <a:t>…</a:t>
            </a:r>
            <a:r>
              <a:rPr lang="ru-RU" sz="2000" spc="-1" dirty="0">
                <a:solidFill>
                  <a:srgbClr val="000000"/>
                </a:solidFill>
              </a:rPr>
              <a:t>;</a:t>
            </a:r>
            <a:r>
              <a:rPr lang="en-US" sz="2000" spc="-1" dirty="0">
                <a:solidFill>
                  <a:srgbClr val="000000"/>
                </a:solidFill>
              </a:rPr>
              <a:t> </a:t>
            </a:r>
            <a:r>
              <a:rPr lang="ru-RU" sz="2000" spc="-1" dirty="0">
                <a:solidFill>
                  <a:srgbClr val="000000"/>
                </a:solidFill>
              </a:rPr>
              <a:t> </a:t>
            </a:r>
            <a:r>
              <a:rPr lang="en-US" sz="2000" spc="-1" dirty="0">
                <a:solidFill>
                  <a:srgbClr val="000000"/>
                </a:solidFill>
              </a:rPr>
              <a:t> </a:t>
            </a:r>
            <a:endParaRPr lang="ru-RU" sz="2000" spc="-1" dirty="0"/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</a:rPr>
              <a:t>Neutron detectors </a:t>
            </a:r>
            <a:r>
              <a:rPr lang="ru-RU" sz="2000" spc="-1" dirty="0">
                <a:solidFill>
                  <a:srgbClr val="000000"/>
                </a:solidFill>
              </a:rPr>
              <a:t>(</a:t>
            </a:r>
            <a:r>
              <a:rPr lang="en-US" sz="2000" spc="-1" dirty="0">
                <a:solidFill>
                  <a:srgbClr val="000000"/>
                </a:solidFill>
              </a:rPr>
              <a:t>He-3</a:t>
            </a:r>
            <a:r>
              <a:rPr lang="ru-RU" sz="2000" spc="-1" dirty="0">
                <a:solidFill>
                  <a:srgbClr val="000000"/>
                </a:solidFill>
              </a:rPr>
              <a:t>, …);</a:t>
            </a:r>
            <a:endParaRPr lang="en-US" sz="2000" spc="-1" dirty="0"/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</a:rPr>
              <a:t>Mass-separator</a:t>
            </a:r>
            <a:r>
              <a:rPr lang="ru-RU" sz="2000" spc="-1" dirty="0">
                <a:solidFill>
                  <a:srgbClr val="000000"/>
                </a:solidFill>
              </a:rPr>
              <a:t>;</a:t>
            </a:r>
            <a:endParaRPr lang="en-US" sz="2000" spc="-1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</a:rPr>
              <a:t>Mass-spectrometer</a:t>
            </a:r>
            <a:endParaRPr lang="ru-RU" sz="2000" spc="-1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FBFE60-C0B6-3408-1243-13457C936236}"/>
              </a:ext>
            </a:extLst>
          </p:cNvPr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9D771B2-7CE4-4348-BF95-B94684A078E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275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8DDF6EF-D00F-D9CC-8950-04B2290E0ED5}"/>
              </a:ext>
            </a:extLst>
          </p:cNvPr>
          <p:cNvSpPr/>
          <p:nvPr/>
        </p:nvSpPr>
        <p:spPr>
          <a:xfrm>
            <a:off x="0" y="0"/>
            <a:ext cx="12192000" cy="15886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8F8513-D9E9-DFEC-7724-DB382FB0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4</a:t>
            </a:fld>
            <a:endParaRPr lang="ru-RU"/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5BA5746D-CFF5-972B-D607-A66C1AB361A7}"/>
              </a:ext>
            </a:extLst>
          </p:cNvPr>
          <p:cNvSpPr/>
          <p:nvPr/>
        </p:nvSpPr>
        <p:spPr>
          <a:xfrm>
            <a:off x="311978" y="124540"/>
            <a:ext cx="11568043" cy="12354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</a:p>
          <a:p>
            <a:pPr algn="ctr">
              <a:lnSpc>
                <a:spcPct val="150000"/>
              </a:lnSpc>
            </a:pPr>
            <a:r>
              <a:rPr lang="en-US" sz="2400" spc="-1" dirty="0">
                <a:latin typeface="+mj-lt"/>
              </a:rPr>
              <a:t>Scientific directions</a:t>
            </a:r>
            <a:endParaRPr lang="en-US" sz="2000" spc="-1" dirty="0">
              <a:latin typeface="Calibri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7CD878B-BF81-C730-9D5E-B244E7FD2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84" y="1713194"/>
            <a:ext cx="5286829" cy="487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76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3459D4C-C94D-65FF-FD3F-83670E3E47C0}"/>
              </a:ext>
            </a:extLst>
          </p:cNvPr>
          <p:cNvSpPr/>
          <p:nvPr/>
        </p:nvSpPr>
        <p:spPr>
          <a:xfrm>
            <a:off x="0" y="-1"/>
            <a:ext cx="12192000" cy="21927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75B887C6-A7C2-FCE6-FCF0-80A76D6593AC}"/>
              </a:ext>
            </a:extLst>
          </p:cNvPr>
          <p:cNvSpPr/>
          <p:nvPr/>
        </p:nvSpPr>
        <p:spPr>
          <a:xfrm>
            <a:off x="311978" y="276342"/>
            <a:ext cx="11568043" cy="19082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N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ovel detectors</a:t>
            </a:r>
          </a:p>
          <a:p>
            <a:pPr algn="ctr"/>
            <a:r>
              <a:rPr lang="en-US" sz="2000" b="0" i="0" u="none" strike="noStrike" baseline="0" dirty="0">
                <a:solidFill>
                  <a:srgbClr val="000000"/>
                </a:solidFill>
              </a:rPr>
              <a:t>semiconductor detectors, liquid and plastic organic scintillators, composite scintillation detection systems, neutron and radon detectors, etc.</a:t>
            </a:r>
            <a:endParaRPr lang="en-US" sz="2000" spc="-1" dirty="0"/>
          </a:p>
        </p:txBody>
      </p:sp>
      <p:pic>
        <p:nvPicPr>
          <p:cNvPr id="532" name="Picture 3"/>
          <p:cNvPicPr/>
          <p:nvPr/>
        </p:nvPicPr>
        <p:blipFill>
          <a:blip r:embed="rId3"/>
          <a:stretch/>
        </p:blipFill>
        <p:spPr>
          <a:xfrm>
            <a:off x="813630" y="2469086"/>
            <a:ext cx="3730662" cy="4059420"/>
          </a:xfrm>
          <a:prstGeom prst="rect">
            <a:avLst/>
          </a:prstGeom>
          <a:ln w="9360">
            <a:noFill/>
          </a:ln>
        </p:spPr>
      </p:pic>
      <p:pic>
        <p:nvPicPr>
          <p:cNvPr id="533" name="Picture 4"/>
          <p:cNvPicPr/>
          <p:nvPr/>
        </p:nvPicPr>
        <p:blipFill>
          <a:blip r:embed="rId4"/>
          <a:stretch/>
        </p:blipFill>
        <p:spPr>
          <a:xfrm>
            <a:off x="8786864" y="2479811"/>
            <a:ext cx="2467604" cy="2361534"/>
          </a:xfrm>
          <a:prstGeom prst="rect">
            <a:avLst/>
          </a:prstGeom>
          <a:ln w="9360">
            <a:noFill/>
          </a:ln>
        </p:spPr>
      </p:pic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D7D0CAA2-0D77-5500-1420-6330724549D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774406" y="2602705"/>
            <a:ext cx="2229476" cy="1960859"/>
          </a:xfrm>
          <a:prstGeom prst="rect">
            <a:avLst/>
          </a:prstGeom>
          <a:ln>
            <a:noFill/>
          </a:ln>
        </p:spPr>
      </p:pic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1A553132-F20E-3984-2BD7-6808E2D27E98}"/>
              </a:ext>
            </a:extLst>
          </p:cNvPr>
          <p:cNvPicPr/>
          <p:nvPr/>
        </p:nvPicPr>
        <p:blipFill>
          <a:blip r:embed="rId6"/>
          <a:srcRect l="40489" t="30846" r="31550" b="57309"/>
          <a:stretch/>
        </p:blipFill>
        <p:spPr>
          <a:xfrm rot="16200000">
            <a:off x="5864973" y="3836730"/>
            <a:ext cx="4060800" cy="1322751"/>
          </a:xfrm>
          <a:prstGeom prst="rect">
            <a:avLst/>
          </a:prstGeom>
          <a:ln>
            <a:noFill/>
          </a:ln>
        </p:spPr>
      </p:pic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F7277D9C-EF46-B5F8-0BB1-B156B6737E86}"/>
              </a:ext>
            </a:extLst>
          </p:cNvPr>
          <p:cNvPicPr/>
          <p:nvPr/>
        </p:nvPicPr>
        <p:blipFill>
          <a:blip r:embed="rId7"/>
          <a:stretch/>
        </p:blipFill>
        <p:spPr>
          <a:xfrm rot="5400000">
            <a:off x="5044293" y="4452771"/>
            <a:ext cx="1689702" cy="2229476"/>
          </a:xfrm>
          <a:prstGeom prst="rect">
            <a:avLst/>
          </a:prstGeom>
          <a:ln w="9360">
            <a:noFill/>
          </a:ln>
        </p:spPr>
      </p:pic>
      <p:pic>
        <p:nvPicPr>
          <p:cNvPr id="5" name="Picture 4" descr="B+Ndscint">
            <a:extLst>
              <a:ext uri="{FF2B5EF4-FFF2-40B4-BE49-F238E27FC236}">
                <a16:creationId xmlns:a16="http://schemas.microsoft.com/office/drawing/2014/main" id="{895BBD04-A733-7B83-47F8-8F970D189F5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8786864" y="4973527"/>
            <a:ext cx="2467604" cy="1554979"/>
          </a:xfrm>
          <a:prstGeom prst="rect">
            <a:avLst/>
          </a:prstGeom>
          <a:ln>
            <a:noFill/>
          </a:ln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B978A4EF-4F84-35E7-95C2-433D02652ED6}"/>
              </a:ext>
            </a:extLst>
          </p:cNvPr>
          <p:cNvSpPr>
            <a:spLocks noGrp="1"/>
          </p:cNvSpPr>
          <p:nvPr>
            <p:ph type="sldNum" idx="1"/>
          </p:nvPr>
        </p:nvSpPr>
        <p:spPr>
          <a:xfrm>
            <a:off x="9247909" y="6345943"/>
            <a:ext cx="2743200" cy="365125"/>
          </a:xfrm>
        </p:spPr>
        <p:txBody>
          <a:bodyPr/>
          <a:lstStyle/>
          <a:p>
            <a:fld id="{39D771B2-7CE4-4348-BF95-B94684A078EA}" type="slidenum">
              <a:rPr lang="ru-RU" smtClean="0"/>
              <a:t>5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51B86F-31F7-9895-2BD9-1247B4AE27F6}"/>
              </a:ext>
            </a:extLst>
          </p:cNvPr>
          <p:cNvSpPr txBox="1"/>
          <p:nvPr/>
        </p:nvSpPr>
        <p:spPr>
          <a:xfrm>
            <a:off x="813630" y="247981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F94F9-20C7-CFB0-B9A2-1DD1FA209F3C}"/>
              </a:ext>
            </a:extLst>
          </p:cNvPr>
          <p:cNvSpPr txBox="1"/>
          <p:nvPr/>
        </p:nvSpPr>
        <p:spPr>
          <a:xfrm>
            <a:off x="4774406" y="410189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B1F8E6-0712-A42B-27E4-4543CD896D62}"/>
              </a:ext>
            </a:extLst>
          </p:cNvPr>
          <p:cNvSpPr txBox="1"/>
          <p:nvPr/>
        </p:nvSpPr>
        <p:spPr>
          <a:xfrm>
            <a:off x="4774406" y="472265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4E987-E5AF-86E2-2D9B-56763362E63D}"/>
              </a:ext>
            </a:extLst>
          </p:cNvPr>
          <p:cNvSpPr txBox="1"/>
          <p:nvPr/>
        </p:nvSpPr>
        <p:spPr>
          <a:xfrm>
            <a:off x="7233996" y="247981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763CDC-4E40-0C42-DD54-4538AB3619B3}"/>
              </a:ext>
            </a:extLst>
          </p:cNvPr>
          <p:cNvSpPr txBox="1"/>
          <p:nvPr/>
        </p:nvSpPr>
        <p:spPr>
          <a:xfrm>
            <a:off x="10914310" y="248030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03CE01-8E68-BED7-D224-2C695DBE05BA}"/>
              </a:ext>
            </a:extLst>
          </p:cNvPr>
          <p:cNvSpPr txBox="1"/>
          <p:nvPr/>
        </p:nvSpPr>
        <p:spPr>
          <a:xfrm>
            <a:off x="10914310" y="498054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6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26001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5902B6-A854-BD4F-E29F-2631624EB013}"/>
              </a:ext>
            </a:extLst>
          </p:cNvPr>
          <p:cNvSpPr/>
          <p:nvPr/>
        </p:nvSpPr>
        <p:spPr>
          <a:xfrm>
            <a:off x="0" y="-1"/>
            <a:ext cx="12192000" cy="21927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5EEC2-5B58-9DC6-1844-44686CAB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6</a:t>
            </a:fld>
            <a:endParaRPr lang="ru-RU"/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1339F663-790D-3AED-294D-09C048FC74C9}"/>
              </a:ext>
            </a:extLst>
          </p:cNvPr>
          <p:cNvSpPr/>
          <p:nvPr/>
        </p:nvSpPr>
        <p:spPr>
          <a:xfrm>
            <a:off x="311978" y="276342"/>
            <a:ext cx="11568043" cy="19082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N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ovel detectors</a:t>
            </a:r>
          </a:p>
          <a:p>
            <a:pPr algn="ctr"/>
            <a:r>
              <a:rPr lang="en-US" sz="2000" b="0" i="0" u="none" strike="noStrike" baseline="0" dirty="0">
                <a:solidFill>
                  <a:srgbClr val="000000"/>
                </a:solidFill>
              </a:rPr>
              <a:t>semiconductor detectors, liquid and plastic organic scintillators, composite scintillation detection systems, neutron and radon detectors, etc.</a:t>
            </a:r>
            <a:endParaRPr lang="en-US" sz="2000" spc="-1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A07B962-DBBC-6680-FA08-08AADBA78069}"/>
              </a:ext>
            </a:extLst>
          </p:cNvPr>
          <p:cNvGrpSpPr/>
          <p:nvPr/>
        </p:nvGrpSpPr>
        <p:grpSpPr>
          <a:xfrm>
            <a:off x="537769" y="2561671"/>
            <a:ext cx="11120474" cy="4077727"/>
            <a:chOff x="416666" y="2460461"/>
            <a:chExt cx="11120474" cy="4077727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A2CF0F2E-9A32-E668-B287-E64785BE02F8}"/>
                </a:ext>
              </a:extLst>
            </p:cNvPr>
            <p:cNvGrpSpPr/>
            <p:nvPr/>
          </p:nvGrpSpPr>
          <p:grpSpPr>
            <a:xfrm>
              <a:off x="416666" y="2466107"/>
              <a:ext cx="2700001" cy="3457065"/>
              <a:chOff x="480290" y="2447522"/>
              <a:chExt cx="3015537" cy="3087012"/>
            </a:xfrm>
          </p:grpSpPr>
          <p:sp>
            <p:nvSpPr>
              <p:cNvPr id="3" name="Овал 2">
                <a:extLst>
                  <a:ext uri="{FF2B5EF4-FFF2-40B4-BE49-F238E27FC236}">
                    <a16:creationId xmlns:a16="http://schemas.microsoft.com/office/drawing/2014/main" id="{93FDF5B4-8BBB-94BA-CA5A-D118DE46B298}"/>
                  </a:ext>
                </a:extLst>
              </p:cNvPr>
              <p:cNvSpPr/>
              <p:nvPr/>
            </p:nvSpPr>
            <p:spPr>
              <a:xfrm>
                <a:off x="480291" y="2447522"/>
                <a:ext cx="3015536" cy="964394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detectors based on silicon carbide (</a:t>
                </a:r>
                <a:r>
                  <a:rPr lang="en-US" dirty="0" err="1">
                    <a:solidFill>
                      <a:srgbClr val="000000"/>
                    </a:solidFill>
                  </a:rPr>
                  <a:t>SiC</a:t>
                </a:r>
                <a:r>
                  <a:rPr lang="en-US" dirty="0">
                    <a:solidFill>
                      <a:srgbClr val="000000"/>
                    </a:solidFill>
                  </a:rPr>
                  <a:t>) </a:t>
                </a:r>
                <a:endParaRPr lang="ru-RU" dirty="0"/>
              </a:p>
            </p:txBody>
          </p:sp>
          <p:sp>
            <p:nvSpPr>
              <p:cNvPr id="4" name="Прямоугольник: скругленные углы 3">
                <a:extLst>
                  <a:ext uri="{FF2B5EF4-FFF2-40B4-BE49-F238E27FC236}">
                    <a16:creationId xmlns:a16="http://schemas.microsoft.com/office/drawing/2014/main" id="{4AAE0F49-64DF-6F05-DC33-D157C4F344D3}"/>
                  </a:ext>
                </a:extLst>
              </p:cNvPr>
              <p:cNvSpPr/>
              <p:nvPr/>
            </p:nvSpPr>
            <p:spPr>
              <a:xfrm>
                <a:off x="480291" y="3590165"/>
                <a:ext cx="3015536" cy="578636"/>
              </a:xfrm>
              <a:prstGeom prst="round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0" u="none" strike="noStrike" baseline="0" dirty="0">
                    <a:solidFill>
                      <a:srgbClr val="000000"/>
                    </a:solidFill>
                  </a:rPr>
                  <a:t>nuclear radiation registration</a:t>
                </a:r>
                <a:endParaRPr lang="ru-RU" dirty="0"/>
              </a:p>
            </p:txBody>
          </p:sp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6217ED4D-9E9F-21CC-D3E2-ACA5A3312138}"/>
                  </a:ext>
                </a:extLst>
              </p:cNvPr>
              <p:cNvSpPr/>
              <p:nvPr/>
            </p:nvSpPr>
            <p:spPr>
              <a:xfrm>
                <a:off x="480290" y="4312968"/>
                <a:ext cx="3015536" cy="1221566"/>
              </a:xfrm>
              <a:prstGeom prst="round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0" u="none" strike="noStrike" baseline="0" dirty="0">
                    <a:solidFill>
                      <a:srgbClr val="000000"/>
                    </a:solidFill>
                  </a:rPr>
                  <a:t>to monitor the operation of high-current accelerators and nuclear reactors /</a:t>
                </a:r>
              </a:p>
              <a:p>
                <a:pPr algn="ctr"/>
                <a:r>
                  <a:rPr lang="en-US" sz="1800" b="0" u="none" strike="noStrike" baseline="0" dirty="0">
                    <a:solidFill>
                      <a:srgbClr val="000000"/>
                    </a:solidFill>
                  </a:rPr>
                  <a:t>hot plasma diagnostics</a:t>
                </a:r>
                <a:endParaRPr lang="ru-RU" dirty="0"/>
              </a:p>
            </p:txBody>
          </p: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CBD03A22-BE87-486A-AE2B-2F22D77CD3F3}"/>
                </a:ext>
              </a:extLst>
            </p:cNvPr>
            <p:cNvGrpSpPr/>
            <p:nvPr/>
          </p:nvGrpSpPr>
          <p:grpSpPr>
            <a:xfrm>
              <a:off x="3221484" y="2466107"/>
              <a:ext cx="2702007" cy="3457065"/>
              <a:chOff x="3780050" y="2442961"/>
              <a:chExt cx="3017776" cy="3087012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6793E4FC-4900-601F-C3AF-1D2762605D50}"/>
                  </a:ext>
                </a:extLst>
              </p:cNvPr>
              <p:cNvSpPr/>
              <p:nvPr/>
            </p:nvSpPr>
            <p:spPr>
              <a:xfrm>
                <a:off x="3782291" y="2442961"/>
                <a:ext cx="3015535" cy="964394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0" u="none" strike="noStrike" baseline="0" dirty="0">
                    <a:solidFill>
                      <a:srgbClr val="000000"/>
                    </a:solidFill>
                  </a:rPr>
                  <a:t>liquid tellurium-containing scintillators</a:t>
                </a:r>
                <a:endParaRPr lang="ru-RU" dirty="0"/>
              </a:p>
            </p:txBody>
          </p:sp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104CB2F5-493B-4CB7-AC76-28C684DFBEC0}"/>
                  </a:ext>
                </a:extLst>
              </p:cNvPr>
              <p:cNvSpPr/>
              <p:nvPr/>
            </p:nvSpPr>
            <p:spPr>
              <a:xfrm>
                <a:off x="3780050" y="3585605"/>
                <a:ext cx="3015535" cy="578636"/>
              </a:xfrm>
              <a:prstGeom prst="round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0" u="none" strike="noStrike" baseline="0" dirty="0">
                    <a:solidFill>
                      <a:srgbClr val="000000"/>
                    </a:solidFill>
                  </a:rPr>
                  <a:t>search of </a:t>
                </a:r>
                <a:r>
                  <a:rPr lang="en-US" sz="1800" b="0" u="none" strike="noStrike" baseline="0" dirty="0" err="1">
                    <a:solidFill>
                      <a:srgbClr val="000000"/>
                    </a:solidFill>
                  </a:rPr>
                  <a:t>neutrinoless</a:t>
                </a:r>
                <a:r>
                  <a:rPr lang="en-US" sz="1800" b="0" u="none" strike="noStrike" baseline="0" dirty="0">
                    <a:solidFill>
                      <a:srgbClr val="000000"/>
                    </a:solidFill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</a:rPr>
                  <a:t>double β-decay</a:t>
                </a:r>
                <a:endParaRPr lang="ru-RU" dirty="0"/>
              </a:p>
            </p:txBody>
          </p:sp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0C9A3601-4827-805A-C75C-82850D0A95D5}"/>
                  </a:ext>
                </a:extLst>
              </p:cNvPr>
              <p:cNvSpPr/>
              <p:nvPr/>
            </p:nvSpPr>
            <p:spPr>
              <a:xfrm>
                <a:off x="3780050" y="4308407"/>
                <a:ext cx="3015534" cy="1221566"/>
              </a:xfrm>
              <a:prstGeom prst="round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0" u="none" strike="noStrike" baseline="0" dirty="0">
                    <a:solidFill>
                      <a:srgbClr val="000000"/>
                    </a:solidFill>
                  </a:rPr>
                  <a:t>JUNO large-scale detector /</a:t>
                </a:r>
              </a:p>
              <a:p>
                <a:pPr algn="ctr"/>
                <a:r>
                  <a:rPr lang="en-US" sz="1800" b="0" u="none" strike="noStrike" baseline="0" dirty="0">
                    <a:solidFill>
                      <a:srgbClr val="000000"/>
                    </a:solidFill>
                  </a:rPr>
                  <a:t>other types of liquid and plastic scintillators</a:t>
                </a:r>
                <a:endParaRPr lang="ru-RU" dirty="0"/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0BDBAFB4-FF6F-E90B-180B-8CFCA85F95F1}"/>
                </a:ext>
              </a:extLst>
            </p:cNvPr>
            <p:cNvGrpSpPr/>
            <p:nvPr/>
          </p:nvGrpSpPr>
          <p:grpSpPr>
            <a:xfrm>
              <a:off x="6025953" y="2460461"/>
              <a:ext cx="2704362" cy="1933263"/>
              <a:chOff x="3777419" y="2442961"/>
              <a:chExt cx="3020408" cy="1587161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C9FB6CCF-371B-D82A-0243-E5322127BFEB}"/>
                  </a:ext>
                </a:extLst>
              </p:cNvPr>
              <p:cNvSpPr/>
              <p:nvPr/>
            </p:nvSpPr>
            <p:spPr>
              <a:xfrm>
                <a:off x="3782291" y="2442961"/>
                <a:ext cx="3015536" cy="886653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0" u="none" strike="noStrike" baseline="0" dirty="0">
                    <a:solidFill>
                      <a:srgbClr val="000000"/>
                    </a:solidFill>
                  </a:rPr>
                  <a:t>composite scintillators</a:t>
                </a:r>
                <a:endParaRPr lang="ru-RU" dirty="0"/>
              </a:p>
            </p:txBody>
          </p:sp>
          <p:sp>
            <p:nvSpPr>
              <p:cNvPr id="23" name="Прямоугольник: скругленные углы 22">
                <a:extLst>
                  <a:ext uri="{FF2B5EF4-FFF2-40B4-BE49-F238E27FC236}">
                    <a16:creationId xmlns:a16="http://schemas.microsoft.com/office/drawing/2014/main" id="{7D4F4045-E204-4609-D2D3-B946909BCB2A}"/>
                  </a:ext>
                </a:extLst>
              </p:cNvPr>
              <p:cNvSpPr/>
              <p:nvPr/>
            </p:nvSpPr>
            <p:spPr>
              <a:xfrm>
                <a:off x="3777419" y="3498130"/>
                <a:ext cx="3015536" cy="531992"/>
              </a:xfrm>
              <a:prstGeom prst="round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0" u="none" strike="noStrike" baseline="0" dirty="0">
                    <a:solidFill>
                      <a:srgbClr val="000000"/>
                    </a:solidFill>
                  </a:rPr>
                  <a:t>neutrino experiments</a:t>
                </a:r>
                <a:endParaRPr lang="ru-RU" dirty="0"/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B8BB183-4F2D-B77E-84FE-8835A2939D32}"/>
                </a:ext>
              </a:extLst>
            </p:cNvPr>
            <p:cNvGrpSpPr/>
            <p:nvPr/>
          </p:nvGrpSpPr>
          <p:grpSpPr>
            <a:xfrm>
              <a:off x="8837140" y="2460461"/>
              <a:ext cx="2700000" cy="1933262"/>
              <a:chOff x="3782291" y="2442961"/>
              <a:chExt cx="3015536" cy="1587160"/>
            </a:xfrm>
          </p:grpSpPr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8097EA0A-EA61-664D-02FA-E2884637F304}"/>
                  </a:ext>
                </a:extLst>
              </p:cNvPr>
              <p:cNvSpPr/>
              <p:nvPr/>
            </p:nvSpPr>
            <p:spPr>
              <a:xfrm>
                <a:off x="3782291" y="2442961"/>
                <a:ext cx="3015536" cy="886653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0" u="none" strike="noStrike" baseline="30000" dirty="0">
                    <a:solidFill>
                      <a:srgbClr val="000000"/>
                    </a:solidFill>
                  </a:rPr>
                  <a:t>3</a:t>
                </a:r>
                <a:r>
                  <a:rPr lang="en-US" sz="1800" b="0" u="none" strike="noStrike" baseline="0" dirty="0">
                    <a:solidFill>
                      <a:srgbClr val="000000"/>
                    </a:solidFill>
                  </a:rPr>
                  <a:t>He counters</a:t>
                </a:r>
                <a:endParaRPr lang="ru-RU" dirty="0"/>
              </a:p>
            </p:txBody>
          </p:sp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99ED954B-DA95-51D0-E5F6-722AF6EFAA49}"/>
                  </a:ext>
                </a:extLst>
              </p:cNvPr>
              <p:cNvSpPr/>
              <p:nvPr/>
            </p:nvSpPr>
            <p:spPr>
              <a:xfrm>
                <a:off x="3782291" y="3498129"/>
                <a:ext cx="3015536" cy="531992"/>
              </a:xfrm>
              <a:prstGeom prst="round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0" u="none" strike="noStrike" baseline="0" dirty="0">
                    <a:solidFill>
                      <a:srgbClr val="000000"/>
                    </a:solidFill>
                  </a:rPr>
                  <a:t>detecting low neutron fluxes</a:t>
                </a:r>
                <a:endParaRPr lang="ru-RU" dirty="0"/>
              </a:p>
            </p:txBody>
          </p: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B20DABC9-03A0-A148-684E-8A7D815F2173}"/>
                </a:ext>
              </a:extLst>
            </p:cNvPr>
            <p:cNvGrpSpPr/>
            <p:nvPr/>
          </p:nvGrpSpPr>
          <p:grpSpPr>
            <a:xfrm>
              <a:off x="7437886" y="4525097"/>
              <a:ext cx="2773887" cy="2013091"/>
              <a:chOff x="3685703" y="2239198"/>
              <a:chExt cx="3176042" cy="2013091"/>
            </a:xfrm>
          </p:grpSpPr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FBE0D04F-FD32-5C6A-25F5-2741B2E10E96}"/>
                  </a:ext>
                </a:extLst>
              </p:cNvPr>
              <p:cNvSpPr/>
              <p:nvPr/>
            </p:nvSpPr>
            <p:spPr>
              <a:xfrm>
                <a:off x="3685703" y="2239198"/>
                <a:ext cx="3091442" cy="1080000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0" u="none" strike="noStrike" baseline="0" dirty="0">
                    <a:solidFill>
                      <a:srgbClr val="000000"/>
                    </a:solidFill>
                  </a:rPr>
                  <a:t>sensitive radon detector</a:t>
                </a:r>
                <a:endParaRPr lang="ru-RU" dirty="0"/>
              </a:p>
            </p:txBody>
          </p:sp>
          <p:sp>
            <p:nvSpPr>
              <p:cNvPr id="33" name="Прямоугольник: скругленные углы 32">
                <a:extLst>
                  <a:ext uri="{FF2B5EF4-FFF2-40B4-BE49-F238E27FC236}">
                    <a16:creationId xmlns:a16="http://schemas.microsoft.com/office/drawing/2014/main" id="{93D1188B-C88C-B353-5B78-6AF49B5D0F5C}"/>
                  </a:ext>
                </a:extLst>
              </p:cNvPr>
              <p:cNvSpPr/>
              <p:nvPr/>
            </p:nvSpPr>
            <p:spPr>
              <a:xfrm>
                <a:off x="3770302" y="3393086"/>
                <a:ext cx="3091443" cy="859203"/>
              </a:xfrm>
              <a:prstGeom prst="round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to monitor of radon in the low-background rooms and equipment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B8C1C25F-345E-988A-75A1-E708A2B590DA}"/>
              </a:ext>
            </a:extLst>
          </p:cNvPr>
          <p:cNvCxnSpPr/>
          <p:nvPr/>
        </p:nvCxnSpPr>
        <p:spPr>
          <a:xfrm>
            <a:off x="3286194" y="2351544"/>
            <a:ext cx="0" cy="41760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5CFD0721-D3D2-692C-EDE7-38B89FD60CE1}"/>
              </a:ext>
            </a:extLst>
          </p:cNvPr>
          <p:cNvCxnSpPr/>
          <p:nvPr/>
        </p:nvCxnSpPr>
        <p:spPr>
          <a:xfrm>
            <a:off x="6098666" y="2351544"/>
            <a:ext cx="0" cy="41760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59C41F90-2438-AD1E-C05E-F68334E0053C}"/>
              </a:ext>
            </a:extLst>
          </p:cNvPr>
          <p:cNvCxnSpPr/>
          <p:nvPr/>
        </p:nvCxnSpPr>
        <p:spPr>
          <a:xfrm>
            <a:off x="8902827" y="2398006"/>
            <a:ext cx="0" cy="21600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64CA4C3A-6659-987D-F596-60A50DF41A47}"/>
              </a:ext>
            </a:extLst>
          </p:cNvPr>
          <p:cNvCxnSpPr>
            <a:cxnSpLocks/>
          </p:cNvCxnSpPr>
          <p:nvPr/>
        </p:nvCxnSpPr>
        <p:spPr>
          <a:xfrm rot="5400000">
            <a:off x="8949979" y="2404234"/>
            <a:ext cx="0" cy="43200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357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2">
            <a:extLst>
              <a:ext uri="{FF2B5EF4-FFF2-40B4-BE49-F238E27FC236}">
                <a16:creationId xmlns:a16="http://schemas.microsoft.com/office/drawing/2014/main" id="{1975AA86-13BF-49FA-3E5C-A8DC233B460A}"/>
              </a:ext>
            </a:extLst>
          </p:cNvPr>
          <p:cNvPicPr/>
          <p:nvPr/>
        </p:nvPicPr>
        <p:blipFill rotWithShape="1">
          <a:blip r:embed="rId2"/>
          <a:srcRect l="50407"/>
          <a:stretch/>
        </p:blipFill>
        <p:spPr>
          <a:xfrm>
            <a:off x="7066042" y="3257551"/>
            <a:ext cx="4649708" cy="3203220"/>
          </a:xfrm>
          <a:prstGeom prst="rect">
            <a:avLst/>
          </a:prstGeom>
          <a:ln>
            <a:noFill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511156E-05F5-7A80-F2B5-514A6B5030DA}"/>
              </a:ext>
            </a:extLst>
          </p:cNvPr>
          <p:cNvSpPr/>
          <p:nvPr/>
        </p:nvSpPr>
        <p:spPr>
          <a:xfrm>
            <a:off x="0" y="0"/>
            <a:ext cx="12192000" cy="18767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5EEC2-5B58-9DC6-1844-44686CAB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4907" y="6356349"/>
            <a:ext cx="2743200" cy="365125"/>
          </a:xfrm>
        </p:spPr>
        <p:txBody>
          <a:bodyPr/>
          <a:lstStyle/>
          <a:p>
            <a:fld id="{D59D45EA-54AE-47D4-BC8E-5306F3D43E8E}" type="slidenum">
              <a:rPr lang="ru-RU" smtClean="0"/>
              <a:t>7</a:t>
            </a:fld>
            <a:endParaRPr lang="ru-RU" dirty="0"/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1339F663-790D-3AED-294D-09C048FC74C9}"/>
              </a:ext>
            </a:extLst>
          </p:cNvPr>
          <p:cNvSpPr/>
          <p:nvPr/>
        </p:nvSpPr>
        <p:spPr>
          <a:xfrm>
            <a:off x="311978" y="276342"/>
            <a:ext cx="11568043" cy="16004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</a:p>
          <a:p>
            <a:pPr algn="ctr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Methods and techniques for the production and analysis of low-background materials</a:t>
            </a:r>
          </a:p>
          <a:p>
            <a:pPr algn="ctr"/>
            <a:r>
              <a:rPr lang="en-US" sz="2000" dirty="0"/>
              <a:t>with low content of radioactive impurities</a:t>
            </a:r>
            <a:endParaRPr lang="ru-RU" sz="20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46A1D51-D05E-DB9C-F9F5-7FEC79C13183}"/>
              </a:ext>
            </a:extLst>
          </p:cNvPr>
          <p:cNvGrpSpPr/>
          <p:nvPr/>
        </p:nvGrpSpPr>
        <p:grpSpPr>
          <a:xfrm>
            <a:off x="1301304" y="4599349"/>
            <a:ext cx="4754188" cy="1917092"/>
            <a:chOff x="1223878" y="4590733"/>
            <a:chExt cx="4754188" cy="1917092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3603CABB-0A27-FA75-DE24-908BA6E070F2}"/>
                </a:ext>
              </a:extLst>
            </p:cNvPr>
            <p:cNvGrpSpPr/>
            <p:nvPr/>
          </p:nvGrpSpPr>
          <p:grpSpPr>
            <a:xfrm>
              <a:off x="3674066" y="4590733"/>
              <a:ext cx="2304000" cy="1908000"/>
              <a:chOff x="1589689" y="1981457"/>
              <a:chExt cx="2694241" cy="2599680"/>
            </a:xfrm>
          </p:grpSpPr>
          <p:pic>
            <p:nvPicPr>
              <p:cNvPr id="10" name="Picture 6">
                <a:extLst>
                  <a:ext uri="{FF2B5EF4-FFF2-40B4-BE49-F238E27FC236}">
                    <a16:creationId xmlns:a16="http://schemas.microsoft.com/office/drawing/2014/main" id="{3AC972D7-7524-6945-1268-4CD58E848B32}"/>
                  </a:ext>
                </a:extLst>
              </p:cNvPr>
              <p:cNvPicPr/>
              <p:nvPr/>
            </p:nvPicPr>
            <p:blipFill>
              <a:blip r:embed="rId3"/>
              <a:srcRect t="2661" b="14500"/>
              <a:stretch/>
            </p:blipFill>
            <p:spPr>
              <a:xfrm>
                <a:off x="1589689" y="1981457"/>
                <a:ext cx="2694240" cy="2599680"/>
              </a:xfrm>
              <a:prstGeom prst="rect">
                <a:avLst/>
              </a:prstGeom>
              <a:ln w="9360">
                <a:noFill/>
              </a:ln>
            </p:spPr>
          </p:pic>
          <p:sp>
            <p:nvSpPr>
              <p:cNvPr id="11" name="CustomShape 1">
                <a:extLst>
                  <a:ext uri="{FF2B5EF4-FFF2-40B4-BE49-F238E27FC236}">
                    <a16:creationId xmlns:a16="http://schemas.microsoft.com/office/drawing/2014/main" id="{C5DA36E4-E41F-320B-F52B-DC893894CA3E}"/>
                  </a:ext>
                </a:extLst>
              </p:cNvPr>
              <p:cNvSpPr/>
              <p:nvPr/>
            </p:nvSpPr>
            <p:spPr>
              <a:xfrm>
                <a:off x="1589689" y="1993201"/>
                <a:ext cx="2694241" cy="8744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b="1" spc="-1" dirty="0">
                    <a:solidFill>
                      <a:srgbClr val="000000"/>
                    </a:solidFill>
                  </a:rPr>
                  <a:t>Solder</a:t>
                </a:r>
                <a:r>
                  <a:rPr lang="ru-RU" b="1" spc="-1" dirty="0">
                    <a:solidFill>
                      <a:srgbClr val="000000"/>
                    </a:solidFill>
                  </a:rPr>
                  <a:t> </a:t>
                </a:r>
                <a:r>
                  <a:rPr lang="en-US" b="1" spc="-1" dirty="0">
                    <a:solidFill>
                      <a:srgbClr val="000000"/>
                    </a:solidFill>
                  </a:rPr>
                  <a:t>(60% Sn and 40% </a:t>
                </a:r>
                <a:r>
                  <a:rPr lang="en-US" b="1" spc="-1" dirty="0" err="1">
                    <a:solidFill>
                      <a:srgbClr val="000000"/>
                    </a:solidFill>
                  </a:rPr>
                  <a:t>archPb</a:t>
                </a:r>
                <a:r>
                  <a:rPr lang="en-US" b="1" spc="-1" dirty="0">
                    <a:solidFill>
                      <a:srgbClr val="000000"/>
                    </a:solidFill>
                  </a:rPr>
                  <a:t>)</a:t>
                </a:r>
                <a:endParaRPr lang="ru-RU" b="1" spc="-1" dirty="0"/>
              </a:p>
            </p:txBody>
          </p: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C0C019E9-DE15-1457-1B39-0EAAC8A80F07}"/>
                </a:ext>
              </a:extLst>
            </p:cNvPr>
            <p:cNvGrpSpPr/>
            <p:nvPr/>
          </p:nvGrpSpPr>
          <p:grpSpPr>
            <a:xfrm>
              <a:off x="1223878" y="4599352"/>
              <a:ext cx="2320531" cy="1908473"/>
              <a:chOff x="4032677" y="4697395"/>
              <a:chExt cx="3008606" cy="2005640"/>
            </a:xfrm>
          </p:grpSpPr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1668BE48-F010-16E9-FF94-11BEA180F2DC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4032677" y="4697892"/>
                <a:ext cx="2987173" cy="2005143"/>
              </a:xfrm>
              <a:prstGeom prst="rect">
                <a:avLst/>
              </a:prstGeom>
              <a:ln w="9360">
                <a:noFill/>
              </a:ln>
            </p:spPr>
          </p:pic>
          <p:sp>
            <p:nvSpPr>
              <p:cNvPr id="13" name="CustomShape 2">
                <a:extLst>
                  <a:ext uri="{FF2B5EF4-FFF2-40B4-BE49-F238E27FC236}">
                    <a16:creationId xmlns:a16="http://schemas.microsoft.com/office/drawing/2014/main" id="{F96300EC-2DC1-0865-A578-27CF27CFA584}"/>
                  </a:ext>
                </a:extLst>
              </p:cNvPr>
              <p:cNvSpPr/>
              <p:nvPr/>
            </p:nvSpPr>
            <p:spPr>
              <a:xfrm>
                <a:off x="4054115" y="4697395"/>
                <a:ext cx="2987168" cy="3969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b="1" spc="-1" dirty="0">
                    <a:solidFill>
                      <a:srgbClr val="000000"/>
                    </a:solidFill>
                  </a:rPr>
                  <a:t>Low-radioactive flux</a:t>
                </a:r>
                <a:endParaRPr lang="ru-RU" b="1" spc="-1" dirty="0"/>
              </a:p>
            </p:txBody>
          </p:sp>
        </p:grp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BD588154-8794-5FEE-5E49-F16C64A4C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/>
          <a:stretch/>
        </p:blipFill>
        <p:spPr bwMode="auto">
          <a:xfrm>
            <a:off x="625707" y="2027235"/>
            <a:ext cx="4075620" cy="248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BBD7D01-585B-89A6-2398-272184D42175}"/>
              </a:ext>
            </a:extLst>
          </p:cNvPr>
          <p:cNvGrpSpPr/>
          <p:nvPr/>
        </p:nvGrpSpPr>
        <p:grpSpPr>
          <a:xfrm>
            <a:off x="5044942" y="1873423"/>
            <a:ext cx="5038086" cy="2368676"/>
            <a:chOff x="5044942" y="1873423"/>
            <a:chExt cx="5038086" cy="236867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8E74232-5906-C1E0-B5F4-3412C9221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0207"/>
            <a:stretch/>
          </p:blipFill>
          <p:spPr>
            <a:xfrm>
              <a:off x="7490671" y="2248883"/>
              <a:ext cx="2592357" cy="199321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86BBEEE-B87C-B6C8-3FF6-0A4CB68BB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5"/>
            <a:stretch/>
          </p:blipFill>
          <p:spPr>
            <a:xfrm>
              <a:off x="5044942" y="2242649"/>
              <a:ext cx="2247266" cy="1999450"/>
            </a:xfrm>
            <a:prstGeom prst="rect">
              <a:avLst/>
            </a:prstGeom>
          </p:spPr>
        </p:pic>
        <p:sp>
          <p:nvSpPr>
            <p:cNvPr id="16" name="CustomShape 2">
              <a:extLst>
                <a:ext uri="{FF2B5EF4-FFF2-40B4-BE49-F238E27FC236}">
                  <a16:creationId xmlns:a16="http://schemas.microsoft.com/office/drawing/2014/main" id="{B79BF1A0-9945-6F5B-FCD2-C87E41EA86AE}"/>
                </a:ext>
              </a:extLst>
            </p:cNvPr>
            <p:cNvSpPr/>
            <p:nvPr/>
          </p:nvSpPr>
          <p:spPr>
            <a:xfrm>
              <a:off x="6239442" y="1873423"/>
              <a:ext cx="2303996" cy="37773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b="1" spc="-1" dirty="0">
                  <a:solidFill>
                    <a:srgbClr val="000000"/>
                  </a:solidFill>
                </a:rPr>
                <a:t>Radiopure </a:t>
              </a:r>
              <a:r>
                <a:rPr lang="en-US" b="1" spc="-1" baseline="30000" dirty="0">
                  <a:solidFill>
                    <a:srgbClr val="000000"/>
                  </a:solidFill>
                </a:rPr>
                <a:t>82</a:t>
              </a:r>
              <a:r>
                <a:rPr lang="en-US" b="1" spc="-1" dirty="0">
                  <a:solidFill>
                    <a:srgbClr val="000000"/>
                  </a:solidFill>
                </a:rPr>
                <a:t>Se</a:t>
              </a:r>
              <a:endParaRPr lang="ru-RU" b="1" spc="-1" dirty="0"/>
            </a:p>
          </p:txBody>
        </p:sp>
      </p:grpSp>
    </p:spTree>
    <p:extLst>
      <p:ext uri="{BB962C8B-B14F-4D97-AF65-F5344CB8AC3E}">
        <p14:creationId xmlns:p14="http://schemas.microsoft.com/office/powerpoint/2010/main" val="2945224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CCAC71-5008-31C6-B88A-67DB1A3308C4}"/>
              </a:ext>
            </a:extLst>
          </p:cNvPr>
          <p:cNvSpPr/>
          <p:nvPr/>
        </p:nvSpPr>
        <p:spPr>
          <a:xfrm>
            <a:off x="0" y="0"/>
            <a:ext cx="12192000" cy="18767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5EEC2-5B58-9DC6-1844-44686CAB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8</a:t>
            </a:fld>
            <a:endParaRPr lang="ru-RU"/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1339F663-790D-3AED-294D-09C048FC74C9}"/>
              </a:ext>
            </a:extLst>
          </p:cNvPr>
          <p:cNvSpPr/>
          <p:nvPr/>
        </p:nvSpPr>
        <p:spPr>
          <a:xfrm>
            <a:off x="311978" y="276342"/>
            <a:ext cx="11568043" cy="16004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</a:p>
          <a:p>
            <a:pPr algn="ctr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Methods and techniques for the production and analysis of low-background materials</a:t>
            </a:r>
          </a:p>
          <a:p>
            <a:pPr algn="ctr"/>
            <a:r>
              <a:rPr lang="en-US" sz="2000" dirty="0"/>
              <a:t>with low content of radioactive impurities</a:t>
            </a:r>
            <a:endParaRPr lang="ru-RU" sz="2000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87FBB5A-6EC2-A6EE-C583-7D502AEE2760}"/>
              </a:ext>
            </a:extLst>
          </p:cNvPr>
          <p:cNvSpPr/>
          <p:nvPr/>
        </p:nvSpPr>
        <p:spPr>
          <a:xfrm>
            <a:off x="1181407" y="2328864"/>
            <a:ext cx="3420000" cy="1600438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u="none" strike="noStrike" baseline="0" dirty="0">
                <a:solidFill>
                  <a:srgbClr val="000000"/>
                </a:solidFill>
              </a:rPr>
              <a:t>Development of samples </a:t>
            </a:r>
            <a:r>
              <a:rPr lang="en-US" dirty="0">
                <a:solidFill>
                  <a:srgbClr val="000000"/>
                </a:solidFill>
              </a:rPr>
              <a:t>production methods (</a:t>
            </a:r>
            <a:r>
              <a:rPr lang="en-US" sz="1800" b="0" u="none" strike="noStrike" baseline="30000" dirty="0">
                <a:solidFill>
                  <a:srgbClr val="000000"/>
                </a:solidFill>
              </a:rPr>
              <a:t>82</a:t>
            </a:r>
            <a:r>
              <a:rPr lang="en-US" sz="1800" b="0" u="none" strike="noStrike" baseline="0" dirty="0">
                <a:solidFill>
                  <a:srgbClr val="000000"/>
                </a:solidFill>
              </a:rPr>
              <a:t>Se; </a:t>
            </a:r>
            <a:r>
              <a:rPr lang="en-US" sz="1800" b="0" u="none" strike="noStrike" baseline="30000" dirty="0">
                <a:solidFill>
                  <a:srgbClr val="000000"/>
                </a:solidFill>
              </a:rPr>
              <a:t>96</a:t>
            </a:r>
            <a:r>
              <a:rPr lang="en-US" sz="1800" b="0" u="none" strike="noStrike" baseline="0" dirty="0">
                <a:solidFill>
                  <a:srgbClr val="000000"/>
                </a:solidFill>
              </a:rPr>
              <a:t>Zr;</a:t>
            </a:r>
          </a:p>
          <a:p>
            <a:pPr algn="ctr"/>
            <a:r>
              <a:rPr lang="en-US" sz="1800" b="0" u="none" strike="noStrike" baseline="0" dirty="0">
                <a:solidFill>
                  <a:srgbClr val="000000"/>
                </a:solidFill>
              </a:rPr>
              <a:t> shielding materials – Pb, Cu, Zn; solder; etc.) with impurity content </a:t>
            </a:r>
            <a:r>
              <a:rPr lang="en-US" sz="1800" b="0" u="none" strike="noStrike" baseline="0" dirty="0" err="1">
                <a:solidFill>
                  <a:srgbClr val="000000"/>
                </a:solidFill>
              </a:rPr>
              <a:t>μBq</a:t>
            </a:r>
            <a:r>
              <a:rPr lang="en-US" sz="1800" b="0" u="none" strike="noStrike" baseline="0" dirty="0">
                <a:solidFill>
                  <a:srgbClr val="000000"/>
                </a:solidFill>
              </a:rPr>
              <a:t>/kg</a:t>
            </a:r>
            <a:endParaRPr lang="ru-RU" sz="24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3DBFC1A-8D50-C58A-695A-72921CC8B8AC}"/>
              </a:ext>
            </a:extLst>
          </p:cNvPr>
          <p:cNvSpPr/>
          <p:nvPr/>
        </p:nvSpPr>
        <p:spPr>
          <a:xfrm>
            <a:off x="2891407" y="4197956"/>
            <a:ext cx="3420000" cy="1978314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u="none" strike="noStrike" baseline="0" dirty="0">
                <a:solidFill>
                  <a:srgbClr val="000000"/>
                </a:solidFill>
              </a:rPr>
              <a:t>Development of samples </a:t>
            </a:r>
            <a:r>
              <a:rPr lang="en-US" dirty="0">
                <a:solidFill>
                  <a:srgbClr val="000000"/>
                </a:solidFill>
              </a:rPr>
              <a:t>analysis methods </a:t>
            </a:r>
            <a:r>
              <a:rPr lang="en-US" b="0" u="none" strike="noStrike" baseline="0" dirty="0">
                <a:solidFill>
                  <a:srgbClr val="000000"/>
                </a:solidFill>
              </a:rPr>
              <a:t>at an ultra-low sensitivity level using i</a:t>
            </a:r>
            <a:r>
              <a:rPr lang="en-US" dirty="0">
                <a:solidFill>
                  <a:srgbClr val="000000"/>
                </a:solidFill>
              </a:rPr>
              <a:t>nductively coupled plasma mass spectrometry (ICP-MS) and o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ther analytical and nuclear spectroscopic methods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0B2DB-73EB-86EF-75DD-46A2115B7E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9" r="13349"/>
          <a:stretch/>
        </p:blipFill>
        <p:spPr>
          <a:xfrm>
            <a:off x="6970426" y="2328214"/>
            <a:ext cx="3854687" cy="38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88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6949F19-703B-872F-B6EB-1E3AED959358}"/>
              </a:ext>
            </a:extLst>
          </p:cNvPr>
          <p:cNvGrpSpPr/>
          <p:nvPr/>
        </p:nvGrpSpPr>
        <p:grpSpPr>
          <a:xfrm>
            <a:off x="4893332" y="4074559"/>
            <a:ext cx="7298668" cy="2572861"/>
            <a:chOff x="4893332" y="4074559"/>
            <a:chExt cx="7298668" cy="257286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783F968-C2D9-C2B0-A265-CE76E1A34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3332" y="4074559"/>
              <a:ext cx="7298668" cy="2141974"/>
            </a:xfrm>
            <a:prstGeom prst="rect">
              <a:avLst/>
            </a:prstGeom>
          </p:spPr>
        </p:pic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792AAE4B-26A0-64AA-328B-BEED0B880A71}"/>
                </a:ext>
              </a:extLst>
            </p:cNvPr>
            <p:cNvSpPr/>
            <p:nvPr/>
          </p:nvSpPr>
          <p:spPr>
            <a:xfrm>
              <a:off x="5261300" y="6216533"/>
              <a:ext cx="656273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050" i="1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Zacherl</a:t>
              </a:r>
              <a:r>
                <a:rPr lang="kk-KZ" altLang="en-US" sz="1050" i="1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1050" i="1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M. et.al. First clinical results for PSMA targeted alpha therapy using 225Ac-PSMA-I&amp;T in advanced </a:t>
              </a:r>
              <a:r>
                <a:rPr lang="en-US" altLang="en-US" sz="1050" i="1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mCRPC</a:t>
              </a:r>
              <a:r>
                <a:rPr lang="en-US" altLang="en-US" sz="1050" i="1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patients. J </a:t>
              </a:r>
              <a:r>
                <a:rPr lang="en-US" altLang="en-US" sz="1050" i="1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Nucl</a:t>
              </a:r>
              <a:r>
                <a:rPr lang="en-US" altLang="en-US" sz="1050" i="1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Med. </a:t>
              </a:r>
              <a:r>
                <a:rPr lang="ru-RU" altLang="en-US" sz="105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2020</a:t>
              </a:r>
              <a:r>
                <a:rPr lang="en-US" altLang="en-US" sz="105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1050" i="1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DOI: 10.2967/jnumed.120.251017</a:t>
              </a: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CFEF76D-EAAC-0C3F-8C97-6E06D09FAACC}"/>
              </a:ext>
            </a:extLst>
          </p:cNvPr>
          <p:cNvSpPr/>
          <p:nvPr/>
        </p:nvSpPr>
        <p:spPr>
          <a:xfrm>
            <a:off x="0" y="0"/>
            <a:ext cx="12192000" cy="18767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5EEC2-5B58-9DC6-1844-44686CAB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5EA-54AE-47D4-BC8E-5306F3D43E8E}" type="slidenum">
              <a:rPr lang="ru-RU" smtClean="0"/>
              <a:t>9</a:t>
            </a:fld>
            <a:endParaRPr lang="ru-RU"/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1339F663-790D-3AED-294D-09C048FC74C9}"/>
              </a:ext>
            </a:extLst>
          </p:cNvPr>
          <p:cNvSpPr/>
          <p:nvPr/>
        </p:nvSpPr>
        <p:spPr>
          <a:xfrm>
            <a:off x="311978" y="276342"/>
            <a:ext cx="11568043" cy="16004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latin typeface="+mj-lt"/>
              </a:rPr>
              <a:t>Radiochemistry and spectroscopy for astrophysics and nuclear medicine</a:t>
            </a:r>
          </a:p>
          <a:p>
            <a:pPr algn="ctr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Production and purification methods of radionuclides</a:t>
            </a:r>
            <a:endParaRPr lang="ru-RU" sz="2400" dirty="0"/>
          </a:p>
          <a:p>
            <a:pPr algn="ctr"/>
            <a:r>
              <a:rPr lang="en-US" sz="2000" b="0" i="0" u="none" strike="noStrike" baseline="0" dirty="0">
                <a:solidFill>
                  <a:srgbClr val="000000"/>
                </a:solidFill>
              </a:rPr>
              <a:t>for radiopharmaceuticals synthesis</a:t>
            </a:r>
            <a:endParaRPr lang="ru-RU" sz="24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0C5A3B9-B5BA-63FD-D423-1016EE0A60B8}"/>
              </a:ext>
            </a:extLst>
          </p:cNvPr>
          <p:cNvGrpSpPr/>
          <p:nvPr/>
        </p:nvGrpSpPr>
        <p:grpSpPr>
          <a:xfrm>
            <a:off x="6543239" y="2011324"/>
            <a:ext cx="4134722" cy="2015997"/>
            <a:chOff x="1247994" y="3303778"/>
            <a:chExt cx="4134722" cy="2015997"/>
          </a:xfrm>
        </p:grpSpPr>
        <p:pic>
          <p:nvPicPr>
            <p:cNvPr id="618" name="Рисунок 617">
              <a:extLst>
                <a:ext uri="{FF2B5EF4-FFF2-40B4-BE49-F238E27FC236}">
                  <a16:creationId xmlns:a16="http://schemas.microsoft.com/office/drawing/2014/main" id="{98B238DF-8998-40D7-64E9-C25258458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2351" y="3303778"/>
              <a:ext cx="3626008" cy="1625573"/>
            </a:xfrm>
            <a:prstGeom prst="rect">
              <a:avLst/>
            </a:prstGeom>
          </p:spPr>
        </p:pic>
        <p:sp>
          <p:nvSpPr>
            <p:cNvPr id="621" name="TextBox 620">
              <a:extLst>
                <a:ext uri="{FF2B5EF4-FFF2-40B4-BE49-F238E27FC236}">
                  <a16:creationId xmlns:a16="http://schemas.microsoft.com/office/drawing/2014/main" id="{F8E0D3D4-7BFD-13E5-CBD4-53C6F4224F8F}"/>
                </a:ext>
              </a:extLst>
            </p:cNvPr>
            <p:cNvSpPr txBox="1"/>
            <p:nvPr/>
          </p:nvSpPr>
          <p:spPr>
            <a:xfrm>
              <a:off x="1247994" y="4981221"/>
              <a:ext cx="41347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The structure of a modern radiopharmaceutical</a:t>
              </a:r>
              <a:endParaRPr lang="ru-RU" sz="1600" dirty="0"/>
            </a:p>
          </p:txBody>
        </p:sp>
      </p:grpSp>
      <p:sp>
        <p:nvSpPr>
          <p:cNvPr id="622" name="TextBox 621">
            <a:extLst>
              <a:ext uri="{FF2B5EF4-FFF2-40B4-BE49-F238E27FC236}">
                <a16:creationId xmlns:a16="http://schemas.microsoft.com/office/drawing/2014/main" id="{6AACA1EB-2FA7-C10D-D052-68666834FD12}"/>
              </a:ext>
            </a:extLst>
          </p:cNvPr>
          <p:cNvSpPr txBox="1"/>
          <p:nvPr/>
        </p:nvSpPr>
        <p:spPr>
          <a:xfrm>
            <a:off x="485775" y="2153122"/>
            <a:ext cx="4831515" cy="4561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dirty="0"/>
              <a:t>Stages of development of a radiopharmaceutical:</a:t>
            </a:r>
          </a:p>
          <a:p>
            <a:pPr>
              <a:lnSpc>
                <a:spcPts val="2500"/>
              </a:lnSpc>
            </a:pPr>
            <a:endParaRPr lang="en-US" dirty="0"/>
          </a:p>
          <a:p>
            <a:pPr>
              <a:lnSpc>
                <a:spcPts val="2500"/>
              </a:lnSpc>
            </a:pPr>
            <a:r>
              <a:rPr lang="en-US" dirty="0"/>
              <a:t>Radionuclide choice</a:t>
            </a:r>
          </a:p>
          <a:p>
            <a:pPr>
              <a:lnSpc>
                <a:spcPts val="2500"/>
              </a:lnSpc>
            </a:pPr>
            <a:r>
              <a:rPr lang="en-US" dirty="0"/>
              <a:t>Development of biological vectors and chelators</a:t>
            </a:r>
          </a:p>
          <a:p>
            <a:pPr>
              <a:lnSpc>
                <a:spcPts val="2500"/>
              </a:lnSpc>
            </a:pPr>
            <a:r>
              <a:rPr lang="en-US" dirty="0"/>
              <a:t>Radionuclide production</a:t>
            </a:r>
          </a:p>
          <a:p>
            <a:pPr>
              <a:lnSpc>
                <a:spcPts val="2500"/>
              </a:lnSpc>
            </a:pPr>
            <a:r>
              <a:rPr lang="en-US" dirty="0"/>
              <a:t>Target dissolution</a:t>
            </a:r>
          </a:p>
          <a:p>
            <a:pPr>
              <a:lnSpc>
                <a:spcPts val="2500"/>
              </a:lnSpc>
            </a:pPr>
            <a:r>
              <a:rPr lang="en-US" dirty="0"/>
              <a:t>Radionuclide extraction</a:t>
            </a:r>
          </a:p>
          <a:p>
            <a:pPr>
              <a:lnSpc>
                <a:spcPts val="2500"/>
              </a:lnSpc>
            </a:pPr>
            <a:r>
              <a:rPr lang="en-US" dirty="0"/>
              <a:t>Radionuclide purification</a:t>
            </a:r>
          </a:p>
          <a:p>
            <a:pPr>
              <a:lnSpc>
                <a:spcPts val="2500"/>
              </a:lnSpc>
            </a:pPr>
            <a:r>
              <a:rPr lang="en-US" dirty="0"/>
              <a:t>Radionuclide conditioning</a:t>
            </a:r>
          </a:p>
          <a:p>
            <a:pPr>
              <a:lnSpc>
                <a:spcPts val="2500"/>
              </a:lnSpc>
            </a:pPr>
            <a:r>
              <a:rPr lang="en-US" dirty="0"/>
              <a:t>Synthesis of a radiopharmaceutical</a:t>
            </a:r>
          </a:p>
          <a:p>
            <a:pPr>
              <a:lnSpc>
                <a:spcPts val="2500"/>
              </a:lnSpc>
            </a:pPr>
            <a:r>
              <a:rPr lang="en-US" dirty="0"/>
              <a:t>Quality assessment of a radiopharmaceutical</a:t>
            </a:r>
          </a:p>
          <a:p>
            <a:pPr>
              <a:lnSpc>
                <a:spcPts val="2500"/>
              </a:lnSpc>
            </a:pPr>
            <a:r>
              <a:rPr lang="en-US" dirty="0"/>
              <a:t>Physicochemical studies of a radiopharmaceutical</a:t>
            </a:r>
          </a:p>
          <a:p>
            <a:pPr>
              <a:lnSpc>
                <a:spcPts val="2500"/>
              </a:lnSpc>
            </a:pPr>
            <a:r>
              <a:rPr lang="en-US" dirty="0"/>
              <a:t>Experiments on cells and animals</a:t>
            </a:r>
          </a:p>
          <a:p>
            <a:pPr>
              <a:lnSpc>
                <a:spcPts val="2500"/>
              </a:lnSpc>
            </a:pPr>
            <a:r>
              <a:rPr lang="en-US" dirty="0"/>
              <a:t>Preclinical and clinical tests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82986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3251</TotalTime>
  <Words>1775</Words>
  <Application>Microsoft Office PowerPoint</Application>
  <PresentationFormat>Широкоэкранный</PresentationFormat>
  <Paragraphs>400</Paragraphs>
  <Slides>20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Аягоз Баймуханова</cp:lastModifiedBy>
  <cp:revision>120</cp:revision>
  <cp:lastPrinted>2023-06-15T07:31:44Z</cp:lastPrinted>
  <dcterms:created xsi:type="dcterms:W3CDTF">2023-01-18T15:56:12Z</dcterms:created>
  <dcterms:modified xsi:type="dcterms:W3CDTF">2023-06-29T10:27:12Z</dcterms:modified>
</cp:coreProperties>
</file>