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792" r:id="rId3"/>
    <p:sldId id="419" r:id="rId4"/>
    <p:sldId id="418" r:id="rId5"/>
    <p:sldId id="420" r:id="rId6"/>
    <p:sldId id="429" r:id="rId7"/>
    <p:sldId id="637" r:id="rId8"/>
    <p:sldId id="788" r:id="rId9"/>
    <p:sldId id="787" r:id="rId10"/>
    <p:sldId id="642" r:id="rId11"/>
    <p:sldId id="676" r:id="rId12"/>
    <p:sldId id="734" r:id="rId13"/>
    <p:sldId id="258" r:id="rId14"/>
    <p:sldId id="260" r:id="rId15"/>
    <p:sldId id="795" r:id="rId16"/>
    <p:sldId id="799" r:id="rId17"/>
    <p:sldId id="798" r:id="rId18"/>
    <p:sldId id="800" r:id="rId19"/>
    <p:sldId id="793" r:id="rId20"/>
    <p:sldId id="794" r:id="rId21"/>
    <p:sldId id="797" r:id="rId22"/>
    <p:sldId id="79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652BD-FD1A-445F-A783-7332874072BC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180B7-14BB-4D3C-A259-83E66B125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4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A5BF2-A1A8-46D2-AD0C-B2D85C12FD5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A5BF2-A1A8-46D2-AD0C-B2D85C12FD5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85913-3FCD-4C05-B0A8-27E9B45BC9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46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85913-3FCD-4C05-B0A8-27E9B45BC9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29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135D30-5803-4ED5-95AD-DCEFAB0081AD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7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C9779-5BFB-1AA5-7233-38BAD01E7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5BBFC-1D3B-EFBA-1E8B-1620BE658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4995ED-A440-3B96-2887-CC968FE7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4E7F-5D82-4031-93C5-C6F147ED959C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9C25C-A6CC-2F8C-B489-A374872B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A8F4E0-67D6-E912-F0E6-AAD3892CF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7B9AC-D1C7-3F55-9193-2ECF954AE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89FAE3-ECBB-0ED3-1DD7-F7B690957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A6A2A8-7808-3851-7B50-B3698C766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3298-38FB-434F-BA52-C1BB0B20926B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B99D3-4102-FA42-6D1F-10700C433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FF42E3-7A63-1A79-321A-19555D79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3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FC4442-76B3-21BB-B13D-313636399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27699E-7F0A-C4A5-84C0-10B805225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9EB1D0-57CA-FB01-DE4F-F83F5586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602A6-E6D2-40D9-8A2F-9E00239532E7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C0A24-4C89-3C0E-40AB-9BB31190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1EEE11-E97F-9F27-78D0-F125CD9F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99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9457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2CEF2-A598-5542-A70D-C5EEB715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788EA-4554-04F0-5F88-592BE4043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A33CD-3152-86D6-F6DB-6306DDEA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90DB6-B1AD-47D7-82A8-07C1A99FEE97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DBE6E7-8B0E-8B1F-2966-81A56EFB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718A0A-C27F-FDA3-48D2-4D391FE2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5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B6CC0-BDFC-C80D-9911-6DF6AF88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CA82C8-1EAA-F9CB-897E-333B28D9B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7C3237-EC63-9855-636D-EB72CCCD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F4B5-1D18-4EF6-8CBC-70664572734F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781CF0-384F-B54B-019B-C1DC849F4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EC35A7-4932-B51C-5F6A-D2BF466C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99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FA9E3-FBE1-CA31-C790-D5B5225F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26A017-88FB-B79B-850C-797801818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3A44AE-8A46-D1F7-4772-47AB76DE7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637E25-8B66-F2C2-ED28-2D573366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45A55-3C4A-44DD-82A9-F02C130410C4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ABB90F-9AC0-A9D4-9B95-EC548345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D4C03F-F74E-3A20-BDD3-37EE3487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54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A2862-27D4-77DF-5788-88C76750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64ECA7-B674-7CA0-A9A5-F85ACFF8D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62776C-1AA7-743D-E5C6-76917B1CB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E4F2B6-ADB4-8C32-2447-77FC6D2D5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7AFBB4-8240-1C8A-9CF2-75493AC86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ED16BA-0CBF-A5D6-DBEB-F6D5707A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BD93-A806-4739-9A92-A737F89B95DF}" type="datetime1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AE382E-3AA3-550B-18BA-61566FF2D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891C10-ED14-DFA7-113C-9B95FC19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9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05D02-524E-1E1A-4B00-D4A55CCA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ACB9BA-C23D-627E-7065-796CE9C9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595C-AAE9-4E9C-94AD-EBB9C435E42A}" type="datetime1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812C22-8D79-8933-D33A-60C3BB57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035AB8-3B50-6AAC-68C6-4C9A9DDF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CE5DAE-7821-6026-FDAB-1B7C0DA3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9750-9D68-43E8-B5E7-249E137E4E6C}" type="datetime1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15F4A2-3FEA-1AED-70B6-98F692707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3A4EB4-9F37-8FDB-A04B-DA9D7D76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D5648-DFF2-3BFF-EDD9-E809E59B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D7BB7D-3DCE-4822-294E-E9B318000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830202-8F6F-28DC-2704-3F8C13DBB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AF923-D8A7-8EFA-BBAF-CF2B7D60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9192-92FD-4B65-9570-54D0123D1847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B4FB04-759A-B61B-1CE9-86B7E800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5DD06A-101A-A4F5-59A1-133F2F41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8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26EB4-DD4B-6549-E307-A367A0625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F78B4F-82E1-BC46-A8A0-2DA0545AD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1B453B-0058-99D9-4C7E-0B578492A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741B9F-32F0-97EC-1578-EBF9CC433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55FA2-EC20-4A55-BCB2-73E8A5B7119B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364386-A74E-0787-4B5E-CA339E73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D150D4-4FEF-F960-B6D6-28B8FDCF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0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6EB7B-2C02-2097-3A60-EF05CB00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F2ED90-6D59-CFEB-196E-7E01FB456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FACAA-8319-1721-0489-B80E1A678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4F7DD-D428-4C0B-95C3-2679DB7BD573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735F8B-9A00-D054-C1BA-94920295D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3D9E-A2FD-1A9C-50C0-4EE86A9DD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0FB9-CF2B-45C5-8BEB-0D22222D8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7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8/1748-0221/16/12/P12011" TargetMode="External"/><Relationship Id="rId3" Type="http://schemas.openxmlformats.org/officeDocument/2006/relationships/hyperlink" Target="https://doi.org/10.1103/PhysRevD.106.L051101" TargetMode="External"/><Relationship Id="rId7" Type="http://schemas.openxmlformats.org/officeDocument/2006/relationships/hyperlink" Target="https://doi.org/10.1109/TNS.2020.3037336" TargetMode="External"/><Relationship Id="rId2" Type="http://schemas.openxmlformats.org/officeDocument/2006/relationships/hyperlink" Target="https://doi.org/10.1140/epjc/s10052-022-11150-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748-0221/17/04/P04009" TargetMode="External"/><Relationship Id="rId5" Type="http://schemas.openxmlformats.org/officeDocument/2006/relationships/hyperlink" Target="https://doi.org/10.1140/epjc/s10052-022-10471-1" TargetMode="External"/><Relationship Id="rId4" Type="http://schemas.openxmlformats.org/officeDocument/2006/relationships/hyperlink" Target="https://doi.org/10.1016/j.nima.2022.16713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83ED1-C350-76F5-B372-B6EA57157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969" y="2329258"/>
            <a:ext cx="9144000" cy="1969084"/>
          </a:xfrm>
        </p:spPr>
        <p:txBody>
          <a:bodyPr>
            <a:normAutofit/>
          </a:bodyPr>
          <a:lstStyle/>
          <a:p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Proposal for opening a new project "Investigations of reactor neutrinos on a short baseline“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CF2888-B643-7D3A-2B26-A7AAC3CE9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56060"/>
            <a:ext cx="9144000" cy="882395"/>
          </a:xfrm>
        </p:spPr>
        <p:txBody>
          <a:bodyPr/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leader: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I.Zhitnikov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deputy leaders: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Lubashevskiy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S.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Rozov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M.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Shirchenko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C3C23D-75F4-71F6-9B7F-B8E4EE421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631" y="361274"/>
            <a:ext cx="70564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alt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Research</a:t>
            </a:r>
          </a:p>
          <a:p>
            <a:pPr algn="ctr" eaLnBrk="1" hangingPunct="1">
              <a:defRPr/>
            </a:pPr>
            <a:r>
              <a:rPr lang="en-US" altLang="ru-RU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Dzhelepov</a:t>
            </a:r>
            <a:r>
              <a:rPr lang="en-US" alt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Laboratory of Nuclear Problems</a:t>
            </a:r>
          </a:p>
          <a:p>
            <a:pPr algn="ctr" eaLnBrk="1" hangingPunct="1">
              <a:defRPr/>
            </a:pPr>
            <a:endParaRPr lang="en-US" alt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alt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Advisory Committee for Nuclear Physics, 30</a:t>
            </a:r>
            <a:r>
              <a:rPr lang="en-US" altLang="ru-RU" sz="18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June 2023</a:t>
            </a:r>
            <a:endParaRPr lang="de-DE" altLang="ru-RU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18A36B-BA4A-03F4-C73A-B3699BF86D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" y="233734"/>
            <a:ext cx="2405380" cy="134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2C1E33-22B8-5AC2-31E8-434B02D2EAC5}"/>
              </a:ext>
            </a:extLst>
          </p:cNvPr>
          <p:cNvSpPr txBox="1"/>
          <p:nvPr/>
        </p:nvSpPr>
        <p:spPr>
          <a:xfrm>
            <a:off x="4260004" y="4692535"/>
            <a:ext cx="38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Code of theme :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03-2-1100-2010/2024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438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6C5430-7AC7-4AAE-8B02-978A81EC6883}"/>
              </a:ext>
            </a:extLst>
          </p:cNvPr>
          <p:cNvSpPr txBox="1">
            <a:spLocks/>
          </p:cNvSpPr>
          <p:nvPr/>
        </p:nvSpPr>
        <p:spPr>
          <a:xfrm>
            <a:off x="1697384" y="203841"/>
            <a:ext cx="10535912" cy="77688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experiment: search for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CEvNS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 and other rare processes  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ea typeface="Gungsuh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BEEA88-4751-40EB-B0E6-B1A6C02E8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" y="-498850"/>
            <a:ext cx="1678928" cy="1551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57D424-AC50-4758-90CD-62B9761921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" y="836712"/>
            <a:ext cx="5067916" cy="30181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ACC4A0-350F-4F28-8113-C05F3CB99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" y="3854816"/>
            <a:ext cx="4957311" cy="2956054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B915508F-7AC8-461A-BA58-8A688D584479}"/>
              </a:ext>
            </a:extLst>
          </p:cNvPr>
          <p:cNvSpPr/>
          <p:nvPr/>
        </p:nvSpPr>
        <p:spPr>
          <a:xfrm>
            <a:off x="5164508" y="980728"/>
            <a:ext cx="6764139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first data shows no significant difference in background level during reactor ON and OFF regimes. No excess at low energy connected with the CE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has been observed. The upper limit on the quenching parameter </a:t>
            </a:r>
            <a:r>
              <a:rPr lang="en-US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&lt; 0.26 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90% CL has been obtained (dashed line). Red solid line for quenching parameter k = 0.179.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B93BB0D-84C7-47E4-B5BC-3D78F059D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419" y="3003184"/>
            <a:ext cx="6764139" cy="373818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with the 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spectrometer at Kalinin Nuclear Power Plant are ongoing. </a:t>
            </a: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results have showed that achieved background level allows to search for CE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at KNPP. No significant difference between regimes with reactor ON and OFF has been observed so far.</a:t>
            </a:r>
            <a:endParaRPr lang="ru-RU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1200 </a:t>
            </a:r>
            <a:r>
              <a:rPr lang="en-US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kgd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data has been accumulated so far. Since 09/2022 the data taking are performed at reduced distance to the reactor core.</a:t>
            </a: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optimization of data taking is performed as well. New results with more statistics are expected soon.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D22F93-8639-07A8-740B-202E3169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8709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4" name="Text Box 9"/>
          <p:cNvSpPr txBox="1">
            <a:spLocks noChangeArrowheads="1"/>
          </p:cNvSpPr>
          <p:nvPr/>
        </p:nvSpPr>
        <p:spPr bwMode="auto">
          <a:xfrm>
            <a:off x="8739447" y="686843"/>
            <a:ext cx="184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9447" y="260448"/>
            <a:ext cx="3253910" cy="386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491837" y="1112282"/>
            <a:ext cx="493483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DANSS is installed on 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movable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platform </a:t>
            </a:r>
            <a:r>
              <a:rPr lang="en-US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3.1 GW WWER-1000 reactor </a:t>
            </a:r>
            <a:r>
              <a:rPr lang="en-US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Kalinin Nuclear Power Plant</a:t>
            </a:r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Core:h</a:t>
            </a: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=3.7m, </a:t>
            </a:r>
            <a:r>
              <a:rPr lang="en-US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=3.1m)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Kalinin NPP. </a:t>
            </a:r>
          </a:p>
          <a:p>
            <a:r>
              <a:rPr lang="en-US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 </a:t>
            </a:r>
            <a:r>
              <a:rPr lang="en-US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mwe</a:t>
            </a:r>
            <a:r>
              <a:rPr lang="en-US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shielding =&gt; </a:t>
            </a:r>
            <a:r>
              <a:rPr lang="el-GR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flux reduction ~6! </a:t>
            </a:r>
          </a:p>
          <a:p>
            <a:r>
              <a:rPr lang="en-US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cosmic neutrons! </a:t>
            </a:r>
          </a:p>
          <a:p>
            <a:endParaRPr lang="en-US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distance from reactor core 10.9-12.9m</a:t>
            </a:r>
          </a:p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(center to center)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changed 2-3 times a week</a:t>
            </a:r>
          </a:p>
          <a:p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Trigger: </a:t>
            </a:r>
            <a:r>
              <a:rPr lang="el-GR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(РМТ)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&gt;0.5-0.7MeV=&gt;Read 2600 wave forms </a:t>
            </a: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(125MHz),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for correlated pairs offline.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31620" y="2731791"/>
            <a:ext cx="4619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20.3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54839" y="3234392"/>
            <a:ext cx="617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DANSS</a:t>
            </a:r>
            <a:endParaRPr lang="ru-RU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196844" y="2415735"/>
            <a:ext cx="52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Core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18197" y="1428178"/>
            <a:ext cx="642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Water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724168" y="4325638"/>
            <a:ext cx="303159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 fission fractions: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average,</a:t>
            </a:r>
          </a:p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and end of campaign [%]</a:t>
            </a: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235U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54.1 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63.7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44.7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239Pu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33.2 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26.6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38.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238U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7.3  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6.8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7.5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241Pu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5.5  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8.5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(for a typical campaign)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B9106-F881-093C-FD57-6275F08C7DFB}"/>
                  </a:ext>
                </a:extLst>
              </p:cNvPr>
              <p:cNvSpPr txBox="1"/>
              <p:nvPr/>
            </p:nvSpPr>
            <p:spPr>
              <a:xfrm>
                <a:off x="491837" y="4678837"/>
                <a:ext cx="4588477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Main tasks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 for short-range neutrino oscillations and </a:t>
                </a:r>
                <a:r>
                  <a:rPr lang="en-US" b="1" kern="1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remote monitoring </a:t>
                </a:r>
                <a:r>
                  <a:rPr lang="en-US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of nuclear reactor core</a:t>
                </a:r>
                <a:r>
                  <a:rPr lang="en-US" b="1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buNone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neutrino registration IBD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sz="1800" dirty="0"/>
                  <a:t>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8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800" i="1" dirty="0" smtClean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</a:t>
                </a:r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reaction is used.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EB9106-F881-093C-FD57-6275F08C7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37" y="4678837"/>
                <a:ext cx="4588477" cy="1754326"/>
              </a:xfrm>
              <a:prstGeom prst="rect">
                <a:avLst/>
              </a:prstGeom>
              <a:blipFill>
                <a:blip r:embed="rId3"/>
                <a:stretch>
                  <a:fillRect l="-1197" t="-2091" b="-48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8C99A7-B435-02EA-2A13-A076583C3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20" y="991919"/>
            <a:ext cx="2551158" cy="1754054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3AC0104-28EB-1B65-8DBC-15075EDCC828}"/>
              </a:ext>
            </a:extLst>
          </p:cNvPr>
          <p:cNvCxnSpPr>
            <a:cxnSpLocks/>
          </p:cNvCxnSpPr>
          <p:nvPr/>
        </p:nvCxnSpPr>
        <p:spPr>
          <a:xfrm>
            <a:off x="6095999" y="1392909"/>
            <a:ext cx="0" cy="3783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067BB8-2B8D-9205-970B-07D9152FEAB0}"/>
              </a:ext>
            </a:extLst>
          </p:cNvPr>
          <p:cNvSpPr txBox="1"/>
          <p:nvPr/>
        </p:nvSpPr>
        <p:spPr>
          <a:xfrm>
            <a:off x="5598107" y="1018629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KNPP #4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EDEA0B-8E90-169F-4307-380F06952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096" y="2875043"/>
            <a:ext cx="2746743" cy="158399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в помещении, человек, пол&#10;&#10;Автоматически созданное описание">
            <a:extLst>
              <a:ext uri="{FF2B5EF4-FFF2-40B4-BE49-F238E27FC236}">
                <a16:creationId xmlns:a16="http://schemas.microsoft.com/office/drawing/2014/main" id="{77EF83C2-F408-4E58-AECD-8C5098D49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61" y="4588109"/>
            <a:ext cx="2494128" cy="1867927"/>
          </a:xfrm>
          <a:prstGeom prst="rect">
            <a:avLst/>
          </a:prstGeom>
        </p:spPr>
      </p:pic>
      <p:sp>
        <p:nvSpPr>
          <p:cNvPr id="17" name="Заголовок 13">
            <a:extLst>
              <a:ext uri="{FF2B5EF4-FFF2-40B4-BE49-F238E27FC236}">
                <a16:creationId xmlns:a16="http://schemas.microsoft.com/office/drawing/2014/main" id="{08ED4A2A-DD24-5374-8537-4E0250AFD218}"/>
              </a:ext>
            </a:extLst>
          </p:cNvPr>
          <p:cNvSpPr txBox="1">
            <a:spLocks/>
          </p:cNvSpPr>
          <p:nvPr/>
        </p:nvSpPr>
        <p:spPr>
          <a:xfrm>
            <a:off x="72778" y="94329"/>
            <a:ext cx="2350382" cy="415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DANSS experiment</a:t>
            </a:r>
            <a:endParaRPr lang="ru-RU" altLang="ru-RU" sz="2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AA4BE0D4-24B9-27F1-1337-BBD782C1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089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1"/>
          <p:cNvSpPr txBox="1">
            <a:spLocks/>
          </p:cNvSpPr>
          <p:nvPr/>
        </p:nvSpPr>
        <p:spPr>
          <a:xfrm>
            <a:off x="1726914" y="808086"/>
            <a:ext cx="8645525" cy="5581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ru-RU" kern="0" dirty="0"/>
              <a:t>                 </a:t>
            </a:r>
            <a:endParaRPr lang="ru-RU" altLang="ru-RU" kern="0" dirty="0"/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1211553" y="4780889"/>
            <a:ext cx="4823269" cy="178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72000"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CC0099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CC0099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CC0099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CC0099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i="1">
                <a:solidFill>
                  <a:srgbClr val="CC0099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ru-RU" alt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 </a:t>
            </a:r>
            <a:r>
              <a:rPr lang="en-US" alt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 strips with </a:t>
            </a:r>
            <a:r>
              <a:rPr lang="en-US" altLang="ru-RU" sz="1800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US" altLang="ru-RU" sz="18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containing coating for neutron capture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altLang="ru-RU" sz="1800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collection with 3 WLS fibers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alt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fiber read out with individual </a:t>
            </a:r>
            <a:r>
              <a:rPr lang="en-US" altLang="ru-RU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endParaRPr lang="en-US" alt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altLang="ru-RU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 fibers from 50 strips make a bunch of 100 on a PMT cathode = Module</a:t>
            </a:r>
            <a:endParaRPr lang="ru-RU" altLang="ru-RU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"/>
          <a:stretch>
            <a:fillRect/>
          </a:stretch>
        </p:blipFill>
        <p:spPr bwMode="auto">
          <a:xfrm>
            <a:off x="6217807" y="875433"/>
            <a:ext cx="4824413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064060" y="4295897"/>
            <a:ext cx="4409974" cy="2108269"/>
          </a:xfrm>
          <a:prstGeom prst="rect">
            <a:avLst/>
          </a:prstGeom>
          <a:noFill/>
        </p:spPr>
        <p:txBody>
          <a:bodyPr wrap="square" rIns="72000">
            <a:spAutoFit/>
          </a:bodyPr>
          <a:lstStyle/>
          <a:p>
            <a:pPr indent="176213">
              <a:spcBef>
                <a:spcPts val="3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Two-coordinate detector with fine segmentation – spatial information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6213">
              <a:spcBef>
                <a:spcPts val="3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Multilayer closed passive shielding: electrolytic copper frame ~5 cm, borated polyethylene 8 cm, lead 5 cm, borated polyethylene 8 cm</a:t>
            </a:r>
          </a:p>
          <a:p>
            <a:pPr indent="176213">
              <a:spcBef>
                <a:spcPts val="300"/>
              </a:spcBef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2-layer active </a:t>
            </a:r>
            <a:r>
              <a:rPr lang="el-GR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-veto on 5 sides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Заголовок 13"/>
          <p:cNvSpPr txBox="1">
            <a:spLocks/>
          </p:cNvSpPr>
          <p:nvPr/>
        </p:nvSpPr>
        <p:spPr>
          <a:xfrm>
            <a:off x="72778" y="94329"/>
            <a:ext cx="2865772" cy="415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DANSS Detector design </a:t>
            </a:r>
            <a:endParaRPr lang="ru-RU" altLang="ru-RU" sz="2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451ED-408B-4F52-A9DB-300EB2AEF685}"/>
              </a:ext>
            </a:extLst>
          </p:cNvPr>
          <p:cNvSpPr txBox="1"/>
          <p:nvPr/>
        </p:nvSpPr>
        <p:spPr>
          <a:xfrm>
            <a:off x="8524124" y="501134"/>
            <a:ext cx="2596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highlight>
                  <a:srgbClr val="FFFF00"/>
                </a:highlight>
              </a:rPr>
              <a:t>JINST 11(2016)no11,P11011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endParaRPr lang="ru-RU" sz="1600" dirty="0">
              <a:highlight>
                <a:srgbClr val="FFFF00"/>
              </a:highlight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0C1AF4-056B-C3A7-E25E-D60021F51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53" y="817040"/>
            <a:ext cx="4299502" cy="16598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DED59CF-6945-786E-2173-209971F9E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68" y="2556027"/>
            <a:ext cx="4017595" cy="2085768"/>
          </a:xfrm>
          <a:prstGeom prst="rect">
            <a:avLst/>
          </a:prstGeom>
        </p:spPr>
      </p:pic>
      <p:sp>
        <p:nvSpPr>
          <p:cNvPr id="36" name="Номер слайда 35">
            <a:extLst>
              <a:ext uri="{FF2B5EF4-FFF2-40B4-BE49-F238E27FC236}">
                <a16:creationId xmlns:a16="http://schemas.microsoft.com/office/drawing/2014/main" id="{0258F430-A74A-B867-A80F-7DD89D27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0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2090A86-A82B-682F-8758-DDCAA0602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1" y="696204"/>
            <a:ext cx="3795487" cy="34275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5E532D-5D12-F3D0-51AC-2069FAAB8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95" y="696204"/>
            <a:ext cx="6715688" cy="3522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165D72-3677-88B0-AF5A-E6AA8B9795D0}"/>
              </a:ext>
            </a:extLst>
          </p:cNvPr>
          <p:cNvSpPr txBox="1"/>
          <p:nvPr/>
        </p:nvSpPr>
        <p:spPr>
          <a:xfrm>
            <a:off x="8512639" y="1189814"/>
            <a:ext cx="1359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</a:rPr>
              <a:t>Reactor off</a:t>
            </a:r>
            <a:endParaRPr lang="ru-RU" sz="1600" b="1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F5BF4-CEF4-9079-DF23-2C1313AC5992}"/>
              </a:ext>
            </a:extLst>
          </p:cNvPr>
          <p:cNvSpPr txBox="1"/>
          <p:nvPr/>
        </p:nvSpPr>
        <p:spPr>
          <a:xfrm>
            <a:off x="5962139" y="2540786"/>
            <a:ext cx="1359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</a:rPr>
              <a:t>Reactor off</a:t>
            </a:r>
            <a:endParaRPr lang="ru-RU" sz="1600" b="1" dirty="0">
              <a:solidFill>
                <a:srgbClr val="0000CC"/>
              </a:solidFill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7764D6A-C38D-3138-046F-816E4814CD23}"/>
              </a:ext>
            </a:extLst>
          </p:cNvPr>
          <p:cNvCxnSpPr>
            <a:cxnSpLocks/>
          </p:cNvCxnSpPr>
          <p:nvPr/>
        </p:nvCxnSpPr>
        <p:spPr>
          <a:xfrm>
            <a:off x="9358745" y="1528368"/>
            <a:ext cx="615869" cy="3981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4F8018C-05E4-D99F-1DC8-88F7E3DC1093}"/>
              </a:ext>
            </a:extLst>
          </p:cNvPr>
          <p:cNvCxnSpPr>
            <a:cxnSpLocks/>
          </p:cNvCxnSpPr>
          <p:nvPr/>
        </p:nvCxnSpPr>
        <p:spPr>
          <a:xfrm flipH="1">
            <a:off x="8512639" y="1528368"/>
            <a:ext cx="271143" cy="1181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FC681D4-411D-0AE4-F800-BCCFD2BF8226}"/>
              </a:ext>
            </a:extLst>
          </p:cNvPr>
          <p:cNvCxnSpPr>
            <a:cxnSpLocks/>
          </p:cNvCxnSpPr>
          <p:nvPr/>
        </p:nvCxnSpPr>
        <p:spPr>
          <a:xfrm>
            <a:off x="6492898" y="2951020"/>
            <a:ext cx="510254" cy="4500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8143B9D-7AA5-518E-7B7C-33F244BFC51C}"/>
              </a:ext>
            </a:extLst>
          </p:cNvPr>
          <p:cNvCxnSpPr>
            <a:cxnSpLocks/>
          </p:cNvCxnSpPr>
          <p:nvPr/>
        </p:nvCxnSpPr>
        <p:spPr>
          <a:xfrm flipV="1">
            <a:off x="9666679" y="1302724"/>
            <a:ext cx="1721757" cy="189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4217347-A3E2-4F0F-EE83-089072E4A53E}"/>
              </a:ext>
            </a:extLst>
          </p:cNvPr>
          <p:cNvSpPr txBox="1"/>
          <p:nvPr/>
        </p:nvSpPr>
        <p:spPr>
          <a:xfrm>
            <a:off x="4887394" y="96015"/>
            <a:ext cx="7250489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38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statistics accumulated is </a:t>
            </a:r>
            <a:r>
              <a:rPr lang="en-US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6M IBD-events in 6 years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4 reactor off periods </a:t>
            </a:r>
          </a:p>
          <a:p>
            <a:pPr algn="ctr">
              <a:spcAft>
                <a:spcPts val="238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(4.4M events in oscillation analysis)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F8FD118-719E-1BA4-76BA-2302E570E519}"/>
              </a:ext>
            </a:extLst>
          </p:cNvPr>
          <p:cNvSpPr txBox="1"/>
          <p:nvPr/>
        </p:nvSpPr>
        <p:spPr>
          <a:xfrm>
            <a:off x="755600" y="4149125"/>
            <a:ext cx="3547491" cy="25032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defTabSz="822744" fontAlgn="auto">
              <a:spcBef>
                <a:spcPts val="0"/>
              </a:spcBef>
              <a:spcAft>
                <a:spcPts val="476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Exclusion region was calculated using Gaussian CLs method for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1.5-6 MeV region  </a:t>
            </a:r>
          </a:p>
          <a:p>
            <a:pPr marL="285750" indent="-285750" defTabSz="822744" fontAlgn="auto">
              <a:spcBef>
                <a:spcPts val="0"/>
              </a:spcBef>
              <a:spcAft>
                <a:spcPts val="476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stringent limit reaches</a:t>
            </a:r>
          </a:p>
          <a:p>
            <a:pPr defTabSz="822744" fontAlgn="auto">
              <a:spcBef>
                <a:spcPts val="0"/>
              </a:spcBef>
              <a:spcAft>
                <a:spcPts val="476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sin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4x10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level. </a:t>
            </a:r>
          </a:p>
          <a:p>
            <a:pPr marL="285750" indent="-285750" defTabSz="822744" fontAlgn="auto">
              <a:spcBef>
                <a:spcPts val="0"/>
              </a:spcBef>
              <a:spcAft>
                <a:spcPts val="476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very interesting part of 4v parameters is excluded. </a:t>
            </a:r>
          </a:p>
          <a:p>
            <a:pPr marL="285750" indent="-285750" defTabSz="822744" fontAlgn="auto">
              <a:spcBef>
                <a:spcPts val="0"/>
              </a:spcBef>
              <a:spcAft>
                <a:spcPts val="476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probable point of RRA+GA is excluded at &gt;5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confidence level already in 2018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DD9421-E1DF-E47C-7E02-BE7B6C18B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39" y="4785158"/>
            <a:ext cx="6021800" cy="19291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6AB440-69A4-E8DB-BE0D-95034E1F19C3}"/>
              </a:ext>
            </a:extLst>
          </p:cNvPr>
          <p:cNvSpPr txBox="1"/>
          <p:nvPr/>
        </p:nvSpPr>
        <p:spPr>
          <a:xfrm>
            <a:off x="6817728" y="5488273"/>
            <a:ext cx="108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F3EC1"/>
                </a:solidFill>
              </a:rPr>
              <a:t>With fuel H-M correction</a:t>
            </a:r>
          </a:p>
          <a:p>
            <a:r>
              <a:rPr lang="en-US" sz="1200" dirty="0">
                <a:solidFill>
                  <a:srgbClr val="0F3EC1"/>
                </a:solidFill>
              </a:rPr>
              <a:t>Normalized by 2016 data</a:t>
            </a:r>
            <a:endParaRPr lang="ru-RU" sz="1200" dirty="0">
              <a:solidFill>
                <a:srgbClr val="0F3EC1"/>
              </a:solidFill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1D6E144B-79B8-4A30-1395-EC5430E40A46}"/>
              </a:ext>
            </a:extLst>
          </p:cNvPr>
          <p:cNvSpPr txBox="1">
            <a:spLocks/>
          </p:cNvSpPr>
          <p:nvPr/>
        </p:nvSpPr>
        <p:spPr>
          <a:xfrm>
            <a:off x="4821987" y="4477637"/>
            <a:ext cx="6964802" cy="2215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reactor power monitoring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1.5% accuracy in 2 days during 6 years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3">
            <a:extLst>
              <a:ext uri="{FF2B5EF4-FFF2-40B4-BE49-F238E27FC236}">
                <a16:creationId xmlns:a16="http://schemas.microsoft.com/office/drawing/2014/main" id="{2F11410D-1C41-4B29-962C-8A242AEC76CF}"/>
              </a:ext>
            </a:extLst>
          </p:cNvPr>
          <p:cNvSpPr txBox="1">
            <a:spLocks/>
          </p:cNvSpPr>
          <p:nvPr/>
        </p:nvSpPr>
        <p:spPr>
          <a:xfrm>
            <a:off x="72778" y="94329"/>
            <a:ext cx="2865772" cy="415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DANSS status</a:t>
            </a:r>
            <a:endParaRPr lang="ru-RU" altLang="ru-RU" sz="2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8374A794-EE25-7B10-12F8-36453FD5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341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A90C5B-E5A7-B1EE-8357-691A8BBEE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22" y="2749670"/>
            <a:ext cx="4001198" cy="40011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5CEF92-F867-3AEA-BBEF-B8115F96BBB9}"/>
              </a:ext>
            </a:extLst>
          </p:cNvPr>
          <p:cNvSpPr txBox="1"/>
          <p:nvPr/>
        </p:nvSpPr>
        <p:spPr>
          <a:xfrm>
            <a:off x="459599" y="1106139"/>
            <a:ext cx="302165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goal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reach resolution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13%/√E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very resolution is 34%/√E.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C63FE63-A478-2264-656E-7DABE26FE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133" y="655956"/>
            <a:ext cx="4719253" cy="15656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140713-12BF-EBE2-E38F-EA3BE2369040}"/>
              </a:ext>
            </a:extLst>
          </p:cNvPr>
          <p:cNvSpPr txBox="1"/>
          <p:nvPr/>
        </p:nvSpPr>
        <p:spPr>
          <a:xfrm>
            <a:off x="5652346" y="107132"/>
            <a:ext cx="220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scintillator strips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2C4F1E-5076-EC1F-1083-43B4CE367326}"/>
              </a:ext>
            </a:extLst>
          </p:cNvPr>
          <p:cNvSpPr txBox="1"/>
          <p:nvPr/>
        </p:nvSpPr>
        <p:spPr>
          <a:xfrm>
            <a:off x="492850" y="3457607"/>
            <a:ext cx="3021656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geometry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Strips: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2x5x120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cm,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2-side 4SiPM readout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x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strips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/>
              <a:t>–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1.7 times larger fiducial volume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uses 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shielding and moving platform.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in foils between layers.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54AE1E-A2C3-AFC1-873A-F0CB5442B265}"/>
              </a:ext>
            </a:extLst>
          </p:cNvPr>
          <p:cNvSpPr txBox="1"/>
          <p:nvPr/>
        </p:nvSpPr>
        <p:spPr>
          <a:xfrm>
            <a:off x="5248657" y="2156625"/>
            <a:ext cx="4215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WLS fiber positions were optimized for better uniformity of response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fast (4ns decay time) YS2 fiber will be used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5DAC41-32E0-6CA6-C148-D2AA008E241E}"/>
              </a:ext>
            </a:extLst>
          </p:cNvPr>
          <p:cNvSpPr txBox="1"/>
          <p:nvPr/>
        </p:nvSpPr>
        <p:spPr>
          <a:xfrm>
            <a:off x="7945203" y="3245264"/>
            <a:ext cx="1094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1.5</a:t>
            </a:r>
            <a:r>
              <a:rPr lang="ru-RU" sz="1400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accent1"/>
                </a:solidFill>
              </a:rPr>
              <a:t>years of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data taking after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upgrade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41DC3C2-D9B7-2B5C-EA63-174874C99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64" y="688511"/>
            <a:ext cx="1795550" cy="1346662"/>
          </a:xfrm>
          <a:prstGeom prst="rect">
            <a:avLst/>
          </a:prstGeom>
        </p:spPr>
      </p:pic>
      <p:sp>
        <p:nvSpPr>
          <p:cNvPr id="2" name="Заголовок 13">
            <a:extLst>
              <a:ext uri="{FF2B5EF4-FFF2-40B4-BE49-F238E27FC236}">
                <a16:creationId xmlns:a16="http://schemas.microsoft.com/office/drawing/2014/main" id="{151DB66C-A55A-C800-6816-113A2A4B1016}"/>
              </a:ext>
            </a:extLst>
          </p:cNvPr>
          <p:cNvSpPr txBox="1">
            <a:spLocks/>
          </p:cNvSpPr>
          <p:nvPr/>
        </p:nvSpPr>
        <p:spPr>
          <a:xfrm>
            <a:off x="72778" y="94329"/>
            <a:ext cx="2865772" cy="415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ru-RU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DANSS upgrade</a:t>
            </a:r>
            <a:endParaRPr lang="ru-RU" altLang="ru-RU" sz="2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екст, снимок экрана, диаграм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E7D8DE7-74F9-7BC2-7B34-AB30F7238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61" y="3056730"/>
            <a:ext cx="3233875" cy="3509472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F6B8907-8A7F-475F-E769-C0571824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1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68DC6-BDB3-65E9-CDBF-8F74654A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45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AE681-D18C-06CE-4373-FF70D515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257" y="1900439"/>
            <a:ext cx="8517775" cy="435133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νGeN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Lebedev Physical Institute of the Russian Academy of Sciences 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LPI RAS)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Experimental and Applied Physics Czech Technical University in Prague (IEAP)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Ricochet:</a:t>
            </a:r>
          </a:p>
          <a:p>
            <a:pPr lvl="1">
              <a:lnSpc>
                <a:spcPct val="100000"/>
              </a:lnSpc>
            </a:pPr>
            <a:r>
              <a:rPr lang="en-US" sz="14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Claude Bernard University Lyon 1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UCBL)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Centre de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Spectroscopie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Nucleaire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de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Spectroscopie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Masse (</a:t>
            </a:r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CSNSM)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Univ. Grenoble Alpes</a:t>
            </a:r>
            <a:r>
              <a:rPr lang="en-US" sz="160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(UGA) </a:t>
            </a:r>
          </a:p>
          <a:p>
            <a:pPr lvl="1">
              <a:lnSpc>
                <a:spcPct val="100000"/>
              </a:lnSpc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Laue-Langevin (ILL)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 for Nuclear Science, Massachusetts Institute of Technology (</a:t>
            </a:r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LNS)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 of  Physics  &amp;  Astronomy,  Northwestern  University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Massachusetts (UMass)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DANSS:</a:t>
            </a:r>
          </a:p>
          <a:p>
            <a:pPr lvl="1"/>
            <a:r>
              <a:rPr lang="en-US" sz="160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Institute for Theoretical and Experimental Physics (ITEP)</a:t>
            </a:r>
          </a:p>
          <a:p>
            <a:pPr lvl="1"/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Lebedev Physical Institute of the Russian Academy of Sciences 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LPI RAS)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17DEFC8-FBC4-02A1-6C82-A7926AA9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47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715FA-4B4A-8FAF-8EA2-5EE34C6A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 Participation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experiments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1C06B6-78F0-F87C-1140-FD998AA58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20" y="1851793"/>
            <a:ext cx="5927317" cy="144959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νGeN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Experiment performed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mainly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JINR group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JINR have purchased all the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equipment and made the experimental setup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analysis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MC simulations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JINR stuff carry out all </a:t>
            </a:r>
            <a:r>
              <a:rPr lang="en-US" altLang="ja-JP" sz="12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data taking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at KNPP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17ED83-118E-E0B1-5344-7D053ED9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16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7B7D2-E18C-82F7-751B-C23996307786}"/>
              </a:ext>
            </a:extLst>
          </p:cNvPr>
          <p:cNvSpPr txBox="1"/>
          <p:nvPr/>
        </p:nvSpPr>
        <p:spPr>
          <a:xfrm>
            <a:off x="6735464" y="2311630"/>
            <a:ext cx="5197456" cy="3290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DANSS: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Experiment performed with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fundamental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role of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JINR group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Production and testing of strips.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Lifting mechanism creation and exploitation.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Measurement methods development; DAQ development.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Development and creation of a muon veto system.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Detector assembly at the Kalinin Nuclear Power Plant.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Provision of experimental data collection, permanent  presence of personnel at KNPP.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Study of background conditions and development of new methods for accounting and background suppression.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Participation in data analysis.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C4246-D2BC-AC89-2725-5CB5C595A0C8}"/>
              </a:ext>
            </a:extLst>
          </p:cNvPr>
          <p:cNvSpPr txBox="1"/>
          <p:nvPr/>
        </p:nvSpPr>
        <p:spPr>
          <a:xfrm>
            <a:off x="618220" y="3462488"/>
            <a:ext cx="5927317" cy="3211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Ricochet:</a:t>
            </a:r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Experiment performed with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key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role of </a:t>
            </a: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JINR group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3" indent="-171450" algn="just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Development and running of </a:t>
            </a:r>
            <a:r>
              <a:rPr lang="en-US" sz="12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the Ricochet </a:t>
            </a:r>
            <a:r>
              <a:rPr lang="en-US" sz="12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cryosystem</a:t>
            </a:r>
            <a:r>
              <a:rPr lang="en-US" sz="12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(together with IP2I); </a:t>
            </a:r>
          </a:p>
          <a:p>
            <a:pPr marL="628650" lvl="3" indent="-17145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altLang="ja-JP" sz="12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Development of methods for low background measurements;  </a:t>
            </a:r>
          </a:p>
          <a:p>
            <a:pPr marL="628650" lvl="3" indent="-17145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altLang="ja-JP" sz="12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New supplementary detectors; </a:t>
            </a:r>
          </a:p>
          <a:p>
            <a:pPr marL="628650" lvl="3" indent="-17145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altLang="ja-JP" sz="12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Muon veto systems: partly some plastic panels development and building;  </a:t>
            </a:r>
          </a:p>
          <a:p>
            <a:pPr marL="628650" lvl="3" indent="-17145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altLang="ja-JP" sz="12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Data taking (this includes daily routine procedures, as well as regular and special calibration runs); </a:t>
            </a:r>
          </a:p>
          <a:p>
            <a:pPr marL="628650" lvl="3" indent="-17145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altLang="ja-JP" sz="12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Low background study and development of methods of neutron and radon detection; </a:t>
            </a:r>
          </a:p>
          <a:p>
            <a:pPr marL="628650" lvl="3" indent="-17145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altLang="ja-JP" sz="12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Selection and production of less radioactive materials; </a:t>
            </a:r>
          </a:p>
          <a:p>
            <a:pPr marL="628650" lvl="3" indent="-17145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264977" algn="ctr"/>
                <a:tab pos="8225161" algn="r"/>
              </a:tabLst>
            </a:pPr>
            <a:r>
              <a:rPr lang="en-US" altLang="ja-JP" sz="12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Detector simulations and data analysis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99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D7BF-A8AA-8CF9-AE34-8DC6E432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" y="124690"/>
            <a:ext cx="10784378" cy="418841"/>
          </a:xfrm>
        </p:spPr>
        <p:txBody>
          <a:bodyPr>
            <a:normAutofit fontScale="90000"/>
          </a:bodyPr>
          <a:lstStyle/>
          <a:p>
            <a:pPr indent="449580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Publications of experiments for 2021–2022: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121807-EFD0-C6D3-1C2D-CF64B7A03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2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Augier, C et al. "Fast neutron background characterization of the future Ricochet experiment at the ILL research nuclear reactor."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European Physical Journal 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83.1, 2023, ISSN 1434-6044,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https://doi.org/10.1140/epjc/s10052-022-11150-x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2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Alekseev, I et al. "First results of the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experiment on coherent elastic neutrino-nucleus scattering."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Physical Review D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106.5, 2022, ISSN 2470-0010,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https://doi.org/10.1103/PhysRevD.106.L051101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2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Suslov, I.A et al. "Development of a new tellurium loaded liquid scintillator based on linear alkylbenzene."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Nuclear Instruments and Methods in Physics Research, Section A: Accelerators, Spectrometers, Detectors and Associated Equipment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1040, 2022, ISSN 0168-9002,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https://doi.org/10.1016/j.nima.2022.167131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2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Alekseev, I et al. "Observation of the temperature and barometric effects on the cosmic muon flux by the DANSS detector."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European Physical Journal 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82.6, 2022, ISSN 1434-6044,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https://doi.org/10.1140/epjc/s10052-022-10471-1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2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Alekseev, I et al. "Optimized scintillation strip design for the DANSS upgrade."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Journal of Instrumentation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17.4, 2022, ISSN 1748-0221,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6"/>
              </a:rPr>
              <a:t>https://doi.org/10.1088/1748-0221/17/04/P04009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2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Sokolov, A et al. "Segmented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HPGe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Detector for Nuclear Reactions Research."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IEEE Transactions on Nuclear Science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68.1, 2021, pp. 54-58., ISSN 0018-9499,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https://doi.org/10.1109/TNS.2020.3037336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2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Ponomarev, D et al. "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Tl+Li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scintillator as multirange energies neutron detector."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Journal of Instrumentation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16.12, 2021, ISSN 1748-0221, </a:t>
            </a: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8"/>
              </a:rPr>
              <a:t>https://doi.org/10.1088/1748-0221/16/12/P12011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9DA1DC-0307-B16A-A027-661F3E91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5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B59BC-89C0-2C2E-6EB8-7252FF76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 of reactor neutrinos on a short baseline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8B59D1E-9138-D1D9-65CA-FFFBB8F8D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9048758"/>
              </p:ext>
            </p:extLst>
          </p:nvPr>
        </p:nvGraphicFramePr>
        <p:xfrm>
          <a:off x="527858" y="1790959"/>
          <a:ext cx="11388436" cy="4229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952">
                  <a:extLst>
                    <a:ext uri="{9D8B030D-6E8A-4147-A177-3AD203B41FA5}">
                      <a16:colId xmlns:a16="http://schemas.microsoft.com/office/drawing/2014/main" val="3564429096"/>
                    </a:ext>
                  </a:extLst>
                </a:gridCol>
                <a:gridCol w="2581103">
                  <a:extLst>
                    <a:ext uri="{9D8B030D-6E8A-4147-A177-3AD203B41FA5}">
                      <a16:colId xmlns:a16="http://schemas.microsoft.com/office/drawing/2014/main" val="4140438029"/>
                    </a:ext>
                  </a:extLst>
                </a:gridCol>
                <a:gridCol w="3042458">
                  <a:extLst>
                    <a:ext uri="{9D8B030D-6E8A-4147-A177-3AD203B41FA5}">
                      <a16:colId xmlns:a16="http://schemas.microsoft.com/office/drawing/2014/main" val="494502193"/>
                    </a:ext>
                  </a:extLst>
                </a:gridCol>
                <a:gridCol w="2921923">
                  <a:extLst>
                    <a:ext uri="{9D8B030D-6E8A-4147-A177-3AD203B41FA5}">
                      <a16:colId xmlns:a16="http://schemas.microsoft.com/office/drawing/2014/main" val="1072466731"/>
                    </a:ext>
                  </a:extLst>
                </a:gridCol>
              </a:tblGrid>
              <a:tr h="4904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νGeN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DANSS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Ricochet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935258"/>
                  </a:ext>
                </a:extLst>
              </a:tr>
              <a:tr h="6224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Goal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en-US" sz="14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neutrino magnetic moment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Sterile oscillations, 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nuclear reactor monitoring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NS,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neutrino interactions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332174"/>
                  </a:ext>
                </a:extLst>
              </a:tr>
              <a:tr h="4454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KNPP Unit#3, Russia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KNPP Unit#4, Russia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Research nuclear rea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tor, ILL, France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807091"/>
                  </a:ext>
                </a:extLst>
              </a:tr>
              <a:tr h="4454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 reactor power, MW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331247"/>
                  </a:ext>
                </a:extLst>
              </a:tr>
              <a:tr h="6224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 from the nuclear reactor core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 – 12.5 m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10.9-12.9 m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8.8 m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707481"/>
                  </a:ext>
                </a:extLst>
              </a:tr>
              <a:tr h="4454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JINR infrastructure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959905"/>
                  </a:ext>
                </a:extLst>
              </a:tr>
              <a:tr h="11350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JINR group expertise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Background measurements and estimations;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l</a:t>
                      </a:r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ow background study;</a:t>
                      </a:r>
                    </a:p>
                    <a:p>
                      <a:pPr algn="ctr"/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evelopment and creation of a muon veto system;</a:t>
                      </a:r>
                    </a:p>
                    <a:p>
                      <a:pPr algn="ctr"/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selection of less radioactive materials;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analysis </a:t>
                      </a:r>
                      <a:r>
                        <a:rPr lang="en-US" altLang="ja-JP" sz="14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 </a:t>
                      </a:r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386624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614AF4-8E6F-292F-B96E-FCC2FB12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50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1F6A7B-FEA0-E616-AC8F-7C50F4663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38" y="881149"/>
            <a:ext cx="10651375" cy="560338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νGeN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2023-2024 measurements in the current configuration.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 plans to upgrade the setup, install a new internal veto, improve the lifting mechanism to work closer to the detector, and reconfigure the muon veto.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2024-2028 data set. The continuation of the experiment beyond 2028 will depend on the results.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RICOCHET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2024 year: commissioning of the setup at ILL site, start data taking with Ge bolometers, continue development of improved cryogenic detectors. Improved MC model based on real data.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experiment needs minimum 10 reactor cycles to achieve the sensitivity level needed for 1% precision level. Thus, the measurements will be continued minimum 3 years (this depends on the ILL).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developing Zn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cryo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array will be added to the setup at once ready (most probably not early than end of 2024).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During all time of the project we will continue to study the setup environmental background, perform intensive calibration program and R&amp;D for further experiments.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All years: data analysis, preparation of publications.</a:t>
            </a: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DANSS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 year: methodological works and purchases for DANSS-2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2023-2024: The continuation data taking with DANSS, data analysis, preparation of publications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0673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2023-2024: R&amp;D and final construction of DANSS-2 at KNPP area. Start data taking.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Measurements are planned until 2028. The continuation of the experiment after 2028 will depend on the results obtained.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ru-RU" sz="16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EC61E78-3796-62AF-DF11-B131B6781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49" y="127260"/>
            <a:ext cx="11233248" cy="4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91" tIns="60945" rIns="121891" bIns="60945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8840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Project plan: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CEBA12-0D6B-6855-87AE-F01E3807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6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E1196-F960-1E61-3299-2CE70603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183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program: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1C0D9-3A67-F58E-0822-E4EC381EC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49580" algn="just">
              <a:spcBef>
                <a:spcPts val="120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search for and investigations of Coherent Elastic neutrino Nuclear Scattering (</a:t>
            </a:r>
            <a:r>
              <a:rPr lang="en-US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CEνNS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with low-threshold germanium detectors (</a:t>
            </a: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and low-threshold cryogenic detectors (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Ricochet)</a:t>
            </a:r>
          </a:p>
          <a:p>
            <a:pPr marL="449580" algn="just">
              <a:spcBef>
                <a:spcPts val="1200"/>
              </a:spcBef>
              <a:spcAft>
                <a:spcPts val="0"/>
              </a:spcAft>
            </a:pPr>
            <a:endParaRPr lang="en-US" sz="20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Bef>
                <a:spcPts val="120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search for the neutrino magnetic moment (</a:t>
            </a:r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Ricochet)</a:t>
            </a:r>
          </a:p>
          <a:p>
            <a:pPr marL="449580" algn="just">
              <a:spcBef>
                <a:spcPts val="1200"/>
              </a:spcBef>
              <a:spcAft>
                <a:spcPts val="0"/>
              </a:spcAft>
            </a:pP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Bef>
                <a:spcPts val="120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search for short-baseline r</a:t>
            </a:r>
            <a:r>
              <a:rPr lang="en-US" sz="2000" kern="100" dirty="0">
                <a:solidFill>
                  <a:srgbClr val="2D2D2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eactor antineutrino active-sterile oscillations with a highly-segmented plastic scintillator detector 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(DANSS, DANSS-2)</a:t>
            </a:r>
          </a:p>
          <a:p>
            <a:pPr marL="449580" algn="just">
              <a:spcBef>
                <a:spcPts val="1200"/>
              </a:spcBef>
              <a:spcAft>
                <a:spcPts val="0"/>
              </a:spcAft>
            </a:pPr>
            <a:endParaRPr lang="en-US" sz="2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spcBef>
                <a:spcPts val="1200"/>
              </a:spcBef>
              <a:spcAft>
                <a:spcPts val="0"/>
              </a:spcAft>
            </a:pP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remote monitoring 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nuclear reactor core operation measuring the antineutrino flux (DANSS, DANSS-2)</a:t>
            </a:r>
            <a:endParaRPr lang="ru-RU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0E3971-0FF2-7F59-E301-E134B0FF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37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D1083-52DA-D383-B78D-84C35DCF1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14" y="194966"/>
            <a:ext cx="5741437" cy="771737"/>
          </a:xfrm>
        </p:spPr>
        <p:txBody>
          <a:bodyPr/>
          <a:lstStyle/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Proposed resource request for the Project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Объект 5" descr="Изображение выглядит как текст, Параллельный, числ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4825D5A-4927-5ECF-3F42-18335213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65" y="206062"/>
            <a:ext cx="5271030" cy="6571728"/>
          </a:xfrm>
        </p:spPr>
      </p:pic>
      <p:pic>
        <p:nvPicPr>
          <p:cNvPr id="8" name="Рисунок 7" descr="Изображение выглядит как текст, число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1B2032-575A-254A-BEC8-3C1DD4489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4" y="3644810"/>
            <a:ext cx="6278451" cy="252014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AFD45F03-4607-C76C-2BE6-C303E5E88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" y="1062233"/>
            <a:ext cx="6013840" cy="210117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E815C2B-742C-C529-1C8B-F8536759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93147-2B29-9222-F8C2-CEDFD1F1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8A6F68-BE70-6EBB-F554-CCA73C12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combines 3 experiments aimed to study of antineutrino fluxes from nuclear reactors at distances of less than 20 meters : DANSS (DANSS-2),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νGeN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RICOCHET.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project is a next stage of neutrino projects developed and realized in DLNP. It is based on a resent activities and achievements made by the JINR team.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0D44E4-BE85-E59B-DBD0-1CF074C1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06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D8E002-F792-FE9C-C5F4-44523C7F0B29}"/>
              </a:ext>
            </a:extLst>
          </p:cNvPr>
          <p:cNvSpPr txBox="1"/>
          <p:nvPr/>
        </p:nvSpPr>
        <p:spPr>
          <a:xfrm>
            <a:off x="2385060" y="2722188"/>
            <a:ext cx="74218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4400" dirty="0">
                <a:latin typeface="Times New Roman" pitchFamily="18" charset="0"/>
                <a:cs typeface="Times New Roman" pitchFamily="18" charset="0"/>
              </a:rPr>
              <a:t>Thank you for your attention!</a:t>
            </a:r>
            <a:endParaRPr lang="ru-RU" alt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05F1E5-EB4B-5335-9628-0E9C9237D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53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7924-901A-4B45-9951-DB893AEA0977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21" y="452669"/>
            <a:ext cx="7693223" cy="38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39349" y="883183"/>
            <a:ext cx="4032448" cy="1969754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RICOCHET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aims at building the ultra low-energy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l-GR" sz="2400" b="1" dirty="0">
                <a:latin typeface="Times New Roman"/>
                <a:cs typeface="Times New Roman"/>
              </a:rPr>
              <a:t>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NS neutrino observatory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dedicated to physics beyond the Standard Model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3236981"/>
            <a:ext cx="4032448" cy="1231090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energy threshold with a 10</a:t>
            </a:r>
            <a:r>
              <a:rPr lang="en-US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background rejection down to the threshold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349" y="4677155"/>
            <a:ext cx="6720747" cy="1969754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first key feature of the RICOCHET program, compared to other planned or ongoing CE</a:t>
            </a:r>
            <a:r>
              <a:rPr lang="el-GR" sz="2400" b="1" dirty="0">
                <a:latin typeface="Times New Roman"/>
                <a:cs typeface="Times New Roman"/>
              </a:rPr>
              <a:t>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NS projects, is to aim for a kg-scale experiment with significant background rejection down to the O(10)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energy threshold.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44140" y="4302622"/>
            <a:ext cx="4847861" cy="2195521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CRYOCUBE: a compact tabletop size setup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67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27 x 33 g detectors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 x 8 x 8 cm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radio-pure infrared-tight copper box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39349" y="-14563"/>
            <a:ext cx="11233248" cy="4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91" tIns="60945" rIns="121891" bIns="60945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8840" fontAlgn="base">
              <a:spcBef>
                <a:spcPct val="0"/>
              </a:spcBef>
              <a:spcAft>
                <a:spcPts val="800"/>
              </a:spcAft>
            </a:pPr>
            <a:r>
              <a:rPr lang="en-US" altLang="zh-CN" sz="2133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RICOCHET experiment: New physics with precision measurements of </a:t>
            </a:r>
            <a:r>
              <a:rPr lang="en-US" altLang="zh-CN" sz="2133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CEvNS</a:t>
            </a:r>
            <a:r>
              <a:rPr lang="en-US" altLang="zh-CN" sz="2133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reactors.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371" y="1"/>
            <a:ext cx="7252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Coherent elastic neutrino-nucleus scattering (CE</a:t>
            </a:r>
            <a:r>
              <a:rPr lang="en-US" sz="2400" b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</a:t>
            </a:r>
            <a:r>
              <a:rPr lang="en-US" sz="2400" b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457" y="1316768"/>
            <a:ext cx="10806201" cy="528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840416" y="6159110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NR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keV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356659"/>
            <a:ext cx="11521280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use of bolometers makes it possible to measure the energy of the nucleus directly (heat signal), in contrast to semiconductor detectors that measure ionization. </a:t>
            </a:r>
          </a:p>
          <a:p>
            <a:r>
              <a:rPr lang="en-US" sz="1867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This it the way to the precision measurements.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563" y="3236979"/>
            <a:ext cx="4032448" cy="266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6200000">
            <a:off x="-1682113" y="3509880"/>
            <a:ext cx="4896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Counts per day per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kg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400" dirty="0">
                <a:latin typeface="Times New Roman"/>
                <a:cs typeface="Times New Roman"/>
              </a:rPr>
              <a:t>ν</a:t>
            </a:r>
            <a:r>
              <a:rPr lang="ru-RU"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flux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aseline="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sec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-1 </a:t>
            </a:r>
            <a:endParaRPr lang="ru-RU" sz="24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9AABB-EB0C-4032-9593-B178A92F80F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39" y="1028734"/>
            <a:ext cx="5777203" cy="352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1371" y="1"/>
            <a:ext cx="1152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experiment will deploy a kg-scale low-energy-threshold detector array combining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Zn target crystals 8.8 m away from the 58MW research nuclear reactor core of the ILL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03" y="4485118"/>
            <a:ext cx="10273141" cy="163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6192" y="1053930"/>
            <a:ext cx="6365808" cy="352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3339" y="6102029"/>
            <a:ext cx="12048661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dirty="0">
                <a:latin typeface="Times New Roman" pitchFamily="18" charset="0"/>
                <a:cs typeface="Times New Roman" pitchFamily="18" charset="0"/>
              </a:rPr>
              <a:t>The Ricochet experiment should reach a statistical significance of 4.6 to 13.6 σ for the detection of CENNS after one reactor cycle. The start of the data taking in the experiment is planned for end 2023, 2024</a:t>
            </a:r>
            <a:endParaRPr lang="ru-RU" sz="18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B7AF-C6DE-4BA9-94F7-CC7FC1C9BA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54977" name="Rectangle 1"/>
          <p:cNvSpPr>
            <a:spLocks noChangeArrowheads="1"/>
          </p:cNvSpPr>
          <p:nvPr/>
        </p:nvSpPr>
        <p:spPr bwMode="auto">
          <a:xfrm>
            <a:off x="239349" y="94046"/>
            <a:ext cx="8064896" cy="543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tabLst>
                <a:tab pos="4264977" algn="ctr"/>
                <a:tab pos="8225161" algn="r"/>
              </a:tabLst>
            </a:pPr>
            <a:r>
              <a:rPr lang="en-US" sz="2133" b="1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Dubna</a:t>
            </a:r>
            <a:r>
              <a:rPr lang="en-US" sz="2133" b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team participates and make commitments to the following parts of the RICOCHET project:</a:t>
            </a:r>
          </a:p>
          <a:p>
            <a:pPr lvl="1" algn="just" defTabSz="1219170" eaLnBrk="0" fontAlgn="base" hangingPunct="0">
              <a:spcBef>
                <a:spcPct val="0"/>
              </a:spcBef>
              <a:spcAft>
                <a:spcPct val="0"/>
              </a:spcAft>
              <a:tabLst>
                <a:tab pos="4264977" algn="ctr"/>
                <a:tab pos="8225161" algn="r"/>
              </a:tabLst>
            </a:pPr>
            <a:endParaRPr lang="en-US" sz="2133" dirty="0">
              <a:latin typeface="Times New Roman" pitchFamily="18" charset="0"/>
              <a:cs typeface="Times New Roman" pitchFamily="18" charset="0"/>
            </a:endParaRP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sz="2133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The Ricochet </a:t>
            </a:r>
            <a:r>
              <a:rPr lang="en-US" sz="2133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cryosystem</a:t>
            </a:r>
            <a:r>
              <a:rPr lang="en-US" sz="2133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(together with IP2I); </a:t>
            </a: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133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Development of methods for low background measurements;  </a:t>
            </a: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133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New supplementary detectors; </a:t>
            </a: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133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Muon</a:t>
            </a:r>
            <a:r>
              <a:rPr lang="en-US" altLang="ja-JP" sz="2133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veto systems: partly some plastic panels development and building;  </a:t>
            </a: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133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Data taking (this includes daily routine procedures, as well as regular and special calibration runs); </a:t>
            </a: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133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Low background study and development of methods of neutron and radon detection; </a:t>
            </a: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133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Selection and production of less radioactive materials; </a:t>
            </a:r>
          </a:p>
          <a:p>
            <a:pPr marL="844530" lvl="2" indent="-844530" algn="just" defTabSz="1219170" eaLnBrk="0" fontAlgn="base" hangingPunct="0">
              <a:spcBef>
                <a:spcPct val="0"/>
              </a:spcBef>
              <a:spcAft>
                <a:spcPts val="800"/>
              </a:spcAft>
              <a:buFont typeface="Courier New" pitchFamily="49" charset="0"/>
              <a:buChar char="o"/>
              <a:tabLst>
                <a:tab pos="4264977" algn="ctr"/>
                <a:tab pos="8225161" algn="r"/>
              </a:tabLst>
            </a:pPr>
            <a:r>
              <a:rPr lang="en-US" altLang="ja-JP" sz="2133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Detector simulations and data analysis; </a:t>
            </a:r>
            <a:r>
              <a:rPr lang="en-US" altLang="ja-JP" sz="2133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Publication of results. </a:t>
            </a:r>
            <a:endParaRPr lang="en-US" altLang="ja-JP" sz="2133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raphiqueCollé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8368" y="68627"/>
            <a:ext cx="2448272" cy="3264363"/>
          </a:xfrm>
          <a:prstGeom prst="rect">
            <a:avLst/>
          </a:prstGeom>
        </p:spPr>
      </p:pic>
      <p:pic>
        <p:nvPicPr>
          <p:cNvPr id="6" name="Рисунок 5" descr="GraphiqueCollé-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60363" y="3429000"/>
            <a:ext cx="2496277" cy="33283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ABBD535-3E4C-49F7-AD20-1E1475A2E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20" y="4149081"/>
            <a:ext cx="4682860" cy="270892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97384" y="203841"/>
            <a:ext cx="10535912" cy="77688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experiment: search for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CEvNS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 and other rare processes </a:t>
            </a:r>
            <a:r>
              <a:rPr lang="en-US" sz="3600" dirty="0">
                <a:solidFill>
                  <a:srgbClr val="0000FF"/>
                </a:solidFill>
                <a:ea typeface="Gungsuh" pitchFamily="18" charset="-127"/>
              </a:rPr>
              <a:t> </a:t>
            </a:r>
            <a:endParaRPr lang="ru-RU" sz="3600" dirty="0">
              <a:solidFill>
                <a:srgbClr val="0000FF"/>
              </a:solidFill>
              <a:ea typeface="Gungsuh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668" y="919623"/>
            <a:ext cx="3947627" cy="25813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A97F48-BF9B-4096-83F7-16C8020D3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" y="-498850"/>
            <a:ext cx="1678928" cy="15515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85A20F-3543-4514-A480-FF6852C2613F}"/>
              </a:ext>
            </a:extLst>
          </p:cNvPr>
          <p:cNvSpPr txBox="1"/>
          <p:nvPr/>
        </p:nvSpPr>
        <p:spPr>
          <a:xfrm>
            <a:off x="212705" y="932527"/>
            <a:ext cx="766703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experiment </a:t>
            </a:r>
            <a:r>
              <a:rPr lang="ru-RU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1800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aimed at studying the properties of reactor’s antineutrinos. The search for the coherent elastic neutrino-nucleus scattering (CE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NS) and other rare process (search for neutrino magnetic moment, </a:t>
            </a:r>
            <a:r>
              <a:rPr lang="en-US" sz="1800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is performed. The projects is conducted mostly by JINR group.</a:t>
            </a:r>
            <a:endParaRPr lang="en-US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76C4E44D-25AF-4012-88FF-0EC7599C824C}"/>
              </a:ext>
            </a:extLst>
          </p:cNvPr>
          <p:cNvSpPr/>
          <p:nvPr/>
        </p:nvSpPr>
        <p:spPr>
          <a:xfrm>
            <a:off x="212705" y="2204864"/>
            <a:ext cx="6027311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is a process for low energy neutrino, </a:t>
            </a:r>
            <a:r>
              <a:rPr lang="en-US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50 MeV (full coherency below 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MeV)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 is enhanced by several orders of magnitude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Proportional to the number of neutrons squared, </a:t>
            </a:r>
            <a:r>
              <a:rPr lang="en-US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 energy is very low – less than few keV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 only a small part of recoil energy can be detected due to quenching (&lt;25% for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55" name="Picture 7">
            <a:extLst>
              <a:ext uri="{FF2B5EF4-FFF2-40B4-BE49-F238E27FC236}">
                <a16:creationId xmlns:a16="http://schemas.microsoft.com/office/drawing/2014/main" id="{50020CF4-B5C4-41A3-BD1E-E5F834E8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19" y="4341816"/>
            <a:ext cx="3385029" cy="239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">
            <a:extLst>
              <a:ext uri="{FF2B5EF4-FFF2-40B4-BE49-F238E27FC236}">
                <a16:creationId xmlns:a16="http://schemas.microsoft.com/office/drawing/2014/main" id="{ABAF5FB6-03E8-4AD2-A782-B3BF029B51CF}"/>
              </a:ext>
            </a:extLst>
          </p:cNvPr>
          <p:cNvSpPr/>
          <p:nvPr/>
        </p:nvSpPr>
        <p:spPr>
          <a:xfrm>
            <a:off x="8400256" y="3713757"/>
            <a:ext cx="3587368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magnetic moment is a fundamental parameter of neutrino and its investigation may lead to results beyond the standard concepts of elementary particle physics and astrophysics.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observation of NMM above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–14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b="1" baseline="-25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baseline="-25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be a New Physics beyond the SM and indicate Majorana nature of neutrino. 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37CE84-D09E-411C-B4F6-79884B667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1118405" cy="129915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301FDD3-8AA4-4CEA-BB86-FF3486C09E47}"/>
              </a:ext>
            </a:extLst>
          </p:cNvPr>
          <p:cNvSpPr txBox="1"/>
          <p:nvPr/>
        </p:nvSpPr>
        <p:spPr>
          <a:xfrm>
            <a:off x="7498423" y="3334200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ym typeface="Symbol" panose="05050102010706020507" pitchFamily="18" charset="2"/>
              </a:rPr>
              <a:t></a:t>
            </a:r>
            <a:endParaRPr lang="ru-RU" dirty="0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155ACE11-B8C4-40BD-BE32-A9C7FD55FF7C}"/>
              </a:ext>
            </a:extLst>
          </p:cNvPr>
          <p:cNvSpPr/>
          <p:nvPr/>
        </p:nvSpPr>
        <p:spPr>
          <a:xfrm>
            <a:off x="6472899" y="3120813"/>
            <a:ext cx="154360" cy="1474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6EF8BA89-473D-406B-81B3-D1D5D9DD5859}"/>
              </a:ext>
            </a:extLst>
          </p:cNvPr>
          <p:cNvCxnSpPr>
            <a:cxnSpLocks/>
          </p:cNvCxnSpPr>
          <p:nvPr/>
        </p:nvCxnSpPr>
        <p:spPr>
          <a:xfrm flipV="1">
            <a:off x="6627259" y="3165747"/>
            <a:ext cx="564759" cy="12121"/>
          </a:xfrm>
          <a:prstGeom prst="straightConnector1">
            <a:avLst/>
          </a:prstGeom>
          <a:ln w="317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2A85C20-1343-46B3-99DC-FF020F6039FE}"/>
                  </a:ext>
                </a:extLst>
              </p:cNvPr>
              <p:cNvSpPr txBox="1"/>
              <p:nvPr/>
            </p:nvSpPr>
            <p:spPr>
              <a:xfrm>
                <a:off x="6370453" y="2794448"/>
                <a:ext cx="3797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2A85C20-1343-46B3-99DC-FF020F603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453" y="2794448"/>
                <a:ext cx="379719" cy="400110"/>
              </a:xfrm>
              <a:prstGeom prst="rect">
                <a:avLst/>
              </a:prstGeom>
              <a:blipFill>
                <a:blip r:embed="rId8"/>
                <a:stretch>
                  <a:fillRect r="-24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Овал 62">
            <a:extLst>
              <a:ext uri="{FF2B5EF4-FFF2-40B4-BE49-F238E27FC236}">
                <a16:creationId xmlns:a16="http://schemas.microsoft.com/office/drawing/2014/main" id="{9FC6D97A-EBE2-4358-BA50-439235E865DD}"/>
              </a:ext>
            </a:extLst>
          </p:cNvPr>
          <p:cNvSpPr/>
          <p:nvPr/>
        </p:nvSpPr>
        <p:spPr>
          <a:xfrm>
            <a:off x="7679001" y="2450326"/>
            <a:ext cx="154360" cy="1474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A955EB8D-1A68-4BE3-99DE-515509A7B47D}"/>
              </a:ext>
            </a:extLst>
          </p:cNvPr>
          <p:cNvCxnSpPr>
            <a:cxnSpLocks/>
          </p:cNvCxnSpPr>
          <p:nvPr/>
        </p:nvCxnSpPr>
        <p:spPr>
          <a:xfrm flipV="1">
            <a:off x="7217917" y="2597817"/>
            <a:ext cx="504056" cy="569733"/>
          </a:xfrm>
          <a:prstGeom prst="straightConnector1">
            <a:avLst/>
          </a:prstGeom>
          <a:ln w="317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0FC108E-46CF-4FD4-8B49-2DB30ABEB18F}"/>
                  </a:ext>
                </a:extLst>
              </p:cNvPr>
              <p:cNvSpPr txBox="1"/>
              <p:nvPr/>
            </p:nvSpPr>
            <p:spPr>
              <a:xfrm>
                <a:off x="7397948" y="2238483"/>
                <a:ext cx="3797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0FC108E-46CF-4FD4-8B49-2DB30ABEB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948" y="2238483"/>
                <a:ext cx="379719" cy="400110"/>
              </a:xfrm>
              <a:prstGeom prst="rect">
                <a:avLst/>
              </a:prstGeom>
              <a:blipFill>
                <a:blip r:embed="rId9"/>
                <a:stretch>
                  <a:fillRect r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Овал 65">
            <a:extLst>
              <a:ext uri="{FF2B5EF4-FFF2-40B4-BE49-F238E27FC236}">
                <a16:creationId xmlns:a16="http://schemas.microsoft.com/office/drawing/2014/main" id="{E0949512-53D8-4C57-B052-79F0E77D0AB4}"/>
              </a:ext>
            </a:extLst>
          </p:cNvPr>
          <p:cNvSpPr/>
          <p:nvPr/>
        </p:nvSpPr>
        <p:spPr>
          <a:xfrm>
            <a:off x="7160203" y="3177868"/>
            <a:ext cx="144016" cy="12273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EF3DC1-74EE-4E8F-93A1-CDA28D0580B7}"/>
              </a:ext>
            </a:extLst>
          </p:cNvPr>
          <p:cNvSpPr txBox="1"/>
          <p:nvPr/>
        </p:nvSpPr>
        <p:spPr>
          <a:xfrm>
            <a:off x="7284638" y="299951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  <a:endParaRPr lang="ru-RU" dirty="0"/>
          </a:p>
        </p:txBody>
      </p: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072F80F9-418C-4B1F-9CEC-8CEB4F0D74B0}"/>
              </a:ext>
            </a:extLst>
          </p:cNvPr>
          <p:cNvCxnSpPr>
            <a:cxnSpLocks/>
          </p:cNvCxnSpPr>
          <p:nvPr/>
        </p:nvCxnSpPr>
        <p:spPr>
          <a:xfrm>
            <a:off x="7284643" y="3329894"/>
            <a:ext cx="280360" cy="338988"/>
          </a:xfrm>
          <a:prstGeom prst="straightConnector1">
            <a:avLst/>
          </a:prstGeom>
          <a:ln w="3175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AB00D5C-8E08-4618-8B62-715FD050C795}"/>
              </a:ext>
            </a:extLst>
          </p:cNvPr>
          <p:cNvSpPr txBox="1"/>
          <p:nvPr/>
        </p:nvSpPr>
        <p:spPr>
          <a:xfrm>
            <a:off x="6585511" y="3662002"/>
            <a:ext cx="1624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EM component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6F4C909-017F-F6A2-E3E0-4B882D64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794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8EB4A26E-7928-423F-992D-36113E46E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714208"/>
            <a:ext cx="4317736" cy="373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97384" y="203841"/>
            <a:ext cx="10535912" cy="77688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experiment: search for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CEvNS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 and other rare processes  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ea typeface="Gungsuh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A97F48-BF9B-4096-83F7-16C8020D3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" y="-498850"/>
            <a:ext cx="1678928" cy="15515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85A20F-3543-4514-A480-FF6852C2613F}"/>
              </a:ext>
            </a:extLst>
          </p:cNvPr>
          <p:cNvSpPr txBox="1"/>
          <p:nvPr/>
        </p:nvSpPr>
        <p:spPr>
          <a:xfrm>
            <a:off x="4191148" y="3596823"/>
            <a:ext cx="766703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experiment </a:t>
            </a:r>
            <a:r>
              <a:rPr lang="ru-RU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sz="1800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aimed at studying the properties of antineutrinos from the reactor of the Kalinin NPP (</a:t>
            </a:r>
            <a:r>
              <a:rPr lang="en-US" sz="1800" dirty="0" err="1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Udomlya</a:t>
            </a:r>
            <a:r>
              <a:rPr lang="en-US" sz="18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Russia). The search for the coherent elastic neutrino-nucleus scattering and other rare process (like search for neutrino magnetic moment) is performed. </a:t>
            </a:r>
            <a:endParaRPr lang="en-US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64841D8A-9A1D-4ED6-8FF7-49AECB00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28" y="4523126"/>
            <a:ext cx="2378451" cy="224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8">
            <a:extLst>
              <a:ext uri="{FF2B5EF4-FFF2-40B4-BE49-F238E27FC236}">
                <a16:creationId xmlns:a16="http://schemas.microsoft.com/office/drawing/2014/main" id="{132D2B32-2E70-4375-A356-1CC338226BFF}"/>
              </a:ext>
            </a:extLst>
          </p:cNvPr>
          <p:cNvCxnSpPr>
            <a:cxnSpLocks/>
          </p:cNvCxnSpPr>
          <p:nvPr/>
        </p:nvCxnSpPr>
        <p:spPr>
          <a:xfrm flipH="1" flipV="1">
            <a:off x="2061366" y="3501008"/>
            <a:ext cx="487147" cy="10221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B05893EA-3BCA-4750-BA55-8BB4C4DF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" y="4523126"/>
            <a:ext cx="1531366" cy="2272559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Прямоугольник 9">
            <a:extLst>
              <a:ext uri="{FF2B5EF4-FFF2-40B4-BE49-F238E27FC236}">
                <a16:creationId xmlns:a16="http://schemas.microsoft.com/office/drawing/2014/main" id="{EA6200A4-81AB-47C1-A5B9-F08E9059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712" y="4931057"/>
            <a:ext cx="54006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Spectrometer </a:t>
            </a:r>
            <a:r>
              <a:rPr lang="en-US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en-US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en-US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located under the reactor unit #3 (3.1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</a:t>
            </a:r>
            <a:r>
              <a:rPr lang="en-US" baseline="-25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thermal power)</a:t>
            </a:r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 to the center of the reactor core is about 11 m, this gives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Overburden </a:t>
            </a:r>
            <a:r>
              <a:rPr lang="en-US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m </a:t>
            </a:r>
            <a:r>
              <a:rPr lang="en-US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w.e</a:t>
            </a:r>
            <a:r>
              <a:rPr lang="en-US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good shielding against cosmic radiation due to reactor’s surrounding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49DF80-BF44-48F1-B587-814ACD54DB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99" y="919624"/>
            <a:ext cx="3744941" cy="2581384"/>
          </a:xfrm>
          <a:prstGeom prst="rect">
            <a:avLst/>
          </a:prstGeom>
          <a:ln>
            <a:solidFill>
              <a:srgbClr val="003300"/>
            </a:solidFill>
          </a:ln>
        </p:spPr>
      </p:pic>
      <p:cxnSp>
        <p:nvCxnSpPr>
          <p:cNvPr id="46" name="Straight Arrow Connector 8">
            <a:extLst>
              <a:ext uri="{FF2B5EF4-FFF2-40B4-BE49-F238E27FC236}">
                <a16:creationId xmlns:a16="http://schemas.microsoft.com/office/drawing/2014/main" id="{3B1CFDED-D131-4993-815E-2D1B4B6576C8}"/>
              </a:ext>
            </a:extLst>
          </p:cNvPr>
          <p:cNvCxnSpPr>
            <a:cxnSpLocks/>
          </p:cNvCxnSpPr>
          <p:nvPr/>
        </p:nvCxnSpPr>
        <p:spPr>
          <a:xfrm flipV="1">
            <a:off x="333822" y="2996952"/>
            <a:ext cx="1584054" cy="14503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5">
            <a:extLst>
              <a:ext uri="{FF2B5EF4-FFF2-40B4-BE49-F238E27FC236}">
                <a16:creationId xmlns:a16="http://schemas.microsoft.com/office/drawing/2014/main" id="{808157D0-E58A-40DE-B1DB-E0CCC7C167BA}"/>
              </a:ext>
            </a:extLst>
          </p:cNvPr>
          <p:cNvCxnSpPr>
            <a:cxnSpLocks/>
          </p:cNvCxnSpPr>
          <p:nvPr/>
        </p:nvCxnSpPr>
        <p:spPr>
          <a:xfrm flipV="1">
            <a:off x="4262214" y="4907809"/>
            <a:ext cx="0" cy="1656184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9">
            <a:extLst>
              <a:ext uri="{FF2B5EF4-FFF2-40B4-BE49-F238E27FC236}">
                <a16:creationId xmlns:a16="http://schemas.microsoft.com/office/drawing/2014/main" id="{0D9CF892-039F-41F0-80BC-DA62E8456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064" y="5163121"/>
            <a:ext cx="1968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Distances to the center of reactor core</a:t>
            </a:r>
            <a:r>
              <a:rPr lang="ru-RU" sz="1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11.1 – 12.5 m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D39972-6F25-4C2F-8875-9A926D8AF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49" y="904083"/>
            <a:ext cx="3777060" cy="2596926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B75777B-D322-46B7-8D2E-BD9294882D28}"/>
              </a:ext>
            </a:extLst>
          </p:cNvPr>
          <p:cNvCxnSpPr>
            <a:cxnSpLocks/>
          </p:cNvCxnSpPr>
          <p:nvPr/>
        </p:nvCxnSpPr>
        <p:spPr>
          <a:xfrm>
            <a:off x="5091205" y="1428983"/>
            <a:ext cx="454308" cy="343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54FB37-54FF-433F-AE84-07DAAC6438A3}"/>
              </a:ext>
            </a:extLst>
          </p:cNvPr>
          <p:cNvSpPr txBox="1"/>
          <p:nvPr/>
        </p:nvSpPr>
        <p:spPr>
          <a:xfrm>
            <a:off x="4549728" y="1059651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KNPP #3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A76FBD-2E2B-A270-2D50-EF79AE982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8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3353" y="840988"/>
            <a:ext cx="5435399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detect signals from neutrino scattering we use a specially produced by CANBERRA (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Mirion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Lingosheim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low-threshold, low-background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detectors. At the moment, only one detector with a mass of 1.4 kg and e-cooling is used for the detection at KNPP.</a:t>
            </a:r>
            <a:endParaRPr lang="en-US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03FB4F-7494-41E3-B5FF-1EF828CCE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72" y="962782"/>
            <a:ext cx="6291704" cy="29905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56C4DF-0E59-45F2-98FA-2FF7E23DD0EF}"/>
              </a:ext>
            </a:extLst>
          </p:cNvPr>
          <p:cNvSpPr txBox="1">
            <a:spLocks/>
          </p:cNvSpPr>
          <p:nvPr/>
        </p:nvSpPr>
        <p:spPr>
          <a:xfrm>
            <a:off x="1697384" y="203841"/>
            <a:ext cx="10535912" cy="776887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experiment: search for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CEvNS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Gungsuh" pitchFamily="18" charset="-127"/>
                <a:cs typeface="Times New Roman" panose="02020603050405020304" pitchFamily="18" charset="0"/>
              </a:rPr>
              <a:t> and other rare processes  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ea typeface="Gungsuh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4022C3-FAC2-4CE9-8F19-829F96379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" y="-498850"/>
            <a:ext cx="1678928" cy="1551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D6B751-5104-452D-B420-B237CC150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" y="2599644"/>
            <a:ext cx="5439812" cy="4141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D88B5A-7376-4BA8-983D-AE16DE88C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9306" y="3396013"/>
            <a:ext cx="3864297" cy="2898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D8F82F-E422-420E-9446-6F1C9DF540DF}"/>
              </a:ext>
            </a:extLst>
          </p:cNvPr>
          <p:cNvSpPr txBox="1"/>
          <p:nvPr/>
        </p:nvSpPr>
        <p:spPr>
          <a:xfrm>
            <a:off x="5820172" y="4106460"/>
            <a:ext cx="3228156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passive and active shielding has been organized in order to suppress background from surrounding. Additional systems to suppress radon background and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microvibrations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were developed. Special acquisition system has been developed to detect weak signals.</a:t>
            </a:r>
            <a:endParaRPr lang="en-US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0D06E02-DE25-FED1-3C6C-C7F0E747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0FB9-CF2B-45C5-8BEB-0D22222D8F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3382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2632</Words>
  <Application>Microsoft Office PowerPoint</Application>
  <PresentationFormat>Широкоэкранный</PresentationFormat>
  <Paragraphs>266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Тема Office</vt:lpstr>
      <vt:lpstr>Proposal for opening a new project "Investigations of reactor neutrinos on a short baseline“</vt:lpstr>
      <vt:lpstr>Scientific program: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Participation</vt:lpstr>
      <vt:lpstr>JINR Participation at experiments</vt:lpstr>
      <vt:lpstr>Publications of experiments for 2021–2022:</vt:lpstr>
      <vt:lpstr>Investigations of reactor neutrinos on a short baseline</vt:lpstr>
      <vt:lpstr>Презентация PowerPoint</vt:lpstr>
      <vt:lpstr>Proposed resource request for the Project</vt:lpstr>
      <vt:lpstr>Conclusions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opening a new project "Investigations of reactor neutrinos on a short baseline"</dc:title>
  <dc:creator>Igor Zhitnikov</dc:creator>
  <cp:lastModifiedBy>Igor Zhitnikov</cp:lastModifiedBy>
  <cp:revision>19</cp:revision>
  <dcterms:created xsi:type="dcterms:W3CDTF">2023-06-19T07:36:08Z</dcterms:created>
  <dcterms:modified xsi:type="dcterms:W3CDTF">2023-06-19T13:34:18Z</dcterms:modified>
</cp:coreProperties>
</file>