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328" r:id="rId3"/>
    <p:sldId id="294" r:id="rId4"/>
    <p:sldId id="311" r:id="rId5"/>
    <p:sldId id="309" r:id="rId6"/>
    <p:sldId id="271" r:id="rId7"/>
    <p:sldId id="272" r:id="rId8"/>
    <p:sldId id="329" r:id="rId9"/>
    <p:sldId id="270" r:id="rId10"/>
    <p:sldId id="369" r:id="rId11"/>
    <p:sldId id="378" r:id="rId12"/>
    <p:sldId id="377" r:id="rId13"/>
    <p:sldId id="372" r:id="rId14"/>
    <p:sldId id="262" r:id="rId15"/>
    <p:sldId id="343" r:id="rId16"/>
    <p:sldId id="337" r:id="rId17"/>
    <p:sldId id="338" r:id="rId18"/>
    <p:sldId id="371" r:id="rId19"/>
    <p:sldId id="336" r:id="rId20"/>
    <p:sldId id="304" r:id="rId21"/>
    <p:sldId id="305" r:id="rId22"/>
    <p:sldId id="306" r:id="rId23"/>
    <p:sldId id="259" r:id="rId24"/>
    <p:sldId id="293" r:id="rId25"/>
    <p:sldId id="325" r:id="rId26"/>
    <p:sldId id="373" r:id="rId27"/>
    <p:sldId id="374" r:id="rId28"/>
    <p:sldId id="375" r:id="rId29"/>
    <p:sldId id="376" r:id="rId30"/>
    <p:sldId id="339" r:id="rId31"/>
    <p:sldId id="360" r:id="rId32"/>
    <p:sldId id="359" r:id="rId33"/>
    <p:sldId id="363" r:id="rId34"/>
    <p:sldId id="364" r:id="rId35"/>
    <p:sldId id="362" r:id="rId36"/>
    <p:sldId id="307" r:id="rId37"/>
    <p:sldId id="342" r:id="rId38"/>
    <p:sldId id="348" r:id="rId39"/>
    <p:sldId id="349" r:id="rId40"/>
    <p:sldId id="316" r:id="rId41"/>
    <p:sldId id="346" r:id="rId42"/>
    <p:sldId id="345" r:id="rId43"/>
    <p:sldId id="344" r:id="rId44"/>
    <p:sldId id="347" r:id="rId45"/>
    <p:sldId id="333" r:id="rId46"/>
    <p:sldId id="334" r:id="rId47"/>
    <p:sldId id="351" r:id="rId48"/>
    <p:sldId id="379" r:id="rId49"/>
    <p:sldId id="289" r:id="rId50"/>
    <p:sldId id="380" r:id="rId51"/>
    <p:sldId id="296" r:id="rId52"/>
    <p:sldId id="356" r:id="rId53"/>
    <p:sldId id="381" r:id="rId54"/>
    <p:sldId id="383" r:id="rId55"/>
    <p:sldId id="297" r:id="rId56"/>
    <p:sldId id="365" r:id="rId57"/>
    <p:sldId id="318" r:id="rId58"/>
    <p:sldId id="382" r:id="rId59"/>
    <p:sldId id="263" r:id="rId60"/>
    <p:sldId id="361" r:id="rId61"/>
    <p:sldId id="266" r:id="rId62"/>
    <p:sldId id="331" r:id="rId63"/>
    <p:sldId id="332" r:id="rId64"/>
    <p:sldId id="341" r:id="rId65"/>
    <p:sldId id="340" r:id="rId66"/>
    <p:sldId id="290" r:id="rId67"/>
    <p:sldId id="366" r:id="rId68"/>
    <p:sldId id="283" r:id="rId69"/>
    <p:sldId id="264" r:id="rId70"/>
    <p:sldId id="285" r:id="rId71"/>
    <p:sldId id="295" r:id="rId72"/>
    <p:sldId id="335" r:id="rId73"/>
    <p:sldId id="298" r:id="rId74"/>
    <p:sldId id="274" r:id="rId75"/>
    <p:sldId id="353" r:id="rId7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3B"/>
    <a:srgbClr val="05B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5332" autoAdjust="0"/>
  </p:normalViewPr>
  <p:slideViewPr>
    <p:cSldViewPr snapToGrid="0">
      <p:cViewPr varScale="1">
        <p:scale>
          <a:sx n="83" d="100"/>
          <a:sy n="83" d="100"/>
        </p:scale>
        <p:origin x="696" y="8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116937-63A6-4B96-BF15-EEC3514AFE46}" type="datetimeFigureOut">
              <a:rPr lang="ru-RU" smtClean="0"/>
              <a:t>19.06.2023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8723C-7105-4610-9E21-508EBAC64053}" type="slidenum">
              <a:rPr lang="ru-RU" smtClean="0"/>
              <a:t>‹#›</a:t>
            </a:fld>
            <a:endParaRPr lang="ru-RU"/>
          </a:p>
        </p:txBody>
      </p:sp>
    </p:spTree>
    <p:extLst>
      <p:ext uri="{BB962C8B-B14F-4D97-AF65-F5344CB8AC3E}">
        <p14:creationId xmlns:p14="http://schemas.microsoft.com/office/powerpoint/2010/main" val="2427170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C7C44CE2-F8E5-49A0-9AE7-3A6B11C02793}" type="slidenum">
              <a:rPr lang="nl-NL" smtClean="0"/>
              <a:t>12</a:t>
            </a:fld>
            <a:endParaRPr lang="nl-NL"/>
          </a:p>
        </p:txBody>
      </p:sp>
    </p:spTree>
    <p:extLst>
      <p:ext uri="{BB962C8B-B14F-4D97-AF65-F5344CB8AC3E}">
        <p14:creationId xmlns:p14="http://schemas.microsoft.com/office/powerpoint/2010/main" val="269516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178723C-7105-4610-9E21-508EBAC64053}" type="slidenum">
              <a:rPr lang="ru-RU" smtClean="0"/>
              <a:t>15</a:t>
            </a:fld>
            <a:endParaRPr lang="ru-RU"/>
          </a:p>
        </p:txBody>
      </p:sp>
    </p:spTree>
    <p:extLst>
      <p:ext uri="{BB962C8B-B14F-4D97-AF65-F5344CB8AC3E}">
        <p14:creationId xmlns:p14="http://schemas.microsoft.com/office/powerpoint/2010/main" val="262062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ceHolder 1"/>
          <p:cNvSpPr>
            <a:spLocks noGrp="1" noRot="1" noChangeAspect="1" noChangeArrowheads="1" noTextEdit="1"/>
          </p:cNvSpPr>
          <p:nvPr>
            <p:ph type="sldImg"/>
          </p:nvPr>
        </p:nvSpPr>
        <p:spPr>
          <a:xfrm>
            <a:off x="790575" y="1606550"/>
            <a:ext cx="5975350" cy="3362325"/>
          </a:xfrm>
          <a:ln/>
        </p:spPr>
      </p:sp>
      <p:sp>
        <p:nvSpPr>
          <p:cNvPr id="911" name="CustomShape 2"/>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39962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ceHolder 1"/>
          <p:cNvSpPr>
            <a:spLocks noGrp="1" noRot="1" noChangeAspect="1" noChangeArrowheads="1" noTextEdit="1"/>
          </p:cNvSpPr>
          <p:nvPr>
            <p:ph type="sldImg"/>
          </p:nvPr>
        </p:nvSpPr>
        <p:spPr>
          <a:xfrm>
            <a:off x="790575" y="1606550"/>
            <a:ext cx="5975350" cy="3362325"/>
          </a:xfrm>
          <a:ln/>
        </p:spPr>
      </p:sp>
      <p:sp>
        <p:nvSpPr>
          <p:cNvPr id="911" name="CustomShape 2"/>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1882423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25778161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1628737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3321907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7" name="Заголовок 6"/>
          <p:cNvSpPr>
            <a:spLocks noGrp="1"/>
          </p:cNvSpPr>
          <p:nvPr>
            <p:ph type="title"/>
          </p:nvPr>
        </p:nvSpPr>
        <p:spPr/>
        <p:txBody>
          <a:bodyPr/>
          <a:lstStyle/>
          <a:p>
            <a:r>
              <a:rPr lang="ru-RU" smtClean="0"/>
              <a:t>Образец заголовка</a:t>
            </a:r>
            <a:endParaRPr lang="ru-RU"/>
          </a:p>
        </p:txBody>
      </p:sp>
      <p:sp>
        <p:nvSpPr>
          <p:cNvPr id="8" name="Номер слайда 7"/>
          <p:cNvSpPr>
            <a:spLocks noGrp="1"/>
          </p:cNvSpPr>
          <p:nvPr>
            <p:ph type="sldNum" sz="quarter" idx="10"/>
          </p:nvPr>
        </p:nvSpPr>
        <p:spPr>
          <a:xfrm>
            <a:off x="8610600" y="6356350"/>
            <a:ext cx="2743200" cy="365125"/>
          </a:xfrm>
          <a:prstGeom prst="rect">
            <a:avLst/>
          </a:prstGeom>
        </p:spPr>
        <p:txBody>
          <a:bodyPr/>
          <a:lstStyle/>
          <a:p>
            <a:fld id="{B049F25D-90A1-42FD-931A-074FB3215F51}"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413134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7" name="Заголовок 6"/>
          <p:cNvSpPr>
            <a:spLocks noGrp="1"/>
          </p:cNvSpPr>
          <p:nvPr>
            <p:ph type="title"/>
          </p:nvPr>
        </p:nvSpPr>
        <p:spPr/>
        <p:txBody>
          <a:bodyPr/>
          <a:lstStyle/>
          <a:p>
            <a:r>
              <a:rPr lang="ru-RU" smtClean="0"/>
              <a:t>Образец заголовка</a:t>
            </a:r>
            <a:endParaRPr lang="ru-RU"/>
          </a:p>
        </p:txBody>
      </p:sp>
      <p:sp>
        <p:nvSpPr>
          <p:cNvPr id="8" name="Номер слайда 7"/>
          <p:cNvSpPr>
            <a:spLocks noGrp="1"/>
          </p:cNvSpPr>
          <p:nvPr>
            <p:ph type="sldNum" sz="quarter" idx="10"/>
          </p:nvPr>
        </p:nvSpPr>
        <p:spPr>
          <a:xfrm>
            <a:off x="8610600" y="6356350"/>
            <a:ext cx="2743200" cy="365125"/>
          </a:xfrm>
          <a:prstGeom prst="rect">
            <a:avLst/>
          </a:prstGeom>
        </p:spPr>
        <p:txBody>
          <a:bodyPr/>
          <a:lstStyle/>
          <a:p>
            <a:fld id="{B049F25D-90A1-42FD-931A-074FB3215F51}"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4102857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7" name="Заголовок 6"/>
          <p:cNvSpPr>
            <a:spLocks noGrp="1"/>
          </p:cNvSpPr>
          <p:nvPr>
            <p:ph type="title"/>
          </p:nvPr>
        </p:nvSpPr>
        <p:spPr/>
        <p:txBody>
          <a:bodyPr/>
          <a:lstStyle/>
          <a:p>
            <a:r>
              <a:rPr lang="ru-RU" smtClean="0"/>
              <a:t>Образец заголовка</a:t>
            </a:r>
            <a:endParaRPr lang="ru-RU"/>
          </a:p>
        </p:txBody>
      </p:sp>
      <p:sp>
        <p:nvSpPr>
          <p:cNvPr id="8" name="Номер слайда 7"/>
          <p:cNvSpPr>
            <a:spLocks noGrp="1"/>
          </p:cNvSpPr>
          <p:nvPr>
            <p:ph type="sldNum" sz="quarter" idx="10"/>
          </p:nvPr>
        </p:nvSpPr>
        <p:spPr>
          <a:xfrm>
            <a:off x="8610600" y="6356350"/>
            <a:ext cx="2743200" cy="365125"/>
          </a:xfrm>
          <a:prstGeom prst="rect">
            <a:avLst/>
          </a:prstGeom>
        </p:spPr>
        <p:txBody>
          <a:bodyPr/>
          <a:lstStyle/>
          <a:p>
            <a:fld id="{B049F25D-90A1-42FD-931A-074FB3215F51}"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92925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7" name="Заголовок 6"/>
          <p:cNvSpPr>
            <a:spLocks noGrp="1"/>
          </p:cNvSpPr>
          <p:nvPr>
            <p:ph type="title"/>
          </p:nvPr>
        </p:nvSpPr>
        <p:spPr/>
        <p:txBody>
          <a:bodyPr/>
          <a:lstStyle/>
          <a:p>
            <a:r>
              <a:rPr lang="ru-RU" smtClean="0"/>
              <a:t>Образец заголовка</a:t>
            </a:r>
            <a:endParaRPr lang="ru-RU"/>
          </a:p>
        </p:txBody>
      </p:sp>
      <p:sp>
        <p:nvSpPr>
          <p:cNvPr id="8" name="Номер слайда 7"/>
          <p:cNvSpPr>
            <a:spLocks noGrp="1"/>
          </p:cNvSpPr>
          <p:nvPr>
            <p:ph type="sldNum" sz="quarter" idx="10"/>
          </p:nvPr>
        </p:nvSpPr>
        <p:spPr>
          <a:xfrm>
            <a:off x="8610600" y="6356350"/>
            <a:ext cx="2743200" cy="365125"/>
          </a:xfrm>
          <a:prstGeom prst="rect">
            <a:avLst/>
          </a:prstGeom>
        </p:spPr>
        <p:txBody>
          <a:bodyPr/>
          <a:lstStyle/>
          <a:p>
            <a:fld id="{B049F25D-90A1-42FD-931A-074FB3215F51}"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09845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1D8BD707-D9CF-40AE-B4C6-C98DA3205C09}" type="datetimeFigureOut">
              <a:rPr lang="en-US" smtClean="0">
                <a:solidFill>
                  <a:prstClr val="black"/>
                </a:solidFill>
              </a:rPr>
              <a:pPr defTabSz="457200"/>
              <a:t>6/19/2023</a:t>
            </a:fld>
            <a:endParaRPr lang="en-US">
              <a:solidFill>
                <a:prstClr val="black"/>
              </a:solidFill>
            </a:endParaRPr>
          </a:p>
        </p:txBody>
      </p:sp>
      <p:sp>
        <p:nvSpPr>
          <p:cNvPr id="3" name="Footer Placeholder 2"/>
          <p:cNvSpPr>
            <a:spLocks noGrp="1"/>
          </p:cNvSpPr>
          <p:nvPr>
            <p:ph type="ftr" sz="quarter" idx="11"/>
          </p:nvPr>
        </p:nvSpPr>
        <p:spPr>
          <a:xfrm>
            <a:off x="3874213" y="6376901"/>
            <a:ext cx="4114800" cy="365125"/>
          </a:xfrm>
          <a:prstGeom prst="rect">
            <a:avLst/>
          </a:prstGeom>
        </p:spPr>
        <p:txBody>
          <a:bodyPr/>
          <a:lstStyle/>
          <a:p>
            <a:pPr defTabSz="457200"/>
            <a:endParaRPr lang="en-US"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
        <p:nvSpPr>
          <p:cNvPr id="6" name="Content Placeholder 5"/>
          <p:cNvSpPr>
            <a:spLocks noGrp="1"/>
          </p:cNvSpPr>
          <p:nvPr>
            <p:ph sz="quarter" idx="13"/>
          </p:nvPr>
        </p:nvSpPr>
        <p:spPr>
          <a:xfrm>
            <a:off x="-2844800" y="4038600"/>
            <a:ext cx="101600" cy="46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983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8000" y="6264276"/>
            <a:ext cx="2844800" cy="365125"/>
          </a:xfrm>
          <a:prstGeom prst="rect">
            <a:avLst/>
          </a:prstGeom>
        </p:spPr>
        <p:txBody>
          <a:bodyPr/>
          <a:lstStyle/>
          <a:p>
            <a:pPr defTabSz="457200"/>
            <a:fld id="{1D8BD707-D9CF-40AE-B4C6-C98DA3205C09}" type="datetimeFigureOut">
              <a:rPr lang="en-US" smtClean="0">
                <a:solidFill>
                  <a:prstClr val="black"/>
                </a:solidFill>
              </a:rPr>
              <a:pPr defTabSz="457200"/>
              <a:t>6/19/2023</a:t>
            </a:fld>
            <a:endParaRPr lang="en-US" dirty="0">
              <a:solidFill>
                <a:prstClr val="black"/>
              </a:solidFill>
            </a:endParaRPr>
          </a:p>
        </p:txBody>
      </p:sp>
      <p:sp>
        <p:nvSpPr>
          <p:cNvPr id="3" name="Footer Placeholder 2"/>
          <p:cNvSpPr>
            <a:spLocks noGrp="1"/>
          </p:cNvSpPr>
          <p:nvPr>
            <p:ph type="ftr" sz="quarter" idx="11"/>
          </p:nvPr>
        </p:nvSpPr>
        <p:spPr>
          <a:xfrm>
            <a:off x="4368800" y="6400801"/>
            <a:ext cx="3860800" cy="365125"/>
          </a:xfrm>
          <a:prstGeom prst="rect">
            <a:avLst/>
          </a:prstGeom>
        </p:spPr>
        <p:txBody>
          <a:bodyPr/>
          <a:lstStyle>
            <a:lvl1pPr>
              <a:defRPr>
                <a:solidFill>
                  <a:schemeClr val="tx1"/>
                </a:solidFill>
              </a:defRPr>
            </a:lvl1pPr>
          </a:lstStyle>
          <a:p>
            <a:pPr defTabSz="457200"/>
            <a:endParaRPr lang="en-US"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defTabSz="457200"/>
            <a:endParaRPr lang="en-US" dirty="0">
              <a:solidFill>
                <a:prstClr val="black">
                  <a:tint val="75000"/>
                </a:prstClr>
              </a:solidFill>
            </a:endParaRPr>
          </a:p>
        </p:txBody>
      </p:sp>
      <p:sp>
        <p:nvSpPr>
          <p:cNvPr id="5" name="Title 1"/>
          <p:cNvSpPr>
            <a:spLocks noGrp="1"/>
          </p:cNvSpPr>
          <p:nvPr>
            <p:ph type="ctrTitle"/>
          </p:nvPr>
        </p:nvSpPr>
        <p:spPr>
          <a:xfrm>
            <a:off x="812800" y="76200"/>
            <a:ext cx="10363200" cy="762001"/>
          </a:xfrm>
        </p:spPr>
        <p:txBody>
          <a:bodyPr/>
          <a:lstStyle/>
          <a:p>
            <a:r>
              <a:rPr lang="en-US" dirty="0"/>
              <a:t>Click to edit Master title style</a:t>
            </a:r>
          </a:p>
        </p:txBody>
      </p:sp>
      <p:sp>
        <p:nvSpPr>
          <p:cNvPr id="8" name="Footer Placeholder 11"/>
          <p:cNvSpPr txBox="1">
            <a:spLocks/>
          </p:cNvSpPr>
          <p:nvPr userDrawn="1"/>
        </p:nvSpPr>
        <p:spPr>
          <a:xfrm>
            <a:off x="4165600" y="6362701"/>
            <a:ext cx="38608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ooter Placeholder 11"/>
          <p:cNvSpPr txBox="1">
            <a:spLocks/>
          </p:cNvSpPr>
          <p:nvPr userDrawn="1"/>
        </p:nvSpPr>
        <p:spPr>
          <a:xfrm>
            <a:off x="4165600" y="6340476"/>
            <a:ext cx="38608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075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defTabSz="457200"/>
            <a:fld id="{1D8BD707-D9CF-40AE-B4C6-C98DA3205C09}" type="datetimeFigureOut">
              <a:rPr lang="en-US" smtClean="0">
                <a:solidFill>
                  <a:prstClr val="black"/>
                </a:solidFill>
              </a:rPr>
              <a:pPr defTabSz="457200"/>
              <a:t>6/19/2023</a:t>
            </a:fld>
            <a:endParaRPr lang="en-US">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15776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12192000" cy="1143000"/>
          </a:xfrm>
        </p:spPr>
        <p:txBody>
          <a:bodyPr>
            <a:normAutofit/>
          </a:bodyPr>
          <a:lstStyle>
            <a:lvl1pPr>
              <a:defRPr sz="4800" i="1">
                <a:solidFill>
                  <a:srgbClr val="000066"/>
                </a:solidFill>
              </a:defRPr>
            </a:lvl1pPr>
          </a:lstStyle>
          <a:p>
            <a:r>
              <a:rPr lang="en-US" dirty="0" smtClean="0"/>
              <a:t>Click to edit Master title style</a:t>
            </a:r>
            <a:endParaRPr lang="en-GB" dirty="0"/>
          </a:p>
        </p:txBody>
      </p:sp>
      <p:sp>
        <p:nvSpPr>
          <p:cNvPr id="4" name="Date Placeholder 3"/>
          <p:cNvSpPr>
            <a:spLocks noGrp="1"/>
          </p:cNvSpPr>
          <p:nvPr>
            <p:ph type="dt" sz="half" idx="10"/>
          </p:nvPr>
        </p:nvSpPr>
        <p:spPr/>
        <p:txBody>
          <a:bodyPr/>
          <a:lstStyle/>
          <a:p>
            <a:fld id="{5B8F3E2B-379C-4C68-88DD-0053C21B5995}" type="datetime1">
              <a:rPr lang="ru-RU" smtClean="0"/>
              <a:t>19.06.2023</a:t>
            </a:fld>
            <a:endParaRPr lang="en-GB"/>
          </a:p>
        </p:txBody>
      </p:sp>
      <p:sp>
        <p:nvSpPr>
          <p:cNvPr id="5" name="Footer Placeholder 4"/>
          <p:cNvSpPr>
            <a:spLocks noGrp="1"/>
          </p:cNvSpPr>
          <p:nvPr>
            <p:ph type="ftr" sz="quarter" idx="11"/>
          </p:nvPr>
        </p:nvSpPr>
        <p:spPr/>
        <p:txBody>
          <a:bodyPr/>
          <a:lstStyle/>
          <a:p>
            <a:r>
              <a:rPr lang="en-GB" smtClean="0"/>
              <a:t>Alexey Aparin, 10.02.23, Yerevan</a:t>
            </a:r>
            <a:endParaRPr lang="en-GB"/>
          </a:p>
        </p:txBody>
      </p:sp>
      <p:sp>
        <p:nvSpPr>
          <p:cNvPr id="6" name="Slide Number Placeholder 5"/>
          <p:cNvSpPr>
            <a:spLocks noGrp="1"/>
          </p:cNvSpPr>
          <p:nvPr>
            <p:ph type="sldNum" sz="quarter" idx="12"/>
          </p:nvPr>
        </p:nvSpPr>
        <p:spPr/>
        <p:txBody>
          <a:bodyPr/>
          <a:lstStyle/>
          <a:p>
            <a:fld id="{9DE6B280-3D85-4769-8B91-7870899C043F}" type="slidenum">
              <a:rPr lang="en-GB" smtClean="0"/>
              <a:t>‹#›</a:t>
            </a:fld>
            <a:endParaRPr lang="en-GB"/>
          </a:p>
        </p:txBody>
      </p:sp>
    </p:spTree>
    <p:extLst>
      <p:ext uri="{BB962C8B-B14F-4D97-AF65-F5344CB8AC3E}">
        <p14:creationId xmlns:p14="http://schemas.microsoft.com/office/powerpoint/2010/main" val="32414070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351005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793251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276735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8" name="Нижний колонтитул 7"/>
          <p:cNvSpPr>
            <a:spLocks noGrp="1"/>
          </p:cNvSpPr>
          <p:nvPr>
            <p:ph type="ftr" sz="quarter" idx="11"/>
          </p:nvPr>
        </p:nvSpPr>
        <p:spPr>
          <a:xfrm>
            <a:off x="4038600" y="6356350"/>
            <a:ext cx="4114800" cy="365125"/>
          </a:xfrm>
          <a:prstGeom prst="rect">
            <a:avLst/>
          </a:prstGeom>
        </p:spPr>
        <p:txBody>
          <a:bodyPr/>
          <a:lstStyle/>
          <a:p>
            <a:endParaRPr lang="ru-RU"/>
          </a:p>
        </p:txBody>
      </p:sp>
      <p:sp>
        <p:nvSpPr>
          <p:cNvPr id="9" name="Номер слайда 8"/>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387444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4" name="Нижний колонтитул 3"/>
          <p:cNvSpPr>
            <a:spLocks noGrp="1"/>
          </p:cNvSpPr>
          <p:nvPr>
            <p:ph type="ftr" sz="quarter" idx="11"/>
          </p:nvPr>
        </p:nvSpPr>
        <p:spPr>
          <a:xfrm>
            <a:off x="4038600" y="6356350"/>
            <a:ext cx="4114800" cy="365125"/>
          </a:xfrm>
          <a:prstGeom prst="rect">
            <a:avLst/>
          </a:prstGeom>
        </p:spPr>
        <p:txBody>
          <a:bodyPr/>
          <a:lstStyle/>
          <a:p>
            <a:endParaRPr lang="ru-RU"/>
          </a:p>
        </p:txBody>
      </p:sp>
      <p:sp>
        <p:nvSpPr>
          <p:cNvPr id="5" name="Номер слайда 4"/>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253074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3" name="Нижний колонтитул 2"/>
          <p:cNvSpPr>
            <a:spLocks noGrp="1"/>
          </p:cNvSpPr>
          <p:nvPr>
            <p:ph type="ftr" sz="quarter" idx="11"/>
          </p:nvPr>
        </p:nvSpPr>
        <p:spPr>
          <a:xfrm>
            <a:off x="4038600" y="6356350"/>
            <a:ext cx="4114800" cy="365125"/>
          </a:xfrm>
          <a:prstGeom prst="rect">
            <a:avLst/>
          </a:prstGeom>
        </p:spPr>
        <p:txBody>
          <a:bodyPr/>
          <a:lstStyle/>
          <a:p>
            <a:endParaRPr lang="ru-RU"/>
          </a:p>
        </p:txBody>
      </p:sp>
      <p:sp>
        <p:nvSpPr>
          <p:cNvPr id="4" name="Номер слайда 3"/>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406934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184418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fld id="{68CCA9B3-FB76-416D-BD25-0F7E406CCB45}" type="datetimeFigureOut">
              <a:rPr lang="ru-RU" smtClean="0"/>
              <a:t>19.06.2023</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ACE70CF6-1B5A-4E96-B383-60FD60125372}" type="slidenum">
              <a:rPr lang="ru-RU" smtClean="0"/>
              <a:t>‹#›</a:t>
            </a:fld>
            <a:endParaRPr lang="ru-RU"/>
          </a:p>
        </p:txBody>
      </p:sp>
    </p:spTree>
    <p:extLst>
      <p:ext uri="{BB962C8B-B14F-4D97-AF65-F5344CB8AC3E}">
        <p14:creationId xmlns:p14="http://schemas.microsoft.com/office/powerpoint/2010/main" val="321265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cxnSp>
        <p:nvCxnSpPr>
          <p:cNvPr id="7" name="Прямая соединительная линия 6"/>
          <p:cNvCxnSpPr/>
          <p:nvPr userDrawn="1"/>
        </p:nvCxnSpPr>
        <p:spPr>
          <a:xfrm>
            <a:off x="0" y="908720"/>
            <a:ext cx="6696744" cy="0"/>
          </a:xfrm>
          <a:prstGeom prst="line">
            <a:avLst/>
          </a:prstGeom>
          <a:ln w="38100">
            <a:solidFill>
              <a:srgbClr val="0606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8970" y="6453336"/>
            <a:ext cx="1322670" cy="338554"/>
          </a:xfrm>
          <a:prstGeom prst="rect">
            <a:avLst/>
          </a:prstGeom>
          <a:noFill/>
        </p:spPr>
        <p:txBody>
          <a:bodyPr wrap="none" rtlCol="0">
            <a:spAutoFit/>
          </a:bodyPr>
          <a:lstStyle/>
          <a:p>
            <a:r>
              <a:rPr lang="en-US" sz="1600" dirty="0" err="1" smtClean="0"/>
              <a:t>Alexey</a:t>
            </a:r>
            <a:r>
              <a:rPr lang="en-US" sz="1600" dirty="0" smtClean="0"/>
              <a:t> </a:t>
            </a:r>
            <a:r>
              <a:rPr lang="en-US" sz="1600" dirty="0" err="1" smtClean="0"/>
              <a:t>Aparin</a:t>
            </a:r>
            <a:endParaRPr lang="ru-RU" sz="1600" dirty="0"/>
          </a:p>
        </p:txBody>
      </p:sp>
      <p:sp>
        <p:nvSpPr>
          <p:cNvPr id="9" name="Номер слайда 5"/>
          <p:cNvSpPr txBox="1">
            <a:spLocks/>
          </p:cNvSpPr>
          <p:nvPr userDrawn="1"/>
        </p:nvSpPr>
        <p:spPr>
          <a:xfrm>
            <a:off x="9908177" y="6440050"/>
            <a:ext cx="2133600" cy="365125"/>
          </a:xfrm>
          <a:prstGeom prst="rect">
            <a:avLst/>
          </a:prstGeom>
        </p:spPr>
        <p:txBody>
          <a:bodyPr/>
          <a:lstStyle>
            <a:defPPr>
              <a:defRPr lang="ru-RU"/>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49F25D-90A1-42FD-931A-074FB3215F51}" type="slidenum">
              <a:rPr lang="ru-RU" smtClean="0"/>
              <a:pPr/>
              <a:t>‹#›</a:t>
            </a:fld>
            <a:endParaRPr lang="ru-RU" dirty="0"/>
          </a:p>
        </p:txBody>
      </p:sp>
      <p:sp>
        <p:nvSpPr>
          <p:cNvPr id="10" name="TextBox 9"/>
          <p:cNvSpPr txBox="1"/>
          <p:nvPr userDrawn="1"/>
        </p:nvSpPr>
        <p:spPr>
          <a:xfrm>
            <a:off x="4958573" y="6440050"/>
            <a:ext cx="1791388" cy="338554"/>
          </a:xfrm>
          <a:prstGeom prst="rect">
            <a:avLst/>
          </a:prstGeom>
          <a:noFill/>
        </p:spPr>
        <p:txBody>
          <a:bodyPr wrap="none" rtlCol="0">
            <a:spAutoFit/>
          </a:bodyPr>
          <a:lstStyle/>
          <a:p>
            <a:r>
              <a:rPr lang="en-US" sz="1600" baseline="0" dirty="0" smtClean="0"/>
              <a:t>Lecture </a:t>
            </a:r>
            <a:r>
              <a:rPr lang="en-US" sz="1600" baseline="0" dirty="0" smtClean="0"/>
              <a:t>19.06</a:t>
            </a:r>
            <a:r>
              <a:rPr lang="en-US" sz="1600" dirty="0" smtClean="0"/>
              <a:t>.2023</a:t>
            </a:r>
            <a:endParaRPr lang="en-US" sz="1600" dirty="0" smtClean="0"/>
          </a:p>
        </p:txBody>
      </p:sp>
    </p:spTree>
    <p:extLst>
      <p:ext uri="{BB962C8B-B14F-4D97-AF65-F5344CB8AC3E}">
        <p14:creationId xmlns:p14="http://schemas.microsoft.com/office/powerpoint/2010/main" val="2377679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85" r:id="rId13"/>
    <p:sldLayoutId id="2147483697" r:id="rId14"/>
    <p:sldLayoutId id="2147483739" r:id="rId15"/>
    <p:sldLayoutId id="2147483735" r:id="rId16"/>
    <p:sldLayoutId id="2147483736" r:id="rId17"/>
    <p:sldLayoutId id="2147483737" r:id="rId18"/>
    <p:sldLayoutId id="2147483740" r:id="rId1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1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0.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2.wmf"/><Relationship Id="rId5" Type="http://schemas.openxmlformats.org/officeDocument/2006/relationships/oleObject" Target="../embeddings/oleObject5.bin"/><Relationship Id="rId4" Type="http://schemas.openxmlformats.org/officeDocument/2006/relationships/image" Target="../media/image41.wmf"/></Relationships>
</file>

<file path=ppt/slides/_rels/slide22.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4.wmf"/><Relationship Id="rId5" Type="http://schemas.openxmlformats.org/officeDocument/2006/relationships/oleObject" Target="../embeddings/oleObject7.bin"/><Relationship Id="rId4" Type="http://schemas.openxmlformats.org/officeDocument/2006/relationships/image" Target="../media/image43.wmf"/></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png"/><Relationship Id="rId7" Type="http://schemas.openxmlformats.org/officeDocument/2006/relationships/image" Target="../media/image57.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emf"/></Relationships>
</file>

<file path=ppt/slides/_rels/slide3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76.emf"/></Relationships>
</file>

<file path=ppt/slides/_rels/slide3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85.png"/><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84.wmf"/><Relationship Id="rId4" Type="http://schemas.openxmlformats.org/officeDocument/2006/relationships/image" Target="../media/image86.png"/><Relationship Id="rId9" Type="http://schemas.openxmlformats.org/officeDocument/2006/relationships/oleObject" Target="../embeddings/oleObject10.bin"/></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89.wmf"/><Relationship Id="rId4" Type="http://schemas.openxmlformats.org/officeDocument/2006/relationships/oleObject" Target="../embeddings/oleObject11.bin"/></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94.emf"/><Relationship Id="rId4" Type="http://schemas.openxmlformats.org/officeDocument/2006/relationships/image" Target="../media/image93.wmf"/></Relationships>
</file>

<file path=ppt/slides/_rels/slide4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2.xml"/><Relationship Id="rId5" Type="http://schemas.openxmlformats.org/officeDocument/2006/relationships/image" Target="../media/image107.emf"/><Relationship Id="rId4" Type="http://schemas.openxmlformats.org/officeDocument/2006/relationships/image" Target="../media/image106.em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123.png"/><Relationship Id="rId7" Type="http://schemas.openxmlformats.org/officeDocument/2006/relationships/image" Target="../media/image120.wmf"/><Relationship Id="rId12"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3.bin"/><Relationship Id="rId11" Type="http://schemas.openxmlformats.org/officeDocument/2006/relationships/oleObject" Target="../embeddings/oleObject15.bin"/><Relationship Id="rId5" Type="http://schemas.openxmlformats.org/officeDocument/2006/relationships/image" Target="../media/image125.png"/><Relationship Id="rId10" Type="http://schemas.openxmlformats.org/officeDocument/2006/relationships/image" Target="../media/image126.png"/><Relationship Id="rId4" Type="http://schemas.openxmlformats.org/officeDocument/2006/relationships/image" Target="../media/image124.png"/><Relationship Id="rId9" Type="http://schemas.openxmlformats.org/officeDocument/2006/relationships/image" Target="../media/image121.wmf"/></Relationships>
</file>

<file path=ppt/slides/_rels/slide58.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w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emf"/><Relationship Id="rId5" Type="http://schemas.openxmlformats.org/officeDocument/2006/relationships/image" Target="../media/image135.emf"/><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hyperlink" Target="https://vk.com/away.php?to=https://online.star.bnl.gov/aggregator/livedisplay/&amp;cc_key="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58.png"/><Relationship Id="rId5" Type="http://schemas.openxmlformats.org/officeDocument/2006/relationships/image" Target="../media/image156.wmf"/><Relationship Id="rId4" Type="http://schemas.openxmlformats.org/officeDocument/2006/relationships/oleObject" Target="../embeddings/oleObject17.bin"/></Relationships>
</file>

<file path=ppt/slides/_rels/slide74.xml.rels><?xml version="1.0" encoding="UTF-8" standalone="yes"?>
<Relationships xmlns="http://schemas.openxmlformats.org/package/2006/relationships"><Relationship Id="rId3" Type="http://schemas.openxmlformats.org/officeDocument/2006/relationships/image" Target="../media/image160.emf"/><Relationship Id="rId7" Type="http://schemas.openxmlformats.org/officeDocument/2006/relationships/image" Target="../media/image162.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61.png"/><Relationship Id="rId5" Type="http://schemas.openxmlformats.org/officeDocument/2006/relationships/image" Target="../media/image159.wmf"/><Relationship Id="rId4" Type="http://schemas.openxmlformats.org/officeDocument/2006/relationships/oleObject" Target="../embeddings/oleObject18.bin"/></Relationships>
</file>

<file path=ppt/slides/_rels/slide75.xml.rels><?xml version="1.0" encoding="UTF-8" standalone="yes"?>
<Relationships xmlns="http://schemas.openxmlformats.org/package/2006/relationships"><Relationship Id="rId8" Type="http://schemas.openxmlformats.org/officeDocument/2006/relationships/image" Target="../media/image164.wmf"/><Relationship Id="rId3" Type="http://schemas.openxmlformats.org/officeDocument/2006/relationships/image" Target="../media/image165.png"/><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63.wmf"/><Relationship Id="rId5" Type="http://schemas.openxmlformats.org/officeDocument/2006/relationships/oleObject" Target="../embeddings/oleObject19.bin"/><Relationship Id="rId4" Type="http://schemas.openxmlformats.org/officeDocument/2006/relationships/image" Target="../media/image16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7299" y="3943051"/>
            <a:ext cx="10364760" cy="584775"/>
          </a:xfrm>
          <a:prstGeom prst="rect">
            <a:avLst/>
          </a:prstGeom>
          <a:noFill/>
        </p:spPr>
        <p:txBody>
          <a:bodyPr wrap="none" rtlCol="0">
            <a:spAutoFit/>
          </a:bodyPr>
          <a:lstStyle/>
          <a:p>
            <a:r>
              <a:rPr lang="en-US" sz="3200" dirty="0" smtClean="0">
                <a:solidFill>
                  <a:srgbClr val="0070C0"/>
                </a:solidFill>
                <a:latin typeface="Arial Nova" panose="020B0504020202020204" pitchFamily="34" charset="0"/>
              </a:rPr>
              <a:t>Heavy ion physics: </a:t>
            </a:r>
            <a:r>
              <a:rPr lang="en-US" sz="3200" dirty="0">
                <a:solidFill>
                  <a:srgbClr val="0070C0"/>
                </a:solidFill>
                <a:latin typeface="Arial Nova" panose="020B0504020202020204" pitchFamily="34" charset="0"/>
              </a:rPr>
              <a:t>w</a:t>
            </a:r>
            <a:r>
              <a:rPr lang="en-US" sz="3200" dirty="0" smtClean="0">
                <a:solidFill>
                  <a:srgbClr val="0070C0"/>
                </a:solidFill>
                <a:latin typeface="Arial Nova" panose="020B0504020202020204" pitchFamily="34" charset="0"/>
              </a:rPr>
              <a:t>hat do we know at the start of NICA</a:t>
            </a:r>
          </a:p>
        </p:txBody>
      </p:sp>
      <p:sp>
        <p:nvSpPr>
          <p:cNvPr id="4" name="TextBox 3"/>
          <p:cNvSpPr txBox="1"/>
          <p:nvPr/>
        </p:nvSpPr>
        <p:spPr>
          <a:xfrm>
            <a:off x="6641256" y="4729812"/>
            <a:ext cx="2836610" cy="369332"/>
          </a:xfrm>
          <a:prstGeom prst="rect">
            <a:avLst/>
          </a:prstGeom>
          <a:noFill/>
        </p:spPr>
        <p:txBody>
          <a:bodyPr wrap="none" rtlCol="0">
            <a:spAutoFit/>
          </a:bodyPr>
          <a:lstStyle/>
          <a:p>
            <a:r>
              <a:rPr lang="en-US" dirty="0" smtClean="0">
                <a:latin typeface="Arial Nova" panose="020B0504020202020204" pitchFamily="34" charset="0"/>
              </a:rPr>
              <a:t>Alexey </a:t>
            </a:r>
            <a:r>
              <a:rPr lang="en-US" dirty="0" err="1" smtClean="0">
                <a:latin typeface="Arial Nova" panose="020B0504020202020204" pitchFamily="34" charset="0"/>
              </a:rPr>
              <a:t>Aparin</a:t>
            </a:r>
            <a:r>
              <a:rPr lang="en-US" dirty="0" smtClean="0">
                <a:latin typeface="Arial Nova" panose="020B0504020202020204" pitchFamily="34" charset="0"/>
              </a:rPr>
              <a:t>, LHEP JINR</a:t>
            </a:r>
            <a:endParaRPr lang="ru-RU" dirty="0">
              <a:latin typeface="Arial Nova" panose="020B0504020202020204" pitchFamily="34" charset="0"/>
            </a:endParaRPr>
          </a:p>
        </p:txBody>
      </p:sp>
      <p:pic>
        <p:nvPicPr>
          <p:cNvPr id="7" name="Picture 3" descr="C:\работа\LHEP-logo.jpg"/>
          <p:cNvPicPr>
            <a:picLocks noChangeAspect="1" noChangeArrowheads="1"/>
          </p:cNvPicPr>
          <p:nvPr/>
        </p:nvPicPr>
        <p:blipFill>
          <a:blip r:embed="rId2" cstate="print"/>
          <a:srcRect/>
          <a:stretch>
            <a:fillRect/>
          </a:stretch>
        </p:blipFill>
        <p:spPr bwMode="auto">
          <a:xfrm>
            <a:off x="0" y="5640586"/>
            <a:ext cx="1994599" cy="1119050"/>
          </a:xfrm>
          <a:prstGeom prst="rect">
            <a:avLst/>
          </a:prstGeom>
          <a:noFill/>
        </p:spPr>
      </p:pic>
      <p:pic>
        <p:nvPicPr>
          <p:cNvPr id="8" name="Изображение 1" descr="image_NICA1.jpeg"/>
          <p:cNvPicPr>
            <a:picLocks noChangeAspect="1"/>
          </p:cNvPicPr>
          <p:nvPr/>
        </p:nvPicPr>
        <p:blipFill>
          <a:blip r:embed="rId3"/>
          <a:srcRect/>
          <a:stretch>
            <a:fillRect/>
          </a:stretch>
        </p:blipFill>
        <p:spPr bwMode="auto">
          <a:xfrm>
            <a:off x="9685583" y="5640586"/>
            <a:ext cx="2506418" cy="1232597"/>
          </a:xfrm>
          <a:prstGeom prst="rect">
            <a:avLst/>
          </a:prstGeom>
          <a:noFill/>
          <a:ln w="9525">
            <a:noFill/>
            <a:miter lim="800000"/>
            <a:headEnd/>
            <a:tailEnd/>
          </a:ln>
        </p:spPr>
      </p:pic>
      <p:sp>
        <p:nvSpPr>
          <p:cNvPr id="2" name="Прямоугольник 1"/>
          <p:cNvSpPr/>
          <p:nvPr/>
        </p:nvSpPr>
        <p:spPr>
          <a:xfrm>
            <a:off x="4804024" y="6353953"/>
            <a:ext cx="2678545" cy="47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438" y="0"/>
            <a:ext cx="2425563" cy="109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Tree>
    <p:extLst>
      <p:ext uri="{BB962C8B-B14F-4D97-AF65-F5344CB8AC3E}">
        <p14:creationId xmlns:p14="http://schemas.microsoft.com/office/powerpoint/2010/main" val="176184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47336" y="2493817"/>
            <a:ext cx="5454929" cy="2792155"/>
          </a:xfrm>
          <a:prstGeom prst="rect">
            <a:avLst/>
          </a:prstGeom>
        </p:spPr>
      </p:pic>
      <p:pic>
        <p:nvPicPr>
          <p:cNvPr id="4" name="Picture 1">
            <a:extLst>
              <a:ext uri="{FF2B5EF4-FFF2-40B4-BE49-F238E27FC236}">
                <a16:creationId xmlns:a16="http://schemas.microsoft.com/office/drawing/2014/main" id="{791BB6D9-7386-4028-89DD-E49A4926715C}"/>
              </a:ext>
            </a:extLst>
          </p:cNvPr>
          <p:cNvPicPr>
            <a:picLocks noChangeAspect="1"/>
          </p:cNvPicPr>
          <p:nvPr/>
        </p:nvPicPr>
        <p:blipFill rotWithShape="1">
          <a:blip r:embed="rId3"/>
          <a:srcRect l="8880" t="8033" r="8942" b="10039"/>
          <a:stretch/>
        </p:blipFill>
        <p:spPr>
          <a:xfrm>
            <a:off x="5133074" y="136019"/>
            <a:ext cx="6475048" cy="6230607"/>
          </a:xfrm>
          <a:prstGeom prst="rect">
            <a:avLst/>
          </a:prstGeom>
        </p:spPr>
      </p:pic>
      <p:sp>
        <p:nvSpPr>
          <p:cNvPr id="5" name="TextBox 4">
            <a:extLst>
              <a:ext uri="{FF2B5EF4-FFF2-40B4-BE49-F238E27FC236}">
                <a16:creationId xmlns:a16="http://schemas.microsoft.com/office/drawing/2014/main" id="{48A02EB6-38F6-4F3F-B9AC-17E04E349F48}"/>
              </a:ext>
            </a:extLst>
          </p:cNvPr>
          <p:cNvSpPr txBox="1"/>
          <p:nvPr/>
        </p:nvSpPr>
        <p:spPr>
          <a:xfrm>
            <a:off x="3984867" y="1188530"/>
            <a:ext cx="1021569" cy="646331"/>
          </a:xfrm>
          <a:prstGeom prst="rect">
            <a:avLst/>
          </a:prstGeom>
          <a:noFill/>
        </p:spPr>
        <p:txBody>
          <a:bodyPr wrap="square" rtlCol="0">
            <a:spAutoFit/>
          </a:bodyPr>
          <a:lstStyle/>
          <a:p>
            <a:pPr algn="ctr"/>
            <a:r>
              <a:rPr lang="en-US" dirty="0" smtClean="0"/>
              <a:t>Gold nucleus</a:t>
            </a:r>
            <a:endParaRPr lang="en-US" dirty="0"/>
          </a:p>
        </p:txBody>
      </p:sp>
      <p:sp>
        <p:nvSpPr>
          <p:cNvPr id="6" name="TextBox 5"/>
          <p:cNvSpPr txBox="1"/>
          <p:nvPr/>
        </p:nvSpPr>
        <p:spPr>
          <a:xfrm>
            <a:off x="229133" y="198874"/>
            <a:ext cx="4008533" cy="461665"/>
          </a:xfrm>
          <a:prstGeom prst="rect">
            <a:avLst/>
          </a:prstGeom>
          <a:noFill/>
        </p:spPr>
        <p:txBody>
          <a:bodyPr wrap="none" rtlCol="0">
            <a:spAutoFit/>
          </a:bodyPr>
          <a:lstStyle/>
          <a:p>
            <a:r>
              <a:rPr lang="en-US" sz="2400" dirty="0" smtClean="0">
                <a:latin typeface="Arial Nova" panose="020B0504020202020204" pitchFamily="34" charset="0"/>
              </a:rPr>
              <a:t>Strong interaction potentials</a:t>
            </a:r>
            <a:endParaRPr lang="ru-RU" sz="2400" dirty="0">
              <a:latin typeface="Arial Nova" panose="020B0504020202020204" pitchFamily="34" charset="0"/>
            </a:endParaRPr>
          </a:p>
        </p:txBody>
      </p:sp>
    </p:spTree>
    <p:extLst>
      <p:ext uri="{BB962C8B-B14F-4D97-AF65-F5344CB8AC3E}">
        <p14:creationId xmlns:p14="http://schemas.microsoft.com/office/powerpoint/2010/main" val="1042579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ymmetrymagazine.org/sites/default/files/images/standard/Logbook_October2009_Full_H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67" y="3761657"/>
            <a:ext cx="5725876" cy="30963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8699" b="44"/>
          <a:stretch/>
        </p:blipFill>
        <p:spPr bwMode="auto">
          <a:xfrm>
            <a:off x="361967" y="990496"/>
            <a:ext cx="5697521" cy="277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7139195" y="125738"/>
            <a:ext cx="3896568" cy="6230612"/>
            <a:chOff x="5611514" y="872151"/>
            <a:chExt cx="3312368" cy="5941223"/>
          </a:xfrm>
        </p:grpSpPr>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659" r="1372" b="3730"/>
            <a:stretch/>
          </p:blipFill>
          <p:spPr bwMode="auto">
            <a:xfrm>
              <a:off x="5611514" y="872151"/>
              <a:ext cx="3312368" cy="5941223"/>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2"/>
            <p:cNvSpPr/>
            <p:nvPr/>
          </p:nvSpPr>
          <p:spPr>
            <a:xfrm>
              <a:off x="6522244" y="4700588"/>
              <a:ext cx="321469" cy="2071687"/>
            </a:xfrm>
            <a:custGeom>
              <a:avLst/>
              <a:gdLst>
                <a:gd name="connsiteX0" fmla="*/ 0 w 321469"/>
                <a:gd name="connsiteY0" fmla="*/ 2071687 h 2071687"/>
                <a:gd name="connsiteX1" fmla="*/ 92869 w 321469"/>
                <a:gd name="connsiteY1" fmla="*/ 1393031 h 2071687"/>
                <a:gd name="connsiteX2" fmla="*/ 221456 w 321469"/>
                <a:gd name="connsiteY2" fmla="*/ 642937 h 2071687"/>
                <a:gd name="connsiteX3" fmla="*/ 321469 w 321469"/>
                <a:gd name="connsiteY3" fmla="*/ 0 h 2071687"/>
              </a:gdLst>
              <a:ahLst/>
              <a:cxnLst>
                <a:cxn ang="0">
                  <a:pos x="connsiteX0" y="connsiteY0"/>
                </a:cxn>
                <a:cxn ang="0">
                  <a:pos x="connsiteX1" y="connsiteY1"/>
                </a:cxn>
                <a:cxn ang="0">
                  <a:pos x="connsiteX2" y="connsiteY2"/>
                </a:cxn>
                <a:cxn ang="0">
                  <a:pos x="connsiteX3" y="connsiteY3"/>
                </a:cxn>
              </a:cxnLst>
              <a:rect l="l" t="t" r="r" b="b"/>
              <a:pathLst>
                <a:path w="321469" h="2071687">
                  <a:moveTo>
                    <a:pt x="0" y="2071687"/>
                  </a:moveTo>
                  <a:cubicBezTo>
                    <a:pt x="27980" y="1851421"/>
                    <a:pt x="55960" y="1631156"/>
                    <a:pt x="92869" y="1393031"/>
                  </a:cubicBezTo>
                  <a:cubicBezTo>
                    <a:pt x="129778" y="1154906"/>
                    <a:pt x="183356" y="875109"/>
                    <a:pt x="221456" y="642937"/>
                  </a:cubicBezTo>
                  <a:cubicBezTo>
                    <a:pt x="259556" y="410765"/>
                    <a:pt x="290512" y="205382"/>
                    <a:pt x="321469" y="0"/>
                  </a:cubicBezTo>
                </a:path>
              </a:pathLst>
            </a:cu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 name="Oval 4"/>
            <p:cNvSpPr/>
            <p:nvPr/>
          </p:nvSpPr>
          <p:spPr>
            <a:xfrm>
              <a:off x="6762824" y="4619699"/>
              <a:ext cx="161777" cy="161777"/>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 name="TextBox 10"/>
            <p:cNvSpPr txBox="1"/>
            <p:nvPr/>
          </p:nvSpPr>
          <p:spPr>
            <a:xfrm>
              <a:off x="6762824" y="5898475"/>
              <a:ext cx="1463093" cy="7078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0000"/>
                  </a:solidFill>
                  <a:effectLst/>
                  <a:uLnTx/>
                  <a:uFillTx/>
                </a:rPr>
                <a:t>anti-proton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0000"/>
                  </a:solidFill>
                  <a:effectLst/>
                  <a:uLnTx/>
                  <a:uFillTx/>
                </a:rPr>
                <a:t>annihilation</a:t>
              </a:r>
              <a:endParaRPr kumimoji="0" lang="nl-NL" sz="2000" b="1" i="0" u="none" strike="noStrike" kern="0" cap="none" spc="0" normalizeH="0" baseline="0" noProof="0" dirty="0" smtClean="0">
                <a:ln>
                  <a:noFill/>
                </a:ln>
                <a:solidFill>
                  <a:srgbClr val="FF0000"/>
                </a:solidFill>
                <a:effectLst/>
                <a:uLnTx/>
                <a:uFillTx/>
              </a:endParaRPr>
            </a:p>
          </p:txBody>
        </p:sp>
      </p:grpSp>
      <p:sp>
        <p:nvSpPr>
          <p:cNvPr id="12" name="TextBox 11"/>
          <p:cNvSpPr txBox="1"/>
          <p:nvPr/>
        </p:nvSpPr>
        <p:spPr>
          <a:xfrm>
            <a:off x="251423" y="125738"/>
            <a:ext cx="5808065" cy="523220"/>
          </a:xfrm>
          <a:prstGeom prst="rect">
            <a:avLst/>
          </a:prstGeom>
          <a:noFill/>
        </p:spPr>
        <p:txBody>
          <a:bodyPr wrap="none" rtlCol="0">
            <a:spAutoFit/>
          </a:bodyPr>
          <a:lstStyle/>
          <a:p>
            <a:r>
              <a:rPr lang="en-US" sz="2800" dirty="0" smtClean="0"/>
              <a:t>Antiproton discovery at </a:t>
            </a:r>
            <a:r>
              <a:rPr lang="en-US" sz="2800" dirty="0" err="1" smtClean="0"/>
              <a:t>Bevatron</a:t>
            </a:r>
            <a:r>
              <a:rPr lang="en-US" sz="2800" dirty="0" smtClean="0"/>
              <a:t> 1955</a:t>
            </a:r>
          </a:p>
        </p:txBody>
      </p:sp>
    </p:spTree>
    <p:extLst>
      <p:ext uri="{BB962C8B-B14F-4D97-AF65-F5344CB8AC3E}">
        <p14:creationId xmlns:p14="http://schemas.microsoft.com/office/powerpoint/2010/main" val="3864895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a:grpSpLocks/>
          </p:cNvGrpSpPr>
          <p:nvPr/>
        </p:nvGrpSpPr>
        <p:grpSpPr bwMode="auto">
          <a:xfrm>
            <a:off x="7536476" y="1249438"/>
            <a:ext cx="2736019" cy="1387475"/>
            <a:chOff x="3408" y="280"/>
            <a:chExt cx="1824" cy="874"/>
          </a:xfrm>
        </p:grpSpPr>
        <p:sp>
          <p:nvSpPr>
            <p:cNvPr id="5" name="Line 4"/>
            <p:cNvSpPr>
              <a:spLocks noChangeShapeType="1"/>
            </p:cNvSpPr>
            <p:nvPr/>
          </p:nvSpPr>
          <p:spPr bwMode="auto">
            <a:xfrm>
              <a:off x="3552" y="672"/>
              <a:ext cx="672" cy="0"/>
            </a:xfrm>
            <a:prstGeom prst="line">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6" name="Oval 5"/>
            <p:cNvSpPr>
              <a:spLocks noChangeArrowheads="1"/>
            </p:cNvSpPr>
            <p:nvPr/>
          </p:nvSpPr>
          <p:spPr bwMode="auto">
            <a:xfrm>
              <a:off x="4272" y="508"/>
              <a:ext cx="173" cy="327"/>
            </a:xfrm>
            <a:prstGeom prst="ellipse">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nl-NL"/>
            </a:p>
          </p:txBody>
        </p:sp>
        <p:sp>
          <p:nvSpPr>
            <p:cNvPr id="7" name="Line 6"/>
            <p:cNvSpPr>
              <a:spLocks noChangeShapeType="1"/>
            </p:cNvSpPr>
            <p:nvPr/>
          </p:nvSpPr>
          <p:spPr bwMode="auto">
            <a:xfrm flipV="1">
              <a:off x="4560" y="336"/>
              <a:ext cx="576" cy="192"/>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8" name="Line 7"/>
            <p:cNvSpPr>
              <a:spLocks noChangeShapeType="1"/>
            </p:cNvSpPr>
            <p:nvPr/>
          </p:nvSpPr>
          <p:spPr bwMode="auto">
            <a:xfrm>
              <a:off x="4560" y="768"/>
              <a:ext cx="624" cy="192"/>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9" name="Line 8"/>
            <p:cNvSpPr>
              <a:spLocks noChangeShapeType="1"/>
            </p:cNvSpPr>
            <p:nvPr/>
          </p:nvSpPr>
          <p:spPr bwMode="auto">
            <a:xfrm flipV="1">
              <a:off x="4560" y="624"/>
              <a:ext cx="672" cy="48"/>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10" name="Line 9"/>
            <p:cNvSpPr>
              <a:spLocks noChangeShapeType="1"/>
            </p:cNvSpPr>
            <p:nvPr/>
          </p:nvSpPr>
          <p:spPr bwMode="auto">
            <a:xfrm>
              <a:off x="4560" y="816"/>
              <a:ext cx="312" cy="162"/>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nl-NL"/>
            </a:p>
          </p:txBody>
        </p:sp>
        <p:sp>
          <p:nvSpPr>
            <p:cNvPr id="11" name="Text Box 10"/>
            <p:cNvSpPr txBox="1">
              <a:spLocks noChangeArrowheads="1"/>
            </p:cNvSpPr>
            <p:nvPr/>
          </p:nvSpPr>
          <p:spPr bwMode="auto">
            <a:xfrm>
              <a:off x="3456" y="297"/>
              <a:ext cx="333" cy="33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sz="2800" dirty="0"/>
                <a:t>E</a:t>
              </a:r>
              <a:r>
                <a:rPr lang="en-US" altLang="nl-NL" sz="2800" baseline="-25000" dirty="0"/>
                <a:t>A</a:t>
              </a:r>
            </a:p>
          </p:txBody>
        </p:sp>
        <p:sp>
          <p:nvSpPr>
            <p:cNvPr id="12" name="Text Box 11"/>
            <p:cNvSpPr txBox="1">
              <a:spLocks noChangeArrowheads="1"/>
            </p:cNvSpPr>
            <p:nvPr/>
          </p:nvSpPr>
          <p:spPr bwMode="auto">
            <a:xfrm>
              <a:off x="4080" y="280"/>
              <a:ext cx="258" cy="33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sz="2800" dirty="0">
                  <a:solidFill>
                    <a:srgbClr val="FF0000"/>
                  </a:solidFill>
                </a:rPr>
                <a:t>B</a:t>
              </a:r>
              <a:endParaRPr lang="en-US" altLang="nl-NL" sz="2800" baseline="-25000" dirty="0">
                <a:solidFill>
                  <a:srgbClr val="FF0000"/>
                </a:solidFill>
              </a:endParaRPr>
            </a:p>
          </p:txBody>
        </p:sp>
        <p:sp>
          <p:nvSpPr>
            <p:cNvPr id="13" name="Text Box 12"/>
            <p:cNvSpPr txBox="1">
              <a:spLocks noChangeArrowheads="1"/>
            </p:cNvSpPr>
            <p:nvPr/>
          </p:nvSpPr>
          <p:spPr bwMode="auto">
            <a:xfrm>
              <a:off x="3408" y="960"/>
              <a:ext cx="1339" cy="19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sz="1400" dirty="0">
                  <a:solidFill>
                    <a:srgbClr val="FF0000"/>
                  </a:solidFill>
                </a:rPr>
                <a:t>Threshold energy in Lab.</a:t>
              </a:r>
            </a:p>
          </p:txBody>
        </p:sp>
      </p:grpSp>
      <p:grpSp>
        <p:nvGrpSpPr>
          <p:cNvPr id="47" name="Group 46"/>
          <p:cNvGrpSpPr/>
          <p:nvPr/>
        </p:nvGrpSpPr>
        <p:grpSpPr>
          <a:xfrm>
            <a:off x="1487488" y="1023120"/>
            <a:ext cx="5817828" cy="821705"/>
            <a:chOff x="-36512" y="1023119"/>
            <a:chExt cx="5817828" cy="821705"/>
          </a:xfrm>
        </p:grpSpPr>
        <p:pic>
          <p:nvPicPr>
            <p:cNvPr id="14" name="Picture 13" descr="drempel"/>
            <p:cNvPicPr>
              <a:picLocks noChangeAspect="1" noChangeArrowheads="1"/>
            </p:cNvPicPr>
            <p:nvPr/>
          </p:nvPicPr>
          <p:blipFill rotWithShape="1">
            <a:blip r:embed="rId4">
              <a:extLst>
                <a:ext uri="{28A0092B-C50C-407E-A947-70E740481C1C}">
                  <a14:useLocalDpi xmlns:a14="http://schemas.microsoft.com/office/drawing/2010/main" val="0"/>
                </a:ext>
              </a:extLst>
            </a:blip>
            <a:srcRect l="14045" r="64776" b="50000"/>
            <a:stretch/>
          </p:blipFill>
          <p:spPr bwMode="auto">
            <a:xfrm>
              <a:off x="794989" y="1052736"/>
              <a:ext cx="1737857" cy="360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drempel"/>
            <p:cNvPicPr>
              <a:picLocks noChangeAspect="1" noChangeArrowheads="1"/>
            </p:cNvPicPr>
            <p:nvPr/>
          </p:nvPicPr>
          <p:blipFill rotWithShape="1">
            <a:blip r:embed="rId4">
              <a:extLst>
                <a:ext uri="{28A0092B-C50C-407E-A947-70E740481C1C}">
                  <a14:useLocalDpi xmlns:a14="http://schemas.microsoft.com/office/drawing/2010/main" val="0"/>
                </a:ext>
              </a:extLst>
            </a:blip>
            <a:srcRect l="36694" r="41204" b="50000"/>
            <a:stretch/>
          </p:blipFill>
          <p:spPr bwMode="auto">
            <a:xfrm>
              <a:off x="683568" y="1484784"/>
              <a:ext cx="1813687" cy="3600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rempel"/>
            <p:cNvPicPr>
              <a:picLocks noChangeAspect="1" noChangeArrowheads="1"/>
            </p:cNvPicPr>
            <p:nvPr/>
          </p:nvPicPr>
          <p:blipFill rotWithShape="1">
            <a:blip r:embed="rId4">
              <a:extLst>
                <a:ext uri="{28A0092B-C50C-407E-A947-70E740481C1C}">
                  <a14:useLocalDpi xmlns:a14="http://schemas.microsoft.com/office/drawing/2010/main" val="0"/>
                </a:ext>
              </a:extLst>
            </a:blip>
            <a:srcRect l="68716" b="50000"/>
            <a:stretch/>
          </p:blipFill>
          <p:spPr bwMode="auto">
            <a:xfrm>
              <a:off x="3214217" y="1249685"/>
              <a:ext cx="2567099" cy="3600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6512" y="1023119"/>
              <a:ext cx="805029" cy="461665"/>
            </a:xfrm>
            <a:prstGeom prst="rect">
              <a:avLst/>
            </a:prstGeom>
            <a:noFill/>
          </p:spPr>
          <p:txBody>
            <a:bodyPr wrap="none" rtlCol="0">
              <a:spAutoFit/>
            </a:bodyPr>
            <a:lstStyle/>
            <a:p>
              <a:r>
                <a:rPr lang="en-US" sz="2400" dirty="0">
                  <a:solidFill>
                    <a:srgbClr val="000066"/>
                  </a:solidFill>
                </a:rPr>
                <a:t>Lab.:</a:t>
              </a:r>
              <a:endParaRPr lang="nl-NL" sz="2400" dirty="0">
                <a:solidFill>
                  <a:srgbClr val="000066"/>
                </a:solidFill>
              </a:endParaRPr>
            </a:p>
          </p:txBody>
        </p:sp>
        <p:sp>
          <p:nvSpPr>
            <p:cNvPr id="20" name="TextBox 19"/>
            <p:cNvSpPr txBox="1"/>
            <p:nvPr/>
          </p:nvSpPr>
          <p:spPr>
            <a:xfrm>
              <a:off x="2627784" y="1239143"/>
              <a:ext cx="489236" cy="461665"/>
            </a:xfrm>
            <a:prstGeom prst="rect">
              <a:avLst/>
            </a:prstGeom>
            <a:noFill/>
          </p:spPr>
          <p:txBody>
            <a:bodyPr wrap="none" rtlCol="0">
              <a:spAutoFit/>
            </a:bodyPr>
            <a:lstStyle/>
            <a:p>
              <a:r>
                <a:rPr lang="en-US" sz="2400" dirty="0">
                  <a:sym typeface="Symbol"/>
                </a:rPr>
                <a:t></a:t>
              </a:r>
              <a:endParaRPr lang="nl-NL" sz="2400" dirty="0"/>
            </a:p>
          </p:txBody>
        </p:sp>
      </p:grpSp>
      <p:grpSp>
        <p:nvGrpSpPr>
          <p:cNvPr id="48" name="Group 47"/>
          <p:cNvGrpSpPr/>
          <p:nvPr/>
        </p:nvGrpSpPr>
        <p:grpSpPr>
          <a:xfrm>
            <a:off x="1487489" y="2045642"/>
            <a:ext cx="4988083" cy="807294"/>
            <a:chOff x="-36512" y="2045642"/>
            <a:chExt cx="4988083" cy="807294"/>
          </a:xfrm>
        </p:grpSpPr>
        <p:pic>
          <p:nvPicPr>
            <p:cNvPr id="15" name="Picture 14" descr="drempel"/>
            <p:cNvPicPr>
              <a:picLocks noChangeAspect="1" noChangeArrowheads="1"/>
            </p:cNvPicPr>
            <p:nvPr/>
          </p:nvPicPr>
          <p:blipFill rotWithShape="1">
            <a:blip r:embed="rId4">
              <a:extLst>
                <a:ext uri="{28A0092B-C50C-407E-A947-70E740481C1C}">
                  <a14:useLocalDpi xmlns:a14="http://schemas.microsoft.com/office/drawing/2010/main" val="0"/>
                </a:ext>
              </a:extLst>
            </a:blip>
            <a:srcRect l="63968" t="50000" r="13746"/>
            <a:stretch/>
          </p:blipFill>
          <p:spPr bwMode="auto">
            <a:xfrm>
              <a:off x="3122770" y="2204864"/>
              <a:ext cx="1828801" cy="36004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6512" y="2045642"/>
              <a:ext cx="806631" cy="461665"/>
            </a:xfrm>
            <a:prstGeom prst="rect">
              <a:avLst/>
            </a:prstGeom>
            <a:noFill/>
          </p:spPr>
          <p:txBody>
            <a:bodyPr wrap="none" rtlCol="0">
              <a:spAutoFit/>
            </a:bodyPr>
            <a:lstStyle/>
            <a:p>
              <a:r>
                <a:rPr lang="en-US" sz="2400" dirty="0" err="1">
                  <a:solidFill>
                    <a:srgbClr val="000066"/>
                  </a:solidFill>
                </a:rPr>
                <a:t>c.m</a:t>
              </a:r>
              <a:r>
                <a:rPr lang="en-US" sz="2400" dirty="0">
                  <a:solidFill>
                    <a:srgbClr val="000066"/>
                  </a:solidFill>
                </a:rPr>
                <a:t>.:</a:t>
              </a:r>
              <a:endParaRPr lang="nl-NL" sz="2400" dirty="0">
                <a:solidFill>
                  <a:srgbClr val="000066"/>
                </a:solidFill>
              </a:endParaRPr>
            </a:p>
          </p:txBody>
        </p:sp>
        <p:pic>
          <p:nvPicPr>
            <p:cNvPr id="21" name="Picture 20" descr="drempel"/>
            <p:cNvPicPr>
              <a:picLocks noChangeAspect="1" noChangeArrowheads="1"/>
            </p:cNvPicPr>
            <p:nvPr/>
          </p:nvPicPr>
          <p:blipFill rotWithShape="1">
            <a:blip r:embed="rId4">
              <a:extLst>
                <a:ext uri="{28A0092B-C50C-407E-A947-70E740481C1C}">
                  <a14:useLocalDpi xmlns:a14="http://schemas.microsoft.com/office/drawing/2010/main" val="0"/>
                </a:ext>
              </a:extLst>
            </a:blip>
            <a:srcRect l="13575" t="50000" r="68927"/>
            <a:stretch/>
          </p:blipFill>
          <p:spPr bwMode="auto">
            <a:xfrm>
              <a:off x="818693" y="2071805"/>
              <a:ext cx="1435836" cy="3600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drempel"/>
            <p:cNvPicPr>
              <a:picLocks noChangeAspect="1" noChangeArrowheads="1"/>
            </p:cNvPicPr>
            <p:nvPr/>
          </p:nvPicPr>
          <p:blipFill rotWithShape="1">
            <a:blip r:embed="rId4">
              <a:extLst>
                <a:ext uri="{28A0092B-C50C-407E-A947-70E740481C1C}">
                  <a14:useLocalDpi xmlns:a14="http://schemas.microsoft.com/office/drawing/2010/main" val="0"/>
                </a:ext>
              </a:extLst>
            </a:blip>
            <a:srcRect l="33941" t="50000" r="45338"/>
            <a:stretch/>
          </p:blipFill>
          <p:spPr bwMode="auto">
            <a:xfrm>
              <a:off x="827584" y="2492896"/>
              <a:ext cx="1700331" cy="3600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627784" y="2171054"/>
              <a:ext cx="489236" cy="461665"/>
            </a:xfrm>
            <a:prstGeom prst="rect">
              <a:avLst/>
            </a:prstGeom>
            <a:noFill/>
          </p:spPr>
          <p:txBody>
            <a:bodyPr wrap="none" rtlCol="0">
              <a:spAutoFit/>
            </a:bodyPr>
            <a:lstStyle/>
            <a:p>
              <a:r>
                <a:rPr lang="en-US" sz="2400" dirty="0">
                  <a:sym typeface="Symbol"/>
                </a:rPr>
                <a:t></a:t>
              </a:r>
              <a:endParaRPr lang="nl-NL" sz="2400" dirty="0"/>
            </a:p>
          </p:txBody>
        </p:sp>
      </p:grpSp>
      <p:grpSp>
        <p:nvGrpSpPr>
          <p:cNvPr id="50" name="Group 49"/>
          <p:cNvGrpSpPr/>
          <p:nvPr/>
        </p:nvGrpSpPr>
        <p:grpSpPr>
          <a:xfrm>
            <a:off x="1042168" y="4797152"/>
            <a:ext cx="10022384" cy="1872208"/>
            <a:chOff x="-481832" y="4725144"/>
            <a:chExt cx="10022384" cy="1872208"/>
          </a:xfrm>
        </p:grpSpPr>
        <p:pic>
          <p:nvPicPr>
            <p:cNvPr id="25" name="Picture 20" descr="ED_kinematica_part_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5577046"/>
              <a:ext cx="5658059" cy="10203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8"/>
            <p:cNvSpPr txBox="1">
              <a:spLocks noChangeArrowheads="1"/>
            </p:cNvSpPr>
            <p:nvPr/>
          </p:nvSpPr>
          <p:spPr bwMode="auto">
            <a:xfrm>
              <a:off x="-481832" y="4725144"/>
              <a:ext cx="10022384" cy="707886"/>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1">
                <a:spcBef>
                  <a:spcPct val="20000"/>
                </a:spcBef>
                <a:buClr>
                  <a:schemeClr val="hlink"/>
                </a:buClr>
                <a:buSzPct val="55000"/>
                <a:buFont typeface="Wingdings" pitchFamily="2" charset="2"/>
                <a:buNone/>
              </a:pPr>
              <a:r>
                <a:rPr lang="en-US" altLang="nl-NL" sz="2000" dirty="0"/>
                <a:t>Use this minimum energy (M) in the </a:t>
              </a:r>
              <a:r>
                <a:rPr lang="en-US" altLang="nl-NL" sz="2000" dirty="0" err="1"/>
                <a:t>c.m</a:t>
              </a:r>
              <a:r>
                <a:rPr lang="en-US" altLang="nl-NL" sz="2000" dirty="0"/>
                <a:t>. </a:t>
              </a:r>
              <a:br>
                <a:rPr lang="en-US" altLang="nl-NL" sz="2000" dirty="0"/>
              </a:br>
              <a:r>
                <a:rPr lang="en-US" altLang="nl-NL" sz="2000" dirty="0"/>
                <a:t>        to calculate threshold energy in Lab.:</a:t>
              </a:r>
            </a:p>
          </p:txBody>
        </p:sp>
      </p:grpSp>
      <p:grpSp>
        <p:nvGrpSpPr>
          <p:cNvPr id="49" name="Group 48"/>
          <p:cNvGrpSpPr/>
          <p:nvPr/>
        </p:nvGrpSpPr>
        <p:grpSpPr>
          <a:xfrm>
            <a:off x="1041398" y="3212976"/>
            <a:ext cx="9158288" cy="1224136"/>
            <a:chOff x="-482602" y="3212976"/>
            <a:chExt cx="9158288" cy="1224136"/>
          </a:xfrm>
        </p:grpSpPr>
        <p:sp>
          <p:nvSpPr>
            <p:cNvPr id="26" name="Text Box 18"/>
            <p:cNvSpPr txBox="1">
              <a:spLocks noChangeArrowheads="1"/>
            </p:cNvSpPr>
            <p:nvPr/>
          </p:nvSpPr>
          <p:spPr bwMode="auto">
            <a:xfrm>
              <a:off x="-482602" y="3212976"/>
              <a:ext cx="9158288" cy="40011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spcBef>
                  <a:spcPct val="20000"/>
                </a:spcBef>
                <a:buClr>
                  <a:schemeClr val="hlink"/>
                </a:buClr>
                <a:buSzPct val="55000"/>
                <a:buFont typeface="Wingdings" pitchFamily="2" charset="2"/>
                <a:buNone/>
              </a:pPr>
              <a:r>
                <a:rPr lang="en-US" altLang="nl-NL" sz="2000" dirty="0"/>
                <a:t>Threshold energy in </a:t>
              </a:r>
              <a:r>
                <a:rPr lang="en-US" altLang="nl-NL" sz="2000" dirty="0" err="1"/>
                <a:t>c.m</a:t>
              </a:r>
              <a:r>
                <a:rPr lang="en-US" altLang="nl-NL" sz="2000" dirty="0"/>
                <a:t>. frame: all particles produced at rest!</a:t>
              </a:r>
            </a:p>
          </p:txBody>
        </p:sp>
        <p:pic>
          <p:nvPicPr>
            <p:cNvPr id="27" name="Picture 19" descr="ED_kinematica_part_37"/>
            <p:cNvPicPr>
              <a:picLocks noChangeAspect="1" noChangeArrowheads="1"/>
            </p:cNvPicPr>
            <p:nvPr/>
          </p:nvPicPr>
          <p:blipFill rotWithShape="1">
            <a:blip r:embed="rId6">
              <a:extLst>
                <a:ext uri="{28A0092B-C50C-407E-A947-70E740481C1C}">
                  <a14:useLocalDpi xmlns:a14="http://schemas.microsoft.com/office/drawing/2010/main" val="0"/>
                </a:ext>
              </a:extLst>
            </a:blip>
            <a:srcRect l="27252"/>
            <a:stretch/>
          </p:blipFill>
          <p:spPr bwMode="auto">
            <a:xfrm>
              <a:off x="179512" y="4077072"/>
              <a:ext cx="6472096" cy="3600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9" descr="ED_kinematica_part_37"/>
            <p:cNvPicPr>
              <a:picLocks noChangeAspect="1" noChangeArrowheads="1"/>
            </p:cNvPicPr>
            <p:nvPr/>
          </p:nvPicPr>
          <p:blipFill rotWithShape="1">
            <a:blip r:embed="rId6">
              <a:extLst>
                <a:ext uri="{28A0092B-C50C-407E-A947-70E740481C1C}">
                  <a14:useLocalDpi xmlns:a14="http://schemas.microsoft.com/office/drawing/2010/main" val="0"/>
                </a:ext>
              </a:extLst>
            </a:blip>
            <a:srcRect r="80176"/>
            <a:stretch/>
          </p:blipFill>
          <p:spPr bwMode="auto">
            <a:xfrm>
              <a:off x="305247" y="3620663"/>
              <a:ext cx="1314176" cy="26828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39179" y="3563724"/>
              <a:ext cx="2816797" cy="400110"/>
            </a:xfrm>
            <a:prstGeom prst="rect">
              <a:avLst/>
            </a:prstGeom>
            <a:noFill/>
          </p:spPr>
          <p:txBody>
            <a:bodyPr wrap="none" rtlCol="0">
              <a:spAutoFit/>
            </a:bodyPr>
            <a:lstStyle/>
            <a:p>
              <a:r>
                <a:rPr lang="nl-NL" sz="2000" dirty="0">
                  <a:sym typeface="Symbol"/>
                </a:rPr>
                <a:t> energy in </a:t>
              </a:r>
              <a:r>
                <a:rPr lang="nl-NL" sz="2000" dirty="0" err="1">
                  <a:sym typeface="Symbol"/>
                </a:rPr>
                <a:t>c.m</a:t>
              </a:r>
              <a:r>
                <a:rPr lang="nl-NL" sz="2000" dirty="0">
                  <a:sym typeface="Symbol"/>
                </a:rPr>
                <a:t>. frame: </a:t>
              </a:r>
              <a:endParaRPr lang="nl-NL" sz="2000" dirty="0"/>
            </a:p>
          </p:txBody>
        </p:sp>
      </p:grpSp>
      <p:grpSp>
        <p:nvGrpSpPr>
          <p:cNvPr id="46" name="Group 45"/>
          <p:cNvGrpSpPr/>
          <p:nvPr/>
        </p:nvGrpSpPr>
        <p:grpSpPr>
          <a:xfrm>
            <a:off x="7522274" y="4653136"/>
            <a:ext cx="3046039" cy="1944216"/>
            <a:chOff x="5998273" y="4581128"/>
            <a:chExt cx="3046039" cy="1944216"/>
          </a:xfrm>
        </p:grpSpPr>
        <p:grpSp>
          <p:nvGrpSpPr>
            <p:cNvPr id="42" name="Group 41"/>
            <p:cNvGrpSpPr/>
            <p:nvPr/>
          </p:nvGrpSpPr>
          <p:grpSpPr>
            <a:xfrm>
              <a:off x="5998273" y="4581128"/>
              <a:ext cx="3046039" cy="1944216"/>
              <a:chOff x="5486400" y="4724400"/>
              <a:chExt cx="3046039" cy="1944216"/>
            </a:xfrm>
          </p:grpSpPr>
          <p:graphicFrame>
            <p:nvGraphicFramePr>
              <p:cNvPr id="31" name="Object 22"/>
              <p:cNvGraphicFramePr>
                <a:graphicFrameLocks noChangeAspect="1"/>
              </p:cNvGraphicFramePr>
              <p:nvPr>
                <p:extLst/>
              </p:nvPr>
            </p:nvGraphicFramePr>
            <p:xfrm>
              <a:off x="5586495" y="5845150"/>
              <a:ext cx="1881187" cy="679450"/>
            </p:xfrm>
            <a:graphic>
              <a:graphicData uri="http://schemas.openxmlformats.org/presentationml/2006/ole">
                <mc:AlternateContent xmlns:mc="http://schemas.openxmlformats.org/markup-compatibility/2006">
                  <mc:Choice xmlns:v="urn:schemas-microsoft-com:vml" Requires="v">
                    <p:oleObj spid="_x0000_s19462" name="Vergelijking" r:id="rId7" imgW="2145960" imgH="774360" progId="Equation.3">
                      <p:embed/>
                    </p:oleObj>
                  </mc:Choice>
                  <mc:Fallback>
                    <p:oleObj name="Vergelijking" r:id="rId7" imgW="2145960" imgH="774360" progId="Equation.3">
                      <p:embed/>
                      <p:pic>
                        <p:nvPicPr>
                          <p:cNvPr id="31" name="Object 22"/>
                          <p:cNvPicPr>
                            <a:picLocks noChangeAspect="1" noChangeArrowheads="1"/>
                          </p:cNvPicPr>
                          <p:nvPr/>
                        </p:nvPicPr>
                        <p:blipFill>
                          <a:blip r:embed="rId8"/>
                          <a:srcRect/>
                          <a:stretch>
                            <a:fillRect/>
                          </a:stretch>
                        </p:blipFill>
                        <p:spPr bwMode="auto">
                          <a:xfrm>
                            <a:off x="5586495" y="5845150"/>
                            <a:ext cx="1881187" cy="679450"/>
                          </a:xfrm>
                          <a:prstGeom prst="rect">
                            <a:avLst/>
                          </a:prstGeom>
                          <a:noFill/>
                          <a:ln>
                            <a:noFill/>
                          </a:ln>
                          <a:effectLst/>
                          <a:extLst>
                            <a:ext uri="{909E8E84-426E-40DD-AFC4-6F175D3DCCD1}">
                              <a14:hiddenFill xmlns:a14="http://schemas.microsoft.com/office/drawing/2010/main">
                                <a:solidFill>
                                  <a:srgbClr val="FAFCD8"/>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Box 31"/>
              <p:cNvSpPr txBox="1"/>
              <p:nvPr/>
            </p:nvSpPr>
            <p:spPr>
              <a:xfrm>
                <a:off x="5486400" y="4724400"/>
                <a:ext cx="2879763" cy="461665"/>
              </a:xfrm>
              <a:prstGeom prst="rect">
                <a:avLst/>
              </a:prstGeom>
              <a:noFill/>
            </p:spPr>
            <p:txBody>
              <a:bodyPr wrap="none" rtlCol="0">
                <a:spAutoFit/>
              </a:bodyPr>
              <a:lstStyle/>
              <a:p>
                <a:r>
                  <a:rPr lang="en-US" sz="2400" dirty="0"/>
                  <a:t>Example: </a:t>
                </a:r>
                <a:r>
                  <a:rPr lang="en-US" sz="2400" dirty="0">
                    <a:solidFill>
                      <a:srgbClr val="FF0000"/>
                    </a:solidFill>
                  </a:rPr>
                  <a:t>anti-proton</a:t>
                </a:r>
              </a:p>
            </p:txBody>
          </p:sp>
          <p:sp>
            <p:nvSpPr>
              <p:cNvPr id="33" name="Rectangle 32"/>
              <p:cNvSpPr/>
              <p:nvPr/>
            </p:nvSpPr>
            <p:spPr>
              <a:xfrm>
                <a:off x="5514802" y="4724400"/>
                <a:ext cx="3017637" cy="19442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xtBox 33"/>
              <p:cNvSpPr txBox="1"/>
              <p:nvPr/>
            </p:nvSpPr>
            <p:spPr>
              <a:xfrm>
                <a:off x="5884721" y="5271591"/>
                <a:ext cx="1893467" cy="400110"/>
              </a:xfrm>
              <a:prstGeom prst="rect">
                <a:avLst/>
              </a:prstGeom>
              <a:noFill/>
            </p:spPr>
            <p:txBody>
              <a:bodyPr wrap="none" rtlCol="0">
                <a:spAutoFit/>
              </a:bodyPr>
              <a:lstStyle/>
              <a:p>
                <a:r>
                  <a:rPr lang="en-US" sz="2000" dirty="0" err="1"/>
                  <a:t>p+p</a:t>
                </a:r>
                <a:r>
                  <a:rPr lang="en-US" sz="2000" dirty="0"/>
                  <a:t> </a:t>
                </a:r>
                <a:r>
                  <a:rPr lang="en-US" sz="2000" dirty="0">
                    <a:sym typeface="Symbol"/>
                  </a:rPr>
                  <a:t> </a:t>
                </a:r>
                <a:r>
                  <a:rPr lang="en-US" sz="2000" dirty="0" err="1">
                    <a:solidFill>
                      <a:srgbClr val="FF0000"/>
                    </a:solidFill>
                    <a:sym typeface="Symbol"/>
                  </a:rPr>
                  <a:t>p</a:t>
                </a:r>
                <a:r>
                  <a:rPr lang="en-US" sz="2000" dirty="0" err="1">
                    <a:sym typeface="Symbol"/>
                  </a:rPr>
                  <a:t>+p+p+p</a:t>
                </a:r>
                <a:endParaRPr lang="en-US" sz="2000" dirty="0"/>
              </a:p>
            </p:txBody>
          </p:sp>
          <p:cxnSp>
            <p:nvCxnSpPr>
              <p:cNvPr id="40" name="Straight Connector 39"/>
              <p:cNvCxnSpPr/>
              <p:nvPr/>
            </p:nvCxnSpPr>
            <p:spPr>
              <a:xfrm>
                <a:off x="6764112" y="5373216"/>
                <a:ext cx="1091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7884368" y="5877272"/>
              <a:ext cx="1008609" cy="338554"/>
            </a:xfrm>
            <a:prstGeom prst="rect">
              <a:avLst/>
            </a:prstGeom>
            <a:noFill/>
          </p:spPr>
          <p:txBody>
            <a:bodyPr wrap="none" rtlCol="0">
              <a:spAutoFit/>
            </a:bodyPr>
            <a:lstStyle/>
            <a:p>
              <a:r>
                <a:rPr lang="nl-NL" sz="1600" dirty="0">
                  <a:sym typeface="Symbol"/>
                </a:rPr>
                <a:t> 6.4 </a:t>
              </a:r>
              <a:r>
                <a:rPr lang="nl-NL" sz="1600" dirty="0" err="1">
                  <a:sym typeface="Symbol"/>
                </a:rPr>
                <a:t>GeV</a:t>
              </a:r>
              <a:endParaRPr lang="nl-NL" sz="1600" dirty="0"/>
            </a:p>
          </p:txBody>
        </p:sp>
      </p:grpSp>
      <p:sp>
        <p:nvSpPr>
          <p:cNvPr id="24" name="TextBox 23"/>
          <p:cNvSpPr txBox="1"/>
          <p:nvPr/>
        </p:nvSpPr>
        <p:spPr>
          <a:xfrm>
            <a:off x="4829102" y="1115452"/>
            <a:ext cx="577402" cy="369332"/>
          </a:xfrm>
          <a:prstGeom prst="rect">
            <a:avLst/>
          </a:prstGeom>
          <a:noFill/>
        </p:spPr>
        <p:txBody>
          <a:bodyPr wrap="none" rtlCol="0">
            <a:spAutoFit/>
          </a:bodyPr>
          <a:lstStyle/>
          <a:p>
            <a:r>
              <a:rPr lang="en-GB" dirty="0"/>
              <a:t>Lab.</a:t>
            </a:r>
          </a:p>
        </p:txBody>
      </p:sp>
      <p:grpSp>
        <p:nvGrpSpPr>
          <p:cNvPr id="36" name="Group 35"/>
          <p:cNvGrpSpPr/>
          <p:nvPr/>
        </p:nvGrpSpPr>
        <p:grpSpPr>
          <a:xfrm>
            <a:off x="8300044" y="3916858"/>
            <a:ext cx="2404469" cy="592263"/>
            <a:chOff x="6776043" y="3916857"/>
            <a:chExt cx="2404469" cy="592263"/>
          </a:xfrm>
        </p:grpSpPr>
        <p:grpSp>
          <p:nvGrpSpPr>
            <p:cNvPr id="30" name="Group 29"/>
            <p:cNvGrpSpPr/>
            <p:nvPr/>
          </p:nvGrpSpPr>
          <p:grpSpPr>
            <a:xfrm>
              <a:off x="7185350" y="3916857"/>
              <a:ext cx="1995162" cy="592263"/>
              <a:chOff x="7171983" y="3635732"/>
              <a:chExt cx="1995162" cy="592263"/>
            </a:xfrm>
          </p:grpSpPr>
          <mc:AlternateContent xmlns:mc="http://schemas.openxmlformats.org/markup-compatibility/2006" xmlns:a14="http://schemas.microsoft.com/office/drawing/2010/main">
            <mc:Choice Requires="a14">
              <p:sp>
                <p:nvSpPr>
                  <p:cNvPr id="28" name="TextBox 27"/>
                  <p:cNvSpPr txBox="1"/>
                  <p:nvPr/>
                </p:nvSpPr>
                <p:spPr>
                  <a:xfrm>
                    <a:off x="7171983" y="3689514"/>
                    <a:ext cx="1995162" cy="5384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2400" i="1">
                                  <a:latin typeface="Cambria Math" panose="02040503050406030204" pitchFamily="18" charset="0"/>
                                </a:rPr>
                              </m:ctrlPr>
                            </m:sSubSupPr>
                            <m:e>
                              <m:r>
                                <m:rPr>
                                  <m:sty m:val="p"/>
                                </m:rPr>
                                <a:rPr lang="en-US" sz="2400" b="0" i="0">
                                  <a:latin typeface="Cambria Math"/>
                                </a:rPr>
                                <m:t>p</m:t>
                              </m:r>
                            </m:e>
                            <m:sub>
                              <m:r>
                                <m:rPr>
                                  <m:sty m:val="p"/>
                                </m:rPr>
                                <a:rPr lang="en-US" sz="2400" b="0" i="0">
                                  <a:latin typeface="Cambria Math"/>
                                </a:rPr>
                                <m:t>tot</m:t>
                              </m:r>
                            </m:sub>
                            <m:sup/>
                          </m:sSubSup>
                          <m:r>
                            <a:rPr lang="en-GB" sz="2400" b="0" i="0">
                              <a:latin typeface="Cambria Math"/>
                            </a:rPr>
                            <m:t>=</m:t>
                          </m:r>
                          <m:d>
                            <m:dPr>
                              <m:ctrlPr>
                                <a:rPr lang="en-GB" sz="2400" i="1">
                                  <a:latin typeface="Cambria Math" panose="02040503050406030204" pitchFamily="18" charset="0"/>
                                </a:rPr>
                              </m:ctrlPr>
                            </m:dPr>
                            <m:e>
                              <m:r>
                                <m:rPr>
                                  <m:sty m:val="p"/>
                                </m:rPr>
                                <a:rPr lang="en-US" sz="2400" b="0" i="0">
                                  <a:latin typeface="Cambria Math"/>
                                </a:rPr>
                                <m:t>M</m:t>
                              </m:r>
                              <m:r>
                                <a:rPr lang="en-US" sz="2400" b="0" i="0">
                                  <a:latin typeface="Cambria Math"/>
                                </a:rPr>
                                <m:t>,</m:t>
                              </m:r>
                              <m:acc>
                                <m:accPr>
                                  <m:chr m:val="⃗"/>
                                  <m:ctrlPr>
                                    <a:rPr lang="en-US" sz="2400" i="1">
                                      <a:latin typeface="Cambria Math" panose="02040503050406030204" pitchFamily="18" charset="0"/>
                                    </a:rPr>
                                  </m:ctrlPr>
                                </m:accPr>
                                <m:e>
                                  <m:r>
                                    <a:rPr lang="en-US" sz="2400" b="0" i="0">
                                      <a:latin typeface="Cambria Math"/>
                                    </a:rPr>
                                    <m:t>0</m:t>
                                  </m:r>
                                </m:e>
                              </m:acc>
                            </m:e>
                          </m:d>
                        </m:oMath>
                      </m:oMathPara>
                    </a14:m>
                    <a:endParaRPr lang="en-GB"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7171983" y="3689514"/>
                    <a:ext cx="1995162" cy="538481"/>
                  </a:xfrm>
                  <a:prstGeom prst="rect">
                    <a:avLst/>
                  </a:prstGeom>
                  <a:blipFill rotWithShape="1">
                    <a:blip r:embed="rId9"/>
                    <a:stretch>
                      <a:fillRect/>
                    </a:stretch>
                  </a:blipFill>
                </p:spPr>
                <p:txBody>
                  <a:bodyPr/>
                  <a:lstStyle/>
                  <a:p>
                    <a:r>
                      <a:rPr lang="en-GB">
                        <a:noFill/>
                      </a:rPr>
                      <a:t> </a:t>
                    </a:r>
                  </a:p>
                </p:txBody>
              </p:sp>
            </mc:Fallback>
          </mc:AlternateContent>
          <p:sp>
            <p:nvSpPr>
              <p:cNvPr id="51" name="TextBox 50"/>
              <p:cNvSpPr txBox="1"/>
              <p:nvPr/>
            </p:nvSpPr>
            <p:spPr>
              <a:xfrm>
                <a:off x="7380312" y="3635732"/>
                <a:ext cx="638316" cy="400110"/>
              </a:xfrm>
              <a:prstGeom prst="rect">
                <a:avLst/>
              </a:prstGeom>
              <a:noFill/>
            </p:spPr>
            <p:txBody>
              <a:bodyPr wrap="none" rtlCol="0">
                <a:spAutoFit/>
              </a:bodyPr>
              <a:lstStyle/>
              <a:p>
                <a:r>
                  <a:rPr lang="en-GB" sz="2000" dirty="0" err="1" smtClean="0"/>
                  <a:t>c.m</a:t>
                </a:r>
                <a:r>
                  <a:rPr lang="en-GB" sz="2000" dirty="0" smtClean="0"/>
                  <a:t>.</a:t>
                </a:r>
                <a:endParaRPr lang="en-GB" sz="2000" dirty="0"/>
              </a:p>
            </p:txBody>
          </p:sp>
        </p:grpSp>
        <p:sp>
          <p:nvSpPr>
            <p:cNvPr id="35" name="TextBox 34"/>
            <p:cNvSpPr txBox="1"/>
            <p:nvPr/>
          </p:nvSpPr>
          <p:spPr>
            <a:xfrm>
              <a:off x="6776043" y="4068896"/>
              <a:ext cx="437940" cy="400110"/>
            </a:xfrm>
            <a:prstGeom prst="rect">
              <a:avLst/>
            </a:prstGeom>
            <a:noFill/>
          </p:spPr>
          <p:txBody>
            <a:bodyPr wrap="none" rtlCol="0">
              <a:spAutoFit/>
            </a:bodyPr>
            <a:lstStyle/>
            <a:p>
              <a:r>
                <a:rPr lang="en-GB" sz="2000" dirty="0">
                  <a:sym typeface="Symbol"/>
                </a:rPr>
                <a:t></a:t>
              </a:r>
              <a:endParaRPr lang="en-GB" sz="2000" dirty="0"/>
            </a:p>
          </p:txBody>
        </p:sp>
      </p:grpSp>
      <p:sp>
        <p:nvSpPr>
          <p:cNvPr id="37" name="TextBox 36"/>
          <p:cNvSpPr txBox="1"/>
          <p:nvPr/>
        </p:nvSpPr>
        <p:spPr>
          <a:xfrm>
            <a:off x="10100317" y="1142042"/>
            <a:ext cx="301686" cy="369332"/>
          </a:xfrm>
          <a:prstGeom prst="rect">
            <a:avLst/>
          </a:prstGeom>
          <a:noFill/>
        </p:spPr>
        <p:txBody>
          <a:bodyPr wrap="none" rtlCol="0">
            <a:spAutoFit/>
          </a:bodyPr>
          <a:lstStyle/>
          <a:p>
            <a:r>
              <a:rPr lang="en-GB" dirty="0">
                <a:solidFill>
                  <a:srgbClr val="FF0000"/>
                </a:solidFill>
              </a:rPr>
              <a:t>1</a:t>
            </a:r>
          </a:p>
        </p:txBody>
      </p:sp>
      <p:sp>
        <p:nvSpPr>
          <p:cNvPr id="52" name="TextBox 51"/>
          <p:cNvSpPr txBox="1"/>
          <p:nvPr/>
        </p:nvSpPr>
        <p:spPr>
          <a:xfrm>
            <a:off x="10258810" y="1619508"/>
            <a:ext cx="301686" cy="369332"/>
          </a:xfrm>
          <a:prstGeom prst="rect">
            <a:avLst/>
          </a:prstGeom>
          <a:noFill/>
        </p:spPr>
        <p:txBody>
          <a:bodyPr wrap="none" rtlCol="0">
            <a:spAutoFit/>
          </a:bodyPr>
          <a:lstStyle/>
          <a:p>
            <a:r>
              <a:rPr lang="en-GB" dirty="0">
                <a:solidFill>
                  <a:srgbClr val="FF0000"/>
                </a:solidFill>
              </a:rPr>
              <a:t>2</a:t>
            </a:r>
          </a:p>
        </p:txBody>
      </p:sp>
      <p:sp>
        <p:nvSpPr>
          <p:cNvPr id="53" name="TextBox 52"/>
          <p:cNvSpPr txBox="1"/>
          <p:nvPr/>
        </p:nvSpPr>
        <p:spPr>
          <a:xfrm>
            <a:off x="10128448" y="2195572"/>
            <a:ext cx="301686" cy="369332"/>
          </a:xfrm>
          <a:prstGeom prst="rect">
            <a:avLst/>
          </a:prstGeom>
          <a:noFill/>
        </p:spPr>
        <p:txBody>
          <a:bodyPr wrap="none" rtlCol="0">
            <a:spAutoFit/>
          </a:bodyPr>
          <a:lstStyle/>
          <a:p>
            <a:r>
              <a:rPr lang="en-GB" dirty="0">
                <a:solidFill>
                  <a:srgbClr val="FF0000"/>
                </a:solidFill>
              </a:rPr>
              <a:t>3</a:t>
            </a:r>
          </a:p>
        </p:txBody>
      </p:sp>
      <p:sp>
        <p:nvSpPr>
          <p:cNvPr id="54" name="TextBox 53"/>
          <p:cNvSpPr txBox="1"/>
          <p:nvPr/>
        </p:nvSpPr>
        <p:spPr>
          <a:xfrm>
            <a:off x="9682746" y="2267580"/>
            <a:ext cx="301686" cy="369332"/>
          </a:xfrm>
          <a:prstGeom prst="rect">
            <a:avLst/>
          </a:prstGeom>
          <a:noFill/>
        </p:spPr>
        <p:txBody>
          <a:bodyPr wrap="none" rtlCol="0">
            <a:spAutoFit/>
          </a:bodyPr>
          <a:lstStyle/>
          <a:p>
            <a:r>
              <a:rPr lang="en-GB" dirty="0">
                <a:solidFill>
                  <a:srgbClr val="FF0000"/>
                </a:solidFill>
              </a:rPr>
              <a:t>4</a:t>
            </a:r>
          </a:p>
        </p:txBody>
      </p:sp>
      <p:sp>
        <p:nvSpPr>
          <p:cNvPr id="39" name="TextBox 38"/>
          <p:cNvSpPr txBox="1"/>
          <p:nvPr/>
        </p:nvSpPr>
        <p:spPr>
          <a:xfrm>
            <a:off x="4511825" y="2492896"/>
            <a:ext cx="2114681" cy="369332"/>
          </a:xfrm>
          <a:prstGeom prst="rect">
            <a:avLst/>
          </a:prstGeom>
          <a:noFill/>
        </p:spPr>
        <p:txBody>
          <a:bodyPr wrap="none" rtlCol="0">
            <a:spAutoFit/>
          </a:bodyPr>
          <a:lstStyle/>
          <a:p>
            <a:r>
              <a:rPr lang="en-GB" dirty="0"/>
              <a:t>(assumed m</a:t>
            </a:r>
            <a:r>
              <a:rPr lang="en-GB" baseline="-25000" dirty="0"/>
              <a:t>A</a:t>
            </a:r>
            <a:r>
              <a:rPr lang="en-GB" dirty="0"/>
              <a:t>=</a:t>
            </a:r>
            <a:r>
              <a:rPr lang="en-GB" dirty="0" err="1"/>
              <a:t>m</a:t>
            </a:r>
            <a:r>
              <a:rPr lang="en-GB" baseline="-25000" dirty="0" err="1"/>
              <a:t>B</a:t>
            </a:r>
            <a:r>
              <a:rPr lang="en-GB" dirty="0"/>
              <a:t> …)</a:t>
            </a:r>
          </a:p>
        </p:txBody>
      </p:sp>
      <p:sp>
        <p:nvSpPr>
          <p:cNvPr id="55" name="TextBox 54"/>
          <p:cNvSpPr txBox="1"/>
          <p:nvPr/>
        </p:nvSpPr>
        <p:spPr>
          <a:xfrm>
            <a:off x="4799857" y="2060848"/>
            <a:ext cx="590226" cy="369332"/>
          </a:xfrm>
          <a:prstGeom prst="rect">
            <a:avLst/>
          </a:prstGeom>
          <a:noFill/>
        </p:spPr>
        <p:txBody>
          <a:bodyPr wrap="none" rtlCol="0">
            <a:spAutoFit/>
          </a:bodyPr>
          <a:lstStyle/>
          <a:p>
            <a:r>
              <a:rPr lang="en-GB" dirty="0" err="1"/>
              <a:t>c.m</a:t>
            </a:r>
            <a:r>
              <a:rPr lang="en-GB" dirty="0"/>
              <a:t>.</a:t>
            </a:r>
          </a:p>
        </p:txBody>
      </p:sp>
      <p:sp>
        <p:nvSpPr>
          <p:cNvPr id="38" name="Rectangle 37"/>
          <p:cNvSpPr/>
          <p:nvPr/>
        </p:nvSpPr>
        <p:spPr>
          <a:xfrm>
            <a:off x="1538820" y="1950658"/>
            <a:ext cx="578131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205339" y="200255"/>
            <a:ext cx="4427109" cy="523220"/>
          </a:xfrm>
          <a:prstGeom prst="rect">
            <a:avLst/>
          </a:prstGeom>
          <a:noFill/>
        </p:spPr>
        <p:txBody>
          <a:bodyPr wrap="none" rtlCol="0">
            <a:spAutoFit/>
          </a:bodyPr>
          <a:lstStyle/>
          <a:p>
            <a:r>
              <a:rPr lang="en-US" sz="2800" dirty="0" smtClean="0">
                <a:latin typeface="Arial Nova" panose="020B0504020202020204" pitchFamily="34" charset="0"/>
              </a:rPr>
              <a:t>Reactions on the threshold</a:t>
            </a:r>
            <a:endParaRPr lang="ru-RU" sz="2800" dirty="0">
              <a:latin typeface="Arial Nova" panose="020B0504020202020204" pitchFamily="34" charset="0"/>
            </a:endParaRPr>
          </a:p>
        </p:txBody>
      </p:sp>
    </p:spTree>
    <p:extLst>
      <p:ext uri="{BB962C8B-B14F-4D97-AF65-F5344CB8AC3E}">
        <p14:creationId xmlns:p14="http://schemas.microsoft.com/office/powerpoint/2010/main" val="4015105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157798" y="1187885"/>
            <a:ext cx="9702231" cy="2170544"/>
          </a:xfrm>
          <a:prstGeom prst="rect">
            <a:avLst/>
          </a:prstGeom>
        </p:spPr>
      </p:pic>
      <p:sp>
        <p:nvSpPr>
          <p:cNvPr id="7" name="TextBox 6"/>
          <p:cNvSpPr txBox="1">
            <a:spLocks noChangeArrowheads="1"/>
          </p:cNvSpPr>
          <p:nvPr/>
        </p:nvSpPr>
        <p:spPr bwMode="auto">
          <a:xfrm>
            <a:off x="333339" y="4041746"/>
            <a:ext cx="7732975"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3238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ts val="600"/>
              </a:spcBef>
              <a:buFont typeface="Wingdings" panose="05000000000000000000" pitchFamily="2" charset="2"/>
              <a:buChar char="ü"/>
            </a:pPr>
            <a:r>
              <a:rPr lang="en-US" altLang="ru-RU" sz="1600" dirty="0" smtClean="0">
                <a:latin typeface="Times New Roman" panose="02020603050405020304" pitchFamily="18" charset="0"/>
                <a:cs typeface="Times New Roman" panose="02020603050405020304" pitchFamily="18" charset="0"/>
              </a:rPr>
              <a:t>Study of the QCD medium at extreme net baryon densities, phase transition at </a:t>
            </a:r>
            <a:r>
              <a:rPr lang="ru-RU" sz="1600" dirty="0" smtClean="0">
                <a:latin typeface="Times New Roman" panose="02020603050405020304" pitchFamily="18" charset="0"/>
                <a:cs typeface="Times New Roman" panose="02020603050405020304" pitchFamily="18" charset="0"/>
                <a:sym typeface="Symbol" panose="05050102010706020507" pitchFamily="18" charset="2"/>
              </a:rPr>
              <a:t></a:t>
            </a:r>
            <a:r>
              <a:rPr lang="ru-RU" sz="1600" baseline="-25000" dirty="0">
                <a:latin typeface="Times New Roman" panose="02020603050405020304" pitchFamily="18" charset="0"/>
                <a:cs typeface="Times New Roman" panose="02020603050405020304" pitchFamily="18" charset="0"/>
                <a:sym typeface="Symbol" panose="05050102010706020507" pitchFamily="18" charset="2"/>
              </a:rPr>
              <a:t>с</a:t>
            </a:r>
            <a:r>
              <a:rPr lang="ru-RU" sz="1600" dirty="0">
                <a:latin typeface="Times New Roman" panose="02020603050405020304" pitchFamily="18" charset="0"/>
                <a:cs typeface="Times New Roman" panose="02020603050405020304" pitchFamily="18" charset="0"/>
                <a:sym typeface="Symbol" panose="05050102010706020507" pitchFamily="18" charset="2"/>
              </a:rPr>
              <a:t> </a:t>
            </a:r>
            <a:r>
              <a:rPr lang="en-US" sz="1600" dirty="0">
                <a:latin typeface="Times New Roman" panose="02020603050405020304" pitchFamily="18" charset="0"/>
                <a:cs typeface="Times New Roman" panose="02020603050405020304" pitchFamily="18" charset="0"/>
                <a:sym typeface="Symbol" panose="05050102010706020507" pitchFamily="18" charset="2"/>
              </a:rPr>
              <a:t>~ 5</a:t>
            </a:r>
            <a:r>
              <a:rPr lang="ru-RU" sz="1600" dirty="0">
                <a:latin typeface="Times New Roman" panose="02020603050405020304" pitchFamily="18" charset="0"/>
                <a:cs typeface="Times New Roman" panose="02020603050405020304" pitchFamily="18" charset="0"/>
                <a:sym typeface="Symbol" panose="05050102010706020507" pitchFamily="18" charset="2"/>
              </a:rPr>
              <a:t></a:t>
            </a:r>
            <a:r>
              <a:rPr lang="en-US" sz="1600" baseline="-25000" dirty="0">
                <a:latin typeface="Times New Roman" panose="02020603050405020304" pitchFamily="18" charset="0"/>
                <a:cs typeface="Times New Roman" panose="02020603050405020304" pitchFamily="18" charset="0"/>
                <a:sym typeface="Symbol" panose="05050102010706020507" pitchFamily="18" charset="2"/>
              </a:rPr>
              <a:t>0 </a:t>
            </a:r>
            <a:endParaRPr lang="en-US" sz="1600" baseline="-25000" dirty="0" smtClean="0">
              <a:latin typeface="Times New Roman" panose="02020603050405020304" pitchFamily="18" charset="0"/>
              <a:cs typeface="Times New Roman" panose="02020603050405020304" pitchFamily="18" charset="0"/>
              <a:sym typeface="Symbol" panose="05050102010706020507" pitchFamily="18" charset="2"/>
            </a:endParaRPr>
          </a:p>
          <a:p>
            <a:pPr>
              <a:spcBef>
                <a:spcPts val="600"/>
              </a:spcBef>
              <a:buFont typeface="Wingdings" panose="05000000000000000000" pitchFamily="2" charset="2"/>
              <a:buChar char="ü"/>
            </a:pPr>
            <a:r>
              <a:rPr lang="en-US" altLang="ru-RU" sz="1600" dirty="0" smtClean="0">
                <a:latin typeface="Times New Roman" panose="02020603050405020304" pitchFamily="18" charset="0"/>
                <a:cs typeface="Times New Roman" panose="02020603050405020304" pitchFamily="18" charset="0"/>
              </a:rPr>
              <a:t>Studied in several ongoing and future experiments:</a:t>
            </a:r>
            <a:endParaRPr lang="en-US" altLang="ru-RU" sz="16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0" y="4703466"/>
            <a:ext cx="5514109" cy="1115690"/>
          </a:xfrm>
          <a:prstGeom prst="rect">
            <a:avLst/>
          </a:prstGeom>
        </p:spPr>
        <p:txBody>
          <a:bodyPr wrap="square">
            <a:spAutoFit/>
          </a:bodyPr>
          <a:lstStyle/>
          <a:p>
            <a:pPr marL="360000" lvl="1" indent="-36000">
              <a:spcBef>
                <a:spcPts val="300"/>
              </a:spcBef>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 collider experiments: maximum </a:t>
            </a:r>
            <a:r>
              <a:rPr lang="en-US" sz="1600" dirty="0">
                <a:latin typeface="Times New Roman" panose="02020603050405020304" pitchFamily="18" charset="0"/>
                <a:cs typeface="Times New Roman" panose="02020603050405020304" pitchFamily="18" charset="0"/>
              </a:rPr>
              <a:t>phase </a:t>
            </a:r>
            <a:r>
              <a:rPr lang="en-US" sz="1600" dirty="0" smtClean="0">
                <a:latin typeface="Times New Roman" panose="02020603050405020304" pitchFamily="18" charset="0"/>
                <a:cs typeface="Times New Roman" panose="02020603050405020304" pitchFamily="18" charset="0"/>
              </a:rPr>
              <a:t>space, minimally </a:t>
            </a:r>
            <a:r>
              <a:rPr lang="en-US" sz="1600" dirty="0">
                <a:latin typeface="Times New Roman" panose="02020603050405020304" pitchFamily="18" charset="0"/>
                <a:cs typeface="Times New Roman" panose="02020603050405020304" pitchFamily="18" charset="0"/>
              </a:rPr>
              <a:t>biased </a:t>
            </a:r>
            <a:r>
              <a:rPr lang="en-US" sz="1600" dirty="0" smtClean="0">
                <a:latin typeface="Times New Roman" panose="02020603050405020304" pitchFamily="18" charset="0"/>
                <a:cs typeface="Times New Roman" panose="02020603050405020304" pitchFamily="18" charset="0"/>
              </a:rPr>
              <a:t>acceptance, free </a:t>
            </a:r>
            <a:r>
              <a:rPr lang="en-US" sz="1600" dirty="0">
                <a:latin typeface="Times New Roman" panose="02020603050405020304" pitchFamily="18" charset="0"/>
                <a:cs typeface="Times New Roman" panose="02020603050405020304" pitchFamily="18" charset="0"/>
              </a:rPr>
              <a:t>of target parasitic effects </a:t>
            </a:r>
          </a:p>
          <a:p>
            <a:pPr marL="360000" lvl="1" indent="-36000">
              <a:spcBef>
                <a:spcPts val="300"/>
              </a:spcBef>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 fixed-target experiments: high </a:t>
            </a:r>
            <a:r>
              <a:rPr lang="en-US" sz="1600" dirty="0">
                <a:latin typeface="Times New Roman" panose="02020603050405020304" pitchFamily="18" charset="0"/>
                <a:cs typeface="Times New Roman" panose="02020603050405020304" pitchFamily="18" charset="0"/>
              </a:rPr>
              <a:t>rate of </a:t>
            </a:r>
            <a:r>
              <a:rPr lang="en-US" sz="1600" dirty="0" smtClean="0">
                <a:latin typeface="Times New Roman" panose="02020603050405020304" pitchFamily="18" charset="0"/>
                <a:cs typeface="Times New Roman" panose="02020603050405020304" pitchFamily="18" charset="0"/>
              </a:rPr>
              <a:t>interactions, easily upgradeable, better vertex-finder for heavy flavor decays</a:t>
            </a:r>
            <a:endParaRPr lang="en-US" sz="1600" dirty="0">
              <a:latin typeface="Times New Roman" panose="02020603050405020304" pitchFamily="18" charset="0"/>
              <a:cs typeface="Times New Roman" panose="02020603050405020304" pitchFamily="18" charset="0"/>
            </a:endParaRPr>
          </a:p>
        </p:txBody>
      </p:sp>
      <p:pic>
        <p:nvPicPr>
          <p:cNvPr id="72" name="Рисунок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6314" y="3666275"/>
            <a:ext cx="3960604" cy="2690074"/>
          </a:xfrm>
          <a:prstGeom prst="rect">
            <a:avLst/>
          </a:prstGeom>
        </p:spPr>
      </p:pic>
      <p:sp>
        <p:nvSpPr>
          <p:cNvPr id="73" name="TextBox 72"/>
          <p:cNvSpPr txBox="1"/>
          <p:nvPr/>
        </p:nvSpPr>
        <p:spPr>
          <a:xfrm>
            <a:off x="336592" y="242958"/>
            <a:ext cx="4461606" cy="523220"/>
          </a:xfrm>
          <a:prstGeom prst="rect">
            <a:avLst/>
          </a:prstGeom>
          <a:noFill/>
        </p:spPr>
        <p:txBody>
          <a:bodyPr wrap="none" rtlCol="0">
            <a:spAutoFit/>
          </a:bodyPr>
          <a:lstStyle/>
          <a:p>
            <a:r>
              <a:rPr lang="en-US" sz="2800" dirty="0" smtClean="0">
                <a:latin typeface="Arial Nova" panose="020B0504020202020204" pitchFamily="34" charset="0"/>
                <a:cs typeface="Times New Roman" panose="02020603050405020304" pitchFamily="18" charset="0"/>
              </a:rPr>
              <a:t>High baryon density region</a:t>
            </a:r>
            <a:endParaRPr lang="ru-RU" sz="2800" dirty="0">
              <a:latin typeface="Arial Nova" panose="020B0504020202020204" pitchFamily="34" charset="0"/>
              <a:cs typeface="Times New Roman" panose="02020603050405020304" pitchFamily="18" charset="0"/>
            </a:endParaRPr>
          </a:p>
        </p:txBody>
      </p:sp>
    </p:spTree>
    <p:extLst>
      <p:ext uri="{BB962C8B-B14F-4D97-AF65-F5344CB8AC3E}">
        <p14:creationId xmlns:p14="http://schemas.microsoft.com/office/powerpoint/2010/main" val="1226315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46727" y="1218933"/>
            <a:ext cx="8039595" cy="4756995"/>
          </a:xfrm>
          <a:prstGeom prst="rect">
            <a:avLst/>
          </a:prstGeom>
        </p:spPr>
      </p:pic>
      <p:sp>
        <p:nvSpPr>
          <p:cNvPr id="5" name="TextBox 4"/>
          <p:cNvSpPr txBox="1"/>
          <p:nvPr/>
        </p:nvSpPr>
        <p:spPr>
          <a:xfrm>
            <a:off x="213520" y="171452"/>
            <a:ext cx="6208879" cy="461665"/>
          </a:xfrm>
          <a:prstGeom prst="rect">
            <a:avLst/>
          </a:prstGeom>
          <a:noFill/>
        </p:spPr>
        <p:txBody>
          <a:bodyPr wrap="none" rtlCol="0">
            <a:spAutoFit/>
          </a:bodyPr>
          <a:lstStyle/>
          <a:p>
            <a:r>
              <a:rPr lang="en-US" sz="2400" dirty="0" smtClean="0">
                <a:solidFill>
                  <a:prstClr val="black"/>
                </a:solidFill>
                <a:latin typeface="Arial Nova" panose="020B0504020202020204" pitchFamily="34" charset="0"/>
              </a:rPr>
              <a:t>NICA (</a:t>
            </a:r>
            <a:r>
              <a:rPr lang="en-US" sz="2400" dirty="0" err="1" smtClean="0">
                <a:solidFill>
                  <a:prstClr val="black"/>
                </a:solidFill>
                <a:latin typeface="Arial Nova" panose="020B0504020202020204" pitchFamily="34" charset="0"/>
              </a:rPr>
              <a:t>Nuclotron</a:t>
            </a:r>
            <a:r>
              <a:rPr lang="en-US" sz="2400" dirty="0" smtClean="0">
                <a:solidFill>
                  <a:prstClr val="black"/>
                </a:solidFill>
                <a:latin typeface="Arial Nova" panose="020B0504020202020204" pitchFamily="34" charset="0"/>
              </a:rPr>
              <a:t>-based Ion Colliding </a:t>
            </a:r>
            <a:r>
              <a:rPr lang="en-US" sz="2400" dirty="0" err="1" smtClean="0">
                <a:solidFill>
                  <a:prstClr val="black"/>
                </a:solidFill>
                <a:latin typeface="Arial Nova" panose="020B0504020202020204" pitchFamily="34" charset="0"/>
              </a:rPr>
              <a:t>fAcility</a:t>
            </a:r>
            <a:r>
              <a:rPr lang="ru-RU" sz="2400" dirty="0">
                <a:solidFill>
                  <a:prstClr val="black"/>
                </a:solidFill>
                <a:latin typeface="Arial Nova" panose="020B0504020202020204" pitchFamily="34" charset="0"/>
              </a:rPr>
              <a:t>)</a:t>
            </a:r>
          </a:p>
        </p:txBody>
      </p:sp>
      <p:sp>
        <p:nvSpPr>
          <p:cNvPr id="6" name="TextBox 5"/>
          <p:cNvSpPr txBox="1"/>
          <p:nvPr/>
        </p:nvSpPr>
        <p:spPr>
          <a:xfrm>
            <a:off x="8399282" y="0"/>
            <a:ext cx="3792718" cy="3970318"/>
          </a:xfrm>
          <a:prstGeom prst="rect">
            <a:avLst/>
          </a:prstGeom>
          <a:noFill/>
        </p:spPr>
        <p:txBody>
          <a:bodyPr wrap="square" rtlCol="0">
            <a:spAutoFit/>
          </a:bodyPr>
          <a:lstStyle/>
          <a:p>
            <a:r>
              <a:rPr lang="en-US" dirty="0" smtClean="0">
                <a:solidFill>
                  <a:prstClr val="black"/>
                </a:solidFill>
                <a:latin typeface="Arial Nova" panose="020B0504020202020204" pitchFamily="34" charset="0"/>
              </a:rPr>
              <a:t>Can accelerate</a:t>
            </a:r>
            <a:r>
              <a:rPr lang="ru-RU" dirty="0" smtClean="0">
                <a:solidFill>
                  <a:prstClr val="black"/>
                </a:solidFill>
                <a:latin typeface="Arial Nova" panose="020B0504020202020204" pitchFamily="34" charset="0"/>
              </a:rPr>
              <a:t> </a:t>
            </a:r>
            <a:r>
              <a:rPr lang="en-US" dirty="0" err="1" smtClean="0">
                <a:solidFill>
                  <a:prstClr val="black"/>
                </a:solidFill>
                <a:latin typeface="Arial Nova" panose="020B0504020202020204" pitchFamily="34" charset="0"/>
              </a:rPr>
              <a:t>p+p</a:t>
            </a:r>
            <a:r>
              <a:rPr lang="en-US" dirty="0" smtClean="0">
                <a:solidFill>
                  <a:prstClr val="black"/>
                </a:solidFill>
                <a:latin typeface="Arial Nova" panose="020B0504020202020204" pitchFamily="34" charset="0"/>
              </a:rPr>
              <a:t>, </a:t>
            </a:r>
            <a:r>
              <a:rPr lang="en-US" dirty="0" err="1" smtClean="0">
                <a:solidFill>
                  <a:prstClr val="black"/>
                </a:solidFill>
                <a:latin typeface="Arial Nova" panose="020B0504020202020204" pitchFamily="34" charset="0"/>
              </a:rPr>
              <a:t>p+A</a:t>
            </a:r>
            <a:r>
              <a:rPr lang="en-US" dirty="0">
                <a:solidFill>
                  <a:prstClr val="black"/>
                </a:solidFill>
                <a:latin typeface="Arial Nova" panose="020B0504020202020204" pitchFamily="34" charset="0"/>
              </a:rPr>
              <a:t>,</a:t>
            </a:r>
            <a:r>
              <a:rPr lang="en-US" dirty="0" smtClean="0">
                <a:solidFill>
                  <a:prstClr val="black"/>
                </a:solidFill>
                <a:latin typeface="Arial Nova" panose="020B0504020202020204" pitchFamily="34" charset="0"/>
              </a:rPr>
              <a:t> </a:t>
            </a:r>
            <a:r>
              <a:rPr lang="en-US" dirty="0">
                <a:solidFill>
                  <a:prstClr val="black"/>
                </a:solidFill>
                <a:latin typeface="Arial Nova" panose="020B0504020202020204" pitchFamily="34" charset="0"/>
              </a:rPr>
              <a:t>A+A</a:t>
            </a:r>
          </a:p>
          <a:p>
            <a:endParaRPr lang="en-US" dirty="0">
              <a:solidFill>
                <a:prstClr val="black"/>
              </a:solidFill>
              <a:latin typeface="Arial Nova" panose="020B0504020202020204" pitchFamily="34" charset="0"/>
            </a:endParaRPr>
          </a:p>
          <a:p>
            <a:r>
              <a:rPr lang="en-US" dirty="0" smtClean="0">
                <a:solidFill>
                  <a:prstClr val="black"/>
                </a:solidFill>
                <a:latin typeface="Arial Nova" panose="020B0504020202020204" pitchFamily="34" charset="0"/>
              </a:rPr>
              <a:t>Maximal beam collision energy:</a:t>
            </a:r>
            <a:endParaRPr lang="en-US" dirty="0">
              <a:solidFill>
                <a:prstClr val="black"/>
              </a:solidFill>
              <a:latin typeface="Arial Nova" panose="020B0504020202020204" pitchFamily="34" charset="0"/>
            </a:endParaRPr>
          </a:p>
          <a:p>
            <a:r>
              <a:rPr lang="ru-RU" dirty="0" smtClean="0">
                <a:solidFill>
                  <a:prstClr val="black"/>
                </a:solidFill>
                <a:latin typeface="Arial Nova" panose="020B0504020202020204" pitchFamily="34" charset="0"/>
              </a:rPr>
              <a:t>1</a:t>
            </a:r>
            <a:r>
              <a:rPr lang="en-US" dirty="0" smtClean="0">
                <a:solidFill>
                  <a:prstClr val="black"/>
                </a:solidFill>
                <a:latin typeface="Arial Nova" panose="020B0504020202020204" pitchFamily="34" charset="0"/>
              </a:rPr>
              <a:t>1 </a:t>
            </a:r>
            <a:r>
              <a:rPr lang="en-US" dirty="0">
                <a:solidFill>
                  <a:prstClr val="black"/>
                </a:solidFill>
                <a:latin typeface="Arial Nova" panose="020B0504020202020204" pitchFamily="34" charset="0"/>
              </a:rPr>
              <a:t>GeV </a:t>
            </a:r>
            <a:r>
              <a:rPr lang="en-US" dirty="0" smtClean="0">
                <a:solidFill>
                  <a:prstClr val="black"/>
                </a:solidFill>
                <a:latin typeface="Arial Nova" panose="020B0504020202020204" pitchFamily="34" charset="0"/>
              </a:rPr>
              <a:t>for </a:t>
            </a:r>
            <a:r>
              <a:rPr lang="en-US" dirty="0" err="1">
                <a:solidFill>
                  <a:prstClr val="black"/>
                </a:solidFill>
                <a:latin typeface="Arial Nova" panose="020B0504020202020204" pitchFamily="34" charset="0"/>
              </a:rPr>
              <a:t>Au+Au</a:t>
            </a:r>
            <a:endParaRPr lang="en-US" dirty="0">
              <a:solidFill>
                <a:prstClr val="black"/>
              </a:solidFill>
              <a:latin typeface="Arial Nova" panose="020B0504020202020204" pitchFamily="34" charset="0"/>
            </a:endParaRPr>
          </a:p>
          <a:p>
            <a:r>
              <a:rPr lang="ru-RU" dirty="0" smtClean="0">
                <a:solidFill>
                  <a:prstClr val="black"/>
                </a:solidFill>
                <a:latin typeface="Arial Nova" panose="020B0504020202020204" pitchFamily="34" charset="0"/>
              </a:rPr>
              <a:t>27</a:t>
            </a:r>
            <a:r>
              <a:rPr lang="en-US" dirty="0" smtClean="0">
                <a:solidFill>
                  <a:prstClr val="black"/>
                </a:solidFill>
                <a:latin typeface="Arial Nova" panose="020B0504020202020204" pitchFamily="34" charset="0"/>
              </a:rPr>
              <a:t> </a:t>
            </a:r>
            <a:r>
              <a:rPr lang="en-US" dirty="0">
                <a:solidFill>
                  <a:prstClr val="black"/>
                </a:solidFill>
                <a:latin typeface="Arial Nova" panose="020B0504020202020204" pitchFamily="34" charset="0"/>
              </a:rPr>
              <a:t>GeV </a:t>
            </a:r>
            <a:r>
              <a:rPr lang="en-US" dirty="0" smtClean="0">
                <a:solidFill>
                  <a:prstClr val="black"/>
                </a:solidFill>
                <a:latin typeface="Arial Nova" panose="020B0504020202020204" pitchFamily="34" charset="0"/>
              </a:rPr>
              <a:t>for </a:t>
            </a:r>
            <a:r>
              <a:rPr lang="en-US" dirty="0" err="1" smtClean="0">
                <a:solidFill>
                  <a:prstClr val="black"/>
                </a:solidFill>
                <a:latin typeface="Arial Nova" panose="020B0504020202020204" pitchFamily="34" charset="0"/>
              </a:rPr>
              <a:t>p+p</a:t>
            </a:r>
            <a:endParaRPr lang="en-US" dirty="0" smtClean="0">
              <a:solidFill>
                <a:prstClr val="black"/>
              </a:solidFill>
              <a:latin typeface="Arial Nova" panose="020B0504020202020204" pitchFamily="34" charset="0"/>
            </a:endParaRPr>
          </a:p>
          <a:p>
            <a:endParaRPr lang="en-US" dirty="0">
              <a:solidFill>
                <a:prstClr val="black"/>
              </a:solidFill>
              <a:latin typeface="Arial Nova" panose="020B0504020202020204" pitchFamily="34" charset="0"/>
            </a:endParaRPr>
          </a:p>
          <a:p>
            <a:r>
              <a:rPr lang="en-US" dirty="0" smtClean="0">
                <a:solidFill>
                  <a:prstClr val="black"/>
                </a:solidFill>
                <a:latin typeface="Arial Nova" panose="020B0504020202020204" pitchFamily="34" charset="0"/>
              </a:rPr>
              <a:t>Energy region is well suited for precise study of the onset of </a:t>
            </a:r>
            <a:r>
              <a:rPr lang="en-US" dirty="0" err="1" smtClean="0">
                <a:solidFill>
                  <a:prstClr val="black"/>
                </a:solidFill>
                <a:latin typeface="Arial Nova" panose="020B0504020202020204" pitchFamily="34" charset="0"/>
              </a:rPr>
              <a:t>deconfinement</a:t>
            </a:r>
            <a:r>
              <a:rPr lang="en-US" dirty="0" smtClean="0">
                <a:solidFill>
                  <a:prstClr val="black"/>
                </a:solidFill>
                <a:latin typeface="Arial Nova" panose="020B0504020202020204" pitchFamily="34" charset="0"/>
              </a:rPr>
              <a:t> and QCD phase </a:t>
            </a:r>
            <a:r>
              <a:rPr lang="en-US" dirty="0" err="1" smtClean="0">
                <a:solidFill>
                  <a:prstClr val="black"/>
                </a:solidFill>
                <a:latin typeface="Arial Nova" panose="020B0504020202020204" pitchFamily="34" charset="0"/>
              </a:rPr>
              <a:t>transitionin</a:t>
            </a:r>
            <a:r>
              <a:rPr lang="en-US" dirty="0" smtClean="0">
                <a:solidFill>
                  <a:prstClr val="black"/>
                </a:solidFill>
                <a:latin typeface="Arial Nova" panose="020B0504020202020204" pitchFamily="34" charset="0"/>
              </a:rPr>
              <a:t> a variety of colliding systems (</a:t>
            </a:r>
            <a:r>
              <a:rPr lang="en-US" dirty="0" err="1" smtClean="0">
                <a:solidFill>
                  <a:srgbClr val="FF0000"/>
                </a:solidFill>
                <a:latin typeface="Arial Nova" panose="020B0504020202020204" pitchFamily="34" charset="0"/>
              </a:rPr>
              <a:t>Bi+Bi</a:t>
            </a:r>
            <a:r>
              <a:rPr lang="en-US" dirty="0" smtClean="0">
                <a:solidFill>
                  <a:srgbClr val="FF0000"/>
                </a:solidFill>
                <a:latin typeface="Arial Nova" panose="020B0504020202020204" pitchFamily="34" charset="0"/>
              </a:rPr>
              <a:t>, </a:t>
            </a:r>
            <a:r>
              <a:rPr lang="en-US" dirty="0" err="1" smtClean="0">
                <a:solidFill>
                  <a:srgbClr val="FF0000"/>
                </a:solidFill>
                <a:latin typeface="Arial Nova" panose="020B0504020202020204" pitchFamily="34" charset="0"/>
              </a:rPr>
              <a:t>Au+Au</a:t>
            </a:r>
            <a:r>
              <a:rPr lang="en-US" dirty="0" smtClean="0">
                <a:solidFill>
                  <a:srgbClr val="FF0000"/>
                </a:solidFill>
                <a:latin typeface="Arial Nova" panose="020B0504020202020204" pitchFamily="34" charset="0"/>
              </a:rPr>
              <a:t>, </a:t>
            </a:r>
            <a:r>
              <a:rPr lang="en-US" dirty="0" err="1" smtClean="0">
                <a:solidFill>
                  <a:srgbClr val="FF0000"/>
                </a:solidFill>
                <a:latin typeface="Arial Nova" panose="020B0504020202020204" pitchFamily="34" charset="0"/>
              </a:rPr>
              <a:t>Cu+Cu</a:t>
            </a:r>
            <a:r>
              <a:rPr lang="en-US" dirty="0" smtClean="0">
                <a:solidFill>
                  <a:srgbClr val="FF0000"/>
                </a:solidFill>
                <a:latin typeface="Arial Nova" panose="020B0504020202020204" pitchFamily="34" charset="0"/>
              </a:rPr>
              <a:t>, </a:t>
            </a:r>
            <a:r>
              <a:rPr lang="en-US" dirty="0" err="1" smtClean="0">
                <a:solidFill>
                  <a:srgbClr val="FF0000"/>
                </a:solidFill>
                <a:latin typeface="Arial Nova" panose="020B0504020202020204" pitchFamily="34" charset="0"/>
              </a:rPr>
              <a:t>Ar+Ar</a:t>
            </a:r>
            <a:r>
              <a:rPr lang="en-US" dirty="0" smtClean="0">
                <a:solidFill>
                  <a:srgbClr val="FF0000"/>
                </a:solidFill>
                <a:latin typeface="Arial Nova" panose="020B0504020202020204" pitchFamily="34" charset="0"/>
              </a:rPr>
              <a:t>, C+C</a:t>
            </a:r>
            <a:r>
              <a:rPr lang="en-US" dirty="0" smtClean="0">
                <a:solidFill>
                  <a:prstClr val="black"/>
                </a:solidFill>
                <a:latin typeface="Arial Nova" panose="020B0504020202020204" pitchFamily="34" charset="0"/>
              </a:rPr>
              <a:t>)</a:t>
            </a:r>
            <a:endParaRPr lang="en-US" dirty="0">
              <a:solidFill>
                <a:prstClr val="black"/>
              </a:solidFill>
              <a:latin typeface="Arial Nova" panose="020B0504020202020204" pitchFamily="34" charset="0"/>
            </a:endParaRPr>
          </a:p>
          <a:p>
            <a:r>
              <a:rPr lang="en-US" dirty="0" smtClean="0">
                <a:solidFill>
                  <a:prstClr val="black"/>
                </a:solidFill>
                <a:latin typeface="Arial Nova" panose="020B0504020202020204" pitchFamily="34" charset="0"/>
              </a:rPr>
              <a:t>Spin measurements on polarized proton and deuteron beams at SPD</a:t>
            </a:r>
            <a:endParaRPr lang="ru-RU" dirty="0">
              <a:solidFill>
                <a:prstClr val="black"/>
              </a:solidFill>
              <a:latin typeface="Arial Nova" panose="020B0504020202020204" pitchFamily="34" charset="0"/>
            </a:endParaRPr>
          </a:p>
        </p:txBody>
      </p:sp>
      <p:graphicFrame>
        <p:nvGraphicFramePr>
          <p:cNvPr id="7" name="Table 24">
            <a:extLst>
              <a:ext uri="{FF2B5EF4-FFF2-40B4-BE49-F238E27FC236}">
                <a16:creationId xmlns:a16="http://schemas.microsoft.com/office/drawing/2014/main" id="{1514534A-25F9-4C40-80DE-A3D9731D246B}"/>
              </a:ext>
            </a:extLst>
          </p:cNvPr>
          <p:cNvGraphicFramePr>
            <a:graphicFrameLocks noGrp="1"/>
          </p:cNvGraphicFramePr>
          <p:nvPr>
            <p:extLst>
              <p:ext uri="{D42A27DB-BD31-4B8C-83A1-F6EECF244321}">
                <p14:modId xmlns:p14="http://schemas.microsoft.com/office/powerpoint/2010/main" val="2156199521"/>
              </p:ext>
            </p:extLst>
          </p:nvPr>
        </p:nvGraphicFramePr>
        <p:xfrm>
          <a:off x="8257309" y="4508500"/>
          <a:ext cx="3860800" cy="2349500"/>
        </p:xfrm>
        <a:graphic>
          <a:graphicData uri="http://schemas.openxmlformats.org/drawingml/2006/table">
            <a:tbl>
              <a:tblPr/>
              <a:tblGrid>
                <a:gridCol w="2921000">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tblGrid>
              <a:tr h="8213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Ring circumference, m </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503,04</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Number of bunches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22</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r.m.s. bunch length, m</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0,6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292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Symbol" charset="0"/>
                          <a:ea typeface="ＭＳ Ｐゴシック" charset="0"/>
                          <a:cs typeface="ＭＳ Ｐゴシック" charset="0"/>
                        </a:rPr>
                        <a:t> b</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m</a:t>
                      </a:r>
                      <a:endParaRPr kumimoji="0" lang="en-US" sz="1800" b="0" i="1" u="none" strike="noStrike" cap="none" normalizeH="0" baseline="0" dirty="0">
                        <a:ln>
                          <a:noFill/>
                        </a:ln>
                        <a:solidFill>
                          <a:srgbClr val="000090"/>
                        </a:solidFill>
                        <a:effectLst/>
                        <a:latin typeface="Symbo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0,35</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Energy</a:t>
                      </a:r>
                      <a:r>
                        <a:rPr kumimoji="0" lang="ru-RU" sz="18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in </a:t>
                      </a:r>
                      <a:r>
                        <a:rPr kumimoji="0" lang="en-US" sz="1800" b="0" i="1" u="none" strike="noStrike" cap="none" normalizeH="0" baseline="0" dirty="0" err="1">
                          <a:ln>
                            <a:noFill/>
                          </a:ln>
                          <a:solidFill>
                            <a:srgbClr val="000090"/>
                          </a:solidFill>
                          <a:effectLst/>
                          <a:latin typeface="Arial" charset="0"/>
                          <a:ea typeface="ＭＳ Ｐゴシック" charset="0"/>
                          <a:cs typeface="ＭＳ Ｐゴシック" charset="0"/>
                        </a:rPr>
                        <a:t>c.m</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800" b="0" i="1" u="none" strike="noStrike" cap="none" normalizeH="0" baseline="0" dirty="0" err="1">
                          <a:ln>
                            <a:noFill/>
                          </a:ln>
                          <a:solidFill>
                            <a:srgbClr val="000090"/>
                          </a:solidFill>
                          <a:effectLst/>
                          <a:latin typeface="Arial" charset="0"/>
                          <a:ea typeface="ＭＳ Ｐゴシック" charset="0"/>
                          <a:cs typeface="ＭＳ Ｐゴシック" charset="0"/>
                        </a:rPr>
                        <a:t>Gev</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/u</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DE4E43"/>
                          </a:solidFill>
                          <a:effectLst/>
                          <a:latin typeface="Arial" charset="0"/>
                          <a:ea typeface="ＭＳ Ｐゴシック" charset="0"/>
                          <a:cs typeface="ＭＳ Ｐゴシック" charset="0"/>
                        </a:rPr>
                        <a:t>4-11</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175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r.m.s. </a:t>
                      </a:r>
                      <a:r>
                        <a:rPr kumimoji="0" lang="en-US" sz="1800" b="0" i="1" u="none" strike="noStrike" cap="none" normalizeH="0" baseline="0">
                          <a:ln>
                            <a:noFill/>
                          </a:ln>
                          <a:solidFill>
                            <a:srgbClr val="000090"/>
                          </a:solidFill>
                          <a:effectLst/>
                          <a:latin typeface="Symbol" charset="0"/>
                          <a:ea typeface="ＭＳ Ｐゴシック" charset="0"/>
                          <a:cs typeface="ＭＳ Ｐゴシック" charset="0"/>
                        </a:rPr>
                        <a:t>D</a:t>
                      </a: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p/p, 10</a:t>
                      </a:r>
                      <a:r>
                        <a:rPr kumimoji="0" lang="en-US" sz="1800" b="0" i="1" u="none" strike="noStrike" cap="none" normalizeH="0" baseline="30000">
                          <a:ln>
                            <a:noFill/>
                          </a:ln>
                          <a:solidFill>
                            <a:srgbClr val="000090"/>
                          </a:solidFill>
                          <a:effectLst/>
                          <a:latin typeface="Arial" charset="0"/>
                          <a:ea typeface="ＭＳ Ｐゴシック" charset="0"/>
                          <a:cs typeface="ＭＳ Ｐゴシック" charset="0"/>
                        </a:rPr>
                        <a:t>-3</a:t>
                      </a:r>
                      <a:endParaRPr kumimoji="0" lang="en-US" sz="1800" b="0" i="1"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1,6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IBS growth time, 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rgbClr val="000090"/>
                          </a:solidFill>
                          <a:effectLst/>
                          <a:latin typeface="Arial" charset="0"/>
                          <a:ea typeface="ＭＳ Ｐゴシック" charset="0"/>
                          <a:cs typeface="ＭＳ Ｐゴシック" charset="0"/>
                        </a:rPr>
                        <a:t>18</a:t>
                      </a:r>
                      <a:r>
                        <a:rPr kumimoji="0" lang="en-US" sz="1800" b="1" i="0" u="none" strike="noStrike" cap="none" normalizeH="0" baseline="0" dirty="0">
                          <a:ln>
                            <a:noFill/>
                          </a:ln>
                          <a:solidFill>
                            <a:srgbClr val="000090"/>
                          </a:solidFill>
                          <a:effectLst/>
                          <a:latin typeface="Arial" charset="0"/>
                          <a:ea typeface="ＭＳ Ｐゴシック" charset="0"/>
                          <a:cs typeface="ＭＳ Ｐゴシック" charset="0"/>
                        </a:rPr>
                        <a:t>00</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Luminosity, cm</a:t>
                      </a:r>
                      <a:r>
                        <a:rPr kumimoji="0" lang="en-US" sz="1800" b="0" i="1" u="none" strike="noStrike" cap="none" normalizeH="0" baseline="30000" dirty="0">
                          <a:ln>
                            <a:noFill/>
                          </a:ln>
                          <a:solidFill>
                            <a:srgbClr val="000090"/>
                          </a:solidFill>
                          <a:effectLst/>
                          <a:latin typeface="Arial" charset="0"/>
                          <a:ea typeface="ＭＳ Ｐゴシック" charset="0"/>
                          <a:cs typeface="ＭＳ Ｐゴシック" charset="0"/>
                        </a:rPr>
                        <a:t>-2</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s</a:t>
                      </a:r>
                      <a:r>
                        <a:rPr kumimoji="0" lang="en-US" sz="1800" b="0" i="1" u="none" strike="noStrike" cap="none" normalizeH="0" baseline="30000" dirty="0">
                          <a:ln>
                            <a:noFill/>
                          </a:ln>
                          <a:solidFill>
                            <a:srgbClr val="000090"/>
                          </a:solidFill>
                          <a:effectLst/>
                          <a:latin typeface="Arial" charset="0"/>
                          <a:ea typeface="ＭＳ Ｐゴシック" charset="0"/>
                          <a:cs typeface="ＭＳ Ｐゴシック" charset="0"/>
                        </a:rPr>
                        <a:t>-1</a:t>
                      </a:r>
                      <a:endPar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ea typeface="ＭＳ Ｐゴシック" charset="0"/>
                          <a:cs typeface="ＭＳ Ｐゴシック" charset="0"/>
                        </a:rPr>
                        <a:t>1</a:t>
                      </a:r>
                      <a:r>
                        <a:rPr kumimoji="0" lang="en-US" sz="1800" b="0" i="0" u="none" strike="noStrike" cap="none" normalizeH="0" baseline="0" dirty="0">
                          <a:ln>
                            <a:noFill/>
                          </a:ln>
                          <a:solidFill>
                            <a:srgbClr val="000090"/>
                          </a:solidFill>
                          <a:effectLst/>
                          <a:latin typeface="Arial" charset="0"/>
                          <a:ea typeface="ＭＳ Ｐゴシック" charset="0"/>
                          <a:cs typeface="ＭＳ Ｐゴシック" charset="0"/>
                        </a:rPr>
                        <a:t>x</a:t>
                      </a:r>
                      <a:r>
                        <a:rPr kumimoji="0" lang="en-US" sz="1800" b="1" i="0" u="none" strike="noStrike" cap="none" normalizeH="0" baseline="0" dirty="0">
                          <a:ln>
                            <a:noFill/>
                          </a:ln>
                          <a:solidFill>
                            <a:srgbClr val="FF0000"/>
                          </a:solidFill>
                          <a:effectLst/>
                          <a:latin typeface="Arial" charset="0"/>
                          <a:ea typeface="ＭＳ Ｐゴシック" charset="0"/>
                          <a:cs typeface="ＭＳ Ｐゴシック" charset="0"/>
                        </a:rPr>
                        <a:t>10</a:t>
                      </a:r>
                      <a:r>
                        <a:rPr kumimoji="0" lang="en-US" sz="1800" b="1" i="0" u="none" strike="noStrike" cap="none" normalizeH="0" baseline="50000" dirty="0">
                          <a:ln>
                            <a:noFill/>
                          </a:ln>
                          <a:solidFill>
                            <a:srgbClr val="FF0000"/>
                          </a:solidFill>
                          <a:effectLst/>
                          <a:latin typeface="Arial" charset="0"/>
                          <a:ea typeface="ＭＳ Ｐゴシック" charset="0"/>
                          <a:cs typeface="ＭＳ Ｐゴシック" charset="0"/>
                        </a:rPr>
                        <a:t>27</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77663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245568" y="221058"/>
            <a:ext cx="4835876" cy="523220"/>
          </a:xfrm>
          <a:prstGeom prst="rect">
            <a:avLst/>
          </a:prstGeom>
          <a:noFill/>
        </p:spPr>
        <p:txBody>
          <a:bodyPr wrap="none" rtlCol="0">
            <a:spAutoFit/>
          </a:bodyPr>
          <a:lstStyle/>
          <a:p>
            <a:r>
              <a:rPr lang="en-US" sz="2800" dirty="0" smtClean="0">
                <a:latin typeface="Arial Nova" panose="020B0504020202020204" pitchFamily="34" charset="0"/>
              </a:rPr>
              <a:t>Overview of HIC experiments</a:t>
            </a:r>
            <a:endParaRPr lang="ru-RU" sz="2800" dirty="0">
              <a:latin typeface="Arial Nova" panose="020B0504020202020204" pitchFamily="34" charset="0"/>
            </a:endParaRPr>
          </a:p>
        </p:txBody>
      </p:sp>
      <p:sp>
        <p:nvSpPr>
          <p:cNvPr id="66" name="TextBox 65"/>
          <p:cNvSpPr txBox="1"/>
          <p:nvPr/>
        </p:nvSpPr>
        <p:spPr>
          <a:xfrm>
            <a:off x="9172293" y="184188"/>
            <a:ext cx="2708381" cy="923330"/>
          </a:xfrm>
          <a:prstGeom prst="rect">
            <a:avLst/>
          </a:prstGeom>
          <a:noFill/>
        </p:spPr>
        <p:txBody>
          <a:bodyPr wrap="square" rtlCol="0">
            <a:spAutoFit/>
          </a:bodyPr>
          <a:lstStyle/>
          <a:p>
            <a:r>
              <a:rPr lang="en-US" dirty="0" smtClean="0"/>
              <a:t>Experimental programs at SPS, ALICE, RHIC, NICA, SIS, J-PARC</a:t>
            </a:r>
            <a:endParaRPr lang="ru-RU" dirty="0"/>
          </a:p>
        </p:txBody>
      </p:sp>
      <p:pic>
        <p:nvPicPr>
          <p:cNvPr id="67" name="Рисунок 66"/>
          <p:cNvPicPr>
            <a:picLocks noChangeAspect="1"/>
          </p:cNvPicPr>
          <p:nvPr/>
        </p:nvPicPr>
        <p:blipFill>
          <a:blip r:embed="rId3"/>
          <a:stretch>
            <a:fillRect/>
          </a:stretch>
        </p:blipFill>
        <p:spPr>
          <a:xfrm>
            <a:off x="803252" y="998180"/>
            <a:ext cx="11388748" cy="5499195"/>
          </a:xfrm>
          <a:prstGeom prst="rect">
            <a:avLst/>
          </a:prstGeom>
        </p:spPr>
      </p:pic>
      <p:sp>
        <p:nvSpPr>
          <p:cNvPr id="68" name="TextBox 67"/>
          <p:cNvSpPr txBox="1"/>
          <p:nvPr/>
        </p:nvSpPr>
        <p:spPr>
          <a:xfrm>
            <a:off x="9535784" y="6028579"/>
            <a:ext cx="2124364" cy="338554"/>
          </a:xfrm>
          <a:prstGeom prst="rect">
            <a:avLst/>
          </a:prstGeom>
          <a:noFill/>
        </p:spPr>
        <p:txBody>
          <a:bodyPr wrap="none" rtlCol="0">
            <a:spAutoFit/>
          </a:bodyPr>
          <a:lstStyle/>
          <a:p>
            <a:r>
              <a:rPr lang="en-US" sz="1600" dirty="0" smtClean="0"/>
              <a:t>picture by Daniel </a:t>
            </a:r>
            <a:r>
              <a:rPr lang="en-US" sz="1600" dirty="0" err="1" smtClean="0"/>
              <a:t>Cebra</a:t>
            </a:r>
            <a:endParaRPr lang="ru-RU" sz="1600" dirty="0"/>
          </a:p>
        </p:txBody>
      </p:sp>
    </p:spTree>
    <p:extLst>
      <p:ext uri="{BB962C8B-B14F-4D97-AF65-F5344CB8AC3E}">
        <p14:creationId xmlns:p14="http://schemas.microsoft.com/office/powerpoint/2010/main" val="4249351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025" y="164275"/>
            <a:ext cx="5044714" cy="523220"/>
          </a:xfrm>
          <a:prstGeom prst="rect">
            <a:avLst/>
          </a:prstGeom>
          <a:noFill/>
        </p:spPr>
        <p:txBody>
          <a:bodyPr wrap="none" rtlCol="0">
            <a:spAutoFit/>
          </a:bodyPr>
          <a:lstStyle/>
          <a:p>
            <a:r>
              <a:rPr lang="en-US" sz="2800" dirty="0" smtClean="0">
                <a:latin typeface="Arial Nova" panose="020B0504020202020204" pitchFamily="34" charset="0"/>
              </a:rPr>
              <a:t>Accelerator complexes for HIC</a:t>
            </a:r>
            <a:endParaRPr lang="ru-RU" sz="2800" dirty="0">
              <a:latin typeface="Arial Nova" panose="020B0504020202020204" pitchFamily="34" charset="0"/>
            </a:endParaRPr>
          </a:p>
        </p:txBody>
      </p:sp>
      <p:pic>
        <p:nvPicPr>
          <p:cNvPr id="3" name="Рисунок 2"/>
          <p:cNvPicPr>
            <a:picLocks noChangeAspect="1"/>
          </p:cNvPicPr>
          <p:nvPr/>
        </p:nvPicPr>
        <p:blipFill>
          <a:blip r:embed="rId2"/>
          <a:stretch>
            <a:fillRect/>
          </a:stretch>
        </p:blipFill>
        <p:spPr>
          <a:xfrm>
            <a:off x="203856" y="1440872"/>
            <a:ext cx="5435126" cy="3777672"/>
          </a:xfrm>
          <a:prstGeom prst="rect">
            <a:avLst/>
          </a:prstGeom>
        </p:spPr>
      </p:pic>
      <p:sp>
        <p:nvSpPr>
          <p:cNvPr id="4" name="TextBox 3"/>
          <p:cNvSpPr txBox="1"/>
          <p:nvPr/>
        </p:nvSpPr>
        <p:spPr>
          <a:xfrm>
            <a:off x="120075" y="5338967"/>
            <a:ext cx="5006499" cy="1200329"/>
          </a:xfrm>
          <a:prstGeom prst="rect">
            <a:avLst/>
          </a:prstGeom>
          <a:noFill/>
        </p:spPr>
        <p:txBody>
          <a:bodyPr wrap="none" rtlCol="0">
            <a:spAutoFit/>
          </a:bodyPr>
          <a:lstStyle/>
          <a:p>
            <a:r>
              <a:rPr lang="en-US" dirty="0" smtClean="0">
                <a:latin typeface="Arial Nova" panose="020B0504020202020204" pitchFamily="34" charset="0"/>
              </a:rPr>
              <a:t>Brookhaven National Laboratory</a:t>
            </a:r>
            <a:endParaRPr lang="ru-RU" dirty="0" smtClean="0">
              <a:latin typeface="Arial Nova" panose="020B0504020202020204" pitchFamily="34" charset="0"/>
            </a:endParaRPr>
          </a:p>
          <a:p>
            <a:r>
              <a:rPr lang="en-US" dirty="0" smtClean="0">
                <a:latin typeface="Arial Nova" panose="020B0504020202020204" pitchFamily="34" charset="0"/>
              </a:rPr>
              <a:t>In operation since </a:t>
            </a:r>
            <a:r>
              <a:rPr lang="ru-RU" dirty="0" smtClean="0">
                <a:latin typeface="Arial Nova" panose="020B0504020202020204" pitchFamily="34" charset="0"/>
              </a:rPr>
              <a:t>1999 </a:t>
            </a:r>
            <a:r>
              <a:rPr lang="en-US" dirty="0" smtClean="0">
                <a:latin typeface="Arial Nova" panose="020B0504020202020204" pitchFamily="34" charset="0"/>
              </a:rPr>
              <a:t>Collider length </a:t>
            </a:r>
            <a:r>
              <a:rPr lang="ru-RU" dirty="0" smtClean="0">
                <a:latin typeface="Arial Nova" panose="020B0504020202020204" pitchFamily="34" charset="0"/>
              </a:rPr>
              <a:t>3,83 </a:t>
            </a:r>
            <a:r>
              <a:rPr lang="en-US" dirty="0" smtClean="0">
                <a:latin typeface="Arial Nova" panose="020B0504020202020204" pitchFamily="34" charset="0"/>
              </a:rPr>
              <a:t>km</a:t>
            </a:r>
            <a:endParaRPr lang="ru-RU" dirty="0"/>
          </a:p>
          <a:p>
            <a:r>
              <a:rPr lang="en-US" dirty="0"/>
              <a:t>200 </a:t>
            </a:r>
            <a:r>
              <a:rPr lang="en-US" dirty="0" smtClean="0"/>
              <a:t>GeV</a:t>
            </a:r>
            <a:r>
              <a:rPr lang="ru-RU" dirty="0" smtClean="0"/>
              <a:t> </a:t>
            </a:r>
            <a:r>
              <a:rPr lang="en-US" dirty="0" err="1" smtClean="0"/>
              <a:t>Au+Au</a:t>
            </a:r>
            <a:endParaRPr lang="en-US" dirty="0"/>
          </a:p>
          <a:p>
            <a:r>
              <a:rPr lang="en-US" dirty="0"/>
              <a:t>510 </a:t>
            </a:r>
            <a:r>
              <a:rPr lang="en-US" dirty="0" smtClean="0"/>
              <a:t>GeV </a:t>
            </a:r>
            <a:r>
              <a:rPr lang="en-US" dirty="0" err="1"/>
              <a:t>p+p</a:t>
            </a:r>
            <a:endParaRPr lang="ru-RU" dirty="0" smtClean="0">
              <a:latin typeface="Arial Nova" panose="020B050402020202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179" y="1357745"/>
            <a:ext cx="5566511" cy="3777672"/>
          </a:xfrm>
          <a:prstGeom prst="rect">
            <a:avLst/>
          </a:prstGeom>
        </p:spPr>
      </p:pic>
      <p:sp>
        <p:nvSpPr>
          <p:cNvPr id="6" name="TextBox 5"/>
          <p:cNvSpPr txBox="1"/>
          <p:nvPr/>
        </p:nvSpPr>
        <p:spPr>
          <a:xfrm>
            <a:off x="408680" y="992924"/>
            <a:ext cx="3586238" cy="369332"/>
          </a:xfrm>
          <a:prstGeom prst="rect">
            <a:avLst/>
          </a:prstGeom>
          <a:noFill/>
        </p:spPr>
        <p:txBody>
          <a:bodyPr wrap="none" rtlCol="0">
            <a:spAutoFit/>
          </a:bodyPr>
          <a:lstStyle/>
          <a:p>
            <a:r>
              <a:rPr lang="en-US" dirty="0" smtClean="0"/>
              <a:t>Relativistic Heavy Ion Collider (RHIC)</a:t>
            </a:r>
            <a:endParaRPr lang="ru-RU" dirty="0"/>
          </a:p>
        </p:txBody>
      </p:sp>
      <p:sp>
        <p:nvSpPr>
          <p:cNvPr id="7" name="TextBox 6"/>
          <p:cNvSpPr txBox="1"/>
          <p:nvPr/>
        </p:nvSpPr>
        <p:spPr>
          <a:xfrm>
            <a:off x="6674680" y="988413"/>
            <a:ext cx="2775953" cy="369332"/>
          </a:xfrm>
          <a:prstGeom prst="rect">
            <a:avLst/>
          </a:prstGeom>
          <a:noFill/>
        </p:spPr>
        <p:txBody>
          <a:bodyPr wrap="none" rtlCol="0">
            <a:spAutoFit/>
          </a:bodyPr>
          <a:lstStyle/>
          <a:p>
            <a:r>
              <a:rPr lang="en-US" dirty="0" smtClean="0"/>
              <a:t>Large Hadron Collider (LHC)</a:t>
            </a:r>
            <a:endParaRPr lang="ru-RU" dirty="0"/>
          </a:p>
        </p:txBody>
      </p:sp>
      <p:sp>
        <p:nvSpPr>
          <p:cNvPr id="8" name="TextBox 7"/>
          <p:cNvSpPr txBox="1"/>
          <p:nvPr/>
        </p:nvSpPr>
        <p:spPr>
          <a:xfrm>
            <a:off x="6239179" y="5338966"/>
            <a:ext cx="5623463" cy="1200329"/>
          </a:xfrm>
          <a:prstGeom prst="rect">
            <a:avLst/>
          </a:prstGeom>
          <a:noFill/>
        </p:spPr>
        <p:txBody>
          <a:bodyPr wrap="none" rtlCol="0">
            <a:spAutoFit/>
          </a:bodyPr>
          <a:lstStyle/>
          <a:p>
            <a:r>
              <a:rPr lang="en-US" dirty="0" smtClean="0">
                <a:latin typeface="Arial Nova" panose="020B0504020202020204" pitchFamily="34" charset="0"/>
              </a:rPr>
              <a:t>European Organization for Nuclear Research (CERN)</a:t>
            </a:r>
            <a:endParaRPr lang="ru-RU" dirty="0" smtClean="0">
              <a:latin typeface="Arial Nova" panose="020B0504020202020204" pitchFamily="34" charset="0"/>
            </a:endParaRPr>
          </a:p>
          <a:p>
            <a:r>
              <a:rPr lang="en-US" dirty="0">
                <a:latin typeface="Arial Nova" panose="020B0504020202020204" pitchFamily="34" charset="0"/>
              </a:rPr>
              <a:t>In operation since </a:t>
            </a:r>
            <a:r>
              <a:rPr lang="ru-RU" dirty="0" smtClean="0">
                <a:latin typeface="Arial Nova" panose="020B0504020202020204" pitchFamily="34" charset="0"/>
              </a:rPr>
              <a:t>2008 </a:t>
            </a:r>
            <a:r>
              <a:rPr lang="en-US" dirty="0">
                <a:latin typeface="Arial Nova" panose="020B0504020202020204" pitchFamily="34" charset="0"/>
              </a:rPr>
              <a:t>Collider length</a:t>
            </a:r>
            <a:r>
              <a:rPr lang="ru-RU" dirty="0" smtClean="0">
                <a:latin typeface="Arial Nova" panose="020B0504020202020204" pitchFamily="34" charset="0"/>
              </a:rPr>
              <a:t> 27 </a:t>
            </a:r>
            <a:r>
              <a:rPr lang="en-US" dirty="0" smtClean="0">
                <a:latin typeface="Arial Nova" panose="020B0504020202020204" pitchFamily="34" charset="0"/>
              </a:rPr>
              <a:t>km</a:t>
            </a:r>
            <a:endParaRPr lang="ru-RU" dirty="0" smtClean="0"/>
          </a:p>
          <a:p>
            <a:r>
              <a:rPr lang="ru-RU" dirty="0" smtClean="0"/>
              <a:t>5,02</a:t>
            </a:r>
            <a:r>
              <a:rPr lang="en-US" dirty="0" smtClean="0"/>
              <a:t> </a:t>
            </a:r>
            <a:r>
              <a:rPr lang="en-US" dirty="0" err="1" smtClean="0"/>
              <a:t>TeV</a:t>
            </a:r>
            <a:r>
              <a:rPr lang="ru-RU" dirty="0" smtClean="0"/>
              <a:t> </a:t>
            </a:r>
            <a:r>
              <a:rPr lang="en-US" dirty="0" err="1" smtClean="0"/>
              <a:t>Pb+Pb</a:t>
            </a:r>
            <a:endParaRPr lang="en-US" dirty="0" smtClean="0"/>
          </a:p>
          <a:p>
            <a:r>
              <a:rPr lang="ru-RU" dirty="0" smtClean="0"/>
              <a:t>13</a:t>
            </a:r>
            <a:r>
              <a:rPr lang="en-US" dirty="0" smtClean="0"/>
              <a:t> </a:t>
            </a:r>
            <a:r>
              <a:rPr lang="ru-RU" dirty="0" smtClean="0"/>
              <a:t>   </a:t>
            </a:r>
            <a:r>
              <a:rPr lang="en-US" dirty="0" err="1" smtClean="0"/>
              <a:t>TeV</a:t>
            </a:r>
            <a:r>
              <a:rPr lang="en-US" dirty="0" smtClean="0"/>
              <a:t> </a:t>
            </a:r>
            <a:r>
              <a:rPr lang="en-US" dirty="0" err="1"/>
              <a:t>p+p</a:t>
            </a:r>
            <a:endParaRPr lang="ru-RU" dirty="0" smtClean="0">
              <a:latin typeface="Arial Nova" panose="020B0504020202020204" pitchFamily="34" charset="0"/>
            </a:endParaRPr>
          </a:p>
        </p:txBody>
      </p:sp>
    </p:spTree>
    <p:extLst>
      <p:ext uri="{BB962C8B-B14F-4D97-AF65-F5344CB8AC3E}">
        <p14:creationId xmlns:p14="http://schemas.microsoft.com/office/powerpoint/2010/main" val="875932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689600" y="1358815"/>
            <a:ext cx="6502400" cy="4898822"/>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6" y="1737790"/>
            <a:ext cx="5624244" cy="4519847"/>
          </a:xfrm>
          <a:prstGeom prst="rect">
            <a:avLst/>
          </a:prstGeom>
        </p:spPr>
      </p:pic>
      <p:sp>
        <p:nvSpPr>
          <p:cNvPr id="4" name="TextBox 3"/>
          <p:cNvSpPr txBox="1"/>
          <p:nvPr/>
        </p:nvSpPr>
        <p:spPr>
          <a:xfrm>
            <a:off x="1995055" y="1099128"/>
            <a:ext cx="1359668" cy="369332"/>
          </a:xfrm>
          <a:prstGeom prst="rect">
            <a:avLst/>
          </a:prstGeom>
          <a:noFill/>
        </p:spPr>
        <p:txBody>
          <a:bodyPr wrap="none" rtlCol="0">
            <a:spAutoFit/>
          </a:bodyPr>
          <a:lstStyle/>
          <a:p>
            <a:r>
              <a:rPr lang="en-US" dirty="0" smtClean="0"/>
              <a:t>NA61/SHINE</a:t>
            </a:r>
            <a:endParaRPr lang="ru-RU" dirty="0"/>
          </a:p>
        </p:txBody>
      </p:sp>
      <p:sp>
        <p:nvSpPr>
          <p:cNvPr id="5" name="TextBox 4"/>
          <p:cNvSpPr txBox="1"/>
          <p:nvPr/>
        </p:nvSpPr>
        <p:spPr>
          <a:xfrm>
            <a:off x="8756072" y="914462"/>
            <a:ext cx="641138" cy="369332"/>
          </a:xfrm>
          <a:prstGeom prst="rect">
            <a:avLst/>
          </a:prstGeom>
          <a:noFill/>
        </p:spPr>
        <p:txBody>
          <a:bodyPr wrap="none" rtlCol="0">
            <a:spAutoFit/>
          </a:bodyPr>
          <a:lstStyle/>
          <a:p>
            <a:r>
              <a:rPr lang="en-US" dirty="0" smtClean="0"/>
              <a:t>STAR</a:t>
            </a:r>
            <a:endParaRPr lang="ru-RU" dirty="0"/>
          </a:p>
        </p:txBody>
      </p:sp>
      <p:sp>
        <p:nvSpPr>
          <p:cNvPr id="6" name="TextBox 5"/>
          <p:cNvSpPr txBox="1"/>
          <p:nvPr/>
        </p:nvSpPr>
        <p:spPr>
          <a:xfrm>
            <a:off x="305448" y="179633"/>
            <a:ext cx="6917919" cy="523220"/>
          </a:xfrm>
          <a:prstGeom prst="rect">
            <a:avLst/>
          </a:prstGeom>
          <a:noFill/>
        </p:spPr>
        <p:txBody>
          <a:bodyPr wrap="none" rtlCol="0">
            <a:spAutoFit/>
          </a:bodyPr>
          <a:lstStyle/>
          <a:p>
            <a:r>
              <a:rPr lang="en-US" sz="2800" dirty="0" smtClean="0">
                <a:latin typeface="Arial Nova" panose="020B0504020202020204" pitchFamily="34" charset="0"/>
              </a:rPr>
              <a:t>Data systems available at HIC experiments</a:t>
            </a:r>
            <a:endParaRPr lang="ru-RU" sz="2800" dirty="0">
              <a:latin typeface="Arial Nova" panose="020B0504020202020204" pitchFamily="34" charset="0"/>
            </a:endParaRPr>
          </a:p>
        </p:txBody>
      </p:sp>
    </p:spTree>
    <p:extLst>
      <p:ext uri="{BB962C8B-B14F-4D97-AF65-F5344CB8AC3E}">
        <p14:creationId xmlns:p14="http://schemas.microsoft.com/office/powerpoint/2010/main" val="2654959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2" y="927092"/>
            <a:ext cx="5106322" cy="3443187"/>
          </a:xfrm>
          <a:prstGeom prst="rect">
            <a:avLst/>
          </a:prstGeom>
        </p:spPr>
      </p:pic>
      <p:sp>
        <p:nvSpPr>
          <p:cNvPr id="6" name="TextBox 5"/>
          <p:cNvSpPr txBox="1"/>
          <p:nvPr/>
        </p:nvSpPr>
        <p:spPr>
          <a:xfrm>
            <a:off x="406400" y="212437"/>
            <a:ext cx="2569934" cy="523220"/>
          </a:xfrm>
          <a:prstGeom prst="rect">
            <a:avLst/>
          </a:prstGeom>
          <a:noFill/>
        </p:spPr>
        <p:txBody>
          <a:bodyPr wrap="none" rtlCol="0">
            <a:spAutoFit/>
          </a:bodyPr>
          <a:lstStyle/>
          <a:p>
            <a:r>
              <a:rPr lang="en-US" sz="2800" dirty="0" smtClean="0">
                <a:latin typeface="Arial Nova" panose="020B0504020202020204" pitchFamily="34" charset="0"/>
                <a:cs typeface="Times New Roman" panose="02020603050405020304" pitchFamily="18" charset="0"/>
              </a:rPr>
              <a:t>Theory of QGP</a:t>
            </a:r>
            <a:endParaRPr lang="ru-RU" sz="2800" dirty="0">
              <a:latin typeface="Arial Nova" panose="020B0504020202020204" pitchFamily="34"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476" y="1001524"/>
            <a:ext cx="5069415" cy="3443187"/>
          </a:xfrm>
          <a:prstGeom prst="rect">
            <a:avLst/>
          </a:prstGeom>
        </p:spPr>
      </p:pic>
      <p:sp>
        <p:nvSpPr>
          <p:cNvPr id="10" name="Прямоугольник 9"/>
          <p:cNvSpPr/>
          <p:nvPr/>
        </p:nvSpPr>
        <p:spPr>
          <a:xfrm>
            <a:off x="6982691" y="4676109"/>
            <a:ext cx="4775200" cy="1077218"/>
          </a:xfrm>
          <a:prstGeom prst="rect">
            <a:avLst/>
          </a:prstGeom>
        </p:spPr>
        <p:txBody>
          <a:bodyPr wrap="square">
            <a:spAutoFit/>
          </a:bodyPr>
          <a:lstStyle/>
          <a:p>
            <a:pPr algn="ctr"/>
            <a:r>
              <a:rPr lang="en-US" sz="1600" dirty="0">
                <a:latin typeface="Times New Roman" panose="02020603050405020304" pitchFamily="18" charset="0"/>
                <a:cs typeface="Times New Roman" panose="02020603050405020304" pitchFamily="18" charset="0"/>
              </a:rPr>
              <a:t>There is a minimum in the freeze-out volume related</a:t>
            </a:r>
          </a:p>
          <a:p>
            <a:pPr algn="ctr"/>
            <a:r>
              <a:rPr lang="en-US" sz="1600" dirty="0">
                <a:latin typeface="Times New Roman" panose="02020603050405020304" pitchFamily="18" charset="0"/>
                <a:cs typeface="Times New Roman" panose="02020603050405020304" pitchFamily="18" charset="0"/>
              </a:rPr>
              <a:t>to the “softest point” in the </a:t>
            </a:r>
            <a:r>
              <a:rPr lang="en-US" sz="1600" dirty="0" err="1">
                <a:latin typeface="Times New Roman" panose="02020603050405020304" pitchFamily="18" charset="0"/>
                <a:cs typeface="Times New Roman" panose="02020603050405020304" pitchFamily="18" charset="0"/>
              </a:rPr>
              <a:t>EoS</a:t>
            </a:r>
            <a:r>
              <a:rPr lang="en-US" sz="1600" dirty="0">
                <a:latin typeface="Times New Roman" panose="02020603050405020304" pitchFamily="18" charset="0"/>
                <a:cs typeface="Times New Roman" panose="02020603050405020304" pitchFamily="18" charset="0"/>
              </a:rPr>
              <a:t> in the NICA</a:t>
            </a:r>
          </a:p>
          <a:p>
            <a:pPr algn="ctr"/>
            <a:r>
              <a:rPr lang="en-US" sz="1600" dirty="0">
                <a:latin typeface="Times New Roman" panose="02020603050405020304" pitchFamily="18" charset="0"/>
                <a:cs typeface="Times New Roman" panose="02020603050405020304" pitchFamily="18" charset="0"/>
              </a:rPr>
              <a:t>energy window which is accessible to verification by</a:t>
            </a:r>
          </a:p>
          <a:p>
            <a:pPr algn="ctr"/>
            <a:r>
              <a:rPr lang="en-US" sz="1600" dirty="0" err="1">
                <a:latin typeface="Times New Roman" panose="02020603050405020304" pitchFamily="18" charset="0"/>
                <a:cs typeface="Times New Roman" panose="02020603050405020304" pitchFamily="18" charset="0"/>
              </a:rPr>
              <a:t>femtoscopy</a:t>
            </a:r>
            <a:r>
              <a:rPr lang="en-US" sz="1600" dirty="0">
                <a:latin typeface="Times New Roman" panose="02020603050405020304" pitchFamily="18" charset="0"/>
                <a:cs typeface="Times New Roman" panose="02020603050405020304" pitchFamily="18" charset="0"/>
              </a:rPr>
              <a:t> measurements.</a:t>
            </a:r>
            <a:endParaRPr lang="ru-RU" sz="16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06400" y="4561715"/>
            <a:ext cx="5689600" cy="1323439"/>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The energy scan covers the transition region </a:t>
            </a:r>
            <a:r>
              <a:rPr lang="en-US" sz="1600" dirty="0" smtClean="0">
                <a:latin typeface="Times New Roman" panose="02020603050405020304" pitchFamily="18" charset="0"/>
                <a:cs typeface="Times New Roman" panose="02020603050405020304" pitchFamily="18" charset="0"/>
              </a:rPr>
              <a:t>from baryon </a:t>
            </a:r>
            <a:r>
              <a:rPr lang="en-US" sz="1600" dirty="0">
                <a:latin typeface="Times New Roman" panose="02020603050405020304" pitchFamily="18" charset="0"/>
                <a:cs typeface="Times New Roman" panose="02020603050405020304" pitchFamily="18" charset="0"/>
              </a:rPr>
              <a:t>to meson dominance in the chemical </a:t>
            </a:r>
            <a:r>
              <a:rPr lang="en-US" sz="1600" dirty="0" smtClean="0">
                <a:latin typeface="Times New Roman" panose="02020603050405020304" pitchFamily="18" charset="0"/>
                <a:cs typeface="Times New Roman" panose="02020603050405020304" pitchFamily="18" charset="0"/>
              </a:rPr>
              <a:t>freeze-out regime</a:t>
            </a:r>
            <a:r>
              <a:rPr lang="en-US" sz="1600" dirty="0">
                <a:latin typeface="Times New Roman" panose="02020603050405020304" pitchFamily="18" charset="0"/>
                <a:cs typeface="Times New Roman" panose="02020603050405020304" pitchFamily="18" charset="0"/>
              </a:rPr>
              <a:t>. At the same time, this is the </a:t>
            </a:r>
            <a:r>
              <a:rPr lang="en-US" sz="1600" dirty="0" smtClean="0">
                <a:latin typeface="Times New Roman" panose="02020603050405020304" pitchFamily="18" charset="0"/>
                <a:cs typeface="Times New Roman" panose="02020603050405020304" pitchFamily="18" charset="0"/>
              </a:rPr>
              <a:t>challenging domain of </a:t>
            </a:r>
            <a:r>
              <a:rPr lang="en-US" sz="1600" dirty="0">
                <a:latin typeface="Times New Roman" panose="02020603050405020304" pitchFamily="18" charset="0"/>
                <a:cs typeface="Times New Roman" panose="02020603050405020304" pitchFamily="18" charset="0"/>
              </a:rPr>
              <a:t>the transition from baryon stopping </a:t>
            </a:r>
            <a:r>
              <a:rPr lang="en-US" sz="1600" dirty="0" smtClean="0">
                <a:latin typeface="Times New Roman" panose="02020603050405020304" pitchFamily="18" charset="0"/>
                <a:cs typeface="Times New Roman" panose="02020603050405020304" pitchFamily="18" charset="0"/>
              </a:rPr>
              <a:t>to nuclear transparency, where new experimental data would </a:t>
            </a:r>
            <a:r>
              <a:rPr lang="en-US" sz="1600" dirty="0">
                <a:latin typeface="Times New Roman" panose="02020603050405020304" pitchFamily="18" charset="0"/>
                <a:cs typeface="Times New Roman" panose="02020603050405020304" pitchFamily="18" charset="0"/>
              </a:rPr>
              <a:t>be very useful to progress in the </a:t>
            </a:r>
            <a:r>
              <a:rPr lang="en-US" sz="1600" dirty="0" smtClean="0">
                <a:latin typeface="Times New Roman" panose="02020603050405020304" pitchFamily="18" charset="0"/>
                <a:cs typeface="Times New Roman" panose="02020603050405020304" pitchFamily="18" charset="0"/>
              </a:rPr>
              <a:t>theoretical understanding</a:t>
            </a:r>
            <a:r>
              <a:rPr lang="en-US" sz="1600" dirty="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119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hase"/>
          <p:cNvPicPr>
            <a:picLocks noChangeAspect="1" noChangeArrowheads="1"/>
          </p:cNvPicPr>
          <p:nvPr/>
        </p:nvPicPr>
        <p:blipFill>
          <a:blip r:embed="rId2" cstate="print"/>
          <a:srcRect/>
          <a:stretch>
            <a:fillRect/>
          </a:stretch>
        </p:blipFill>
        <p:spPr bwMode="auto">
          <a:xfrm>
            <a:off x="206955" y="1099548"/>
            <a:ext cx="3457946" cy="3506701"/>
          </a:xfrm>
          <a:prstGeom prst="rect">
            <a:avLst/>
          </a:prstGeom>
          <a:noFill/>
          <a:ln w="9525">
            <a:noFill/>
            <a:miter lim="800000"/>
            <a:headEnd/>
            <a:tailEnd/>
          </a:ln>
        </p:spPr>
      </p:pic>
      <p:pic>
        <p:nvPicPr>
          <p:cNvPr id="5" name="Picture 2" descr="C:\работа\Hadron structure 2015\phases-of-qcd-350px.jpg"/>
          <p:cNvPicPr>
            <a:picLocks noChangeAspect="1" noChangeArrowheads="1"/>
          </p:cNvPicPr>
          <p:nvPr/>
        </p:nvPicPr>
        <p:blipFill>
          <a:blip r:embed="rId3" cstate="print"/>
          <a:srcRect/>
          <a:stretch>
            <a:fillRect/>
          </a:stretch>
        </p:blipFill>
        <p:spPr bwMode="auto">
          <a:xfrm>
            <a:off x="8421189" y="2852898"/>
            <a:ext cx="3516748" cy="3506701"/>
          </a:xfrm>
          <a:prstGeom prst="rect">
            <a:avLst/>
          </a:prstGeom>
          <a:noFill/>
        </p:spPr>
      </p:pic>
      <p:sp>
        <p:nvSpPr>
          <p:cNvPr id="6" name="TextBox 5"/>
          <p:cNvSpPr txBox="1"/>
          <p:nvPr/>
        </p:nvSpPr>
        <p:spPr>
          <a:xfrm>
            <a:off x="413262" y="176851"/>
            <a:ext cx="4155433" cy="523220"/>
          </a:xfrm>
          <a:prstGeom prst="rect">
            <a:avLst/>
          </a:prstGeom>
          <a:noFill/>
        </p:spPr>
        <p:txBody>
          <a:bodyPr wrap="none" rtlCol="0">
            <a:spAutoFit/>
          </a:bodyPr>
          <a:lstStyle/>
          <a:p>
            <a:r>
              <a:rPr lang="en-US" sz="2800" dirty="0" smtClean="0">
                <a:latin typeface="Arial Nova" panose="020B0504020202020204" pitchFamily="34" charset="0"/>
              </a:rPr>
              <a:t>Thermodynamic systems</a:t>
            </a:r>
            <a:endParaRPr lang="ru-RU" sz="2800" dirty="0">
              <a:latin typeface="Arial Nova" panose="020B0504020202020204" pitchFamily="34" charset="0"/>
            </a:endParaRPr>
          </a:p>
        </p:txBody>
      </p:sp>
      <p:pic>
        <p:nvPicPr>
          <p:cNvPr id="16" name="Picture 4" descr="http://www.pmf.ukim.edu.mk/PMF/Chemistry/Pictures/WMC-VDW1.GIF"/>
          <p:cNvPicPr>
            <a:picLocks noChangeAspect="1" noChangeArrowheads="1"/>
          </p:cNvPicPr>
          <p:nvPr/>
        </p:nvPicPr>
        <p:blipFill>
          <a:blip r:embed="rId4" cstate="print"/>
          <a:srcRect/>
          <a:stretch>
            <a:fillRect/>
          </a:stretch>
        </p:blipFill>
        <p:spPr bwMode="auto">
          <a:xfrm>
            <a:off x="7872550" y="561782"/>
            <a:ext cx="4319450" cy="2134555"/>
          </a:xfrm>
          <a:prstGeom prst="rect">
            <a:avLst/>
          </a:prstGeom>
          <a:noFill/>
          <a:ln>
            <a:noFill/>
          </a:ln>
        </p:spPr>
      </p:pic>
      <p:pic>
        <p:nvPicPr>
          <p:cNvPr id="17" name="Picture 2" descr="C:\Documents and Settings\cebra.DEBASISH\My Documents\talks\Temple2012\2F-5-PV-diagram.png"/>
          <p:cNvPicPr>
            <a:picLocks noChangeAspect="1" noChangeArrowheads="1"/>
          </p:cNvPicPr>
          <p:nvPr/>
        </p:nvPicPr>
        <p:blipFill>
          <a:blip r:embed="rId5" cstate="print"/>
          <a:srcRect/>
          <a:stretch>
            <a:fillRect/>
          </a:stretch>
        </p:blipFill>
        <p:spPr bwMode="auto">
          <a:xfrm>
            <a:off x="3867025" y="1179601"/>
            <a:ext cx="3990646" cy="2894086"/>
          </a:xfrm>
          <a:prstGeom prst="rect">
            <a:avLst/>
          </a:prstGeom>
          <a:noFill/>
        </p:spPr>
      </p:pic>
      <p:sp>
        <p:nvSpPr>
          <p:cNvPr id="18" name="TextBox 17"/>
          <p:cNvSpPr txBox="1"/>
          <p:nvPr/>
        </p:nvSpPr>
        <p:spPr>
          <a:xfrm>
            <a:off x="8419460" y="122757"/>
            <a:ext cx="3225627" cy="369332"/>
          </a:xfrm>
          <a:prstGeom prst="rect">
            <a:avLst/>
          </a:prstGeom>
          <a:noFill/>
        </p:spPr>
        <p:txBody>
          <a:bodyPr wrap="none" rtlCol="0">
            <a:spAutoFit/>
          </a:bodyPr>
          <a:lstStyle/>
          <a:p>
            <a:r>
              <a:rPr lang="en-US" dirty="0" smtClean="0"/>
              <a:t>Van-der-</a:t>
            </a:r>
            <a:r>
              <a:rPr lang="en-US" dirty="0"/>
              <a:t>W</a:t>
            </a:r>
            <a:r>
              <a:rPr lang="en-US" dirty="0" smtClean="0"/>
              <a:t>aals Equation of State</a:t>
            </a:r>
            <a:endParaRPr lang="ru-RU" dirty="0"/>
          </a:p>
        </p:txBody>
      </p:sp>
      <p:sp>
        <p:nvSpPr>
          <p:cNvPr id="19" name="TextBox 18"/>
          <p:cNvSpPr txBox="1"/>
          <p:nvPr/>
        </p:nvSpPr>
        <p:spPr>
          <a:xfrm>
            <a:off x="3561158" y="5047327"/>
            <a:ext cx="2365648" cy="1200329"/>
          </a:xfrm>
          <a:prstGeom prst="rect">
            <a:avLst/>
          </a:prstGeom>
          <a:noFill/>
        </p:spPr>
        <p:txBody>
          <a:bodyPr wrap="none" rtlCol="0">
            <a:spAutoFit/>
          </a:bodyPr>
          <a:lstStyle/>
          <a:p>
            <a:pPr marL="285750" indent="-285750">
              <a:buFont typeface="Wingdings" panose="05000000000000000000" pitchFamily="2" charset="2"/>
              <a:buChar char="Ø"/>
            </a:pPr>
            <a:r>
              <a:rPr lang="en-US" dirty="0" smtClean="0">
                <a:latin typeface="Arial Nova" panose="020B0504020202020204" pitchFamily="34" charset="0"/>
              </a:rPr>
              <a:t>Phases </a:t>
            </a:r>
            <a:endParaRPr lang="ru-RU" dirty="0" smtClean="0">
              <a:latin typeface="Arial Nova" panose="020B0504020202020204" pitchFamily="34" charset="0"/>
            </a:endParaRPr>
          </a:p>
          <a:p>
            <a:pPr marL="285750" indent="-285750">
              <a:buFont typeface="Wingdings" panose="05000000000000000000" pitchFamily="2" charset="2"/>
              <a:buChar char="Ø"/>
            </a:pPr>
            <a:r>
              <a:rPr lang="en-US" dirty="0" smtClean="0">
                <a:latin typeface="Arial Nova" panose="020B0504020202020204" pitchFamily="34" charset="0"/>
              </a:rPr>
              <a:t>Phase boundaries </a:t>
            </a:r>
            <a:endParaRPr lang="ru-RU" dirty="0" smtClean="0">
              <a:latin typeface="Arial Nova" panose="020B0504020202020204" pitchFamily="34" charset="0"/>
            </a:endParaRPr>
          </a:p>
          <a:p>
            <a:pPr marL="285750" indent="-285750">
              <a:buFont typeface="Wingdings" panose="05000000000000000000" pitchFamily="2" charset="2"/>
              <a:buChar char="Ø"/>
            </a:pPr>
            <a:r>
              <a:rPr lang="en-US" dirty="0" smtClean="0">
                <a:latin typeface="Arial Nova" panose="020B0504020202020204" pitchFamily="34" charset="0"/>
              </a:rPr>
              <a:t>Transition types</a:t>
            </a:r>
            <a:r>
              <a:rPr lang="ru-RU" dirty="0" smtClean="0">
                <a:latin typeface="Arial Nova" panose="020B0504020202020204" pitchFamily="34" charset="0"/>
              </a:rPr>
              <a:t> </a:t>
            </a:r>
          </a:p>
          <a:p>
            <a:pPr marL="285750" indent="-285750">
              <a:buFont typeface="Wingdings" panose="05000000000000000000" pitchFamily="2" charset="2"/>
              <a:buChar char="Ø"/>
            </a:pPr>
            <a:r>
              <a:rPr lang="en-US" dirty="0" smtClean="0">
                <a:latin typeface="Arial Nova" panose="020B0504020202020204" pitchFamily="34" charset="0"/>
              </a:rPr>
              <a:t>Critical Point</a:t>
            </a:r>
            <a:endParaRPr lang="ru-RU" dirty="0" smtClean="0">
              <a:latin typeface="Arial Nova" panose="020B0504020202020204" pitchFamily="34" charset="0"/>
            </a:endParaRPr>
          </a:p>
        </p:txBody>
      </p:sp>
      <p:cxnSp>
        <p:nvCxnSpPr>
          <p:cNvPr id="21" name="Прямая со стрелкой 20"/>
          <p:cNvCxnSpPr/>
          <p:nvPr/>
        </p:nvCxnSpPr>
        <p:spPr>
          <a:xfrm flipH="1" flipV="1">
            <a:off x="2226365" y="4737464"/>
            <a:ext cx="995899" cy="76881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6341165" y="4737464"/>
            <a:ext cx="1630397" cy="61972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303432" y="5473193"/>
            <a:ext cx="2116028" cy="369332"/>
          </a:xfrm>
          <a:prstGeom prst="rect">
            <a:avLst/>
          </a:prstGeom>
          <a:noFill/>
        </p:spPr>
        <p:txBody>
          <a:bodyPr wrap="none" rtlCol="0">
            <a:spAutoFit/>
          </a:bodyPr>
          <a:lstStyle/>
          <a:p>
            <a:r>
              <a:rPr lang="en-US" dirty="0" smtClean="0">
                <a:latin typeface="Arial Nova" panose="020B0504020202020204" pitchFamily="34" charset="0"/>
              </a:rPr>
              <a:t>under investigation</a:t>
            </a:r>
            <a:endParaRPr lang="ru-RU" dirty="0">
              <a:latin typeface="Arial Nova" panose="020B0504020202020204" pitchFamily="34" charset="0"/>
            </a:endParaRPr>
          </a:p>
        </p:txBody>
      </p:sp>
      <p:sp>
        <p:nvSpPr>
          <p:cNvPr id="28" name="TextBox 27"/>
          <p:cNvSpPr txBox="1"/>
          <p:nvPr/>
        </p:nvSpPr>
        <p:spPr>
          <a:xfrm>
            <a:off x="668264" y="5065311"/>
            <a:ext cx="1386085" cy="369332"/>
          </a:xfrm>
          <a:prstGeom prst="rect">
            <a:avLst/>
          </a:prstGeom>
          <a:noFill/>
        </p:spPr>
        <p:txBody>
          <a:bodyPr wrap="none" rtlCol="0">
            <a:spAutoFit/>
          </a:bodyPr>
          <a:lstStyle/>
          <a:p>
            <a:r>
              <a:rPr lang="en-US" dirty="0" smtClean="0">
                <a:latin typeface="Arial Nova" panose="020B0504020202020204" pitchFamily="34" charset="0"/>
              </a:rPr>
              <a:t>well studied</a:t>
            </a:r>
            <a:endParaRPr lang="ru-RU" dirty="0">
              <a:latin typeface="Arial Nova" panose="020B0504020202020204" pitchFamily="34" charset="0"/>
            </a:endParaRPr>
          </a:p>
        </p:txBody>
      </p:sp>
    </p:spTree>
    <p:extLst>
      <p:ext uri="{BB962C8B-B14F-4D97-AF65-F5344CB8AC3E}">
        <p14:creationId xmlns:p14="http://schemas.microsoft.com/office/powerpoint/2010/main" val="903170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8379" y="1847273"/>
            <a:ext cx="4119718" cy="2677656"/>
          </a:xfrm>
          <a:prstGeom prst="rect">
            <a:avLst/>
          </a:prstGeom>
          <a:noFill/>
        </p:spPr>
        <p:txBody>
          <a:bodyPr wrap="none" rtlCol="0">
            <a:spAutoFit/>
          </a:bodyPr>
          <a:lstStyle/>
          <a:p>
            <a:pPr algn="ctr"/>
            <a:r>
              <a:rPr lang="en-US" sz="2800" dirty="0" smtClean="0">
                <a:solidFill>
                  <a:schemeClr val="accent1"/>
                </a:solidFill>
                <a:latin typeface="Arial Nova" panose="020B0504020202020204" pitchFamily="34" charset="0"/>
              </a:rPr>
              <a:t>Part 1 Setting the scene</a:t>
            </a:r>
          </a:p>
          <a:p>
            <a:pPr algn="ctr"/>
            <a:endParaRPr lang="en-US" sz="2800" dirty="0" smtClean="0">
              <a:latin typeface="Arial Nova" panose="020B0504020202020204" pitchFamily="34" charset="0"/>
            </a:endParaRPr>
          </a:p>
          <a:p>
            <a:pPr algn="ctr"/>
            <a:r>
              <a:rPr lang="en-US" sz="2800" dirty="0" smtClean="0">
                <a:latin typeface="Arial Nova" panose="020B0504020202020204" pitchFamily="34" charset="0"/>
              </a:rPr>
              <a:t>Introduction</a:t>
            </a:r>
          </a:p>
          <a:p>
            <a:pPr algn="ctr"/>
            <a:r>
              <a:rPr lang="en-US" sz="2800" dirty="0" smtClean="0">
                <a:latin typeface="Arial Nova" panose="020B0504020202020204" pitchFamily="34" charset="0"/>
              </a:rPr>
              <a:t>Model description of HIC</a:t>
            </a:r>
          </a:p>
          <a:p>
            <a:pPr algn="ctr"/>
            <a:r>
              <a:rPr lang="en-US" sz="2800" dirty="0" smtClean="0">
                <a:latin typeface="Arial Nova" panose="020B0504020202020204" pitchFamily="34" charset="0"/>
              </a:rPr>
              <a:t>Equation of State</a:t>
            </a:r>
            <a:endParaRPr lang="en-US" sz="2800" dirty="0">
              <a:latin typeface="Arial Nova" panose="020B0504020202020204" pitchFamily="34" charset="0"/>
            </a:endParaRPr>
          </a:p>
          <a:p>
            <a:pPr algn="ctr"/>
            <a:r>
              <a:rPr lang="en-US" sz="2800" dirty="0" smtClean="0">
                <a:latin typeface="Arial Nova" panose="020B0504020202020204" pitchFamily="34" charset="0"/>
              </a:rPr>
              <a:t>Phase diagram of QCD</a:t>
            </a:r>
          </a:p>
        </p:txBody>
      </p:sp>
    </p:spTree>
    <p:extLst>
      <p:ext uri="{BB962C8B-B14F-4D97-AF65-F5344CB8AC3E}">
        <p14:creationId xmlns:p14="http://schemas.microsoft.com/office/powerpoint/2010/main" val="1494455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84213" y="1214438"/>
            <a:ext cx="7924800" cy="51816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ru-RU" sz="2400" dirty="0" smtClean="0"/>
              <a:t>In simple Bag model QGP is described as an ideal gas of massless quarks </a:t>
            </a:r>
            <a:r>
              <a:rPr lang="ru-RU" altLang="ru-RU" sz="2400" dirty="0" smtClean="0"/>
              <a:t>(</a:t>
            </a:r>
            <a:r>
              <a:rPr lang="en-US" altLang="ru-RU" sz="2400" dirty="0" smtClean="0"/>
              <a:t>zero chemical potential</a:t>
            </a:r>
            <a:r>
              <a:rPr lang="ru-RU" altLang="ru-RU" sz="2400" dirty="0" smtClean="0"/>
              <a:t>) </a:t>
            </a:r>
            <a:r>
              <a:rPr lang="en-US" altLang="ru-RU" sz="2400" dirty="0"/>
              <a:t>and </a:t>
            </a:r>
            <a:r>
              <a:rPr lang="en-US" altLang="ru-RU" sz="2400" dirty="0" smtClean="0"/>
              <a:t>gluons</a:t>
            </a:r>
            <a:endParaRPr lang="ru-RU" altLang="ru-RU" sz="2400" dirty="0" smtClean="0"/>
          </a:p>
          <a:p>
            <a:r>
              <a:rPr lang="en-US" altLang="ru-RU" sz="2400" dirty="0" smtClean="0"/>
              <a:t>Equations of State (Bag model)</a:t>
            </a:r>
            <a:r>
              <a:rPr lang="ru-RU" altLang="ru-RU" sz="2400" dirty="0" smtClean="0"/>
              <a:t>:</a:t>
            </a:r>
            <a:r>
              <a:rPr lang="en-US" altLang="ru-RU" sz="2400" dirty="0" smtClean="0"/>
              <a:t> </a:t>
            </a:r>
            <a:endParaRPr lang="ru-RU" altLang="ru-RU" sz="2400" dirty="0" smtClean="0"/>
          </a:p>
          <a:p>
            <a:pPr marL="0" indent="0">
              <a:buNone/>
            </a:pPr>
            <a:endParaRPr lang="en-US" altLang="ru-RU" sz="2400" dirty="0" smtClean="0"/>
          </a:p>
          <a:p>
            <a:pPr lvl="1">
              <a:buFontTx/>
              <a:buNone/>
            </a:pPr>
            <a:endParaRPr lang="en-US" altLang="ru-RU" sz="2000" dirty="0" smtClean="0"/>
          </a:p>
          <a:p>
            <a:pPr lvl="1"/>
            <a:endParaRPr lang="en-US" altLang="ru-RU" sz="2000" dirty="0" smtClean="0"/>
          </a:p>
          <a:p>
            <a:pPr lvl="1"/>
            <a:endParaRPr lang="ru-RU" altLang="ru-RU" sz="2000" dirty="0" smtClean="0"/>
          </a:p>
          <a:p>
            <a:pPr lvl="1"/>
            <a:endParaRPr lang="ru-RU" altLang="ru-RU" sz="2000" dirty="0" smtClean="0"/>
          </a:p>
          <a:p>
            <a:pPr lvl="1"/>
            <a:endParaRPr lang="ru-RU" altLang="ru-RU" sz="2000" dirty="0" smtClean="0"/>
          </a:p>
          <a:p>
            <a:pPr lvl="1"/>
            <a:endParaRPr lang="ru-RU" altLang="ru-RU" sz="2000" dirty="0" smtClean="0"/>
          </a:p>
          <a:p>
            <a:pPr lvl="1"/>
            <a:endParaRPr lang="ru-RU" altLang="ru-RU" sz="2000" dirty="0" smtClean="0"/>
          </a:p>
          <a:p>
            <a:pPr lvl="1"/>
            <a:endParaRPr lang="ru-RU" altLang="ru-RU" sz="2000" dirty="0" smtClean="0"/>
          </a:p>
          <a:p>
            <a:pPr lvl="1">
              <a:buFontTx/>
              <a:buNone/>
            </a:pPr>
            <a:r>
              <a:rPr lang="ru-RU" altLang="ru-RU" sz="2000" b="1" dirty="0" smtClean="0"/>
              <a:t>Т</a:t>
            </a:r>
            <a:r>
              <a:rPr lang="ru-RU" altLang="ru-RU" sz="2000" dirty="0" smtClean="0"/>
              <a:t> – </a:t>
            </a:r>
            <a:r>
              <a:rPr lang="en-US" altLang="ru-RU" sz="2000" dirty="0"/>
              <a:t>g</a:t>
            </a:r>
            <a:r>
              <a:rPr lang="en-US" altLang="ru-RU" sz="2000" dirty="0" smtClean="0"/>
              <a:t>as temperature</a:t>
            </a:r>
            <a:endParaRPr lang="ru-RU" altLang="ru-RU" sz="2000" dirty="0" smtClean="0"/>
          </a:p>
          <a:p>
            <a:pPr lvl="1">
              <a:buFontTx/>
              <a:buNone/>
            </a:pPr>
            <a:r>
              <a:rPr lang="ru-RU" altLang="ru-RU" sz="2000" b="1" dirty="0" smtClean="0"/>
              <a:t>В</a:t>
            </a:r>
            <a:r>
              <a:rPr lang="ru-RU" altLang="ru-RU" sz="2000" dirty="0" smtClean="0"/>
              <a:t> – </a:t>
            </a:r>
            <a:r>
              <a:rPr lang="en-US" altLang="ru-RU" sz="2000" dirty="0" smtClean="0"/>
              <a:t>pressure in the bag ~ 0</a:t>
            </a:r>
            <a:r>
              <a:rPr lang="ru-RU" altLang="ru-RU" sz="2000" dirty="0" smtClean="0"/>
              <a:t>.4 </a:t>
            </a:r>
            <a:r>
              <a:rPr lang="en-US" altLang="ru-RU" sz="2000" dirty="0" smtClean="0"/>
              <a:t>GeV/</a:t>
            </a:r>
            <a:r>
              <a:rPr lang="en-US" altLang="ru-RU" sz="2000" dirty="0" err="1" smtClean="0"/>
              <a:t>fm</a:t>
            </a:r>
            <a:r>
              <a:rPr lang="ru-RU" altLang="ru-RU" sz="2000" baseline="20000" dirty="0" smtClean="0"/>
              <a:t>3</a:t>
            </a:r>
            <a:endParaRPr lang="ru-RU" altLang="ru-RU" sz="2000" dirty="0" smtClean="0"/>
          </a:p>
          <a:p>
            <a:pPr lvl="1">
              <a:buFontTx/>
              <a:buNone/>
            </a:pPr>
            <a:r>
              <a:rPr lang="ru-RU" altLang="ru-RU" sz="2000" b="1" i="1" dirty="0" smtClean="0"/>
              <a:t>к</a:t>
            </a:r>
            <a:r>
              <a:rPr lang="ru-RU" altLang="ru-RU" sz="2000" dirty="0" smtClean="0"/>
              <a:t> – </a:t>
            </a:r>
            <a:r>
              <a:rPr lang="en-US" altLang="ru-RU" sz="2000" dirty="0" smtClean="0"/>
              <a:t>number of degrees of freedom</a:t>
            </a:r>
            <a:endParaRPr lang="ru-RU" altLang="ru-RU" sz="2000" dirty="0" smtClean="0"/>
          </a:p>
          <a:p>
            <a:pPr lvl="1"/>
            <a:endParaRPr lang="en-US" altLang="ru-RU" sz="2000" dirty="0" smtClean="0"/>
          </a:p>
          <a:p>
            <a:endParaRPr lang="en-US" altLang="ru-RU" sz="2400" dirty="0" smtClean="0"/>
          </a:p>
        </p:txBody>
      </p:sp>
      <p:graphicFrame>
        <p:nvGraphicFramePr>
          <p:cNvPr id="5" name="Object 2"/>
          <p:cNvGraphicFramePr>
            <a:graphicFrameLocks noChangeAspect="1"/>
          </p:cNvGraphicFramePr>
          <p:nvPr>
            <p:extLst>
              <p:ext uri="{D42A27DB-BD31-4B8C-83A1-F6EECF244321}">
                <p14:modId xmlns:p14="http://schemas.microsoft.com/office/powerpoint/2010/main" val="2208434277"/>
              </p:ext>
            </p:extLst>
          </p:nvPr>
        </p:nvGraphicFramePr>
        <p:xfrm>
          <a:off x="1043709" y="2587625"/>
          <a:ext cx="6151563" cy="2435225"/>
        </p:xfrm>
        <a:graphic>
          <a:graphicData uri="http://schemas.openxmlformats.org/presentationml/2006/ole">
            <mc:AlternateContent xmlns:mc="http://schemas.openxmlformats.org/markup-compatibility/2006">
              <mc:Choice xmlns:v="urn:schemas-microsoft-com:vml" Requires="v">
                <p:oleObj spid="_x0000_s5228" name="Формула" r:id="rId3" imgW="2362200" imgH="1333500" progId="Equation.3">
                  <p:embed/>
                </p:oleObj>
              </mc:Choice>
              <mc:Fallback>
                <p:oleObj name="Формула" r:id="rId3" imgW="2362200" imgH="1333500" progId="Equation.3">
                  <p:embed/>
                  <p:pic>
                    <p:nvPicPr>
                      <p:cNvPr id="5325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09" y="2587625"/>
                        <a:ext cx="6151563" cy="243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p:cNvSpPr txBox="1"/>
          <p:nvPr/>
        </p:nvSpPr>
        <p:spPr>
          <a:xfrm>
            <a:off x="443347" y="138546"/>
            <a:ext cx="4493218" cy="523220"/>
          </a:xfrm>
          <a:prstGeom prst="rect">
            <a:avLst/>
          </a:prstGeom>
          <a:noFill/>
        </p:spPr>
        <p:txBody>
          <a:bodyPr wrap="none" rtlCol="0">
            <a:spAutoFit/>
          </a:bodyPr>
          <a:lstStyle/>
          <a:p>
            <a:r>
              <a:rPr lang="en-US" sz="2800" dirty="0" smtClean="0">
                <a:latin typeface="Arial Nova" panose="020B0504020202020204" pitchFamily="34" charset="0"/>
              </a:rPr>
              <a:t>Equation of State. Ideal gas</a:t>
            </a:r>
            <a:endParaRPr lang="ru-RU" sz="2800" dirty="0">
              <a:latin typeface="Arial Nova" panose="020B0504020202020204" pitchFamily="34" charset="0"/>
            </a:endParaRPr>
          </a:p>
        </p:txBody>
      </p:sp>
    </p:spTree>
    <p:extLst>
      <p:ext uri="{BB962C8B-B14F-4D97-AF65-F5344CB8AC3E}">
        <p14:creationId xmlns:p14="http://schemas.microsoft.com/office/powerpoint/2010/main" val="42094724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5490" y="1126969"/>
            <a:ext cx="7516092" cy="329834"/>
          </a:xfrm>
          <a:prstGeom prst="rect">
            <a:avLst/>
          </a:prstGeom>
        </p:spPr>
        <p:txBody>
          <a:bodyPr wrap="square">
            <a:spAutoFit/>
          </a:bodyPr>
          <a:lstStyle/>
          <a:p>
            <a:pPr algn="ctr">
              <a:lnSpc>
                <a:spcPct val="85000"/>
              </a:lnSpc>
            </a:pPr>
            <a:r>
              <a:rPr lang="en-US" altLang="ru-RU" dirty="0"/>
              <a:t>Relativistic hydrodynamic equation set for </a:t>
            </a:r>
            <a:r>
              <a:rPr lang="en-US" altLang="ru-RU" dirty="0" smtClean="0"/>
              <a:t>ideal liquid</a:t>
            </a:r>
            <a:endParaRPr lang="ru-RU" altLang="ru-RU" dirty="0"/>
          </a:p>
        </p:txBody>
      </p:sp>
      <p:sp>
        <p:nvSpPr>
          <p:cNvPr id="15" name="TextBox 14"/>
          <p:cNvSpPr txBox="1"/>
          <p:nvPr/>
        </p:nvSpPr>
        <p:spPr>
          <a:xfrm>
            <a:off x="461819" y="230909"/>
            <a:ext cx="4784387" cy="523220"/>
          </a:xfrm>
          <a:prstGeom prst="rect">
            <a:avLst/>
          </a:prstGeom>
          <a:noFill/>
        </p:spPr>
        <p:txBody>
          <a:bodyPr wrap="none" rtlCol="0">
            <a:spAutoFit/>
          </a:bodyPr>
          <a:lstStyle/>
          <a:p>
            <a:r>
              <a:rPr lang="en-US" sz="2800" dirty="0">
                <a:latin typeface="Arial Nova" panose="020B0504020202020204" pitchFamily="34" charset="0"/>
              </a:rPr>
              <a:t>Equation of State. Ideal </a:t>
            </a:r>
            <a:r>
              <a:rPr lang="en-US" sz="2800" dirty="0" smtClean="0">
                <a:latin typeface="Arial Nova" panose="020B0504020202020204" pitchFamily="34" charset="0"/>
              </a:rPr>
              <a:t>liquid</a:t>
            </a:r>
            <a:endParaRPr lang="ru-RU" sz="2800" dirty="0">
              <a:latin typeface="Arial Nova" panose="020B0504020202020204" pitchFamily="34" charset="0"/>
            </a:endParaRPr>
          </a:p>
        </p:txBody>
      </p:sp>
      <p:sp>
        <p:nvSpPr>
          <p:cNvPr id="8" name="Text Box 9"/>
          <p:cNvSpPr txBox="1">
            <a:spLocks noChangeArrowheads="1"/>
          </p:cNvSpPr>
          <p:nvPr/>
        </p:nvSpPr>
        <p:spPr bwMode="auto">
          <a:xfrm>
            <a:off x="5413756" y="1744113"/>
            <a:ext cx="59769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ru-RU" sz="1800" dirty="0">
                <a:solidFill>
                  <a:schemeClr val="tx1"/>
                </a:solidFill>
              </a:rPr>
              <a:t>T</a:t>
            </a:r>
            <a:r>
              <a:rPr lang="el-GR" altLang="ru-RU" sz="1800" baseline="30000" dirty="0">
                <a:solidFill>
                  <a:schemeClr val="tx1"/>
                </a:solidFill>
                <a:cs typeface="Times New Roman" panose="02020603050405020304" pitchFamily="18" charset="0"/>
              </a:rPr>
              <a:t>μν</a:t>
            </a:r>
            <a:r>
              <a:rPr lang="en-US" altLang="ru-RU" sz="1800" dirty="0">
                <a:solidFill>
                  <a:schemeClr val="tx1"/>
                </a:solidFill>
                <a:cs typeface="Times New Roman" panose="02020603050405020304" pitchFamily="18" charset="0"/>
              </a:rPr>
              <a:t> </a:t>
            </a:r>
            <a:r>
              <a:rPr lang="en-US" altLang="ru-RU" sz="1800" dirty="0">
                <a:solidFill>
                  <a:schemeClr val="tx1"/>
                </a:solidFill>
              </a:rPr>
              <a:t>– </a:t>
            </a:r>
            <a:r>
              <a:rPr lang="en-US" altLang="ru-RU" sz="1800" dirty="0" smtClean="0">
                <a:solidFill>
                  <a:schemeClr val="tx1"/>
                </a:solidFill>
              </a:rPr>
              <a:t>energy-momenta tensor</a:t>
            </a:r>
            <a:endParaRPr lang="ru-RU" altLang="ru-RU" sz="1800" dirty="0">
              <a:solidFill>
                <a:schemeClr val="tx1"/>
              </a:solidFill>
            </a:endParaRPr>
          </a:p>
          <a:p>
            <a:r>
              <a:rPr lang="en-US" altLang="ru-RU" sz="1800" dirty="0">
                <a:solidFill>
                  <a:schemeClr val="tx1"/>
                </a:solidFill>
              </a:rPr>
              <a:t>N</a:t>
            </a:r>
            <a:r>
              <a:rPr lang="el-GR" altLang="ru-RU" sz="1800" baseline="30000" dirty="0">
                <a:solidFill>
                  <a:schemeClr val="tx1"/>
                </a:solidFill>
              </a:rPr>
              <a:t>μ</a:t>
            </a:r>
            <a:r>
              <a:rPr lang="en-US" altLang="ru-RU" sz="1800" dirty="0">
                <a:solidFill>
                  <a:schemeClr val="tx1"/>
                </a:solidFill>
              </a:rPr>
              <a:t> – </a:t>
            </a:r>
            <a:r>
              <a:rPr lang="en-US" altLang="ru-RU" sz="1800" dirty="0" smtClean="0">
                <a:solidFill>
                  <a:schemeClr val="tx1"/>
                </a:solidFill>
              </a:rPr>
              <a:t>number of particles flow through the liquid cell</a:t>
            </a:r>
            <a:r>
              <a:rPr lang="ru-RU" altLang="ru-RU" sz="1800" dirty="0" smtClean="0">
                <a:solidFill>
                  <a:schemeClr val="tx1"/>
                </a:solidFill>
              </a:rPr>
              <a:t> </a:t>
            </a:r>
            <a:r>
              <a:rPr lang="el-GR" altLang="ru-RU" sz="1800" dirty="0">
                <a:solidFill>
                  <a:schemeClr val="tx1"/>
                </a:solidFill>
                <a:cs typeface="Times New Roman" panose="02020603050405020304" pitchFamily="18" charset="0"/>
              </a:rPr>
              <a:t>μ</a:t>
            </a:r>
            <a:r>
              <a:rPr lang="ru-RU" altLang="ru-RU" sz="1800" dirty="0">
                <a:solidFill>
                  <a:schemeClr val="tx1"/>
                </a:solidFill>
              </a:rPr>
              <a:t>,</a:t>
            </a:r>
          </a:p>
          <a:p>
            <a:r>
              <a:rPr lang="en-US" altLang="ru-RU" sz="1800" dirty="0">
                <a:solidFill>
                  <a:schemeClr val="tx1"/>
                </a:solidFill>
              </a:rPr>
              <a:t>u</a:t>
            </a:r>
            <a:r>
              <a:rPr lang="el-GR" altLang="ru-RU" sz="1800" baseline="30000" dirty="0">
                <a:solidFill>
                  <a:schemeClr val="tx1"/>
                </a:solidFill>
              </a:rPr>
              <a:t>μ</a:t>
            </a:r>
            <a:r>
              <a:rPr lang="en-US" altLang="ru-RU" sz="1800" dirty="0">
                <a:solidFill>
                  <a:schemeClr val="tx1"/>
                </a:solidFill>
              </a:rPr>
              <a:t> – </a:t>
            </a:r>
            <a:r>
              <a:rPr lang="en-US" altLang="ru-RU" sz="1800" dirty="0" smtClean="0">
                <a:solidFill>
                  <a:schemeClr val="tx1"/>
                </a:solidFill>
              </a:rPr>
              <a:t>local </a:t>
            </a:r>
            <a:r>
              <a:rPr lang="ru-RU" altLang="ru-RU" sz="1800" dirty="0" smtClean="0">
                <a:solidFill>
                  <a:schemeClr val="tx1"/>
                </a:solidFill>
              </a:rPr>
              <a:t>4-</a:t>
            </a:r>
            <a:r>
              <a:rPr lang="en-US" altLang="ru-RU" sz="1800" dirty="0" smtClean="0">
                <a:solidFill>
                  <a:schemeClr val="tx1"/>
                </a:solidFill>
              </a:rPr>
              <a:t>speed of liquid cell</a:t>
            </a:r>
            <a:r>
              <a:rPr lang="ru-RU" altLang="ru-RU" sz="1800" dirty="0" smtClean="0">
                <a:solidFill>
                  <a:schemeClr val="tx1"/>
                </a:solidFill>
              </a:rPr>
              <a:t> </a:t>
            </a:r>
            <a:r>
              <a:rPr lang="el-GR" altLang="ru-RU" sz="1800" dirty="0">
                <a:solidFill>
                  <a:schemeClr val="tx1"/>
                </a:solidFill>
              </a:rPr>
              <a:t>μ</a:t>
            </a:r>
            <a:r>
              <a:rPr lang="ru-RU" altLang="ru-RU" sz="1800" dirty="0">
                <a:solidFill>
                  <a:schemeClr val="tx1"/>
                </a:solidFill>
              </a:rPr>
              <a:t>, </a:t>
            </a:r>
          </a:p>
          <a:p>
            <a:r>
              <a:rPr lang="el-GR" altLang="ru-RU" sz="1800" dirty="0">
                <a:solidFill>
                  <a:schemeClr val="tx1"/>
                </a:solidFill>
                <a:cs typeface="Times New Roman" panose="02020603050405020304" pitchFamily="18" charset="0"/>
              </a:rPr>
              <a:t>ε</a:t>
            </a:r>
            <a:r>
              <a:rPr lang="ru-RU" altLang="ru-RU" sz="1800" dirty="0">
                <a:solidFill>
                  <a:schemeClr val="tx1"/>
                </a:solidFill>
                <a:cs typeface="Times New Roman" panose="02020603050405020304" pitchFamily="18" charset="0"/>
              </a:rPr>
              <a:t> – </a:t>
            </a:r>
            <a:r>
              <a:rPr lang="en-US" altLang="ru-RU" sz="1800" dirty="0" smtClean="0">
                <a:solidFill>
                  <a:schemeClr val="tx1"/>
                </a:solidFill>
                <a:cs typeface="Times New Roman" panose="02020603050405020304" pitchFamily="18" charset="0"/>
              </a:rPr>
              <a:t>energy density</a:t>
            </a:r>
            <a:r>
              <a:rPr lang="ru-RU" altLang="ru-RU" sz="1800" dirty="0" smtClean="0">
                <a:solidFill>
                  <a:schemeClr val="tx1"/>
                </a:solidFill>
                <a:cs typeface="Times New Roman" panose="02020603050405020304" pitchFamily="18" charset="0"/>
              </a:rPr>
              <a:t> </a:t>
            </a:r>
            <a:endParaRPr lang="en-US" altLang="ru-RU" sz="1800" dirty="0" smtClean="0">
              <a:solidFill>
                <a:schemeClr val="tx1"/>
              </a:solidFill>
              <a:cs typeface="Times New Roman" panose="02020603050405020304" pitchFamily="18" charset="0"/>
            </a:endParaRPr>
          </a:p>
          <a:p>
            <a:r>
              <a:rPr lang="en-US" altLang="ru-RU" sz="1800" dirty="0" smtClean="0">
                <a:solidFill>
                  <a:schemeClr val="tx1"/>
                </a:solidFill>
                <a:cs typeface="Times New Roman" panose="02020603050405020304" pitchFamily="18" charset="0"/>
              </a:rPr>
              <a:t>n </a:t>
            </a:r>
            <a:r>
              <a:rPr lang="en-US" altLang="ru-RU" sz="1800" dirty="0">
                <a:solidFill>
                  <a:schemeClr val="tx1"/>
                </a:solidFill>
                <a:cs typeface="Times New Roman" panose="02020603050405020304" pitchFamily="18" charset="0"/>
              </a:rPr>
              <a:t>– </a:t>
            </a:r>
            <a:r>
              <a:rPr lang="en-US" altLang="ru-RU" sz="1800" dirty="0" smtClean="0">
                <a:solidFill>
                  <a:schemeClr val="tx1"/>
                </a:solidFill>
                <a:cs typeface="Times New Roman" panose="02020603050405020304" pitchFamily="18" charset="0"/>
              </a:rPr>
              <a:t>particle number density</a:t>
            </a:r>
            <a:endParaRPr lang="ru-RU" altLang="ru-RU" sz="1800" dirty="0">
              <a:solidFill>
                <a:schemeClr val="tx1"/>
              </a:solidFill>
              <a:cs typeface="Times New Roman" panose="02020603050405020304" pitchFamily="18" charset="0"/>
            </a:endParaRPr>
          </a:p>
          <a:p>
            <a:r>
              <a:rPr lang="en-US" altLang="ru-RU" sz="1800" dirty="0">
                <a:solidFill>
                  <a:schemeClr val="tx1"/>
                </a:solidFill>
                <a:cs typeface="Times New Roman" panose="02020603050405020304" pitchFamily="18" charset="0"/>
              </a:rPr>
              <a:t>p </a:t>
            </a:r>
            <a:r>
              <a:rPr lang="ru-RU" altLang="ru-RU" sz="1800" dirty="0">
                <a:solidFill>
                  <a:schemeClr val="tx1"/>
                </a:solidFill>
                <a:cs typeface="Times New Roman" panose="02020603050405020304" pitchFamily="18" charset="0"/>
              </a:rPr>
              <a:t>–</a:t>
            </a:r>
            <a:r>
              <a:rPr lang="en-US" altLang="ru-RU" sz="1800" dirty="0">
                <a:solidFill>
                  <a:schemeClr val="tx1"/>
                </a:solidFill>
                <a:cs typeface="Times New Roman" panose="02020603050405020304" pitchFamily="18" charset="0"/>
              </a:rPr>
              <a:t> </a:t>
            </a:r>
            <a:r>
              <a:rPr lang="en-US" altLang="ru-RU" dirty="0" smtClean="0">
                <a:cs typeface="Times New Roman" panose="02020603050405020304" pitchFamily="18" charset="0"/>
              </a:rPr>
              <a:t>pressure</a:t>
            </a:r>
            <a:r>
              <a:rPr lang="ru-RU" altLang="ru-RU" sz="1800" dirty="0" smtClean="0">
                <a:solidFill>
                  <a:schemeClr val="tx1"/>
                </a:solidFill>
                <a:cs typeface="Times New Roman" panose="02020603050405020304" pitchFamily="18" charset="0"/>
              </a:rPr>
              <a:t> </a:t>
            </a:r>
            <a:endParaRPr lang="el-GR" altLang="ru-RU" sz="1800" dirty="0">
              <a:solidFill>
                <a:schemeClr val="tx1"/>
              </a:solidFill>
              <a:cs typeface="Times New Roman" panose="02020603050405020304" pitchFamily="18" charset="0"/>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1110422552"/>
              </p:ext>
            </p:extLst>
          </p:nvPr>
        </p:nvGraphicFramePr>
        <p:xfrm>
          <a:off x="537630" y="1751790"/>
          <a:ext cx="4079875" cy="2505075"/>
        </p:xfrm>
        <a:graphic>
          <a:graphicData uri="http://schemas.openxmlformats.org/presentationml/2006/ole">
            <mc:AlternateContent xmlns:mc="http://schemas.openxmlformats.org/markup-compatibility/2006">
              <mc:Choice xmlns:v="urn:schemas-microsoft-com:vml" Requires="v">
                <p:oleObj spid="_x0000_s6393" name="Уравнение" r:id="rId3" imgW="1612800" imgH="990360" progId="Equation.3">
                  <p:embed/>
                </p:oleObj>
              </mc:Choice>
              <mc:Fallback>
                <p:oleObj name="Уравнение" r:id="rId3" imgW="1612800" imgH="990360" progId="Equation.3">
                  <p:embed/>
                  <p:pic>
                    <p:nvPicPr>
                      <p:cNvPr id="0" name=""/>
                      <p:cNvPicPr/>
                      <p:nvPr/>
                    </p:nvPicPr>
                    <p:blipFill>
                      <a:blip r:embed="rId4"/>
                      <a:stretch>
                        <a:fillRect/>
                      </a:stretch>
                    </p:blipFill>
                    <p:spPr>
                      <a:xfrm>
                        <a:off x="537630" y="1751790"/>
                        <a:ext cx="4079875" cy="2505075"/>
                      </a:xfrm>
                      <a:prstGeom prst="rect">
                        <a:avLst/>
                      </a:prstGeom>
                    </p:spPr>
                  </p:pic>
                </p:oleObj>
              </mc:Fallback>
            </mc:AlternateContent>
          </a:graphicData>
        </a:graphic>
      </p:graphicFrame>
      <p:sp>
        <p:nvSpPr>
          <p:cNvPr id="16" name="Text Box 6"/>
          <p:cNvSpPr txBox="1">
            <a:spLocks noChangeArrowheads="1"/>
          </p:cNvSpPr>
          <p:nvPr/>
        </p:nvSpPr>
        <p:spPr bwMode="auto">
          <a:xfrm>
            <a:off x="5413756" y="4008743"/>
            <a:ext cx="5616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ru-RU" sz="1800" dirty="0" smtClean="0">
                <a:solidFill>
                  <a:schemeClr val="tx1"/>
                </a:solidFill>
              </a:rPr>
              <a:t>If we know </a:t>
            </a:r>
            <a:r>
              <a:rPr lang="en-US" altLang="ru-RU" sz="1800" dirty="0" err="1" smtClean="0">
                <a:solidFill>
                  <a:schemeClr val="tx1"/>
                </a:solidFill>
              </a:rPr>
              <a:t>EoS</a:t>
            </a:r>
            <a:r>
              <a:rPr lang="en-US" altLang="ru-RU" sz="1800" dirty="0" smtClean="0">
                <a:solidFill>
                  <a:schemeClr val="tx1"/>
                </a:solidFill>
              </a:rPr>
              <a:t> p=p(</a:t>
            </a:r>
            <a:r>
              <a:rPr lang="el-GR" altLang="ru-RU" sz="1800" dirty="0">
                <a:solidFill>
                  <a:schemeClr val="tx1"/>
                </a:solidFill>
                <a:cs typeface="Times New Roman" panose="02020603050405020304" pitchFamily="18" charset="0"/>
              </a:rPr>
              <a:t>ε</a:t>
            </a:r>
            <a:r>
              <a:rPr lang="en-US" altLang="ru-RU" sz="1800" dirty="0">
                <a:solidFill>
                  <a:schemeClr val="tx1"/>
                </a:solidFill>
              </a:rPr>
              <a:t>) </a:t>
            </a:r>
            <a:r>
              <a:rPr lang="en-US" altLang="ru-RU" dirty="0"/>
              <a:t>and initial conditions </a:t>
            </a:r>
            <a:r>
              <a:rPr lang="en-US" altLang="ru-RU" dirty="0" smtClean="0"/>
              <a:t>this system can be resolved (analytically or numerically)</a:t>
            </a:r>
            <a:endParaRPr lang="en-US" altLang="ru-RU" sz="1800" dirty="0">
              <a:solidFill>
                <a:schemeClr val="tx1"/>
              </a:solidFill>
            </a:endParaRPr>
          </a:p>
        </p:txBody>
      </p:sp>
      <p:sp>
        <p:nvSpPr>
          <p:cNvPr id="17" name="Text Box 5"/>
          <p:cNvSpPr txBox="1">
            <a:spLocks noChangeArrowheads="1"/>
          </p:cNvSpPr>
          <p:nvPr/>
        </p:nvSpPr>
        <p:spPr bwMode="auto">
          <a:xfrm>
            <a:off x="175490" y="4932073"/>
            <a:ext cx="48041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ru-RU" dirty="0"/>
              <a:t>        </a:t>
            </a:r>
            <a:r>
              <a:rPr lang="en-US" altLang="ru-RU" sz="2000" dirty="0" smtClean="0"/>
              <a:t>5 equations for 5 independent variables</a:t>
            </a:r>
            <a:endParaRPr lang="en-US" altLang="ru-RU" sz="2000" dirty="0"/>
          </a:p>
        </p:txBody>
      </p:sp>
      <p:graphicFrame>
        <p:nvGraphicFramePr>
          <p:cNvPr id="18" name="Объект 17"/>
          <p:cNvGraphicFramePr>
            <a:graphicFrameLocks noChangeAspect="1"/>
          </p:cNvGraphicFramePr>
          <p:nvPr>
            <p:extLst>
              <p:ext uri="{D42A27DB-BD31-4B8C-83A1-F6EECF244321}">
                <p14:modId xmlns:p14="http://schemas.microsoft.com/office/powerpoint/2010/main" val="2546805984"/>
              </p:ext>
            </p:extLst>
          </p:nvPr>
        </p:nvGraphicFramePr>
        <p:xfrm>
          <a:off x="884541" y="5316982"/>
          <a:ext cx="1538288" cy="768350"/>
        </p:xfrm>
        <a:graphic>
          <a:graphicData uri="http://schemas.openxmlformats.org/presentationml/2006/ole">
            <mc:AlternateContent xmlns:mc="http://schemas.openxmlformats.org/markup-compatibility/2006">
              <mc:Choice xmlns:v="urn:schemas-microsoft-com:vml" Requires="v">
                <p:oleObj spid="_x0000_s6394" name="Уравнение" r:id="rId5" imgW="457200" imgH="228600" progId="Equation.3">
                  <p:embed/>
                </p:oleObj>
              </mc:Choice>
              <mc:Fallback>
                <p:oleObj name="Уравнение" r:id="rId5" imgW="457200" imgH="228600" progId="Equation.3">
                  <p:embed/>
                  <p:pic>
                    <p:nvPicPr>
                      <p:cNvPr id="2" name="Объект 1"/>
                      <p:cNvPicPr/>
                      <p:nvPr/>
                    </p:nvPicPr>
                    <p:blipFill>
                      <a:blip r:embed="rId6"/>
                      <a:stretch>
                        <a:fillRect/>
                      </a:stretch>
                    </p:blipFill>
                    <p:spPr>
                      <a:xfrm>
                        <a:off x="884541" y="5316982"/>
                        <a:ext cx="1538288" cy="768350"/>
                      </a:xfrm>
                      <a:prstGeom prst="rect">
                        <a:avLst/>
                      </a:prstGeom>
                    </p:spPr>
                  </p:pic>
                </p:oleObj>
              </mc:Fallback>
            </mc:AlternateContent>
          </a:graphicData>
        </a:graphic>
      </p:graphicFrame>
    </p:spTree>
    <p:extLst>
      <p:ext uri="{BB962C8B-B14F-4D97-AF65-F5344CB8AC3E}">
        <p14:creationId xmlns:p14="http://schemas.microsoft.com/office/powerpoint/2010/main" val="36967592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1819" y="230909"/>
            <a:ext cx="5256504" cy="523220"/>
          </a:xfrm>
          <a:prstGeom prst="rect">
            <a:avLst/>
          </a:prstGeom>
          <a:noFill/>
        </p:spPr>
        <p:txBody>
          <a:bodyPr wrap="none" rtlCol="0">
            <a:spAutoFit/>
          </a:bodyPr>
          <a:lstStyle/>
          <a:p>
            <a:r>
              <a:rPr lang="en-US" sz="2800" dirty="0">
                <a:latin typeface="Arial Nova" panose="020B0504020202020204" pitchFamily="34" charset="0"/>
              </a:rPr>
              <a:t>Equation of State. </a:t>
            </a:r>
            <a:r>
              <a:rPr lang="en-US" sz="2800" dirty="0" smtClean="0">
                <a:latin typeface="Arial Nova" panose="020B0504020202020204" pitchFamily="34" charset="0"/>
              </a:rPr>
              <a:t>Viscous liquid</a:t>
            </a:r>
            <a:endParaRPr lang="ru-RU" sz="2800" dirty="0">
              <a:latin typeface="Arial Nova" panose="020B0504020202020204" pitchFamily="34" charset="0"/>
            </a:endParaRPr>
          </a:p>
        </p:txBody>
      </p:sp>
      <p:sp>
        <p:nvSpPr>
          <p:cNvPr id="13" name="Text Box 6"/>
          <p:cNvSpPr txBox="1">
            <a:spLocks noChangeArrowheads="1"/>
          </p:cNvSpPr>
          <p:nvPr/>
        </p:nvSpPr>
        <p:spPr bwMode="auto">
          <a:xfrm>
            <a:off x="623311" y="4514466"/>
            <a:ext cx="62544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ru-RU" dirty="0" smtClean="0">
                <a:solidFill>
                  <a:srgbClr val="FF0000"/>
                </a:solidFill>
              </a:rPr>
              <a:t>9 additional variables, now it’s not guaranteed to have a solution</a:t>
            </a:r>
            <a:endParaRPr lang="en-US" altLang="ru-RU" dirty="0">
              <a:solidFill>
                <a:srgbClr val="FF0000"/>
              </a:solidFill>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805533885"/>
              </p:ext>
            </p:extLst>
          </p:nvPr>
        </p:nvGraphicFramePr>
        <p:xfrm>
          <a:off x="461819" y="1671665"/>
          <a:ext cx="5837381" cy="2533844"/>
        </p:xfrm>
        <a:graphic>
          <a:graphicData uri="http://schemas.openxmlformats.org/presentationml/2006/ole">
            <mc:AlternateContent xmlns:mc="http://schemas.openxmlformats.org/markup-compatibility/2006">
              <mc:Choice xmlns:v="urn:schemas-microsoft-com:vml" Requires="v">
                <p:oleObj spid="_x0000_s7516" name="Уравнение" r:id="rId3" imgW="2400120" imgH="1041120" progId="Equation.3">
                  <p:embed/>
                </p:oleObj>
              </mc:Choice>
              <mc:Fallback>
                <p:oleObj name="Уравнение" r:id="rId3" imgW="2400120" imgH="1041120" progId="Equation.3">
                  <p:embed/>
                  <p:pic>
                    <p:nvPicPr>
                      <p:cNvPr id="3" name="Объект 2"/>
                      <p:cNvPicPr/>
                      <p:nvPr/>
                    </p:nvPicPr>
                    <p:blipFill>
                      <a:blip r:embed="rId4"/>
                      <a:stretch>
                        <a:fillRect/>
                      </a:stretch>
                    </p:blipFill>
                    <p:spPr>
                      <a:xfrm>
                        <a:off x="461819" y="1671665"/>
                        <a:ext cx="5837381" cy="2533844"/>
                      </a:xfrm>
                      <a:prstGeom prst="rect">
                        <a:avLst/>
                      </a:prstGeom>
                    </p:spPr>
                  </p:pic>
                </p:oleObj>
              </mc:Fallback>
            </mc:AlternateContent>
          </a:graphicData>
        </a:graphic>
      </p:graphicFrame>
      <p:sp>
        <p:nvSpPr>
          <p:cNvPr id="8" name="Прямоугольник 7"/>
          <p:cNvSpPr/>
          <p:nvPr/>
        </p:nvSpPr>
        <p:spPr>
          <a:xfrm>
            <a:off x="203200" y="1119824"/>
            <a:ext cx="6770255" cy="329834"/>
          </a:xfrm>
          <a:prstGeom prst="rect">
            <a:avLst/>
          </a:prstGeom>
        </p:spPr>
        <p:txBody>
          <a:bodyPr wrap="square">
            <a:spAutoFit/>
          </a:bodyPr>
          <a:lstStyle/>
          <a:p>
            <a:pPr algn="ctr">
              <a:lnSpc>
                <a:spcPct val="85000"/>
              </a:lnSpc>
            </a:pPr>
            <a:r>
              <a:rPr lang="en-US" altLang="ru-RU" dirty="0" smtClean="0"/>
              <a:t>Relativistic hydrodynamic equation set for a viscous liquid</a:t>
            </a:r>
            <a:endParaRPr lang="ru-RU" altLang="ru-RU" dirty="0" smtClean="0"/>
          </a:p>
        </p:txBody>
      </p:sp>
      <p:graphicFrame>
        <p:nvGraphicFramePr>
          <p:cNvPr id="2" name="Объект 1"/>
          <p:cNvGraphicFramePr>
            <a:graphicFrameLocks noChangeAspect="1"/>
          </p:cNvGraphicFramePr>
          <p:nvPr>
            <p:extLst>
              <p:ext uri="{D42A27DB-BD31-4B8C-83A1-F6EECF244321}">
                <p14:modId xmlns:p14="http://schemas.microsoft.com/office/powerpoint/2010/main" val="3430977615"/>
              </p:ext>
            </p:extLst>
          </p:nvPr>
        </p:nvGraphicFramePr>
        <p:xfrm>
          <a:off x="623311" y="5095731"/>
          <a:ext cx="3804053" cy="769359"/>
        </p:xfrm>
        <a:graphic>
          <a:graphicData uri="http://schemas.openxmlformats.org/presentationml/2006/ole">
            <mc:AlternateContent xmlns:mc="http://schemas.openxmlformats.org/markup-compatibility/2006">
              <mc:Choice xmlns:v="urn:schemas-microsoft-com:vml" Requires="v">
                <p:oleObj spid="_x0000_s7517" name="Уравнение" r:id="rId5" imgW="1130040" imgH="228600" progId="Equation.3">
                  <p:embed/>
                </p:oleObj>
              </mc:Choice>
              <mc:Fallback>
                <p:oleObj name="Уравнение" r:id="rId5" imgW="1130040" imgH="228600" progId="Equation.3">
                  <p:embed/>
                  <p:pic>
                    <p:nvPicPr>
                      <p:cNvPr id="0" name=""/>
                      <p:cNvPicPr/>
                      <p:nvPr/>
                    </p:nvPicPr>
                    <p:blipFill>
                      <a:blip r:embed="rId6"/>
                      <a:stretch>
                        <a:fillRect/>
                      </a:stretch>
                    </p:blipFill>
                    <p:spPr>
                      <a:xfrm>
                        <a:off x="623311" y="5095731"/>
                        <a:ext cx="3804053" cy="769359"/>
                      </a:xfrm>
                      <a:prstGeom prst="rect">
                        <a:avLst/>
                      </a:prstGeom>
                    </p:spPr>
                  </p:pic>
                </p:oleObj>
              </mc:Fallback>
            </mc:AlternateContent>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2652801648"/>
              </p:ext>
            </p:extLst>
          </p:nvPr>
        </p:nvGraphicFramePr>
        <p:xfrm>
          <a:off x="7108517" y="3891472"/>
          <a:ext cx="2442507" cy="628073"/>
        </p:xfrm>
        <a:graphic>
          <a:graphicData uri="http://schemas.openxmlformats.org/presentationml/2006/ole">
            <mc:AlternateContent xmlns:mc="http://schemas.openxmlformats.org/markup-compatibility/2006">
              <mc:Choice xmlns:v="urn:schemas-microsoft-com:vml" Requires="v">
                <p:oleObj spid="_x0000_s7518" name="Уравнение" r:id="rId7" imgW="888840" imgH="228600" progId="Equation.3">
                  <p:embed/>
                </p:oleObj>
              </mc:Choice>
              <mc:Fallback>
                <p:oleObj name="Уравнение" r:id="rId7" imgW="888840" imgH="228600" progId="Equation.3">
                  <p:embed/>
                  <p:pic>
                    <p:nvPicPr>
                      <p:cNvPr id="0" name=""/>
                      <p:cNvPicPr/>
                      <p:nvPr/>
                    </p:nvPicPr>
                    <p:blipFill>
                      <a:blip r:embed="rId8"/>
                      <a:stretch>
                        <a:fillRect/>
                      </a:stretch>
                    </p:blipFill>
                    <p:spPr>
                      <a:xfrm>
                        <a:off x="7108517" y="3891472"/>
                        <a:ext cx="2442507" cy="628073"/>
                      </a:xfrm>
                      <a:prstGeom prst="rect">
                        <a:avLst/>
                      </a:prstGeom>
                    </p:spPr>
                  </p:pic>
                </p:oleObj>
              </mc:Fallback>
            </mc:AlternateContent>
          </a:graphicData>
        </a:graphic>
      </p:graphicFrame>
      <p:sp>
        <p:nvSpPr>
          <p:cNvPr id="9" name="Text Box 9"/>
          <p:cNvSpPr txBox="1">
            <a:spLocks noChangeArrowheads="1"/>
          </p:cNvSpPr>
          <p:nvPr/>
        </p:nvSpPr>
        <p:spPr bwMode="auto">
          <a:xfrm>
            <a:off x="6771502" y="1119824"/>
            <a:ext cx="555904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ru-RU" sz="1800" dirty="0">
                <a:solidFill>
                  <a:schemeClr val="tx1"/>
                </a:solidFill>
              </a:rPr>
              <a:t>T</a:t>
            </a:r>
            <a:r>
              <a:rPr lang="el-GR" altLang="ru-RU" sz="1800" baseline="30000" dirty="0">
                <a:solidFill>
                  <a:schemeClr val="tx1"/>
                </a:solidFill>
                <a:cs typeface="Times New Roman" panose="02020603050405020304" pitchFamily="18" charset="0"/>
              </a:rPr>
              <a:t>μν</a:t>
            </a:r>
            <a:r>
              <a:rPr lang="en-US" altLang="ru-RU" sz="1800" dirty="0">
                <a:solidFill>
                  <a:schemeClr val="tx1"/>
                </a:solidFill>
                <a:cs typeface="Times New Roman" panose="02020603050405020304" pitchFamily="18" charset="0"/>
              </a:rPr>
              <a:t> </a:t>
            </a:r>
            <a:r>
              <a:rPr lang="en-US" altLang="ru-RU" sz="1800" dirty="0">
                <a:solidFill>
                  <a:schemeClr val="tx1"/>
                </a:solidFill>
              </a:rPr>
              <a:t>– </a:t>
            </a:r>
            <a:r>
              <a:rPr lang="en-US" altLang="ru-RU" sz="1800" dirty="0" smtClean="0">
                <a:solidFill>
                  <a:schemeClr val="tx1"/>
                </a:solidFill>
              </a:rPr>
              <a:t>energy-momenta tensor</a:t>
            </a:r>
            <a:endParaRPr lang="ru-RU" altLang="ru-RU" sz="1800" dirty="0">
              <a:solidFill>
                <a:schemeClr val="tx1"/>
              </a:solidFill>
            </a:endParaRPr>
          </a:p>
          <a:p>
            <a:r>
              <a:rPr lang="en-US" altLang="ru-RU" sz="1800" dirty="0">
                <a:solidFill>
                  <a:schemeClr val="tx1"/>
                </a:solidFill>
              </a:rPr>
              <a:t>N</a:t>
            </a:r>
            <a:r>
              <a:rPr lang="el-GR" altLang="ru-RU" sz="1800" baseline="30000" dirty="0">
                <a:solidFill>
                  <a:schemeClr val="tx1"/>
                </a:solidFill>
              </a:rPr>
              <a:t>μ</a:t>
            </a:r>
            <a:r>
              <a:rPr lang="en-US" altLang="ru-RU" sz="1800" dirty="0">
                <a:solidFill>
                  <a:schemeClr val="tx1"/>
                </a:solidFill>
              </a:rPr>
              <a:t> – </a:t>
            </a:r>
            <a:r>
              <a:rPr lang="en-US" altLang="ru-RU" sz="1800" dirty="0" smtClean="0">
                <a:solidFill>
                  <a:schemeClr val="tx1"/>
                </a:solidFill>
              </a:rPr>
              <a:t>number of particles flow through the liquid cell</a:t>
            </a:r>
            <a:r>
              <a:rPr lang="ru-RU" altLang="ru-RU" sz="1800" dirty="0" smtClean="0">
                <a:solidFill>
                  <a:schemeClr val="tx1"/>
                </a:solidFill>
              </a:rPr>
              <a:t> </a:t>
            </a:r>
            <a:r>
              <a:rPr lang="el-GR" altLang="ru-RU" sz="1800" dirty="0">
                <a:solidFill>
                  <a:schemeClr val="tx1"/>
                </a:solidFill>
                <a:cs typeface="Times New Roman" panose="02020603050405020304" pitchFamily="18" charset="0"/>
              </a:rPr>
              <a:t>μ</a:t>
            </a:r>
            <a:r>
              <a:rPr lang="ru-RU" altLang="ru-RU" sz="1800" dirty="0">
                <a:solidFill>
                  <a:schemeClr val="tx1"/>
                </a:solidFill>
              </a:rPr>
              <a:t>,</a:t>
            </a:r>
          </a:p>
          <a:p>
            <a:r>
              <a:rPr lang="en-US" altLang="ru-RU" sz="1800" dirty="0">
                <a:solidFill>
                  <a:schemeClr val="tx1"/>
                </a:solidFill>
              </a:rPr>
              <a:t>u</a:t>
            </a:r>
            <a:r>
              <a:rPr lang="el-GR" altLang="ru-RU" sz="1800" baseline="30000" dirty="0">
                <a:solidFill>
                  <a:schemeClr val="tx1"/>
                </a:solidFill>
              </a:rPr>
              <a:t>μ</a:t>
            </a:r>
            <a:r>
              <a:rPr lang="en-US" altLang="ru-RU" sz="1800" dirty="0">
                <a:solidFill>
                  <a:schemeClr val="tx1"/>
                </a:solidFill>
              </a:rPr>
              <a:t> – </a:t>
            </a:r>
            <a:r>
              <a:rPr lang="en-US" altLang="ru-RU" sz="1800" dirty="0" smtClean="0">
                <a:solidFill>
                  <a:schemeClr val="tx1"/>
                </a:solidFill>
              </a:rPr>
              <a:t>local </a:t>
            </a:r>
            <a:r>
              <a:rPr lang="ru-RU" altLang="ru-RU" sz="1800" dirty="0" smtClean="0">
                <a:solidFill>
                  <a:schemeClr val="tx1"/>
                </a:solidFill>
              </a:rPr>
              <a:t>4-</a:t>
            </a:r>
            <a:r>
              <a:rPr lang="en-US" altLang="ru-RU" sz="1800" dirty="0" smtClean="0">
                <a:solidFill>
                  <a:schemeClr val="tx1"/>
                </a:solidFill>
              </a:rPr>
              <a:t>speed of liquid cell</a:t>
            </a:r>
            <a:r>
              <a:rPr lang="ru-RU" altLang="ru-RU" sz="1800" dirty="0" smtClean="0">
                <a:solidFill>
                  <a:schemeClr val="tx1"/>
                </a:solidFill>
              </a:rPr>
              <a:t> </a:t>
            </a:r>
            <a:r>
              <a:rPr lang="el-GR" altLang="ru-RU" sz="1800" dirty="0">
                <a:solidFill>
                  <a:schemeClr val="tx1"/>
                </a:solidFill>
              </a:rPr>
              <a:t>μ</a:t>
            </a:r>
            <a:r>
              <a:rPr lang="ru-RU" altLang="ru-RU" sz="1800" dirty="0">
                <a:solidFill>
                  <a:schemeClr val="tx1"/>
                </a:solidFill>
              </a:rPr>
              <a:t>, </a:t>
            </a:r>
          </a:p>
          <a:p>
            <a:r>
              <a:rPr lang="el-GR" altLang="ru-RU" sz="1800" dirty="0">
                <a:solidFill>
                  <a:schemeClr val="tx1"/>
                </a:solidFill>
                <a:cs typeface="Times New Roman" panose="02020603050405020304" pitchFamily="18" charset="0"/>
              </a:rPr>
              <a:t>ε</a:t>
            </a:r>
            <a:r>
              <a:rPr lang="ru-RU" altLang="ru-RU" sz="1800" dirty="0">
                <a:solidFill>
                  <a:schemeClr val="tx1"/>
                </a:solidFill>
                <a:cs typeface="Times New Roman" panose="02020603050405020304" pitchFamily="18" charset="0"/>
              </a:rPr>
              <a:t> – </a:t>
            </a:r>
            <a:r>
              <a:rPr lang="en-US" altLang="ru-RU" sz="1800" dirty="0" smtClean="0">
                <a:solidFill>
                  <a:schemeClr val="tx1"/>
                </a:solidFill>
                <a:cs typeface="Times New Roman" panose="02020603050405020304" pitchFamily="18" charset="0"/>
              </a:rPr>
              <a:t>energy density</a:t>
            </a:r>
            <a:r>
              <a:rPr lang="ru-RU" altLang="ru-RU" sz="1800" dirty="0" smtClean="0">
                <a:solidFill>
                  <a:schemeClr val="tx1"/>
                </a:solidFill>
                <a:cs typeface="Times New Roman" panose="02020603050405020304" pitchFamily="18" charset="0"/>
              </a:rPr>
              <a:t> </a:t>
            </a:r>
            <a:endParaRPr lang="en-US" altLang="ru-RU" sz="1800" dirty="0" smtClean="0">
              <a:solidFill>
                <a:schemeClr val="tx1"/>
              </a:solidFill>
              <a:cs typeface="Times New Roman" panose="02020603050405020304" pitchFamily="18" charset="0"/>
            </a:endParaRPr>
          </a:p>
          <a:p>
            <a:r>
              <a:rPr lang="en-US" altLang="ru-RU" sz="1800" dirty="0" smtClean="0">
                <a:solidFill>
                  <a:schemeClr val="tx1"/>
                </a:solidFill>
                <a:cs typeface="Times New Roman" panose="02020603050405020304" pitchFamily="18" charset="0"/>
              </a:rPr>
              <a:t>n </a:t>
            </a:r>
            <a:r>
              <a:rPr lang="en-US" altLang="ru-RU" sz="1800" dirty="0">
                <a:solidFill>
                  <a:schemeClr val="tx1"/>
                </a:solidFill>
                <a:cs typeface="Times New Roman" panose="02020603050405020304" pitchFamily="18" charset="0"/>
              </a:rPr>
              <a:t>– </a:t>
            </a:r>
            <a:r>
              <a:rPr lang="en-US" altLang="ru-RU" sz="1800" dirty="0" smtClean="0">
                <a:solidFill>
                  <a:schemeClr val="tx1"/>
                </a:solidFill>
                <a:cs typeface="Times New Roman" panose="02020603050405020304" pitchFamily="18" charset="0"/>
              </a:rPr>
              <a:t>particle number density</a:t>
            </a:r>
            <a:endParaRPr lang="ru-RU" altLang="ru-RU" sz="1800" dirty="0">
              <a:solidFill>
                <a:schemeClr val="tx1"/>
              </a:solidFill>
              <a:cs typeface="Times New Roman" panose="02020603050405020304" pitchFamily="18" charset="0"/>
            </a:endParaRPr>
          </a:p>
          <a:p>
            <a:r>
              <a:rPr lang="en-US" altLang="ru-RU" sz="1800" dirty="0">
                <a:solidFill>
                  <a:schemeClr val="tx1"/>
                </a:solidFill>
                <a:cs typeface="Times New Roman" panose="02020603050405020304" pitchFamily="18" charset="0"/>
              </a:rPr>
              <a:t>p </a:t>
            </a:r>
            <a:r>
              <a:rPr lang="ru-RU" altLang="ru-RU" sz="1800" dirty="0">
                <a:solidFill>
                  <a:schemeClr val="tx1"/>
                </a:solidFill>
                <a:cs typeface="Times New Roman" panose="02020603050405020304" pitchFamily="18" charset="0"/>
              </a:rPr>
              <a:t>–</a:t>
            </a:r>
            <a:r>
              <a:rPr lang="en-US" altLang="ru-RU" sz="1800" dirty="0">
                <a:solidFill>
                  <a:schemeClr val="tx1"/>
                </a:solidFill>
                <a:cs typeface="Times New Roman" panose="02020603050405020304" pitchFamily="18" charset="0"/>
              </a:rPr>
              <a:t> </a:t>
            </a:r>
            <a:r>
              <a:rPr lang="en-US" altLang="ru-RU" dirty="0" smtClean="0">
                <a:cs typeface="Times New Roman" panose="02020603050405020304" pitchFamily="18" charset="0"/>
              </a:rPr>
              <a:t>pressure</a:t>
            </a:r>
            <a:r>
              <a:rPr lang="ru-RU" altLang="ru-RU" sz="1800" dirty="0" smtClean="0">
                <a:solidFill>
                  <a:schemeClr val="tx1"/>
                </a:solidFill>
                <a:cs typeface="Times New Roman" panose="02020603050405020304" pitchFamily="18" charset="0"/>
              </a:rPr>
              <a:t> </a:t>
            </a:r>
            <a:endParaRPr lang="en-US" altLang="ru-RU" sz="1800" dirty="0" smtClean="0">
              <a:solidFill>
                <a:schemeClr val="tx1"/>
              </a:solidFill>
              <a:cs typeface="Times New Roman" panose="02020603050405020304" pitchFamily="18" charset="0"/>
            </a:endParaRPr>
          </a:p>
          <a:p>
            <a:r>
              <a:rPr lang="en-US" altLang="ru-RU" dirty="0" smtClean="0">
                <a:cs typeface="Times New Roman" panose="02020603050405020304" pitchFamily="18" charset="0"/>
              </a:rPr>
              <a:t>g</a:t>
            </a:r>
            <a:r>
              <a:rPr lang="el-GR" altLang="ru-RU" baseline="30000" dirty="0" smtClean="0">
                <a:cs typeface="Times New Roman" panose="02020603050405020304" pitchFamily="18" charset="0"/>
              </a:rPr>
              <a:t>μν</a:t>
            </a:r>
            <a:r>
              <a:rPr lang="en-US" altLang="ru-RU" dirty="0" smtClean="0">
                <a:cs typeface="Times New Roman" panose="02020603050405020304" pitchFamily="18" charset="0"/>
              </a:rPr>
              <a:t> – metric tensor</a:t>
            </a:r>
          </a:p>
        </p:txBody>
      </p:sp>
    </p:spTree>
    <p:extLst>
      <p:ext uri="{BB962C8B-B14F-4D97-AF65-F5344CB8AC3E}">
        <p14:creationId xmlns:p14="http://schemas.microsoft.com/office/powerpoint/2010/main" val="236079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0607" y="162845"/>
            <a:ext cx="4959371" cy="523220"/>
          </a:xfrm>
          <a:prstGeom prst="rect">
            <a:avLst/>
          </a:prstGeom>
          <a:noFill/>
        </p:spPr>
        <p:txBody>
          <a:bodyPr wrap="none" rtlCol="0">
            <a:spAutoFit/>
          </a:bodyPr>
          <a:lstStyle/>
          <a:p>
            <a:r>
              <a:rPr lang="en-US" sz="2800" dirty="0" smtClean="0">
                <a:solidFill>
                  <a:prstClr val="black"/>
                </a:solidFill>
                <a:latin typeface="Arial Nova" panose="020B0504020202020204" pitchFamily="34" charset="0"/>
              </a:rPr>
              <a:t>Phase diagram of QCD matter</a:t>
            </a:r>
            <a:endParaRPr lang="ru-RU" sz="2800" dirty="0">
              <a:solidFill>
                <a:prstClr val="black"/>
              </a:solidFill>
              <a:latin typeface="Arial Nova" panose="020B0504020202020204" pitchFamily="34" charset="0"/>
            </a:endParaRPr>
          </a:p>
        </p:txBody>
      </p:sp>
      <p:pic>
        <p:nvPicPr>
          <p:cNvPr id="19457" name="Picture 1"/>
          <p:cNvPicPr>
            <a:picLocks noChangeAspect="1" noChangeArrowheads="1"/>
          </p:cNvPicPr>
          <p:nvPr/>
        </p:nvPicPr>
        <p:blipFill>
          <a:blip r:embed="rId2" cstate="print"/>
          <a:srcRect/>
          <a:stretch>
            <a:fillRect/>
          </a:stretch>
        </p:blipFill>
        <p:spPr bwMode="auto">
          <a:xfrm>
            <a:off x="0" y="925135"/>
            <a:ext cx="7370618" cy="5934560"/>
          </a:xfrm>
          <a:prstGeom prst="rect">
            <a:avLst/>
          </a:prstGeom>
          <a:noFill/>
          <a:ln w="9525">
            <a:noFill/>
            <a:miter lim="800000"/>
            <a:headEnd/>
            <a:tailEnd/>
          </a:ln>
        </p:spPr>
      </p:pic>
      <p:pic>
        <p:nvPicPr>
          <p:cNvPr id="2" name="Рисунок 1"/>
          <p:cNvPicPr>
            <a:picLocks noChangeAspect="1"/>
          </p:cNvPicPr>
          <p:nvPr/>
        </p:nvPicPr>
        <p:blipFill>
          <a:blip r:embed="rId3"/>
          <a:stretch>
            <a:fillRect/>
          </a:stretch>
        </p:blipFill>
        <p:spPr>
          <a:xfrm>
            <a:off x="7532257" y="142343"/>
            <a:ext cx="4560203" cy="3432345"/>
          </a:xfrm>
          <a:prstGeom prst="rect">
            <a:avLst/>
          </a:prstGeom>
        </p:spPr>
      </p:pic>
      <p:pic>
        <p:nvPicPr>
          <p:cNvPr id="3" name="Рисунок 2"/>
          <p:cNvPicPr>
            <a:picLocks noChangeAspect="1"/>
          </p:cNvPicPr>
          <p:nvPr/>
        </p:nvPicPr>
        <p:blipFill>
          <a:blip r:embed="rId4"/>
          <a:stretch>
            <a:fillRect/>
          </a:stretch>
        </p:blipFill>
        <p:spPr>
          <a:xfrm>
            <a:off x="7598822" y="3574688"/>
            <a:ext cx="4427072" cy="3124825"/>
          </a:xfrm>
          <a:prstGeom prst="rect">
            <a:avLst/>
          </a:prstGeom>
        </p:spPr>
      </p:pic>
    </p:spTree>
    <p:extLst>
      <p:ext uri="{BB962C8B-B14F-4D97-AF65-F5344CB8AC3E}">
        <p14:creationId xmlns:p14="http://schemas.microsoft.com/office/powerpoint/2010/main" val="30147591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8390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0" y="1"/>
            <a:ext cx="12192000" cy="6858000"/>
          </a:xfrm>
          <a:prstGeom prst="rect">
            <a:avLst/>
          </a:prstGeom>
          <a:noFill/>
          <a:ln w="9525">
            <a:noFill/>
            <a:miter lim="800000"/>
            <a:headEnd/>
            <a:tailEnd/>
          </a:ln>
        </p:spPr>
      </p:pic>
    </p:spTree>
    <p:extLst>
      <p:ext uri="{BB962C8B-B14F-4D97-AF65-F5344CB8AC3E}">
        <p14:creationId xmlns:p14="http://schemas.microsoft.com/office/powerpoint/2010/main" val="1437515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27636" y="298439"/>
            <a:ext cx="2096728" cy="369332"/>
          </a:xfrm>
          <a:prstGeom prst="rect">
            <a:avLst/>
          </a:prstGeom>
          <a:noFill/>
        </p:spPr>
        <p:txBody>
          <a:bodyPr wrap="none" rtlCol="0">
            <a:spAutoFit/>
          </a:bodyPr>
          <a:lstStyle/>
          <a:p>
            <a:r>
              <a:rPr lang="en-US" dirty="0" smtClean="0"/>
              <a:t>Cover story for EPJ A</a:t>
            </a:r>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382" y="738459"/>
            <a:ext cx="4322618" cy="5775686"/>
          </a:xfrm>
          <a:prstGeom prst="rect">
            <a:avLst/>
          </a:prstGeom>
        </p:spPr>
      </p:pic>
      <p:pic>
        <p:nvPicPr>
          <p:cNvPr id="7" name="Рисунок 6"/>
          <p:cNvPicPr>
            <a:picLocks noChangeAspect="1"/>
          </p:cNvPicPr>
          <p:nvPr/>
        </p:nvPicPr>
        <p:blipFill rotWithShape="1">
          <a:blip r:embed="rId3">
            <a:clrChange>
              <a:clrFrom>
                <a:srgbClr val="FFFFFF"/>
              </a:clrFrom>
              <a:clrTo>
                <a:srgbClr val="FFFFFF">
                  <a:alpha val="0"/>
                </a:srgbClr>
              </a:clrTo>
            </a:clrChange>
          </a:blip>
          <a:srcRect l="1575" t="30805"/>
          <a:stretch/>
        </p:blipFill>
        <p:spPr>
          <a:xfrm>
            <a:off x="14879" y="1359765"/>
            <a:ext cx="7608279" cy="3366553"/>
          </a:xfrm>
          <a:prstGeom prst="rect">
            <a:avLst/>
          </a:prstGeom>
        </p:spPr>
      </p:pic>
      <p:sp>
        <p:nvSpPr>
          <p:cNvPr id="9" name="TextBox 6"/>
          <p:cNvSpPr txBox="1">
            <a:spLocks noChangeArrowheads="1"/>
          </p:cNvSpPr>
          <p:nvPr/>
        </p:nvSpPr>
        <p:spPr bwMode="auto">
          <a:xfrm>
            <a:off x="110403" y="4726318"/>
            <a:ext cx="741723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3238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ts val="1200"/>
              </a:spcBef>
              <a:buFont typeface="Wingdings" panose="05000000000000000000" pitchFamily="2" charset="2"/>
              <a:buChar char="ü"/>
            </a:pPr>
            <a:r>
              <a:rPr lang="en-US" altLang="ru-RU" sz="1600" dirty="0">
                <a:latin typeface="Times New Roman" panose="02020603050405020304" pitchFamily="18" charset="0"/>
                <a:cs typeface="Times New Roman" panose="02020603050405020304" pitchFamily="18" charset="0"/>
              </a:rPr>
              <a:t>The MPD strategy consists of performing a high-luminosity scan in energy and system size, looking for a wide variety of signals sensitive to the phase transition and presence of the critical point</a:t>
            </a:r>
          </a:p>
          <a:p>
            <a:pPr>
              <a:spcBef>
                <a:spcPts val="1200"/>
              </a:spcBef>
              <a:buFont typeface="Wingdings" panose="05000000000000000000" pitchFamily="2" charset="2"/>
              <a:buChar char="ü"/>
            </a:pPr>
            <a:r>
              <a:rPr lang="en-US" altLang="ru-RU" sz="1600" dirty="0">
                <a:latin typeface="Times New Roman" panose="02020603050405020304" pitchFamily="18" charset="0"/>
                <a:cs typeface="Times New Roman" panose="02020603050405020304" pitchFamily="18" charset="0"/>
              </a:rPr>
              <a:t>The scans are going to be performed using the same apparatus with all the advantages of collider experiments</a:t>
            </a:r>
          </a:p>
        </p:txBody>
      </p:sp>
      <p:sp>
        <p:nvSpPr>
          <p:cNvPr id="10" name="Прямоугольник 9"/>
          <p:cNvSpPr/>
          <p:nvPr/>
        </p:nvSpPr>
        <p:spPr>
          <a:xfrm>
            <a:off x="1510566" y="6231134"/>
            <a:ext cx="2308452" cy="307777"/>
          </a:xfrm>
          <a:prstGeom prst="rect">
            <a:avLst/>
          </a:prstGeom>
        </p:spPr>
        <p:txBody>
          <a:bodyPr wrap="none">
            <a:spAutoFit/>
          </a:bodyPr>
          <a:lstStyle/>
          <a:p>
            <a:r>
              <a:rPr lang="en-US" sz="1400" i="1" dirty="0" err="1"/>
              <a:t>Eur.Phys.J</a:t>
            </a:r>
            <a:r>
              <a:rPr lang="en-US" sz="1400" i="1" dirty="0" smtClean="0"/>
              <a:t>. A</a:t>
            </a:r>
            <a:r>
              <a:rPr lang="en-US" sz="1400" i="1" dirty="0"/>
              <a:t> 58 (2022) 7, 140</a:t>
            </a:r>
            <a:endParaRPr lang="ru-RU" sz="1400" i="1" dirty="0"/>
          </a:p>
        </p:txBody>
      </p:sp>
      <p:sp>
        <p:nvSpPr>
          <p:cNvPr id="11" name="TextBox 10"/>
          <p:cNvSpPr txBox="1"/>
          <p:nvPr/>
        </p:nvSpPr>
        <p:spPr>
          <a:xfrm>
            <a:off x="400627" y="221495"/>
            <a:ext cx="6392776" cy="523220"/>
          </a:xfrm>
          <a:prstGeom prst="rect">
            <a:avLst/>
          </a:prstGeom>
          <a:noFill/>
        </p:spPr>
        <p:txBody>
          <a:bodyPr wrap="none" rtlCol="0">
            <a:spAutoFit/>
          </a:bodyPr>
          <a:lstStyle/>
          <a:p>
            <a:r>
              <a:rPr lang="en-US" sz="2800" dirty="0" smtClean="0">
                <a:latin typeface="Arial Nova" panose="020B0504020202020204" pitchFamily="34" charset="0"/>
                <a:cs typeface="Times New Roman" panose="02020603050405020304" pitchFamily="18" charset="0"/>
              </a:rPr>
              <a:t>MPD position in the physics landscape </a:t>
            </a:r>
            <a:endParaRPr lang="ru-RU" sz="2800" dirty="0">
              <a:latin typeface="Arial Nova" panose="020B0504020202020204" pitchFamily="34" charset="0"/>
              <a:cs typeface="Times New Roman" panose="02020603050405020304" pitchFamily="18" charset="0"/>
            </a:endParaRPr>
          </a:p>
        </p:txBody>
      </p:sp>
    </p:spTree>
    <p:extLst>
      <p:ext uri="{BB962C8B-B14F-4D97-AF65-F5344CB8AC3E}">
        <p14:creationId xmlns:p14="http://schemas.microsoft.com/office/powerpoint/2010/main" val="1003331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_3"/>
          <p:cNvPicPr>
            <a:picLocks noChangeAspect="1" noChangeArrowheads="1"/>
          </p:cNvPicPr>
          <p:nvPr/>
        </p:nvPicPr>
        <p:blipFill rotWithShape="1">
          <a:blip r:embed="rId3">
            <a:extLst>
              <a:ext uri="{28A0092B-C50C-407E-A947-70E740481C1C}">
                <a14:useLocalDpi xmlns:a14="http://schemas.microsoft.com/office/drawing/2010/main" val="0"/>
              </a:ext>
            </a:extLst>
          </a:blip>
          <a:srcRect b="961"/>
          <a:stretch/>
        </p:blipFill>
        <p:spPr bwMode="auto">
          <a:xfrm>
            <a:off x="181486" y="1074197"/>
            <a:ext cx="3377613" cy="334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20485" name="Рисунок 18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8285" y="679246"/>
            <a:ext cx="3104181" cy="331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31" name="CustomShape 1"/>
          <p:cNvSpPr/>
          <p:nvPr/>
        </p:nvSpPr>
        <p:spPr>
          <a:xfrm>
            <a:off x="167640" y="160589"/>
            <a:ext cx="4177532" cy="54502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algn="ctr">
              <a:defRPr/>
            </a:pPr>
            <a:r>
              <a:rPr lang="en-US" sz="2800" spc="-1" dirty="0">
                <a:solidFill>
                  <a:srgbClr val="FF0000"/>
                </a:solidFill>
                <a:latin typeface="Arial Nova" panose="020B0504020202020204" pitchFamily="34" charset="0"/>
                <a:cs typeface="Times New Roman" panose="02020603050405020304" pitchFamily="18" charset="0"/>
              </a:rPr>
              <a:t>M</a:t>
            </a:r>
            <a:r>
              <a:rPr lang="en-US" sz="2800" spc="-1" dirty="0">
                <a:latin typeface="Arial Nova" panose="020B0504020202020204" pitchFamily="34" charset="0"/>
                <a:cs typeface="Times New Roman" panose="02020603050405020304" pitchFamily="18" charset="0"/>
              </a:rPr>
              <a:t>ulti-</a:t>
            </a:r>
            <a:r>
              <a:rPr lang="en-US" sz="2800" spc="-1" dirty="0">
                <a:solidFill>
                  <a:srgbClr val="FF0000"/>
                </a:solidFill>
                <a:latin typeface="Arial Nova" panose="020B0504020202020204" pitchFamily="34" charset="0"/>
                <a:cs typeface="Times New Roman" panose="02020603050405020304" pitchFamily="18" charset="0"/>
              </a:rPr>
              <a:t>P</a:t>
            </a:r>
            <a:r>
              <a:rPr lang="en-US" sz="2800" spc="-1" dirty="0">
                <a:latin typeface="Arial Nova" panose="020B0504020202020204" pitchFamily="34" charset="0"/>
                <a:cs typeface="Times New Roman" panose="02020603050405020304" pitchFamily="18" charset="0"/>
              </a:rPr>
              <a:t>urpose </a:t>
            </a:r>
            <a:r>
              <a:rPr lang="en-US" sz="2800" spc="-1" dirty="0">
                <a:solidFill>
                  <a:srgbClr val="FF0000"/>
                </a:solidFill>
                <a:latin typeface="Arial Nova" panose="020B0504020202020204" pitchFamily="34" charset="0"/>
                <a:cs typeface="Times New Roman" panose="02020603050405020304" pitchFamily="18" charset="0"/>
              </a:rPr>
              <a:t>D</a:t>
            </a:r>
            <a:r>
              <a:rPr lang="en-US" sz="2800" spc="-1" dirty="0">
                <a:latin typeface="Arial Nova" panose="020B0504020202020204" pitchFamily="34" charset="0"/>
                <a:cs typeface="Times New Roman" panose="02020603050405020304" pitchFamily="18" charset="0"/>
              </a:rPr>
              <a:t>etector</a:t>
            </a:r>
          </a:p>
        </p:txBody>
      </p:sp>
      <p:sp>
        <p:nvSpPr>
          <p:cNvPr id="2" name="Прямоугольник 1"/>
          <p:cNvSpPr/>
          <p:nvPr/>
        </p:nvSpPr>
        <p:spPr>
          <a:xfrm>
            <a:off x="3874864" y="932676"/>
            <a:ext cx="947695" cy="369332"/>
          </a:xfrm>
          <a:prstGeom prst="rect">
            <a:avLst/>
          </a:prstGeom>
        </p:spPr>
        <p:txBody>
          <a:bodyPr wrap="none">
            <a:spAutoFit/>
          </a:bodyPr>
          <a:lstStyle/>
          <a:p>
            <a:r>
              <a:rPr lang="en-US" altLang="ru-RU" b="1" dirty="0">
                <a:latin typeface="Times New Roman" panose="02020603050405020304" pitchFamily="18" charset="0"/>
                <a:cs typeface="Times New Roman" panose="02020603050405020304" pitchFamily="18" charset="0"/>
              </a:rPr>
              <a:t>Stage- I</a:t>
            </a:r>
            <a:endParaRPr lang="ru-RU" b="1" dirty="0"/>
          </a:p>
        </p:txBody>
      </p:sp>
      <p:sp>
        <p:nvSpPr>
          <p:cNvPr id="33" name="Прямоугольник 32"/>
          <p:cNvSpPr/>
          <p:nvPr/>
        </p:nvSpPr>
        <p:spPr>
          <a:xfrm>
            <a:off x="7362793" y="932676"/>
            <a:ext cx="1037463" cy="369332"/>
          </a:xfrm>
          <a:prstGeom prst="rect">
            <a:avLst/>
          </a:prstGeom>
        </p:spPr>
        <p:txBody>
          <a:bodyPr wrap="none">
            <a:spAutoFit/>
          </a:bodyPr>
          <a:lstStyle/>
          <a:p>
            <a:r>
              <a:rPr lang="en-US" altLang="ru-RU" b="1" dirty="0">
                <a:latin typeface="Times New Roman" panose="02020603050405020304" pitchFamily="18" charset="0"/>
                <a:cs typeface="Times New Roman" panose="02020603050405020304" pitchFamily="18" charset="0"/>
              </a:rPr>
              <a:t>Stage- II</a:t>
            </a:r>
            <a:endParaRPr lang="ru-RU" b="1" dirty="0"/>
          </a:p>
        </p:txBody>
      </p:sp>
      <p:sp>
        <p:nvSpPr>
          <p:cNvPr id="34" name="Прямоугольник 33"/>
          <p:cNvSpPr/>
          <p:nvPr/>
        </p:nvSpPr>
        <p:spPr>
          <a:xfrm>
            <a:off x="3735134" y="3187829"/>
            <a:ext cx="3024336" cy="1131079"/>
          </a:xfrm>
          <a:prstGeom prst="rect">
            <a:avLst/>
          </a:prstGeom>
        </p:spPr>
        <p:txBody>
          <a:bodyPr wrap="square">
            <a:spAutoFit/>
          </a:bodyPr>
          <a:lstStyle/>
          <a:p>
            <a:pPr>
              <a:spcBef>
                <a:spcPts val="300"/>
              </a:spcBef>
            </a:pPr>
            <a:r>
              <a:rPr lang="en-US" sz="1500" b="1" dirty="0">
                <a:latin typeface="Times New Roman" panose="02020603050405020304" pitchFamily="18" charset="0"/>
                <a:cs typeface="Times New Roman" panose="02020603050405020304" pitchFamily="18" charset="0"/>
              </a:rPr>
              <a:t>TPC</a:t>
            </a:r>
            <a:r>
              <a:rPr lang="en-US" sz="1500"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sym typeface="Symbol" panose="05050102010706020507" pitchFamily="18" charset="2"/>
              </a:rPr>
              <a:t>| &lt; 2</a:t>
            </a:r>
            <a:r>
              <a:rPr lang="el-GR" sz="1500" dirty="0">
                <a:latin typeface="Times New Roman" panose="02020603050405020304" pitchFamily="18" charset="0"/>
                <a:cs typeface="Times New Roman" panose="02020603050405020304" pitchFamily="18" charset="0"/>
                <a:sym typeface="Symbol" panose="05050102010706020507" pitchFamily="18" charset="2"/>
              </a:rPr>
              <a:t>π</a:t>
            </a:r>
            <a:r>
              <a:rPr lang="en-US" sz="1500" dirty="0">
                <a:latin typeface="Times New Roman" panose="02020603050405020304" pitchFamily="18" charset="0"/>
                <a:cs typeface="Times New Roman" panose="02020603050405020304" pitchFamily="18" charset="0"/>
                <a:sym typeface="Symbol" panose="05050102010706020507" pitchFamily="18" charset="2"/>
              </a:rPr>
              <a:t>, ||  1.6</a:t>
            </a:r>
          </a:p>
          <a:p>
            <a:pPr>
              <a:spcBef>
                <a:spcPts val="300"/>
              </a:spcBef>
            </a:pPr>
            <a:r>
              <a:rPr lang="en-US" sz="1500" b="1" dirty="0">
                <a:latin typeface="Times New Roman" panose="02020603050405020304" pitchFamily="18" charset="0"/>
                <a:cs typeface="Times New Roman" panose="02020603050405020304" pitchFamily="18" charset="0"/>
              </a:rPr>
              <a:t>TOF, EMC</a:t>
            </a:r>
            <a:r>
              <a:rPr lang="en-US" sz="1500"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sym typeface="Symbol" panose="05050102010706020507" pitchFamily="18" charset="2"/>
              </a:rPr>
              <a:t>| &lt; 2</a:t>
            </a:r>
            <a:r>
              <a:rPr lang="el-GR" sz="1500" dirty="0">
                <a:latin typeface="Times New Roman" panose="02020603050405020304" pitchFamily="18" charset="0"/>
                <a:cs typeface="Times New Roman" panose="02020603050405020304" pitchFamily="18" charset="0"/>
                <a:sym typeface="Symbol" panose="05050102010706020507" pitchFamily="18" charset="2"/>
              </a:rPr>
              <a:t>π</a:t>
            </a:r>
            <a:r>
              <a:rPr lang="en-US" sz="1500" dirty="0">
                <a:latin typeface="Times New Roman" panose="02020603050405020304" pitchFamily="18" charset="0"/>
                <a:cs typeface="Times New Roman" panose="02020603050405020304" pitchFamily="18" charset="0"/>
                <a:sym typeface="Symbol" panose="05050102010706020507" pitchFamily="18" charset="2"/>
              </a:rPr>
              <a:t>, ||  1.4</a:t>
            </a:r>
          </a:p>
          <a:p>
            <a:pPr>
              <a:spcBef>
                <a:spcPts val="300"/>
              </a:spcBef>
            </a:pPr>
            <a:r>
              <a:rPr lang="en-US" sz="1500" b="1" dirty="0">
                <a:latin typeface="Times New Roman" panose="02020603050405020304" pitchFamily="18" charset="0"/>
                <a:cs typeface="Times New Roman" panose="02020603050405020304" pitchFamily="18" charset="0"/>
                <a:sym typeface="Symbol" panose="05050102010706020507" pitchFamily="18" charset="2"/>
              </a:rPr>
              <a:t>FFD</a:t>
            </a:r>
            <a:r>
              <a:rPr lang="en-US" sz="1500" dirty="0">
                <a:latin typeface="Times New Roman" panose="02020603050405020304" pitchFamily="18" charset="0"/>
                <a:cs typeface="Times New Roman" panose="02020603050405020304" pitchFamily="18" charset="0"/>
                <a:sym typeface="Symbol" panose="05050102010706020507" pitchFamily="18" charset="2"/>
              </a:rPr>
              <a:t>: </a:t>
            </a:r>
            <a:r>
              <a:rPr lang="en-US" sz="1500" dirty="0">
                <a:latin typeface="Times New Roman" panose="02020603050405020304" pitchFamily="18" charset="0"/>
                <a:cs typeface="Times New Roman" panose="02020603050405020304" pitchFamily="18" charset="0"/>
              </a:rPr>
              <a:t>|</a:t>
            </a:r>
            <a:r>
              <a:rPr lang="en-US" sz="1500" dirty="0">
                <a:latin typeface="Times New Roman" panose="02020603050405020304" pitchFamily="18" charset="0"/>
                <a:cs typeface="Times New Roman" panose="02020603050405020304" pitchFamily="18" charset="0"/>
                <a:sym typeface="Symbol" panose="05050102010706020507" pitchFamily="18" charset="2"/>
              </a:rPr>
              <a:t>| &lt; 2</a:t>
            </a:r>
            <a:r>
              <a:rPr lang="el-GR" sz="1500" dirty="0">
                <a:latin typeface="Times New Roman" panose="02020603050405020304" pitchFamily="18" charset="0"/>
                <a:cs typeface="Times New Roman" panose="02020603050405020304" pitchFamily="18" charset="0"/>
                <a:sym typeface="Symbol" panose="05050102010706020507" pitchFamily="18" charset="2"/>
              </a:rPr>
              <a:t>π</a:t>
            </a:r>
            <a:r>
              <a:rPr lang="en-US" sz="1500" dirty="0">
                <a:latin typeface="Times New Roman" panose="02020603050405020304" pitchFamily="18" charset="0"/>
                <a:cs typeface="Times New Roman" panose="02020603050405020304" pitchFamily="18" charset="0"/>
                <a:sym typeface="Symbol" panose="05050102010706020507" pitchFamily="18" charset="2"/>
              </a:rPr>
              <a:t>, 2.9 &lt; || &lt; 3.3</a:t>
            </a:r>
          </a:p>
          <a:p>
            <a:pPr>
              <a:spcBef>
                <a:spcPts val="300"/>
              </a:spcBef>
            </a:pPr>
            <a:r>
              <a:rPr lang="en-US" sz="1500" b="1" dirty="0">
                <a:latin typeface="Times New Roman" panose="02020603050405020304" pitchFamily="18" charset="0"/>
                <a:cs typeface="Times New Roman" panose="02020603050405020304" pitchFamily="18" charset="0"/>
                <a:sym typeface="Symbol" panose="05050102010706020507" pitchFamily="18" charset="2"/>
              </a:rPr>
              <a:t>FHCAL</a:t>
            </a:r>
            <a:r>
              <a:rPr lang="en-US" sz="1500" dirty="0">
                <a:latin typeface="Times New Roman" panose="02020603050405020304" pitchFamily="18" charset="0"/>
                <a:cs typeface="Times New Roman" panose="02020603050405020304" pitchFamily="18" charset="0"/>
                <a:sym typeface="Symbol" panose="05050102010706020507" pitchFamily="18" charset="2"/>
              </a:rPr>
              <a:t>: </a:t>
            </a:r>
            <a:r>
              <a:rPr lang="en-US" sz="1500" dirty="0">
                <a:latin typeface="Times New Roman" panose="02020603050405020304" pitchFamily="18" charset="0"/>
                <a:cs typeface="Times New Roman" panose="02020603050405020304" pitchFamily="18" charset="0"/>
              </a:rPr>
              <a:t>|</a:t>
            </a:r>
            <a:r>
              <a:rPr lang="en-US" sz="1500" dirty="0">
                <a:latin typeface="Times New Roman" panose="02020603050405020304" pitchFamily="18" charset="0"/>
                <a:cs typeface="Times New Roman" panose="02020603050405020304" pitchFamily="18" charset="0"/>
                <a:sym typeface="Symbol" panose="05050102010706020507" pitchFamily="18" charset="2"/>
              </a:rPr>
              <a:t>| &lt; 2</a:t>
            </a:r>
            <a:r>
              <a:rPr lang="el-GR" sz="1500" dirty="0">
                <a:latin typeface="Times New Roman" panose="02020603050405020304" pitchFamily="18" charset="0"/>
                <a:cs typeface="Times New Roman" panose="02020603050405020304" pitchFamily="18" charset="0"/>
                <a:sym typeface="Symbol" panose="05050102010706020507" pitchFamily="18" charset="2"/>
              </a:rPr>
              <a:t>π</a:t>
            </a:r>
            <a:r>
              <a:rPr lang="en-US" sz="1500" dirty="0">
                <a:latin typeface="Times New Roman" panose="02020603050405020304" pitchFamily="18" charset="0"/>
                <a:cs typeface="Times New Roman" panose="02020603050405020304" pitchFamily="18" charset="0"/>
                <a:sym typeface="Symbol" panose="05050102010706020507" pitchFamily="18" charset="2"/>
              </a:rPr>
              <a:t>, 2 &lt; || &lt; 5</a:t>
            </a:r>
            <a:endParaRPr lang="en-US" sz="1500" dirty="0">
              <a:latin typeface="Times New Roman" panose="02020603050405020304" pitchFamily="18" charset="0"/>
              <a:cs typeface="Times New Roman" panose="02020603050405020304" pitchFamily="18" charset="0"/>
            </a:endParaRPr>
          </a:p>
        </p:txBody>
      </p:sp>
      <p:sp>
        <p:nvSpPr>
          <p:cNvPr id="3" name="Стрелка вправо 2"/>
          <p:cNvSpPr/>
          <p:nvPr/>
        </p:nvSpPr>
        <p:spPr>
          <a:xfrm>
            <a:off x="5300588" y="803605"/>
            <a:ext cx="1584176" cy="6332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upgrade</a:t>
            </a:r>
            <a:endParaRPr lang="ru-RU" dirty="0">
              <a:solidFill>
                <a:schemeClr val="tx1"/>
              </a:solidFill>
            </a:endParaRPr>
          </a:p>
        </p:txBody>
      </p:sp>
      <p:sp>
        <p:nvSpPr>
          <p:cNvPr id="36" name="Прямоугольник 35"/>
          <p:cNvSpPr/>
          <p:nvPr/>
        </p:nvSpPr>
        <p:spPr>
          <a:xfrm>
            <a:off x="8693530" y="4108159"/>
            <a:ext cx="3288936" cy="592470"/>
          </a:xfrm>
          <a:prstGeom prst="rect">
            <a:avLst/>
          </a:prstGeom>
        </p:spPr>
        <p:txBody>
          <a:bodyPr wrap="square">
            <a:spAutoFit/>
          </a:bodyPr>
          <a:lstStyle/>
          <a:p>
            <a:pPr>
              <a:spcBef>
                <a:spcPts val="300"/>
              </a:spcBef>
            </a:pPr>
            <a:r>
              <a:rPr lang="en-US" sz="1500" b="1" dirty="0">
                <a:latin typeface="Times New Roman" panose="02020603050405020304" pitchFamily="18" charset="0"/>
                <a:cs typeface="Times New Roman" panose="02020603050405020304" pitchFamily="18" charset="0"/>
              </a:rPr>
              <a:t>+ ITS </a:t>
            </a:r>
            <a:r>
              <a:rPr lang="en-US" sz="1500" dirty="0">
                <a:latin typeface="Times New Roman" panose="02020603050405020304" pitchFamily="18" charset="0"/>
                <a:cs typeface="Times New Roman" panose="02020603050405020304" pitchFamily="18" charset="0"/>
              </a:rPr>
              <a:t>(heavy-flavor measurements)</a:t>
            </a:r>
          </a:p>
          <a:p>
            <a:pPr>
              <a:spcBef>
                <a:spcPts val="300"/>
              </a:spcBef>
            </a:pPr>
            <a:r>
              <a:rPr lang="en-US" sz="1500" b="1" dirty="0">
                <a:latin typeface="Times New Roman" panose="02020603050405020304" pitchFamily="18" charset="0"/>
                <a:cs typeface="Times New Roman" panose="02020603050405020304" pitchFamily="18" charset="0"/>
              </a:rPr>
              <a:t>+ forward spectrometers</a:t>
            </a:r>
            <a:endParaRPr lang="en-US" sz="1500" dirty="0">
              <a:latin typeface="Times New Roman" panose="02020603050405020304" pitchFamily="18" charset="0"/>
              <a:cs typeface="Times New Roman" panose="02020603050405020304" pitchFamily="18" charset="0"/>
            </a:endParaRPr>
          </a:p>
        </p:txBody>
      </p:sp>
      <p:grpSp>
        <p:nvGrpSpPr>
          <p:cNvPr id="6" name="Группа 5"/>
          <p:cNvGrpSpPr/>
          <p:nvPr/>
        </p:nvGrpSpPr>
        <p:grpSpPr>
          <a:xfrm>
            <a:off x="1036030" y="4814723"/>
            <a:ext cx="2523069" cy="1620000"/>
            <a:chOff x="397488" y="5049360"/>
            <a:chExt cx="2523069" cy="1620000"/>
          </a:xfrm>
        </p:grpSpPr>
        <p:pic>
          <p:nvPicPr>
            <p:cNvPr id="37" name="Рисунок 14_0" descr="dptp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488" y="5049360"/>
              <a:ext cx="2322398"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527" name="CustomShape 13"/>
            <p:cNvSpPr/>
            <p:nvPr/>
          </p:nvSpPr>
          <p:spPr>
            <a:xfrm>
              <a:off x="739616" y="6150286"/>
              <a:ext cx="2180941" cy="250337"/>
            </a:xfrm>
            <a:prstGeom prst="rect">
              <a:avLst/>
            </a:prstGeom>
            <a:noFill/>
            <a:ln w="0">
              <a:noFill/>
            </a:ln>
          </p:spPr>
          <p:style>
            <a:lnRef idx="0">
              <a:scrgbClr r="0" g="0" b="0"/>
            </a:lnRef>
            <a:fillRef idx="0">
              <a:scrgbClr r="0" g="0" b="0"/>
            </a:fillRef>
            <a:effectRef idx="0">
              <a:scrgbClr r="0" g="0" b="0"/>
            </a:effectRef>
            <a:fontRef idx="minor"/>
          </p:style>
          <p:txBody>
            <a:bodyPr lIns="61227" tIns="30613" rIns="61227" bIns="30613">
              <a:spAutoFit/>
            </a:bodyPr>
            <a:lstStyle/>
            <a:p>
              <a:pPr>
                <a:defRPr/>
              </a:pPr>
              <a:r>
                <a:rPr lang="en-US" sz="1200" b="1" spc="-1" dirty="0">
                  <a:solidFill>
                    <a:srgbClr val="000000"/>
                  </a:solidFill>
                  <a:latin typeface="Times New Roman" panose="02020603050405020304" pitchFamily="18" charset="0"/>
                  <a:ea typeface="DejaVu Sans"/>
                  <a:cs typeface="Times New Roman" panose="02020603050405020304" pitchFamily="18" charset="0"/>
                </a:rPr>
                <a:t>TPC momentum resolution</a:t>
              </a:r>
              <a:endParaRPr lang="en-US" sz="1200" b="1" spc="-1" dirty="0">
                <a:latin typeface="Times New Roman" panose="02020603050405020304" pitchFamily="18" charset="0"/>
                <a:cs typeface="Times New Roman" panose="02020603050405020304" pitchFamily="18" charset="0"/>
              </a:endParaRPr>
            </a:p>
          </p:txBody>
        </p:sp>
      </p:grpSp>
      <p:sp>
        <p:nvSpPr>
          <p:cNvPr id="40" name="TextBox 6"/>
          <p:cNvSpPr txBox="1">
            <a:spLocks noChangeArrowheads="1"/>
          </p:cNvSpPr>
          <p:nvPr/>
        </p:nvSpPr>
        <p:spPr bwMode="auto">
          <a:xfrm>
            <a:off x="3352234" y="4386719"/>
            <a:ext cx="52347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3238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ctr">
              <a:spcBef>
                <a:spcPts val="600"/>
              </a:spcBef>
              <a:buClr>
                <a:schemeClr val="accent6"/>
              </a:buClr>
              <a:buNone/>
            </a:pPr>
            <a:r>
              <a:rPr lang="en-US" altLang="ru-RU" sz="1600" dirty="0" err="1">
                <a:latin typeface="Times New Roman" panose="02020603050405020304" pitchFamily="18" charset="0"/>
                <a:cs typeface="Times New Roman" panose="02020603050405020304" pitchFamily="18" charset="0"/>
              </a:rPr>
              <a:t>Au+Au</a:t>
            </a:r>
            <a:r>
              <a:rPr lang="en-US" altLang="ru-RU" sz="1600" dirty="0">
                <a:latin typeface="Times New Roman" panose="02020603050405020304" pitchFamily="18" charset="0"/>
                <a:cs typeface="Times New Roman" panose="02020603050405020304" pitchFamily="18" charset="0"/>
              </a:rPr>
              <a:t> @ 11 GeV (</a:t>
            </a:r>
            <a:r>
              <a:rPr lang="en-US" altLang="ru-RU" sz="1600" dirty="0" err="1">
                <a:latin typeface="Times New Roman" panose="02020603050405020304" pitchFamily="18" charset="0"/>
                <a:cs typeface="Times New Roman" panose="02020603050405020304" pitchFamily="18" charset="0"/>
              </a:rPr>
              <a:t>UrQMD</a:t>
            </a:r>
            <a:r>
              <a:rPr lang="en-US" altLang="ru-RU" sz="1600" dirty="0">
                <a:latin typeface="Times New Roman" panose="02020603050405020304" pitchFamily="18" charset="0"/>
                <a:cs typeface="Times New Roman" panose="02020603050405020304" pitchFamily="18" charset="0"/>
              </a:rPr>
              <a:t> + full chain reconstruction)</a:t>
            </a:r>
          </a:p>
        </p:txBody>
      </p:sp>
      <p:pic>
        <p:nvPicPr>
          <p:cNvPr id="17" name="Рисунок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31381" y="4815106"/>
            <a:ext cx="2147772" cy="1543374"/>
          </a:xfrm>
          <a:prstGeom prst="rect">
            <a:avLst/>
          </a:prstGeom>
        </p:spPr>
      </p:pic>
      <p:sp>
        <p:nvSpPr>
          <p:cNvPr id="18" name="Прямоугольник 17"/>
          <p:cNvSpPr/>
          <p:nvPr/>
        </p:nvSpPr>
        <p:spPr>
          <a:xfrm>
            <a:off x="9482288" y="5292207"/>
            <a:ext cx="1363322" cy="461665"/>
          </a:xfrm>
          <a:prstGeom prst="rect">
            <a:avLst/>
          </a:prstGeom>
        </p:spPr>
        <p:txBody>
          <a:bodyPr wrap="none">
            <a:spAutoFit/>
          </a:bodyPr>
          <a:lstStyle/>
          <a:p>
            <a:pPr algn="ctr"/>
            <a:r>
              <a:rPr lang="en-US" altLang="ru-RU" sz="1200" b="1" dirty="0">
                <a:latin typeface="Times New Roman" panose="02020603050405020304" pitchFamily="18" charset="0"/>
                <a:cs typeface="Times New Roman" panose="02020603050405020304" pitchFamily="18" charset="0"/>
              </a:rPr>
              <a:t>ECAL </a:t>
            </a:r>
            <a:br>
              <a:rPr lang="en-US" altLang="ru-RU" sz="1200" b="1" dirty="0">
                <a:latin typeface="Times New Roman" panose="02020603050405020304" pitchFamily="18" charset="0"/>
                <a:cs typeface="Times New Roman" panose="02020603050405020304" pitchFamily="18" charset="0"/>
              </a:rPr>
            </a:br>
            <a:r>
              <a:rPr lang="en-US" altLang="ru-RU" sz="1200" b="1" dirty="0">
                <a:latin typeface="Times New Roman" panose="02020603050405020304" pitchFamily="18" charset="0"/>
                <a:cs typeface="Times New Roman" panose="02020603050405020304" pitchFamily="18" charset="0"/>
              </a:rPr>
              <a:t>energy resolution </a:t>
            </a:r>
            <a:endParaRPr lang="ru-RU" sz="1200" b="1" dirty="0"/>
          </a:p>
        </p:txBody>
      </p:sp>
      <p:grpSp>
        <p:nvGrpSpPr>
          <p:cNvPr id="7" name="Группа 6"/>
          <p:cNvGrpSpPr/>
          <p:nvPr/>
        </p:nvGrpSpPr>
        <p:grpSpPr>
          <a:xfrm>
            <a:off x="3723015" y="4814723"/>
            <a:ext cx="2252194" cy="1620000"/>
            <a:chOff x="2987824" y="5049360"/>
            <a:chExt cx="2252194" cy="1620000"/>
          </a:xfrm>
        </p:grpSpPr>
        <p:pic>
          <p:nvPicPr>
            <p:cNvPr id="5" name="Рисунок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7824" y="5049360"/>
              <a:ext cx="2252194" cy="1620000"/>
            </a:xfrm>
            <a:prstGeom prst="rect">
              <a:avLst/>
            </a:prstGeom>
          </p:spPr>
        </p:pic>
        <p:sp>
          <p:nvSpPr>
            <p:cNvPr id="20" name="CustomShape 13"/>
            <p:cNvSpPr/>
            <p:nvPr/>
          </p:nvSpPr>
          <p:spPr>
            <a:xfrm>
              <a:off x="4369824" y="5126726"/>
              <a:ext cx="562216" cy="246490"/>
            </a:xfrm>
            <a:prstGeom prst="rect">
              <a:avLst/>
            </a:prstGeom>
            <a:noFill/>
            <a:ln w="0">
              <a:noFill/>
            </a:ln>
          </p:spPr>
          <p:style>
            <a:lnRef idx="0">
              <a:scrgbClr r="0" g="0" b="0"/>
            </a:lnRef>
            <a:fillRef idx="0">
              <a:scrgbClr r="0" g="0" b="0"/>
            </a:fillRef>
            <a:effectRef idx="0">
              <a:scrgbClr r="0" g="0" b="0"/>
            </a:effectRef>
            <a:fontRef idx="minor"/>
          </p:style>
          <p:txBody>
            <a:bodyPr wrap="square" lIns="61227" tIns="30613" rIns="61227" bIns="30613">
              <a:spAutoFit/>
            </a:bodyPr>
            <a:lstStyle/>
            <a:p>
              <a:pPr>
                <a:defRPr/>
              </a:pPr>
              <a:r>
                <a:rPr lang="en-US" sz="1200" b="1" spc="-1" dirty="0">
                  <a:solidFill>
                    <a:srgbClr val="000000"/>
                  </a:solidFill>
                  <a:latin typeface="Times New Roman" panose="02020603050405020304" pitchFamily="18" charset="0"/>
                  <a:ea typeface="DejaVu Sans"/>
                  <a:cs typeface="Times New Roman" panose="02020603050405020304" pitchFamily="18" charset="0"/>
                </a:rPr>
                <a:t>TPC</a:t>
              </a:r>
              <a:endParaRPr lang="en-US" sz="1200" b="1" spc="-1" dirty="0">
                <a:latin typeface="Times New Roman" panose="02020603050405020304" pitchFamily="18" charset="0"/>
                <a:cs typeface="Times New Roman" panose="02020603050405020304" pitchFamily="18" charset="0"/>
              </a:endParaRPr>
            </a:p>
          </p:txBody>
        </p:sp>
      </p:grpSp>
      <p:grpSp>
        <p:nvGrpSpPr>
          <p:cNvPr id="8" name="Группа 7"/>
          <p:cNvGrpSpPr/>
          <p:nvPr/>
        </p:nvGrpSpPr>
        <p:grpSpPr>
          <a:xfrm>
            <a:off x="6334742" y="4824643"/>
            <a:ext cx="2252194" cy="1620000"/>
            <a:chOff x="5364088" y="5049360"/>
            <a:chExt cx="2252194" cy="1620000"/>
          </a:xfrm>
        </p:grpSpPr>
        <p:pic>
          <p:nvPicPr>
            <p:cNvPr id="4" name="Рисунок 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4088" y="5049360"/>
              <a:ext cx="2252194" cy="1620000"/>
            </a:xfrm>
            <a:prstGeom prst="rect">
              <a:avLst/>
            </a:prstGeom>
          </p:spPr>
        </p:pic>
        <p:sp>
          <p:nvSpPr>
            <p:cNvPr id="21" name="CustomShape 13"/>
            <p:cNvSpPr/>
            <p:nvPr/>
          </p:nvSpPr>
          <p:spPr>
            <a:xfrm>
              <a:off x="6746088" y="6075017"/>
              <a:ext cx="562216" cy="246490"/>
            </a:xfrm>
            <a:prstGeom prst="rect">
              <a:avLst/>
            </a:prstGeom>
            <a:noFill/>
            <a:ln w="0">
              <a:noFill/>
            </a:ln>
          </p:spPr>
          <p:style>
            <a:lnRef idx="0">
              <a:scrgbClr r="0" g="0" b="0"/>
            </a:lnRef>
            <a:fillRef idx="0">
              <a:scrgbClr r="0" g="0" b="0"/>
            </a:fillRef>
            <a:effectRef idx="0">
              <a:scrgbClr r="0" g="0" b="0"/>
            </a:effectRef>
            <a:fontRef idx="minor"/>
          </p:style>
          <p:txBody>
            <a:bodyPr wrap="square" lIns="61227" tIns="30613" rIns="61227" bIns="30613">
              <a:spAutoFit/>
            </a:bodyPr>
            <a:lstStyle/>
            <a:p>
              <a:pPr>
                <a:defRPr/>
              </a:pPr>
              <a:r>
                <a:rPr lang="en-US" sz="1200" b="1" spc="-1" dirty="0">
                  <a:solidFill>
                    <a:srgbClr val="000000"/>
                  </a:solidFill>
                  <a:latin typeface="Times New Roman" panose="02020603050405020304" pitchFamily="18" charset="0"/>
                  <a:ea typeface="DejaVu Sans"/>
                  <a:cs typeface="Times New Roman" panose="02020603050405020304" pitchFamily="18" charset="0"/>
                </a:rPr>
                <a:t>TOF</a:t>
              </a:r>
              <a:endParaRPr lang="en-US" sz="1200" b="1" spc="-1" dirty="0">
                <a:latin typeface="Times New Roman" panose="02020603050405020304" pitchFamily="18" charset="0"/>
                <a:cs typeface="Times New Roman" panose="02020603050405020304" pitchFamily="18" charset="0"/>
              </a:endParaRPr>
            </a:p>
          </p:txBody>
        </p:sp>
      </p:grpSp>
      <p:pic>
        <p:nvPicPr>
          <p:cNvPr id="9" name="Рисунок 8"/>
          <p:cNvPicPr>
            <a:picLocks noChangeAspect="1"/>
          </p:cNvPicPr>
          <p:nvPr/>
        </p:nvPicPr>
        <p:blipFill>
          <a:blip r:embed="rId9">
            <a:clrChange>
              <a:clrFrom>
                <a:srgbClr val="FFFFFF"/>
              </a:clrFrom>
              <a:clrTo>
                <a:srgbClr val="FFFFFF">
                  <a:alpha val="0"/>
                </a:srgbClr>
              </a:clrTo>
            </a:clrChange>
          </a:blip>
          <a:stretch>
            <a:fillRect/>
          </a:stretch>
        </p:blipFill>
        <p:spPr>
          <a:xfrm>
            <a:off x="4215037" y="1957802"/>
            <a:ext cx="3877241" cy="1093397"/>
          </a:xfrm>
          <a:prstGeom prst="rect">
            <a:avLst/>
          </a:prstGeom>
        </p:spPr>
      </p:pic>
    </p:spTree>
    <p:extLst>
      <p:ext uri="{BB962C8B-B14F-4D97-AF65-F5344CB8AC3E}">
        <p14:creationId xmlns:p14="http://schemas.microsoft.com/office/powerpoint/2010/main" val="5672357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ustomShape 1"/>
          <p:cNvSpPr/>
          <p:nvPr/>
        </p:nvSpPr>
        <p:spPr>
          <a:xfrm>
            <a:off x="167640" y="42016"/>
            <a:ext cx="3362037" cy="54874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algn="ctr">
              <a:defRPr/>
            </a:pPr>
            <a:r>
              <a:rPr lang="en-US" sz="2800" spc="-1" dirty="0" smtClean="0">
                <a:latin typeface="Arial Nova" panose="020B0504020202020204" pitchFamily="34" charset="0"/>
                <a:cs typeface="Times New Roman" panose="02020603050405020304" pitchFamily="18" charset="0"/>
              </a:rPr>
              <a:t>MPD</a:t>
            </a:r>
            <a:r>
              <a:rPr lang="ru-RU" sz="2800" spc="-1" dirty="0">
                <a:latin typeface="Arial Nova" panose="020B0504020202020204" pitchFamily="34" charset="0"/>
                <a:cs typeface="Times New Roman" panose="02020603050405020304" pitchFamily="18" charset="0"/>
              </a:rPr>
              <a:t> </a:t>
            </a:r>
            <a:r>
              <a:rPr lang="en-US" sz="2800" spc="-1" dirty="0" smtClean="0">
                <a:latin typeface="Arial Nova" panose="020B0504020202020204" pitchFamily="34" charset="0"/>
                <a:cs typeface="Times New Roman" panose="02020603050405020304" pitchFamily="18" charset="0"/>
              </a:rPr>
              <a:t>assembly</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685" y="817709"/>
            <a:ext cx="4536986" cy="3403700"/>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r="2084"/>
          <a:stretch/>
        </p:blipFill>
        <p:spPr>
          <a:xfrm>
            <a:off x="8678265" y="3421545"/>
            <a:ext cx="3485386" cy="1980013"/>
          </a:xfrm>
          <a:prstGeom prst="rect">
            <a:avLst/>
          </a:prstGeom>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r="3264"/>
          <a:stretch/>
        </p:blipFill>
        <p:spPr>
          <a:xfrm>
            <a:off x="8614200" y="817709"/>
            <a:ext cx="3549451" cy="2283710"/>
          </a:xfrm>
          <a:prstGeom prst="rect">
            <a:avLst/>
          </a:prstGeom>
        </p:spPr>
      </p:pic>
      <p:sp>
        <p:nvSpPr>
          <p:cNvPr id="19" name="TextBox 6"/>
          <p:cNvSpPr txBox="1">
            <a:spLocks noChangeArrowheads="1"/>
          </p:cNvSpPr>
          <p:nvPr/>
        </p:nvSpPr>
        <p:spPr bwMode="auto">
          <a:xfrm>
            <a:off x="782545" y="4414245"/>
            <a:ext cx="7765556"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3238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ts val="600"/>
              </a:spcBef>
              <a:buFont typeface="Wingdings" panose="05000000000000000000" pitchFamily="2" charset="2"/>
              <a:buChar char="ü"/>
            </a:pPr>
            <a:r>
              <a:rPr lang="en-US" altLang="ru-RU" sz="1600" dirty="0">
                <a:latin typeface="Times New Roman" panose="02020603050405020304" pitchFamily="18" charset="0"/>
                <a:cs typeface="Times New Roman" panose="02020603050405020304" pitchFamily="18" charset="0"/>
              </a:rPr>
              <a:t>MPD hall is available for detector activities</a:t>
            </a:r>
          </a:p>
          <a:p>
            <a:pPr>
              <a:spcBef>
                <a:spcPts val="600"/>
              </a:spcBef>
              <a:buFont typeface="Wingdings" panose="05000000000000000000" pitchFamily="2" charset="2"/>
              <a:buChar char="ü"/>
            </a:pPr>
            <a:r>
              <a:rPr lang="en-US" altLang="ru-RU" sz="1600" dirty="0">
                <a:latin typeface="Times New Roman" panose="02020603050405020304" pitchFamily="18" charset="0"/>
                <a:cs typeface="Times New Roman" panose="02020603050405020304" pitchFamily="18" charset="0"/>
              </a:rPr>
              <a:t>Installation of the MPD superconducting coil inside the magnet yoke - 29 July, 2021, </a:t>
            </a:r>
            <a:r>
              <a:rPr lang="en-US" altLang="ru-RU" sz="1600" dirty="0" smtClean="0">
                <a:latin typeface="Times New Roman" panose="02020603050405020304" pitchFamily="18" charset="0"/>
                <a:cs typeface="Times New Roman" panose="02020603050405020304" pitchFamily="18" charset="0"/>
              </a:rPr>
              <a:t>followed </a:t>
            </a:r>
            <a:r>
              <a:rPr lang="en-US" altLang="ru-RU" sz="1600" dirty="0">
                <a:latin typeface="Times New Roman" panose="02020603050405020304" pitchFamily="18" charset="0"/>
                <a:cs typeface="Times New Roman" panose="02020603050405020304" pitchFamily="18" charset="0"/>
              </a:rPr>
              <a:t>by alignment of cold mass, pressure test of thermal shield and cryostat cold mass, replacement of flanges, vacuum test of solenoid vessel, leak test of cryostat</a:t>
            </a:r>
          </a:p>
          <a:p>
            <a:pPr>
              <a:spcBef>
                <a:spcPts val="600"/>
              </a:spcBef>
              <a:buFont typeface="Wingdings" panose="05000000000000000000" pitchFamily="2" charset="2"/>
              <a:buChar char="ü"/>
            </a:pPr>
            <a:r>
              <a:rPr lang="en-US" altLang="ru-RU" sz="1600" dirty="0">
                <a:latin typeface="Times New Roman" panose="02020603050405020304" pitchFamily="18" charset="0"/>
                <a:cs typeface="Times New Roman" panose="02020603050405020304" pitchFamily="18" charset="0"/>
              </a:rPr>
              <a:t> </a:t>
            </a:r>
            <a:r>
              <a:rPr lang="en-US" altLang="ru-RU" sz="1600" dirty="0" smtClean="0">
                <a:latin typeface="Times New Roman" panose="02020603050405020304" pitchFamily="18" charset="0"/>
                <a:cs typeface="Times New Roman" panose="02020603050405020304" pitchFamily="18" charset="0"/>
              </a:rPr>
              <a:t>Ongoing: temperature </a:t>
            </a:r>
            <a:r>
              <a:rPr lang="en-US" altLang="ru-RU" sz="1600" dirty="0">
                <a:latin typeface="Times New Roman" panose="02020603050405020304" pitchFamily="18" charset="0"/>
                <a:cs typeface="Times New Roman" panose="02020603050405020304" pitchFamily="18" charset="0"/>
              </a:rPr>
              <a:t>probes cables, assembling magnet yoke, alignment, installation  of top platform, chimney installation, cryogenic system with control systems, magnetic field measurement</a:t>
            </a: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1678" y="817709"/>
            <a:ext cx="3426423" cy="2283710"/>
          </a:xfrm>
          <a:prstGeom prst="rect">
            <a:avLst/>
          </a:prstGeom>
        </p:spPr>
      </p:pic>
    </p:spTree>
    <p:extLst>
      <p:ext uri="{BB962C8B-B14F-4D97-AF65-F5344CB8AC3E}">
        <p14:creationId xmlns:p14="http://schemas.microsoft.com/office/powerpoint/2010/main" val="78728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065477" y="2894020"/>
            <a:ext cx="2731236" cy="3644891"/>
          </a:xfrm>
          <a:prstGeom prst="rect">
            <a:avLst/>
          </a:prstGeom>
        </p:spPr>
      </p:pic>
      <p:pic>
        <p:nvPicPr>
          <p:cNvPr id="5" name="Рисунок 4"/>
          <p:cNvPicPr>
            <a:picLocks noChangeAspect="1"/>
          </p:cNvPicPr>
          <p:nvPr/>
        </p:nvPicPr>
        <p:blipFill>
          <a:blip r:embed="rId3"/>
          <a:stretch>
            <a:fillRect/>
          </a:stretch>
        </p:blipFill>
        <p:spPr>
          <a:xfrm>
            <a:off x="4827401" y="2894020"/>
            <a:ext cx="3238772" cy="3167457"/>
          </a:xfrm>
          <a:prstGeom prst="rect">
            <a:avLst/>
          </a:prstGeom>
        </p:spPr>
      </p:pic>
      <p:sp>
        <p:nvSpPr>
          <p:cNvPr id="6" name="Прямоугольник 5"/>
          <p:cNvSpPr/>
          <p:nvPr/>
        </p:nvSpPr>
        <p:spPr>
          <a:xfrm>
            <a:off x="6859638" y="271659"/>
            <a:ext cx="5244660" cy="2308324"/>
          </a:xfrm>
          <a:prstGeom prst="rect">
            <a:avLst/>
          </a:prstGeom>
        </p:spPr>
        <p:txBody>
          <a:bodyPr wrap="square">
            <a:spAutoFit/>
          </a:bodyPr>
          <a:lstStyle/>
          <a:p>
            <a:pPr marL="285750" indent="-285750">
              <a:buFont typeface="Wingdings" panose="05000000000000000000" pitchFamily="2" charset="2"/>
              <a:buChar char="ü"/>
            </a:pPr>
            <a:r>
              <a:rPr lang="en-US" sz="1600" dirty="0" smtClean="0"/>
              <a:t>Barrel </a:t>
            </a:r>
            <a:r>
              <a:rPr lang="en-US" sz="1600" dirty="0"/>
              <a:t>Magnet Yoke is completely assembled</a:t>
            </a:r>
          </a:p>
          <a:p>
            <a:pPr marL="285750" indent="-285750">
              <a:buFont typeface="Wingdings" panose="05000000000000000000" pitchFamily="2" charset="2"/>
              <a:buChar char="ü"/>
            </a:pPr>
            <a:r>
              <a:rPr lang="en-US" sz="1600" dirty="0" smtClean="0"/>
              <a:t>Cryogenic </a:t>
            </a:r>
            <a:r>
              <a:rPr lang="en-US" sz="1600" dirty="0"/>
              <a:t>platform has been mounted, next step is mounting of </a:t>
            </a:r>
            <a:r>
              <a:rPr lang="en-US" sz="1600" dirty="0" smtClean="0"/>
              <a:t>the refrigerator</a:t>
            </a:r>
            <a:r>
              <a:rPr lang="en-US" sz="1600" dirty="0"/>
              <a:t>, vacuum pumps, control electronics, etc.</a:t>
            </a:r>
          </a:p>
          <a:p>
            <a:pPr marL="285750" indent="-285750">
              <a:buFont typeface="Wingdings" panose="05000000000000000000" pitchFamily="2" charset="2"/>
              <a:buChar char="ü"/>
            </a:pPr>
            <a:r>
              <a:rPr lang="en-US" sz="1600" dirty="0" smtClean="0"/>
              <a:t>Assembling </a:t>
            </a:r>
            <a:r>
              <a:rPr lang="en-US" sz="1600" dirty="0"/>
              <a:t>the refrigerator for installation on the platform</a:t>
            </a:r>
          </a:p>
          <a:p>
            <a:pPr marL="285750" indent="-285750">
              <a:buFont typeface="Wingdings" panose="05000000000000000000" pitchFamily="2" charset="2"/>
              <a:buChar char="ü"/>
            </a:pPr>
            <a:r>
              <a:rPr lang="en-US" sz="1600" dirty="0" smtClean="0"/>
              <a:t>Works </a:t>
            </a:r>
            <a:r>
              <a:rPr lang="en-US" sz="1600" dirty="0"/>
              <a:t>on the magnet control system, cryogenics and power supplies</a:t>
            </a:r>
          </a:p>
          <a:p>
            <a:pPr marL="285750" indent="-285750">
              <a:buFont typeface="Wingdings" panose="05000000000000000000" pitchFamily="2" charset="2"/>
              <a:buChar char="ü"/>
            </a:pPr>
            <a:r>
              <a:rPr lang="en-US" sz="1600" dirty="0" smtClean="0"/>
              <a:t>Magnetic </a:t>
            </a:r>
            <a:r>
              <a:rPr lang="en-US" sz="1600" dirty="0"/>
              <a:t>field mapper and magnetic field measurements</a:t>
            </a:r>
            <a:endParaRPr lang="ru-RU" sz="1600" dirty="0"/>
          </a:p>
        </p:txBody>
      </p:sp>
      <p:sp>
        <p:nvSpPr>
          <p:cNvPr id="7" name="TextBox 6"/>
          <p:cNvSpPr txBox="1"/>
          <p:nvPr/>
        </p:nvSpPr>
        <p:spPr>
          <a:xfrm>
            <a:off x="271201" y="110837"/>
            <a:ext cx="4622035" cy="523220"/>
          </a:xfrm>
          <a:prstGeom prst="rect">
            <a:avLst/>
          </a:prstGeom>
          <a:noFill/>
        </p:spPr>
        <p:txBody>
          <a:bodyPr wrap="none" rtlCol="0">
            <a:spAutoFit/>
          </a:bodyPr>
          <a:lstStyle/>
          <a:p>
            <a:r>
              <a:rPr lang="en-US" sz="2800" dirty="0" smtClean="0">
                <a:latin typeface="Arial Nova" panose="020B0504020202020204" pitchFamily="34" charset="0"/>
                <a:cs typeface="Times New Roman" panose="02020603050405020304" pitchFamily="18" charset="0"/>
              </a:rPr>
              <a:t>Cryogenic system assembly</a:t>
            </a:r>
            <a:endParaRPr lang="ru-RU" sz="2800" dirty="0">
              <a:latin typeface="Arial Nova" panose="020B0504020202020204" pitchFamily="34" charset="0"/>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65371" y="1425821"/>
            <a:ext cx="4262378" cy="3179607"/>
          </a:xfrm>
          <a:prstGeom prst="rect">
            <a:avLst/>
          </a:prstGeom>
        </p:spPr>
      </p:pic>
    </p:spTree>
    <p:extLst>
      <p:ext uri="{BB962C8B-B14F-4D97-AF65-F5344CB8AC3E}">
        <p14:creationId xmlns:p14="http://schemas.microsoft.com/office/powerpoint/2010/main" val="879060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145" y="221672"/>
            <a:ext cx="4742132" cy="461665"/>
          </a:xfrm>
          <a:prstGeom prst="rect">
            <a:avLst/>
          </a:prstGeom>
          <a:noFill/>
        </p:spPr>
        <p:txBody>
          <a:bodyPr wrap="none" rtlCol="0">
            <a:spAutoFit/>
          </a:bodyPr>
          <a:lstStyle/>
          <a:p>
            <a:r>
              <a:rPr lang="en-US" sz="2400" dirty="0" smtClean="0">
                <a:latin typeface="Arial Nova" panose="020B0504020202020204" pitchFamily="34" charset="0"/>
              </a:rPr>
              <a:t>How do we study nuclear matter</a:t>
            </a:r>
            <a:r>
              <a:rPr lang="ru-RU" sz="2400" dirty="0" smtClean="0">
                <a:latin typeface="Arial Nova" panose="020B0504020202020204" pitchFamily="34" charset="0"/>
              </a:rPr>
              <a:t>?</a:t>
            </a:r>
            <a:endParaRPr lang="ru-RU" sz="2400" dirty="0">
              <a:latin typeface="Arial Nova" panose="020B05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0872"/>
            <a:ext cx="4950691" cy="3713019"/>
          </a:xfrm>
          <a:prstGeom prst="rect">
            <a:avLst/>
          </a:prstGeom>
        </p:spPr>
      </p:pic>
    </p:spTree>
    <p:extLst>
      <p:ext uri="{BB962C8B-B14F-4D97-AF65-F5344CB8AC3E}">
        <p14:creationId xmlns:p14="http://schemas.microsoft.com/office/powerpoint/2010/main" val="987283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0588" y="1699491"/>
            <a:ext cx="4404796" cy="3108543"/>
          </a:xfrm>
          <a:prstGeom prst="rect">
            <a:avLst/>
          </a:prstGeom>
          <a:noFill/>
        </p:spPr>
        <p:txBody>
          <a:bodyPr wrap="none" rtlCol="0">
            <a:spAutoFit/>
          </a:bodyPr>
          <a:lstStyle/>
          <a:p>
            <a:pPr algn="ctr"/>
            <a:r>
              <a:rPr lang="en-US" sz="2800" dirty="0" smtClean="0">
                <a:solidFill>
                  <a:srgbClr val="0070C0"/>
                </a:solidFill>
                <a:latin typeface="Arial Nova" panose="020B0504020202020204" pitchFamily="34" charset="0"/>
              </a:rPr>
              <a:t>Part 2 </a:t>
            </a:r>
            <a:r>
              <a:rPr lang="en-US" sz="2800" dirty="0">
                <a:solidFill>
                  <a:srgbClr val="0070C0"/>
                </a:solidFill>
                <a:latin typeface="Arial Nova" panose="020B0504020202020204" pitchFamily="34" charset="0"/>
              </a:rPr>
              <a:t>Signatures of QGP</a:t>
            </a:r>
          </a:p>
          <a:p>
            <a:pPr algn="ctr"/>
            <a:endParaRPr lang="en-US" sz="2800" dirty="0" smtClean="0">
              <a:latin typeface="Arial Nova" panose="020B0504020202020204" pitchFamily="34" charset="0"/>
            </a:endParaRPr>
          </a:p>
          <a:p>
            <a:pPr algn="ctr"/>
            <a:r>
              <a:rPr lang="en-US" sz="2800" dirty="0" smtClean="0">
                <a:latin typeface="Arial Nova" panose="020B0504020202020204" pitchFamily="34" charset="0"/>
              </a:rPr>
              <a:t>Nuclear shape effects</a:t>
            </a:r>
          </a:p>
          <a:p>
            <a:pPr algn="ctr"/>
            <a:r>
              <a:rPr lang="en-US" sz="2800" dirty="0" smtClean="0">
                <a:latin typeface="Arial Nova" panose="020B0504020202020204" pitchFamily="34" charset="0"/>
              </a:rPr>
              <a:t>Particle spectra and Yields</a:t>
            </a:r>
          </a:p>
          <a:p>
            <a:pPr algn="ctr"/>
            <a:r>
              <a:rPr lang="en-US" sz="2800" dirty="0" smtClean="0">
                <a:latin typeface="Arial Nova" panose="020B0504020202020204" pitchFamily="34" charset="0"/>
              </a:rPr>
              <a:t>Collective flow</a:t>
            </a:r>
          </a:p>
          <a:p>
            <a:pPr algn="ctr"/>
            <a:r>
              <a:rPr lang="en-US" sz="2800" dirty="0" err="1" smtClean="0">
                <a:latin typeface="Arial Nova" panose="020B0504020202020204" pitchFamily="34" charset="0"/>
              </a:rPr>
              <a:t>Femtoscopy</a:t>
            </a:r>
            <a:endParaRPr lang="en-US" sz="2800" dirty="0">
              <a:latin typeface="Arial Nova" panose="020B0504020202020204" pitchFamily="34" charset="0"/>
            </a:endParaRPr>
          </a:p>
          <a:p>
            <a:pPr algn="ctr"/>
            <a:r>
              <a:rPr lang="en-US" sz="2800" dirty="0" smtClean="0">
                <a:latin typeface="Arial Nova" panose="020B0504020202020204" pitchFamily="34" charset="0"/>
              </a:rPr>
              <a:t>Global polarization</a:t>
            </a:r>
          </a:p>
        </p:txBody>
      </p:sp>
    </p:spTree>
    <p:extLst>
      <p:ext uri="{BB962C8B-B14F-4D97-AF65-F5344CB8AC3E}">
        <p14:creationId xmlns:p14="http://schemas.microsoft.com/office/powerpoint/2010/main" val="480559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43345" y="1209963"/>
            <a:ext cx="3674427" cy="2363579"/>
          </a:xfrm>
          <a:prstGeom prst="rect">
            <a:avLst/>
          </a:prstGeom>
        </p:spPr>
      </p:pic>
      <p:pic>
        <p:nvPicPr>
          <p:cNvPr id="5" name="Рисунок 4"/>
          <p:cNvPicPr>
            <a:picLocks noChangeAspect="1"/>
          </p:cNvPicPr>
          <p:nvPr/>
        </p:nvPicPr>
        <p:blipFill>
          <a:blip r:embed="rId3"/>
          <a:stretch>
            <a:fillRect/>
          </a:stretch>
        </p:blipFill>
        <p:spPr>
          <a:xfrm>
            <a:off x="8756072" y="145753"/>
            <a:ext cx="3241963" cy="3927495"/>
          </a:xfrm>
          <a:prstGeom prst="rect">
            <a:avLst/>
          </a:prstGeom>
        </p:spPr>
      </p:pic>
      <p:pic>
        <p:nvPicPr>
          <p:cNvPr id="6" name="Рисунок 5"/>
          <p:cNvPicPr>
            <a:picLocks noChangeAspect="1"/>
          </p:cNvPicPr>
          <p:nvPr/>
        </p:nvPicPr>
        <p:blipFill>
          <a:blip r:embed="rId4"/>
          <a:stretch>
            <a:fillRect/>
          </a:stretch>
        </p:blipFill>
        <p:spPr>
          <a:xfrm>
            <a:off x="5684871" y="450841"/>
            <a:ext cx="2395525" cy="3602572"/>
          </a:xfrm>
          <a:prstGeom prst="rect">
            <a:avLst/>
          </a:prstGeom>
        </p:spPr>
      </p:pic>
      <p:sp>
        <p:nvSpPr>
          <p:cNvPr id="7" name="TextBox 6"/>
          <p:cNvSpPr txBox="1"/>
          <p:nvPr/>
        </p:nvSpPr>
        <p:spPr>
          <a:xfrm>
            <a:off x="391194" y="180833"/>
            <a:ext cx="3630481" cy="523220"/>
          </a:xfrm>
          <a:prstGeom prst="rect">
            <a:avLst/>
          </a:prstGeom>
          <a:noFill/>
        </p:spPr>
        <p:txBody>
          <a:bodyPr wrap="none" rtlCol="0">
            <a:spAutoFit/>
          </a:bodyPr>
          <a:lstStyle/>
          <a:p>
            <a:r>
              <a:rPr lang="en-US" sz="2800" dirty="0" smtClean="0">
                <a:latin typeface="Arial Nova" panose="020B0504020202020204" pitchFamily="34" charset="0"/>
              </a:rPr>
              <a:t>Nuclear shape effects</a:t>
            </a:r>
            <a:endParaRPr lang="ru-RU" sz="2800" dirty="0">
              <a:latin typeface="Arial Nova" panose="020B0504020202020204" pitchFamily="34" charset="0"/>
            </a:endParaRPr>
          </a:p>
        </p:txBody>
      </p:sp>
      <p:pic>
        <p:nvPicPr>
          <p:cNvPr id="8" name="Рисунок 7"/>
          <p:cNvPicPr>
            <a:picLocks noChangeAspect="1"/>
          </p:cNvPicPr>
          <p:nvPr/>
        </p:nvPicPr>
        <p:blipFill>
          <a:blip r:embed="rId5"/>
          <a:stretch>
            <a:fillRect/>
          </a:stretch>
        </p:blipFill>
        <p:spPr>
          <a:xfrm>
            <a:off x="650145" y="3879283"/>
            <a:ext cx="1745673" cy="2159501"/>
          </a:xfrm>
          <a:prstGeom prst="rect">
            <a:avLst/>
          </a:prstGeom>
        </p:spPr>
      </p:pic>
      <p:sp>
        <p:nvSpPr>
          <p:cNvPr id="9" name="TextBox 8"/>
          <p:cNvSpPr txBox="1"/>
          <p:nvPr/>
        </p:nvSpPr>
        <p:spPr>
          <a:xfrm>
            <a:off x="3103420" y="4542014"/>
            <a:ext cx="7795490" cy="1477328"/>
          </a:xfrm>
          <a:prstGeom prst="rect">
            <a:avLst/>
          </a:prstGeom>
          <a:noFill/>
        </p:spPr>
        <p:txBody>
          <a:bodyPr wrap="square" rtlCol="0">
            <a:spAutoFit/>
          </a:bodyPr>
          <a:lstStyle/>
          <a:p>
            <a:r>
              <a:rPr lang="en-US" dirty="0" smtClean="0"/>
              <a:t>Gold nuclei is well shaped almost an ideal sphere, so is lead nuclei</a:t>
            </a:r>
          </a:p>
          <a:p>
            <a:endParaRPr lang="en-US" dirty="0" smtClean="0"/>
          </a:p>
          <a:p>
            <a:r>
              <a:rPr lang="en-US" dirty="0" smtClean="0"/>
              <a:t>Other nuclei has much more variable shapes, thus we need to carefully take into account trivial effects of interaction region geometry due to the shapes and exact conditions of the collision </a:t>
            </a:r>
            <a:endParaRPr lang="ru-RU" dirty="0"/>
          </a:p>
        </p:txBody>
      </p:sp>
    </p:spTree>
    <p:extLst>
      <p:ext uri="{BB962C8B-B14F-4D97-AF65-F5344CB8AC3E}">
        <p14:creationId xmlns:p14="http://schemas.microsoft.com/office/powerpoint/2010/main" val="4261385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690" y="203200"/>
            <a:ext cx="3648050" cy="523220"/>
          </a:xfrm>
          <a:prstGeom prst="rect">
            <a:avLst/>
          </a:prstGeom>
          <a:noFill/>
        </p:spPr>
        <p:txBody>
          <a:bodyPr wrap="none" rtlCol="0">
            <a:spAutoFit/>
          </a:bodyPr>
          <a:lstStyle/>
          <a:p>
            <a:r>
              <a:rPr lang="en-US" sz="2800" dirty="0" smtClean="0">
                <a:latin typeface="Arial Nova" panose="020B0504020202020204" pitchFamily="34" charset="0"/>
              </a:rPr>
              <a:t>Chiral magnetic effect</a:t>
            </a:r>
            <a:endParaRPr lang="ru-RU" sz="2800" dirty="0">
              <a:latin typeface="Arial Nova" panose="020B0504020202020204" pitchFamily="34" charset="0"/>
            </a:endParaRPr>
          </a:p>
        </p:txBody>
      </p:sp>
      <p:pic>
        <p:nvPicPr>
          <p:cNvPr id="7" name="Рисунок 6"/>
          <p:cNvPicPr>
            <a:picLocks noChangeAspect="1"/>
          </p:cNvPicPr>
          <p:nvPr/>
        </p:nvPicPr>
        <p:blipFill>
          <a:blip r:embed="rId2"/>
          <a:stretch>
            <a:fillRect/>
          </a:stretch>
        </p:blipFill>
        <p:spPr>
          <a:xfrm>
            <a:off x="1296717" y="1017532"/>
            <a:ext cx="9883473" cy="5840468"/>
          </a:xfrm>
          <a:prstGeom prst="rect">
            <a:avLst/>
          </a:prstGeom>
        </p:spPr>
      </p:pic>
    </p:spTree>
    <p:extLst>
      <p:ext uri="{BB962C8B-B14F-4D97-AF65-F5344CB8AC3E}">
        <p14:creationId xmlns:p14="http://schemas.microsoft.com/office/powerpoint/2010/main" val="3904409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287146" y="166254"/>
            <a:ext cx="6904854" cy="6151418"/>
          </a:xfrm>
          <a:prstGeom prst="rect">
            <a:avLst/>
          </a:prstGeom>
        </p:spPr>
      </p:pic>
      <p:sp>
        <p:nvSpPr>
          <p:cNvPr id="7" name="TextBox 6"/>
          <p:cNvSpPr txBox="1"/>
          <p:nvPr/>
        </p:nvSpPr>
        <p:spPr>
          <a:xfrm>
            <a:off x="326054" y="166254"/>
            <a:ext cx="3407728" cy="523220"/>
          </a:xfrm>
          <a:prstGeom prst="rect">
            <a:avLst/>
          </a:prstGeom>
          <a:noFill/>
        </p:spPr>
        <p:txBody>
          <a:bodyPr wrap="none" rtlCol="0">
            <a:spAutoFit/>
          </a:bodyPr>
          <a:lstStyle/>
          <a:p>
            <a:r>
              <a:rPr lang="en-US" sz="2800" dirty="0" smtClean="0">
                <a:latin typeface="Arial Nova" panose="020B0504020202020204" pitchFamily="34" charset="0"/>
              </a:rPr>
              <a:t>CME measurements</a:t>
            </a:r>
            <a:endParaRPr lang="ru-RU" sz="2800" dirty="0">
              <a:latin typeface="Arial Nova" panose="020B0504020202020204" pitchFamily="34" charset="0"/>
            </a:endParaRPr>
          </a:p>
        </p:txBody>
      </p:sp>
      <p:pic>
        <p:nvPicPr>
          <p:cNvPr id="9" name="Рисунок 8"/>
          <p:cNvPicPr>
            <a:picLocks noChangeAspect="1"/>
          </p:cNvPicPr>
          <p:nvPr/>
        </p:nvPicPr>
        <p:blipFill>
          <a:blip r:embed="rId3"/>
          <a:stretch>
            <a:fillRect/>
          </a:stretch>
        </p:blipFill>
        <p:spPr>
          <a:xfrm>
            <a:off x="0" y="2087065"/>
            <a:ext cx="5244274" cy="2309796"/>
          </a:xfrm>
          <a:prstGeom prst="rect">
            <a:avLst/>
          </a:prstGeom>
        </p:spPr>
      </p:pic>
    </p:spTree>
    <p:extLst>
      <p:ext uri="{BB962C8B-B14F-4D97-AF65-F5344CB8AC3E}">
        <p14:creationId xmlns:p14="http://schemas.microsoft.com/office/powerpoint/2010/main" val="18888278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3042277"/>
            <a:ext cx="6387062" cy="3815723"/>
          </a:xfrm>
          <a:prstGeom prst="rect">
            <a:avLst/>
          </a:prstGeom>
        </p:spPr>
      </p:pic>
      <p:pic>
        <p:nvPicPr>
          <p:cNvPr id="5" name="Рисунок 4"/>
          <p:cNvPicPr>
            <a:picLocks noChangeAspect="1"/>
          </p:cNvPicPr>
          <p:nvPr/>
        </p:nvPicPr>
        <p:blipFill>
          <a:blip r:embed="rId3"/>
          <a:stretch>
            <a:fillRect/>
          </a:stretch>
        </p:blipFill>
        <p:spPr>
          <a:xfrm>
            <a:off x="6387062" y="2350654"/>
            <a:ext cx="5804938" cy="4507346"/>
          </a:xfrm>
          <a:prstGeom prst="rect">
            <a:avLst/>
          </a:prstGeom>
        </p:spPr>
      </p:pic>
      <p:sp>
        <p:nvSpPr>
          <p:cNvPr id="7" name="TextBox 6"/>
          <p:cNvSpPr txBox="1"/>
          <p:nvPr/>
        </p:nvSpPr>
        <p:spPr>
          <a:xfrm>
            <a:off x="310240" y="240145"/>
            <a:ext cx="6429965" cy="523220"/>
          </a:xfrm>
          <a:prstGeom prst="rect">
            <a:avLst/>
          </a:prstGeom>
          <a:noFill/>
        </p:spPr>
        <p:txBody>
          <a:bodyPr wrap="none" rtlCol="0">
            <a:spAutoFit/>
          </a:bodyPr>
          <a:lstStyle/>
          <a:p>
            <a:r>
              <a:rPr lang="en-US" sz="2800" dirty="0" smtClean="0">
                <a:latin typeface="Arial Nova" panose="020B0504020202020204" pitchFamily="34" charset="0"/>
              </a:rPr>
              <a:t>STAR results on un-blind CME analysis </a:t>
            </a:r>
            <a:endParaRPr lang="ru-RU" sz="2800" dirty="0">
              <a:latin typeface="Arial Nova" panose="020B0504020202020204" pitchFamily="34" charset="0"/>
            </a:endParaRPr>
          </a:p>
        </p:txBody>
      </p:sp>
      <p:pic>
        <p:nvPicPr>
          <p:cNvPr id="8" name="Рисунок 7"/>
          <p:cNvPicPr>
            <a:picLocks noChangeAspect="1"/>
          </p:cNvPicPr>
          <p:nvPr/>
        </p:nvPicPr>
        <p:blipFill>
          <a:blip r:embed="rId4"/>
          <a:stretch>
            <a:fillRect/>
          </a:stretch>
        </p:blipFill>
        <p:spPr>
          <a:xfrm>
            <a:off x="120073" y="966477"/>
            <a:ext cx="5082601" cy="2075800"/>
          </a:xfrm>
          <a:prstGeom prst="rect">
            <a:avLst/>
          </a:prstGeom>
        </p:spPr>
      </p:pic>
      <p:pic>
        <p:nvPicPr>
          <p:cNvPr id="9" name="Рисунок 8"/>
          <p:cNvPicPr>
            <a:picLocks noChangeAspect="1"/>
          </p:cNvPicPr>
          <p:nvPr/>
        </p:nvPicPr>
        <p:blipFill>
          <a:blip r:embed="rId5"/>
          <a:stretch>
            <a:fillRect/>
          </a:stretch>
        </p:blipFill>
        <p:spPr>
          <a:xfrm>
            <a:off x="7173348" y="-139940"/>
            <a:ext cx="2109197" cy="3171970"/>
          </a:xfrm>
          <a:prstGeom prst="rect">
            <a:avLst/>
          </a:prstGeom>
        </p:spPr>
      </p:pic>
    </p:spTree>
    <p:extLst>
      <p:ext uri="{BB962C8B-B14F-4D97-AF65-F5344CB8AC3E}">
        <p14:creationId xmlns:p14="http://schemas.microsoft.com/office/powerpoint/2010/main" val="3426794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069808"/>
            <a:ext cx="12187241" cy="4933828"/>
          </a:xfrm>
          <a:prstGeom prst="rect">
            <a:avLst/>
          </a:prstGeom>
        </p:spPr>
      </p:pic>
      <p:sp>
        <p:nvSpPr>
          <p:cNvPr id="5" name="TextBox 4"/>
          <p:cNvSpPr txBox="1"/>
          <p:nvPr/>
        </p:nvSpPr>
        <p:spPr>
          <a:xfrm>
            <a:off x="369916" y="185192"/>
            <a:ext cx="4165137" cy="523220"/>
          </a:xfrm>
          <a:prstGeom prst="rect">
            <a:avLst/>
          </a:prstGeom>
          <a:noFill/>
        </p:spPr>
        <p:txBody>
          <a:bodyPr wrap="square" rtlCol="0">
            <a:spAutoFit/>
          </a:bodyPr>
          <a:lstStyle/>
          <a:p>
            <a:r>
              <a:rPr lang="en-US" sz="2800" dirty="0" smtClean="0">
                <a:latin typeface="Arial Nova" panose="020B0504020202020204" pitchFamily="34" charset="0"/>
              </a:rPr>
              <a:t>Neutron skin effects</a:t>
            </a:r>
            <a:endParaRPr lang="ru-RU" sz="2800" dirty="0">
              <a:latin typeface="Arial Nova" panose="020B0504020202020204" pitchFamily="34" charset="0"/>
            </a:endParaRPr>
          </a:p>
        </p:txBody>
      </p:sp>
    </p:spTree>
    <p:extLst>
      <p:ext uri="{BB962C8B-B14F-4D97-AF65-F5344CB8AC3E}">
        <p14:creationId xmlns:p14="http://schemas.microsoft.com/office/powerpoint/2010/main" val="1174946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456" y="2041591"/>
            <a:ext cx="9950011" cy="224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1047972" y="1836807"/>
            <a:ext cx="2189398"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1pPr>
            <a:lvl2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2pPr>
            <a:lvl3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3pPr>
            <a:lvl4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4pPr>
            <a:lvl5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9pPr>
          </a:lstStyle>
          <a:p>
            <a:pPr algn="ctr" eaLnBrk="1">
              <a:lnSpc>
                <a:spcPts val="2325"/>
              </a:lnSpc>
              <a:buSzPct val="45000"/>
              <a:buFont typeface="StarSymbol" charset="0"/>
              <a:buNone/>
            </a:pPr>
            <a:r>
              <a:rPr lang="en-GB" altLang="ru-RU" sz="1800" dirty="0" smtClean="0">
                <a:solidFill>
                  <a:schemeClr val="tx1"/>
                </a:solidFill>
                <a:latin typeface="+mn-lt"/>
              </a:rPr>
              <a:t>initial phase</a:t>
            </a:r>
            <a:endParaRPr lang="en-GB" altLang="ru-RU" sz="1800" dirty="0">
              <a:solidFill>
                <a:schemeClr val="tx1"/>
              </a:solidFill>
              <a:latin typeface="+mn-lt"/>
            </a:endParaRPr>
          </a:p>
        </p:txBody>
      </p:sp>
      <p:sp>
        <p:nvSpPr>
          <p:cNvPr id="6" name="Text Box 8"/>
          <p:cNvSpPr txBox="1">
            <a:spLocks noChangeArrowheads="1"/>
          </p:cNvSpPr>
          <p:nvPr/>
        </p:nvSpPr>
        <p:spPr bwMode="auto">
          <a:xfrm>
            <a:off x="2785852" y="4222565"/>
            <a:ext cx="1887970" cy="22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1pPr>
            <a:lvl2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2pPr>
            <a:lvl3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3pPr>
            <a:lvl4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4pPr>
            <a:lvl5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9pPr>
          </a:lstStyle>
          <a:p>
            <a:pPr algn="ctr" eaLnBrk="1">
              <a:lnSpc>
                <a:spcPct val="81000"/>
              </a:lnSpc>
              <a:buSzPct val="45000"/>
              <a:buFont typeface="StarSymbol" charset="0"/>
              <a:buNone/>
            </a:pPr>
            <a:r>
              <a:rPr lang="en-GB" altLang="ru-RU" sz="1800" dirty="0" smtClean="0">
                <a:solidFill>
                  <a:schemeClr val="tx1"/>
                </a:solidFill>
                <a:latin typeface="+mn-lt"/>
              </a:rPr>
              <a:t>pre-equilibrium</a:t>
            </a:r>
            <a:endParaRPr lang="en-GB" altLang="ru-RU" sz="1800" dirty="0">
              <a:solidFill>
                <a:schemeClr val="tx1"/>
              </a:solidFill>
              <a:latin typeface="+mn-lt"/>
            </a:endParaRPr>
          </a:p>
        </p:txBody>
      </p:sp>
      <p:sp>
        <p:nvSpPr>
          <p:cNvPr id="7" name="Text Box 9"/>
          <p:cNvSpPr txBox="1">
            <a:spLocks noChangeArrowheads="1"/>
          </p:cNvSpPr>
          <p:nvPr/>
        </p:nvSpPr>
        <p:spPr bwMode="auto">
          <a:xfrm>
            <a:off x="4248950" y="1759462"/>
            <a:ext cx="2065836" cy="22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1pPr>
            <a:lvl2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2pPr>
            <a:lvl3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3pPr>
            <a:lvl4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4pPr>
            <a:lvl5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9pPr>
          </a:lstStyle>
          <a:p>
            <a:pPr algn="ctr" eaLnBrk="1">
              <a:lnSpc>
                <a:spcPct val="81000"/>
              </a:lnSpc>
              <a:buSzPct val="45000"/>
              <a:buFont typeface="StarSymbol" charset="0"/>
              <a:buNone/>
            </a:pPr>
            <a:r>
              <a:rPr lang="en-GB" altLang="ru-RU" sz="1800" dirty="0" smtClean="0">
                <a:solidFill>
                  <a:schemeClr val="tx1"/>
                </a:solidFill>
                <a:latin typeface="+mn-lt"/>
              </a:rPr>
              <a:t>hydrodynamic phase</a:t>
            </a:r>
            <a:endParaRPr lang="en-GB" altLang="ru-RU" sz="1800" dirty="0">
              <a:solidFill>
                <a:schemeClr val="tx1"/>
              </a:solidFill>
              <a:latin typeface="+mn-lt"/>
            </a:endParaRPr>
          </a:p>
        </p:txBody>
      </p:sp>
      <p:sp>
        <p:nvSpPr>
          <p:cNvPr id="8" name="Text Box 10"/>
          <p:cNvSpPr txBox="1">
            <a:spLocks noChangeArrowheads="1"/>
          </p:cNvSpPr>
          <p:nvPr/>
        </p:nvSpPr>
        <p:spPr bwMode="auto">
          <a:xfrm>
            <a:off x="6519218" y="4146261"/>
            <a:ext cx="1446501"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1pPr>
            <a:lvl2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2pPr>
            <a:lvl3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3pPr>
            <a:lvl4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4pPr>
            <a:lvl5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9pPr>
          </a:lstStyle>
          <a:p>
            <a:pPr algn="ctr" eaLnBrk="1">
              <a:lnSpc>
                <a:spcPts val="2325"/>
              </a:lnSpc>
              <a:buSzPct val="45000"/>
              <a:buFont typeface="StarSymbol" charset="0"/>
              <a:buNone/>
            </a:pPr>
            <a:r>
              <a:rPr lang="en-GB" altLang="ru-RU" sz="1800" dirty="0" err="1" smtClean="0">
                <a:solidFill>
                  <a:schemeClr val="tx1"/>
                </a:solidFill>
                <a:latin typeface="+mn-lt"/>
              </a:rPr>
              <a:t>hadronization</a:t>
            </a:r>
            <a:endParaRPr lang="en-GB" altLang="ru-RU" sz="1800" dirty="0">
              <a:solidFill>
                <a:schemeClr val="tx1"/>
              </a:solidFill>
              <a:latin typeface="+mn-lt"/>
            </a:endParaRPr>
          </a:p>
        </p:txBody>
      </p:sp>
      <p:sp>
        <p:nvSpPr>
          <p:cNvPr id="9" name="Text Box 11"/>
          <p:cNvSpPr txBox="1">
            <a:spLocks noChangeArrowheads="1"/>
          </p:cNvSpPr>
          <p:nvPr/>
        </p:nvSpPr>
        <p:spPr bwMode="auto">
          <a:xfrm>
            <a:off x="8541694" y="1469156"/>
            <a:ext cx="2264851" cy="22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1pPr>
            <a:lvl2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2pPr>
            <a:lvl3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3pPr>
            <a:lvl4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4pPr>
            <a:lvl5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9pPr>
          </a:lstStyle>
          <a:p>
            <a:pPr eaLnBrk="1">
              <a:lnSpc>
                <a:spcPct val="81000"/>
              </a:lnSpc>
              <a:buSzPct val="45000"/>
              <a:buFont typeface="StarSymbol" charset="0"/>
              <a:buNone/>
            </a:pPr>
            <a:r>
              <a:rPr lang="en-GB" altLang="ru-RU" sz="1800" dirty="0" smtClean="0">
                <a:solidFill>
                  <a:schemeClr val="tx1"/>
                </a:solidFill>
                <a:latin typeface="+mn-lt"/>
              </a:rPr>
              <a:t>freeze-out and hadrons</a:t>
            </a:r>
            <a:endParaRPr lang="en-GB" altLang="ru-RU" sz="1800" dirty="0">
              <a:solidFill>
                <a:schemeClr val="tx1"/>
              </a:solidFill>
              <a:latin typeface="+mn-lt"/>
            </a:endParaRPr>
          </a:p>
        </p:txBody>
      </p:sp>
      <p:sp>
        <p:nvSpPr>
          <p:cNvPr id="10" name="Text Box 4"/>
          <p:cNvSpPr txBox="1">
            <a:spLocks noChangeArrowheads="1"/>
          </p:cNvSpPr>
          <p:nvPr/>
        </p:nvSpPr>
        <p:spPr bwMode="auto">
          <a:xfrm>
            <a:off x="378692" y="4747582"/>
            <a:ext cx="4950690" cy="136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457200" indent="-457200"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1pPr>
            <a:lvl2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2pPr>
            <a:lvl3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3pPr>
            <a:lvl4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4pPr>
            <a:lvl5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9pPr>
          </a:lstStyle>
          <a:p>
            <a:pPr eaLnBrk="1">
              <a:lnSpc>
                <a:spcPct val="91000"/>
              </a:lnSpc>
              <a:buSzPct val="45000"/>
              <a:buFont typeface="StarSymbol" charset="0"/>
              <a:buNone/>
            </a:pPr>
            <a:r>
              <a:rPr lang="ru-RU" altLang="ru-RU" sz="1800" dirty="0" smtClean="0">
                <a:solidFill>
                  <a:schemeClr val="tx1"/>
                </a:solidFill>
              </a:rPr>
              <a:t>«</a:t>
            </a:r>
            <a:r>
              <a:rPr lang="en-GB" altLang="ru-RU" sz="1800" dirty="0" smtClean="0">
                <a:solidFill>
                  <a:schemeClr val="tx1"/>
                </a:solidFill>
              </a:rPr>
              <a:t>Soft</a:t>
            </a:r>
            <a:r>
              <a:rPr lang="ru-RU" altLang="ru-RU" sz="1800" dirty="0" smtClean="0">
                <a:solidFill>
                  <a:schemeClr val="tx1"/>
                </a:solidFill>
              </a:rPr>
              <a:t>»</a:t>
            </a:r>
            <a:r>
              <a:rPr lang="en-GB" altLang="ru-RU" sz="1800" dirty="0" smtClean="0">
                <a:solidFill>
                  <a:schemeClr val="tx1"/>
                </a:solidFill>
              </a:rPr>
              <a:t> probes (</a:t>
            </a:r>
            <a:r>
              <a:rPr lang="en-GB" altLang="ru-RU" sz="1800" dirty="0" err="1" smtClean="0">
                <a:solidFill>
                  <a:srgbClr val="FF0000"/>
                </a:solidFill>
              </a:rPr>
              <a:t>p</a:t>
            </a:r>
            <a:r>
              <a:rPr lang="en-GB" altLang="ru-RU" sz="1800" baseline="-25000" dirty="0" err="1" smtClean="0">
                <a:solidFill>
                  <a:srgbClr val="FF0000"/>
                </a:solidFill>
              </a:rPr>
              <a:t>T</a:t>
            </a:r>
            <a:r>
              <a:rPr lang="en-GB" altLang="ru-RU" sz="1800" baseline="-25000" dirty="0" smtClean="0">
                <a:solidFill>
                  <a:srgbClr val="FF0000"/>
                </a:solidFill>
              </a:rPr>
              <a:t> </a:t>
            </a:r>
            <a:r>
              <a:rPr lang="en-GB" altLang="ru-RU" sz="1800" dirty="0" smtClean="0">
                <a:solidFill>
                  <a:srgbClr val="FF0000"/>
                </a:solidFill>
              </a:rPr>
              <a:t>~ </a:t>
            </a:r>
            <a:r>
              <a:rPr lang="en-US" altLang="ru-RU" sz="1800" dirty="0" err="1" smtClean="0">
                <a:solidFill>
                  <a:srgbClr val="FF0000"/>
                </a:solidFill>
                <a:cs typeface="Times New Roman" panose="02020603050405020304" pitchFamily="18" charset="0"/>
              </a:rPr>
              <a:t>T</a:t>
            </a:r>
            <a:r>
              <a:rPr lang="en-US" altLang="ru-RU" sz="1800" baseline="-25000" dirty="0" err="1" smtClean="0">
                <a:solidFill>
                  <a:srgbClr val="FF0000"/>
                </a:solidFill>
                <a:cs typeface="Times New Roman" panose="02020603050405020304" pitchFamily="18" charset="0"/>
              </a:rPr>
              <a:t>kin</a:t>
            </a:r>
            <a:r>
              <a:rPr lang="en-US" altLang="ru-RU" sz="1800" dirty="0" smtClean="0">
                <a:solidFill>
                  <a:srgbClr val="FF0000"/>
                </a:solidFill>
                <a:cs typeface="Times New Roman" panose="02020603050405020304" pitchFamily="18" charset="0"/>
              </a:rPr>
              <a:t>= 150 MeV</a:t>
            </a:r>
            <a:r>
              <a:rPr lang="en-US" altLang="ru-RU" sz="1800" dirty="0" smtClean="0">
                <a:solidFill>
                  <a:schemeClr val="tx1"/>
                </a:solidFill>
                <a:cs typeface="Times New Roman" panose="02020603050405020304" pitchFamily="18" charset="0"/>
              </a:rPr>
              <a:t>) </a:t>
            </a:r>
            <a:r>
              <a:rPr lang="en-GB" altLang="ru-RU" sz="1800" dirty="0" smtClean="0">
                <a:solidFill>
                  <a:schemeClr val="tx1"/>
                </a:solidFill>
              </a:rPr>
              <a:t> </a:t>
            </a:r>
            <a:endParaRPr lang="en-GB" altLang="ru-RU" sz="1800" dirty="0">
              <a:solidFill>
                <a:schemeClr val="tx1"/>
              </a:solidFill>
            </a:endParaRPr>
          </a:p>
          <a:p>
            <a:pPr eaLnBrk="1">
              <a:lnSpc>
                <a:spcPct val="80000"/>
              </a:lnSpc>
              <a:buSzPct val="45000"/>
              <a:buFont typeface="Wingdings" panose="05000000000000000000" pitchFamily="2" charset="2"/>
              <a:buChar char="ü"/>
            </a:pPr>
            <a:r>
              <a:rPr lang="en-GB" altLang="ru-RU" sz="1800" dirty="0" smtClean="0">
                <a:solidFill>
                  <a:schemeClr val="tx1"/>
                </a:solidFill>
              </a:rPr>
              <a:t>particle spectra at small </a:t>
            </a:r>
            <a:r>
              <a:rPr lang="en-US" altLang="ru-RU" sz="1800" dirty="0">
                <a:solidFill>
                  <a:schemeClr val="tx1"/>
                </a:solidFill>
              </a:rPr>
              <a:t>transverse momenta </a:t>
            </a:r>
            <a:r>
              <a:rPr lang="en-GB" altLang="ru-RU" sz="1800" dirty="0" err="1">
                <a:solidFill>
                  <a:schemeClr val="tx1"/>
                </a:solidFill>
              </a:rPr>
              <a:t>p</a:t>
            </a:r>
            <a:r>
              <a:rPr lang="en-GB" altLang="ru-RU" sz="1800" baseline="-33000" dirty="0" err="1">
                <a:solidFill>
                  <a:schemeClr val="tx1"/>
                </a:solidFill>
              </a:rPr>
              <a:t>T</a:t>
            </a:r>
            <a:r>
              <a:rPr lang="ru-RU" altLang="ru-RU" sz="1800" dirty="0">
                <a:solidFill>
                  <a:schemeClr val="tx1"/>
                </a:solidFill>
              </a:rPr>
              <a:t> </a:t>
            </a:r>
            <a:r>
              <a:rPr lang="en-US" altLang="ru-RU" sz="1800" dirty="0">
                <a:solidFill>
                  <a:schemeClr val="tx1"/>
                </a:solidFill>
              </a:rPr>
              <a:t>and </a:t>
            </a:r>
            <a:r>
              <a:rPr lang="en-US" altLang="ru-RU" sz="1800" dirty="0" smtClean="0">
                <a:solidFill>
                  <a:schemeClr val="tx1"/>
                </a:solidFill>
              </a:rPr>
              <a:t>momentum </a:t>
            </a:r>
            <a:r>
              <a:rPr lang="en-US" altLang="ru-RU" sz="1800" dirty="0">
                <a:solidFill>
                  <a:schemeClr val="tx1"/>
                </a:solidFill>
              </a:rPr>
              <a:t>correlations</a:t>
            </a:r>
            <a:endParaRPr lang="ru-RU" altLang="ru-RU" sz="1800" dirty="0">
              <a:solidFill>
                <a:schemeClr val="tx1"/>
              </a:solidFill>
            </a:endParaRPr>
          </a:p>
          <a:p>
            <a:pPr eaLnBrk="1">
              <a:lnSpc>
                <a:spcPct val="80000"/>
              </a:lnSpc>
              <a:buSzPct val="45000"/>
              <a:buFont typeface="Wingdings" panose="05000000000000000000" pitchFamily="2" charset="2"/>
              <a:buChar char="ü"/>
            </a:pPr>
            <a:r>
              <a:rPr lang="en-GB" altLang="ru-RU" sz="1800" dirty="0" smtClean="0">
                <a:solidFill>
                  <a:schemeClr val="tx1"/>
                </a:solidFill>
              </a:rPr>
              <a:t>flow effect</a:t>
            </a:r>
            <a:endParaRPr lang="ru-RU" altLang="ru-RU" sz="1800" dirty="0">
              <a:solidFill>
                <a:schemeClr val="tx1"/>
              </a:solidFill>
            </a:endParaRPr>
          </a:p>
          <a:p>
            <a:pPr eaLnBrk="1">
              <a:lnSpc>
                <a:spcPct val="80000"/>
              </a:lnSpc>
              <a:buSzPct val="45000"/>
              <a:buFont typeface="Wingdings" panose="05000000000000000000" pitchFamily="2" charset="2"/>
              <a:buChar char="ü"/>
            </a:pPr>
            <a:r>
              <a:rPr lang="en-US" altLang="ru-RU" sz="1800" dirty="0" smtClean="0">
                <a:solidFill>
                  <a:schemeClr val="tx1"/>
                </a:solidFill>
              </a:rPr>
              <a:t>thermal photons and </a:t>
            </a:r>
            <a:r>
              <a:rPr lang="en-US" altLang="ru-RU" sz="1800" dirty="0" err="1" smtClean="0">
                <a:solidFill>
                  <a:schemeClr val="tx1"/>
                </a:solidFill>
              </a:rPr>
              <a:t>dileptons</a:t>
            </a:r>
            <a:endParaRPr lang="en-GB" altLang="ru-RU" sz="1800" dirty="0">
              <a:solidFill>
                <a:schemeClr val="tx1"/>
              </a:solidFill>
            </a:endParaRPr>
          </a:p>
          <a:p>
            <a:pPr eaLnBrk="1">
              <a:lnSpc>
                <a:spcPct val="80000"/>
              </a:lnSpc>
              <a:buSzPct val="45000"/>
              <a:buFont typeface="Wingdings" panose="05000000000000000000" pitchFamily="2" charset="2"/>
              <a:buChar char="ü"/>
            </a:pPr>
            <a:r>
              <a:rPr lang="en-GB" altLang="ru-RU" sz="1800" dirty="0" smtClean="0">
                <a:solidFill>
                  <a:schemeClr val="tx1"/>
                </a:solidFill>
              </a:rPr>
              <a:t>strange particle yields  </a:t>
            </a:r>
            <a:endParaRPr lang="en-GB" altLang="ru-RU" sz="1800" dirty="0">
              <a:solidFill>
                <a:schemeClr val="tx1"/>
              </a:solidFill>
            </a:endParaRPr>
          </a:p>
        </p:txBody>
      </p:sp>
      <p:sp>
        <p:nvSpPr>
          <p:cNvPr id="11" name="Text Box 5"/>
          <p:cNvSpPr txBox="1">
            <a:spLocks noChangeArrowheads="1"/>
          </p:cNvSpPr>
          <p:nvPr/>
        </p:nvSpPr>
        <p:spPr bwMode="auto">
          <a:xfrm>
            <a:off x="6519218" y="4747582"/>
            <a:ext cx="5258378" cy="136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1pPr>
            <a:lvl2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2pPr>
            <a:lvl3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3pPr>
            <a:lvl4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4pPr>
            <a:lvl5pP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830263" eaLnBrk="0" fontAlgn="base" hangingPunct="0">
              <a:spcBef>
                <a:spcPct val="0"/>
              </a:spcBef>
              <a:spcAft>
                <a:spcPct val="0"/>
              </a:spcAft>
              <a:buClr>
                <a:srgbClr val="000000"/>
              </a:buClr>
              <a:buSzPct val="100000"/>
              <a:buFont typeface="Times New Roman" panose="02020603050405020304" pitchFamily="18" charse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sz="2400">
                <a:solidFill>
                  <a:schemeClr val="bg1"/>
                </a:solidFill>
                <a:latin typeface="Times New Roman" panose="02020603050405020304" pitchFamily="18" charset="0"/>
                <a:ea typeface="MS Gothic" panose="020B0609070205080204" pitchFamily="49" charset="-128"/>
              </a:defRPr>
            </a:lvl9pPr>
          </a:lstStyle>
          <a:p>
            <a:pPr eaLnBrk="1">
              <a:lnSpc>
                <a:spcPct val="91000"/>
              </a:lnSpc>
              <a:buSzPct val="45000"/>
              <a:buFont typeface="StarSymbol" charset="0"/>
              <a:buNone/>
            </a:pPr>
            <a:r>
              <a:rPr lang="en-US" altLang="ru-RU" sz="1800" dirty="0" smtClean="0">
                <a:solidFill>
                  <a:schemeClr val="tx1"/>
                </a:solidFill>
              </a:rPr>
              <a:t>“Hard” probes </a:t>
            </a:r>
            <a:r>
              <a:rPr lang="en-GB" altLang="ru-RU" sz="1800" dirty="0" smtClean="0">
                <a:solidFill>
                  <a:schemeClr val="tx1"/>
                </a:solidFill>
              </a:rPr>
              <a:t>(</a:t>
            </a:r>
            <a:r>
              <a:rPr lang="en-GB" altLang="ru-RU" sz="1800" dirty="0" err="1" smtClean="0">
                <a:solidFill>
                  <a:srgbClr val="FF0000"/>
                </a:solidFill>
              </a:rPr>
              <a:t>p</a:t>
            </a:r>
            <a:r>
              <a:rPr lang="en-GB" altLang="ru-RU" sz="1800" baseline="-25000" dirty="0" err="1" smtClean="0">
                <a:solidFill>
                  <a:srgbClr val="FF0000"/>
                </a:solidFill>
              </a:rPr>
              <a:t>T</a:t>
            </a:r>
            <a:r>
              <a:rPr lang="en-GB" altLang="ru-RU" sz="1800" baseline="-25000" dirty="0" smtClean="0">
                <a:solidFill>
                  <a:srgbClr val="FF0000"/>
                </a:solidFill>
              </a:rPr>
              <a:t> </a:t>
            </a:r>
            <a:r>
              <a:rPr lang="en-GB" altLang="ru-RU" sz="1800" dirty="0" smtClean="0">
                <a:solidFill>
                  <a:srgbClr val="FF0000"/>
                </a:solidFill>
              </a:rPr>
              <a:t>&gt;&gt; </a:t>
            </a:r>
            <a:r>
              <a:rPr lang="en-US" altLang="ru-RU" sz="1800" dirty="0" err="1">
                <a:solidFill>
                  <a:srgbClr val="FF0000"/>
                </a:solidFill>
                <a:cs typeface="Times New Roman" panose="02020603050405020304" pitchFamily="18" charset="0"/>
              </a:rPr>
              <a:t>T</a:t>
            </a:r>
            <a:r>
              <a:rPr lang="en-US" altLang="ru-RU" sz="1800" baseline="-25000" dirty="0" err="1">
                <a:solidFill>
                  <a:srgbClr val="FF0000"/>
                </a:solidFill>
                <a:cs typeface="Times New Roman" panose="02020603050405020304" pitchFamily="18" charset="0"/>
              </a:rPr>
              <a:t>kin</a:t>
            </a:r>
            <a:r>
              <a:rPr lang="en-US" altLang="ru-RU" sz="1800" dirty="0">
                <a:solidFill>
                  <a:srgbClr val="FF0000"/>
                </a:solidFill>
                <a:cs typeface="Times New Roman" panose="02020603050405020304" pitchFamily="18" charset="0"/>
              </a:rPr>
              <a:t>= 150 </a:t>
            </a:r>
            <a:r>
              <a:rPr lang="en-US" altLang="ru-RU" sz="1800" dirty="0" smtClean="0">
                <a:solidFill>
                  <a:srgbClr val="FF0000"/>
                </a:solidFill>
                <a:cs typeface="Times New Roman" panose="02020603050405020304" pitchFamily="18" charset="0"/>
              </a:rPr>
              <a:t>MeV</a:t>
            </a:r>
            <a:r>
              <a:rPr lang="en-US" altLang="ru-RU" sz="1800" dirty="0" smtClean="0">
                <a:solidFill>
                  <a:schemeClr val="tx1"/>
                </a:solidFill>
              </a:rPr>
              <a:t>) </a:t>
            </a:r>
            <a:endParaRPr lang="en-GB" altLang="ru-RU" sz="1800" dirty="0">
              <a:solidFill>
                <a:schemeClr val="tx1"/>
              </a:solidFill>
            </a:endParaRPr>
          </a:p>
          <a:p>
            <a:pPr eaLnBrk="1">
              <a:lnSpc>
                <a:spcPct val="80000"/>
              </a:lnSpc>
              <a:buSzPct val="45000"/>
              <a:buFont typeface="Wingdings" panose="05000000000000000000" pitchFamily="2" charset="2"/>
              <a:buChar char="ü"/>
            </a:pPr>
            <a:r>
              <a:rPr lang="ru-RU" altLang="ru-RU" sz="1800" dirty="0">
                <a:solidFill>
                  <a:schemeClr val="tx1"/>
                </a:solidFill>
              </a:rPr>
              <a:t>     </a:t>
            </a:r>
            <a:r>
              <a:rPr lang="en-US" altLang="ru-RU" sz="1800" dirty="0" smtClean="0">
                <a:solidFill>
                  <a:schemeClr val="tx1"/>
                </a:solidFill>
              </a:rPr>
              <a:t>particle spectra at large transverse momenta </a:t>
            </a:r>
            <a:r>
              <a:rPr lang="en-GB" altLang="ru-RU" sz="1800" dirty="0" err="1" smtClean="0">
                <a:solidFill>
                  <a:schemeClr val="tx1"/>
                </a:solidFill>
              </a:rPr>
              <a:t>p</a:t>
            </a:r>
            <a:r>
              <a:rPr lang="en-GB" altLang="ru-RU" sz="1800" baseline="-33000" dirty="0" err="1" smtClean="0">
                <a:solidFill>
                  <a:schemeClr val="tx1"/>
                </a:solidFill>
              </a:rPr>
              <a:t>T</a:t>
            </a:r>
            <a:r>
              <a:rPr lang="ru-RU" altLang="ru-RU" sz="1800" dirty="0" smtClean="0">
                <a:solidFill>
                  <a:schemeClr val="tx1"/>
                </a:solidFill>
              </a:rPr>
              <a:t> </a:t>
            </a:r>
            <a:r>
              <a:rPr lang="en-US" altLang="ru-RU" sz="1800" dirty="0" smtClean="0">
                <a:solidFill>
                  <a:schemeClr val="tx1"/>
                </a:solidFill>
              </a:rPr>
              <a:t>and angle correlations</a:t>
            </a:r>
            <a:endParaRPr lang="ru-RU" altLang="ru-RU" sz="1800" dirty="0">
              <a:solidFill>
                <a:schemeClr val="tx1"/>
              </a:solidFill>
            </a:endParaRPr>
          </a:p>
          <a:p>
            <a:pPr eaLnBrk="1">
              <a:lnSpc>
                <a:spcPct val="80000"/>
              </a:lnSpc>
              <a:buSzPct val="45000"/>
              <a:buFont typeface="Wingdings" panose="05000000000000000000" pitchFamily="2" charset="2"/>
              <a:buChar char="ü"/>
            </a:pPr>
            <a:r>
              <a:rPr lang="ru-RU" altLang="ru-RU" sz="1800" dirty="0">
                <a:solidFill>
                  <a:schemeClr val="tx1"/>
                </a:solidFill>
              </a:rPr>
              <a:t>     </a:t>
            </a:r>
            <a:r>
              <a:rPr lang="en-US" altLang="ru-RU" sz="1800" dirty="0" smtClean="0">
                <a:solidFill>
                  <a:schemeClr val="tx1"/>
                </a:solidFill>
              </a:rPr>
              <a:t>hadron jets</a:t>
            </a:r>
            <a:endParaRPr lang="en-GB" altLang="ru-RU" sz="1800" dirty="0">
              <a:solidFill>
                <a:schemeClr val="tx1"/>
              </a:solidFill>
            </a:endParaRPr>
          </a:p>
          <a:p>
            <a:pPr eaLnBrk="1">
              <a:lnSpc>
                <a:spcPct val="80000"/>
              </a:lnSpc>
              <a:buSzPct val="45000"/>
              <a:buFont typeface="Wingdings" panose="05000000000000000000" pitchFamily="2" charset="2"/>
              <a:buChar char="ü"/>
            </a:pPr>
            <a:r>
              <a:rPr lang="ru-RU" altLang="ru-RU" sz="1800" dirty="0">
                <a:solidFill>
                  <a:schemeClr val="tx1"/>
                </a:solidFill>
              </a:rPr>
              <a:t>     </a:t>
            </a:r>
            <a:r>
              <a:rPr lang="en-GB" altLang="ru-RU" sz="1800" dirty="0" err="1">
                <a:solidFill>
                  <a:schemeClr val="tx1"/>
                </a:solidFill>
              </a:rPr>
              <a:t>q</a:t>
            </a:r>
            <a:r>
              <a:rPr lang="en-GB" altLang="ru-RU" sz="1800" dirty="0" err="1" smtClean="0">
                <a:solidFill>
                  <a:schemeClr val="tx1"/>
                </a:solidFill>
              </a:rPr>
              <a:t>uarkonia</a:t>
            </a:r>
            <a:endParaRPr lang="en-GB" altLang="ru-RU" sz="1800" dirty="0">
              <a:solidFill>
                <a:schemeClr val="tx1"/>
              </a:solidFill>
            </a:endParaRPr>
          </a:p>
          <a:p>
            <a:pPr eaLnBrk="1">
              <a:lnSpc>
                <a:spcPct val="80000"/>
              </a:lnSpc>
              <a:buSzPct val="45000"/>
              <a:buFont typeface="Wingdings" panose="05000000000000000000" pitchFamily="2" charset="2"/>
              <a:buChar char="ü"/>
            </a:pPr>
            <a:r>
              <a:rPr lang="ru-RU" altLang="ru-RU" sz="1800" dirty="0">
                <a:solidFill>
                  <a:schemeClr val="tx1"/>
                </a:solidFill>
              </a:rPr>
              <a:t>     </a:t>
            </a:r>
            <a:r>
              <a:rPr lang="en-US" altLang="ru-RU" sz="1800" dirty="0" smtClean="0">
                <a:solidFill>
                  <a:schemeClr val="tx1"/>
                </a:solidFill>
              </a:rPr>
              <a:t>heavy quark probes</a:t>
            </a:r>
            <a:endParaRPr lang="en-GB" altLang="ru-RU" sz="1800" dirty="0">
              <a:solidFill>
                <a:schemeClr val="tx1"/>
              </a:solidFill>
            </a:endParaRPr>
          </a:p>
        </p:txBody>
      </p:sp>
      <p:sp>
        <p:nvSpPr>
          <p:cNvPr id="12" name="TextBox 11"/>
          <p:cNvSpPr txBox="1"/>
          <p:nvPr/>
        </p:nvSpPr>
        <p:spPr>
          <a:xfrm>
            <a:off x="461819" y="230909"/>
            <a:ext cx="4196790" cy="461665"/>
          </a:xfrm>
          <a:prstGeom prst="rect">
            <a:avLst/>
          </a:prstGeom>
          <a:noFill/>
        </p:spPr>
        <p:txBody>
          <a:bodyPr wrap="none" rtlCol="0">
            <a:spAutoFit/>
          </a:bodyPr>
          <a:lstStyle/>
          <a:p>
            <a:r>
              <a:rPr lang="en-US" sz="2400" dirty="0" smtClean="0">
                <a:latin typeface="Arial Nova" panose="020B0504020202020204" pitchFamily="34" charset="0"/>
              </a:rPr>
              <a:t>Time evolution of the collision</a:t>
            </a:r>
            <a:endParaRPr lang="en-US" sz="2400" dirty="0">
              <a:latin typeface="Arial Nova" panose="020B0504020202020204" pitchFamily="34" charset="0"/>
            </a:endParaRPr>
          </a:p>
        </p:txBody>
      </p:sp>
    </p:spTree>
    <p:extLst>
      <p:ext uri="{BB962C8B-B14F-4D97-AF65-F5344CB8AC3E}">
        <p14:creationId xmlns:p14="http://schemas.microsoft.com/office/powerpoint/2010/main" val="16389138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3687" b="10516"/>
          <a:stretch>
            <a:fillRect/>
          </a:stretch>
        </p:blipFill>
        <p:spPr bwMode="auto">
          <a:xfrm>
            <a:off x="5187265" y="827314"/>
            <a:ext cx="5757825" cy="5319486"/>
          </a:xfrm>
          <a:prstGeom prst="rect">
            <a:avLst/>
          </a:prstGeom>
          <a:noFill/>
          <a:ln w="9525">
            <a:solidFill>
              <a:schemeClr val="tx1"/>
            </a:solidFill>
            <a:miter lim="800000"/>
            <a:headEnd/>
            <a:tailEnd/>
          </a:ln>
        </p:spPr>
      </p:pic>
      <p:sp>
        <p:nvSpPr>
          <p:cNvPr id="5" name="TextBox 4"/>
          <p:cNvSpPr txBox="1"/>
          <p:nvPr/>
        </p:nvSpPr>
        <p:spPr>
          <a:xfrm>
            <a:off x="430175" y="1160154"/>
            <a:ext cx="4176721" cy="4524315"/>
          </a:xfrm>
          <a:prstGeom prst="rect">
            <a:avLst/>
          </a:prstGeom>
          <a:noFill/>
        </p:spPr>
        <p:txBody>
          <a:bodyPr wrap="square" rtlCol="0">
            <a:spAutoFit/>
          </a:bodyPr>
          <a:lstStyle/>
          <a:p>
            <a:pPr marL="342900" indent="-342900">
              <a:buFont typeface="Arial" pitchFamily="34" charset="0"/>
              <a:buChar char="•"/>
            </a:pPr>
            <a:r>
              <a:rPr lang="en-US" dirty="0"/>
              <a:t>Summary of AGS, SPS, and early RHIC Results</a:t>
            </a:r>
          </a:p>
          <a:p>
            <a:pPr marL="342900" indent="-342900">
              <a:buFont typeface="Arial" pitchFamily="34" charset="0"/>
              <a:buChar char="•"/>
            </a:pPr>
            <a:endParaRPr lang="en-US" dirty="0"/>
          </a:p>
          <a:p>
            <a:pPr marL="342900" indent="-342900">
              <a:buFont typeface="Arial" pitchFamily="34" charset="0"/>
              <a:buChar char="•"/>
            </a:pPr>
            <a:r>
              <a:rPr lang="en-US" dirty="0"/>
              <a:t>Inclusive observables </a:t>
            </a:r>
            <a:r>
              <a:rPr lang="en-US" dirty="0">
                <a:sym typeface="Wingdings" pitchFamily="2" charset="2"/>
              </a:rPr>
              <a:t> </a:t>
            </a:r>
            <a:r>
              <a:rPr lang="en-US" i="1" dirty="0"/>
              <a:t>onset of </a:t>
            </a:r>
            <a:r>
              <a:rPr lang="en-US" i="1" dirty="0" err="1"/>
              <a:t>deconfinement</a:t>
            </a:r>
            <a:r>
              <a:rPr lang="en-US" dirty="0"/>
              <a:t> at 7-8 </a:t>
            </a:r>
            <a:r>
              <a:rPr lang="en-US" dirty="0" err="1"/>
              <a:t>GeV</a:t>
            </a:r>
            <a:r>
              <a:rPr lang="en-US" dirty="0"/>
              <a:t>.</a:t>
            </a:r>
          </a:p>
          <a:p>
            <a:pPr marL="342900" indent="-342900">
              <a:buFont typeface="Arial" pitchFamily="34" charset="0"/>
              <a:buChar char="•"/>
            </a:pPr>
            <a:endParaRPr lang="en-US" dirty="0"/>
          </a:p>
          <a:p>
            <a:pPr marL="342900" indent="-342900">
              <a:buFont typeface="Arial" pitchFamily="34" charset="0"/>
              <a:buChar char="•"/>
            </a:pPr>
            <a:r>
              <a:rPr lang="en-US" dirty="0"/>
              <a:t>The observables suggest a change in the nature of the system.  </a:t>
            </a:r>
          </a:p>
          <a:p>
            <a:pPr marL="342900" indent="-342900">
              <a:buFont typeface="Arial" pitchFamily="34" charset="0"/>
              <a:buChar char="•"/>
            </a:pPr>
            <a:endParaRPr lang="en-US" dirty="0"/>
          </a:p>
          <a:p>
            <a:pPr marL="342900" indent="-342900">
              <a:buFont typeface="Arial" pitchFamily="34" charset="0"/>
              <a:buChar char="•"/>
            </a:pPr>
            <a:r>
              <a:rPr lang="en-US" dirty="0"/>
              <a:t>More discriminating studies were needed to understand the nature of the  phase transition and to search for critical behavior.</a:t>
            </a:r>
          </a:p>
          <a:p>
            <a:pPr marL="342900" indent="-342900">
              <a:buFont typeface="Arial" pitchFamily="34" charset="0"/>
              <a:buChar char="•"/>
            </a:pPr>
            <a:endParaRPr lang="en-US" dirty="0"/>
          </a:p>
          <a:p>
            <a:pPr marL="342900" indent="-342900">
              <a:buFont typeface="Arial" pitchFamily="34" charset="0"/>
              <a:buChar char="•"/>
            </a:pPr>
            <a:r>
              <a:rPr lang="en-US" dirty="0"/>
              <a:t>It is best to study regions above and below the possible onset energy.</a:t>
            </a:r>
          </a:p>
        </p:txBody>
      </p:sp>
      <p:pic>
        <p:nvPicPr>
          <p:cNvPr id="6" name="Picture 3"/>
          <p:cNvPicPr>
            <a:picLocks noChangeAspect="1" noChangeArrowheads="1"/>
          </p:cNvPicPr>
          <p:nvPr/>
        </p:nvPicPr>
        <p:blipFill>
          <a:blip r:embed="rId3" cstate="print"/>
          <a:srcRect/>
          <a:stretch>
            <a:fillRect/>
          </a:stretch>
        </p:blipFill>
        <p:spPr bwMode="auto">
          <a:xfrm>
            <a:off x="7970992" y="1244600"/>
            <a:ext cx="2717000" cy="771525"/>
          </a:xfrm>
          <a:prstGeom prst="rect">
            <a:avLst/>
          </a:prstGeom>
          <a:noFill/>
          <a:ln w="9525">
            <a:solidFill>
              <a:schemeClr val="tx1"/>
            </a:solidFill>
            <a:miter lim="800000"/>
            <a:headEnd/>
            <a:tailEnd/>
          </a:ln>
        </p:spPr>
      </p:pic>
      <p:pic>
        <p:nvPicPr>
          <p:cNvPr id="7" name="Picture 5" descr="NA49QM05_KinkHornSte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89" y="827314"/>
            <a:ext cx="2825882" cy="6030686"/>
          </a:xfrm>
          <a:prstGeom prst="rect">
            <a:avLst/>
          </a:prstGeom>
        </p:spPr>
      </p:pic>
      <p:sp>
        <p:nvSpPr>
          <p:cNvPr id="8" name="Rectangle 6"/>
          <p:cNvSpPr/>
          <p:nvPr/>
        </p:nvSpPr>
        <p:spPr>
          <a:xfrm>
            <a:off x="7630640" y="841827"/>
            <a:ext cx="680705" cy="155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14672" y="5990770"/>
            <a:ext cx="59667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0175" y="221673"/>
            <a:ext cx="6234784" cy="523220"/>
          </a:xfrm>
          <a:prstGeom prst="rect">
            <a:avLst/>
          </a:prstGeom>
          <a:noFill/>
        </p:spPr>
        <p:txBody>
          <a:bodyPr wrap="none" rtlCol="0">
            <a:spAutoFit/>
          </a:bodyPr>
          <a:lstStyle/>
          <a:p>
            <a:r>
              <a:rPr lang="en-US" sz="2800" dirty="0" smtClean="0">
                <a:latin typeface="Arial Nova" panose="020B0504020202020204" pitchFamily="34" charset="0"/>
              </a:rPr>
              <a:t>What we knew from early experiments</a:t>
            </a:r>
            <a:endParaRPr lang="ru-RU" sz="2800" dirty="0">
              <a:latin typeface="Arial Nova" panose="020B0504020202020204" pitchFamily="34" charset="0"/>
            </a:endParaRPr>
          </a:p>
        </p:txBody>
      </p:sp>
    </p:spTree>
    <p:extLst>
      <p:ext uri="{BB962C8B-B14F-4D97-AF65-F5344CB8AC3E}">
        <p14:creationId xmlns:p14="http://schemas.microsoft.com/office/powerpoint/2010/main" val="38525643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58398" y="939880"/>
            <a:ext cx="10217602" cy="5575513"/>
          </a:xfrm>
          <a:prstGeom prst="rect">
            <a:avLst/>
          </a:prstGeom>
        </p:spPr>
      </p:pic>
      <p:sp>
        <p:nvSpPr>
          <p:cNvPr id="5" name="TextBox 4"/>
          <p:cNvSpPr txBox="1"/>
          <p:nvPr/>
        </p:nvSpPr>
        <p:spPr>
          <a:xfrm>
            <a:off x="445788" y="175491"/>
            <a:ext cx="6637971" cy="523220"/>
          </a:xfrm>
          <a:prstGeom prst="rect">
            <a:avLst/>
          </a:prstGeom>
          <a:noFill/>
        </p:spPr>
        <p:txBody>
          <a:bodyPr wrap="none" rtlCol="0">
            <a:spAutoFit/>
          </a:bodyPr>
          <a:lstStyle/>
          <a:p>
            <a:r>
              <a:rPr lang="en-US" sz="2800" dirty="0" smtClean="0"/>
              <a:t>Blast-Wave model and chemical freeze-out</a:t>
            </a:r>
            <a:endParaRPr lang="ru-RU" sz="2800" dirty="0"/>
          </a:p>
        </p:txBody>
      </p:sp>
    </p:spTree>
    <p:extLst>
      <p:ext uri="{BB962C8B-B14F-4D97-AF65-F5344CB8AC3E}">
        <p14:creationId xmlns:p14="http://schemas.microsoft.com/office/powerpoint/2010/main" val="36401573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5633" y="54236"/>
            <a:ext cx="6515630" cy="523220"/>
          </a:xfrm>
          <a:prstGeom prst="rect">
            <a:avLst/>
          </a:prstGeom>
          <a:noFill/>
        </p:spPr>
        <p:txBody>
          <a:bodyPr wrap="none" rtlCol="0">
            <a:spAutoFit/>
          </a:bodyPr>
          <a:lstStyle/>
          <a:p>
            <a:r>
              <a:rPr lang="en-US" sz="2800" dirty="0" smtClean="0">
                <a:latin typeface="Arial Nova" panose="020B0504020202020204" pitchFamily="34" charset="0"/>
              </a:rPr>
              <a:t>Momentum spectra of strange </a:t>
            </a:r>
            <a:r>
              <a:rPr lang="en-US" sz="2800" dirty="0" smtClean="0">
                <a:latin typeface="Arial Nova" panose="020B0504020202020204" pitchFamily="34" charset="0"/>
              </a:rPr>
              <a:t>particles</a:t>
            </a:r>
            <a:endParaRPr lang="ru-RU" sz="2800" dirty="0">
              <a:latin typeface="Arial Nova" panose="020B0504020202020204" pitchFamily="34" charset="0"/>
            </a:endParaRPr>
          </a:p>
        </p:txBody>
      </p:sp>
      <p:grpSp>
        <p:nvGrpSpPr>
          <p:cNvPr id="5" name="Группа 4"/>
          <p:cNvGrpSpPr/>
          <p:nvPr/>
        </p:nvGrpSpPr>
        <p:grpSpPr>
          <a:xfrm>
            <a:off x="0" y="587213"/>
            <a:ext cx="8446354" cy="6270787"/>
            <a:chOff x="1284824" y="709669"/>
            <a:chExt cx="8080504" cy="6030572"/>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076" y="709669"/>
              <a:ext cx="4040252" cy="299651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824" y="728435"/>
              <a:ext cx="4040252" cy="2996519"/>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824" y="3743720"/>
              <a:ext cx="4040252" cy="2996521"/>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5076" y="3724954"/>
              <a:ext cx="4040252" cy="2996521"/>
            </a:xfrm>
            <a:prstGeom prst="rect">
              <a:avLst/>
            </a:prstGeom>
          </p:spPr>
        </p:pic>
      </p:grpSp>
      <p:sp>
        <p:nvSpPr>
          <p:cNvPr id="10" name="TextBox 9"/>
          <p:cNvSpPr txBox="1"/>
          <p:nvPr/>
        </p:nvSpPr>
        <p:spPr>
          <a:xfrm>
            <a:off x="8638870" y="1133290"/>
            <a:ext cx="3115524" cy="3970318"/>
          </a:xfrm>
          <a:prstGeom prst="rect">
            <a:avLst/>
          </a:prstGeom>
          <a:noFill/>
        </p:spPr>
        <p:txBody>
          <a:bodyPr wrap="square" rtlCol="0">
            <a:spAutoFit/>
          </a:bodyPr>
          <a:lstStyle/>
          <a:p>
            <a:r>
              <a:rPr lang="en-US" dirty="0" smtClean="0">
                <a:latin typeface="Cambria Math" panose="02040503050406030204" pitchFamily="18" charset="0"/>
                <a:ea typeface="Cambria Math" panose="02040503050406030204" pitchFamily="18" charset="0"/>
              </a:rPr>
              <a:t>K</a:t>
            </a:r>
            <a:r>
              <a:rPr lang="en-US" baseline="30000" dirty="0" smtClean="0">
                <a:latin typeface="Cambria Math" panose="02040503050406030204" pitchFamily="18" charset="0"/>
                <a:ea typeface="Cambria Math" panose="02040503050406030204" pitchFamily="18" charset="0"/>
              </a:rPr>
              <a:t>0</a:t>
            </a:r>
            <a:r>
              <a:rPr lang="en-US" baseline="-25000" dirty="0" smtClean="0">
                <a:latin typeface="Cambria Math" panose="02040503050406030204" pitchFamily="18" charset="0"/>
                <a:ea typeface="Cambria Math" panose="02040503050406030204" pitchFamily="18" charset="0"/>
              </a:rPr>
              <a:t>s</a:t>
            </a:r>
            <a:r>
              <a:rPr lang="en-US" dirty="0" smtClean="0">
                <a:latin typeface="Cambria Math" panose="02040503050406030204" pitchFamily="18" charset="0"/>
                <a:ea typeface="Cambria Math" panose="02040503050406030204" pitchFamily="18" charset="0"/>
              </a:rPr>
              <a:t>, </a:t>
            </a:r>
            <a:r>
              <a:rPr lang="el-GR" dirty="0" smtClean="0">
                <a:latin typeface="Cambria Math" panose="02040503050406030204" pitchFamily="18" charset="0"/>
                <a:ea typeface="Cambria Math" panose="02040503050406030204" pitchFamily="18" charset="0"/>
              </a:rPr>
              <a:t>Λ</a:t>
            </a:r>
            <a:r>
              <a:rPr lang="en-US" dirty="0" smtClean="0">
                <a:latin typeface="Cambria Math" panose="02040503050406030204" pitchFamily="18" charset="0"/>
                <a:ea typeface="Cambria Math" panose="02040503050406030204" pitchFamily="18" charset="0"/>
              </a:rPr>
              <a:t>, anti-</a:t>
            </a:r>
            <a:r>
              <a:rPr lang="el-GR" dirty="0" smtClean="0">
                <a:latin typeface="Cambria Math" panose="02040503050406030204" pitchFamily="18" charset="0"/>
                <a:ea typeface="Cambria Math" panose="02040503050406030204" pitchFamily="18" charset="0"/>
              </a:rPr>
              <a:t>Λ</a:t>
            </a:r>
            <a:r>
              <a:rPr lang="en-US" dirty="0" smtClean="0">
                <a:latin typeface="Cambria Math" panose="02040503050406030204" pitchFamily="18" charset="0"/>
                <a:ea typeface="Cambria Math" panose="02040503050406030204" pitchFamily="18" charset="0"/>
              </a:rPr>
              <a:t>, </a:t>
            </a:r>
            <a:r>
              <a:rPr lang="el-GR" dirty="0" smtClean="0">
                <a:latin typeface="Cambria Math" panose="02040503050406030204" pitchFamily="18" charset="0"/>
                <a:ea typeface="Cambria Math" panose="02040503050406030204" pitchFamily="18" charset="0"/>
              </a:rPr>
              <a:t>Ξ</a:t>
            </a:r>
            <a:r>
              <a:rPr lang="en-US" baseline="30000" dirty="0" smtClean="0">
                <a:latin typeface="Cambria Math" panose="02040503050406030204" pitchFamily="18" charset="0"/>
                <a:ea typeface="Cambria Math" panose="02040503050406030204" pitchFamily="18" charset="0"/>
              </a:rPr>
              <a:t>-</a:t>
            </a:r>
            <a:r>
              <a:rPr lang="en-US" dirty="0" smtClean="0">
                <a:latin typeface="Cambria Math" panose="02040503050406030204" pitchFamily="18" charset="0"/>
                <a:ea typeface="Cambria Math" panose="02040503050406030204" pitchFamily="18" charset="0"/>
              </a:rPr>
              <a:t> transverse momentum spectra</a:t>
            </a:r>
          </a:p>
          <a:p>
            <a:r>
              <a:rPr lang="en-US" dirty="0" smtClean="0">
                <a:latin typeface="Cambria Math" panose="02040503050406030204" pitchFamily="18" charset="0"/>
                <a:ea typeface="Cambria Math" panose="02040503050406030204" pitchFamily="18" charset="0"/>
              </a:rPr>
              <a:t>at </a:t>
            </a:r>
            <a:r>
              <a:rPr lang="en-US" dirty="0" err="1" smtClean="0">
                <a:latin typeface="Cambria Math" panose="02040503050406030204" pitchFamily="18" charset="0"/>
                <a:ea typeface="Cambria Math" panose="02040503050406030204" pitchFamily="18" charset="0"/>
              </a:rPr>
              <a:t>midrapidity</a:t>
            </a:r>
            <a:r>
              <a:rPr lang="en-US" dirty="0" smtClean="0">
                <a:latin typeface="Cambria Math" panose="02040503050406030204" pitchFamily="18" charset="0"/>
                <a:ea typeface="Cambria Math" panose="02040503050406030204" pitchFamily="18" charset="0"/>
              </a:rPr>
              <a:t> |y| &lt; 0.5</a:t>
            </a:r>
          </a:p>
          <a:p>
            <a:endParaRPr lang="en-US" dirty="0">
              <a:latin typeface="Cambria Math" panose="02040503050406030204" pitchFamily="18" charset="0"/>
              <a:ea typeface="Cambria Math" panose="02040503050406030204" pitchFamily="18" charset="0"/>
            </a:endParaRPr>
          </a:p>
          <a:p>
            <a:r>
              <a:rPr lang="en-US" dirty="0" smtClean="0">
                <a:latin typeface="Cambria Math" panose="02040503050406030204" pitchFamily="18" charset="0"/>
                <a:ea typeface="Cambria Math" panose="02040503050406030204" pitchFamily="18" charset="0"/>
              </a:rPr>
              <a:t>Levy fit</a:t>
            </a:r>
          </a:p>
          <a:p>
            <a:endParaRPr lang="en-US" dirty="0" smtClean="0">
              <a:latin typeface="Cambria Math" panose="02040503050406030204" pitchFamily="18" charset="0"/>
              <a:ea typeface="Cambria Math" panose="02040503050406030204" pitchFamily="18" charset="0"/>
            </a:endParaRPr>
          </a:p>
          <a:p>
            <a:endParaRPr lang="en-US" dirty="0">
              <a:latin typeface="Cambria Math" panose="02040503050406030204" pitchFamily="18" charset="0"/>
              <a:ea typeface="Cambria Math" panose="02040503050406030204" pitchFamily="18" charset="0"/>
            </a:endParaRPr>
          </a:p>
          <a:p>
            <a:endParaRPr lang="en-US" dirty="0" smtClean="0">
              <a:latin typeface="Cambria Math" panose="02040503050406030204" pitchFamily="18" charset="0"/>
              <a:ea typeface="Cambria Math" panose="02040503050406030204" pitchFamily="18" charset="0"/>
            </a:endParaRPr>
          </a:p>
          <a:p>
            <a:endParaRPr lang="en-US" dirty="0">
              <a:latin typeface="Cambria Math" panose="02040503050406030204" pitchFamily="18" charset="0"/>
              <a:ea typeface="Cambria Math" panose="02040503050406030204" pitchFamily="18" charset="0"/>
            </a:endParaRPr>
          </a:p>
          <a:p>
            <a:r>
              <a:rPr lang="en-US" dirty="0" smtClean="0">
                <a:latin typeface="Cambria Math" panose="02040503050406030204" pitchFamily="18" charset="0"/>
                <a:ea typeface="Cambria Math" panose="02040503050406030204" pitchFamily="18" charset="0"/>
              </a:rPr>
              <a:t>Blast-wave fit</a:t>
            </a:r>
          </a:p>
          <a:p>
            <a:endParaRPr lang="en-US" dirty="0">
              <a:latin typeface="Cambria Math" panose="02040503050406030204" pitchFamily="18" charset="0"/>
              <a:ea typeface="Cambria Math" panose="02040503050406030204" pitchFamily="18" charset="0"/>
            </a:endParaRPr>
          </a:p>
          <a:p>
            <a:endParaRPr lang="en-US" dirty="0" smtClean="0">
              <a:latin typeface="Cambria Math" panose="02040503050406030204" pitchFamily="18" charset="0"/>
              <a:ea typeface="Cambria Math" panose="02040503050406030204" pitchFamily="18" charset="0"/>
            </a:endParaRPr>
          </a:p>
          <a:p>
            <a:endParaRPr lang="en-US" dirty="0">
              <a:latin typeface="Cambria Math" panose="02040503050406030204" pitchFamily="18" charset="0"/>
              <a:ea typeface="Cambria Math" panose="02040503050406030204" pitchFamily="18" charset="0"/>
            </a:endParaRPr>
          </a:p>
          <a:p>
            <a:endParaRPr lang="ru-RU" dirty="0">
              <a:latin typeface="Cambria Math" panose="02040503050406030204" pitchFamily="18" charset="0"/>
              <a:ea typeface="Cambria Math" panose="02040503050406030204" pitchFamily="18" charset="0"/>
            </a:endParaRPr>
          </a:p>
        </p:txBody>
      </p:sp>
      <p:graphicFrame>
        <p:nvGraphicFramePr>
          <p:cNvPr id="11" name="Объект 10"/>
          <p:cNvGraphicFramePr>
            <a:graphicFrameLocks noChangeAspect="1"/>
          </p:cNvGraphicFramePr>
          <p:nvPr>
            <p:extLst/>
          </p:nvPr>
        </p:nvGraphicFramePr>
        <p:xfrm>
          <a:off x="8728137" y="2633314"/>
          <a:ext cx="3070504" cy="778438"/>
        </p:xfrm>
        <a:graphic>
          <a:graphicData uri="http://schemas.openxmlformats.org/presentationml/2006/ole">
            <mc:AlternateContent xmlns:mc="http://schemas.openxmlformats.org/markup-compatibility/2006">
              <mc:Choice xmlns:v="urn:schemas-microsoft-com:vml" Requires="v">
                <p:oleObj spid="_x0000_s13400" name="Уравнение" r:id="rId7" imgW="1803240" imgH="457200" progId="Equation.3">
                  <p:embed/>
                </p:oleObj>
              </mc:Choice>
              <mc:Fallback>
                <p:oleObj name="Уравнение" r:id="rId7" imgW="1803240" imgH="457200" progId="Equation.3">
                  <p:embed/>
                  <p:pic>
                    <p:nvPicPr>
                      <p:cNvPr id="11" name="Объект 10"/>
                      <p:cNvPicPr/>
                      <p:nvPr/>
                    </p:nvPicPr>
                    <p:blipFill>
                      <a:blip r:embed="rId8"/>
                      <a:stretch>
                        <a:fillRect/>
                      </a:stretch>
                    </p:blipFill>
                    <p:spPr>
                      <a:xfrm>
                        <a:off x="8728137" y="2633314"/>
                        <a:ext cx="3070504" cy="778438"/>
                      </a:xfrm>
                      <a:prstGeom prst="rect">
                        <a:avLst/>
                      </a:prstGeom>
                    </p:spPr>
                  </p:pic>
                </p:oleObj>
              </mc:Fallback>
            </mc:AlternateContent>
          </a:graphicData>
        </a:graphic>
      </p:graphicFrame>
      <p:graphicFrame>
        <p:nvGraphicFramePr>
          <p:cNvPr id="12" name="Объект 11"/>
          <p:cNvGraphicFramePr>
            <a:graphicFrameLocks noChangeAspect="1"/>
          </p:cNvGraphicFramePr>
          <p:nvPr>
            <p:extLst/>
          </p:nvPr>
        </p:nvGraphicFramePr>
        <p:xfrm>
          <a:off x="8446354" y="4209687"/>
          <a:ext cx="3713788" cy="1378313"/>
        </p:xfrm>
        <a:graphic>
          <a:graphicData uri="http://schemas.openxmlformats.org/presentationml/2006/ole">
            <mc:AlternateContent xmlns:mc="http://schemas.openxmlformats.org/markup-compatibility/2006">
              <mc:Choice xmlns:v="urn:schemas-microsoft-com:vml" Requires="v">
                <p:oleObj spid="_x0000_s13401" name="Уравнение" r:id="rId9" imgW="2463480" imgH="914400" progId="Equation.3">
                  <p:embed/>
                </p:oleObj>
              </mc:Choice>
              <mc:Fallback>
                <p:oleObj name="Уравнение" r:id="rId9" imgW="2463480" imgH="914400" progId="Equation.3">
                  <p:embed/>
                  <p:pic>
                    <p:nvPicPr>
                      <p:cNvPr id="12" name="Объект 11"/>
                      <p:cNvPicPr/>
                      <p:nvPr/>
                    </p:nvPicPr>
                    <p:blipFill>
                      <a:blip r:embed="rId10"/>
                      <a:stretch>
                        <a:fillRect/>
                      </a:stretch>
                    </p:blipFill>
                    <p:spPr>
                      <a:xfrm>
                        <a:off x="8446354" y="4209687"/>
                        <a:ext cx="3713788" cy="1378313"/>
                      </a:xfrm>
                      <a:prstGeom prst="rect">
                        <a:avLst/>
                      </a:prstGeom>
                    </p:spPr>
                  </p:pic>
                </p:oleObj>
              </mc:Fallback>
            </mc:AlternateContent>
          </a:graphicData>
        </a:graphic>
      </p:graphicFrame>
      <p:sp>
        <p:nvSpPr>
          <p:cNvPr id="13" name="Прямоугольник 12"/>
          <p:cNvSpPr/>
          <p:nvPr/>
        </p:nvSpPr>
        <p:spPr>
          <a:xfrm>
            <a:off x="9327241" y="0"/>
            <a:ext cx="2864759" cy="338554"/>
          </a:xfrm>
          <a:prstGeom prst="rect">
            <a:avLst/>
          </a:prstGeom>
        </p:spPr>
        <p:txBody>
          <a:bodyPr wrap="none">
            <a:spAutoFit/>
          </a:bodyPr>
          <a:lstStyle/>
          <a:p>
            <a:r>
              <a:rPr lang="en-US" sz="1600" dirty="0">
                <a:latin typeface="Cambria Math" panose="02040503050406030204" pitchFamily="18" charset="0"/>
                <a:ea typeface="Cambria Math" panose="02040503050406030204" pitchFamily="18" charset="0"/>
              </a:rPr>
              <a:t>Phys. Rev. C </a:t>
            </a:r>
            <a:r>
              <a:rPr lang="en-US" sz="1600" b="1" dirty="0">
                <a:latin typeface="Cambria Math" panose="02040503050406030204" pitchFamily="18" charset="0"/>
                <a:ea typeface="Cambria Math" panose="02040503050406030204" pitchFamily="18" charset="0"/>
              </a:rPr>
              <a:t>102</a:t>
            </a:r>
            <a:r>
              <a:rPr lang="en-US" sz="1600" dirty="0">
                <a:latin typeface="Cambria Math" panose="02040503050406030204" pitchFamily="18" charset="0"/>
                <a:ea typeface="Cambria Math" panose="02040503050406030204" pitchFamily="18" charset="0"/>
              </a:rPr>
              <a:t> (2020) 34909</a:t>
            </a:r>
            <a:endParaRPr lang="ru-RU" sz="1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65507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0872"/>
            <a:ext cx="4950691" cy="3713019"/>
          </a:xfrm>
          <a:prstGeom prst="rect">
            <a:avLst/>
          </a:prstGeom>
        </p:spPr>
      </p:pic>
      <p:sp>
        <p:nvSpPr>
          <p:cNvPr id="6" name="TextBox 5"/>
          <p:cNvSpPr txBox="1"/>
          <p:nvPr/>
        </p:nvSpPr>
        <p:spPr>
          <a:xfrm>
            <a:off x="5790702" y="3170922"/>
            <a:ext cx="5874018" cy="707886"/>
          </a:xfrm>
          <a:prstGeom prst="rect">
            <a:avLst/>
          </a:prstGeom>
          <a:noFill/>
        </p:spPr>
        <p:txBody>
          <a:bodyPr wrap="square" rtlCol="0">
            <a:spAutoFit/>
          </a:bodyPr>
          <a:lstStyle/>
          <a:p>
            <a:pPr algn="ctr"/>
            <a:r>
              <a:rPr lang="en-US" sz="2000" dirty="0" smtClean="0"/>
              <a:t>We need to use some beam of test particles to collide it into the sample we want to investigate</a:t>
            </a:r>
            <a:endParaRPr lang="ru-RU" sz="2000" dirty="0"/>
          </a:p>
        </p:txBody>
      </p:sp>
      <p:sp>
        <p:nvSpPr>
          <p:cNvPr id="10" name="TextBox 9"/>
          <p:cNvSpPr txBox="1"/>
          <p:nvPr/>
        </p:nvSpPr>
        <p:spPr>
          <a:xfrm>
            <a:off x="6018924" y="2414968"/>
            <a:ext cx="5417573" cy="646331"/>
          </a:xfrm>
          <a:prstGeom prst="rect">
            <a:avLst/>
          </a:prstGeom>
          <a:noFill/>
        </p:spPr>
        <p:txBody>
          <a:bodyPr wrap="none" rtlCol="0">
            <a:spAutoFit/>
          </a:bodyPr>
          <a:lstStyle/>
          <a:p>
            <a:r>
              <a:rPr lang="en-US" dirty="0"/>
              <a:t>T</a:t>
            </a:r>
            <a:r>
              <a:rPr lang="en-US" dirty="0" smtClean="0"/>
              <a:t>ypical scale of high energy experiment </a:t>
            </a:r>
            <a:r>
              <a:rPr lang="ru-RU" dirty="0" smtClean="0"/>
              <a:t>1 </a:t>
            </a:r>
            <a:r>
              <a:rPr lang="en-US" dirty="0" err="1" smtClean="0"/>
              <a:t>fm</a:t>
            </a:r>
            <a:r>
              <a:rPr lang="ru-RU" dirty="0" smtClean="0"/>
              <a:t> = 10</a:t>
            </a:r>
            <a:r>
              <a:rPr lang="ru-RU" baseline="30000" dirty="0" smtClean="0"/>
              <a:t>-1</a:t>
            </a:r>
            <a:r>
              <a:rPr lang="en-US" baseline="30000" dirty="0" smtClean="0"/>
              <a:t>3</a:t>
            </a:r>
            <a:r>
              <a:rPr lang="ru-RU" dirty="0" smtClean="0"/>
              <a:t> </a:t>
            </a:r>
            <a:r>
              <a:rPr lang="en-US" dirty="0" err="1" smtClean="0"/>
              <a:t>sm</a:t>
            </a:r>
            <a:endParaRPr lang="en-US" dirty="0" smtClean="0"/>
          </a:p>
          <a:p>
            <a:r>
              <a:rPr lang="en-US" dirty="0" smtClean="0"/>
              <a:t>Typical timeframe ~ 1 – 100 </a:t>
            </a:r>
            <a:r>
              <a:rPr lang="en-US" dirty="0" err="1" smtClean="0"/>
              <a:t>fm</a:t>
            </a:r>
            <a:r>
              <a:rPr lang="en-US" dirty="0" smtClean="0"/>
              <a:t>/c = </a:t>
            </a:r>
            <a:r>
              <a:rPr lang="ru-RU" dirty="0" smtClean="0"/>
              <a:t>0.3 – 30 * 10</a:t>
            </a:r>
            <a:r>
              <a:rPr lang="ru-RU" baseline="30000" dirty="0" smtClean="0"/>
              <a:t>-2</a:t>
            </a:r>
            <a:r>
              <a:rPr lang="en-US" baseline="30000" dirty="0"/>
              <a:t>3</a:t>
            </a:r>
            <a:r>
              <a:rPr lang="ru-RU" baseline="30000" dirty="0" smtClean="0"/>
              <a:t> </a:t>
            </a:r>
            <a:r>
              <a:rPr lang="en-US" dirty="0" smtClean="0"/>
              <a:t>sec</a:t>
            </a:r>
            <a:endParaRPr lang="ru-RU" dirty="0" smtClean="0"/>
          </a:p>
        </p:txBody>
      </p:sp>
      <p:grpSp>
        <p:nvGrpSpPr>
          <p:cNvPr id="2" name="Группа 1"/>
          <p:cNvGrpSpPr/>
          <p:nvPr/>
        </p:nvGrpSpPr>
        <p:grpSpPr>
          <a:xfrm>
            <a:off x="8195308" y="76118"/>
            <a:ext cx="3469412" cy="2101667"/>
            <a:chOff x="7432742" y="1440872"/>
            <a:chExt cx="3469412" cy="2101667"/>
          </a:xfrm>
        </p:grpSpPr>
        <p:pic>
          <p:nvPicPr>
            <p:cNvPr id="8" name="Рисунок 7"/>
            <p:cNvPicPr>
              <a:picLocks noChangeAspect="1"/>
            </p:cNvPicPr>
            <p:nvPr/>
          </p:nvPicPr>
          <p:blipFill>
            <a:blip r:embed="rId3"/>
            <a:stretch>
              <a:fillRect/>
            </a:stretch>
          </p:blipFill>
          <p:spPr>
            <a:xfrm>
              <a:off x="7432742" y="1440872"/>
              <a:ext cx="3225000" cy="2101667"/>
            </a:xfrm>
            <a:prstGeom prst="rect">
              <a:avLst/>
            </a:prstGeom>
          </p:spPr>
        </p:pic>
        <p:sp>
          <p:nvSpPr>
            <p:cNvPr id="9" name="Овал 8"/>
            <p:cNvSpPr/>
            <p:nvPr/>
          </p:nvSpPr>
          <p:spPr>
            <a:xfrm rot="20085000">
              <a:off x="7997862" y="2232527"/>
              <a:ext cx="578442" cy="3630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 name="Прямая соединительная линия 11"/>
            <p:cNvCxnSpPr/>
            <p:nvPr/>
          </p:nvCxnSpPr>
          <p:spPr>
            <a:xfrm>
              <a:off x="7432742" y="1541323"/>
              <a:ext cx="3469412" cy="199090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7598714" y="1541323"/>
              <a:ext cx="3303440" cy="187796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240145" y="221672"/>
            <a:ext cx="4742132" cy="461665"/>
          </a:xfrm>
          <a:prstGeom prst="rect">
            <a:avLst/>
          </a:prstGeom>
          <a:noFill/>
        </p:spPr>
        <p:txBody>
          <a:bodyPr wrap="none" rtlCol="0">
            <a:spAutoFit/>
          </a:bodyPr>
          <a:lstStyle/>
          <a:p>
            <a:r>
              <a:rPr lang="en-US" sz="2400" dirty="0" smtClean="0">
                <a:latin typeface="Arial Nova" panose="020B0504020202020204" pitchFamily="34" charset="0"/>
              </a:rPr>
              <a:t>How do we study nuclear matter</a:t>
            </a:r>
            <a:r>
              <a:rPr lang="ru-RU" sz="2400" dirty="0" smtClean="0">
                <a:latin typeface="Arial Nova" panose="020B0504020202020204" pitchFamily="34" charset="0"/>
              </a:rPr>
              <a:t>?</a:t>
            </a:r>
            <a:endParaRPr lang="ru-RU" sz="2400" dirty="0">
              <a:latin typeface="Arial Nova" panose="020B0504020202020204" pitchFamily="34" charset="0"/>
            </a:endParaRP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1244" y="3927956"/>
            <a:ext cx="4202234" cy="2930044"/>
          </a:xfrm>
          <a:prstGeom prst="rect">
            <a:avLst/>
          </a:prstGeom>
        </p:spPr>
      </p:pic>
    </p:spTree>
    <p:extLst>
      <p:ext uri="{BB962C8B-B14F-4D97-AF65-F5344CB8AC3E}">
        <p14:creationId xmlns:p14="http://schemas.microsoft.com/office/powerpoint/2010/main" val="14244728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работа\FXT_3GEV.jpg"/>
          <p:cNvPicPr>
            <a:picLocks noChangeAspect="1" noChangeArrowheads="1"/>
          </p:cNvPicPr>
          <p:nvPr/>
        </p:nvPicPr>
        <p:blipFill>
          <a:blip r:embed="rId3" cstate="print"/>
          <a:srcRect/>
          <a:stretch>
            <a:fillRect/>
          </a:stretch>
        </p:blipFill>
        <p:spPr bwMode="auto">
          <a:xfrm>
            <a:off x="1247926" y="1274618"/>
            <a:ext cx="9000720" cy="4858328"/>
          </a:xfrm>
          <a:prstGeom prst="rect">
            <a:avLst/>
          </a:prstGeom>
          <a:noFill/>
        </p:spPr>
      </p:pic>
      <p:sp>
        <p:nvSpPr>
          <p:cNvPr id="3" name="TextBox 2"/>
          <p:cNvSpPr txBox="1"/>
          <p:nvPr/>
        </p:nvSpPr>
        <p:spPr>
          <a:xfrm>
            <a:off x="295563" y="203200"/>
            <a:ext cx="5946500" cy="461665"/>
          </a:xfrm>
          <a:prstGeom prst="rect">
            <a:avLst/>
          </a:prstGeom>
          <a:noFill/>
        </p:spPr>
        <p:txBody>
          <a:bodyPr wrap="none" rtlCol="0">
            <a:spAutoFit/>
          </a:bodyPr>
          <a:lstStyle/>
          <a:p>
            <a:r>
              <a:rPr lang="en-US" sz="2400" dirty="0" smtClean="0">
                <a:latin typeface="Arial Nova" panose="020B0504020202020204" pitchFamily="34" charset="0"/>
              </a:rPr>
              <a:t>Particle production differential and integral</a:t>
            </a:r>
            <a:endParaRPr lang="ru-RU" sz="2400" dirty="0">
              <a:latin typeface="Arial Nova" panose="020B050402020202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174303476"/>
              </p:ext>
            </p:extLst>
          </p:nvPr>
        </p:nvGraphicFramePr>
        <p:xfrm>
          <a:off x="9956078" y="269289"/>
          <a:ext cx="1791519" cy="791152"/>
        </p:xfrm>
        <a:graphic>
          <a:graphicData uri="http://schemas.openxmlformats.org/presentationml/2006/ole">
            <mc:AlternateContent xmlns:mc="http://schemas.openxmlformats.org/markup-compatibility/2006">
              <mc:Choice xmlns:v="urn:schemas-microsoft-com:vml" Requires="v">
                <p:oleObj spid="_x0000_s12360" name="Уравнение" r:id="rId4" imgW="977760" imgH="431640" progId="Equation.3">
                  <p:embed/>
                </p:oleObj>
              </mc:Choice>
              <mc:Fallback>
                <p:oleObj name="Уравнение" r:id="rId4" imgW="977760" imgH="431640" progId="Equation.3">
                  <p:embed/>
                  <p:pic>
                    <p:nvPicPr>
                      <p:cNvPr id="0" name=""/>
                      <p:cNvPicPr/>
                      <p:nvPr/>
                    </p:nvPicPr>
                    <p:blipFill>
                      <a:blip r:embed="rId5"/>
                      <a:stretch>
                        <a:fillRect/>
                      </a:stretch>
                    </p:blipFill>
                    <p:spPr>
                      <a:xfrm>
                        <a:off x="9956078" y="269289"/>
                        <a:ext cx="1791519" cy="791152"/>
                      </a:xfrm>
                      <a:prstGeom prst="rect">
                        <a:avLst/>
                      </a:prstGeom>
                    </p:spPr>
                  </p:pic>
                </p:oleObj>
              </mc:Fallback>
            </mc:AlternateContent>
          </a:graphicData>
        </a:graphic>
      </p:graphicFrame>
    </p:spTree>
    <p:extLst>
      <p:ext uri="{BB962C8B-B14F-4D97-AF65-F5344CB8AC3E}">
        <p14:creationId xmlns:p14="http://schemas.microsoft.com/office/powerpoint/2010/main" val="4076032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50588" y="933294"/>
            <a:ext cx="10563958" cy="5610238"/>
          </a:xfrm>
          <a:prstGeom prst="rect">
            <a:avLst/>
          </a:prstGeom>
        </p:spPr>
      </p:pic>
      <p:sp>
        <p:nvSpPr>
          <p:cNvPr id="5" name="TextBox 4"/>
          <p:cNvSpPr txBox="1"/>
          <p:nvPr/>
        </p:nvSpPr>
        <p:spPr>
          <a:xfrm>
            <a:off x="445788" y="175491"/>
            <a:ext cx="6606360" cy="523220"/>
          </a:xfrm>
          <a:prstGeom prst="rect">
            <a:avLst/>
          </a:prstGeom>
          <a:noFill/>
        </p:spPr>
        <p:txBody>
          <a:bodyPr wrap="none" rtlCol="0">
            <a:spAutoFit/>
          </a:bodyPr>
          <a:lstStyle/>
          <a:p>
            <a:r>
              <a:rPr lang="en-US" sz="2800" dirty="0" smtClean="0">
                <a:latin typeface="Arial Nova" panose="020B0504020202020204" pitchFamily="34" charset="0"/>
              </a:rPr>
              <a:t>Thermal model and kinematic freeze-out</a:t>
            </a:r>
            <a:endParaRPr lang="ru-RU" sz="2800" dirty="0">
              <a:latin typeface="Arial Nova" panose="020B0504020202020204" pitchFamily="34" charset="0"/>
            </a:endParaRPr>
          </a:p>
        </p:txBody>
      </p:sp>
    </p:spTree>
    <p:extLst>
      <p:ext uri="{BB962C8B-B14F-4D97-AF65-F5344CB8AC3E}">
        <p14:creationId xmlns:p14="http://schemas.microsoft.com/office/powerpoint/2010/main" val="3205227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524001" y="949885"/>
            <a:ext cx="8913090" cy="5908115"/>
          </a:xfrm>
          <a:prstGeom prst="rect">
            <a:avLst/>
          </a:prstGeom>
        </p:spPr>
      </p:pic>
      <p:sp>
        <p:nvSpPr>
          <p:cNvPr id="6" name="TextBox 5"/>
          <p:cNvSpPr txBox="1"/>
          <p:nvPr/>
        </p:nvSpPr>
        <p:spPr>
          <a:xfrm>
            <a:off x="314036" y="175492"/>
            <a:ext cx="4445319" cy="523220"/>
          </a:xfrm>
          <a:prstGeom prst="rect">
            <a:avLst/>
          </a:prstGeom>
          <a:noFill/>
        </p:spPr>
        <p:txBody>
          <a:bodyPr wrap="none" rtlCol="0">
            <a:spAutoFit/>
          </a:bodyPr>
          <a:lstStyle/>
          <a:p>
            <a:r>
              <a:rPr lang="en-US" sz="2800" dirty="0" smtClean="0"/>
              <a:t>Energy dependence of yields</a:t>
            </a:r>
            <a:endParaRPr lang="ru-RU" sz="2800" dirty="0"/>
          </a:p>
        </p:txBody>
      </p:sp>
    </p:spTree>
    <p:extLst>
      <p:ext uri="{BB962C8B-B14F-4D97-AF65-F5344CB8AC3E}">
        <p14:creationId xmlns:p14="http://schemas.microsoft.com/office/powerpoint/2010/main" val="928829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4036" y="175492"/>
            <a:ext cx="3530005" cy="523220"/>
          </a:xfrm>
          <a:prstGeom prst="rect">
            <a:avLst/>
          </a:prstGeom>
          <a:noFill/>
        </p:spPr>
        <p:txBody>
          <a:bodyPr wrap="none" rtlCol="0">
            <a:spAutoFit/>
          </a:bodyPr>
          <a:lstStyle/>
          <a:p>
            <a:r>
              <a:rPr lang="en-US" sz="2800" dirty="0" smtClean="0"/>
              <a:t>Energy dependence of </a:t>
            </a:r>
            <a:endParaRPr lang="ru-RU" sz="2800" dirty="0"/>
          </a:p>
        </p:txBody>
      </p:sp>
      <p:sp>
        <p:nvSpPr>
          <p:cNvPr id="6" name="TextBox 5"/>
          <p:cNvSpPr txBox="1"/>
          <p:nvPr/>
        </p:nvSpPr>
        <p:spPr>
          <a:xfrm>
            <a:off x="314036" y="175492"/>
            <a:ext cx="5529462" cy="523220"/>
          </a:xfrm>
          <a:prstGeom prst="rect">
            <a:avLst/>
          </a:prstGeom>
          <a:noFill/>
        </p:spPr>
        <p:txBody>
          <a:bodyPr wrap="none" rtlCol="0">
            <a:spAutoFit/>
          </a:bodyPr>
          <a:lstStyle/>
          <a:p>
            <a:r>
              <a:rPr lang="en-US" sz="2800" dirty="0" smtClean="0"/>
              <a:t>Energy dependence of particle ratios</a:t>
            </a:r>
            <a:endParaRPr lang="ru-RU" sz="2800" dirty="0"/>
          </a:p>
        </p:txBody>
      </p:sp>
      <p:sp>
        <p:nvSpPr>
          <p:cNvPr id="2" name="TextBox 1"/>
          <p:cNvSpPr txBox="1"/>
          <p:nvPr/>
        </p:nvSpPr>
        <p:spPr>
          <a:xfrm>
            <a:off x="8195320" y="1519657"/>
            <a:ext cx="3092563" cy="3139321"/>
          </a:xfrm>
          <a:prstGeom prst="rect">
            <a:avLst/>
          </a:prstGeom>
          <a:noFill/>
        </p:spPr>
        <p:txBody>
          <a:bodyPr wrap="square" rtlCol="0">
            <a:spAutoFit/>
          </a:bodyPr>
          <a:lstStyle/>
          <a:p>
            <a:r>
              <a:rPr lang="en-US" dirty="0" smtClean="0"/>
              <a:t>Ratios shows interesting trends for energy dependence</a:t>
            </a:r>
          </a:p>
          <a:p>
            <a:endParaRPr lang="en-US" dirty="0"/>
          </a:p>
          <a:p>
            <a:r>
              <a:rPr lang="en-US" dirty="0" err="1" smtClean="0"/>
              <a:t>Au+Au</a:t>
            </a:r>
            <a:r>
              <a:rPr lang="en-US" dirty="0" smtClean="0"/>
              <a:t> 14.5 and U+U 193 fit well in established trend</a:t>
            </a:r>
          </a:p>
          <a:p>
            <a:endParaRPr lang="en-US" dirty="0"/>
          </a:p>
          <a:p>
            <a:r>
              <a:rPr lang="en-US" dirty="0" smtClean="0"/>
              <a:t>Almost no </a:t>
            </a:r>
            <a:r>
              <a:rPr lang="en-US" dirty="0" err="1" smtClean="0"/>
              <a:t>barion</a:t>
            </a:r>
            <a:r>
              <a:rPr lang="en-US" dirty="0" smtClean="0"/>
              <a:t> asymmetry at high energies</a:t>
            </a:r>
          </a:p>
          <a:p>
            <a:endParaRPr lang="en-US" dirty="0"/>
          </a:p>
          <a:p>
            <a:r>
              <a:rPr lang="en-US" dirty="0" smtClean="0"/>
              <a:t>At lower energies </a:t>
            </a:r>
          </a:p>
          <a:p>
            <a:endParaRPr lang="ru-RU" dirty="0"/>
          </a:p>
        </p:txBody>
      </p:sp>
      <p:graphicFrame>
        <p:nvGraphicFramePr>
          <p:cNvPr id="3" name="Объект 2"/>
          <p:cNvGraphicFramePr>
            <a:graphicFrameLocks noChangeAspect="1"/>
          </p:cNvGraphicFramePr>
          <p:nvPr>
            <p:extLst>
              <p:ext uri="{D42A27DB-BD31-4B8C-83A1-F6EECF244321}">
                <p14:modId xmlns:p14="http://schemas.microsoft.com/office/powerpoint/2010/main" val="1998758677"/>
              </p:ext>
            </p:extLst>
          </p:nvPr>
        </p:nvGraphicFramePr>
        <p:xfrm>
          <a:off x="8123238" y="4514850"/>
          <a:ext cx="2757487" cy="427038"/>
        </p:xfrm>
        <a:graphic>
          <a:graphicData uri="http://schemas.openxmlformats.org/presentationml/2006/ole">
            <mc:AlternateContent xmlns:mc="http://schemas.openxmlformats.org/markup-compatibility/2006">
              <mc:Choice xmlns:v="urn:schemas-microsoft-com:vml" Requires="v">
                <p:oleObj spid="_x0000_s18453" name="Уравнение" r:id="rId3" imgW="1473120" imgH="228600" progId="Equation.3">
                  <p:embed/>
                </p:oleObj>
              </mc:Choice>
              <mc:Fallback>
                <p:oleObj name="Уравнение" r:id="rId3" imgW="1473120" imgH="228600" progId="Equation.3">
                  <p:embed/>
                  <p:pic>
                    <p:nvPicPr>
                      <p:cNvPr id="0" name=""/>
                      <p:cNvPicPr/>
                      <p:nvPr/>
                    </p:nvPicPr>
                    <p:blipFill>
                      <a:blip r:embed="rId4"/>
                      <a:stretch>
                        <a:fillRect/>
                      </a:stretch>
                    </p:blipFill>
                    <p:spPr>
                      <a:xfrm>
                        <a:off x="8123238" y="4514850"/>
                        <a:ext cx="2757487" cy="427038"/>
                      </a:xfrm>
                      <a:prstGeom prst="rect">
                        <a:avLst/>
                      </a:prstGeom>
                    </p:spPr>
                  </p:pic>
                </p:oleObj>
              </mc:Fallback>
            </mc:AlternateContent>
          </a:graphicData>
        </a:graphic>
      </p:graphicFrame>
      <p:pic>
        <p:nvPicPr>
          <p:cNvPr id="7" name="Рисунок 6"/>
          <p:cNvPicPr>
            <a:picLocks noChangeAspect="1"/>
          </p:cNvPicPr>
          <p:nvPr/>
        </p:nvPicPr>
        <p:blipFill>
          <a:blip r:embed="rId5"/>
          <a:stretch>
            <a:fillRect/>
          </a:stretch>
        </p:blipFill>
        <p:spPr>
          <a:xfrm>
            <a:off x="314035" y="698712"/>
            <a:ext cx="6756067" cy="5807663"/>
          </a:xfrm>
          <a:prstGeom prst="rect">
            <a:avLst/>
          </a:prstGeom>
        </p:spPr>
      </p:pic>
    </p:spTree>
    <p:extLst>
      <p:ext uri="{BB962C8B-B14F-4D97-AF65-F5344CB8AC3E}">
        <p14:creationId xmlns:p14="http://schemas.microsoft.com/office/powerpoint/2010/main" val="25158527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81074" y="1061324"/>
            <a:ext cx="3189731" cy="990922"/>
          </a:xfrm>
          <a:prstGeom prst="rect">
            <a:avLst/>
          </a:prstGeom>
        </p:spPr>
      </p:pic>
      <p:pic>
        <p:nvPicPr>
          <p:cNvPr id="4" name="Рисунок 3"/>
          <p:cNvPicPr>
            <a:picLocks noChangeAspect="1"/>
          </p:cNvPicPr>
          <p:nvPr/>
        </p:nvPicPr>
        <p:blipFill>
          <a:blip r:embed="rId3"/>
          <a:stretch>
            <a:fillRect/>
          </a:stretch>
        </p:blipFill>
        <p:spPr>
          <a:xfrm>
            <a:off x="958077" y="2276243"/>
            <a:ext cx="4242028" cy="3887287"/>
          </a:xfrm>
          <a:prstGeom prst="rect">
            <a:avLst/>
          </a:prstGeom>
        </p:spPr>
      </p:pic>
      <p:pic>
        <p:nvPicPr>
          <p:cNvPr id="5" name="Рисунок 4"/>
          <p:cNvPicPr>
            <a:picLocks noChangeAspect="1"/>
          </p:cNvPicPr>
          <p:nvPr/>
        </p:nvPicPr>
        <p:blipFill>
          <a:blip r:embed="rId4"/>
          <a:stretch>
            <a:fillRect/>
          </a:stretch>
        </p:blipFill>
        <p:spPr>
          <a:xfrm>
            <a:off x="6407526" y="1296796"/>
            <a:ext cx="4368771" cy="4866734"/>
          </a:xfrm>
          <a:prstGeom prst="rect">
            <a:avLst/>
          </a:prstGeom>
        </p:spPr>
      </p:pic>
      <p:sp>
        <p:nvSpPr>
          <p:cNvPr id="6" name="TextBox 5"/>
          <p:cNvSpPr txBox="1"/>
          <p:nvPr/>
        </p:nvSpPr>
        <p:spPr>
          <a:xfrm>
            <a:off x="246232" y="164496"/>
            <a:ext cx="5665718" cy="523220"/>
          </a:xfrm>
          <a:prstGeom prst="rect">
            <a:avLst/>
          </a:prstGeom>
          <a:noFill/>
        </p:spPr>
        <p:txBody>
          <a:bodyPr wrap="none" rtlCol="0">
            <a:spAutoFit/>
          </a:bodyPr>
          <a:lstStyle/>
          <a:p>
            <a:r>
              <a:rPr lang="en-US" sz="2800" dirty="0">
                <a:latin typeface="Arial Nova" panose="020B0504020202020204" pitchFamily="34" charset="0"/>
              </a:rPr>
              <a:t>Thermal </a:t>
            </a:r>
            <a:r>
              <a:rPr lang="en-US" sz="2800" dirty="0" smtClean="0">
                <a:latin typeface="Arial Nova" panose="020B0504020202020204" pitchFamily="34" charset="0"/>
              </a:rPr>
              <a:t>model particle production</a:t>
            </a:r>
            <a:endParaRPr lang="ru-RU" sz="2800" dirty="0">
              <a:latin typeface="Arial Nova" panose="020B0504020202020204" pitchFamily="34" charset="0"/>
            </a:endParaRPr>
          </a:p>
        </p:txBody>
      </p:sp>
    </p:spTree>
    <p:extLst>
      <p:ext uri="{BB962C8B-B14F-4D97-AF65-F5344CB8AC3E}">
        <p14:creationId xmlns:p14="http://schemas.microsoft.com/office/powerpoint/2010/main" val="26238418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4"/>
          <p:cNvSpPr/>
          <p:nvPr/>
        </p:nvSpPr>
        <p:spPr>
          <a:xfrm>
            <a:off x="7128376" y="6237704"/>
            <a:ext cx="3630609" cy="338554"/>
          </a:xfrm>
          <a:prstGeom prst="rect">
            <a:avLst/>
          </a:prstGeom>
        </p:spPr>
        <p:txBody>
          <a:bodyPr wrap="none">
            <a:spAutoFit/>
          </a:bodyPr>
          <a:lstStyle/>
          <a:p>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G.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Agakishiev</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et al., arXiv:1512.07070</a:t>
            </a:r>
          </a:p>
        </p:txBody>
      </p:sp>
      <p:sp>
        <p:nvSpPr>
          <p:cNvPr id="20" name="Textfeld 5"/>
          <p:cNvSpPr txBox="1"/>
          <p:nvPr/>
        </p:nvSpPr>
        <p:spPr>
          <a:xfrm>
            <a:off x="1347914" y="6068427"/>
            <a:ext cx="3984873" cy="338554"/>
          </a:xfrm>
          <a:prstGeom prst="rect">
            <a:avLst/>
          </a:prstGeom>
          <a:noFill/>
        </p:spPr>
        <p:txBody>
          <a:bodyPr wrap="none" rtlCol="0">
            <a:spAutoFit/>
          </a:bodyPr>
          <a:lstStyle/>
          <a:p>
            <a:r>
              <a:rPr lang="de-DE"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A. Andronic</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et al.,  Jour. Phys. G38 (2011)</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Группа 24"/>
          <p:cNvGrpSpPr/>
          <p:nvPr/>
        </p:nvGrpSpPr>
        <p:grpSpPr>
          <a:xfrm>
            <a:off x="5885886" y="1329571"/>
            <a:ext cx="5643340" cy="4320770"/>
            <a:chOff x="5865169" y="1422400"/>
            <a:chExt cx="5923497" cy="4754879"/>
          </a:xfrm>
        </p:grpSpPr>
        <p:pic>
          <p:nvPicPr>
            <p:cNvPr id="18" name="Grafik 3"/>
            <p:cNvPicPr>
              <a:picLocks noChangeAspect="1"/>
            </p:cNvPicPr>
            <p:nvPr/>
          </p:nvPicPr>
          <p:blipFill>
            <a:blip r:embed="rId2"/>
            <a:stretch>
              <a:fillRect/>
            </a:stretch>
          </p:blipFill>
          <p:spPr>
            <a:xfrm>
              <a:off x="5865169" y="1422400"/>
              <a:ext cx="5923497" cy="4754879"/>
            </a:xfrm>
            <a:prstGeom prst="rect">
              <a:avLst/>
            </a:prstGeom>
          </p:spPr>
        </p:pic>
        <p:sp>
          <p:nvSpPr>
            <p:cNvPr id="21" name="Rechteck 6"/>
            <p:cNvSpPr/>
            <p:nvPr/>
          </p:nvSpPr>
          <p:spPr bwMode="auto">
            <a:xfrm>
              <a:off x="6959600" y="3007360"/>
              <a:ext cx="4399280" cy="162560"/>
            </a:xfrm>
            <a:prstGeom prst="rect">
              <a:avLst/>
            </a:prstGeom>
            <a:solidFill>
              <a:srgbClr val="00B0F0">
                <a:alpha val="5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Comic Sans MS" pitchFamily="66" charset="0"/>
              </a:endParaRPr>
            </a:p>
          </p:txBody>
        </p:sp>
        <p:sp>
          <p:nvSpPr>
            <p:cNvPr id="23" name="Textfeld 9"/>
            <p:cNvSpPr txBox="1"/>
            <p:nvPr/>
          </p:nvSpPr>
          <p:spPr>
            <a:xfrm>
              <a:off x="10119360" y="3119120"/>
              <a:ext cx="658963" cy="584775"/>
            </a:xfrm>
            <a:prstGeom prst="rect">
              <a:avLst/>
            </a:prstGeom>
            <a:noFill/>
          </p:spPr>
          <p:txBody>
            <a:bodyPr wrap="none" rtlCol="0">
              <a:spAutoFit/>
            </a:bodyPr>
            <a:lstStyle/>
            <a:p>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T</a:t>
              </a:r>
              <a:r>
                <a:rPr lang="de-DE" sz="3200" baseline="-25000" dirty="0">
                  <a:solidFill>
                    <a:srgbClr val="0070C0"/>
                  </a:solidFill>
                  <a:latin typeface="Tahoma" panose="020B0604030504040204" pitchFamily="34" charset="0"/>
                  <a:ea typeface="Tahoma" panose="020B0604030504040204" pitchFamily="34" charset="0"/>
                  <a:cs typeface="Tahoma" panose="020B0604030504040204" pitchFamily="34" charset="0"/>
                </a:rPr>
                <a:t>c</a:t>
              </a:r>
              <a:r>
                <a:rPr lang="de-DE" sz="3200" baseline="30000" dirty="0">
                  <a:solidFill>
                    <a:srgbClr val="0070C0"/>
                  </a:solidFill>
                  <a:latin typeface="Tahoma" panose="020B0604030504040204" pitchFamily="34" charset="0"/>
                  <a:ea typeface="Tahoma" panose="020B0604030504040204" pitchFamily="34" charset="0"/>
                  <a:cs typeface="Tahoma" panose="020B0604030504040204" pitchFamily="34" charset="0"/>
                </a:rPr>
                <a:t>0</a:t>
              </a:r>
              <a:endParaRPr lang="de-DE" dirty="0"/>
            </a:p>
          </p:txBody>
        </p:sp>
      </p:grpSp>
      <p:grpSp>
        <p:nvGrpSpPr>
          <p:cNvPr id="12" name="Группа 11"/>
          <p:cNvGrpSpPr/>
          <p:nvPr/>
        </p:nvGrpSpPr>
        <p:grpSpPr>
          <a:xfrm>
            <a:off x="265881" y="1193477"/>
            <a:ext cx="5367167" cy="4748648"/>
            <a:chOff x="267015" y="820746"/>
            <a:chExt cx="5778185" cy="5461138"/>
          </a:xfrm>
        </p:grpSpPr>
        <p:pic>
          <p:nvPicPr>
            <p:cNvPr id="13" name="Grafik 1"/>
            <p:cNvPicPr>
              <a:picLocks noChangeAspect="1"/>
            </p:cNvPicPr>
            <p:nvPr/>
          </p:nvPicPr>
          <p:blipFill>
            <a:blip r:embed="rId3"/>
            <a:stretch>
              <a:fillRect/>
            </a:stretch>
          </p:blipFill>
          <p:spPr>
            <a:xfrm>
              <a:off x="267015" y="820746"/>
              <a:ext cx="5778185" cy="5461138"/>
            </a:xfrm>
            <a:prstGeom prst="rect">
              <a:avLst/>
            </a:prstGeom>
          </p:spPr>
        </p:pic>
        <p:sp>
          <p:nvSpPr>
            <p:cNvPr id="14" name="Rechteck 2"/>
            <p:cNvSpPr/>
            <p:nvPr/>
          </p:nvSpPr>
          <p:spPr bwMode="auto">
            <a:xfrm>
              <a:off x="1290320" y="2519680"/>
              <a:ext cx="4399280" cy="162560"/>
            </a:xfrm>
            <a:prstGeom prst="rect">
              <a:avLst/>
            </a:prstGeom>
            <a:solidFill>
              <a:srgbClr val="00B0F0">
                <a:alpha val="5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Comic Sans MS" pitchFamily="66" charset="0"/>
              </a:endParaRPr>
            </a:p>
          </p:txBody>
        </p:sp>
        <p:sp>
          <p:nvSpPr>
            <p:cNvPr id="15" name="Textfeld 8"/>
            <p:cNvSpPr txBox="1"/>
            <p:nvPr/>
          </p:nvSpPr>
          <p:spPr>
            <a:xfrm>
              <a:off x="4500880" y="2743200"/>
              <a:ext cx="658963" cy="584775"/>
            </a:xfrm>
            <a:prstGeom prst="rect">
              <a:avLst/>
            </a:prstGeom>
            <a:noFill/>
          </p:spPr>
          <p:txBody>
            <a:bodyPr wrap="none" rtlCol="0">
              <a:spAutoFit/>
            </a:bodyPr>
            <a:lstStyle/>
            <a:p>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T</a:t>
              </a:r>
              <a:r>
                <a:rPr lang="de-DE" sz="3200" baseline="-25000" dirty="0">
                  <a:solidFill>
                    <a:srgbClr val="0070C0"/>
                  </a:solidFill>
                  <a:latin typeface="Tahoma" panose="020B0604030504040204" pitchFamily="34" charset="0"/>
                  <a:ea typeface="Tahoma" panose="020B0604030504040204" pitchFamily="34" charset="0"/>
                  <a:cs typeface="Tahoma" panose="020B0604030504040204" pitchFamily="34" charset="0"/>
                </a:rPr>
                <a:t>c</a:t>
              </a:r>
              <a:r>
                <a:rPr lang="de-DE" sz="3200" baseline="30000" dirty="0">
                  <a:solidFill>
                    <a:srgbClr val="0070C0"/>
                  </a:solidFill>
                  <a:latin typeface="Tahoma" panose="020B0604030504040204" pitchFamily="34" charset="0"/>
                  <a:ea typeface="Tahoma" panose="020B0604030504040204" pitchFamily="34" charset="0"/>
                  <a:cs typeface="Tahoma" panose="020B0604030504040204" pitchFamily="34" charset="0"/>
                </a:rPr>
                <a:t>0</a:t>
              </a:r>
              <a:endParaRPr lang="de-DE" dirty="0"/>
            </a:p>
          </p:txBody>
        </p:sp>
      </p:grpSp>
      <p:sp>
        <p:nvSpPr>
          <p:cNvPr id="3" name="TextBox 2"/>
          <p:cNvSpPr txBox="1"/>
          <p:nvPr/>
        </p:nvSpPr>
        <p:spPr>
          <a:xfrm>
            <a:off x="535709" y="224004"/>
            <a:ext cx="3398944" cy="523220"/>
          </a:xfrm>
          <a:prstGeom prst="rect">
            <a:avLst/>
          </a:prstGeom>
          <a:noFill/>
        </p:spPr>
        <p:txBody>
          <a:bodyPr wrap="none" rtlCol="0">
            <a:spAutoFit/>
          </a:bodyPr>
          <a:lstStyle/>
          <a:p>
            <a:r>
              <a:rPr lang="en-US" sz="2800" dirty="0" smtClean="0">
                <a:latin typeface="Arial Nova" panose="020B0504020202020204" pitchFamily="34" charset="0"/>
              </a:rPr>
              <a:t>Phase diagram scan</a:t>
            </a:r>
            <a:endParaRPr lang="ru-RU" sz="2800" dirty="0" smtClean="0">
              <a:latin typeface="Arial Nova" panose="020B0504020202020204" pitchFamily="34" charset="0"/>
            </a:endParaRPr>
          </a:p>
        </p:txBody>
      </p:sp>
    </p:spTree>
    <p:extLst>
      <p:ext uri="{BB962C8B-B14F-4D97-AF65-F5344CB8AC3E}">
        <p14:creationId xmlns:p14="http://schemas.microsoft.com/office/powerpoint/2010/main" val="324982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8006717" y="161087"/>
            <a:ext cx="3893866" cy="5762471"/>
            <a:chOff x="6385229" y="904567"/>
            <a:chExt cx="3893866" cy="5762471"/>
          </a:xfrm>
        </p:grpSpPr>
        <p:pic>
          <p:nvPicPr>
            <p:cNvPr id="4" name="Grafik 3"/>
            <p:cNvPicPr>
              <a:picLocks noChangeAspect="1"/>
            </p:cNvPicPr>
            <p:nvPr/>
          </p:nvPicPr>
          <p:blipFill>
            <a:blip r:embed="rId2"/>
            <a:stretch>
              <a:fillRect/>
            </a:stretch>
          </p:blipFill>
          <p:spPr>
            <a:xfrm>
              <a:off x="6385229" y="904567"/>
              <a:ext cx="3390493" cy="5762471"/>
            </a:xfrm>
            <a:prstGeom prst="rect">
              <a:avLst/>
            </a:prstGeom>
          </p:spPr>
        </p:pic>
        <p:sp>
          <p:nvSpPr>
            <p:cNvPr id="5" name="Rechteck 6"/>
            <p:cNvSpPr/>
            <p:nvPr/>
          </p:nvSpPr>
          <p:spPr bwMode="auto">
            <a:xfrm>
              <a:off x="7020231" y="1823558"/>
              <a:ext cx="592557" cy="113399"/>
            </a:xfrm>
            <a:prstGeom prst="rect">
              <a:avLst/>
            </a:prstGeom>
            <a:solidFill>
              <a:srgbClr val="00B0F0">
                <a:alpha val="5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srgbClr val="FF0000"/>
                </a:solidFill>
                <a:effectLst/>
                <a:uLnTx/>
                <a:uFillTx/>
                <a:latin typeface="Comic Sans MS" pitchFamily="66" charset="0"/>
                <a:ea typeface="+mn-ea"/>
                <a:cs typeface="+mn-cs"/>
              </a:endParaRPr>
            </a:p>
          </p:txBody>
        </p:sp>
        <p:sp>
          <p:nvSpPr>
            <p:cNvPr id="6" name="Textfeld 9"/>
            <p:cNvSpPr txBox="1"/>
            <p:nvPr/>
          </p:nvSpPr>
          <p:spPr>
            <a:xfrm>
              <a:off x="7046452" y="1366684"/>
              <a:ext cx="5395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de-DE" sz="2400" b="0" i="0" u="none" strike="noStrike" kern="1200" cap="none" spc="0" normalizeH="0" baseline="-2500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de-DE" sz="2400" b="0" i="0" u="none" strike="noStrike" kern="1200" cap="none" spc="0" normalizeH="0" baseline="3000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de-DE" sz="2400" b="0" i="0" u="none" strike="noStrike" kern="1200" cap="none" spc="0" normalizeH="0" baseline="0" noProof="0" dirty="0">
                <a:ln>
                  <a:noFill/>
                </a:ln>
                <a:solidFill>
                  <a:srgbClr val="000000"/>
                </a:solidFill>
                <a:effectLst/>
                <a:uLnTx/>
                <a:uFillTx/>
                <a:latin typeface="Times New Roman"/>
              </a:endParaRPr>
            </a:p>
          </p:txBody>
        </p:sp>
        <p:sp>
          <p:nvSpPr>
            <p:cNvPr id="7" name="Rechteck 12"/>
            <p:cNvSpPr/>
            <p:nvPr/>
          </p:nvSpPr>
          <p:spPr bwMode="auto">
            <a:xfrm>
              <a:off x="7012038" y="1036320"/>
              <a:ext cx="577481" cy="4895482"/>
            </a:xfrm>
            <a:prstGeom prst="rect">
              <a:avLst/>
            </a:prstGeom>
            <a:solidFill>
              <a:srgbClr val="FF9900">
                <a:alpha val="38824"/>
              </a:srgbClr>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de-DE" sz="3600" smtClean="0">
                <a:solidFill>
                  <a:srgbClr val="FF0000"/>
                </a:solidFill>
                <a:latin typeface="Tahoma" pitchFamily="34" charset="0"/>
              </a:endParaRPr>
            </a:p>
          </p:txBody>
        </p:sp>
        <p:sp>
          <p:nvSpPr>
            <p:cNvPr id="8" name="Textfeld 4"/>
            <p:cNvSpPr txBox="1"/>
            <p:nvPr/>
          </p:nvSpPr>
          <p:spPr>
            <a:xfrm>
              <a:off x="9652000" y="1178560"/>
              <a:ext cx="541174" cy="461665"/>
            </a:xfrm>
            <a:prstGeom prst="rect">
              <a:avLst/>
            </a:prstGeom>
            <a:noFill/>
          </p:spPr>
          <p:txBody>
            <a:bodyPr wrap="none" rtlCol="0">
              <a:spAutoFit/>
            </a:bodyPr>
            <a:lstStyle/>
            <a:p>
              <a:r>
                <a:rPr lang="de-DE" sz="2400" dirty="0" err="1" smtClean="0">
                  <a:latin typeface="Tahoma" panose="020B0604030504040204" pitchFamily="34" charset="0"/>
                  <a:ea typeface="Tahoma" panose="020B0604030504040204" pitchFamily="34" charset="0"/>
                  <a:cs typeface="Tahoma" panose="020B0604030504040204" pitchFamily="34" charset="0"/>
                </a:rPr>
                <a:t>T</a:t>
              </a:r>
              <a:r>
                <a:rPr lang="de-DE" sz="2400" baseline="-25000" dirty="0" err="1" smtClean="0">
                  <a:latin typeface="Tahoma" panose="020B0604030504040204" pitchFamily="34" charset="0"/>
                  <a:ea typeface="Tahoma" panose="020B0604030504040204" pitchFamily="34" charset="0"/>
                  <a:cs typeface="Tahoma" panose="020B0604030504040204" pitchFamily="34" charset="0"/>
                </a:rPr>
                <a:t>ch</a:t>
              </a:r>
              <a:endParaRPr lang="de-DE"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9" name="Textfeld 13"/>
            <p:cNvSpPr txBox="1"/>
            <p:nvPr/>
          </p:nvSpPr>
          <p:spPr>
            <a:xfrm>
              <a:off x="9652000" y="2072640"/>
              <a:ext cx="627095" cy="461665"/>
            </a:xfrm>
            <a:prstGeom prst="rect">
              <a:avLst/>
            </a:prstGeom>
            <a:noFill/>
          </p:spPr>
          <p:txBody>
            <a:bodyPr wrap="none" rtlCol="0">
              <a:spAutoFit/>
            </a:bodyPr>
            <a:lstStyle/>
            <a:p>
              <a:r>
                <a:rPr lang="de-DE" sz="2400" dirty="0" err="1" smtClean="0">
                  <a:latin typeface="Tahoma" panose="020B0604030504040204" pitchFamily="34" charset="0"/>
                  <a:ea typeface="Tahoma" panose="020B0604030504040204" pitchFamily="34" charset="0"/>
                  <a:cs typeface="Tahoma" panose="020B0604030504040204" pitchFamily="34" charset="0"/>
                </a:rPr>
                <a:t>T</a:t>
              </a:r>
              <a:r>
                <a:rPr lang="de-DE" sz="2400" baseline="-25000" dirty="0" err="1" smtClean="0">
                  <a:latin typeface="Tahoma" panose="020B0604030504040204" pitchFamily="34" charset="0"/>
                  <a:ea typeface="Tahoma" panose="020B0604030504040204" pitchFamily="34" charset="0"/>
                  <a:cs typeface="Tahoma" panose="020B0604030504040204" pitchFamily="34" charset="0"/>
                </a:rPr>
                <a:t>kin</a:t>
              </a:r>
              <a:endParaRPr lang="de-DE" sz="2400" baseline="-25000" dirty="0">
                <a:latin typeface="Tahoma" panose="020B0604030504040204" pitchFamily="34" charset="0"/>
                <a:ea typeface="Tahoma" panose="020B0604030504040204" pitchFamily="34" charset="0"/>
                <a:cs typeface="Tahoma" panose="020B0604030504040204" pitchFamily="34" charset="0"/>
              </a:endParaRPr>
            </a:p>
          </p:txBody>
        </p:sp>
      </p:grpSp>
      <p:sp>
        <p:nvSpPr>
          <p:cNvPr id="10" name="Rechteck 14"/>
          <p:cNvSpPr/>
          <p:nvPr/>
        </p:nvSpPr>
        <p:spPr>
          <a:xfrm>
            <a:off x="6255956" y="5923558"/>
            <a:ext cx="6471753" cy="338554"/>
          </a:xfrm>
          <a:prstGeom prst="rect">
            <a:avLst/>
          </a:prstGeom>
        </p:spPr>
        <p:txBody>
          <a:bodyPr wrap="square">
            <a:spAutoFit/>
          </a:bodyPr>
          <a:lstStyle/>
          <a:p>
            <a:r>
              <a:rPr lang="de-DE" sz="1600" dirty="0">
                <a:ea typeface="Tahoma" panose="020B0604030504040204" pitchFamily="34" charset="0"/>
                <a:cs typeface="Tahoma" panose="020B0604030504040204" pitchFamily="34" charset="0"/>
              </a:rPr>
              <a:t>L. Adamczyk, et al. </a:t>
            </a:r>
            <a:r>
              <a:rPr lang="de-DE" sz="1600" dirty="0" smtClean="0">
                <a:ea typeface="Tahoma" panose="020B0604030504040204" pitchFamily="34" charset="0"/>
                <a:cs typeface="Tahoma" panose="020B0604030504040204" pitchFamily="34" charset="0"/>
              </a:rPr>
              <a:t>STAR </a:t>
            </a:r>
            <a:r>
              <a:rPr lang="de-DE" sz="1600" dirty="0" err="1" smtClean="0">
                <a:ea typeface="Tahoma" panose="020B0604030504040204" pitchFamily="34" charset="0"/>
                <a:cs typeface="Tahoma" panose="020B0604030504040204" pitchFamily="34" charset="0"/>
              </a:rPr>
              <a:t>Collaboration</a:t>
            </a:r>
            <a:r>
              <a:rPr lang="de-DE" sz="1600" dirty="0" smtClean="0">
                <a:ea typeface="Tahoma" panose="020B0604030504040204" pitchFamily="34" charset="0"/>
                <a:cs typeface="Tahoma" panose="020B0604030504040204" pitchFamily="34" charset="0"/>
              </a:rPr>
              <a:t> Phys</a:t>
            </a:r>
            <a:r>
              <a:rPr lang="de-DE" sz="1600" dirty="0">
                <a:ea typeface="Tahoma" panose="020B0604030504040204" pitchFamily="34" charset="0"/>
                <a:cs typeface="Tahoma" panose="020B0604030504040204" pitchFamily="34" charset="0"/>
              </a:rPr>
              <a:t>. </a:t>
            </a:r>
            <a:r>
              <a:rPr lang="de-DE" sz="1600" dirty="0" err="1">
                <a:ea typeface="Tahoma" panose="020B0604030504040204" pitchFamily="34" charset="0"/>
                <a:cs typeface="Tahoma" panose="020B0604030504040204" pitchFamily="34" charset="0"/>
              </a:rPr>
              <a:t>Rev</a:t>
            </a:r>
            <a:r>
              <a:rPr lang="de-DE" sz="1600" dirty="0">
                <a:ea typeface="Tahoma" panose="020B0604030504040204" pitchFamily="34" charset="0"/>
                <a:cs typeface="Tahoma" panose="020B0604030504040204" pitchFamily="34" charset="0"/>
              </a:rPr>
              <a:t>. C96 (2017) </a:t>
            </a:r>
            <a:r>
              <a:rPr lang="de-DE" sz="1600" dirty="0" smtClean="0">
                <a:ea typeface="Tahoma" panose="020B0604030504040204" pitchFamily="34" charset="0"/>
                <a:cs typeface="Tahoma" panose="020B0604030504040204" pitchFamily="34" charset="0"/>
              </a:rPr>
              <a:t>044904</a:t>
            </a:r>
            <a:endParaRPr lang="de-DE" sz="1600" dirty="0">
              <a:ea typeface="Tahoma" panose="020B0604030504040204" pitchFamily="34" charset="0"/>
              <a:cs typeface="Tahoma" panose="020B0604030504040204" pitchFamily="34" charset="0"/>
            </a:endParaRPr>
          </a:p>
        </p:txBody>
      </p:sp>
      <p:grpSp>
        <p:nvGrpSpPr>
          <p:cNvPr id="12" name="Группа 11"/>
          <p:cNvGrpSpPr/>
          <p:nvPr/>
        </p:nvGrpSpPr>
        <p:grpSpPr>
          <a:xfrm>
            <a:off x="265881" y="1193477"/>
            <a:ext cx="5367167" cy="4748648"/>
            <a:chOff x="267015" y="820746"/>
            <a:chExt cx="5778185" cy="5461138"/>
          </a:xfrm>
        </p:grpSpPr>
        <p:pic>
          <p:nvPicPr>
            <p:cNvPr id="13" name="Grafik 1"/>
            <p:cNvPicPr>
              <a:picLocks noChangeAspect="1"/>
            </p:cNvPicPr>
            <p:nvPr/>
          </p:nvPicPr>
          <p:blipFill>
            <a:blip r:embed="rId3"/>
            <a:stretch>
              <a:fillRect/>
            </a:stretch>
          </p:blipFill>
          <p:spPr>
            <a:xfrm>
              <a:off x="267015" y="820746"/>
              <a:ext cx="5778185" cy="5461138"/>
            </a:xfrm>
            <a:prstGeom prst="rect">
              <a:avLst/>
            </a:prstGeom>
          </p:spPr>
        </p:pic>
        <p:sp>
          <p:nvSpPr>
            <p:cNvPr id="14" name="Rechteck 2"/>
            <p:cNvSpPr/>
            <p:nvPr/>
          </p:nvSpPr>
          <p:spPr bwMode="auto">
            <a:xfrm>
              <a:off x="1290320" y="2519680"/>
              <a:ext cx="4399280" cy="162560"/>
            </a:xfrm>
            <a:prstGeom prst="rect">
              <a:avLst/>
            </a:prstGeom>
            <a:solidFill>
              <a:srgbClr val="00B0F0">
                <a:alpha val="5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Comic Sans MS" pitchFamily="66" charset="0"/>
              </a:endParaRPr>
            </a:p>
          </p:txBody>
        </p:sp>
        <p:sp>
          <p:nvSpPr>
            <p:cNvPr id="15" name="Textfeld 8"/>
            <p:cNvSpPr txBox="1"/>
            <p:nvPr/>
          </p:nvSpPr>
          <p:spPr>
            <a:xfrm>
              <a:off x="4500880" y="2743200"/>
              <a:ext cx="658963" cy="584775"/>
            </a:xfrm>
            <a:prstGeom prst="rect">
              <a:avLst/>
            </a:prstGeom>
            <a:noFill/>
          </p:spPr>
          <p:txBody>
            <a:bodyPr wrap="none" rtlCol="0">
              <a:spAutoFit/>
            </a:bodyPr>
            <a:lstStyle/>
            <a:p>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T</a:t>
              </a:r>
              <a:r>
                <a:rPr lang="de-DE" sz="3200" baseline="-25000" dirty="0">
                  <a:solidFill>
                    <a:srgbClr val="0070C0"/>
                  </a:solidFill>
                  <a:latin typeface="Tahoma" panose="020B0604030504040204" pitchFamily="34" charset="0"/>
                  <a:ea typeface="Tahoma" panose="020B0604030504040204" pitchFamily="34" charset="0"/>
                  <a:cs typeface="Tahoma" panose="020B0604030504040204" pitchFamily="34" charset="0"/>
                </a:rPr>
                <a:t>c</a:t>
              </a:r>
              <a:r>
                <a:rPr lang="de-DE" sz="3200" baseline="30000" dirty="0">
                  <a:solidFill>
                    <a:srgbClr val="0070C0"/>
                  </a:solidFill>
                  <a:latin typeface="Tahoma" panose="020B0604030504040204" pitchFamily="34" charset="0"/>
                  <a:ea typeface="Tahoma" panose="020B0604030504040204" pitchFamily="34" charset="0"/>
                  <a:cs typeface="Tahoma" panose="020B0604030504040204" pitchFamily="34" charset="0"/>
                </a:rPr>
                <a:t>0</a:t>
              </a:r>
              <a:endParaRPr lang="de-DE" dirty="0"/>
            </a:p>
          </p:txBody>
        </p:sp>
      </p:grpSp>
      <p:sp>
        <p:nvSpPr>
          <p:cNvPr id="16" name="TextBox 15"/>
          <p:cNvSpPr txBox="1"/>
          <p:nvPr/>
        </p:nvSpPr>
        <p:spPr>
          <a:xfrm>
            <a:off x="535709" y="224004"/>
            <a:ext cx="3398944" cy="523220"/>
          </a:xfrm>
          <a:prstGeom prst="rect">
            <a:avLst/>
          </a:prstGeom>
          <a:noFill/>
        </p:spPr>
        <p:txBody>
          <a:bodyPr wrap="none" rtlCol="0">
            <a:spAutoFit/>
          </a:bodyPr>
          <a:lstStyle/>
          <a:p>
            <a:r>
              <a:rPr lang="en-US" sz="2800" dirty="0">
                <a:latin typeface="Arial Nova" panose="020B0504020202020204" pitchFamily="34" charset="0"/>
              </a:rPr>
              <a:t>Phase diagram scan</a:t>
            </a:r>
            <a:endParaRPr lang="ru-RU" sz="2800" dirty="0">
              <a:latin typeface="Arial Nova" panose="020B0504020202020204" pitchFamily="34" charset="0"/>
            </a:endParaRPr>
          </a:p>
        </p:txBody>
      </p:sp>
      <p:sp>
        <p:nvSpPr>
          <p:cNvPr id="17" name="TextBox 16">
            <a:extLst>
              <a:ext uri="{FF2B5EF4-FFF2-40B4-BE49-F238E27FC236}">
                <a16:creationId xmlns:a16="http://schemas.microsoft.com/office/drawing/2014/main" id="{BABC1F73-360C-411D-B61B-2C77D013781A}"/>
              </a:ext>
            </a:extLst>
          </p:cNvPr>
          <p:cNvSpPr txBox="1"/>
          <p:nvPr/>
        </p:nvSpPr>
        <p:spPr>
          <a:xfrm>
            <a:off x="5893202" y="1370501"/>
            <a:ext cx="1566032" cy="1754326"/>
          </a:xfrm>
          <a:prstGeom prst="rect">
            <a:avLst/>
          </a:prstGeom>
          <a:noFill/>
          <a:ln>
            <a:solidFill>
              <a:srgbClr val="FF0000"/>
            </a:solidFill>
          </a:ln>
        </p:spPr>
        <p:txBody>
          <a:bodyPr wrap="square" rtlCol="0">
            <a:spAutoFit/>
          </a:bodyPr>
          <a:lstStyle/>
          <a:p>
            <a:r>
              <a:rPr lang="en-US" dirty="0" err="1"/>
              <a:t>T</a:t>
            </a:r>
            <a:r>
              <a:rPr lang="en-US" baseline="-25000" dirty="0" err="1"/>
              <a:t>chem</a:t>
            </a:r>
            <a:r>
              <a:rPr lang="en-US" dirty="0"/>
              <a:t> and </a:t>
            </a:r>
            <a:r>
              <a:rPr lang="en-US" dirty="0" err="1"/>
              <a:t>T</a:t>
            </a:r>
            <a:r>
              <a:rPr lang="en-US" baseline="-25000" dirty="0" err="1"/>
              <a:t>kin</a:t>
            </a:r>
            <a:r>
              <a:rPr lang="en-US" dirty="0"/>
              <a:t> diverge at around 7 GeV.</a:t>
            </a:r>
          </a:p>
          <a:p>
            <a:endParaRPr lang="en-US" dirty="0"/>
          </a:p>
          <a:p>
            <a:r>
              <a:rPr lang="en-US" dirty="0" err="1"/>
              <a:t>T</a:t>
            </a:r>
            <a:r>
              <a:rPr lang="en-US" baseline="-25000" dirty="0" err="1"/>
              <a:t>kin</a:t>
            </a:r>
            <a:r>
              <a:rPr lang="en-US" dirty="0"/>
              <a:t> and &lt;</a:t>
            </a:r>
            <a:r>
              <a:rPr lang="en-US" dirty="0">
                <a:latin typeface="Symbol" panose="05050102010706020507" pitchFamily="18" charset="2"/>
              </a:rPr>
              <a:t>b&gt;</a:t>
            </a:r>
            <a:r>
              <a:rPr lang="en-US" dirty="0"/>
              <a:t> flatten</a:t>
            </a:r>
          </a:p>
        </p:txBody>
      </p:sp>
      <p:cxnSp>
        <p:nvCxnSpPr>
          <p:cNvPr id="18" name="Straight Arrow Connector 7">
            <a:extLst>
              <a:ext uri="{FF2B5EF4-FFF2-40B4-BE49-F238E27FC236}">
                <a16:creationId xmlns:a16="http://schemas.microsoft.com/office/drawing/2014/main" id="{C9D4342E-6E4F-4C8D-8956-75A894E60489}"/>
              </a:ext>
            </a:extLst>
          </p:cNvPr>
          <p:cNvCxnSpPr/>
          <p:nvPr/>
        </p:nvCxnSpPr>
        <p:spPr>
          <a:xfrm flipV="1">
            <a:off x="7459234" y="896745"/>
            <a:ext cx="1809456" cy="13509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9">
            <a:extLst>
              <a:ext uri="{FF2B5EF4-FFF2-40B4-BE49-F238E27FC236}">
                <a16:creationId xmlns:a16="http://schemas.microsoft.com/office/drawing/2014/main" id="{C6C38C8A-50CA-4D03-B921-D8F7A8DBADD8}"/>
              </a:ext>
            </a:extLst>
          </p:cNvPr>
          <p:cNvCxnSpPr/>
          <p:nvPr/>
        </p:nvCxnSpPr>
        <p:spPr>
          <a:xfrm>
            <a:off x="7459234" y="2247664"/>
            <a:ext cx="2011665" cy="1185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8B9112E-4247-4A46-BBE3-D4A79F4562F3}"/>
              </a:ext>
            </a:extLst>
          </p:cNvPr>
          <p:cNvSpPr txBox="1"/>
          <p:nvPr/>
        </p:nvSpPr>
        <p:spPr>
          <a:xfrm>
            <a:off x="6058731" y="4229314"/>
            <a:ext cx="1295400" cy="646331"/>
          </a:xfrm>
          <a:prstGeom prst="rect">
            <a:avLst/>
          </a:prstGeom>
          <a:noFill/>
        </p:spPr>
        <p:txBody>
          <a:bodyPr wrap="square" rtlCol="0">
            <a:spAutoFit/>
          </a:bodyPr>
          <a:lstStyle/>
          <a:p>
            <a:r>
              <a:rPr lang="en-US" dirty="0"/>
              <a:t>Softening of the </a:t>
            </a:r>
            <a:r>
              <a:rPr lang="en-US" dirty="0" err="1"/>
              <a:t>EoS</a:t>
            </a:r>
            <a:r>
              <a:rPr lang="en-US" dirty="0"/>
              <a:t>?</a:t>
            </a:r>
          </a:p>
        </p:txBody>
      </p:sp>
      <p:cxnSp>
        <p:nvCxnSpPr>
          <p:cNvPr id="21" name="Straight Arrow Connector 10">
            <a:extLst>
              <a:ext uri="{FF2B5EF4-FFF2-40B4-BE49-F238E27FC236}">
                <a16:creationId xmlns:a16="http://schemas.microsoft.com/office/drawing/2014/main" id="{92D01897-F8C4-4889-B9F4-AA8ED8625A4E}"/>
              </a:ext>
            </a:extLst>
          </p:cNvPr>
          <p:cNvCxnSpPr/>
          <p:nvPr/>
        </p:nvCxnSpPr>
        <p:spPr>
          <a:xfrm flipV="1">
            <a:off x="7266728" y="3860063"/>
            <a:ext cx="2225104" cy="79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359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043" y="2029228"/>
            <a:ext cx="4819072" cy="4224720"/>
          </a:xfrm>
          <a:prstGeom prst="rect">
            <a:avLst/>
          </a:prstGeom>
        </p:spPr>
      </p:pic>
      <p:pic>
        <p:nvPicPr>
          <p:cNvPr id="5" name="Рисунок 4"/>
          <p:cNvPicPr>
            <a:picLocks noChangeAspect="1"/>
          </p:cNvPicPr>
          <p:nvPr/>
        </p:nvPicPr>
        <p:blipFill>
          <a:blip r:embed="rId3"/>
          <a:stretch>
            <a:fillRect/>
          </a:stretch>
        </p:blipFill>
        <p:spPr>
          <a:xfrm>
            <a:off x="921462" y="2029227"/>
            <a:ext cx="4233250" cy="4224721"/>
          </a:xfrm>
          <a:prstGeom prst="rect">
            <a:avLst/>
          </a:prstGeom>
        </p:spPr>
      </p:pic>
      <p:sp>
        <p:nvSpPr>
          <p:cNvPr id="6" name="TextBox 5"/>
          <p:cNvSpPr txBox="1"/>
          <p:nvPr/>
        </p:nvSpPr>
        <p:spPr>
          <a:xfrm>
            <a:off x="646546" y="1163783"/>
            <a:ext cx="11096692" cy="369332"/>
          </a:xfrm>
          <a:prstGeom prst="rect">
            <a:avLst/>
          </a:prstGeom>
          <a:noFill/>
        </p:spPr>
        <p:txBody>
          <a:bodyPr wrap="none" rtlCol="0">
            <a:spAutoFit/>
          </a:bodyPr>
          <a:lstStyle/>
          <a:p>
            <a:r>
              <a:rPr lang="en-US" dirty="0" smtClean="0"/>
              <a:t>Pike is observed in particle ratios for strange/non-strange particles for HIC and not observed for light collision systems</a:t>
            </a:r>
            <a:endParaRPr lang="ru-RU" dirty="0"/>
          </a:p>
        </p:txBody>
      </p:sp>
      <p:sp>
        <p:nvSpPr>
          <p:cNvPr id="7" name="TextBox 6"/>
          <p:cNvSpPr txBox="1"/>
          <p:nvPr/>
        </p:nvSpPr>
        <p:spPr>
          <a:xfrm>
            <a:off x="480292" y="223230"/>
            <a:ext cx="4532395" cy="523220"/>
          </a:xfrm>
          <a:prstGeom prst="rect">
            <a:avLst/>
          </a:prstGeom>
          <a:noFill/>
        </p:spPr>
        <p:txBody>
          <a:bodyPr wrap="none" rtlCol="0">
            <a:spAutoFit/>
          </a:bodyPr>
          <a:lstStyle/>
          <a:p>
            <a:r>
              <a:rPr lang="en-US" sz="2800" dirty="0" smtClean="0">
                <a:latin typeface="Arial Nova" panose="020B0504020202020204" pitchFamily="34" charset="0"/>
              </a:rPr>
              <a:t>Strange particle production</a:t>
            </a:r>
            <a:endParaRPr lang="ru-RU" sz="2800" dirty="0">
              <a:latin typeface="Arial Nova" panose="020B0504020202020204" pitchFamily="34" charset="0"/>
            </a:endParaRPr>
          </a:p>
        </p:txBody>
      </p:sp>
    </p:spTree>
    <p:extLst>
      <p:ext uri="{BB962C8B-B14F-4D97-AF65-F5344CB8AC3E}">
        <p14:creationId xmlns:p14="http://schemas.microsoft.com/office/powerpoint/2010/main" val="42944998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6255" y="951162"/>
            <a:ext cx="11259128" cy="5483767"/>
          </a:xfrm>
          <a:prstGeom prst="rect">
            <a:avLst/>
          </a:prstGeom>
        </p:spPr>
      </p:pic>
      <p:sp>
        <p:nvSpPr>
          <p:cNvPr id="5" name="TextBox 4"/>
          <p:cNvSpPr txBox="1"/>
          <p:nvPr/>
        </p:nvSpPr>
        <p:spPr>
          <a:xfrm>
            <a:off x="406398" y="235421"/>
            <a:ext cx="2482474" cy="523220"/>
          </a:xfrm>
          <a:prstGeom prst="rect">
            <a:avLst/>
          </a:prstGeom>
          <a:noFill/>
        </p:spPr>
        <p:txBody>
          <a:bodyPr wrap="none" rtlCol="0">
            <a:spAutoFit/>
          </a:bodyPr>
          <a:lstStyle/>
          <a:p>
            <a:r>
              <a:rPr lang="en-US" sz="2800" dirty="0" smtClean="0">
                <a:latin typeface="Arial Nova" panose="020B0504020202020204" pitchFamily="34" charset="0"/>
              </a:rPr>
              <a:t>Collective flow</a:t>
            </a:r>
            <a:endParaRPr lang="ru-RU" sz="2800" dirty="0">
              <a:latin typeface="Arial Nova" panose="020B0504020202020204" pitchFamily="34" charset="0"/>
            </a:endParaRPr>
          </a:p>
        </p:txBody>
      </p:sp>
    </p:spTree>
    <p:extLst>
      <p:ext uri="{BB962C8B-B14F-4D97-AF65-F5344CB8AC3E}">
        <p14:creationId xmlns:p14="http://schemas.microsoft.com/office/powerpoint/2010/main" val="135729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398" y="235421"/>
            <a:ext cx="2482474" cy="523220"/>
          </a:xfrm>
          <a:prstGeom prst="rect">
            <a:avLst/>
          </a:prstGeom>
          <a:noFill/>
        </p:spPr>
        <p:txBody>
          <a:bodyPr wrap="none" rtlCol="0">
            <a:spAutoFit/>
          </a:bodyPr>
          <a:lstStyle/>
          <a:p>
            <a:r>
              <a:rPr lang="en-US" sz="2800" dirty="0" smtClean="0">
                <a:latin typeface="Arial Nova" panose="020B0504020202020204" pitchFamily="34" charset="0"/>
              </a:rPr>
              <a:t>Collective flow</a:t>
            </a:r>
            <a:endParaRPr lang="ru-RU" sz="2800" dirty="0">
              <a:latin typeface="Arial Nova" panose="020B0504020202020204" pitchFamily="34" charset="0"/>
            </a:endParaRPr>
          </a:p>
        </p:txBody>
      </p:sp>
      <p:pic>
        <p:nvPicPr>
          <p:cNvPr id="3" name="Рисунок 2"/>
          <p:cNvPicPr>
            <a:picLocks noChangeAspect="1"/>
          </p:cNvPicPr>
          <p:nvPr/>
        </p:nvPicPr>
        <p:blipFill>
          <a:blip r:embed="rId2"/>
          <a:stretch>
            <a:fillRect/>
          </a:stretch>
        </p:blipFill>
        <p:spPr>
          <a:xfrm>
            <a:off x="4509156" y="2477644"/>
            <a:ext cx="7682844" cy="2486407"/>
          </a:xfrm>
          <a:prstGeom prst="rect">
            <a:avLst/>
          </a:prstGeom>
        </p:spPr>
      </p:pic>
      <p:sp>
        <p:nvSpPr>
          <p:cNvPr id="4" name="TextBox 3"/>
          <p:cNvSpPr txBox="1"/>
          <p:nvPr/>
        </p:nvSpPr>
        <p:spPr>
          <a:xfrm>
            <a:off x="8295588" y="786405"/>
            <a:ext cx="3695306" cy="923330"/>
          </a:xfrm>
          <a:prstGeom prst="rect">
            <a:avLst/>
          </a:prstGeom>
          <a:noFill/>
        </p:spPr>
        <p:txBody>
          <a:bodyPr wrap="square" rtlCol="0">
            <a:spAutoFit/>
          </a:bodyPr>
          <a:lstStyle/>
          <a:p>
            <a:pPr algn="ctr"/>
            <a:r>
              <a:rPr lang="en-US" dirty="0" smtClean="0"/>
              <a:t>Initial spatial asymmetry is transferred to the final momentum asymmetry</a:t>
            </a:r>
            <a:endParaRPr lang="ru-RU" dirty="0"/>
          </a:p>
        </p:txBody>
      </p:sp>
      <p:pic>
        <p:nvPicPr>
          <p:cNvPr id="5" name="Рисунок 4"/>
          <p:cNvPicPr>
            <a:picLocks noChangeAspect="1"/>
          </p:cNvPicPr>
          <p:nvPr/>
        </p:nvPicPr>
        <p:blipFill>
          <a:blip r:embed="rId3"/>
          <a:stretch>
            <a:fillRect/>
          </a:stretch>
        </p:blipFill>
        <p:spPr>
          <a:xfrm>
            <a:off x="314035" y="1085187"/>
            <a:ext cx="5763632" cy="1077918"/>
          </a:xfrm>
          <a:prstGeom prst="rect">
            <a:avLst/>
          </a:prstGeom>
        </p:spPr>
      </p:pic>
      <p:pic>
        <p:nvPicPr>
          <p:cNvPr id="6" name="Рисунок 5"/>
          <p:cNvPicPr>
            <a:picLocks noChangeAspect="1"/>
          </p:cNvPicPr>
          <p:nvPr/>
        </p:nvPicPr>
        <p:blipFill>
          <a:blip r:embed="rId4"/>
          <a:stretch>
            <a:fillRect/>
          </a:stretch>
        </p:blipFill>
        <p:spPr>
          <a:xfrm>
            <a:off x="184785" y="2477644"/>
            <a:ext cx="4566601" cy="3582534"/>
          </a:xfrm>
          <a:prstGeom prst="rect">
            <a:avLst/>
          </a:prstGeom>
        </p:spPr>
      </p:pic>
      <p:pic>
        <p:nvPicPr>
          <p:cNvPr id="8" name="Рисунок 7"/>
          <p:cNvPicPr>
            <a:picLocks noChangeAspect="1"/>
          </p:cNvPicPr>
          <p:nvPr/>
        </p:nvPicPr>
        <p:blipFill>
          <a:blip r:embed="rId5"/>
          <a:stretch>
            <a:fillRect/>
          </a:stretch>
        </p:blipFill>
        <p:spPr>
          <a:xfrm>
            <a:off x="6249524" y="5358902"/>
            <a:ext cx="5179351" cy="853600"/>
          </a:xfrm>
          <a:prstGeom prst="rect">
            <a:avLst/>
          </a:prstGeom>
        </p:spPr>
      </p:pic>
    </p:spTree>
    <p:extLst>
      <p:ext uri="{BB962C8B-B14F-4D97-AF65-F5344CB8AC3E}">
        <p14:creationId xmlns:p14="http://schemas.microsoft.com/office/powerpoint/2010/main" val="2887949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45490"/>
            <a:ext cx="4950690" cy="371301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689" y="1192137"/>
            <a:ext cx="2094697" cy="4137244"/>
          </a:xfrm>
          <a:prstGeom prst="rect">
            <a:avLst/>
          </a:prstGeom>
        </p:spPr>
      </p:pic>
      <p:sp>
        <p:nvSpPr>
          <p:cNvPr id="7" name="TextBox 6"/>
          <p:cNvSpPr txBox="1"/>
          <p:nvPr/>
        </p:nvSpPr>
        <p:spPr>
          <a:xfrm>
            <a:off x="2324796" y="5689828"/>
            <a:ext cx="7319311" cy="461665"/>
          </a:xfrm>
          <a:prstGeom prst="rect">
            <a:avLst/>
          </a:prstGeom>
          <a:noFill/>
        </p:spPr>
        <p:txBody>
          <a:bodyPr wrap="none" rtlCol="0">
            <a:spAutoFit/>
          </a:bodyPr>
          <a:lstStyle/>
          <a:p>
            <a:r>
              <a:rPr lang="en-US" sz="2400" dirty="0" smtClean="0">
                <a:solidFill>
                  <a:srgbClr val="FF0000"/>
                </a:solidFill>
              </a:rPr>
              <a:t>We need to understand well what we are going to collide!</a:t>
            </a:r>
            <a:endParaRPr lang="ru-RU" sz="2400" dirty="0">
              <a:solidFill>
                <a:srgbClr val="FF0000"/>
              </a:solidFill>
            </a:endParaRPr>
          </a:p>
        </p:txBody>
      </p:sp>
      <p:sp>
        <p:nvSpPr>
          <p:cNvPr id="8" name="TextBox 7"/>
          <p:cNvSpPr txBox="1"/>
          <p:nvPr/>
        </p:nvSpPr>
        <p:spPr>
          <a:xfrm>
            <a:off x="240145" y="221672"/>
            <a:ext cx="4742132" cy="461665"/>
          </a:xfrm>
          <a:prstGeom prst="rect">
            <a:avLst/>
          </a:prstGeom>
          <a:noFill/>
        </p:spPr>
        <p:txBody>
          <a:bodyPr wrap="none" rtlCol="0">
            <a:spAutoFit/>
          </a:bodyPr>
          <a:lstStyle/>
          <a:p>
            <a:r>
              <a:rPr lang="en-US" sz="2400" dirty="0" smtClean="0">
                <a:latin typeface="Arial Nova" panose="020B0504020202020204" pitchFamily="34" charset="0"/>
              </a:rPr>
              <a:t>How do we study nuclear matter</a:t>
            </a:r>
            <a:r>
              <a:rPr lang="ru-RU" sz="2400" dirty="0" smtClean="0">
                <a:latin typeface="Arial Nova" panose="020B0504020202020204" pitchFamily="34" charset="0"/>
              </a:rPr>
              <a:t>?</a:t>
            </a:r>
            <a:endParaRPr lang="ru-RU" sz="2400" dirty="0">
              <a:latin typeface="Arial Nova" panose="020B0504020202020204" pitchFamily="34"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5386" y="1445490"/>
            <a:ext cx="5146614" cy="3713018"/>
          </a:xfrm>
          <a:prstGeom prst="rect">
            <a:avLst/>
          </a:prstGeom>
        </p:spPr>
      </p:pic>
    </p:spTree>
    <p:extLst>
      <p:ext uri="{BB962C8B-B14F-4D97-AF65-F5344CB8AC3E}">
        <p14:creationId xmlns:p14="http://schemas.microsoft.com/office/powerpoint/2010/main" val="576254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46865" y="3098970"/>
            <a:ext cx="3302333" cy="2767416"/>
          </a:xfrm>
          <a:prstGeom prst="rect">
            <a:avLst/>
          </a:prstGeom>
        </p:spPr>
      </p:pic>
      <p:pic>
        <p:nvPicPr>
          <p:cNvPr id="4" name="Рисунок 3"/>
          <p:cNvPicPr>
            <a:picLocks noChangeAspect="1"/>
          </p:cNvPicPr>
          <p:nvPr/>
        </p:nvPicPr>
        <p:blipFill>
          <a:blip r:embed="rId3"/>
          <a:stretch>
            <a:fillRect/>
          </a:stretch>
        </p:blipFill>
        <p:spPr>
          <a:xfrm>
            <a:off x="6367971" y="3098970"/>
            <a:ext cx="5186246" cy="3246412"/>
          </a:xfrm>
          <a:prstGeom prst="rect">
            <a:avLst/>
          </a:prstGeom>
        </p:spPr>
      </p:pic>
      <p:sp>
        <p:nvSpPr>
          <p:cNvPr id="5" name="TextBox 4"/>
          <p:cNvSpPr txBox="1"/>
          <p:nvPr/>
        </p:nvSpPr>
        <p:spPr>
          <a:xfrm>
            <a:off x="310825" y="179969"/>
            <a:ext cx="4016933" cy="523220"/>
          </a:xfrm>
          <a:prstGeom prst="rect">
            <a:avLst/>
          </a:prstGeom>
          <a:noFill/>
        </p:spPr>
        <p:txBody>
          <a:bodyPr wrap="none" rtlCol="0">
            <a:spAutoFit/>
          </a:bodyPr>
          <a:lstStyle/>
          <a:p>
            <a:r>
              <a:rPr lang="en-US" sz="2800" dirty="0" smtClean="0">
                <a:latin typeface="Arial Nova" panose="020B0504020202020204" pitchFamily="34" charset="0"/>
              </a:rPr>
              <a:t>Kinematic </a:t>
            </a:r>
            <a:r>
              <a:rPr lang="en-US" sz="2800" dirty="0" smtClean="0">
                <a:latin typeface="Arial Nova" panose="020B0504020202020204" pitchFamily="34" charset="0"/>
              </a:rPr>
              <a:t>effects in flow</a:t>
            </a:r>
            <a:endParaRPr lang="ru-RU" sz="2800" dirty="0">
              <a:latin typeface="Arial Nova" panose="020B0504020202020204" pitchFamily="34" charset="0"/>
            </a:endParaRPr>
          </a:p>
        </p:txBody>
      </p:sp>
      <p:sp>
        <p:nvSpPr>
          <p:cNvPr id="6" name="Прямоугольник 5"/>
          <p:cNvSpPr/>
          <p:nvPr/>
        </p:nvSpPr>
        <p:spPr>
          <a:xfrm>
            <a:off x="1487054" y="1378672"/>
            <a:ext cx="8626764" cy="707886"/>
          </a:xfrm>
          <a:prstGeom prst="rect">
            <a:avLst/>
          </a:prstGeom>
        </p:spPr>
        <p:txBody>
          <a:bodyPr wrap="square">
            <a:spAutoFit/>
          </a:bodyPr>
          <a:lstStyle/>
          <a:p>
            <a:r>
              <a:rPr lang="en-US" sz="2000" dirty="0"/>
              <a:t>Squeeze-out: due to large passage time of the spectators </a:t>
            </a:r>
            <a:r>
              <a:rPr lang="en-US" sz="2000" dirty="0" smtClean="0"/>
              <a:t>results in </a:t>
            </a:r>
            <a:r>
              <a:rPr lang="en-US" sz="2000" dirty="0"/>
              <a:t>the particles being predominantly emitted in the </a:t>
            </a:r>
            <a:r>
              <a:rPr lang="en-US" sz="2000" dirty="0" smtClean="0"/>
              <a:t>out-of-plane directions</a:t>
            </a:r>
            <a:endParaRPr lang="ru-RU" sz="2000" dirty="0"/>
          </a:p>
        </p:txBody>
      </p:sp>
      <p:sp>
        <p:nvSpPr>
          <p:cNvPr id="7" name="Прямоугольник 6"/>
          <p:cNvSpPr/>
          <p:nvPr/>
        </p:nvSpPr>
        <p:spPr>
          <a:xfrm>
            <a:off x="1745673" y="2470959"/>
            <a:ext cx="744114" cy="369332"/>
          </a:xfrm>
          <a:prstGeom prst="rect">
            <a:avLst/>
          </a:prstGeom>
        </p:spPr>
        <p:txBody>
          <a:bodyPr wrap="none">
            <a:spAutoFit/>
          </a:bodyPr>
          <a:lstStyle/>
          <a:p>
            <a:r>
              <a:rPr lang="en-US" dirty="0">
                <a:latin typeface="LiberationSans"/>
              </a:rPr>
              <a:t>v</a:t>
            </a:r>
            <a:r>
              <a:rPr lang="en-US" sz="1100" dirty="0">
                <a:latin typeface="LiberationSans"/>
              </a:rPr>
              <a:t>2 </a:t>
            </a:r>
            <a:r>
              <a:rPr lang="en-US" dirty="0">
                <a:latin typeface="LiberationSans"/>
              </a:rPr>
              <a:t>&gt; 0</a:t>
            </a:r>
            <a:endParaRPr lang="ru-RU" dirty="0"/>
          </a:p>
        </p:txBody>
      </p:sp>
      <p:sp>
        <p:nvSpPr>
          <p:cNvPr id="8" name="Прямоугольник 7"/>
          <p:cNvSpPr/>
          <p:nvPr/>
        </p:nvSpPr>
        <p:spPr>
          <a:xfrm>
            <a:off x="8589037" y="2470959"/>
            <a:ext cx="744114" cy="369332"/>
          </a:xfrm>
          <a:prstGeom prst="rect">
            <a:avLst/>
          </a:prstGeom>
        </p:spPr>
        <p:txBody>
          <a:bodyPr wrap="none">
            <a:spAutoFit/>
          </a:bodyPr>
          <a:lstStyle/>
          <a:p>
            <a:r>
              <a:rPr lang="en-US" dirty="0">
                <a:latin typeface="LiberationSans"/>
              </a:rPr>
              <a:t>v</a:t>
            </a:r>
            <a:r>
              <a:rPr lang="en-US" sz="1100" dirty="0">
                <a:latin typeface="LiberationSans"/>
              </a:rPr>
              <a:t>2 </a:t>
            </a:r>
            <a:r>
              <a:rPr lang="en-US" dirty="0">
                <a:latin typeface="LiberationSans"/>
              </a:rPr>
              <a:t>&lt; 0</a:t>
            </a:r>
            <a:endParaRPr lang="ru-RU" dirty="0"/>
          </a:p>
        </p:txBody>
      </p:sp>
    </p:spTree>
    <p:extLst>
      <p:ext uri="{BB962C8B-B14F-4D97-AF65-F5344CB8AC3E}">
        <p14:creationId xmlns:p14="http://schemas.microsoft.com/office/powerpoint/2010/main" val="4121053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169" y="231862"/>
            <a:ext cx="4173643" cy="523220"/>
          </a:xfrm>
          <a:prstGeom prst="rect">
            <a:avLst/>
          </a:prstGeom>
          <a:noFill/>
        </p:spPr>
        <p:txBody>
          <a:bodyPr wrap="none" rtlCol="0">
            <a:spAutoFit/>
          </a:bodyPr>
          <a:lstStyle/>
          <a:p>
            <a:r>
              <a:rPr lang="en-US" sz="2800" dirty="0" smtClean="0">
                <a:latin typeface="Arial Nova" panose="020B0504020202020204" pitchFamily="34" charset="0"/>
              </a:rPr>
              <a:t>Elliptic flow,</a:t>
            </a:r>
            <a:r>
              <a:rPr lang="ru-RU" sz="2800" dirty="0" smtClean="0">
                <a:latin typeface="Arial Nova" panose="020B0504020202020204" pitchFamily="34" charset="0"/>
              </a:rPr>
              <a:t> </a:t>
            </a:r>
            <a:r>
              <a:rPr lang="en-US" sz="2800" dirty="0" smtClean="0">
                <a:latin typeface="Arial Nova" panose="020B0504020202020204" pitchFamily="34" charset="0"/>
              </a:rPr>
              <a:t>NCQ-scaling</a:t>
            </a:r>
            <a:endParaRPr lang="ru-RU" sz="2800" dirty="0">
              <a:latin typeface="Arial Nova" panose="020B0504020202020204" pitchFamily="34" charset="0"/>
            </a:endParaRPr>
          </a:p>
        </p:txBody>
      </p:sp>
      <p:pic>
        <p:nvPicPr>
          <p:cNvPr id="4" name="Picture 1" descr="C:\работа\ISHEPP 2018\fig3.png"/>
          <p:cNvPicPr>
            <a:picLocks noChangeAspect="1" noChangeArrowheads="1"/>
          </p:cNvPicPr>
          <p:nvPr/>
        </p:nvPicPr>
        <p:blipFill>
          <a:blip r:embed="rId2" cstate="print"/>
          <a:srcRect/>
          <a:stretch>
            <a:fillRect/>
          </a:stretch>
        </p:blipFill>
        <p:spPr bwMode="auto">
          <a:xfrm>
            <a:off x="7918268" y="1039733"/>
            <a:ext cx="3960440" cy="5132678"/>
          </a:xfrm>
          <a:prstGeom prst="rect">
            <a:avLst/>
          </a:prstGeom>
          <a:noFill/>
        </p:spPr>
      </p:pic>
      <p:pic>
        <p:nvPicPr>
          <p:cNvPr id="5" name="Grafik 1"/>
          <p:cNvPicPr>
            <a:picLocks noChangeAspect="1"/>
          </p:cNvPicPr>
          <p:nvPr/>
        </p:nvPicPr>
        <p:blipFill>
          <a:blip r:embed="rId3"/>
          <a:stretch>
            <a:fillRect/>
          </a:stretch>
        </p:blipFill>
        <p:spPr>
          <a:xfrm>
            <a:off x="-385199" y="1597606"/>
            <a:ext cx="8303467" cy="4870735"/>
          </a:xfrm>
          <a:prstGeom prst="rect">
            <a:avLst/>
          </a:prstGeom>
        </p:spPr>
      </p:pic>
    </p:spTree>
    <p:extLst>
      <p:ext uri="{BB962C8B-B14F-4D97-AF65-F5344CB8AC3E}">
        <p14:creationId xmlns:p14="http://schemas.microsoft.com/office/powerpoint/2010/main" val="1680976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40062" y="1034549"/>
            <a:ext cx="3324528" cy="5330853"/>
          </a:xfrm>
          <a:prstGeom prst="rect">
            <a:avLst/>
          </a:prstGeom>
        </p:spPr>
      </p:pic>
      <p:pic>
        <p:nvPicPr>
          <p:cNvPr id="5" name="Рисунок 4"/>
          <p:cNvPicPr>
            <a:picLocks noChangeAspect="1"/>
          </p:cNvPicPr>
          <p:nvPr/>
        </p:nvPicPr>
        <p:blipFill>
          <a:blip r:embed="rId3"/>
          <a:stretch>
            <a:fillRect/>
          </a:stretch>
        </p:blipFill>
        <p:spPr>
          <a:xfrm>
            <a:off x="4656740" y="1032359"/>
            <a:ext cx="3405748" cy="5335232"/>
          </a:xfrm>
          <a:prstGeom prst="rect">
            <a:avLst/>
          </a:prstGeom>
        </p:spPr>
      </p:pic>
      <p:sp>
        <p:nvSpPr>
          <p:cNvPr id="6" name="Прямоугольник 5"/>
          <p:cNvSpPr/>
          <p:nvPr/>
        </p:nvSpPr>
        <p:spPr>
          <a:xfrm>
            <a:off x="8946038" y="1030170"/>
            <a:ext cx="2912882" cy="1754326"/>
          </a:xfrm>
          <a:prstGeom prst="rect">
            <a:avLst/>
          </a:prstGeom>
        </p:spPr>
        <p:txBody>
          <a:bodyPr wrap="square">
            <a:spAutoFit/>
          </a:bodyPr>
          <a:lstStyle/>
          <a:p>
            <a:pPr algn="ctr"/>
            <a:r>
              <a:rPr lang="en-US" dirty="0"/>
              <a:t>All data from RHIC and LHC are consistent with the interpretation that collective flow is established at the quark level and imprinted on the flow pattern of hadrons. </a:t>
            </a:r>
            <a:endParaRPr lang="ru-RU" dirty="0"/>
          </a:p>
        </p:txBody>
      </p:sp>
      <p:sp>
        <p:nvSpPr>
          <p:cNvPr id="7" name="Прямоугольник 6"/>
          <p:cNvSpPr/>
          <p:nvPr/>
        </p:nvSpPr>
        <p:spPr>
          <a:xfrm>
            <a:off x="8754638" y="4023136"/>
            <a:ext cx="3226830" cy="1200329"/>
          </a:xfrm>
          <a:prstGeom prst="rect">
            <a:avLst/>
          </a:prstGeom>
        </p:spPr>
        <p:txBody>
          <a:bodyPr wrap="square">
            <a:spAutoFit/>
          </a:bodyPr>
          <a:lstStyle/>
          <a:p>
            <a:pPr algn="ctr"/>
            <a:r>
              <a:rPr lang="en-US" dirty="0">
                <a:solidFill>
                  <a:srgbClr val="000000"/>
                </a:solidFill>
              </a:rPr>
              <a:t>Valence quark scaling laws of flow observables are our most direct evidence that light quarks are unconfined in the QGP </a:t>
            </a:r>
            <a:endParaRPr lang="ru-RU" dirty="0"/>
          </a:p>
        </p:txBody>
      </p:sp>
      <p:sp>
        <p:nvSpPr>
          <p:cNvPr id="8" name="TextBox 7"/>
          <p:cNvSpPr txBox="1"/>
          <p:nvPr/>
        </p:nvSpPr>
        <p:spPr>
          <a:xfrm>
            <a:off x="361169" y="231862"/>
            <a:ext cx="4173643" cy="523220"/>
          </a:xfrm>
          <a:prstGeom prst="rect">
            <a:avLst/>
          </a:prstGeom>
          <a:noFill/>
        </p:spPr>
        <p:txBody>
          <a:bodyPr wrap="none" rtlCol="0">
            <a:spAutoFit/>
          </a:bodyPr>
          <a:lstStyle/>
          <a:p>
            <a:r>
              <a:rPr lang="en-US" sz="2800" dirty="0" smtClean="0">
                <a:latin typeface="Arial Nova" panose="020B0504020202020204" pitchFamily="34" charset="0"/>
              </a:rPr>
              <a:t>Elliptic flow,</a:t>
            </a:r>
            <a:r>
              <a:rPr lang="ru-RU" sz="2800" dirty="0" smtClean="0">
                <a:latin typeface="Arial Nova" panose="020B0504020202020204" pitchFamily="34" charset="0"/>
              </a:rPr>
              <a:t> </a:t>
            </a:r>
            <a:r>
              <a:rPr lang="en-US" sz="2800" dirty="0" smtClean="0">
                <a:latin typeface="Arial Nova" panose="020B0504020202020204" pitchFamily="34" charset="0"/>
              </a:rPr>
              <a:t>NCQ-scaling</a:t>
            </a:r>
            <a:endParaRPr lang="ru-RU" sz="2800" dirty="0">
              <a:latin typeface="Arial Nova" panose="020B0504020202020204" pitchFamily="34" charset="0"/>
            </a:endParaRPr>
          </a:p>
        </p:txBody>
      </p:sp>
    </p:spTree>
    <p:extLst>
      <p:ext uri="{BB962C8B-B14F-4D97-AF65-F5344CB8AC3E}">
        <p14:creationId xmlns:p14="http://schemas.microsoft.com/office/powerpoint/2010/main" val="895435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57981" y="984260"/>
            <a:ext cx="10902746" cy="5303349"/>
          </a:xfrm>
          <a:prstGeom prst="rect">
            <a:avLst/>
          </a:prstGeom>
        </p:spPr>
      </p:pic>
      <p:pic>
        <p:nvPicPr>
          <p:cNvPr id="5" name="Рисунок 4"/>
          <p:cNvPicPr>
            <a:picLocks noChangeAspect="1"/>
          </p:cNvPicPr>
          <p:nvPr/>
        </p:nvPicPr>
        <p:blipFill>
          <a:blip r:embed="rId3"/>
          <a:stretch>
            <a:fillRect/>
          </a:stretch>
        </p:blipFill>
        <p:spPr>
          <a:xfrm>
            <a:off x="8462054" y="6287609"/>
            <a:ext cx="1515465" cy="288682"/>
          </a:xfrm>
          <a:prstGeom prst="rect">
            <a:avLst/>
          </a:prstGeom>
        </p:spPr>
      </p:pic>
      <p:sp>
        <p:nvSpPr>
          <p:cNvPr id="6" name="TextBox 5"/>
          <p:cNvSpPr txBox="1"/>
          <p:nvPr/>
        </p:nvSpPr>
        <p:spPr>
          <a:xfrm>
            <a:off x="193965" y="193963"/>
            <a:ext cx="4081567" cy="523220"/>
          </a:xfrm>
          <a:prstGeom prst="rect">
            <a:avLst/>
          </a:prstGeom>
          <a:noFill/>
        </p:spPr>
        <p:txBody>
          <a:bodyPr wrap="none" rtlCol="0">
            <a:spAutoFit/>
          </a:bodyPr>
          <a:lstStyle/>
          <a:p>
            <a:r>
              <a:rPr lang="en-US" sz="2800" dirty="0" smtClean="0">
                <a:latin typeface="Arial Nova" panose="020B0504020202020204" pitchFamily="34" charset="0"/>
              </a:rPr>
              <a:t>Directed and elliptic flow</a:t>
            </a:r>
            <a:endParaRPr lang="ru-RU" sz="2800" dirty="0">
              <a:latin typeface="Arial Nova" panose="020B0504020202020204" pitchFamily="34" charset="0"/>
            </a:endParaRPr>
          </a:p>
        </p:txBody>
      </p:sp>
    </p:spTree>
    <p:extLst>
      <p:ext uri="{BB962C8B-B14F-4D97-AF65-F5344CB8AC3E}">
        <p14:creationId xmlns:p14="http://schemas.microsoft.com/office/powerpoint/2010/main" val="32222033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38216" y="951346"/>
            <a:ext cx="11187165" cy="5568654"/>
          </a:xfrm>
          <a:prstGeom prst="rect">
            <a:avLst/>
          </a:prstGeom>
        </p:spPr>
      </p:pic>
      <p:sp>
        <p:nvSpPr>
          <p:cNvPr id="5" name="Прямоугольник 4"/>
          <p:cNvSpPr/>
          <p:nvPr/>
        </p:nvSpPr>
        <p:spPr>
          <a:xfrm>
            <a:off x="10381673" y="6280727"/>
            <a:ext cx="314036" cy="239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38216" y="193963"/>
            <a:ext cx="6705297" cy="523220"/>
          </a:xfrm>
          <a:prstGeom prst="rect">
            <a:avLst/>
          </a:prstGeom>
          <a:noFill/>
        </p:spPr>
        <p:txBody>
          <a:bodyPr wrap="none" rtlCol="0">
            <a:spAutoFit/>
          </a:bodyPr>
          <a:lstStyle/>
          <a:p>
            <a:r>
              <a:rPr lang="en-US" sz="2800" dirty="0" smtClean="0">
                <a:latin typeface="Arial Nova" panose="020B0504020202020204" pitchFamily="34" charset="0"/>
              </a:rPr>
              <a:t>Search for the first order phase transition</a:t>
            </a:r>
            <a:endParaRPr lang="ru-RU" sz="2800" dirty="0">
              <a:latin typeface="Arial Nova" panose="020B0504020202020204" pitchFamily="34" charset="0"/>
            </a:endParaRPr>
          </a:p>
        </p:txBody>
      </p:sp>
    </p:spTree>
    <p:extLst>
      <p:ext uri="{BB962C8B-B14F-4D97-AF65-F5344CB8AC3E}">
        <p14:creationId xmlns:p14="http://schemas.microsoft.com/office/powerpoint/2010/main" val="1645657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164" y="267854"/>
            <a:ext cx="3506473" cy="523220"/>
          </a:xfrm>
          <a:prstGeom prst="rect">
            <a:avLst/>
          </a:prstGeom>
          <a:noFill/>
        </p:spPr>
        <p:txBody>
          <a:bodyPr wrap="none" rtlCol="0">
            <a:spAutoFit/>
          </a:bodyPr>
          <a:lstStyle/>
          <a:p>
            <a:r>
              <a:rPr lang="en-US" sz="2800" dirty="0" smtClean="0">
                <a:latin typeface="Arial Nova" panose="020B0504020202020204" pitchFamily="34" charset="0"/>
              </a:rPr>
              <a:t>HBT and </a:t>
            </a:r>
            <a:r>
              <a:rPr lang="en-US" sz="2800" dirty="0" err="1" smtClean="0">
                <a:latin typeface="Arial Nova" panose="020B0504020202020204" pitchFamily="34" charset="0"/>
              </a:rPr>
              <a:t>femtoscopy</a:t>
            </a:r>
            <a:endParaRPr lang="ru-RU" sz="2800" dirty="0">
              <a:latin typeface="Arial Nova" panose="020B05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60" y="991755"/>
            <a:ext cx="10149035" cy="37776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796060" y="5031665"/>
            <a:ext cx="6102350" cy="111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charset="0"/>
              </a:defRPr>
            </a:lvl9pPr>
          </a:lstStyle>
          <a:p>
            <a:pPr>
              <a:buClrTx/>
              <a:buFontTx/>
              <a:buNone/>
            </a:pPr>
            <a:r>
              <a:rPr lang="ru-RU" altLang="ru-RU" dirty="0">
                <a:latin typeface="+mn-lt"/>
              </a:rPr>
              <a:t>1,2 — </a:t>
            </a:r>
            <a:r>
              <a:rPr lang="en-US" altLang="ru-RU" dirty="0" smtClean="0">
                <a:latin typeface="+mn-lt"/>
              </a:rPr>
              <a:t>detectors</a:t>
            </a:r>
            <a:r>
              <a:rPr lang="ru-RU" altLang="ru-RU" dirty="0" smtClean="0">
                <a:latin typeface="+mn-lt"/>
              </a:rPr>
              <a:t>; </a:t>
            </a:r>
            <a:r>
              <a:rPr lang="ru-RU" altLang="ru-RU" dirty="0" err="1">
                <a:latin typeface="+mn-lt"/>
              </a:rPr>
              <a:t>a,b</a:t>
            </a:r>
            <a:r>
              <a:rPr lang="ru-RU" altLang="ru-RU" dirty="0">
                <a:latin typeface="+mn-lt"/>
              </a:rPr>
              <a:t> — </a:t>
            </a:r>
            <a:r>
              <a:rPr lang="en-US" altLang="ru-RU" dirty="0" smtClean="0">
                <a:latin typeface="+mn-lt"/>
              </a:rPr>
              <a:t>sources</a:t>
            </a:r>
            <a:endParaRPr lang="ru-RU" altLang="ru-RU" dirty="0">
              <a:latin typeface="+mn-lt"/>
            </a:endParaRPr>
          </a:p>
          <a:p>
            <a:pPr>
              <a:buClrTx/>
              <a:buFontTx/>
              <a:buNone/>
            </a:pPr>
            <a:r>
              <a:rPr lang="ru-RU" altLang="ru-RU" dirty="0">
                <a:latin typeface="+mn-lt"/>
              </a:rPr>
              <a:t>(a) — </a:t>
            </a:r>
            <a:r>
              <a:rPr lang="en-US" altLang="ru-RU" dirty="0" smtClean="0">
                <a:latin typeface="+mn-lt"/>
              </a:rPr>
              <a:t>general idea</a:t>
            </a:r>
            <a:endParaRPr lang="ru-RU" altLang="ru-RU" dirty="0">
              <a:latin typeface="+mn-lt"/>
            </a:endParaRPr>
          </a:p>
          <a:p>
            <a:pPr>
              <a:buClrTx/>
              <a:buFontTx/>
              <a:buNone/>
            </a:pPr>
            <a:r>
              <a:rPr lang="ru-RU" altLang="ru-RU" dirty="0">
                <a:latin typeface="+mn-lt"/>
              </a:rPr>
              <a:t>(b) — </a:t>
            </a:r>
            <a:r>
              <a:rPr lang="en-US" altLang="ru-RU" dirty="0" smtClean="0">
                <a:latin typeface="+mn-lt"/>
              </a:rPr>
              <a:t>astronomy </a:t>
            </a:r>
            <a:r>
              <a:rPr lang="ru-RU" altLang="ru-RU" dirty="0" smtClean="0">
                <a:latin typeface="+mn-lt"/>
              </a:rPr>
              <a:t>R</a:t>
            </a:r>
            <a:r>
              <a:rPr lang="ru-RU" altLang="ru-RU" dirty="0">
                <a:latin typeface="+mn-lt"/>
              </a:rPr>
              <a:t>&gt;&gt;d</a:t>
            </a:r>
          </a:p>
          <a:p>
            <a:pPr>
              <a:buClrTx/>
              <a:buFontTx/>
              <a:buNone/>
            </a:pPr>
            <a:r>
              <a:rPr lang="ru-RU" altLang="ru-RU" dirty="0">
                <a:latin typeface="+mn-lt"/>
              </a:rPr>
              <a:t>(с) — </a:t>
            </a:r>
            <a:r>
              <a:rPr lang="en-US" altLang="ru-RU" dirty="0" smtClean="0">
                <a:latin typeface="+mn-lt"/>
              </a:rPr>
              <a:t>nuclear physics</a:t>
            </a:r>
            <a:r>
              <a:rPr lang="ru-RU" altLang="ru-RU" dirty="0" smtClean="0">
                <a:latin typeface="+mn-lt"/>
              </a:rPr>
              <a:t> </a:t>
            </a:r>
            <a:r>
              <a:rPr lang="ru-RU" altLang="ru-RU" dirty="0">
                <a:latin typeface="+mn-lt"/>
              </a:rPr>
              <a:t>R&lt;&lt;d</a:t>
            </a:r>
          </a:p>
        </p:txBody>
      </p:sp>
      <p:sp>
        <p:nvSpPr>
          <p:cNvPr id="6" name="TextBox 5"/>
          <p:cNvSpPr txBox="1"/>
          <p:nvPr/>
        </p:nvSpPr>
        <p:spPr>
          <a:xfrm>
            <a:off x="7193974" y="4903761"/>
            <a:ext cx="4293035" cy="369332"/>
          </a:xfrm>
          <a:prstGeom prst="rect">
            <a:avLst/>
          </a:prstGeom>
          <a:noFill/>
        </p:spPr>
        <p:txBody>
          <a:bodyPr wrap="none" rtlCol="0">
            <a:spAutoFit/>
          </a:bodyPr>
          <a:lstStyle/>
          <a:p>
            <a:r>
              <a:rPr lang="en-US" dirty="0" smtClean="0"/>
              <a:t>Similar to the astrophysics,</a:t>
            </a:r>
            <a:r>
              <a:rPr lang="ru-RU" dirty="0" smtClean="0"/>
              <a:t> </a:t>
            </a:r>
            <a:r>
              <a:rPr lang="en-US" dirty="0" smtClean="0"/>
              <a:t>HBT correlations</a:t>
            </a:r>
            <a:endParaRPr lang="ru-RU" dirty="0"/>
          </a:p>
        </p:txBody>
      </p:sp>
      <p:sp>
        <p:nvSpPr>
          <p:cNvPr id="5" name="Прямоугольник 4"/>
          <p:cNvSpPr/>
          <p:nvPr/>
        </p:nvSpPr>
        <p:spPr>
          <a:xfrm>
            <a:off x="8395542" y="5976859"/>
            <a:ext cx="2683748" cy="584775"/>
          </a:xfrm>
          <a:prstGeom prst="rect">
            <a:avLst/>
          </a:prstGeom>
        </p:spPr>
        <p:txBody>
          <a:bodyPr wrap="none">
            <a:spAutoFit/>
          </a:bodyPr>
          <a:lstStyle/>
          <a:p>
            <a:r>
              <a:rPr lang="en-US" sz="1600" i="1" dirty="0" err="1"/>
              <a:t>Sov.J.Nucl.Phys</a:t>
            </a:r>
            <a:r>
              <a:rPr lang="en-US" sz="1600" i="1" dirty="0"/>
              <a:t>.</a:t>
            </a:r>
            <a:r>
              <a:rPr lang="en-US" sz="1600" dirty="0"/>
              <a:t> 35 (1982) 770</a:t>
            </a:r>
            <a:endParaRPr lang="en-US" sz="1600" i="1" dirty="0" smtClean="0"/>
          </a:p>
          <a:p>
            <a:r>
              <a:rPr lang="en-US" sz="1600" i="1" dirty="0" err="1" smtClean="0"/>
              <a:t>Phys.Lett.B</a:t>
            </a:r>
            <a:r>
              <a:rPr lang="en-US" sz="1600" dirty="0"/>
              <a:t> 373 (1996) </a:t>
            </a:r>
            <a:r>
              <a:rPr lang="en-US" sz="1600" dirty="0" smtClean="0"/>
              <a:t>30-34</a:t>
            </a:r>
          </a:p>
        </p:txBody>
      </p:sp>
    </p:spTree>
    <p:extLst>
      <p:ext uri="{BB962C8B-B14F-4D97-AF65-F5344CB8AC3E}">
        <p14:creationId xmlns:p14="http://schemas.microsoft.com/office/powerpoint/2010/main" val="30612454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80582" y="954170"/>
            <a:ext cx="11375709" cy="5459546"/>
          </a:xfrm>
          <a:prstGeom prst="rect">
            <a:avLst/>
          </a:prstGeom>
        </p:spPr>
      </p:pic>
      <p:sp>
        <p:nvSpPr>
          <p:cNvPr id="6" name="TextBox 5"/>
          <p:cNvSpPr txBox="1"/>
          <p:nvPr/>
        </p:nvSpPr>
        <p:spPr>
          <a:xfrm>
            <a:off x="280582" y="175491"/>
            <a:ext cx="4465068" cy="523220"/>
          </a:xfrm>
          <a:prstGeom prst="rect">
            <a:avLst/>
          </a:prstGeom>
          <a:noFill/>
        </p:spPr>
        <p:txBody>
          <a:bodyPr wrap="none" rtlCol="0">
            <a:spAutoFit/>
          </a:bodyPr>
          <a:lstStyle/>
          <a:p>
            <a:r>
              <a:rPr lang="en-US" sz="2800" dirty="0" smtClean="0">
                <a:latin typeface="Arial Nova" panose="020B0504020202020204" pitchFamily="34" charset="0"/>
              </a:rPr>
              <a:t>Correlation function effects</a:t>
            </a:r>
            <a:endParaRPr lang="ru-RU" sz="2800" dirty="0">
              <a:latin typeface="Arial Nova" panose="020B0504020202020204" pitchFamily="34" charset="0"/>
            </a:endParaRPr>
          </a:p>
        </p:txBody>
      </p:sp>
    </p:spTree>
    <p:extLst>
      <p:ext uri="{BB962C8B-B14F-4D97-AF65-F5344CB8AC3E}">
        <p14:creationId xmlns:p14="http://schemas.microsoft.com/office/powerpoint/2010/main" val="38129319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4" y="4922878"/>
            <a:ext cx="5960628" cy="1394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3809653"/>
            <a:ext cx="6375400" cy="24134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171449" y="4195219"/>
            <a:ext cx="5645151" cy="646331"/>
          </a:xfrm>
          <a:prstGeom prst="rect">
            <a:avLst/>
          </a:prstGeom>
          <a:noFill/>
        </p:spPr>
        <p:txBody>
          <a:bodyPr wrap="square" rtlCol="0">
            <a:spAutoFit/>
          </a:bodyPr>
          <a:lstStyle/>
          <a:p>
            <a:r>
              <a:rPr lang="en-US" dirty="0" smtClean="0"/>
              <a:t>For the assumption of Gaussian shaped emittance source the correlation function </a:t>
            </a:r>
            <a:r>
              <a:rPr lang="ru-RU" dirty="0" smtClean="0"/>
              <a:t>С</a:t>
            </a:r>
            <a:r>
              <a:rPr lang="en-US" dirty="0" smtClean="0"/>
              <a:t>(</a:t>
            </a:r>
            <a:r>
              <a:rPr lang="en-US" dirty="0" err="1" smtClean="0"/>
              <a:t>q,K</a:t>
            </a:r>
            <a:r>
              <a:rPr lang="en-US" dirty="0" smtClean="0"/>
              <a:t>)</a:t>
            </a:r>
            <a:endParaRPr lang="ru-RU" dirty="0"/>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24" y="3357492"/>
            <a:ext cx="4652241" cy="5882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348672" y="213777"/>
            <a:ext cx="4510594" cy="461665"/>
          </a:xfrm>
          <a:prstGeom prst="rect">
            <a:avLst/>
          </a:prstGeom>
          <a:noFill/>
        </p:spPr>
        <p:txBody>
          <a:bodyPr wrap="none" rtlCol="0">
            <a:spAutoFit/>
          </a:bodyPr>
          <a:lstStyle/>
          <a:p>
            <a:r>
              <a:rPr lang="en-US" sz="2400" dirty="0" smtClean="0">
                <a:latin typeface="Arial Nova" panose="020B0504020202020204" pitchFamily="34" charset="0"/>
              </a:rPr>
              <a:t>Two particle correlation analysis</a:t>
            </a:r>
            <a:endParaRPr lang="ru-RU" sz="2400" dirty="0">
              <a:latin typeface="Arial Nova" panose="020B0504020202020204" pitchFamily="34" charset="0"/>
            </a:endParaRPr>
          </a:p>
        </p:txBody>
      </p:sp>
      <p:sp>
        <p:nvSpPr>
          <p:cNvPr id="9" name="TextBox 8"/>
          <p:cNvSpPr txBox="1"/>
          <p:nvPr/>
        </p:nvSpPr>
        <p:spPr>
          <a:xfrm>
            <a:off x="263831" y="2923388"/>
            <a:ext cx="2110706" cy="369332"/>
          </a:xfrm>
          <a:prstGeom prst="rect">
            <a:avLst/>
          </a:prstGeom>
          <a:noFill/>
        </p:spPr>
        <p:txBody>
          <a:bodyPr wrap="none" rtlCol="0">
            <a:spAutoFit/>
          </a:bodyPr>
          <a:lstStyle/>
          <a:p>
            <a:r>
              <a:rPr lang="en-US" dirty="0" smtClean="0"/>
              <a:t>for non-point source</a:t>
            </a:r>
            <a:endParaRPr lang="ru-RU" dirty="0"/>
          </a:p>
        </p:txBody>
      </p:sp>
      <p:graphicFrame>
        <p:nvGraphicFramePr>
          <p:cNvPr id="10" name="Объект 9"/>
          <p:cNvGraphicFramePr>
            <a:graphicFrameLocks noChangeAspect="1"/>
          </p:cNvGraphicFramePr>
          <p:nvPr>
            <p:extLst>
              <p:ext uri="{D42A27DB-BD31-4B8C-83A1-F6EECF244321}">
                <p14:modId xmlns:p14="http://schemas.microsoft.com/office/powerpoint/2010/main" val="4048115690"/>
              </p:ext>
            </p:extLst>
          </p:nvPr>
        </p:nvGraphicFramePr>
        <p:xfrm>
          <a:off x="8288772" y="321560"/>
          <a:ext cx="3460370" cy="859227"/>
        </p:xfrm>
        <a:graphic>
          <a:graphicData uri="http://schemas.openxmlformats.org/presentationml/2006/ole">
            <mc:AlternateContent xmlns:mc="http://schemas.openxmlformats.org/markup-compatibility/2006">
              <mc:Choice xmlns:v="urn:schemas-microsoft-com:vml" Requires="v">
                <p:oleObj spid="_x0000_s11550" name="Формула" r:id="rId6" imgW="1688760" imgH="419040" progId="Equation.3">
                  <p:embed/>
                </p:oleObj>
              </mc:Choice>
              <mc:Fallback>
                <p:oleObj name="Формула" r:id="rId6" imgW="1688760" imgH="419040" progId="Equation.3">
                  <p:embed/>
                  <p:pic>
                    <p:nvPicPr>
                      <p:cNvPr id="3" name="Объект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772" y="321560"/>
                        <a:ext cx="3460370" cy="859227"/>
                      </a:xfrm>
                      <a:prstGeom prst="rect">
                        <a:avLst/>
                      </a:prstGeom>
                      <a:noFill/>
                    </p:spPr>
                  </p:pic>
                </p:oleObj>
              </mc:Fallback>
            </mc:AlternateContent>
          </a:graphicData>
        </a:graphic>
      </p:graphicFrame>
      <p:graphicFrame>
        <p:nvGraphicFramePr>
          <p:cNvPr id="12" name="Объект 11"/>
          <p:cNvGraphicFramePr>
            <a:graphicFrameLocks noChangeAspect="1"/>
          </p:cNvGraphicFramePr>
          <p:nvPr>
            <p:extLst>
              <p:ext uri="{D42A27DB-BD31-4B8C-83A1-F6EECF244321}">
                <p14:modId xmlns:p14="http://schemas.microsoft.com/office/powerpoint/2010/main" val="4110655043"/>
              </p:ext>
            </p:extLst>
          </p:nvPr>
        </p:nvGraphicFramePr>
        <p:xfrm>
          <a:off x="414566" y="1862152"/>
          <a:ext cx="2820987" cy="863600"/>
        </p:xfrm>
        <a:graphic>
          <a:graphicData uri="http://schemas.openxmlformats.org/presentationml/2006/ole">
            <mc:AlternateContent xmlns:mc="http://schemas.openxmlformats.org/markup-compatibility/2006">
              <mc:Choice xmlns:v="urn:schemas-microsoft-com:vml" Requires="v">
                <p:oleObj spid="_x0000_s11551" name="Формула" r:id="rId8" imgW="1409400" imgH="431640" progId="Equation.3">
                  <p:embed/>
                </p:oleObj>
              </mc:Choice>
              <mc:Fallback>
                <p:oleObj name="Формула" r:id="rId8" imgW="1409400" imgH="431640" progId="Equation.3">
                  <p:embed/>
                  <p:pic>
                    <p:nvPicPr>
                      <p:cNvPr id="6" name="Объект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566" y="1862152"/>
                        <a:ext cx="2820987"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4"/>
          <p:cNvPicPr>
            <a:picLocks noChangeAspect="1" noChangeArrowheads="1"/>
          </p:cNvPicPr>
          <p:nvPr/>
        </p:nvPicPr>
        <p:blipFill>
          <a:blip r:embed="rId10" cstate="print"/>
          <a:srcRect/>
          <a:stretch>
            <a:fillRect/>
          </a:stretch>
        </p:blipFill>
        <p:spPr bwMode="auto">
          <a:xfrm>
            <a:off x="4588389" y="666807"/>
            <a:ext cx="3533775" cy="1981200"/>
          </a:xfrm>
          <a:prstGeom prst="rect">
            <a:avLst/>
          </a:prstGeom>
          <a:noFill/>
          <a:ln w="9525">
            <a:noFill/>
            <a:miter lim="800000"/>
            <a:headEnd/>
            <a:tailEnd/>
          </a:ln>
        </p:spPr>
      </p:pic>
      <p:sp>
        <p:nvSpPr>
          <p:cNvPr id="14" name="TextBox 13"/>
          <p:cNvSpPr txBox="1"/>
          <p:nvPr/>
        </p:nvSpPr>
        <p:spPr>
          <a:xfrm>
            <a:off x="263831" y="1300036"/>
            <a:ext cx="1386662" cy="369332"/>
          </a:xfrm>
          <a:prstGeom prst="rect">
            <a:avLst/>
          </a:prstGeom>
          <a:noFill/>
        </p:spPr>
        <p:txBody>
          <a:bodyPr wrap="none" rtlCol="0">
            <a:spAutoFit/>
          </a:bodyPr>
          <a:lstStyle/>
          <a:p>
            <a:r>
              <a:rPr lang="en-US" dirty="0" smtClean="0"/>
              <a:t>General case</a:t>
            </a:r>
            <a:endParaRPr lang="ru-RU" dirty="0"/>
          </a:p>
        </p:txBody>
      </p:sp>
      <p:graphicFrame>
        <p:nvGraphicFramePr>
          <p:cNvPr id="15" name="Объект 14"/>
          <p:cNvGraphicFramePr>
            <a:graphicFrameLocks noChangeAspect="1"/>
          </p:cNvGraphicFramePr>
          <p:nvPr>
            <p:extLst>
              <p:ext uri="{D42A27DB-BD31-4B8C-83A1-F6EECF244321}">
                <p14:modId xmlns:p14="http://schemas.microsoft.com/office/powerpoint/2010/main" val="1300043016"/>
              </p:ext>
            </p:extLst>
          </p:nvPr>
        </p:nvGraphicFramePr>
        <p:xfrm>
          <a:off x="8205807" y="2147705"/>
          <a:ext cx="3626300" cy="982534"/>
        </p:xfrm>
        <a:graphic>
          <a:graphicData uri="http://schemas.openxmlformats.org/presentationml/2006/ole">
            <mc:AlternateContent xmlns:mc="http://schemas.openxmlformats.org/markup-compatibility/2006">
              <mc:Choice xmlns:v="urn:schemas-microsoft-com:vml" Requires="v">
                <p:oleObj spid="_x0000_s11552" name="Уравнение" r:id="rId11" imgW="1638000" imgH="431640" progId="Equation.3">
                  <p:embed/>
                </p:oleObj>
              </mc:Choice>
              <mc:Fallback>
                <p:oleObj name="Уравнение" r:id="rId11" imgW="1638000" imgH="431640" progId="Equation.3">
                  <p:embed/>
                  <p:pic>
                    <p:nvPicPr>
                      <p:cNvPr id="11" name="Объект 10"/>
                      <p:cNvPicPr>
                        <a:picLocks noChangeAspect="1" noChangeArrowheads="1"/>
                      </p:cNvPicPr>
                      <p:nvPr/>
                    </p:nvPicPr>
                    <p:blipFill>
                      <a:blip r:embed="rId12"/>
                      <a:srcRect/>
                      <a:stretch>
                        <a:fillRect/>
                      </a:stretch>
                    </p:blipFill>
                    <p:spPr bwMode="auto">
                      <a:xfrm>
                        <a:off x="8205807" y="2147705"/>
                        <a:ext cx="3626300" cy="982534"/>
                      </a:xfrm>
                      <a:prstGeom prst="rect">
                        <a:avLst/>
                      </a:prstGeom>
                      <a:noFill/>
                    </p:spPr>
                  </p:pic>
                </p:oleObj>
              </mc:Fallback>
            </mc:AlternateContent>
          </a:graphicData>
        </a:graphic>
      </p:graphicFrame>
      <p:sp>
        <p:nvSpPr>
          <p:cNvPr id="16" name="TextBox 15"/>
          <p:cNvSpPr txBox="1"/>
          <p:nvPr/>
        </p:nvSpPr>
        <p:spPr>
          <a:xfrm>
            <a:off x="8440648" y="1372442"/>
            <a:ext cx="2737609" cy="369332"/>
          </a:xfrm>
          <a:prstGeom prst="rect">
            <a:avLst/>
          </a:prstGeom>
          <a:noFill/>
        </p:spPr>
        <p:txBody>
          <a:bodyPr wrap="none" rtlCol="0">
            <a:spAutoFit/>
          </a:bodyPr>
          <a:lstStyle/>
          <a:p>
            <a:r>
              <a:rPr lang="en-US" dirty="0" smtClean="0"/>
              <a:t>S – is the source parameter</a:t>
            </a:r>
            <a:endParaRPr lang="ru-RU" dirty="0"/>
          </a:p>
        </p:txBody>
      </p:sp>
    </p:spTree>
    <p:extLst>
      <p:ext uri="{BB962C8B-B14F-4D97-AF65-F5344CB8AC3E}">
        <p14:creationId xmlns:p14="http://schemas.microsoft.com/office/powerpoint/2010/main" val="16298915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86078" y="956878"/>
            <a:ext cx="11545704" cy="5471631"/>
          </a:xfrm>
          <a:prstGeom prst="rect">
            <a:avLst/>
          </a:prstGeom>
        </p:spPr>
      </p:pic>
      <p:sp>
        <p:nvSpPr>
          <p:cNvPr id="5" name="TextBox 4"/>
          <p:cNvSpPr txBox="1"/>
          <p:nvPr/>
        </p:nvSpPr>
        <p:spPr>
          <a:xfrm>
            <a:off x="286078" y="203200"/>
            <a:ext cx="5758243" cy="523220"/>
          </a:xfrm>
          <a:prstGeom prst="rect">
            <a:avLst/>
          </a:prstGeom>
          <a:noFill/>
        </p:spPr>
        <p:txBody>
          <a:bodyPr wrap="none" rtlCol="0">
            <a:spAutoFit/>
          </a:bodyPr>
          <a:lstStyle/>
          <a:p>
            <a:r>
              <a:rPr lang="en-US" sz="2800" dirty="0" err="1" smtClean="0">
                <a:latin typeface="Arial Nova" panose="020B0504020202020204" pitchFamily="34" charset="0"/>
              </a:rPr>
              <a:t>Femtoscopy</a:t>
            </a:r>
            <a:r>
              <a:rPr lang="en-US" sz="2800" dirty="0" smtClean="0">
                <a:latin typeface="Arial Nova" panose="020B0504020202020204" pitchFamily="34" charset="0"/>
              </a:rPr>
              <a:t> results at low energies</a:t>
            </a:r>
            <a:endParaRPr lang="ru-RU" sz="2800" dirty="0">
              <a:latin typeface="Arial Nova" panose="020B0504020202020204" pitchFamily="34" charset="0"/>
            </a:endParaRPr>
          </a:p>
        </p:txBody>
      </p:sp>
    </p:spTree>
    <p:extLst>
      <p:ext uri="{BB962C8B-B14F-4D97-AF65-F5344CB8AC3E}">
        <p14:creationId xmlns:p14="http://schemas.microsoft.com/office/powerpoint/2010/main" val="15831039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893440"/>
            <a:ext cx="2534605" cy="523220"/>
          </a:xfrm>
          <a:prstGeom prst="rect">
            <a:avLst/>
          </a:prstGeom>
        </p:spPr>
        <p:txBody>
          <a:bodyPr wrap="none">
            <a:spAutoFit/>
          </a:bodyPr>
          <a:lstStyle/>
          <a:p>
            <a:r>
              <a:rPr lang="en-US" sz="1400" dirty="0" smtClean="0"/>
              <a:t>STAR, Nature, 2017, 1701.06657</a:t>
            </a:r>
            <a:endParaRPr lang="ru-RU" sz="1400" dirty="0" smtClean="0"/>
          </a:p>
          <a:p>
            <a:r>
              <a:rPr lang="en-US" sz="1400" dirty="0"/>
              <a:t>Phys. Rev. C 98 (2018) </a:t>
            </a:r>
            <a:r>
              <a:rPr lang="en-US" sz="1400" dirty="0" smtClean="0"/>
              <a:t>014910</a:t>
            </a:r>
            <a:endParaRPr lang="ru-RU" sz="1400"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2903394480"/>
              </p:ext>
            </p:extLst>
          </p:nvPr>
        </p:nvGraphicFramePr>
        <p:xfrm>
          <a:off x="8099058" y="5929298"/>
          <a:ext cx="3556000" cy="487362"/>
        </p:xfrm>
        <a:graphic>
          <a:graphicData uri="http://schemas.openxmlformats.org/presentationml/2006/ole">
            <mc:AlternateContent xmlns:mc="http://schemas.openxmlformats.org/markup-compatibility/2006">
              <mc:Choice xmlns:v="urn:schemas-microsoft-com:vml" Requires="v">
                <p:oleObj spid="_x0000_s2246" name="Формула" r:id="rId3" imgW="1854000" imgH="253800" progId="Equation.3">
                  <p:embed/>
                </p:oleObj>
              </mc:Choice>
              <mc:Fallback>
                <p:oleObj name="Формула" r:id="rId3" imgW="1854000" imgH="253800" progId="Equation.3">
                  <p:embed/>
                  <p:pic>
                    <p:nvPicPr>
                      <p:cNvPr id="18" name="Объект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9058" y="5929298"/>
                        <a:ext cx="3556000"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8774738" y="5552564"/>
            <a:ext cx="2276392" cy="369332"/>
          </a:xfrm>
          <a:prstGeom prst="rect">
            <a:avLst/>
          </a:prstGeom>
          <a:noFill/>
        </p:spPr>
        <p:txBody>
          <a:bodyPr wrap="none" rtlCol="0">
            <a:spAutoFit/>
          </a:bodyPr>
          <a:lstStyle/>
          <a:p>
            <a:r>
              <a:rPr lang="en-US" dirty="0" smtClean="0"/>
              <a:t>The most </a:t>
            </a:r>
            <a:r>
              <a:rPr lang="en-US" dirty="0" err="1" smtClean="0"/>
              <a:t>vortical</a:t>
            </a:r>
            <a:r>
              <a:rPr lang="en-US" dirty="0" smtClean="0"/>
              <a:t> fluid</a:t>
            </a:r>
            <a:endParaRPr lang="ru-RU" dirty="0"/>
          </a:p>
        </p:txBody>
      </p:sp>
      <p:pic>
        <p:nvPicPr>
          <p:cNvPr id="11" name="Picture 2"/>
          <p:cNvPicPr>
            <a:picLocks noChangeAspect="1" noChangeArrowheads="1"/>
          </p:cNvPicPr>
          <p:nvPr/>
        </p:nvPicPr>
        <p:blipFill>
          <a:blip r:embed="rId5" cstate="print"/>
          <a:srcRect/>
          <a:stretch>
            <a:fillRect/>
          </a:stretch>
        </p:blipFill>
        <p:spPr bwMode="auto">
          <a:xfrm>
            <a:off x="8099058" y="0"/>
            <a:ext cx="4092942" cy="5368009"/>
          </a:xfrm>
          <a:prstGeom prst="rect">
            <a:avLst/>
          </a:prstGeom>
          <a:noFill/>
          <a:ln w="9525">
            <a:noFill/>
            <a:miter lim="800000"/>
            <a:headEnd/>
            <a:tailEnd/>
          </a:ln>
        </p:spPr>
      </p:pic>
      <p:sp>
        <p:nvSpPr>
          <p:cNvPr id="9" name="TextBox 8"/>
          <p:cNvSpPr txBox="1"/>
          <p:nvPr/>
        </p:nvSpPr>
        <p:spPr>
          <a:xfrm>
            <a:off x="301270" y="221673"/>
            <a:ext cx="3696525" cy="523220"/>
          </a:xfrm>
          <a:prstGeom prst="rect">
            <a:avLst/>
          </a:prstGeom>
          <a:noFill/>
        </p:spPr>
        <p:txBody>
          <a:bodyPr wrap="none" rtlCol="0">
            <a:spAutoFit/>
          </a:bodyPr>
          <a:lstStyle/>
          <a:p>
            <a:r>
              <a:rPr lang="en-US" sz="2800" dirty="0" smtClean="0">
                <a:latin typeface="Arial Nova" panose="020B0504020202020204" pitchFamily="34" charset="0"/>
              </a:rPr>
              <a:t>The most </a:t>
            </a:r>
            <a:r>
              <a:rPr lang="en-US" sz="2800" dirty="0" err="1" smtClean="0">
                <a:latin typeface="Arial Nova" panose="020B0504020202020204" pitchFamily="34" charset="0"/>
              </a:rPr>
              <a:t>vortical</a:t>
            </a:r>
            <a:r>
              <a:rPr lang="en-US" sz="2800" dirty="0" smtClean="0">
                <a:latin typeface="Arial Nova" panose="020B0504020202020204" pitchFamily="34" charset="0"/>
              </a:rPr>
              <a:t> fluid</a:t>
            </a:r>
            <a:endParaRPr lang="ru-RU" sz="2800" dirty="0">
              <a:latin typeface="Arial Nova" panose="020B0504020202020204" pitchFamily="34" charset="0"/>
            </a:endParaRPr>
          </a:p>
        </p:txBody>
      </p:sp>
      <p:pic>
        <p:nvPicPr>
          <p:cNvPr id="12" name="Picture 1"/>
          <p:cNvPicPr>
            <a:picLocks noChangeAspect="1" noChangeArrowheads="1"/>
          </p:cNvPicPr>
          <p:nvPr/>
        </p:nvPicPr>
        <p:blipFill>
          <a:blip r:embed="rId6" cstate="print"/>
          <a:srcRect/>
          <a:stretch>
            <a:fillRect/>
          </a:stretch>
        </p:blipFill>
        <p:spPr bwMode="auto">
          <a:xfrm>
            <a:off x="178799" y="910425"/>
            <a:ext cx="5260013" cy="1872208"/>
          </a:xfrm>
          <a:prstGeom prst="rect">
            <a:avLst/>
          </a:prstGeom>
          <a:noFill/>
          <a:ln w="9525">
            <a:noFill/>
            <a:miter lim="800000"/>
            <a:headEnd/>
            <a:tailEnd/>
          </a:ln>
        </p:spPr>
      </p:pic>
      <p:pic>
        <p:nvPicPr>
          <p:cNvPr id="7" name="Picture 3"/>
          <p:cNvPicPr>
            <a:picLocks noChangeAspect="1" noChangeArrowheads="1"/>
          </p:cNvPicPr>
          <p:nvPr/>
        </p:nvPicPr>
        <p:blipFill>
          <a:blip r:embed="rId7" cstate="print"/>
          <a:srcRect r="40581"/>
          <a:stretch>
            <a:fillRect/>
          </a:stretch>
        </p:blipFill>
        <p:spPr bwMode="auto">
          <a:xfrm>
            <a:off x="2991482" y="2552860"/>
            <a:ext cx="4894659" cy="4236159"/>
          </a:xfrm>
          <a:prstGeom prst="rect">
            <a:avLst/>
          </a:prstGeom>
          <a:noFill/>
          <a:ln w="9525">
            <a:noFill/>
            <a:miter lim="800000"/>
            <a:headEnd/>
            <a:tailEnd/>
          </a:ln>
        </p:spPr>
      </p:pic>
    </p:spTree>
    <p:extLst>
      <p:ext uri="{BB962C8B-B14F-4D97-AF65-F5344CB8AC3E}">
        <p14:creationId xmlns:p14="http://schemas.microsoft.com/office/powerpoint/2010/main" val="705215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F87FF8C-580B-44F1-8D8B-4A3D59478CC6}"/>
              </a:ext>
            </a:extLst>
          </p:cNvPr>
          <p:cNvPicPr>
            <a:picLocks noChangeAspect="1"/>
          </p:cNvPicPr>
          <p:nvPr/>
        </p:nvPicPr>
        <p:blipFill rotWithShape="1">
          <a:blip r:embed="rId2"/>
          <a:srcRect l="16699" t="6747" r="17188" b="22509"/>
          <a:stretch/>
        </p:blipFill>
        <p:spPr>
          <a:xfrm>
            <a:off x="191595" y="1167894"/>
            <a:ext cx="3282627" cy="3464996"/>
          </a:xfrm>
          <a:prstGeom prst="rect">
            <a:avLst/>
          </a:prstGeom>
        </p:spPr>
      </p:pic>
      <p:pic>
        <p:nvPicPr>
          <p:cNvPr id="5" name="Picture 2">
            <a:extLst>
              <a:ext uri="{FF2B5EF4-FFF2-40B4-BE49-F238E27FC236}">
                <a16:creationId xmlns:a16="http://schemas.microsoft.com/office/drawing/2014/main" id="{83B6CCD2-9FD6-472A-BFA4-CD808EC75178}"/>
              </a:ext>
            </a:extLst>
          </p:cNvPr>
          <p:cNvPicPr>
            <a:picLocks noChangeAspect="1"/>
          </p:cNvPicPr>
          <p:nvPr/>
        </p:nvPicPr>
        <p:blipFill rotWithShape="1">
          <a:blip r:embed="rId3"/>
          <a:srcRect l="6483" r="5929" b="6078"/>
          <a:stretch/>
        </p:blipFill>
        <p:spPr>
          <a:xfrm>
            <a:off x="4389745" y="1167894"/>
            <a:ext cx="3416365" cy="3464996"/>
          </a:xfrm>
          <a:prstGeom prst="rect">
            <a:avLst/>
          </a:prstGeom>
        </p:spPr>
      </p:pic>
      <p:pic>
        <p:nvPicPr>
          <p:cNvPr id="6" name="Picture 3">
            <a:extLst>
              <a:ext uri="{FF2B5EF4-FFF2-40B4-BE49-F238E27FC236}">
                <a16:creationId xmlns:a16="http://schemas.microsoft.com/office/drawing/2014/main" id="{D1A1C268-5147-44AE-BC03-AAA1D0B60529}"/>
              </a:ext>
            </a:extLst>
          </p:cNvPr>
          <p:cNvPicPr>
            <a:picLocks noChangeAspect="1"/>
          </p:cNvPicPr>
          <p:nvPr/>
        </p:nvPicPr>
        <p:blipFill>
          <a:blip r:embed="rId4"/>
          <a:stretch>
            <a:fillRect/>
          </a:stretch>
        </p:blipFill>
        <p:spPr>
          <a:xfrm>
            <a:off x="8813081" y="1167894"/>
            <a:ext cx="3126377" cy="3464996"/>
          </a:xfrm>
          <a:prstGeom prst="rect">
            <a:avLst/>
          </a:prstGeom>
        </p:spPr>
      </p:pic>
      <p:sp>
        <p:nvSpPr>
          <p:cNvPr id="8" name="TextBox 7"/>
          <p:cNvSpPr txBox="1"/>
          <p:nvPr/>
        </p:nvSpPr>
        <p:spPr>
          <a:xfrm>
            <a:off x="413021" y="226423"/>
            <a:ext cx="4550669" cy="461665"/>
          </a:xfrm>
          <a:prstGeom prst="rect">
            <a:avLst/>
          </a:prstGeom>
          <a:noFill/>
        </p:spPr>
        <p:txBody>
          <a:bodyPr wrap="none" rtlCol="0">
            <a:spAutoFit/>
          </a:bodyPr>
          <a:lstStyle/>
          <a:p>
            <a:r>
              <a:rPr lang="en-US" sz="2400" dirty="0" smtClean="0">
                <a:latin typeface="Arial Nova" panose="020B0504020202020204" pitchFamily="34" charset="0"/>
              </a:rPr>
              <a:t>How does the nucleus look like?</a:t>
            </a:r>
            <a:endParaRPr lang="ru-RU" sz="2400" dirty="0">
              <a:latin typeface="Arial Nova" panose="020B0504020202020204" pitchFamily="34" charset="0"/>
            </a:endParaRPr>
          </a:p>
        </p:txBody>
      </p:sp>
      <p:sp>
        <p:nvSpPr>
          <p:cNvPr id="9" name="TextBox 8"/>
          <p:cNvSpPr txBox="1"/>
          <p:nvPr/>
        </p:nvSpPr>
        <p:spPr>
          <a:xfrm>
            <a:off x="2142624" y="5112696"/>
            <a:ext cx="8070030" cy="461665"/>
          </a:xfrm>
          <a:prstGeom prst="rect">
            <a:avLst/>
          </a:prstGeom>
          <a:noFill/>
        </p:spPr>
        <p:txBody>
          <a:bodyPr wrap="none" rtlCol="0">
            <a:spAutoFit/>
          </a:bodyPr>
          <a:lstStyle/>
          <a:p>
            <a:r>
              <a:rPr lang="en-US" sz="2400" dirty="0" smtClean="0">
                <a:latin typeface="Arial Nova" panose="020B0504020202020204" pitchFamily="34" charset="0"/>
              </a:rPr>
              <a:t>Which of the Si nucleus models is more realistic and why?</a:t>
            </a:r>
            <a:endParaRPr lang="ru-RU" sz="2400" dirty="0">
              <a:latin typeface="Arial Nova" panose="020B0504020202020204" pitchFamily="34" charset="0"/>
            </a:endParaRPr>
          </a:p>
        </p:txBody>
      </p:sp>
    </p:spTree>
    <p:extLst>
      <p:ext uri="{BB962C8B-B14F-4D97-AF65-F5344CB8AC3E}">
        <p14:creationId xmlns:p14="http://schemas.microsoft.com/office/powerpoint/2010/main" val="7691480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689" y="1197515"/>
            <a:ext cx="3242867" cy="324758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3608441" y="1197514"/>
            <a:ext cx="3740674" cy="3587355"/>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12745567" y="4017817"/>
            <a:ext cx="2170297" cy="2474415"/>
          </a:xfrm>
          <a:prstGeom prst="rect">
            <a:avLst/>
          </a:prstGeom>
          <a:noFill/>
          <a:ln w="9525">
            <a:noFill/>
            <a:miter lim="800000"/>
            <a:headEnd/>
            <a:tailEnd/>
          </a:ln>
        </p:spPr>
      </p:pic>
      <p:sp>
        <p:nvSpPr>
          <p:cNvPr id="7" name="TextBox 6"/>
          <p:cNvSpPr txBox="1"/>
          <p:nvPr/>
        </p:nvSpPr>
        <p:spPr>
          <a:xfrm>
            <a:off x="295564" y="193963"/>
            <a:ext cx="4972515" cy="523220"/>
          </a:xfrm>
          <a:prstGeom prst="rect">
            <a:avLst/>
          </a:prstGeom>
          <a:noFill/>
        </p:spPr>
        <p:txBody>
          <a:bodyPr wrap="none" rtlCol="0">
            <a:spAutoFit/>
          </a:bodyPr>
          <a:lstStyle/>
          <a:p>
            <a:r>
              <a:rPr lang="en-US" sz="2800" dirty="0" smtClean="0">
                <a:latin typeface="Arial Nova" panose="020B0504020202020204" pitchFamily="34" charset="0"/>
              </a:rPr>
              <a:t>Global polarization of particles</a:t>
            </a:r>
            <a:endParaRPr lang="ru-RU" sz="2800" dirty="0">
              <a:latin typeface="Arial Nova" panose="020B0504020202020204" pitchFamily="34" charset="0"/>
            </a:endParaRPr>
          </a:p>
        </p:txBody>
      </p:sp>
      <p:pic>
        <p:nvPicPr>
          <p:cNvPr id="8" name="Рисунок 7"/>
          <p:cNvPicPr>
            <a:picLocks noChangeAspect="1"/>
          </p:cNvPicPr>
          <p:nvPr/>
        </p:nvPicPr>
        <p:blipFill>
          <a:blip r:embed="rId5"/>
          <a:stretch>
            <a:fillRect/>
          </a:stretch>
        </p:blipFill>
        <p:spPr>
          <a:xfrm>
            <a:off x="1299488" y="4784869"/>
            <a:ext cx="5040960" cy="1552296"/>
          </a:xfrm>
          <a:prstGeom prst="rect">
            <a:avLst/>
          </a:prstGeom>
        </p:spPr>
      </p:pic>
      <p:pic>
        <p:nvPicPr>
          <p:cNvPr id="9" name="Рисунок 8"/>
          <p:cNvPicPr>
            <a:picLocks noChangeAspect="1"/>
          </p:cNvPicPr>
          <p:nvPr/>
        </p:nvPicPr>
        <p:blipFill>
          <a:blip r:embed="rId6"/>
          <a:stretch>
            <a:fillRect/>
          </a:stretch>
        </p:blipFill>
        <p:spPr>
          <a:xfrm>
            <a:off x="7394303" y="997474"/>
            <a:ext cx="4639496" cy="3913891"/>
          </a:xfrm>
          <a:prstGeom prst="rect">
            <a:avLst/>
          </a:prstGeom>
        </p:spPr>
      </p:pic>
    </p:spTree>
    <p:extLst>
      <p:ext uri="{BB962C8B-B14F-4D97-AF65-F5344CB8AC3E}">
        <p14:creationId xmlns:p14="http://schemas.microsoft.com/office/powerpoint/2010/main" val="17375806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369964" y="5948219"/>
            <a:ext cx="729673" cy="798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144655" y="554182"/>
            <a:ext cx="2013527" cy="646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585876" y="2110638"/>
            <a:ext cx="5131084" cy="2123658"/>
          </a:xfrm>
          <a:prstGeom prst="rect">
            <a:avLst/>
          </a:prstGeom>
          <a:noFill/>
        </p:spPr>
        <p:txBody>
          <a:bodyPr wrap="none" rtlCol="0">
            <a:spAutoFit/>
          </a:bodyPr>
          <a:lstStyle/>
          <a:p>
            <a:pPr algn="ctr"/>
            <a:r>
              <a:rPr lang="en-US" sz="4400" dirty="0" smtClean="0">
                <a:solidFill>
                  <a:srgbClr val="FF0000"/>
                </a:solidFill>
                <a:latin typeface="Arial Nova" panose="020B0504020202020204" pitchFamily="34" charset="0"/>
              </a:rPr>
              <a:t>Thank you!</a:t>
            </a:r>
          </a:p>
          <a:p>
            <a:pPr algn="ctr"/>
            <a:r>
              <a:rPr lang="en-US" sz="4400" dirty="0" smtClean="0">
                <a:solidFill>
                  <a:srgbClr val="FF0000"/>
                </a:solidFill>
                <a:latin typeface="Arial Nova" panose="020B0504020202020204" pitchFamily="34" charset="0"/>
              </a:rPr>
              <a:t>&amp; </a:t>
            </a:r>
          </a:p>
          <a:p>
            <a:pPr algn="ctr"/>
            <a:r>
              <a:rPr lang="en-US" sz="4400" dirty="0">
                <a:solidFill>
                  <a:srgbClr val="FF0000"/>
                </a:solidFill>
                <a:latin typeface="Arial Nova" panose="020B0504020202020204" pitchFamily="34" charset="0"/>
              </a:rPr>
              <a:t>R</a:t>
            </a:r>
            <a:r>
              <a:rPr lang="en-US" sz="4400" dirty="0" smtClean="0">
                <a:solidFill>
                  <a:srgbClr val="FF0000"/>
                </a:solidFill>
                <a:latin typeface="Arial Nova" panose="020B0504020202020204" pitchFamily="34" charset="0"/>
              </a:rPr>
              <a:t>eady for questions</a:t>
            </a:r>
            <a:endParaRPr lang="ru-RU" sz="4400" dirty="0">
              <a:solidFill>
                <a:srgbClr val="FF0000"/>
              </a:solidFill>
              <a:latin typeface="Arial Nova" panose="020B0504020202020204" pitchFamily="34" charset="0"/>
            </a:endParaRPr>
          </a:p>
        </p:txBody>
      </p:sp>
    </p:spTree>
    <p:extLst>
      <p:ext uri="{BB962C8B-B14F-4D97-AF65-F5344CB8AC3E}">
        <p14:creationId xmlns:p14="http://schemas.microsoft.com/office/powerpoint/2010/main" val="11051864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514448" y="637308"/>
            <a:ext cx="6677552" cy="5874273"/>
          </a:xfrm>
          <a:prstGeom prst="rect">
            <a:avLst/>
          </a:prstGeom>
        </p:spPr>
      </p:pic>
      <p:sp>
        <p:nvSpPr>
          <p:cNvPr id="5" name="TextBox 4"/>
          <p:cNvSpPr txBox="1"/>
          <p:nvPr/>
        </p:nvSpPr>
        <p:spPr>
          <a:xfrm>
            <a:off x="350982" y="277091"/>
            <a:ext cx="4483920" cy="461665"/>
          </a:xfrm>
          <a:prstGeom prst="rect">
            <a:avLst/>
          </a:prstGeom>
          <a:noFill/>
        </p:spPr>
        <p:txBody>
          <a:bodyPr wrap="none" rtlCol="0">
            <a:spAutoFit/>
          </a:bodyPr>
          <a:lstStyle/>
          <a:p>
            <a:r>
              <a:rPr lang="en-US" sz="2400" dirty="0" smtClean="0">
                <a:latin typeface="Arial Nova" panose="020B0504020202020204" pitchFamily="34" charset="0"/>
              </a:rPr>
              <a:t>QGP – was it really discovered?</a:t>
            </a:r>
            <a:endParaRPr lang="ru-RU" sz="2400" dirty="0">
              <a:latin typeface="Arial Nova" panose="020B0504020202020204" pitchFamily="34" charset="0"/>
            </a:endParaRPr>
          </a:p>
        </p:txBody>
      </p:sp>
      <p:sp>
        <p:nvSpPr>
          <p:cNvPr id="2" name="Прямоугольник 1"/>
          <p:cNvSpPr/>
          <p:nvPr/>
        </p:nvSpPr>
        <p:spPr>
          <a:xfrm>
            <a:off x="221673" y="1976428"/>
            <a:ext cx="5185885" cy="3693319"/>
          </a:xfrm>
          <a:prstGeom prst="rect">
            <a:avLst/>
          </a:prstGeom>
        </p:spPr>
        <p:txBody>
          <a:bodyPr wrap="square">
            <a:spAutoFit/>
          </a:bodyPr>
          <a:lstStyle/>
          <a:p>
            <a:pPr algn="just"/>
            <a:r>
              <a:rPr lang="en-US" dirty="0">
                <a:solidFill>
                  <a:srgbClr val="FF0000"/>
                </a:solidFill>
              </a:rPr>
              <a:t>Evidence for a </a:t>
            </a:r>
            <a:r>
              <a:rPr lang="en-US" b="1" dirty="0">
                <a:solidFill>
                  <a:srgbClr val="FF0000"/>
                </a:solidFill>
              </a:rPr>
              <a:t>new type of nuclear matter</a:t>
            </a:r>
            <a:r>
              <a:rPr lang="en-US" dirty="0"/>
              <a:t>: </a:t>
            </a:r>
            <a:endParaRPr lang="en-US" dirty="0" smtClean="0"/>
          </a:p>
          <a:p>
            <a:pPr algn="just"/>
            <a:r>
              <a:rPr lang="en-US" dirty="0" smtClean="0"/>
              <a:t>At </a:t>
            </a:r>
            <a:r>
              <a:rPr lang="en-US" dirty="0"/>
              <a:t>the Relativistic Heavy </a:t>
            </a:r>
            <a:r>
              <a:rPr lang="en-US" dirty="0" smtClean="0"/>
              <a:t>Ion Collider </a:t>
            </a:r>
            <a:r>
              <a:rPr lang="en-US" dirty="0"/>
              <a:t>(RHIC) at Brookhaven National Lab (BNL), two beams of gold </a:t>
            </a:r>
            <a:r>
              <a:rPr lang="en-US" dirty="0" smtClean="0"/>
              <a:t>atoms are </a:t>
            </a:r>
            <a:r>
              <a:rPr lang="en-US" dirty="0"/>
              <a:t>smashed together, the goal being to recreate the conditions thought to </a:t>
            </a:r>
            <a:r>
              <a:rPr lang="en-US" dirty="0" smtClean="0"/>
              <a:t>have prevailed </a:t>
            </a:r>
            <a:r>
              <a:rPr lang="en-US" dirty="0"/>
              <a:t>in the universe only a few microseconds after the big bang, so that </a:t>
            </a:r>
            <a:r>
              <a:rPr lang="en-US" dirty="0" smtClean="0"/>
              <a:t>novel forms </a:t>
            </a:r>
            <a:r>
              <a:rPr lang="en-US" dirty="0"/>
              <a:t>of nuclear matter can be studied. At this press conference, RHIC </a:t>
            </a:r>
            <a:r>
              <a:rPr lang="en-US" dirty="0" smtClean="0"/>
              <a:t>scientists will </a:t>
            </a:r>
            <a:r>
              <a:rPr lang="en-US" dirty="0"/>
              <a:t>sum up all they have learned from several years of observing the world's </a:t>
            </a:r>
            <a:r>
              <a:rPr lang="en-US" dirty="0" smtClean="0"/>
              <a:t>most energetic </a:t>
            </a:r>
            <a:r>
              <a:rPr lang="en-US" dirty="0"/>
              <a:t>collisions of atomic nuclei. The four experimental groups operating </a:t>
            </a:r>
            <a:r>
              <a:rPr lang="en-US" dirty="0" smtClean="0"/>
              <a:t>at RHIC </a:t>
            </a:r>
            <a:r>
              <a:rPr lang="en-US" dirty="0"/>
              <a:t>will present a consolidated, surprising, exciting new interpretation of </a:t>
            </a:r>
            <a:r>
              <a:rPr lang="en-US" dirty="0" smtClean="0"/>
              <a:t>their data…</a:t>
            </a:r>
          </a:p>
        </p:txBody>
      </p:sp>
      <p:sp>
        <p:nvSpPr>
          <p:cNvPr id="3" name="Прямоугольник 2"/>
          <p:cNvSpPr/>
          <p:nvPr/>
        </p:nvSpPr>
        <p:spPr>
          <a:xfrm>
            <a:off x="12663054" y="1646858"/>
            <a:ext cx="6096000" cy="2862322"/>
          </a:xfrm>
          <a:prstGeom prst="rect">
            <a:avLst/>
          </a:prstGeom>
        </p:spPr>
        <p:txBody>
          <a:bodyPr>
            <a:spAutoFit/>
          </a:bodyPr>
          <a:lstStyle/>
          <a:p>
            <a:endParaRPr lang="en-US" dirty="0"/>
          </a:p>
          <a:p>
            <a:r>
              <a:rPr lang="en-US" dirty="0"/>
              <a:t>Speakers will include: Dennis </a:t>
            </a:r>
            <a:r>
              <a:rPr lang="en-US" dirty="0" err="1"/>
              <a:t>Kovar</a:t>
            </a:r>
            <a:r>
              <a:rPr lang="en-US" dirty="0"/>
              <a:t>, Associate Director, </a:t>
            </a:r>
            <a:r>
              <a:rPr lang="en-US" dirty="0" err="1"/>
              <a:t>Oce</a:t>
            </a:r>
            <a:r>
              <a:rPr lang="en-US" dirty="0"/>
              <a:t> of Nuclear Physics, U.S. Department of Energy's </a:t>
            </a:r>
            <a:r>
              <a:rPr lang="en-US" dirty="0" err="1"/>
              <a:t>Oce</a:t>
            </a:r>
            <a:r>
              <a:rPr lang="en-US" dirty="0"/>
              <a:t> of Science; Sam Aronson, Associate Laboratory Director for High Energy and Nuclear Physics, Brookhaven National Laboratory. Also on hand to discuss RHIC results and implications will be: Praveen </a:t>
            </a:r>
            <a:r>
              <a:rPr lang="en-US" dirty="0" err="1"/>
              <a:t>Chaudhari</a:t>
            </a:r>
            <a:r>
              <a:rPr lang="en-US" dirty="0"/>
              <a:t>, Director, Brookhaven National Laboratory; representatives</a:t>
            </a:r>
          </a:p>
          <a:p>
            <a:r>
              <a:rPr lang="en-US" dirty="0"/>
              <a:t>of the four experimental collaborations at the Relativistic Heavy Ion Collider;</a:t>
            </a:r>
            <a:r>
              <a:rPr lang="ru-RU" dirty="0"/>
              <a:t> </a:t>
            </a:r>
            <a:r>
              <a:rPr lang="en-US" dirty="0"/>
              <a:t>and several theoretical physicists.</a:t>
            </a:r>
            <a:endParaRPr lang="ru-RU" dirty="0"/>
          </a:p>
        </p:txBody>
      </p:sp>
      <p:sp>
        <p:nvSpPr>
          <p:cNvPr id="6" name="TextBox 5"/>
          <p:cNvSpPr txBox="1"/>
          <p:nvPr/>
        </p:nvSpPr>
        <p:spPr>
          <a:xfrm>
            <a:off x="350982" y="1172926"/>
            <a:ext cx="4922982" cy="400110"/>
          </a:xfrm>
          <a:prstGeom prst="rect">
            <a:avLst/>
          </a:prstGeom>
          <a:noFill/>
        </p:spPr>
        <p:txBody>
          <a:bodyPr wrap="square" rtlCol="0">
            <a:spAutoFit/>
          </a:bodyPr>
          <a:lstStyle/>
          <a:p>
            <a:r>
              <a:rPr lang="en-US" sz="2000" dirty="0"/>
              <a:t>T</a:t>
            </a:r>
            <a:r>
              <a:rPr lang="en-US" sz="2000" dirty="0" smtClean="0"/>
              <a:t>he press conference at BNL on 24 April 2005 </a:t>
            </a:r>
            <a:endParaRPr lang="ru-RU" sz="2000" dirty="0"/>
          </a:p>
        </p:txBody>
      </p:sp>
    </p:spTree>
    <p:extLst>
      <p:ext uri="{BB962C8B-B14F-4D97-AF65-F5344CB8AC3E}">
        <p14:creationId xmlns:p14="http://schemas.microsoft.com/office/powerpoint/2010/main" val="2653682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982" y="277091"/>
            <a:ext cx="4483920" cy="461665"/>
          </a:xfrm>
          <a:prstGeom prst="rect">
            <a:avLst/>
          </a:prstGeom>
          <a:noFill/>
        </p:spPr>
        <p:txBody>
          <a:bodyPr wrap="none" rtlCol="0">
            <a:spAutoFit/>
          </a:bodyPr>
          <a:lstStyle/>
          <a:p>
            <a:r>
              <a:rPr lang="en-US" sz="2400" dirty="0" smtClean="0">
                <a:latin typeface="Arial Nova" panose="020B0504020202020204" pitchFamily="34" charset="0"/>
              </a:rPr>
              <a:t>QGP – was it really discovered?</a:t>
            </a:r>
            <a:endParaRPr lang="ru-RU" sz="2400" dirty="0">
              <a:latin typeface="Arial Nova" panose="020B0504020202020204" pitchFamily="34" charset="0"/>
            </a:endParaRPr>
          </a:p>
        </p:txBody>
      </p:sp>
      <p:sp>
        <p:nvSpPr>
          <p:cNvPr id="2" name="Прямоугольник 1"/>
          <p:cNvSpPr/>
          <p:nvPr/>
        </p:nvSpPr>
        <p:spPr>
          <a:xfrm>
            <a:off x="138545" y="1351710"/>
            <a:ext cx="5397999" cy="4524315"/>
          </a:xfrm>
          <a:prstGeom prst="rect">
            <a:avLst/>
          </a:prstGeom>
        </p:spPr>
        <p:txBody>
          <a:bodyPr wrap="square">
            <a:spAutoFit/>
          </a:bodyPr>
          <a:lstStyle/>
          <a:p>
            <a:pPr algn="ctr"/>
            <a:r>
              <a:rPr lang="en-US" dirty="0">
                <a:solidFill>
                  <a:srgbClr val="000000"/>
                </a:solidFill>
              </a:rPr>
              <a:t>At the RHIC Users' Meeting June </a:t>
            </a:r>
            <a:r>
              <a:rPr lang="en-US" dirty="0" smtClean="0">
                <a:solidFill>
                  <a:srgbClr val="000000"/>
                </a:solidFill>
              </a:rPr>
              <a:t>9-12</a:t>
            </a:r>
            <a:r>
              <a:rPr lang="en-US" dirty="0">
                <a:solidFill>
                  <a:srgbClr val="000000"/>
                </a:solidFill>
              </a:rPr>
              <a:t>, 2015 a 10 year anniversary session </a:t>
            </a:r>
            <a:r>
              <a:rPr lang="en-US" dirty="0" smtClean="0">
                <a:solidFill>
                  <a:srgbClr val="000000"/>
                </a:solidFill>
              </a:rPr>
              <a:t>“The Perfect </a:t>
            </a:r>
            <a:r>
              <a:rPr lang="en-US" dirty="0">
                <a:solidFill>
                  <a:srgbClr val="000000"/>
                </a:solidFill>
              </a:rPr>
              <a:t>Liquid at RHIC: 10 Years of Discovery" was held, </a:t>
            </a:r>
            <a:r>
              <a:rPr lang="en-US" dirty="0">
                <a:solidFill>
                  <a:srgbClr val="0000FF"/>
                </a:solidFill>
              </a:rPr>
              <a:t>the press release of </a:t>
            </a:r>
            <a:r>
              <a:rPr lang="en-US" dirty="0" smtClean="0">
                <a:solidFill>
                  <a:srgbClr val="0000FF"/>
                </a:solidFill>
              </a:rPr>
              <a:t>June 26</a:t>
            </a:r>
            <a:r>
              <a:rPr lang="en-US" dirty="0">
                <a:solidFill>
                  <a:srgbClr val="0000FF"/>
                </a:solidFill>
              </a:rPr>
              <a:t>, 2015 says</a:t>
            </a:r>
            <a:r>
              <a:rPr lang="en-US" dirty="0" smtClean="0">
                <a:solidFill>
                  <a:srgbClr val="000000"/>
                </a:solidFill>
              </a:rPr>
              <a:t>:</a:t>
            </a:r>
          </a:p>
          <a:p>
            <a:pPr algn="ctr"/>
            <a:endParaRPr lang="en-US" dirty="0">
              <a:solidFill>
                <a:srgbClr val="000000"/>
              </a:solidFill>
            </a:endParaRPr>
          </a:p>
          <a:p>
            <a:pPr algn="ctr"/>
            <a:r>
              <a:rPr lang="en-US" dirty="0" smtClean="0">
                <a:solidFill>
                  <a:srgbClr val="000000"/>
                </a:solidFill>
              </a:rPr>
              <a:t>“</a:t>
            </a:r>
            <a:r>
              <a:rPr lang="en-US" i="1" dirty="0" smtClean="0">
                <a:solidFill>
                  <a:srgbClr val="000000"/>
                </a:solidFill>
              </a:rPr>
              <a:t>RHIC </a:t>
            </a:r>
            <a:r>
              <a:rPr lang="en-US" i="1" dirty="0">
                <a:solidFill>
                  <a:srgbClr val="000000"/>
                </a:solidFill>
              </a:rPr>
              <a:t>lets us look back at matter as it existed throughout our universe at </a:t>
            </a:r>
            <a:r>
              <a:rPr lang="en-US" i="1" dirty="0" smtClean="0">
                <a:solidFill>
                  <a:srgbClr val="000000"/>
                </a:solidFill>
              </a:rPr>
              <a:t>the dawn </a:t>
            </a:r>
            <a:r>
              <a:rPr lang="en-US" i="1" dirty="0">
                <a:solidFill>
                  <a:srgbClr val="000000"/>
                </a:solidFill>
              </a:rPr>
              <a:t>of time, before QGP cooled and formed matter as we know it</a:t>
            </a:r>
            <a:r>
              <a:rPr lang="en-US" i="1" dirty="0" smtClean="0">
                <a:solidFill>
                  <a:srgbClr val="000000"/>
                </a:solidFill>
              </a:rPr>
              <a:t>,” </a:t>
            </a:r>
            <a:r>
              <a:rPr lang="en-US" dirty="0">
                <a:solidFill>
                  <a:srgbClr val="000000"/>
                </a:solidFill>
              </a:rPr>
              <a:t>said </a:t>
            </a:r>
            <a:r>
              <a:rPr lang="en-US" dirty="0" smtClean="0">
                <a:solidFill>
                  <a:srgbClr val="000000"/>
                </a:solidFill>
              </a:rPr>
              <a:t>Berndt Mueller</a:t>
            </a:r>
            <a:r>
              <a:rPr lang="en-US" dirty="0">
                <a:solidFill>
                  <a:srgbClr val="000000"/>
                </a:solidFill>
              </a:rPr>
              <a:t>, Brookhaven's Associate Laboratory Director for Nuclear and </a:t>
            </a:r>
            <a:r>
              <a:rPr lang="en-US" dirty="0" smtClean="0">
                <a:solidFill>
                  <a:srgbClr val="000000"/>
                </a:solidFill>
              </a:rPr>
              <a:t>Particle Physics</a:t>
            </a:r>
            <a:r>
              <a:rPr lang="en-US" dirty="0">
                <a:solidFill>
                  <a:srgbClr val="000000"/>
                </a:solidFill>
              </a:rPr>
              <a:t>. </a:t>
            </a:r>
            <a:r>
              <a:rPr lang="en-US" dirty="0" smtClean="0">
                <a:solidFill>
                  <a:srgbClr val="000000"/>
                </a:solidFill>
              </a:rPr>
              <a:t>“</a:t>
            </a:r>
            <a:r>
              <a:rPr lang="en-US" i="1" dirty="0" smtClean="0">
                <a:solidFill>
                  <a:srgbClr val="FF0000"/>
                </a:solidFill>
              </a:rPr>
              <a:t>The </a:t>
            </a:r>
            <a:r>
              <a:rPr lang="en-US" i="1" dirty="0">
                <a:solidFill>
                  <a:srgbClr val="FF0000"/>
                </a:solidFill>
              </a:rPr>
              <a:t>discovery of the perfect liquid was a turning point in physics</a:t>
            </a:r>
            <a:r>
              <a:rPr lang="en-US" i="1" dirty="0" smtClean="0">
                <a:solidFill>
                  <a:srgbClr val="000000"/>
                </a:solidFill>
              </a:rPr>
              <a:t>, and </a:t>
            </a:r>
            <a:r>
              <a:rPr lang="en-US" i="1" dirty="0">
                <a:solidFill>
                  <a:srgbClr val="000000"/>
                </a:solidFill>
              </a:rPr>
              <a:t>now, 10 years later, RHIC has revealed a wealth of information about </a:t>
            </a:r>
            <a:r>
              <a:rPr lang="en-US" i="1" dirty="0" smtClean="0">
                <a:solidFill>
                  <a:srgbClr val="000000"/>
                </a:solidFill>
              </a:rPr>
              <a:t>this remarkable </a:t>
            </a:r>
            <a:r>
              <a:rPr lang="en-US" i="1" dirty="0">
                <a:solidFill>
                  <a:srgbClr val="000000"/>
                </a:solidFill>
              </a:rPr>
              <a:t>substance, </a:t>
            </a:r>
            <a:r>
              <a:rPr lang="en-US" i="1" dirty="0">
                <a:solidFill>
                  <a:srgbClr val="FF0000"/>
                </a:solidFill>
              </a:rPr>
              <a:t>which we now know to be a QGP</a:t>
            </a:r>
            <a:r>
              <a:rPr lang="en-US" i="1" dirty="0">
                <a:solidFill>
                  <a:srgbClr val="000000"/>
                </a:solidFill>
              </a:rPr>
              <a:t>, and is more </a:t>
            </a:r>
            <a:r>
              <a:rPr lang="en-US" i="1" dirty="0" smtClean="0">
                <a:solidFill>
                  <a:srgbClr val="000000"/>
                </a:solidFill>
              </a:rPr>
              <a:t>capable than </a:t>
            </a:r>
            <a:r>
              <a:rPr lang="en-US" i="1" dirty="0">
                <a:solidFill>
                  <a:srgbClr val="000000"/>
                </a:solidFill>
              </a:rPr>
              <a:t>ever of measuring its most subtle and fundamental </a:t>
            </a:r>
            <a:r>
              <a:rPr lang="en-US" i="1" dirty="0" smtClean="0">
                <a:solidFill>
                  <a:srgbClr val="000000"/>
                </a:solidFill>
              </a:rPr>
              <a:t>properties.</a:t>
            </a:r>
            <a:r>
              <a:rPr lang="en-US" dirty="0" smtClean="0">
                <a:solidFill>
                  <a:srgbClr val="000000"/>
                </a:solidFill>
              </a:rPr>
              <a:t>”</a:t>
            </a:r>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6618" y="1108946"/>
            <a:ext cx="6443019" cy="4603743"/>
          </a:xfrm>
          <a:prstGeom prst="rect">
            <a:avLst/>
          </a:prstGeom>
        </p:spPr>
      </p:pic>
    </p:spTree>
    <p:extLst>
      <p:ext uri="{BB962C8B-B14F-4D97-AF65-F5344CB8AC3E}">
        <p14:creationId xmlns:p14="http://schemas.microsoft.com/office/powerpoint/2010/main" val="15993500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982" y="277091"/>
            <a:ext cx="4483920" cy="461665"/>
          </a:xfrm>
          <a:prstGeom prst="rect">
            <a:avLst/>
          </a:prstGeom>
          <a:noFill/>
        </p:spPr>
        <p:txBody>
          <a:bodyPr wrap="none" rtlCol="0">
            <a:spAutoFit/>
          </a:bodyPr>
          <a:lstStyle/>
          <a:p>
            <a:r>
              <a:rPr lang="en-US" sz="2400" dirty="0" smtClean="0">
                <a:latin typeface="Arial Nova" panose="020B0504020202020204" pitchFamily="34" charset="0"/>
              </a:rPr>
              <a:t>QGP – was it really discovered?</a:t>
            </a:r>
            <a:endParaRPr lang="ru-RU" sz="2400" dirty="0">
              <a:latin typeface="Arial Nova" panose="020B0504020202020204" pitchFamily="34" charset="0"/>
            </a:endParaRPr>
          </a:p>
        </p:txBody>
      </p:sp>
      <p:sp>
        <p:nvSpPr>
          <p:cNvPr id="5" name="Прямоугольник 4"/>
          <p:cNvSpPr/>
          <p:nvPr/>
        </p:nvSpPr>
        <p:spPr>
          <a:xfrm>
            <a:off x="175491" y="1338873"/>
            <a:ext cx="6299200" cy="5078313"/>
          </a:xfrm>
          <a:prstGeom prst="rect">
            <a:avLst/>
          </a:prstGeom>
        </p:spPr>
        <p:txBody>
          <a:bodyPr wrap="square">
            <a:spAutoFit/>
          </a:bodyPr>
          <a:lstStyle/>
          <a:p>
            <a:r>
              <a:rPr lang="en-US" dirty="0" smtClean="0"/>
              <a:t>At the seminar spokespersons </a:t>
            </a:r>
            <a:r>
              <a:rPr lang="en-US" dirty="0"/>
              <a:t>from the experiments on </a:t>
            </a:r>
            <a:r>
              <a:rPr lang="en-US" dirty="0" smtClean="0"/>
              <a:t>CERN's </a:t>
            </a:r>
            <a:r>
              <a:rPr lang="en-US" dirty="0"/>
              <a:t>Heavy Ion </a:t>
            </a:r>
            <a:r>
              <a:rPr lang="en-US" dirty="0" err="1" smtClean="0"/>
              <a:t>programm</a:t>
            </a:r>
            <a:r>
              <a:rPr lang="en-US" dirty="0" smtClean="0"/>
              <a:t> </a:t>
            </a:r>
            <a:r>
              <a:rPr lang="en-US" dirty="0"/>
              <a:t>presented compelling </a:t>
            </a:r>
            <a:r>
              <a:rPr lang="en-US" dirty="0">
                <a:solidFill>
                  <a:srgbClr val="FF0000"/>
                </a:solidFill>
              </a:rPr>
              <a:t>evidence for the existence</a:t>
            </a:r>
            <a:r>
              <a:rPr lang="en-US" dirty="0"/>
              <a:t> of a new state of matter in which quarks, instead of being bound up into more complex particles such as protons and neutrons, are liberated to roam freely.</a:t>
            </a:r>
            <a:endParaRPr lang="en-US" dirty="0" smtClean="0">
              <a:solidFill>
                <a:srgbClr val="292929"/>
              </a:solidFill>
            </a:endParaRPr>
          </a:p>
          <a:p>
            <a:endParaRPr lang="en-US" dirty="0">
              <a:solidFill>
                <a:srgbClr val="292929"/>
              </a:solidFill>
            </a:endParaRPr>
          </a:p>
          <a:p>
            <a:r>
              <a:rPr lang="en-US" dirty="0" smtClean="0">
                <a:solidFill>
                  <a:srgbClr val="292929"/>
                </a:solidFill>
              </a:rPr>
              <a:t>Professor </a:t>
            </a:r>
            <a:r>
              <a:rPr lang="en-US" dirty="0">
                <a:solidFill>
                  <a:srgbClr val="292929"/>
                </a:solidFill>
              </a:rPr>
              <a:t>Luciano </a:t>
            </a:r>
            <a:r>
              <a:rPr lang="en-US" dirty="0" err="1">
                <a:solidFill>
                  <a:srgbClr val="292929"/>
                </a:solidFill>
              </a:rPr>
              <a:t>Maiani</a:t>
            </a:r>
            <a:r>
              <a:rPr lang="en-US" dirty="0">
                <a:solidFill>
                  <a:srgbClr val="292929"/>
                </a:solidFill>
              </a:rPr>
              <a:t>, CERN Director General, </a:t>
            </a:r>
            <a:r>
              <a:rPr lang="en-US" dirty="0" smtClean="0">
                <a:solidFill>
                  <a:srgbClr val="292929"/>
                </a:solidFill>
              </a:rPr>
              <a:t>said:</a:t>
            </a:r>
            <a:endParaRPr lang="en-US" i="1" dirty="0">
              <a:solidFill>
                <a:srgbClr val="292929"/>
              </a:solidFill>
            </a:endParaRPr>
          </a:p>
          <a:p>
            <a:r>
              <a:rPr lang="en-US" i="1" dirty="0" smtClean="0">
                <a:solidFill>
                  <a:srgbClr val="292929"/>
                </a:solidFill>
              </a:rPr>
              <a:t>"</a:t>
            </a:r>
            <a:r>
              <a:rPr lang="en-US" i="1" dirty="0">
                <a:solidFill>
                  <a:srgbClr val="292929"/>
                </a:solidFill>
              </a:rPr>
              <a:t>The combined data coming from the seven experiments on CERN's Heavy Ion </a:t>
            </a:r>
            <a:r>
              <a:rPr lang="en-US" i="1" dirty="0" smtClean="0">
                <a:solidFill>
                  <a:srgbClr val="292929"/>
                </a:solidFill>
              </a:rPr>
              <a:t>program </a:t>
            </a:r>
            <a:r>
              <a:rPr lang="en-US" i="1" dirty="0">
                <a:solidFill>
                  <a:srgbClr val="292929"/>
                </a:solidFill>
              </a:rPr>
              <a:t>have given </a:t>
            </a:r>
            <a:r>
              <a:rPr lang="en-US" i="1" dirty="0">
                <a:solidFill>
                  <a:srgbClr val="FF0000"/>
                </a:solidFill>
              </a:rPr>
              <a:t>a clear picture of a new state of matter</a:t>
            </a:r>
            <a:r>
              <a:rPr lang="en-US" i="1" dirty="0">
                <a:solidFill>
                  <a:srgbClr val="292929"/>
                </a:solidFill>
              </a:rPr>
              <a:t>. This result verifies an important prediction of the present theory of fundamental forces between quarks. It is also an important step forward in the understanding of the early evolution of the universe. We now have evidence of a new state of matter where quarks and gluons are not confined. There is still an entirely </a:t>
            </a:r>
            <a:r>
              <a:rPr lang="en-US" i="1" dirty="0">
                <a:solidFill>
                  <a:srgbClr val="FF0000"/>
                </a:solidFill>
              </a:rPr>
              <a:t>new territory to be explored </a:t>
            </a:r>
            <a:r>
              <a:rPr lang="en-US" i="1" dirty="0">
                <a:solidFill>
                  <a:srgbClr val="292929"/>
                </a:solidFill>
              </a:rPr>
              <a:t>concerning the physical properties of quark-gluon matter. The challenge now passes to the Relativistic Heavy Ion Collider at the Brookhaven National Laboratory and later to CERN's Large Hadron Collider."</a:t>
            </a:r>
            <a:endParaRPr lang="ru-RU" dirty="0"/>
          </a:p>
        </p:txBody>
      </p:sp>
      <p:sp>
        <p:nvSpPr>
          <p:cNvPr id="6" name="TextBox 5"/>
          <p:cNvSpPr txBox="1"/>
          <p:nvPr/>
        </p:nvSpPr>
        <p:spPr>
          <a:xfrm>
            <a:off x="350982" y="969541"/>
            <a:ext cx="3894977" cy="369332"/>
          </a:xfrm>
          <a:prstGeom prst="rect">
            <a:avLst/>
          </a:prstGeom>
          <a:noFill/>
        </p:spPr>
        <p:txBody>
          <a:bodyPr wrap="none" rtlCol="0">
            <a:spAutoFit/>
          </a:bodyPr>
          <a:lstStyle/>
          <a:p>
            <a:r>
              <a:rPr lang="en-US" dirty="0" smtClean="0"/>
              <a:t>CERN special seminar 10 February 2000</a:t>
            </a:r>
            <a:endParaRPr lang="ru-RU" dirty="0"/>
          </a:p>
        </p:txBody>
      </p:sp>
      <p:sp>
        <p:nvSpPr>
          <p:cNvPr id="7" name="Прямоугольник 6"/>
          <p:cNvSpPr/>
          <p:nvPr/>
        </p:nvSpPr>
        <p:spPr>
          <a:xfrm>
            <a:off x="6770255" y="3056705"/>
            <a:ext cx="5283200" cy="3416320"/>
          </a:xfrm>
          <a:prstGeom prst="rect">
            <a:avLst/>
          </a:prstGeom>
        </p:spPr>
        <p:txBody>
          <a:bodyPr wrap="square">
            <a:spAutoFit/>
          </a:bodyPr>
          <a:lstStyle/>
          <a:p>
            <a:pPr algn="ctr"/>
            <a:r>
              <a:rPr lang="en-US" dirty="0">
                <a:solidFill>
                  <a:srgbClr val="000000"/>
                </a:solidFill>
              </a:rPr>
              <a:t>In an </a:t>
            </a:r>
            <a:r>
              <a:rPr lang="en-US" dirty="0" smtClean="0">
                <a:solidFill>
                  <a:srgbClr val="000000"/>
                </a:solidFill>
              </a:rPr>
              <a:t>interview in </a:t>
            </a:r>
            <a:r>
              <a:rPr lang="en-US" dirty="0">
                <a:solidFill>
                  <a:srgbClr val="000000"/>
                </a:solidFill>
              </a:rPr>
              <a:t>January 2017 with Luciano </a:t>
            </a:r>
            <a:r>
              <a:rPr lang="en-US" dirty="0" err="1">
                <a:solidFill>
                  <a:srgbClr val="000000"/>
                </a:solidFill>
              </a:rPr>
              <a:t>Maiani</a:t>
            </a:r>
            <a:r>
              <a:rPr lang="en-US" dirty="0">
                <a:solidFill>
                  <a:srgbClr val="000000"/>
                </a:solidFill>
              </a:rPr>
              <a:t>, Director General </a:t>
            </a:r>
            <a:r>
              <a:rPr lang="en-US" dirty="0" smtClean="0">
                <a:solidFill>
                  <a:srgbClr val="000000"/>
                </a:solidFill>
              </a:rPr>
              <a:t>of CERN </a:t>
            </a:r>
            <a:r>
              <a:rPr lang="en-US" dirty="0">
                <a:solidFill>
                  <a:srgbClr val="000000"/>
                </a:solidFill>
              </a:rPr>
              <a:t>from 1999 to 2003 we read</a:t>
            </a:r>
            <a:r>
              <a:rPr lang="en-US" dirty="0" smtClean="0">
                <a:solidFill>
                  <a:srgbClr val="000000"/>
                </a:solidFill>
              </a:rPr>
              <a:t>:</a:t>
            </a:r>
          </a:p>
          <a:p>
            <a:pPr algn="ctr"/>
            <a:endParaRPr lang="en-US" dirty="0" smtClean="0"/>
          </a:p>
          <a:p>
            <a:pPr algn="ctr"/>
            <a:r>
              <a:rPr lang="en-US" dirty="0" smtClean="0"/>
              <a:t>Luciano </a:t>
            </a:r>
            <a:r>
              <a:rPr lang="en-US" dirty="0" err="1"/>
              <a:t>Maiani</a:t>
            </a:r>
            <a:r>
              <a:rPr lang="en-US" dirty="0"/>
              <a:t>: </a:t>
            </a:r>
            <a:r>
              <a:rPr lang="en-US" i="1" dirty="0"/>
              <a:t>I think that the announcement was quite clear. I have </a:t>
            </a:r>
            <a:r>
              <a:rPr lang="en-US" i="1" dirty="0" smtClean="0"/>
              <a:t>the text </a:t>
            </a:r>
            <a:r>
              <a:rPr lang="en-US" i="1" dirty="0"/>
              <a:t>of it with me, it reads: </a:t>
            </a:r>
            <a:r>
              <a:rPr lang="en-US" i="1" dirty="0" smtClean="0"/>
              <a:t>“The </a:t>
            </a:r>
            <a:r>
              <a:rPr lang="en-US" i="1" dirty="0"/>
              <a:t>data provide evidence for color </a:t>
            </a:r>
            <a:r>
              <a:rPr lang="en-US" i="1" dirty="0" err="1" smtClean="0"/>
              <a:t>deconfinement</a:t>
            </a:r>
            <a:r>
              <a:rPr lang="en-US" i="1" dirty="0" smtClean="0"/>
              <a:t> in </a:t>
            </a:r>
            <a:r>
              <a:rPr lang="en-US" i="1" dirty="0"/>
              <a:t>the early collision stage and for a collective explosion of the collision </a:t>
            </a:r>
            <a:r>
              <a:rPr lang="en-US" i="1" dirty="0" smtClean="0"/>
              <a:t>fireball in </a:t>
            </a:r>
            <a:r>
              <a:rPr lang="en-US" i="1" dirty="0"/>
              <a:t>its late stages. The new state of matter exhibits many of the </a:t>
            </a:r>
            <a:r>
              <a:rPr lang="en-US" i="1" dirty="0" smtClean="0"/>
              <a:t>characteristic features </a:t>
            </a:r>
            <a:r>
              <a:rPr lang="en-US" i="1" dirty="0"/>
              <a:t>of the theoretically predicted Quark-Gluon Plasma</a:t>
            </a:r>
            <a:r>
              <a:rPr lang="en-US" i="1" dirty="0" smtClean="0"/>
              <a:t>.” </a:t>
            </a:r>
            <a:r>
              <a:rPr lang="en-US" i="1" dirty="0">
                <a:solidFill>
                  <a:srgbClr val="FF0000"/>
                </a:solidFill>
              </a:rPr>
              <a:t>The key word </a:t>
            </a:r>
            <a:r>
              <a:rPr lang="en-US" i="1" dirty="0" smtClean="0">
                <a:solidFill>
                  <a:srgbClr val="FF0000"/>
                </a:solidFill>
              </a:rPr>
              <a:t>is “evidence”, </a:t>
            </a:r>
            <a:r>
              <a:rPr lang="en-US" i="1" dirty="0">
                <a:solidFill>
                  <a:srgbClr val="FF0000"/>
                </a:solidFill>
              </a:rPr>
              <a:t>not discovery, and the evidence was there, </a:t>
            </a:r>
            <a:r>
              <a:rPr lang="en-US" i="1" dirty="0" smtClean="0">
                <a:solidFill>
                  <a:srgbClr val="FF0000"/>
                </a:solidFill>
              </a:rPr>
              <a:t>indeed</a:t>
            </a:r>
            <a:endParaRPr lang="ru-RU" i="1" dirty="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855" y="1"/>
            <a:ext cx="2780145" cy="3056704"/>
          </a:xfrm>
          <a:prstGeom prst="rect">
            <a:avLst/>
          </a:prstGeom>
        </p:spPr>
      </p:pic>
    </p:spTree>
    <p:extLst>
      <p:ext uri="{BB962C8B-B14F-4D97-AF65-F5344CB8AC3E}">
        <p14:creationId xmlns:p14="http://schemas.microsoft.com/office/powerpoint/2010/main" val="25444598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982" y="277091"/>
            <a:ext cx="4483920" cy="461665"/>
          </a:xfrm>
          <a:prstGeom prst="rect">
            <a:avLst/>
          </a:prstGeom>
          <a:noFill/>
        </p:spPr>
        <p:txBody>
          <a:bodyPr wrap="none" rtlCol="0">
            <a:spAutoFit/>
          </a:bodyPr>
          <a:lstStyle/>
          <a:p>
            <a:r>
              <a:rPr lang="en-US" sz="2400" dirty="0" smtClean="0">
                <a:latin typeface="Arial Nova" panose="020B0504020202020204" pitchFamily="34" charset="0"/>
              </a:rPr>
              <a:t>QGP – was it really discovered?</a:t>
            </a:r>
            <a:endParaRPr lang="ru-RU" sz="2400" dirty="0">
              <a:latin typeface="Arial Nova" panose="020B0504020202020204" pitchFamily="34" charset="0"/>
            </a:endParaRPr>
          </a:p>
        </p:txBody>
      </p:sp>
      <p:sp>
        <p:nvSpPr>
          <p:cNvPr id="5" name="Прямоугольник 4"/>
          <p:cNvSpPr/>
          <p:nvPr/>
        </p:nvSpPr>
        <p:spPr>
          <a:xfrm>
            <a:off x="129309" y="3851194"/>
            <a:ext cx="5781963" cy="2585323"/>
          </a:xfrm>
          <a:prstGeom prst="rect">
            <a:avLst/>
          </a:prstGeom>
        </p:spPr>
        <p:txBody>
          <a:bodyPr wrap="square">
            <a:spAutoFit/>
          </a:bodyPr>
          <a:lstStyle/>
          <a:p>
            <a:r>
              <a:rPr lang="en-US" dirty="0">
                <a:solidFill>
                  <a:srgbClr val="000000"/>
                </a:solidFill>
              </a:rPr>
              <a:t>In the book </a:t>
            </a:r>
            <a:r>
              <a:rPr lang="en-US" dirty="0" smtClean="0">
                <a:solidFill>
                  <a:srgbClr val="000000"/>
                </a:solidFill>
              </a:rPr>
              <a:t>“</a:t>
            </a:r>
            <a:r>
              <a:rPr lang="en-US" b="1" dirty="0" smtClean="0">
                <a:solidFill>
                  <a:srgbClr val="000000"/>
                </a:solidFill>
              </a:rPr>
              <a:t>Quark-Gluon </a:t>
            </a:r>
            <a:r>
              <a:rPr lang="en-US" b="1" dirty="0">
                <a:solidFill>
                  <a:srgbClr val="000000"/>
                </a:solidFill>
              </a:rPr>
              <a:t>Plasma: Theoretical </a:t>
            </a:r>
            <a:r>
              <a:rPr lang="en-US" b="1" dirty="0" smtClean="0">
                <a:solidFill>
                  <a:srgbClr val="000000"/>
                </a:solidFill>
              </a:rPr>
              <a:t>Foundations  </a:t>
            </a:r>
            <a:r>
              <a:rPr lang="en-US" b="1" dirty="0">
                <a:solidFill>
                  <a:srgbClr val="000000"/>
                </a:solidFill>
              </a:rPr>
              <a:t>An Annotated </a:t>
            </a:r>
            <a:r>
              <a:rPr lang="en-US" b="1" dirty="0" smtClean="0">
                <a:solidFill>
                  <a:srgbClr val="000000"/>
                </a:solidFill>
              </a:rPr>
              <a:t>Reprint Collection</a:t>
            </a:r>
            <a:r>
              <a:rPr lang="en-US" i="1" dirty="0" smtClean="0">
                <a:solidFill>
                  <a:srgbClr val="000000"/>
                </a:solidFill>
              </a:rPr>
              <a:t>” </a:t>
            </a:r>
            <a:r>
              <a:rPr lang="en-US" dirty="0" smtClean="0">
                <a:solidFill>
                  <a:srgbClr val="000000"/>
                </a:solidFill>
              </a:rPr>
              <a:t>prepared </a:t>
            </a:r>
            <a:r>
              <a:rPr lang="en-US" dirty="0">
                <a:solidFill>
                  <a:srgbClr val="000000"/>
                </a:solidFill>
              </a:rPr>
              <a:t>in </a:t>
            </a:r>
            <a:r>
              <a:rPr lang="en-US" dirty="0" smtClean="0">
                <a:solidFill>
                  <a:srgbClr val="000000"/>
                </a:solidFill>
              </a:rPr>
              <a:t>2002 </a:t>
            </a:r>
            <a:r>
              <a:rPr lang="en-US" dirty="0">
                <a:solidFill>
                  <a:srgbClr val="000000"/>
                </a:solidFill>
              </a:rPr>
              <a:t>by Berndt </a:t>
            </a:r>
            <a:r>
              <a:rPr lang="en-US" dirty="0" smtClean="0">
                <a:solidFill>
                  <a:srgbClr val="000000"/>
                </a:solidFill>
              </a:rPr>
              <a:t>M</a:t>
            </a:r>
            <a:r>
              <a:rPr lang="en-US" dirty="0">
                <a:solidFill>
                  <a:srgbClr val="000000"/>
                </a:solidFill>
              </a:rPr>
              <a:t>u</a:t>
            </a:r>
            <a:r>
              <a:rPr lang="en-US" dirty="0" smtClean="0">
                <a:solidFill>
                  <a:srgbClr val="000000"/>
                </a:solidFill>
              </a:rPr>
              <a:t>ller</a:t>
            </a:r>
            <a:r>
              <a:rPr lang="en-US" dirty="0">
                <a:solidFill>
                  <a:srgbClr val="000000"/>
                </a:solidFill>
              </a:rPr>
              <a:t>, Joseph </a:t>
            </a:r>
            <a:r>
              <a:rPr lang="en-US" dirty="0" err="1">
                <a:solidFill>
                  <a:srgbClr val="000000"/>
                </a:solidFill>
              </a:rPr>
              <a:t>Kapusta</a:t>
            </a:r>
            <a:r>
              <a:rPr lang="en-US" dirty="0">
                <a:solidFill>
                  <a:srgbClr val="000000"/>
                </a:solidFill>
              </a:rPr>
              <a:t> and </a:t>
            </a:r>
            <a:r>
              <a:rPr lang="en-US" dirty="0" smtClean="0">
                <a:solidFill>
                  <a:srgbClr val="000000"/>
                </a:solidFill>
              </a:rPr>
              <a:t>Johann </a:t>
            </a:r>
            <a:r>
              <a:rPr lang="en-US" dirty="0" err="1" smtClean="0">
                <a:solidFill>
                  <a:srgbClr val="000000"/>
                </a:solidFill>
              </a:rPr>
              <a:t>Rafelski</a:t>
            </a:r>
            <a:r>
              <a:rPr lang="en-US" dirty="0" smtClean="0">
                <a:solidFill>
                  <a:srgbClr val="000000"/>
                </a:solidFill>
              </a:rPr>
              <a:t>.</a:t>
            </a:r>
          </a:p>
          <a:p>
            <a:endParaRPr lang="en-US" dirty="0">
              <a:solidFill>
                <a:srgbClr val="000000"/>
              </a:solidFill>
            </a:endParaRPr>
          </a:p>
          <a:p>
            <a:r>
              <a:rPr lang="en-US" dirty="0" smtClean="0">
                <a:solidFill>
                  <a:srgbClr val="000000"/>
                </a:solidFill>
              </a:rPr>
              <a:t>This </a:t>
            </a:r>
            <a:r>
              <a:rPr lang="en-US" dirty="0">
                <a:solidFill>
                  <a:srgbClr val="000000"/>
                </a:solidFill>
              </a:rPr>
              <a:t>book introduces the theoretical roots </a:t>
            </a:r>
            <a:r>
              <a:rPr lang="en-US" dirty="0" smtClean="0">
                <a:solidFill>
                  <a:srgbClr val="000000"/>
                </a:solidFill>
              </a:rPr>
              <a:t>of QGP </a:t>
            </a:r>
            <a:r>
              <a:rPr lang="en-US" dirty="0">
                <a:solidFill>
                  <a:srgbClr val="000000"/>
                </a:solidFill>
              </a:rPr>
              <a:t>with a time </a:t>
            </a:r>
            <a:r>
              <a:rPr lang="en-US" dirty="0" smtClean="0">
                <a:solidFill>
                  <a:srgbClr val="000000"/>
                </a:solidFill>
              </a:rPr>
              <a:t>cut off </a:t>
            </a:r>
            <a:r>
              <a:rPr lang="en-US" dirty="0">
                <a:solidFill>
                  <a:srgbClr val="000000"/>
                </a:solidFill>
              </a:rPr>
              <a:t>in 1992. The rationale of the authors was to look more </a:t>
            </a:r>
            <a:r>
              <a:rPr lang="en-US" dirty="0" smtClean="0">
                <a:solidFill>
                  <a:srgbClr val="000000"/>
                </a:solidFill>
              </a:rPr>
              <a:t>than 10 </a:t>
            </a:r>
            <a:r>
              <a:rPr lang="en-US" dirty="0">
                <a:solidFill>
                  <a:srgbClr val="000000"/>
                </a:solidFill>
              </a:rPr>
              <a:t>years back in 2002/3, since in 1992 QGP was already discovered but </a:t>
            </a:r>
            <a:r>
              <a:rPr lang="en-US" dirty="0" smtClean="0">
                <a:solidFill>
                  <a:srgbClr val="000000"/>
                </a:solidFill>
              </a:rPr>
              <a:t>recognized only </a:t>
            </a:r>
            <a:r>
              <a:rPr lang="en-US" dirty="0">
                <a:solidFill>
                  <a:srgbClr val="000000"/>
                </a:solidFill>
              </a:rPr>
              <a:t>by a small subset of </a:t>
            </a:r>
            <a:r>
              <a:rPr lang="en-US" dirty="0" smtClean="0">
                <a:solidFill>
                  <a:srgbClr val="000000"/>
                </a:solidFill>
              </a:rPr>
              <a:t>researchers.</a:t>
            </a:r>
            <a:endParaRPr lang="ru-RU" dirty="0"/>
          </a:p>
        </p:txBody>
      </p:sp>
      <p:sp>
        <p:nvSpPr>
          <p:cNvPr id="6" name="Прямоугольник 5"/>
          <p:cNvSpPr/>
          <p:nvPr/>
        </p:nvSpPr>
        <p:spPr>
          <a:xfrm>
            <a:off x="6234546" y="3297196"/>
            <a:ext cx="5781964" cy="3139321"/>
          </a:xfrm>
          <a:prstGeom prst="rect">
            <a:avLst/>
          </a:prstGeom>
        </p:spPr>
        <p:txBody>
          <a:bodyPr wrap="square">
            <a:spAutoFit/>
          </a:bodyPr>
          <a:lstStyle/>
          <a:p>
            <a:r>
              <a:rPr lang="en-US" b="1" dirty="0"/>
              <a:t>Looking back at the Universe the Size of a Melon</a:t>
            </a:r>
          </a:p>
          <a:p>
            <a:r>
              <a:rPr lang="en-US" i="1" dirty="0" smtClean="0"/>
              <a:t>Already </a:t>
            </a:r>
            <a:r>
              <a:rPr lang="en-US" i="1" dirty="0"/>
              <a:t>in the mid-90s there was some indication for </a:t>
            </a:r>
            <a:r>
              <a:rPr lang="en-US" i="1" dirty="0" smtClean="0"/>
              <a:t>quark-gluon plasma </a:t>
            </a:r>
            <a:r>
              <a:rPr lang="en-US" i="1" dirty="0"/>
              <a:t>in heavy ion experiments at CERN and at Brookhaven </a:t>
            </a:r>
            <a:r>
              <a:rPr lang="en-US" i="1" dirty="0" smtClean="0"/>
              <a:t>National Laboratory</a:t>
            </a:r>
            <a:r>
              <a:rPr lang="en-US" i="1" dirty="0"/>
              <a:t>. </a:t>
            </a:r>
            <a:r>
              <a:rPr lang="en-US" i="1" dirty="0">
                <a:solidFill>
                  <a:srgbClr val="FF0000"/>
                </a:solidFill>
              </a:rPr>
              <a:t>However, I was at that time due to fragmentary data very cautious</a:t>
            </a:r>
            <a:r>
              <a:rPr lang="en-US" i="1" dirty="0" smtClean="0"/>
              <a:t>. In </a:t>
            </a:r>
            <a:r>
              <a:rPr lang="en-US" i="1" dirty="0"/>
              <a:t>hindsight I know my position was too </a:t>
            </a:r>
            <a:r>
              <a:rPr lang="en-US" i="1" dirty="0" smtClean="0"/>
              <a:t>cautious…</a:t>
            </a:r>
          </a:p>
          <a:p>
            <a:endParaRPr lang="en-US" i="1" dirty="0" smtClean="0"/>
          </a:p>
          <a:p>
            <a:r>
              <a:rPr lang="en-US" i="1" dirty="0"/>
              <a:t>Actually, I hoped that this procedure would switch </a:t>
            </a:r>
            <a:r>
              <a:rPr lang="en-US" i="1" dirty="0" smtClean="0"/>
              <a:t>off </a:t>
            </a:r>
            <a:r>
              <a:rPr lang="en-US" i="1" dirty="0"/>
              <a:t>the</a:t>
            </a:r>
          </a:p>
          <a:p>
            <a:r>
              <a:rPr lang="en-US" i="1" dirty="0"/>
              <a:t>quark-gluon plasma in a controlled manner, but this attempt failed. Also at </a:t>
            </a:r>
            <a:r>
              <a:rPr lang="en-US" i="1" dirty="0" smtClean="0"/>
              <a:t>SPS energies </a:t>
            </a:r>
            <a:r>
              <a:rPr lang="en-US" i="1" dirty="0"/>
              <a:t>there are in the now much more extensive data records </a:t>
            </a:r>
            <a:r>
              <a:rPr lang="en-US" i="1" dirty="0" smtClean="0"/>
              <a:t>unmistakable signatures.</a:t>
            </a:r>
            <a:endParaRPr lang="ru-RU" i="1"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687" y="932871"/>
            <a:ext cx="2334658" cy="2918323"/>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1818" y="0"/>
            <a:ext cx="2466109" cy="3288145"/>
          </a:xfrm>
          <a:prstGeom prst="rect">
            <a:avLst/>
          </a:prstGeom>
        </p:spPr>
      </p:pic>
      <p:sp>
        <p:nvSpPr>
          <p:cNvPr id="10" name="Прямоугольник 9"/>
          <p:cNvSpPr/>
          <p:nvPr/>
        </p:nvSpPr>
        <p:spPr>
          <a:xfrm>
            <a:off x="1379057" y="6436517"/>
            <a:ext cx="3393301" cy="307777"/>
          </a:xfrm>
          <a:prstGeom prst="rect">
            <a:avLst/>
          </a:prstGeom>
        </p:spPr>
        <p:txBody>
          <a:bodyPr wrap="none">
            <a:spAutoFit/>
          </a:bodyPr>
          <a:lstStyle/>
          <a:p>
            <a:r>
              <a:rPr lang="en-US" sz="1400" dirty="0">
                <a:solidFill>
                  <a:srgbClr val="0000FF"/>
                </a:solidFill>
              </a:rPr>
              <a:t>Eur. Phys. J. Special Topics </a:t>
            </a:r>
            <a:r>
              <a:rPr lang="en-US" sz="1400" dirty="0">
                <a:solidFill>
                  <a:srgbClr val="000000"/>
                </a:solidFill>
              </a:rPr>
              <a:t>229, </a:t>
            </a:r>
            <a:r>
              <a:rPr lang="en-US" sz="1400" dirty="0" smtClean="0">
                <a:solidFill>
                  <a:srgbClr val="000000"/>
                </a:solidFill>
              </a:rPr>
              <a:t>1-140 </a:t>
            </a:r>
            <a:r>
              <a:rPr lang="en-US" sz="1400" dirty="0">
                <a:solidFill>
                  <a:srgbClr val="000000"/>
                </a:solidFill>
              </a:rPr>
              <a:t>(2020)</a:t>
            </a:r>
            <a:endParaRPr lang="ru-RU" sz="1400" dirty="0"/>
          </a:p>
        </p:txBody>
      </p:sp>
    </p:spTree>
    <p:extLst>
      <p:ext uri="{BB962C8B-B14F-4D97-AF65-F5344CB8AC3E}">
        <p14:creationId xmlns:p14="http://schemas.microsoft.com/office/powerpoint/2010/main" val="12148505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81" y="1293034"/>
            <a:ext cx="5264727" cy="4063711"/>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723" y="1293034"/>
            <a:ext cx="5664408" cy="4078374"/>
          </a:xfrm>
          <a:prstGeom prst="rect">
            <a:avLst/>
          </a:prstGeom>
        </p:spPr>
      </p:pic>
      <p:sp>
        <p:nvSpPr>
          <p:cNvPr id="4" name="TextBox 3"/>
          <p:cNvSpPr txBox="1"/>
          <p:nvPr/>
        </p:nvSpPr>
        <p:spPr>
          <a:xfrm>
            <a:off x="147781" y="230910"/>
            <a:ext cx="5343835" cy="523220"/>
          </a:xfrm>
          <a:prstGeom prst="rect">
            <a:avLst/>
          </a:prstGeom>
          <a:noFill/>
        </p:spPr>
        <p:txBody>
          <a:bodyPr wrap="none" rtlCol="0">
            <a:spAutoFit/>
          </a:bodyPr>
          <a:lstStyle/>
          <a:p>
            <a:r>
              <a:rPr lang="en-US" sz="2800" dirty="0">
                <a:latin typeface="Arial Nova" panose="020B0504020202020204" pitchFamily="34" charset="0"/>
              </a:rPr>
              <a:t>How do we </a:t>
            </a:r>
            <a:r>
              <a:rPr lang="en-US" sz="2800" dirty="0" smtClean="0">
                <a:latin typeface="Arial Nova" panose="020B0504020202020204" pitchFamily="34" charset="0"/>
              </a:rPr>
              <a:t>see the ion collisions</a:t>
            </a:r>
            <a:endParaRPr lang="en-US" sz="2800" dirty="0">
              <a:latin typeface="Arial Nova" panose="020B0504020202020204" pitchFamily="34" charset="0"/>
            </a:endParaRPr>
          </a:p>
        </p:txBody>
      </p:sp>
      <p:sp>
        <p:nvSpPr>
          <p:cNvPr id="5" name="TextBox 4"/>
          <p:cNvSpPr txBox="1"/>
          <p:nvPr/>
        </p:nvSpPr>
        <p:spPr>
          <a:xfrm>
            <a:off x="1467231" y="923702"/>
            <a:ext cx="2742610" cy="369332"/>
          </a:xfrm>
          <a:prstGeom prst="rect">
            <a:avLst/>
          </a:prstGeom>
          <a:noFill/>
        </p:spPr>
        <p:txBody>
          <a:bodyPr wrap="none" rtlCol="0">
            <a:spAutoFit/>
          </a:bodyPr>
          <a:lstStyle/>
          <a:p>
            <a:r>
              <a:rPr lang="en-US" dirty="0" err="1" smtClean="0">
                <a:latin typeface="Arial Nova" panose="020B0504020202020204" pitchFamily="34" charset="0"/>
              </a:rPr>
              <a:t>Au+Au</a:t>
            </a:r>
            <a:r>
              <a:rPr lang="en-US" dirty="0" smtClean="0">
                <a:latin typeface="Arial Nova" panose="020B0504020202020204" pitchFamily="34" charset="0"/>
              </a:rPr>
              <a:t> @ STAR 200 GeV</a:t>
            </a:r>
            <a:endParaRPr lang="ru-RU" dirty="0">
              <a:latin typeface="Arial Nova" panose="020B0504020202020204" pitchFamily="34" charset="0"/>
            </a:endParaRPr>
          </a:p>
        </p:txBody>
      </p:sp>
      <p:sp>
        <p:nvSpPr>
          <p:cNvPr id="6" name="TextBox 5"/>
          <p:cNvSpPr txBox="1"/>
          <p:nvPr/>
        </p:nvSpPr>
        <p:spPr>
          <a:xfrm>
            <a:off x="7737555" y="923702"/>
            <a:ext cx="2800831" cy="369332"/>
          </a:xfrm>
          <a:prstGeom prst="rect">
            <a:avLst/>
          </a:prstGeom>
          <a:noFill/>
        </p:spPr>
        <p:txBody>
          <a:bodyPr wrap="none" rtlCol="0">
            <a:spAutoFit/>
          </a:bodyPr>
          <a:lstStyle/>
          <a:p>
            <a:r>
              <a:rPr lang="en-US" dirty="0" err="1" smtClean="0">
                <a:latin typeface="Arial Nova" panose="020B0504020202020204" pitchFamily="34" charset="0"/>
              </a:rPr>
              <a:t>Pb+Pb</a:t>
            </a:r>
            <a:r>
              <a:rPr lang="en-US" dirty="0" smtClean="0">
                <a:latin typeface="Arial Nova" panose="020B0504020202020204" pitchFamily="34" charset="0"/>
              </a:rPr>
              <a:t> @ ALICE 2,76 </a:t>
            </a:r>
            <a:r>
              <a:rPr lang="en-US" dirty="0" err="1" smtClean="0">
                <a:latin typeface="Arial Nova" panose="020B0504020202020204" pitchFamily="34" charset="0"/>
              </a:rPr>
              <a:t>TeV</a:t>
            </a:r>
            <a:endParaRPr lang="ru-RU" dirty="0">
              <a:latin typeface="Arial Nova" panose="020B0504020202020204" pitchFamily="34" charset="0"/>
            </a:endParaRPr>
          </a:p>
        </p:txBody>
      </p:sp>
      <p:sp>
        <p:nvSpPr>
          <p:cNvPr id="7" name="TextBox 6"/>
          <p:cNvSpPr txBox="1"/>
          <p:nvPr/>
        </p:nvSpPr>
        <p:spPr>
          <a:xfrm>
            <a:off x="1467231" y="5495539"/>
            <a:ext cx="9098123" cy="923330"/>
          </a:xfrm>
          <a:prstGeom prst="rect">
            <a:avLst/>
          </a:prstGeom>
          <a:noFill/>
        </p:spPr>
        <p:txBody>
          <a:bodyPr wrap="square" rtlCol="0">
            <a:spAutoFit/>
          </a:bodyPr>
          <a:lstStyle/>
          <a:p>
            <a:pPr algn="ctr"/>
            <a:r>
              <a:rPr lang="en-US" dirty="0" smtClean="0">
                <a:latin typeface="Arial Nova" panose="020B0504020202020204" pitchFamily="34" charset="0"/>
              </a:rPr>
              <a:t>Heavy ion collisions provide a huge number of produced particles. We detect hundreds and thousands charged particles after each collision.</a:t>
            </a:r>
          </a:p>
          <a:p>
            <a:pPr algn="ctr"/>
            <a:r>
              <a:rPr lang="en-US" dirty="0" smtClean="0">
                <a:latin typeface="Arial Nova" panose="020B0504020202020204" pitchFamily="34" charset="0"/>
              </a:rPr>
              <a:t>At 200 GeV ~ 1 000 charged particles are produced and at 2,76 GeV ~ 8 000 to 10k</a:t>
            </a:r>
            <a:endParaRPr lang="ru-RU" dirty="0" smtClean="0">
              <a:latin typeface="Arial Nova" panose="020B0504020202020204" pitchFamily="34" charset="0"/>
            </a:endParaRPr>
          </a:p>
        </p:txBody>
      </p:sp>
      <p:sp>
        <p:nvSpPr>
          <p:cNvPr id="8" name="TextBox 7"/>
          <p:cNvSpPr txBox="1"/>
          <p:nvPr/>
        </p:nvSpPr>
        <p:spPr>
          <a:xfrm>
            <a:off x="6945746" y="230910"/>
            <a:ext cx="4874861" cy="369332"/>
          </a:xfrm>
          <a:prstGeom prst="rect">
            <a:avLst/>
          </a:prstGeom>
          <a:noFill/>
        </p:spPr>
        <p:txBody>
          <a:bodyPr wrap="none" rtlCol="0">
            <a:spAutoFit/>
          </a:bodyPr>
          <a:lstStyle/>
          <a:p>
            <a:r>
              <a:rPr lang="en-US" dirty="0">
                <a:hlinkClick r:id="rId4"/>
              </a:rPr>
              <a:t>https://online.star.bnl.gov/aggregator/livedisplay/</a:t>
            </a:r>
            <a:endParaRPr lang="ru-RU" dirty="0"/>
          </a:p>
        </p:txBody>
      </p:sp>
    </p:spTree>
    <p:extLst>
      <p:ext uri="{BB962C8B-B14F-4D97-AF65-F5344CB8AC3E}">
        <p14:creationId xmlns:p14="http://schemas.microsoft.com/office/powerpoint/2010/main" val="16590720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32509" y="979054"/>
            <a:ext cx="7710097" cy="2617358"/>
          </a:xfrm>
          <a:prstGeom prst="rect">
            <a:avLst/>
          </a:prstGeom>
        </p:spPr>
      </p:pic>
      <p:pic>
        <p:nvPicPr>
          <p:cNvPr id="5" name="Picture 6">
            <a:extLst>
              <a:ext uri="{FF2B5EF4-FFF2-40B4-BE49-F238E27FC236}">
                <a16:creationId xmlns:a16="http://schemas.microsoft.com/office/drawing/2014/main" id="{0313F125-0F0F-2742-BA43-A8401C8BD765}"/>
              </a:ext>
            </a:extLst>
          </p:cNvPr>
          <p:cNvPicPr>
            <a:picLocks noChangeAspect="1"/>
          </p:cNvPicPr>
          <p:nvPr/>
        </p:nvPicPr>
        <p:blipFill>
          <a:blip r:embed="rId3"/>
          <a:stretch>
            <a:fillRect/>
          </a:stretch>
        </p:blipFill>
        <p:spPr>
          <a:xfrm>
            <a:off x="3303832" y="3717787"/>
            <a:ext cx="8888168" cy="3140213"/>
          </a:xfrm>
          <a:prstGeom prst="rect">
            <a:avLst/>
          </a:prstGeom>
        </p:spPr>
      </p:pic>
      <p:sp>
        <p:nvSpPr>
          <p:cNvPr id="6" name="TextBox 5">
            <a:extLst>
              <a:ext uri="{FF2B5EF4-FFF2-40B4-BE49-F238E27FC236}">
                <a16:creationId xmlns:a16="http://schemas.microsoft.com/office/drawing/2014/main" id="{E23B0976-9342-624F-8C71-DDD70A66D7DF}"/>
              </a:ext>
            </a:extLst>
          </p:cNvPr>
          <p:cNvSpPr txBox="1"/>
          <p:nvPr/>
        </p:nvSpPr>
        <p:spPr>
          <a:xfrm>
            <a:off x="8005837" y="1297818"/>
            <a:ext cx="3142454" cy="923330"/>
          </a:xfrm>
          <a:prstGeom prst="rect">
            <a:avLst/>
          </a:prstGeom>
          <a:noFill/>
        </p:spPr>
        <p:txBody>
          <a:bodyPr wrap="square" rtlCol="0">
            <a:spAutoFit/>
          </a:bodyPr>
          <a:lstStyle/>
          <a:p>
            <a:pPr algn="ctr"/>
            <a:r>
              <a:rPr lang="en-US" dirty="0"/>
              <a:t>Q</a:t>
            </a:r>
            <a:r>
              <a:rPr lang="en-US" baseline="30000" dirty="0"/>
              <a:t>2</a:t>
            </a:r>
            <a:r>
              <a:rPr lang="en-US" dirty="0"/>
              <a:t> is the Lorentz invariant four-momentum transfer and </a:t>
            </a:r>
            <a:endParaRPr lang="en-US" dirty="0" smtClean="0"/>
          </a:p>
          <a:p>
            <a:pPr algn="ctr"/>
            <a:r>
              <a:rPr lang="en-US" dirty="0" smtClean="0"/>
              <a:t>x </a:t>
            </a:r>
            <a:r>
              <a:rPr lang="en-US" dirty="0"/>
              <a:t>= Q</a:t>
            </a:r>
            <a:r>
              <a:rPr lang="en-US" baseline="30000" dirty="0"/>
              <a:t>2</a:t>
            </a:r>
            <a:r>
              <a:rPr lang="en-US" dirty="0"/>
              <a:t>/(2m(E-E’))</a:t>
            </a:r>
          </a:p>
        </p:txBody>
      </p:sp>
      <p:sp>
        <p:nvSpPr>
          <p:cNvPr id="7" name="TextBox 6"/>
          <p:cNvSpPr txBox="1"/>
          <p:nvPr/>
        </p:nvSpPr>
        <p:spPr>
          <a:xfrm>
            <a:off x="441189" y="225869"/>
            <a:ext cx="2862643" cy="461665"/>
          </a:xfrm>
          <a:prstGeom prst="rect">
            <a:avLst/>
          </a:prstGeom>
          <a:noFill/>
        </p:spPr>
        <p:txBody>
          <a:bodyPr wrap="none" rtlCol="0">
            <a:spAutoFit/>
          </a:bodyPr>
          <a:lstStyle/>
          <a:p>
            <a:r>
              <a:rPr lang="en-US" sz="2400" dirty="0" smtClean="0">
                <a:latin typeface="Arial Nova" panose="020B0504020202020204" pitchFamily="34" charset="0"/>
              </a:rPr>
              <a:t>Kinematic coverage</a:t>
            </a:r>
            <a:endParaRPr lang="ru-RU" sz="2400" dirty="0">
              <a:latin typeface="Arial Nova" panose="020B0504020202020204" pitchFamily="34" charset="0"/>
            </a:endParaRPr>
          </a:p>
        </p:txBody>
      </p:sp>
    </p:spTree>
    <p:extLst>
      <p:ext uri="{BB962C8B-B14F-4D97-AF65-F5344CB8AC3E}">
        <p14:creationId xmlns:p14="http://schemas.microsoft.com/office/powerpoint/2010/main" val="34227722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4255" y="258619"/>
            <a:ext cx="2457724" cy="461665"/>
          </a:xfrm>
          <a:prstGeom prst="rect">
            <a:avLst/>
          </a:prstGeom>
          <a:noFill/>
        </p:spPr>
        <p:txBody>
          <a:bodyPr wrap="none" rtlCol="0">
            <a:spAutoFit/>
          </a:bodyPr>
          <a:lstStyle/>
          <a:p>
            <a:r>
              <a:rPr lang="en-US" sz="2400" dirty="0" smtClean="0">
                <a:latin typeface="Arial Nova" panose="020B0504020202020204" pitchFamily="34" charset="0"/>
              </a:rPr>
              <a:t>HIC experiments</a:t>
            </a:r>
            <a:endParaRPr lang="ru-RU" sz="2400" dirty="0">
              <a:latin typeface="Arial Nova" panose="020B05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819525"/>
            <a:ext cx="4701309" cy="303847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0145" y="3717783"/>
            <a:ext cx="4331855" cy="314021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076" y="83125"/>
            <a:ext cx="5318924" cy="2715780"/>
          </a:xfrm>
          <a:prstGeom prst="rect">
            <a:avLst/>
          </a:prstGeom>
        </p:spPr>
      </p:pic>
      <p:pic>
        <p:nvPicPr>
          <p:cNvPr id="31" name="Рисунок 30"/>
          <p:cNvPicPr>
            <a:picLocks noChangeAspect="1"/>
          </p:cNvPicPr>
          <p:nvPr/>
        </p:nvPicPr>
        <p:blipFill>
          <a:blip r:embed="rId5"/>
          <a:stretch>
            <a:fillRect/>
          </a:stretch>
        </p:blipFill>
        <p:spPr>
          <a:xfrm>
            <a:off x="37172" y="964424"/>
            <a:ext cx="4848864" cy="2879244"/>
          </a:xfrm>
          <a:prstGeom prst="rect">
            <a:avLst/>
          </a:prstGeom>
        </p:spPr>
      </p:pic>
      <p:sp>
        <p:nvSpPr>
          <p:cNvPr id="32" name="TextBox 31"/>
          <p:cNvSpPr txBox="1"/>
          <p:nvPr/>
        </p:nvSpPr>
        <p:spPr>
          <a:xfrm>
            <a:off x="4947951" y="1979842"/>
            <a:ext cx="641138" cy="369332"/>
          </a:xfrm>
          <a:prstGeom prst="rect">
            <a:avLst/>
          </a:prstGeom>
          <a:noFill/>
        </p:spPr>
        <p:txBody>
          <a:bodyPr wrap="none" rtlCol="0">
            <a:spAutoFit/>
          </a:bodyPr>
          <a:lstStyle/>
          <a:p>
            <a:r>
              <a:rPr lang="en-US" dirty="0" smtClean="0">
                <a:solidFill>
                  <a:srgbClr val="FF0000"/>
                </a:solidFill>
              </a:rPr>
              <a:t>STAR</a:t>
            </a:r>
            <a:endParaRPr lang="ru-RU" dirty="0">
              <a:solidFill>
                <a:srgbClr val="FF0000"/>
              </a:solidFill>
            </a:endParaRPr>
          </a:p>
        </p:txBody>
      </p:sp>
      <p:sp>
        <p:nvSpPr>
          <p:cNvPr id="33" name="TextBox 32"/>
          <p:cNvSpPr txBox="1"/>
          <p:nvPr/>
        </p:nvSpPr>
        <p:spPr>
          <a:xfrm>
            <a:off x="6002108" y="1441015"/>
            <a:ext cx="700833" cy="369332"/>
          </a:xfrm>
          <a:prstGeom prst="rect">
            <a:avLst/>
          </a:prstGeom>
          <a:noFill/>
        </p:spPr>
        <p:txBody>
          <a:bodyPr wrap="none" rtlCol="0">
            <a:spAutoFit/>
          </a:bodyPr>
          <a:lstStyle/>
          <a:p>
            <a:r>
              <a:rPr lang="en-US" dirty="0" smtClean="0">
                <a:solidFill>
                  <a:srgbClr val="FF0000"/>
                </a:solidFill>
              </a:rPr>
              <a:t>NA61</a:t>
            </a:r>
            <a:endParaRPr lang="ru-RU" dirty="0">
              <a:solidFill>
                <a:srgbClr val="FF0000"/>
              </a:solidFill>
            </a:endParaRPr>
          </a:p>
        </p:txBody>
      </p:sp>
      <p:sp>
        <p:nvSpPr>
          <p:cNvPr id="34" name="TextBox 33"/>
          <p:cNvSpPr txBox="1"/>
          <p:nvPr/>
        </p:nvSpPr>
        <p:spPr>
          <a:xfrm>
            <a:off x="4770666" y="5389636"/>
            <a:ext cx="708848" cy="369332"/>
          </a:xfrm>
          <a:prstGeom prst="rect">
            <a:avLst/>
          </a:prstGeom>
          <a:noFill/>
        </p:spPr>
        <p:txBody>
          <a:bodyPr wrap="none" rtlCol="0">
            <a:spAutoFit/>
          </a:bodyPr>
          <a:lstStyle/>
          <a:p>
            <a:r>
              <a:rPr lang="en-US" dirty="0" smtClean="0">
                <a:solidFill>
                  <a:srgbClr val="FF0000"/>
                </a:solidFill>
              </a:rPr>
              <a:t>ALICE</a:t>
            </a:r>
            <a:endParaRPr lang="ru-RU" dirty="0">
              <a:solidFill>
                <a:srgbClr val="FF0000"/>
              </a:solidFill>
            </a:endParaRPr>
          </a:p>
        </p:txBody>
      </p:sp>
      <p:sp>
        <p:nvSpPr>
          <p:cNvPr id="35" name="TextBox 34"/>
          <p:cNvSpPr txBox="1"/>
          <p:nvPr/>
        </p:nvSpPr>
        <p:spPr>
          <a:xfrm>
            <a:off x="6966569" y="4918560"/>
            <a:ext cx="630301" cy="369332"/>
          </a:xfrm>
          <a:prstGeom prst="rect">
            <a:avLst/>
          </a:prstGeom>
          <a:noFill/>
        </p:spPr>
        <p:txBody>
          <a:bodyPr wrap="none" rtlCol="0">
            <a:spAutoFit/>
          </a:bodyPr>
          <a:lstStyle/>
          <a:p>
            <a:r>
              <a:rPr lang="en-US" dirty="0" smtClean="0">
                <a:solidFill>
                  <a:srgbClr val="FF0000"/>
                </a:solidFill>
              </a:rPr>
              <a:t>CBM</a:t>
            </a:r>
            <a:endParaRPr lang="ru-RU" dirty="0">
              <a:solidFill>
                <a:srgbClr val="FF0000"/>
              </a:solidFill>
            </a:endParaRPr>
          </a:p>
        </p:txBody>
      </p:sp>
    </p:spTree>
    <p:extLst>
      <p:ext uri="{BB962C8B-B14F-4D97-AF65-F5344CB8AC3E}">
        <p14:creationId xmlns:p14="http://schemas.microsoft.com/office/powerpoint/2010/main" val="23208934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6283" y="203201"/>
            <a:ext cx="2059282" cy="461665"/>
          </a:xfrm>
          <a:prstGeom prst="rect">
            <a:avLst/>
          </a:prstGeom>
          <a:noFill/>
        </p:spPr>
        <p:txBody>
          <a:bodyPr wrap="none" rtlCol="0">
            <a:spAutoFit/>
          </a:bodyPr>
          <a:lstStyle/>
          <a:p>
            <a:r>
              <a:rPr lang="en-US" sz="2400" dirty="0" smtClean="0">
                <a:latin typeface="Arial Nova" panose="020B0504020202020204" pitchFamily="34" charset="0"/>
              </a:rPr>
              <a:t>MPD detector</a:t>
            </a:r>
            <a:endParaRPr lang="en-US" sz="2400" dirty="0">
              <a:latin typeface="Arial Nova" panose="020B0504020202020204" pitchFamily="34" charset="0"/>
            </a:endParaRPr>
          </a:p>
        </p:txBody>
      </p:sp>
      <p:pic>
        <p:nvPicPr>
          <p:cNvPr id="2" name="Рисунок 1"/>
          <p:cNvPicPr>
            <a:picLocks noChangeAspect="1"/>
          </p:cNvPicPr>
          <p:nvPr/>
        </p:nvPicPr>
        <p:blipFill>
          <a:blip r:embed="rId2"/>
          <a:stretch>
            <a:fillRect/>
          </a:stretch>
        </p:blipFill>
        <p:spPr>
          <a:xfrm>
            <a:off x="0" y="1131277"/>
            <a:ext cx="5344324" cy="502460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131" y="1387513"/>
            <a:ext cx="6093830" cy="4502963"/>
          </a:xfrm>
          <a:prstGeom prst="rect">
            <a:avLst/>
          </a:prstGeom>
        </p:spPr>
      </p:pic>
    </p:spTree>
    <p:extLst>
      <p:ext uri="{BB962C8B-B14F-4D97-AF65-F5344CB8AC3E}">
        <p14:creationId xmlns:p14="http://schemas.microsoft.com/office/powerpoint/2010/main" val="4013330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F87FF8C-580B-44F1-8D8B-4A3D59478CC6}"/>
              </a:ext>
            </a:extLst>
          </p:cNvPr>
          <p:cNvPicPr>
            <a:picLocks noChangeAspect="1"/>
          </p:cNvPicPr>
          <p:nvPr/>
        </p:nvPicPr>
        <p:blipFill rotWithShape="1">
          <a:blip r:embed="rId3"/>
          <a:srcRect l="16699" t="6747" r="17188" b="22509"/>
          <a:stretch/>
        </p:blipFill>
        <p:spPr>
          <a:xfrm>
            <a:off x="191595" y="1167894"/>
            <a:ext cx="3282627" cy="3464996"/>
          </a:xfrm>
          <a:prstGeom prst="rect">
            <a:avLst/>
          </a:prstGeom>
        </p:spPr>
      </p:pic>
      <p:pic>
        <p:nvPicPr>
          <p:cNvPr id="5" name="Picture 2">
            <a:extLst>
              <a:ext uri="{FF2B5EF4-FFF2-40B4-BE49-F238E27FC236}">
                <a16:creationId xmlns:a16="http://schemas.microsoft.com/office/drawing/2014/main" id="{83B6CCD2-9FD6-472A-BFA4-CD808EC75178}"/>
              </a:ext>
            </a:extLst>
          </p:cNvPr>
          <p:cNvPicPr>
            <a:picLocks noChangeAspect="1"/>
          </p:cNvPicPr>
          <p:nvPr/>
        </p:nvPicPr>
        <p:blipFill rotWithShape="1">
          <a:blip r:embed="rId4"/>
          <a:srcRect l="6483" r="5929" b="6078"/>
          <a:stretch/>
        </p:blipFill>
        <p:spPr>
          <a:xfrm>
            <a:off x="4389745" y="1167894"/>
            <a:ext cx="3416365" cy="3464996"/>
          </a:xfrm>
          <a:prstGeom prst="rect">
            <a:avLst/>
          </a:prstGeom>
        </p:spPr>
      </p:pic>
      <p:pic>
        <p:nvPicPr>
          <p:cNvPr id="6" name="Picture 3">
            <a:extLst>
              <a:ext uri="{FF2B5EF4-FFF2-40B4-BE49-F238E27FC236}">
                <a16:creationId xmlns:a16="http://schemas.microsoft.com/office/drawing/2014/main" id="{D1A1C268-5147-44AE-BC03-AAA1D0B60529}"/>
              </a:ext>
            </a:extLst>
          </p:cNvPr>
          <p:cNvPicPr>
            <a:picLocks noChangeAspect="1"/>
          </p:cNvPicPr>
          <p:nvPr/>
        </p:nvPicPr>
        <p:blipFill>
          <a:blip r:embed="rId5"/>
          <a:stretch>
            <a:fillRect/>
          </a:stretch>
        </p:blipFill>
        <p:spPr>
          <a:xfrm>
            <a:off x="8813081" y="1167894"/>
            <a:ext cx="3126377" cy="3464996"/>
          </a:xfrm>
          <a:prstGeom prst="rect">
            <a:avLst/>
          </a:prstGeom>
        </p:spPr>
      </p:pic>
      <p:graphicFrame>
        <p:nvGraphicFramePr>
          <p:cNvPr id="3" name="Объект 2"/>
          <p:cNvGraphicFramePr>
            <a:graphicFrameLocks noChangeAspect="1"/>
          </p:cNvGraphicFramePr>
          <p:nvPr>
            <p:extLst>
              <p:ext uri="{D42A27DB-BD31-4B8C-83A1-F6EECF244321}">
                <p14:modId xmlns:p14="http://schemas.microsoft.com/office/powerpoint/2010/main" val="1677607125"/>
              </p:ext>
            </p:extLst>
          </p:nvPr>
        </p:nvGraphicFramePr>
        <p:xfrm>
          <a:off x="670052" y="5910218"/>
          <a:ext cx="2619149" cy="495576"/>
        </p:xfrm>
        <a:graphic>
          <a:graphicData uri="http://schemas.openxmlformats.org/presentationml/2006/ole">
            <mc:AlternateContent xmlns:mc="http://schemas.openxmlformats.org/markup-compatibility/2006">
              <mc:Choice xmlns:v="urn:schemas-microsoft-com:vml" Requires="v">
                <p:oleObj spid="_x0000_s1197" name="Уравнение" r:id="rId6" imgW="990360" imgH="203040" progId="Equation.3">
                  <p:embed/>
                </p:oleObj>
              </mc:Choice>
              <mc:Fallback>
                <p:oleObj name="Уравнение" r:id="rId6" imgW="990360" imgH="203040" progId="Equation.3">
                  <p:embed/>
                  <p:pic>
                    <p:nvPicPr>
                      <p:cNvPr id="0" name=""/>
                      <p:cNvPicPr/>
                      <p:nvPr/>
                    </p:nvPicPr>
                    <p:blipFill>
                      <a:blip r:embed="rId7"/>
                      <a:stretch>
                        <a:fillRect/>
                      </a:stretch>
                    </p:blipFill>
                    <p:spPr>
                      <a:xfrm>
                        <a:off x="670052" y="5910218"/>
                        <a:ext cx="2619149" cy="495576"/>
                      </a:xfrm>
                      <a:prstGeom prst="rect">
                        <a:avLst/>
                      </a:prstGeom>
                    </p:spPr>
                  </p:pic>
                </p:oleObj>
              </mc:Fallback>
            </mc:AlternateContent>
          </a:graphicData>
        </a:graphic>
      </p:graphicFrame>
      <p:sp>
        <p:nvSpPr>
          <p:cNvPr id="9" name="TextBox 8"/>
          <p:cNvSpPr txBox="1"/>
          <p:nvPr/>
        </p:nvSpPr>
        <p:spPr>
          <a:xfrm>
            <a:off x="4072310" y="5050191"/>
            <a:ext cx="3733800" cy="1200329"/>
          </a:xfrm>
          <a:prstGeom prst="rect">
            <a:avLst/>
          </a:prstGeom>
          <a:noFill/>
          <a:ln>
            <a:solidFill>
              <a:srgbClr val="FF0000"/>
            </a:solidFill>
          </a:ln>
        </p:spPr>
        <p:txBody>
          <a:bodyPr wrap="square" rtlCol="0">
            <a:spAutoFit/>
          </a:bodyPr>
          <a:lstStyle/>
          <a:p>
            <a:r>
              <a:rPr lang="en-US" dirty="0"/>
              <a:t>At lower energy, nucleons are opaque, and the valence quarks are stopped in the fireball.</a:t>
            </a:r>
          </a:p>
          <a:p>
            <a:r>
              <a:rPr lang="en-US" dirty="0"/>
              <a:t>Excess quarks </a:t>
            </a:r>
            <a:r>
              <a:rPr lang="en-US" dirty="0">
                <a:sym typeface="Wingdings" pitchFamily="2" charset="2"/>
              </a:rPr>
              <a:t> higher </a:t>
            </a:r>
            <a:r>
              <a:rPr lang="en-US" dirty="0" err="1">
                <a:latin typeface="Symbol" pitchFamily="18" charset="2"/>
                <a:sym typeface="Wingdings" pitchFamily="2" charset="2"/>
              </a:rPr>
              <a:t>m</a:t>
            </a:r>
            <a:r>
              <a:rPr lang="en-US" baseline="-25000" dirty="0" err="1">
                <a:sym typeface="Wingdings" pitchFamily="2" charset="2"/>
              </a:rPr>
              <a:t>B</a:t>
            </a:r>
            <a:endParaRPr lang="en-US" baseline="-25000" dirty="0"/>
          </a:p>
        </p:txBody>
      </p:sp>
      <p:sp>
        <p:nvSpPr>
          <p:cNvPr id="10" name="TextBox 9"/>
          <p:cNvSpPr txBox="1"/>
          <p:nvPr/>
        </p:nvSpPr>
        <p:spPr>
          <a:xfrm>
            <a:off x="8028791" y="5050191"/>
            <a:ext cx="4114800" cy="1200329"/>
          </a:xfrm>
          <a:prstGeom prst="rect">
            <a:avLst/>
          </a:prstGeom>
          <a:noFill/>
          <a:ln>
            <a:solidFill>
              <a:srgbClr val="FF0000"/>
            </a:solidFill>
          </a:ln>
        </p:spPr>
        <p:txBody>
          <a:bodyPr wrap="square" rtlCol="0">
            <a:spAutoFit/>
          </a:bodyPr>
          <a:lstStyle/>
          <a:p>
            <a:r>
              <a:rPr lang="en-US" dirty="0"/>
              <a:t>At higher energy, nucleons are transparent, and the valence quarks are pass through and exit the fireball.</a:t>
            </a:r>
          </a:p>
          <a:p>
            <a:r>
              <a:rPr lang="en-US" dirty="0"/>
              <a:t>Equal quarks and anti-quarks </a:t>
            </a:r>
            <a:r>
              <a:rPr lang="en-US" dirty="0">
                <a:sym typeface="Wingdings" pitchFamily="2" charset="2"/>
              </a:rPr>
              <a:t> lower </a:t>
            </a:r>
            <a:r>
              <a:rPr lang="en-US" dirty="0" err="1">
                <a:latin typeface="Symbol" pitchFamily="18" charset="2"/>
                <a:sym typeface="Wingdings" pitchFamily="2" charset="2"/>
              </a:rPr>
              <a:t>m</a:t>
            </a:r>
            <a:r>
              <a:rPr lang="en-US" baseline="-25000" dirty="0" err="1">
                <a:sym typeface="Wingdings" pitchFamily="2" charset="2"/>
              </a:rPr>
              <a:t>B</a:t>
            </a:r>
            <a:endParaRPr lang="en-US" baseline="-25000" dirty="0"/>
          </a:p>
        </p:txBody>
      </p:sp>
      <p:sp>
        <p:nvSpPr>
          <p:cNvPr id="12" name="TextBox 11"/>
          <p:cNvSpPr txBox="1"/>
          <p:nvPr/>
        </p:nvSpPr>
        <p:spPr>
          <a:xfrm>
            <a:off x="-77774" y="5051479"/>
            <a:ext cx="4114800" cy="646331"/>
          </a:xfrm>
          <a:prstGeom prst="rect">
            <a:avLst/>
          </a:prstGeom>
          <a:noFill/>
        </p:spPr>
        <p:txBody>
          <a:bodyPr wrap="square" rtlCol="0">
            <a:spAutoFit/>
          </a:bodyPr>
          <a:lstStyle/>
          <a:p>
            <a:pPr>
              <a:buFont typeface="Arial" pitchFamily="34" charset="0"/>
              <a:buChar char="•"/>
            </a:pPr>
            <a:r>
              <a:rPr lang="en-US" dirty="0"/>
              <a:t> </a:t>
            </a:r>
            <a:r>
              <a:rPr lang="en-US" dirty="0" err="1"/>
              <a:t>deBroglie</a:t>
            </a:r>
            <a:r>
              <a:rPr lang="en-US" dirty="0"/>
              <a:t> wavelength of constituent </a:t>
            </a:r>
            <a:r>
              <a:rPr lang="en-US" dirty="0" err="1"/>
              <a:t>partons</a:t>
            </a:r>
            <a:r>
              <a:rPr lang="en-US" dirty="0"/>
              <a:t> is effected by the beam energy</a:t>
            </a:r>
            <a:r>
              <a:rPr lang="en-US" dirty="0" smtClean="0"/>
              <a:t>.</a:t>
            </a:r>
            <a:endParaRPr lang="en-US" dirty="0"/>
          </a:p>
        </p:txBody>
      </p:sp>
      <p:sp>
        <p:nvSpPr>
          <p:cNvPr id="13" name="TextBox 12"/>
          <p:cNvSpPr txBox="1"/>
          <p:nvPr/>
        </p:nvSpPr>
        <p:spPr>
          <a:xfrm>
            <a:off x="413021" y="226423"/>
            <a:ext cx="6214586" cy="461665"/>
          </a:xfrm>
          <a:prstGeom prst="rect">
            <a:avLst/>
          </a:prstGeom>
          <a:noFill/>
        </p:spPr>
        <p:txBody>
          <a:bodyPr wrap="none" rtlCol="0">
            <a:spAutoFit/>
          </a:bodyPr>
          <a:lstStyle/>
          <a:p>
            <a:r>
              <a:rPr lang="en-US" sz="2400" dirty="0" smtClean="0">
                <a:latin typeface="Arial Nova" panose="020B0504020202020204" pitchFamily="34" charset="0"/>
              </a:rPr>
              <a:t>How does the nucleus look like – it depends!</a:t>
            </a:r>
          </a:p>
        </p:txBody>
      </p:sp>
    </p:spTree>
    <p:extLst>
      <p:ext uri="{BB962C8B-B14F-4D97-AF65-F5344CB8AC3E}">
        <p14:creationId xmlns:p14="http://schemas.microsoft.com/office/powerpoint/2010/main" val="38122665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7382" y="230910"/>
            <a:ext cx="2356927" cy="461665"/>
          </a:xfrm>
          <a:prstGeom prst="rect">
            <a:avLst/>
          </a:prstGeom>
          <a:noFill/>
        </p:spPr>
        <p:txBody>
          <a:bodyPr wrap="none" rtlCol="0">
            <a:spAutoFit/>
          </a:bodyPr>
          <a:lstStyle/>
          <a:p>
            <a:r>
              <a:rPr lang="en-US" sz="2400" dirty="0" smtClean="0">
                <a:latin typeface="Arial Nova" panose="020B0504020202020204" pitchFamily="34" charset="0"/>
              </a:rPr>
              <a:t>Standard Model</a:t>
            </a:r>
            <a:endParaRPr lang="en-US" sz="2400" dirty="0">
              <a:latin typeface="Arial Nova" panose="020B0504020202020204"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399" y="1143487"/>
            <a:ext cx="5558973" cy="3719458"/>
          </a:xfrm>
          <a:prstGeom prst="rect">
            <a:avLst/>
          </a:prstGeom>
        </p:spPr>
      </p:pic>
      <p:sp>
        <p:nvSpPr>
          <p:cNvPr id="2" name="TextBox 1"/>
          <p:cNvSpPr txBox="1"/>
          <p:nvPr/>
        </p:nvSpPr>
        <p:spPr>
          <a:xfrm>
            <a:off x="7478109" y="1403737"/>
            <a:ext cx="3851563" cy="1477328"/>
          </a:xfrm>
          <a:prstGeom prst="rect">
            <a:avLst/>
          </a:prstGeom>
          <a:noFill/>
        </p:spPr>
        <p:txBody>
          <a:bodyPr wrap="square" rtlCol="0">
            <a:spAutoFit/>
          </a:bodyPr>
          <a:lstStyle/>
          <a:p>
            <a:pPr algn="ctr"/>
            <a:r>
              <a:rPr lang="en-US" dirty="0" smtClean="0">
                <a:latin typeface="Arial Nova" panose="020B0504020202020204" pitchFamily="34" charset="0"/>
              </a:rPr>
              <a:t>General theory of matter and fundamental interactions. </a:t>
            </a:r>
          </a:p>
          <a:p>
            <a:pPr algn="ctr"/>
            <a:endParaRPr lang="en-US" dirty="0">
              <a:latin typeface="Arial Nova" panose="020B0504020202020204" pitchFamily="34" charset="0"/>
            </a:endParaRPr>
          </a:p>
          <a:p>
            <a:pPr algn="ctr"/>
            <a:r>
              <a:rPr lang="en-US" dirty="0" smtClean="0">
                <a:latin typeface="Arial Nova" panose="020B0504020202020204" pitchFamily="34" charset="0"/>
              </a:rPr>
              <a:t>But what do we learn from it and what else is there unattended?</a:t>
            </a:r>
            <a:endParaRPr lang="ru-RU" dirty="0">
              <a:latin typeface="Arial Nova" panose="020B0504020202020204" pitchFamily="34" charset="0"/>
            </a:endParaRPr>
          </a:p>
        </p:txBody>
      </p:sp>
      <p:pic>
        <p:nvPicPr>
          <p:cNvPr id="3" name="Рисунок 2"/>
          <p:cNvPicPr>
            <a:picLocks noChangeAspect="1"/>
          </p:cNvPicPr>
          <p:nvPr/>
        </p:nvPicPr>
        <p:blipFill>
          <a:blip r:embed="rId3"/>
          <a:stretch>
            <a:fillRect/>
          </a:stretch>
        </p:blipFill>
        <p:spPr>
          <a:xfrm>
            <a:off x="6721325" y="3511411"/>
            <a:ext cx="4876201" cy="1351534"/>
          </a:xfrm>
          <a:prstGeom prst="rect">
            <a:avLst/>
          </a:prstGeom>
        </p:spPr>
      </p:pic>
    </p:spTree>
    <p:extLst>
      <p:ext uri="{BB962C8B-B14F-4D97-AF65-F5344CB8AC3E}">
        <p14:creationId xmlns:p14="http://schemas.microsoft.com/office/powerpoint/2010/main" val="37930738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7382" y="230910"/>
            <a:ext cx="2356927" cy="461665"/>
          </a:xfrm>
          <a:prstGeom prst="rect">
            <a:avLst/>
          </a:prstGeom>
          <a:noFill/>
        </p:spPr>
        <p:txBody>
          <a:bodyPr wrap="none" rtlCol="0">
            <a:spAutoFit/>
          </a:bodyPr>
          <a:lstStyle/>
          <a:p>
            <a:r>
              <a:rPr lang="en-US" sz="2400" dirty="0" smtClean="0">
                <a:latin typeface="Arial Nova" panose="020B0504020202020204" pitchFamily="34" charset="0"/>
              </a:rPr>
              <a:t>Standard Model</a:t>
            </a:r>
            <a:endParaRPr lang="ru-RU" sz="2400" dirty="0">
              <a:latin typeface="Arial Nova" panose="020B0504020202020204" pitchFamily="34" charset="0"/>
            </a:endParaRPr>
          </a:p>
        </p:txBody>
      </p:sp>
      <p:sp>
        <p:nvSpPr>
          <p:cNvPr id="2" name="Прямоугольник 1"/>
          <p:cNvSpPr/>
          <p:nvPr/>
        </p:nvSpPr>
        <p:spPr>
          <a:xfrm>
            <a:off x="1316399" y="5489142"/>
            <a:ext cx="6096000" cy="1015663"/>
          </a:xfrm>
          <a:prstGeom prst="rect">
            <a:avLst/>
          </a:prstGeom>
        </p:spPr>
        <p:txBody>
          <a:bodyPr>
            <a:spAutoFit/>
          </a:bodyPr>
          <a:lstStyle/>
          <a:p>
            <a:r>
              <a:rPr lang="en-US" sz="1200" dirty="0" smtClean="0">
                <a:latin typeface="Arial Nova" panose="020B0504020202020204" pitchFamily="34" charset="0"/>
              </a:rPr>
              <a:t>*Note</a:t>
            </a:r>
            <a:r>
              <a:rPr lang="en-US" sz="1200" dirty="0">
                <a:latin typeface="Arial Nova" panose="020B0504020202020204" pitchFamily="34" charset="0"/>
              </a:rPr>
              <a:t>: Thomas Gutierrez, an assistant professor of Physics at California Polytechnic State University, transcribed the Standard Model </a:t>
            </a:r>
            <a:r>
              <a:rPr lang="en-US" sz="1200" dirty="0" err="1">
                <a:latin typeface="Arial Nova" panose="020B0504020202020204" pitchFamily="34" charset="0"/>
              </a:rPr>
              <a:t>Lagrangian</a:t>
            </a:r>
            <a:r>
              <a:rPr lang="en-US" sz="1200" dirty="0">
                <a:latin typeface="Arial Nova" panose="020B0504020202020204" pitchFamily="34" charset="0"/>
              </a:rPr>
              <a:t> for the web. He derived it from </a:t>
            </a:r>
            <a:r>
              <a:rPr lang="en-US" sz="1200" dirty="0" err="1">
                <a:latin typeface="Arial Nova" panose="020B0504020202020204" pitchFamily="34" charset="0"/>
              </a:rPr>
              <a:t>Diagrammatica</a:t>
            </a:r>
            <a:r>
              <a:rPr lang="en-US" sz="1200" dirty="0">
                <a:latin typeface="Arial Nova" panose="020B0504020202020204" pitchFamily="34" charset="0"/>
              </a:rPr>
              <a:t>, a theoretical physics reference written by Nobel Laureate </a:t>
            </a:r>
            <a:r>
              <a:rPr lang="en-US" sz="1200" dirty="0" err="1">
                <a:latin typeface="Arial Nova" panose="020B0504020202020204" pitchFamily="34" charset="0"/>
              </a:rPr>
              <a:t>Martinus</a:t>
            </a:r>
            <a:r>
              <a:rPr lang="en-US" sz="1200" dirty="0">
                <a:latin typeface="Arial Nova" panose="020B0504020202020204" pitchFamily="34" charset="0"/>
              </a:rPr>
              <a:t> </a:t>
            </a:r>
            <a:r>
              <a:rPr lang="en-US" sz="1200" dirty="0" err="1">
                <a:latin typeface="Arial Nova" panose="020B0504020202020204" pitchFamily="34" charset="0"/>
              </a:rPr>
              <a:t>Veltman</a:t>
            </a:r>
            <a:r>
              <a:rPr lang="en-US" sz="1200" dirty="0">
                <a:latin typeface="Arial Nova" panose="020B0504020202020204" pitchFamily="34" charset="0"/>
              </a:rPr>
              <a:t>. In Gutierrez’s dissemination of the transcript, he noted a sign error he made somewhere in the equation. Good luck finding it!</a:t>
            </a:r>
            <a:endParaRPr lang="ru-RU" sz="1200" dirty="0">
              <a:latin typeface="Arial Nova" panose="020B05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072" y="0"/>
            <a:ext cx="4088227" cy="6858000"/>
          </a:xfrm>
          <a:prstGeom prst="rect">
            <a:avLst/>
          </a:prstGeom>
        </p:spPr>
      </p:pic>
      <p:sp>
        <p:nvSpPr>
          <p:cNvPr id="5" name="TextBox 4"/>
          <p:cNvSpPr txBox="1"/>
          <p:nvPr/>
        </p:nvSpPr>
        <p:spPr>
          <a:xfrm>
            <a:off x="11722299" y="46244"/>
            <a:ext cx="221673" cy="369332"/>
          </a:xfrm>
          <a:prstGeom prst="rect">
            <a:avLst/>
          </a:prstGeom>
          <a:noFill/>
        </p:spPr>
        <p:txBody>
          <a:bodyPr wrap="square" rtlCol="0">
            <a:spAutoFit/>
          </a:bodyPr>
          <a:lstStyle/>
          <a:p>
            <a:r>
              <a:rPr lang="en-US" dirty="0" smtClean="0"/>
              <a:t>*</a:t>
            </a:r>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399" y="1143487"/>
            <a:ext cx="5558973" cy="3719458"/>
          </a:xfrm>
          <a:prstGeom prst="rect">
            <a:avLst/>
          </a:prstGeom>
        </p:spPr>
      </p:pic>
    </p:spTree>
    <p:extLst>
      <p:ext uri="{BB962C8B-B14F-4D97-AF65-F5344CB8AC3E}">
        <p14:creationId xmlns:p14="http://schemas.microsoft.com/office/powerpoint/2010/main" val="7328940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66983" y="903116"/>
            <a:ext cx="10217416" cy="5954884"/>
          </a:xfrm>
          <a:prstGeom prst="rect">
            <a:avLst/>
          </a:prstGeom>
        </p:spPr>
      </p:pic>
      <p:sp>
        <p:nvSpPr>
          <p:cNvPr id="3" name="TextBox 2"/>
          <p:cNvSpPr txBox="1"/>
          <p:nvPr/>
        </p:nvSpPr>
        <p:spPr>
          <a:xfrm>
            <a:off x="323272" y="230909"/>
            <a:ext cx="6698372" cy="523220"/>
          </a:xfrm>
          <a:prstGeom prst="rect">
            <a:avLst/>
          </a:prstGeom>
          <a:noFill/>
        </p:spPr>
        <p:txBody>
          <a:bodyPr wrap="none" rtlCol="0">
            <a:spAutoFit/>
          </a:bodyPr>
          <a:lstStyle/>
          <a:p>
            <a:r>
              <a:rPr lang="en-US" sz="2800" dirty="0" smtClean="0">
                <a:latin typeface="Arial Nova" panose="020B0504020202020204" pitchFamily="34" charset="0"/>
              </a:rPr>
              <a:t>How to extract properties of the medium </a:t>
            </a:r>
            <a:endParaRPr lang="ru-RU" sz="2800" dirty="0">
              <a:latin typeface="Arial Nova" panose="020B0504020202020204" pitchFamily="34" charset="0"/>
            </a:endParaRPr>
          </a:p>
        </p:txBody>
      </p:sp>
    </p:spTree>
    <p:extLst>
      <p:ext uri="{BB962C8B-B14F-4D97-AF65-F5344CB8AC3E}">
        <p14:creationId xmlns:p14="http://schemas.microsoft.com/office/powerpoint/2010/main" val="19805886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397825" y="1386496"/>
            <a:ext cx="4709883" cy="4738799"/>
          </a:xfrm>
          <a:prstGeom prst="rect">
            <a:avLst/>
          </a:prstGeom>
        </p:spPr>
      </p:pic>
      <p:graphicFrame>
        <p:nvGraphicFramePr>
          <p:cNvPr id="8" name="Объект 7"/>
          <p:cNvGraphicFramePr>
            <a:graphicFrameLocks noChangeAspect="1"/>
          </p:cNvGraphicFramePr>
          <p:nvPr>
            <p:extLst>
              <p:ext uri="{D42A27DB-BD31-4B8C-83A1-F6EECF244321}">
                <p14:modId xmlns:p14="http://schemas.microsoft.com/office/powerpoint/2010/main" val="2354498020"/>
              </p:ext>
            </p:extLst>
          </p:nvPr>
        </p:nvGraphicFramePr>
        <p:xfrm>
          <a:off x="6399605" y="897379"/>
          <a:ext cx="4064148" cy="900440"/>
        </p:xfrm>
        <a:graphic>
          <a:graphicData uri="http://schemas.openxmlformats.org/presentationml/2006/ole">
            <mc:AlternateContent xmlns:mc="http://schemas.openxmlformats.org/markup-compatibility/2006">
              <mc:Choice xmlns:v="urn:schemas-microsoft-com:vml" Requires="v">
                <p:oleObj spid="_x0000_s4203" name="Формула" r:id="rId4" imgW="2120760" imgH="469800" progId="Equation.3">
                  <p:embed/>
                </p:oleObj>
              </mc:Choice>
              <mc:Fallback>
                <p:oleObj name="Формула" r:id="rId4" imgW="2120760" imgH="469800" progId="Equation.3">
                  <p:embed/>
                  <p:pic>
                    <p:nvPicPr>
                      <p:cNvPr id="7" name="Объект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9605" y="897379"/>
                        <a:ext cx="4064148" cy="900440"/>
                      </a:xfrm>
                      <a:prstGeom prst="rect">
                        <a:avLst/>
                      </a:prstGeom>
                      <a:noFill/>
                    </p:spPr>
                  </p:pic>
                </p:oleObj>
              </mc:Fallback>
            </mc:AlternateContent>
          </a:graphicData>
        </a:graphic>
      </p:graphicFrame>
      <p:pic>
        <p:nvPicPr>
          <p:cNvPr id="9" name="Picture 1"/>
          <p:cNvPicPr>
            <a:picLocks noChangeAspect="1" noChangeArrowheads="1"/>
          </p:cNvPicPr>
          <p:nvPr/>
        </p:nvPicPr>
        <p:blipFill>
          <a:blip r:embed="rId6" cstate="print"/>
          <a:srcRect/>
          <a:stretch>
            <a:fillRect/>
          </a:stretch>
        </p:blipFill>
        <p:spPr bwMode="auto">
          <a:xfrm>
            <a:off x="6399605" y="1989042"/>
            <a:ext cx="5400600" cy="4361155"/>
          </a:xfrm>
          <a:prstGeom prst="rect">
            <a:avLst/>
          </a:prstGeom>
          <a:noFill/>
          <a:ln w="9525">
            <a:noFill/>
            <a:miter lim="800000"/>
            <a:headEnd/>
            <a:tailEnd/>
          </a:ln>
        </p:spPr>
      </p:pic>
      <p:sp>
        <p:nvSpPr>
          <p:cNvPr id="6" name="TextBox 5"/>
          <p:cNvSpPr txBox="1"/>
          <p:nvPr/>
        </p:nvSpPr>
        <p:spPr>
          <a:xfrm>
            <a:off x="263541" y="224339"/>
            <a:ext cx="6924075" cy="523220"/>
          </a:xfrm>
          <a:prstGeom prst="rect">
            <a:avLst/>
          </a:prstGeom>
          <a:noFill/>
        </p:spPr>
        <p:txBody>
          <a:bodyPr wrap="none" rtlCol="0">
            <a:spAutoFit/>
          </a:bodyPr>
          <a:lstStyle/>
          <a:p>
            <a:r>
              <a:rPr lang="en-US" sz="2800" dirty="0" smtClean="0">
                <a:latin typeface="Arial Nova" panose="020B0504020202020204" pitchFamily="34" charset="0"/>
              </a:rPr>
              <a:t>Nuclear modification of produced particles</a:t>
            </a:r>
            <a:endParaRPr lang="ru-RU" sz="2800" dirty="0">
              <a:latin typeface="Arial Nova" panose="020B0504020202020204" pitchFamily="34" charset="0"/>
            </a:endParaRPr>
          </a:p>
        </p:txBody>
      </p:sp>
    </p:spTree>
    <p:extLst>
      <p:ext uri="{BB962C8B-B14F-4D97-AF65-F5344CB8AC3E}">
        <p14:creationId xmlns:p14="http://schemas.microsoft.com/office/powerpoint/2010/main" val="6291152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0559" y="168921"/>
            <a:ext cx="3842077" cy="461665"/>
          </a:xfrm>
          <a:prstGeom prst="rect">
            <a:avLst/>
          </a:prstGeom>
          <a:noFill/>
        </p:spPr>
        <p:txBody>
          <a:bodyPr wrap="none" rtlCol="0">
            <a:spAutoFit/>
          </a:bodyPr>
          <a:lstStyle/>
          <a:p>
            <a:r>
              <a:rPr lang="en-US" sz="2400" dirty="0" smtClean="0">
                <a:latin typeface="Arial Nova" panose="020B0504020202020204" pitchFamily="34" charset="0"/>
              </a:rPr>
              <a:t>Nuclear modification factor</a:t>
            </a:r>
            <a:endParaRPr lang="ru-RU" sz="2400" dirty="0">
              <a:latin typeface="Arial Nova" panose="020B0504020202020204" pitchFamily="34" charset="0"/>
            </a:endParaRPr>
          </a:p>
        </p:txBody>
      </p:sp>
      <p:pic>
        <p:nvPicPr>
          <p:cNvPr id="10" name="Рисунок 9"/>
          <p:cNvPicPr>
            <a:picLocks noChangeAspect="1"/>
          </p:cNvPicPr>
          <p:nvPr/>
        </p:nvPicPr>
        <p:blipFill>
          <a:blip r:embed="rId3"/>
          <a:stretch>
            <a:fillRect/>
          </a:stretch>
        </p:blipFill>
        <p:spPr>
          <a:xfrm>
            <a:off x="6979373" y="2848084"/>
            <a:ext cx="5170887" cy="4009916"/>
          </a:xfrm>
          <a:prstGeom prst="rect">
            <a:avLst/>
          </a:prstGeom>
        </p:spPr>
      </p:pic>
      <p:graphicFrame>
        <p:nvGraphicFramePr>
          <p:cNvPr id="11" name="Объект 10"/>
          <p:cNvGraphicFramePr>
            <a:graphicFrameLocks noChangeAspect="1"/>
          </p:cNvGraphicFramePr>
          <p:nvPr>
            <p:extLst>
              <p:ext uri="{D42A27DB-BD31-4B8C-83A1-F6EECF244321}">
                <p14:modId xmlns:p14="http://schemas.microsoft.com/office/powerpoint/2010/main" val="2034875880"/>
              </p:ext>
            </p:extLst>
          </p:nvPr>
        </p:nvGraphicFramePr>
        <p:xfrm>
          <a:off x="801951" y="1206630"/>
          <a:ext cx="5224462" cy="900112"/>
        </p:xfrm>
        <a:graphic>
          <a:graphicData uri="http://schemas.openxmlformats.org/presentationml/2006/ole">
            <mc:AlternateContent xmlns:mc="http://schemas.openxmlformats.org/markup-compatibility/2006">
              <mc:Choice xmlns:v="urn:schemas-microsoft-com:vml" Requires="v">
                <p:oleObj spid="_x0000_s3286" name="Уравнение" r:id="rId4" imgW="2577960" imgH="457200" progId="Equation.3">
                  <p:embed/>
                </p:oleObj>
              </mc:Choice>
              <mc:Fallback>
                <p:oleObj name="Уравнение" r:id="rId4" imgW="2577960" imgH="457200" progId="Equation.3">
                  <p:embed/>
                  <p:pic>
                    <p:nvPicPr>
                      <p:cNvPr id="7" name="Объект 6"/>
                      <p:cNvPicPr>
                        <a:picLocks noChangeAspect="1" noChangeArrowheads="1"/>
                      </p:cNvPicPr>
                      <p:nvPr/>
                    </p:nvPicPr>
                    <p:blipFill>
                      <a:blip r:embed="rId5"/>
                      <a:srcRect/>
                      <a:stretch>
                        <a:fillRect/>
                      </a:stretch>
                    </p:blipFill>
                    <p:spPr bwMode="auto">
                      <a:xfrm>
                        <a:off x="801951" y="1206630"/>
                        <a:ext cx="5224462" cy="900112"/>
                      </a:xfrm>
                      <a:prstGeom prst="rect">
                        <a:avLst/>
                      </a:prstGeom>
                      <a:noFill/>
                    </p:spPr>
                  </p:pic>
                </p:oleObj>
              </mc:Fallback>
            </mc:AlternateContent>
          </a:graphicData>
        </a:graphic>
      </p:graphicFrame>
      <p:pic>
        <p:nvPicPr>
          <p:cNvPr id="12" name="Picture 2"/>
          <p:cNvPicPr>
            <a:picLocks noChangeAspect="1" noChangeArrowheads="1"/>
          </p:cNvPicPr>
          <p:nvPr/>
        </p:nvPicPr>
        <p:blipFill>
          <a:blip r:embed="rId6" cstate="print"/>
          <a:srcRect/>
          <a:stretch>
            <a:fillRect/>
          </a:stretch>
        </p:blipFill>
        <p:spPr bwMode="auto">
          <a:xfrm>
            <a:off x="542837" y="2305102"/>
            <a:ext cx="5220072" cy="3661842"/>
          </a:xfrm>
          <a:prstGeom prst="rect">
            <a:avLst/>
          </a:prstGeom>
          <a:noFill/>
          <a:ln w="9525">
            <a:noFill/>
            <a:miter lim="800000"/>
            <a:headEnd/>
            <a:tailEnd/>
          </a:ln>
        </p:spPr>
      </p:pic>
      <p:sp>
        <p:nvSpPr>
          <p:cNvPr id="7" name="TextBox 6"/>
          <p:cNvSpPr txBox="1"/>
          <p:nvPr/>
        </p:nvSpPr>
        <p:spPr>
          <a:xfrm>
            <a:off x="0" y="6165304"/>
            <a:ext cx="3035511" cy="307777"/>
          </a:xfrm>
          <a:prstGeom prst="rect">
            <a:avLst/>
          </a:prstGeom>
          <a:noFill/>
        </p:spPr>
        <p:txBody>
          <a:bodyPr wrap="none" rtlCol="0">
            <a:spAutoFit/>
          </a:bodyPr>
          <a:lstStyle/>
          <a:p>
            <a:r>
              <a:rPr lang="en-US" sz="1400" dirty="0" smtClean="0"/>
              <a:t>STAR, Phys. Rev. </a:t>
            </a:r>
            <a:r>
              <a:rPr lang="en-US" sz="1400" dirty="0" err="1" smtClean="0"/>
              <a:t>Lett</a:t>
            </a:r>
            <a:r>
              <a:rPr lang="en-US" sz="1400" dirty="0" smtClean="0"/>
              <a:t>. </a:t>
            </a:r>
            <a:r>
              <a:rPr lang="en-US" sz="1400" b="1" dirty="0" smtClean="0"/>
              <a:t>121</a:t>
            </a:r>
            <a:r>
              <a:rPr lang="en-US" sz="1400" dirty="0" smtClean="0"/>
              <a:t> (2018) 32301</a:t>
            </a:r>
            <a:endParaRPr lang="ru-RU" sz="1400" dirty="0"/>
          </a:p>
        </p:txBody>
      </p:sp>
      <p:pic>
        <p:nvPicPr>
          <p:cNvPr id="3" name="Рисунок 2"/>
          <p:cNvPicPr>
            <a:picLocks noChangeAspect="1"/>
          </p:cNvPicPr>
          <p:nvPr/>
        </p:nvPicPr>
        <p:blipFill>
          <a:blip r:embed="rId7"/>
          <a:stretch>
            <a:fillRect/>
          </a:stretch>
        </p:blipFill>
        <p:spPr>
          <a:xfrm>
            <a:off x="6925165" y="0"/>
            <a:ext cx="5279302" cy="3137786"/>
          </a:xfrm>
          <a:prstGeom prst="rect">
            <a:avLst/>
          </a:prstGeom>
        </p:spPr>
      </p:pic>
    </p:spTree>
    <p:extLst>
      <p:ext uri="{BB962C8B-B14F-4D97-AF65-F5344CB8AC3E}">
        <p14:creationId xmlns:p14="http://schemas.microsoft.com/office/powerpoint/2010/main" val="14769387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6993" y="68389"/>
            <a:ext cx="4572214" cy="461665"/>
          </a:xfrm>
          <a:prstGeom prst="rect">
            <a:avLst/>
          </a:prstGeom>
          <a:noFill/>
        </p:spPr>
        <p:txBody>
          <a:bodyPr wrap="none" rtlCol="0">
            <a:spAutoFit/>
          </a:bodyPr>
          <a:lstStyle/>
          <a:p>
            <a:r>
              <a:rPr lang="en-US" sz="2400" dirty="0" err="1" smtClean="0">
                <a:latin typeface="Arial Nova" panose="020B0504020202020204" pitchFamily="34" charset="0"/>
              </a:rPr>
              <a:t>Hypertriton</a:t>
            </a:r>
            <a:r>
              <a:rPr lang="en-US" sz="2400" dirty="0" smtClean="0">
                <a:latin typeface="Arial Nova" panose="020B0504020202020204" pitchFamily="34" charset="0"/>
              </a:rPr>
              <a:t> and anti-</a:t>
            </a:r>
            <a:r>
              <a:rPr lang="en-US" sz="2400" dirty="0" err="1" smtClean="0">
                <a:latin typeface="Arial Nova" panose="020B0504020202020204" pitchFamily="34" charset="0"/>
              </a:rPr>
              <a:t>hypertriton</a:t>
            </a:r>
            <a:endParaRPr lang="ru-RU" sz="2400" dirty="0">
              <a:latin typeface="Arial Nova" panose="020B050402020202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 y="3744850"/>
            <a:ext cx="6252688" cy="2521917"/>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57" y="907278"/>
            <a:ext cx="5943796" cy="2674708"/>
          </a:xfrm>
          <a:prstGeom prst="rect">
            <a:avLst/>
          </a:prstGeom>
        </p:spPr>
      </p:pic>
      <p:graphicFrame>
        <p:nvGraphicFramePr>
          <p:cNvPr id="3" name="Объект 2"/>
          <p:cNvGraphicFramePr>
            <a:graphicFrameLocks noChangeAspect="1"/>
          </p:cNvGraphicFramePr>
          <p:nvPr>
            <p:extLst>
              <p:ext uri="{D42A27DB-BD31-4B8C-83A1-F6EECF244321}">
                <p14:modId xmlns:p14="http://schemas.microsoft.com/office/powerpoint/2010/main" val="2240888890"/>
              </p:ext>
            </p:extLst>
          </p:nvPr>
        </p:nvGraphicFramePr>
        <p:xfrm>
          <a:off x="6936004" y="5268623"/>
          <a:ext cx="4243166" cy="368557"/>
        </p:xfrm>
        <a:graphic>
          <a:graphicData uri="http://schemas.openxmlformats.org/presentationml/2006/ole">
            <mc:AlternateContent xmlns:mc="http://schemas.openxmlformats.org/markup-compatibility/2006">
              <mc:Choice xmlns:v="urn:schemas-microsoft-com:vml" Requires="v">
                <p:oleObj spid="_x0000_s14422" name="Уравнение" r:id="rId5" imgW="2476440" imgH="215640" progId="Equation.3">
                  <p:embed/>
                </p:oleObj>
              </mc:Choice>
              <mc:Fallback>
                <p:oleObj name="Уравнение" r:id="rId5" imgW="2476440" imgH="215640" progId="Equation.3">
                  <p:embed/>
                  <p:pic>
                    <p:nvPicPr>
                      <p:cNvPr id="3" name="Объект 2"/>
                      <p:cNvPicPr/>
                      <p:nvPr/>
                    </p:nvPicPr>
                    <p:blipFill>
                      <a:blip r:embed="rId6"/>
                      <a:stretch>
                        <a:fillRect/>
                      </a:stretch>
                    </p:blipFill>
                    <p:spPr>
                      <a:xfrm>
                        <a:off x="6936004" y="5268623"/>
                        <a:ext cx="4243166" cy="368557"/>
                      </a:xfrm>
                      <a:prstGeom prst="rect">
                        <a:avLst/>
                      </a:prstGeom>
                    </p:spPr>
                  </p:pic>
                </p:oleObj>
              </mc:Fallback>
            </mc:AlternateContent>
          </a:graphicData>
        </a:graphic>
      </p:graphicFrame>
      <p:graphicFrame>
        <p:nvGraphicFramePr>
          <p:cNvPr id="9" name="Объект 8"/>
          <p:cNvGraphicFramePr>
            <a:graphicFrameLocks noChangeAspect="1"/>
          </p:cNvGraphicFramePr>
          <p:nvPr>
            <p:extLst/>
          </p:nvPr>
        </p:nvGraphicFramePr>
        <p:xfrm>
          <a:off x="6742545" y="1135785"/>
          <a:ext cx="4630084" cy="701019"/>
        </p:xfrm>
        <a:graphic>
          <a:graphicData uri="http://schemas.openxmlformats.org/presentationml/2006/ole">
            <mc:AlternateContent xmlns:mc="http://schemas.openxmlformats.org/markup-compatibility/2006">
              <mc:Choice xmlns:v="urn:schemas-microsoft-com:vml" Requires="v">
                <p:oleObj spid="_x0000_s14423" name="Уравнение" r:id="rId7" imgW="2933640" imgH="444240" progId="Equation.3">
                  <p:embed/>
                </p:oleObj>
              </mc:Choice>
              <mc:Fallback>
                <p:oleObj name="Уравнение" r:id="rId7" imgW="2933640" imgH="444240" progId="Equation.3">
                  <p:embed/>
                  <p:pic>
                    <p:nvPicPr>
                      <p:cNvPr id="9" name="Объект 8"/>
                      <p:cNvPicPr>
                        <a:picLocks noChangeAspect="1" noChangeArrowheads="1"/>
                      </p:cNvPicPr>
                      <p:nvPr/>
                    </p:nvPicPr>
                    <p:blipFill>
                      <a:blip r:embed="rId8"/>
                      <a:srcRect/>
                      <a:stretch>
                        <a:fillRect/>
                      </a:stretch>
                    </p:blipFill>
                    <p:spPr bwMode="auto">
                      <a:xfrm>
                        <a:off x="6742545" y="1135785"/>
                        <a:ext cx="4630084" cy="701019"/>
                      </a:xfrm>
                      <a:prstGeom prst="rect">
                        <a:avLst/>
                      </a:prstGeom>
                      <a:noFill/>
                      <a:extLst/>
                    </p:spPr>
                  </p:pic>
                </p:oleObj>
              </mc:Fallback>
            </mc:AlternateContent>
          </a:graphicData>
        </a:graphic>
      </p:graphicFrame>
      <p:sp>
        <p:nvSpPr>
          <p:cNvPr id="10" name="TextBox 9"/>
          <p:cNvSpPr txBox="1"/>
          <p:nvPr/>
        </p:nvSpPr>
        <p:spPr>
          <a:xfrm>
            <a:off x="7001163" y="2190662"/>
            <a:ext cx="4535056" cy="1200329"/>
          </a:xfrm>
          <a:prstGeom prst="rect">
            <a:avLst/>
          </a:prstGeom>
          <a:noFill/>
        </p:spPr>
        <p:txBody>
          <a:bodyPr wrap="square" rtlCol="0">
            <a:spAutoFit/>
          </a:bodyPr>
          <a:lstStyle/>
          <a:p>
            <a:pPr algn="ctr"/>
            <a:r>
              <a:rPr lang="en-US" dirty="0" smtClean="0"/>
              <a:t>This ratio allow to test the CPT symmetry from the perspective of  experiment. Mass difference consistent with zero which is supporting the CPT symmetry </a:t>
            </a:r>
            <a:endParaRPr lang="ru-RU" dirty="0"/>
          </a:p>
        </p:txBody>
      </p:sp>
    </p:spTree>
    <p:extLst>
      <p:ext uri="{BB962C8B-B14F-4D97-AF65-F5344CB8AC3E}">
        <p14:creationId xmlns:p14="http://schemas.microsoft.com/office/powerpoint/2010/main" val="2134026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28268E1-1BB2-45C0-A6CD-17AA40632A59}"/>
              </a:ext>
            </a:extLst>
          </p:cNvPr>
          <p:cNvPicPr>
            <a:picLocks noChangeAspect="1"/>
          </p:cNvPicPr>
          <p:nvPr/>
        </p:nvPicPr>
        <p:blipFill>
          <a:blip r:embed="rId2"/>
          <a:stretch>
            <a:fillRect/>
          </a:stretch>
        </p:blipFill>
        <p:spPr>
          <a:xfrm>
            <a:off x="642564" y="4512043"/>
            <a:ext cx="3041755" cy="995626"/>
          </a:xfrm>
          <a:prstGeom prst="rect">
            <a:avLst/>
          </a:prstGeom>
        </p:spPr>
      </p:pic>
      <p:pic>
        <p:nvPicPr>
          <p:cNvPr id="3" name="Рисунок 2" descr="Изображение выглядит как текст, карта&#10;&#10;Автоматически созданное описание">
            <a:extLst>
              <a:ext uri="{FF2B5EF4-FFF2-40B4-BE49-F238E27FC236}">
                <a16:creationId xmlns:a16="http://schemas.microsoft.com/office/drawing/2014/main" id="{6EBC5FC4-619E-4A49-B3C6-1EBDEB9C2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539" y="3897746"/>
            <a:ext cx="4122310" cy="2562786"/>
          </a:xfrm>
          <a:prstGeom prst="rect">
            <a:avLst/>
          </a:prstGeom>
        </p:spPr>
      </p:pic>
      <p:sp>
        <p:nvSpPr>
          <p:cNvPr id="4" name="TextBox 3">
            <a:extLst>
              <a:ext uri="{FF2B5EF4-FFF2-40B4-BE49-F238E27FC236}">
                <a16:creationId xmlns:a16="http://schemas.microsoft.com/office/drawing/2014/main" id="{D5146BE8-253A-4750-AAF8-E873320B1218}"/>
              </a:ext>
            </a:extLst>
          </p:cNvPr>
          <p:cNvSpPr txBox="1"/>
          <p:nvPr/>
        </p:nvSpPr>
        <p:spPr>
          <a:xfrm flipH="1">
            <a:off x="4065869" y="4705661"/>
            <a:ext cx="3207718"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Wilczek</a:t>
            </a:r>
            <a:r>
              <a:rPr lang="en-US" dirty="0">
                <a:latin typeface="Calibri" panose="020F0502020204030204" pitchFamily="34" charset="0"/>
                <a:cs typeface="Calibri" panose="020F0502020204030204" pitchFamily="34" charset="0"/>
              </a:rPr>
              <a:t>, Gross and </a:t>
            </a:r>
            <a:r>
              <a:rPr lang="en-US" dirty="0" err="1">
                <a:latin typeface="Calibri" panose="020F0502020204030204" pitchFamily="34" charset="0"/>
                <a:cs typeface="Calibri" panose="020F0502020204030204" pitchFamily="34" charset="0"/>
              </a:rPr>
              <a:t>Politzer</a:t>
            </a:r>
            <a:r>
              <a:rPr lang="en-US" dirty="0" smtClean="0">
                <a:latin typeface="Calibri" panose="020F0502020204030204" pitchFamily="34" charset="0"/>
                <a:cs typeface="Calibri" panose="020F0502020204030204" pitchFamily="34" charset="0"/>
              </a:rPr>
              <a:t>)</a:t>
            </a:r>
          </a:p>
          <a:p>
            <a:r>
              <a:rPr lang="en-US" dirty="0" smtClean="0">
                <a:latin typeface="Calibri" panose="020F0502020204030204" pitchFamily="34" charset="0"/>
                <a:cs typeface="Calibri" panose="020F0502020204030204" pitchFamily="34" charset="0"/>
              </a:rPr>
              <a:t>Nobel prize 2004</a:t>
            </a:r>
            <a:endParaRPr lang="ru-RU" dirty="0">
              <a:latin typeface="Calibri" panose="020F0502020204030204" pitchFamily="34" charset="0"/>
              <a:cs typeface="Calibri" panose="020F0502020204030204" pitchFamily="34" charset="0"/>
            </a:endParaRPr>
          </a:p>
        </p:txBody>
      </p:sp>
      <p:pic>
        <p:nvPicPr>
          <p:cNvPr id="5" name="Рисунок 4">
            <a:extLst>
              <a:ext uri="{FF2B5EF4-FFF2-40B4-BE49-F238E27FC236}">
                <a16:creationId xmlns:a16="http://schemas.microsoft.com/office/drawing/2014/main" id="{A06C89B9-219E-4C04-97E6-D0CAD91C7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691" y="637156"/>
            <a:ext cx="3002361" cy="2784196"/>
          </a:xfrm>
          <a:prstGeom prst="rect">
            <a:avLst/>
          </a:prstGeom>
        </p:spPr>
      </p:pic>
      <p:sp>
        <p:nvSpPr>
          <p:cNvPr id="6" name="TextBox 5">
            <a:extLst>
              <a:ext uri="{FF2B5EF4-FFF2-40B4-BE49-F238E27FC236}">
                <a16:creationId xmlns:a16="http://schemas.microsoft.com/office/drawing/2014/main" id="{3C1F1799-D528-481D-BC2A-7FA481F10D04}"/>
              </a:ext>
            </a:extLst>
          </p:cNvPr>
          <p:cNvSpPr txBox="1"/>
          <p:nvPr/>
        </p:nvSpPr>
        <p:spPr>
          <a:xfrm>
            <a:off x="642564" y="5482831"/>
            <a:ext cx="7356127" cy="400110"/>
          </a:xfrm>
          <a:prstGeom prst="rect">
            <a:avLst/>
          </a:prstGeom>
          <a:noFill/>
        </p:spPr>
        <p:txBody>
          <a:bodyPr wrap="square" rtlCol="0">
            <a:spAutoFit/>
          </a:bodyPr>
          <a:lstStyle/>
          <a:p>
            <a:r>
              <a:rPr lang="el-GR" sz="2000" dirty="0">
                <a:latin typeface="Calibri" panose="020F0502020204030204" pitchFamily="34" charset="0"/>
                <a:cs typeface="Calibri" panose="020F0502020204030204" pitchFamily="34" charset="0"/>
              </a:rPr>
              <a:t>Λ</a:t>
            </a:r>
            <a:r>
              <a:rPr lang="en-US" sz="2000" baseline="-25000" dirty="0">
                <a:latin typeface="Calibri" panose="020F0502020204030204" pitchFamily="34" charset="0"/>
                <a:cs typeface="Calibri" panose="020F0502020204030204" pitchFamily="34" charset="0"/>
              </a:rPr>
              <a:t>QCD</a:t>
            </a:r>
            <a:r>
              <a:rPr lang="en-US" sz="2000" dirty="0">
                <a:latin typeface="Calibri" panose="020F0502020204030204" pitchFamily="34" charset="0"/>
                <a:cs typeface="Calibri" panose="020F0502020204030204" pitchFamily="34" charset="0"/>
              </a:rPr>
              <a:t> ≃ 1 fm</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  – sets scale most important parameter in QCD</a:t>
            </a:r>
          </a:p>
        </p:txBody>
      </p:sp>
      <p:sp>
        <p:nvSpPr>
          <p:cNvPr id="7" name="TextBox 6"/>
          <p:cNvSpPr txBox="1"/>
          <p:nvPr/>
        </p:nvSpPr>
        <p:spPr>
          <a:xfrm>
            <a:off x="424873" y="175491"/>
            <a:ext cx="4643644" cy="461665"/>
          </a:xfrm>
          <a:prstGeom prst="rect">
            <a:avLst/>
          </a:prstGeom>
          <a:noFill/>
        </p:spPr>
        <p:txBody>
          <a:bodyPr wrap="none" rtlCol="0">
            <a:spAutoFit/>
          </a:bodyPr>
          <a:lstStyle/>
          <a:p>
            <a:r>
              <a:rPr lang="en-US" sz="2400" dirty="0" smtClean="0">
                <a:latin typeface="Arial Nova" panose="020B0504020202020204" pitchFamily="34" charset="0"/>
              </a:rPr>
              <a:t>Two regimes of the strong force</a:t>
            </a:r>
            <a:endParaRPr lang="ru-RU" sz="2400" dirty="0">
              <a:latin typeface="Arial Nova" panose="020B0504020202020204" pitchFamily="34" charset="0"/>
            </a:endParaRPr>
          </a:p>
        </p:txBody>
      </p:sp>
      <p:sp>
        <p:nvSpPr>
          <p:cNvPr id="9" name="TextBox 8"/>
          <p:cNvSpPr txBox="1"/>
          <p:nvPr/>
        </p:nvSpPr>
        <p:spPr>
          <a:xfrm>
            <a:off x="424873" y="1547610"/>
            <a:ext cx="6539345" cy="923330"/>
          </a:xfrm>
          <a:prstGeom prst="rect">
            <a:avLst/>
          </a:prstGeom>
          <a:noFill/>
        </p:spPr>
        <p:txBody>
          <a:bodyPr wrap="square" rtlCol="0">
            <a:spAutoFit/>
          </a:bodyPr>
          <a:lstStyle/>
          <a:p>
            <a:pPr algn="ctr"/>
            <a:r>
              <a:rPr lang="en-US" dirty="0" smtClean="0"/>
              <a:t>Confinement for color objects</a:t>
            </a:r>
          </a:p>
          <a:p>
            <a:pPr algn="ctr"/>
            <a:r>
              <a:rPr lang="en-US" dirty="0" smtClean="0"/>
              <a:t>Attraction force can create new quark – antiquark pair from vacuum to remain color neutral </a:t>
            </a:r>
            <a:endParaRPr lang="ru-RU" dirty="0"/>
          </a:p>
        </p:txBody>
      </p:sp>
      <p:sp>
        <p:nvSpPr>
          <p:cNvPr id="10" name="TextBox 9"/>
          <p:cNvSpPr txBox="1"/>
          <p:nvPr/>
        </p:nvSpPr>
        <p:spPr>
          <a:xfrm>
            <a:off x="1122143" y="3897746"/>
            <a:ext cx="5343386" cy="369332"/>
          </a:xfrm>
          <a:prstGeom prst="rect">
            <a:avLst/>
          </a:prstGeom>
          <a:noFill/>
        </p:spPr>
        <p:txBody>
          <a:bodyPr wrap="none" rtlCol="0">
            <a:spAutoFit/>
          </a:bodyPr>
          <a:lstStyle/>
          <a:p>
            <a:r>
              <a:rPr lang="en-US" dirty="0" smtClean="0"/>
              <a:t>Asymptotic freedom at very small scales/large energies</a:t>
            </a:r>
            <a:endParaRPr lang="ru-RU" dirty="0"/>
          </a:p>
        </p:txBody>
      </p:sp>
    </p:spTree>
    <p:extLst>
      <p:ext uri="{BB962C8B-B14F-4D97-AF65-F5344CB8AC3E}">
        <p14:creationId xmlns:p14="http://schemas.microsoft.com/office/powerpoint/2010/main" val="451016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7F3E61-0082-4FC3-8DB7-8F3D4CCBBD14}"/>
              </a:ext>
            </a:extLst>
          </p:cNvPr>
          <p:cNvPicPr>
            <a:picLocks noChangeAspect="1"/>
          </p:cNvPicPr>
          <p:nvPr/>
        </p:nvPicPr>
        <p:blipFill>
          <a:blip r:embed="rId2"/>
          <a:stretch>
            <a:fillRect/>
          </a:stretch>
        </p:blipFill>
        <p:spPr>
          <a:xfrm>
            <a:off x="229133" y="2133600"/>
            <a:ext cx="4324544" cy="4113824"/>
          </a:xfrm>
          <a:prstGeom prst="rect">
            <a:avLst/>
          </a:prstGeom>
        </p:spPr>
      </p:pic>
      <p:pic>
        <p:nvPicPr>
          <p:cNvPr id="10" name="Picture 4">
            <a:extLst>
              <a:ext uri="{FF2B5EF4-FFF2-40B4-BE49-F238E27FC236}">
                <a16:creationId xmlns:a16="http://schemas.microsoft.com/office/drawing/2014/main" id="{3F76467E-AC96-48CD-95AD-1882F046E13D}"/>
              </a:ext>
            </a:extLst>
          </p:cNvPr>
          <p:cNvPicPr>
            <a:picLocks noChangeAspect="1"/>
          </p:cNvPicPr>
          <p:nvPr/>
        </p:nvPicPr>
        <p:blipFill>
          <a:blip r:embed="rId3"/>
          <a:stretch>
            <a:fillRect/>
          </a:stretch>
        </p:blipFill>
        <p:spPr>
          <a:xfrm>
            <a:off x="5121211" y="110452"/>
            <a:ext cx="6513440" cy="6261505"/>
          </a:xfrm>
          <a:prstGeom prst="rect">
            <a:avLst/>
          </a:prstGeom>
        </p:spPr>
      </p:pic>
      <p:sp>
        <p:nvSpPr>
          <p:cNvPr id="12" name="TextBox 11">
            <a:extLst>
              <a:ext uri="{FF2B5EF4-FFF2-40B4-BE49-F238E27FC236}">
                <a16:creationId xmlns:a16="http://schemas.microsoft.com/office/drawing/2014/main" id="{48A02EB6-38F6-4F3F-B9AC-17E04E349F48}"/>
              </a:ext>
            </a:extLst>
          </p:cNvPr>
          <p:cNvSpPr txBox="1"/>
          <p:nvPr/>
        </p:nvSpPr>
        <p:spPr>
          <a:xfrm>
            <a:off x="3984867" y="1188530"/>
            <a:ext cx="1021569" cy="646331"/>
          </a:xfrm>
          <a:prstGeom prst="rect">
            <a:avLst/>
          </a:prstGeom>
          <a:noFill/>
        </p:spPr>
        <p:txBody>
          <a:bodyPr wrap="square" rtlCol="0">
            <a:spAutoFit/>
          </a:bodyPr>
          <a:lstStyle/>
          <a:p>
            <a:pPr algn="ctr"/>
            <a:r>
              <a:rPr lang="en-US" dirty="0" smtClean="0"/>
              <a:t>Gold nucleus</a:t>
            </a:r>
            <a:endParaRPr lang="en-US" dirty="0"/>
          </a:p>
        </p:txBody>
      </p:sp>
      <p:sp>
        <p:nvSpPr>
          <p:cNvPr id="2" name="TextBox 1"/>
          <p:cNvSpPr txBox="1"/>
          <p:nvPr/>
        </p:nvSpPr>
        <p:spPr>
          <a:xfrm>
            <a:off x="229133" y="198874"/>
            <a:ext cx="4008533" cy="461665"/>
          </a:xfrm>
          <a:prstGeom prst="rect">
            <a:avLst/>
          </a:prstGeom>
          <a:noFill/>
        </p:spPr>
        <p:txBody>
          <a:bodyPr wrap="none" rtlCol="0">
            <a:spAutoFit/>
          </a:bodyPr>
          <a:lstStyle/>
          <a:p>
            <a:r>
              <a:rPr lang="en-US" sz="2400" dirty="0" smtClean="0">
                <a:latin typeface="Arial Nova" panose="020B0504020202020204" pitchFamily="34" charset="0"/>
              </a:rPr>
              <a:t>Strong interaction potentials</a:t>
            </a:r>
            <a:endParaRPr lang="ru-RU" sz="2400" dirty="0">
              <a:latin typeface="Arial Nova" panose="020B0504020202020204" pitchFamily="34" charset="0"/>
            </a:endParaRPr>
          </a:p>
        </p:txBody>
      </p:sp>
    </p:spTree>
    <p:extLst>
      <p:ext uri="{BB962C8B-B14F-4D97-AF65-F5344CB8AC3E}">
        <p14:creationId xmlns:p14="http://schemas.microsoft.com/office/powerpoint/2010/main" val="871816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8562</TotalTime>
  <Words>2978</Words>
  <Application>Microsoft Office PowerPoint</Application>
  <PresentationFormat>Широкоэкранный</PresentationFormat>
  <Paragraphs>369</Paragraphs>
  <Slides>75</Slides>
  <Notes>4</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1</vt:i4>
      </vt:variant>
      <vt:variant>
        <vt:lpstr>Внедренные серверы OLE</vt:lpstr>
      </vt:variant>
      <vt:variant>
        <vt:i4>3</vt:i4>
      </vt:variant>
      <vt:variant>
        <vt:lpstr>Заголовки слайдов</vt:lpstr>
      </vt:variant>
      <vt:variant>
        <vt:i4>75</vt:i4>
      </vt:variant>
    </vt:vector>
  </HeadingPairs>
  <TitlesOfParts>
    <vt:vector size="94" baseType="lpstr">
      <vt:lpstr>MS Gothic</vt:lpstr>
      <vt:lpstr>ＭＳ Ｐゴシック</vt:lpstr>
      <vt:lpstr>Arial</vt:lpstr>
      <vt:lpstr>Arial Nova</vt:lpstr>
      <vt:lpstr>Calibri</vt:lpstr>
      <vt:lpstr>Calibri Light</vt:lpstr>
      <vt:lpstr>Cambria Math</vt:lpstr>
      <vt:lpstr>Comic Sans MS</vt:lpstr>
      <vt:lpstr>DejaVu Sans</vt:lpstr>
      <vt:lpstr>LiberationSans</vt:lpstr>
      <vt:lpstr>StarSymbol</vt:lpstr>
      <vt:lpstr>Symbol</vt:lpstr>
      <vt:lpstr>Tahoma</vt:lpstr>
      <vt:lpstr>Times New Roman</vt:lpstr>
      <vt:lpstr>Wingdings</vt:lpstr>
      <vt:lpstr>Тема Office</vt:lpstr>
      <vt:lpstr>Уравнение</vt:lpstr>
      <vt:lpstr>Формула</vt:lpstr>
      <vt:lpstr>Vergelijking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alexey</dc:creator>
  <cp:lastModifiedBy>alexey</cp:lastModifiedBy>
  <cp:revision>268</cp:revision>
  <dcterms:created xsi:type="dcterms:W3CDTF">2019-11-30T23:56:13Z</dcterms:created>
  <dcterms:modified xsi:type="dcterms:W3CDTF">2023-06-19T00:17:47Z</dcterms:modified>
</cp:coreProperties>
</file>