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72" r:id="rId2"/>
    <p:sldMasterId id="2147483784" r:id="rId3"/>
    <p:sldMasterId id="2147483788" r:id="rId4"/>
    <p:sldMasterId id="2147483792" r:id="rId5"/>
  </p:sldMasterIdLst>
  <p:notesMasterIdLst>
    <p:notesMasterId r:id="rId24"/>
  </p:notesMasterIdLst>
  <p:handoutMasterIdLst>
    <p:handoutMasterId r:id="rId25"/>
  </p:handoutMasterIdLst>
  <p:sldIdLst>
    <p:sldId id="701" r:id="rId6"/>
    <p:sldId id="694" r:id="rId7"/>
    <p:sldId id="703" r:id="rId8"/>
    <p:sldId id="706" r:id="rId9"/>
    <p:sldId id="693" r:id="rId10"/>
    <p:sldId id="687" r:id="rId11"/>
    <p:sldId id="688" r:id="rId12"/>
    <p:sldId id="668" r:id="rId13"/>
    <p:sldId id="670" r:id="rId14"/>
    <p:sldId id="705" r:id="rId15"/>
    <p:sldId id="708" r:id="rId16"/>
    <p:sldId id="702" r:id="rId17"/>
    <p:sldId id="650" r:id="rId18"/>
    <p:sldId id="653" r:id="rId19"/>
    <p:sldId id="690" r:id="rId20"/>
    <p:sldId id="691" r:id="rId21"/>
    <p:sldId id="570" r:id="rId22"/>
    <p:sldId id="686" r:id="rId23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FB25"/>
    <a:srgbClr val="0303FD"/>
    <a:srgbClr val="00CCFF"/>
    <a:srgbClr val="00FFFF"/>
    <a:srgbClr val="0078B4"/>
    <a:srgbClr val="0043C8"/>
    <a:srgbClr val="064B6A"/>
    <a:srgbClr val="990000"/>
    <a:srgbClr val="CC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83670" autoAdjust="0"/>
  </p:normalViewPr>
  <p:slideViewPr>
    <p:cSldViewPr snapToGrid="0" showGuides="1">
      <p:cViewPr varScale="1">
        <p:scale>
          <a:sx n="84" d="100"/>
          <a:sy n="84" d="100"/>
        </p:scale>
        <p:origin x="1368" y="86"/>
      </p:cViewPr>
      <p:guideLst>
        <p:guide orient="horz" pos="3062"/>
        <p:guide pos="2880"/>
      </p:guideLst>
    </p:cSldViewPr>
  </p:slideViewPr>
  <p:outlineViewPr>
    <p:cViewPr>
      <p:scale>
        <a:sx n="33" d="100"/>
        <a:sy n="33" d="100"/>
      </p:scale>
      <p:origin x="0" y="14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6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CA98CA-6F6C-41BE-9408-F50555EB1525}" type="datetime1">
              <a:rPr lang="de-DE"/>
              <a:pPr>
                <a:defRPr/>
              </a:pPr>
              <a:t>19.06.2023</a:t>
            </a:fld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FED751-B42C-4181-A3F9-FD4BC0C06E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958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93F322-F0C8-41AE-B417-1E7F551570BE}" type="datetime1">
              <a:rPr lang="en-US"/>
              <a:pPr>
                <a:defRPr/>
              </a:pPr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ru-RU" smtClean="0"/>
              <a:t>СЯФ РАН, 12-15 апреля, ОИЯИ, г.Дубна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96E6B5C-FE65-4108-98DB-BF1D6FE8B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57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5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13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2438" y="0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2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F095-928F-4388-AE59-C5F524BF00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0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5DC58-C546-4E43-B626-E0A92CF9F9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9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C61C-62D5-44A2-88EB-066B82C62A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4A5-FDC1-4D0B-952D-37A8C6FAFC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6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F0A04-6BD1-45B6-AA3E-7F1DFA53CC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7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2438" y="0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2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568"/>
            <a:ext cx="8552328" cy="511175"/>
          </a:xfrm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2128" y="650716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CC560-1AE2-44A6-80C5-99C393CB9841}" type="datetime1">
              <a:rPr lang="ru-RU" smtClean="0">
                <a:solidFill>
                  <a:srgbClr val="000000"/>
                </a:solidFill>
              </a:rPr>
              <a:t>19.06.2023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9392" y="6527798"/>
            <a:ext cx="5311587" cy="330201"/>
          </a:xfrm>
          <a:prstGeom prst="rect">
            <a:avLst/>
          </a:prstGeom>
        </p:spPr>
        <p:txBody>
          <a:bodyPr/>
          <a:lstStyle>
            <a:lvl1pPr algn="ctr">
              <a:defRPr sz="1400" i="1"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179" y="6607175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3039" y="67544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CA-Logo_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1" y="6527798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3"/>
          <p:cNvCxnSpPr/>
          <p:nvPr userDrawn="1"/>
        </p:nvCxnSpPr>
        <p:spPr>
          <a:xfrm>
            <a:off x="1140479" y="6491286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96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F839D-0F8D-4660-A972-161DAA8FA02D}" type="datetime1">
              <a:rPr lang="ru-RU" smtClean="0">
                <a:solidFill>
                  <a:srgbClr val="000000"/>
                </a:solidFill>
              </a:rPr>
              <a:t>19.06.2023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0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idx="11" hasCustomPrompt="1"/>
          </p:nvPr>
        </p:nvSpPr>
        <p:spPr bwMode="auto">
          <a:xfrm>
            <a:off x="452438" y="0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0438" y="6479931"/>
            <a:ext cx="2133600" cy="250825"/>
          </a:xfrm>
        </p:spPr>
        <p:txBody>
          <a:bodyPr/>
          <a:lstStyle>
            <a:lvl1pPr>
              <a:defRPr>
                <a:solidFill>
                  <a:srgbClr val="85858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2412" y="5010541"/>
            <a:ext cx="6400800" cy="75724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8585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style</a:t>
            </a:r>
            <a:endParaRPr lang="en-US" dirty="0"/>
          </a:p>
        </p:txBody>
      </p:sp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625" y="6064251"/>
            <a:ext cx="1363250" cy="7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0C68-D45F-476B-B3A2-2AE01E095E1A}" type="datetime1">
              <a:rPr lang="ru-RU" smtClean="0">
                <a:solidFill>
                  <a:srgbClr val="000000"/>
                </a:solidFill>
              </a:rPr>
              <a:t>19.06.2023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2" y="13568"/>
            <a:ext cx="8552328" cy="511175"/>
          </a:xfrm>
        </p:spPr>
        <p:txBody>
          <a:bodyPr/>
          <a:lstStyle>
            <a:lvl1pPr algn="ctr">
              <a:defRPr b="1" i="1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72128" y="650716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6955-60B4-463E-8C0F-D434ADA7C365}" type="datetime1">
              <a:rPr lang="ru-RU" smtClean="0"/>
              <a:t>19.06.2023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9392" y="6527798"/>
            <a:ext cx="5311587" cy="330201"/>
          </a:xfrm>
          <a:prstGeom prst="rect">
            <a:avLst/>
          </a:prstGeom>
        </p:spPr>
        <p:txBody>
          <a:bodyPr/>
          <a:lstStyle>
            <a:lvl1pPr algn="ctr">
              <a:defRPr sz="1400" i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84179" y="6607175"/>
            <a:ext cx="2133600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1AA3-61EA-498C-827F-F4328E51D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hteck 13"/>
          <p:cNvSpPr>
            <a:spLocks noChangeArrowheads="1"/>
          </p:cNvSpPr>
          <p:nvPr userDrawn="1"/>
        </p:nvSpPr>
        <p:spPr bwMode="auto">
          <a:xfrm>
            <a:off x="-11875" y="0"/>
            <a:ext cx="140677" cy="6858000"/>
          </a:xfrm>
          <a:prstGeom prst="rect">
            <a:avLst/>
          </a:prstGeom>
          <a:solidFill>
            <a:srgbClr val="064B6A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3039" y="67544"/>
            <a:ext cx="6223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ICA-Logo_4c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221" y="6527798"/>
            <a:ext cx="596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13"/>
          <p:cNvCxnSpPr/>
          <p:nvPr userDrawn="1"/>
        </p:nvCxnSpPr>
        <p:spPr>
          <a:xfrm>
            <a:off x="1140479" y="6491286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2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4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95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4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7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43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4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73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8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6A59-9236-4CA6-801B-1F907EDF2F88}" type="datetime1">
              <a:rPr lang="ru-RU" smtClean="0"/>
              <a:t>19.06.2023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86A9-1ECA-4C03-85AC-4ACAE0F27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2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064-5114-4A64-B367-D07917686F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7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F47E-FFCE-4B90-B154-F9307ADA1B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A00A-BF3B-476D-9525-8A7519619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2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0D05-C251-4960-ADCA-309B4245A7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3C934-12D8-41A0-9C99-EBBBCC9141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0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FCD2-5BAA-4623-B9CB-22C0ADCE25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4101B61-ADAA-423A-82A2-53259CBD7DDB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19.06.2023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98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4437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00125"/>
            <a:ext cx="82296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0438" y="6515100"/>
            <a:ext cx="213360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8696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-65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-65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-65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F1A2720-6BE6-4619-B02D-2EA4D94DFFC9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19.06.2023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368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1297" y="190500"/>
            <a:ext cx="8229600" cy="104775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легких ионов инжекционного комплекса NICA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лазерного источника ионов и его использование на инжекционном комплексе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366" y="2089620"/>
            <a:ext cx="8229600" cy="1110780"/>
          </a:xfrm>
        </p:spPr>
        <p:txBody>
          <a:bodyPr/>
          <a:lstStyle/>
          <a:p>
            <a:pPr marL="0" lvl="0" indent="0" defTabSz="45720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- Источник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поляризованных протонов и дейтронов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SPI (Source of Polarized Ions)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marL="0" lvl="0" indent="0" defTabSz="45720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- Лазерные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источники ионов на основе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Nd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-YAG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и СО</a:t>
            </a:r>
            <a:r>
              <a:rPr lang="ru-RU" sz="18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2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лазеров</a:t>
            </a:r>
          </a:p>
          <a:p>
            <a:pPr marL="0" lvl="0" indent="0" defTabSz="457200">
              <a:spcBef>
                <a:spcPct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- Источник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ионов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He</a:t>
            </a:r>
            <a:r>
              <a:rPr lang="en-US" sz="18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с холодным полым катодом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3" descr="D:\Andrey\-=Work=-\=Nuclotron M=\=Системы=\HiLac\Layout-HILac+LU20-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057" y="3718252"/>
            <a:ext cx="4035720" cy="2767186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441" y="3718252"/>
            <a:ext cx="4047214" cy="212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74" y="1562100"/>
            <a:ext cx="734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легких ионов инжекционного комплекса NICA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44302" y="4276725"/>
            <a:ext cx="457200" cy="1654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876675" y="4276725"/>
            <a:ext cx="435293" cy="6639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00917" y="5721514"/>
            <a:ext cx="2211051" cy="125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00917" y="4982066"/>
            <a:ext cx="2181524" cy="7394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28675"/>
            <a:ext cx="9096374" cy="785441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расширения ассортимента частиц для ускорения в ЛУТИ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1" y="1614116"/>
            <a:ext cx="7181137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438400" y="3181350"/>
            <a:ext cx="495300" cy="4953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00200" y="3181350"/>
            <a:ext cx="495300" cy="4953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481" y="-18061"/>
            <a:ext cx="8877034" cy="105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на основе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-YAG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-YAG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лазеров инжекционного комплекса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621280"/>
              </p:ext>
            </p:extLst>
          </p:nvPr>
        </p:nvGraphicFramePr>
        <p:xfrm>
          <a:off x="316164" y="1541107"/>
          <a:ext cx="8303050" cy="5054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26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LPY7864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LPY7864</a:t>
                      </a:r>
                      <a:r>
                        <a:rPr lang="en-US" sz="1400" dirty="0">
                          <a:effectLst/>
                        </a:rPr>
                        <a:t>G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30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волны,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61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излучения в импульсе, мДж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61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импульса излучения,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30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Расходимость, мрад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61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 следования импульсов, Гц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86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Диаметр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выходного пучка,  мм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62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2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576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задающего генератора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590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21590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Стабильный диафрагмированный</a:t>
                      </a:r>
                      <a:endParaRPr lang="ru-RU" sz="105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590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Неустойчивый с градуированной отражательной способностью выходного зеркала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6654"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R="215900"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Профили излучения 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ctr"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21590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772" y="5189014"/>
            <a:ext cx="2080356" cy="162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88" y="5179018"/>
            <a:ext cx="2064247" cy="163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245" y="1034599"/>
            <a:ext cx="815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расширения ассортимента частиц для ускорения в ЛУТИ 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61856"/>
              </p:ext>
            </p:extLst>
          </p:nvPr>
        </p:nvGraphicFramePr>
        <p:xfrm>
          <a:off x="284728" y="2267364"/>
          <a:ext cx="5854010" cy="3695678"/>
        </p:xfrm>
        <a:graphic>
          <a:graphicData uri="http://schemas.openxmlformats.org/drawingml/2006/table">
            <a:tbl>
              <a:tblPr firstRow="1" firstCol="1" bandRow="1"/>
              <a:tblGrid>
                <a:gridCol w="271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2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2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0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Ионизационное состояние </a:t>
                      </a:r>
                      <a:r>
                        <a:rPr lang="en-US" sz="12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="1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6+</a:t>
                      </a:r>
                      <a:endParaRPr lang="ru-RU" sz="1100" b="1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A/Z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ru-RU" sz="1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977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Энергия ионизации, эВ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21.7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47.8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64.4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490</a:t>
                      </a:r>
                      <a:endParaRPr lang="ru-RU" sz="1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Электронное строение атома углерода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1s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2s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2p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Ионизационное состояние </a:t>
                      </a:r>
                      <a:r>
                        <a:rPr lang="en-US" sz="1200" baseline="-25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200" b="1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16+</a:t>
                      </a:r>
                      <a:endParaRPr lang="ru-RU" sz="1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A/Z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6.22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3.73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3.5</a:t>
                      </a:r>
                      <a:endParaRPr lang="ru-RU" sz="1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3.29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3.11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Энергия ионизации, эВ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456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489</a:t>
                      </a:r>
                      <a:endParaRPr lang="ru-RU" sz="11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1263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1356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Электронное строение атома железа </a:t>
                      </a:r>
                      <a:endParaRPr lang="ru-RU" sz="11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1s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2s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2p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3s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3p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4s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3d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 </a:t>
                      </a: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baseline="3000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Ионизационное состояние 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A/Z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6.8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5.93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5.56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5.24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3.11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Энергия ионизации, эВ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368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468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517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567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620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677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Электронное строение атома иттрия </a:t>
                      </a:r>
                      <a:endParaRPr lang="ru-RU" sz="11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1s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2s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2p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3s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3p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4s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3d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4p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5s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4d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Ионизационное состояние 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ru-RU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16+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Nb</a:t>
                      </a:r>
                      <a:r>
                        <a:rPr lang="ru-RU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18+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A/Z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7.15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6.64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5.81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5.48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5.16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Энергия ионизации, эВ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271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536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641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697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F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Электронное строение атома ниобия</a:t>
                      </a:r>
                      <a:endParaRPr lang="ru-RU" sz="11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1s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2s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2p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3s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3p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4s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3d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4p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5s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4d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38875" y="2543175"/>
            <a:ext cx="29051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параметру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A/Z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ускорения в ЛУТИ подходят ионы</a:t>
            </a:r>
          </a:p>
          <a:p>
            <a:pPr lvl="0"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2+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9+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Y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14+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Nb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15+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использованных в сеансах пучков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4+</a:t>
            </a: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</a:t>
            </a:r>
            <a:r>
              <a:rPr lang="ru-RU" sz="1400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</a:t>
            </a:r>
            <a:r>
              <a:rPr lang="ru-RU" sz="1400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оказалась достаточно высока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250" y="1508114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связи электронов в атомах углерода, железа, иттрия и ниобия и строение электронных оболочек.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481" y="-18061"/>
            <a:ext cx="8877034" cy="1052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на основе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-YAG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6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66145"/>
              </p:ext>
            </p:extLst>
          </p:nvPr>
        </p:nvGraphicFramePr>
        <p:xfrm>
          <a:off x="4871725" y="1038870"/>
          <a:ext cx="3875523" cy="2675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5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Параметр </a:t>
                      </a:r>
                      <a:r>
                        <a:rPr lang="en-US" sz="1200" dirty="0">
                          <a:effectLst/>
                        </a:rPr>
                        <a:t>A/Z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≤6.25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Тип питания напряжением инжекции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импульсный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Значение напряжения инжекции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≤150 кВ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Полная длительность </a:t>
                      </a:r>
                      <a:r>
                        <a:rPr lang="ru-RU" sz="1200" dirty="0">
                          <a:effectLst/>
                        </a:rPr>
                        <a:t>импульса напряжения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~ 1 </a:t>
                      </a:r>
                      <a:r>
                        <a:rPr lang="ru-RU" sz="1200" dirty="0" err="1" smtClean="0">
                          <a:effectLst/>
                        </a:rPr>
                        <a:t>мс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соленоидов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Индукция магнитного поля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≤1.2 Тл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Число фокусирующих электродов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Максимальный потенциал электродов 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≤50 кВ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Частота следования импульсов, Гц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0.2</a:t>
                      </a:r>
                      <a:endParaRPr lang="ru-RU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Длина, м 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1.6</a:t>
                      </a:r>
                      <a:endParaRPr lang="ru-RU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9" y="1186889"/>
            <a:ext cx="3286216" cy="21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29" y="4653683"/>
            <a:ext cx="3285619" cy="219041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946502" y="3697751"/>
            <a:ext cx="4016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Осциллограмма импульса напряжения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инжекции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высоковольтной платформе канала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амплитуда импульса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кВ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 напряжения на вершине 0.2 %  50 мкс.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7585" y="2709945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endParaRPr lang="ru-RU" sz="1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866593" y="2611669"/>
            <a:ext cx="0" cy="19655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866593" y="2934046"/>
            <a:ext cx="0" cy="1467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609" y="3344488"/>
            <a:ext cx="437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ЦФ на входе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RFQ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ионы C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 мА, 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850" y="11148"/>
            <a:ext cx="86391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ионов из плазмы, канал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транспортировки пучков низкой энергии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LEBT.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3850" y="1909268"/>
            <a:ext cx="627274" cy="639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764893" y="2339355"/>
            <a:ext cx="2413867" cy="37059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3250693" y="2602223"/>
            <a:ext cx="147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ионов из плазмы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" y="3911887"/>
            <a:ext cx="4315969" cy="28918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8879"/>
            <a:ext cx="8872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ускорения пучков ионов железа Fe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лазерного источника в ускорителе ЛУТИ и их инжекции в Бустер.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635" y="4136486"/>
            <a:ext cx="4885690" cy="2687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187" y="950769"/>
            <a:ext cx="3847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трансформаторов тока при прохождении пучка ионов С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(вверху)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(внизу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 инжекционной цепочке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86285" y="3305489"/>
            <a:ext cx="53308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измерения интенсивности циркулирующего пучка 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14+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параметрического трансформатора тока (ППТ) при его инжекции, группировке и ускорении. Кривая 1 – величина магнитного поля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кривая 2 – количество циркулирующих частиц, кривая 3 – сигнал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ППТ.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05874"/>
              </p:ext>
            </p:extLst>
          </p:nvPr>
        </p:nvGraphicFramePr>
        <p:xfrm>
          <a:off x="3813133" y="1228066"/>
          <a:ext cx="5252313" cy="1995512"/>
        </p:xfrm>
        <a:graphic>
          <a:graphicData uri="http://schemas.openxmlformats.org/drawingml/2006/table">
            <a:tbl>
              <a:tblPr firstRow="1" firstCol="1" bandRow="1"/>
              <a:tblGrid>
                <a:gridCol w="54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Прохождение пучка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ионов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инжекционной цепочке 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RFQ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(ЦФ0)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Вход 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IH1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(СТ1)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ЛУТИ</a:t>
                      </a:r>
                      <a:r>
                        <a:rPr lang="ru-RU" sz="1400" baseline="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(СТ2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Выход канала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(СТ4)</a:t>
                      </a:r>
                      <a:endParaRPr lang="ru-RU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4+</a:t>
                      </a:r>
                      <a:endParaRPr lang="ru-RU" sz="1400" baseline="300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мА/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.4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epp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.2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epp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мА/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5.4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epp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мА/3.6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·</a:t>
                      </a:r>
                      <a:endParaRPr lang="en-US" sz="14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pp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14+</a:t>
                      </a:r>
                      <a:endParaRPr lang="ru-RU" sz="1400" baseline="300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мА/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6.25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epp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мА/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4.4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epp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2.5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мА/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1.6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epp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1.2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7.7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·10</a:t>
                      </a:r>
                      <a:r>
                        <a:rPr lang="ru-RU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en-US" sz="1400" dirty="0" err="1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pp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3" y="1701709"/>
            <a:ext cx="3650284" cy="24347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3" y="4206944"/>
            <a:ext cx="3672230" cy="240651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62" y="4011067"/>
            <a:ext cx="36575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фотодетектора,  размещенные вручную на одной осциллограмме: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сигнал, соответствующий преждевременному времени появления излучения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сигнал, соответствующий «правильному» времени появления излучения,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7" y="1089379"/>
            <a:ext cx="3691543" cy="27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763" y="55659"/>
            <a:ext cx="68857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Неконтролируемый сброс накачки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-YAG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лазера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25" y="1089379"/>
            <a:ext cx="4695221" cy="266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140270" y="1494846"/>
            <a:ext cx="357809" cy="3737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51" y="4008798"/>
            <a:ext cx="2656398" cy="2849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6139" y="4080181"/>
            <a:ext cx="2512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N(t) - inverse population density,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Nthr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- threshold inverse population density, Q(t)- quality factor,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Q-switching time (up); M(t) - output radiation density (down).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7" y="5396062"/>
            <a:ext cx="2286842" cy="13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64" y="5900533"/>
            <a:ext cx="294823" cy="30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 flipV="1">
            <a:off x="1509989" y="6050815"/>
            <a:ext cx="1336578" cy="638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2926080" y="5960802"/>
            <a:ext cx="2514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заднего зеркала,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81"/>
            <a:ext cx="77393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уменьшение энергии импульса лазерного излучения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-YAG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лазера при длительной работе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181" y="1536605"/>
            <a:ext cx="8992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сеансе 2022 года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ускорению ионов С</a:t>
            </a:r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использовалась цилиндрическая мишень, смена рабочей точки производилась с частотой запусков ускорительного цикла (0.1 Гц). Фокусировка лазерного излучения на мишень была подобрана так, что достаточная интенсивность пучка ионов достигалась при энергии в импульсе 0.5 Дж,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соответствовало 50% уровню накачки лазера.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Оказалось, что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выходной энергии 0.5 Дж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 всего сеанса приходилось постепенно повышать уровень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накачки лазера. За 2.5 месяца ускорительного сеанса 2022 года по ускорению ионов С</a:t>
            </a:r>
            <a:r>
              <a:rPr lang="ru-R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4+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излучение на выходе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-YAG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лазера полностью исчезло. Лазер был заменен на резервный, излучение которого также деградировало и концу сеанса энергия в импульсе 0.5 Дж достигалась при 95% накачке.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057" y="2743199"/>
            <a:ext cx="3527592" cy="309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9531" y="1001120"/>
            <a:ext cx="8552328" cy="511175"/>
          </a:xfrm>
        </p:spPr>
        <p:txBody>
          <a:bodyPr/>
          <a:lstStyle/>
          <a:p>
            <a:r>
              <a:rPr lang="ru-RU" b="0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F1AA3-61EA-498C-827F-F4328E51D63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2" y="3915342"/>
            <a:ext cx="4363526" cy="2618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0" y="3915342"/>
            <a:ext cx="4349150" cy="26094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4534" y="2099148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полиэтилена на присутствие в нем дейтерия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715012"/>
            <a:ext cx="4511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зарядовых состояний лазерной плазмы дейтерированного пол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тэтилена,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5899" y="2715012"/>
            <a:ext cx="3970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зарядовых состояний лазерной плазмы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исследуемого пол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тэтилена,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5649" y="1118891"/>
            <a:ext cx="799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дейтерированного полиэтилена для измерения поляризации ионов, произведенных источником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 (Source of Polarized Ions).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74" y="333395"/>
            <a:ext cx="70225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использования стенда лазерного источника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591" y="0"/>
            <a:ext cx="8164002" cy="1041621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лазерного источника ионов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бразование и разлет лазерной плазмы, формирование зарядовых состояний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4663442"/>
                <a:ext cx="9044609" cy="2194558"/>
              </a:xfrm>
            </p:spPr>
            <p:txBody>
              <a:bodyPr/>
              <a:lstStyle/>
              <a:p>
                <a:pPr algn="just"/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плазменных источников приводятся следующие условия для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образования 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многозарядных тяжелых ионов с зарядом </a:t>
                </a:r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ru-RU" sz="1200" dirty="0" smtClean="0"/>
                  <a:t>	               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10&lt;</m:t>
                    </m:r>
                    <m:d>
                      <m:dPr>
                        <m:begChr m:val="〈"/>
                        <m:endChr m:val="〉"/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ru-RU" sz="1200" i="1">
                        <a:latin typeface="Cambria Math"/>
                      </a:rPr>
                      <m:t>&lt;50</m:t>
                    </m:r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</a:p>
              <a:p>
                <a:r>
                  <a:rPr lang="ru-RU" sz="120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10</m:t>
                        </m:r>
                      </m:sup>
                    </m:sSup>
                    <m:r>
                      <a:rPr lang="ru-RU" sz="12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𝑒</m:t>
                        </m:r>
                        <m:r>
                          <a:rPr lang="ru-RU" sz="1200" i="1">
                            <a:latin typeface="Cambria Math"/>
                          </a:rPr>
                          <m:t>∙</m:t>
                        </m:r>
                      </m:sub>
                    </m:sSub>
                    <m:r>
                      <a:rPr lang="en-US" sz="1200" i="1">
                        <a:latin typeface="Cambria Math"/>
                      </a:rPr>
                      <m:t>𝜏</m:t>
                    </m:r>
                    <m:r>
                      <a:rPr lang="ru-RU" sz="1200" i="1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2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a:rPr lang="ru-RU" sz="1200" b="0" i="1" smtClean="0">
                        <a:latin typeface="Cambria Math"/>
                      </a:rPr>
                      <m:t>     </m:t>
                    </m:r>
                    <m:r>
                      <a:rPr lang="en-US" sz="1200" i="1">
                        <a:latin typeface="Cambria Math"/>
                      </a:rPr>
                      <m:t>𝑒</m:t>
                    </m:r>
                    <m:r>
                      <a:rPr lang="ru-RU" sz="1200" i="1">
                        <a:latin typeface="Cambria Math"/>
                      </a:rPr>
                      <m:t>∙</m:t>
                    </m:r>
                    <m:r>
                      <a:rPr lang="en-US" sz="1200" i="1">
                        <a:latin typeface="Cambria Math"/>
                      </a:rPr>
                      <m:t>𝑐</m:t>
                    </m:r>
                    <m:r>
                      <a:rPr lang="ru-RU" sz="1200" i="1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/>
                          </a:rPr>
                          <m:t>𝑐</m:t>
                        </m:r>
                        <m:r>
                          <a:rPr lang="ru-RU" sz="1200" b="0" i="1" smtClean="0"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12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	                              </a:t>
                </a:r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</a:rPr>
                      <m:t>50&lt;</m:t>
                    </m:r>
                    <m:r>
                      <a:rPr lang="en-US" sz="1200" i="1">
                        <a:latin typeface="Cambria Math"/>
                      </a:rPr>
                      <m:t>𝑘</m:t>
                    </m:r>
                    <m:r>
                      <a:rPr lang="ru-RU" sz="1200" i="1">
                        <a:latin typeface="Cambria Math"/>
                      </a:rPr>
                      <m:t>∙</m:t>
                    </m:r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2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ru-RU" sz="1200" i="1">
                        <a:latin typeface="Cambria Math"/>
                      </a:rPr>
                      <m:t>&lt;2000 </m:t>
                    </m:r>
                    <m:r>
                      <a:rPr lang="ru-RU" sz="1200" b="0" i="1" smtClean="0">
                        <a:latin typeface="Cambria Math"/>
                      </a:rPr>
                      <m:t>  </m:t>
                    </m:r>
                    <m:r>
                      <a:rPr lang="ru-RU" sz="1200" i="1">
                        <a:latin typeface="Cambria Math"/>
                      </a:rPr>
                      <m:t>эВ</m:t>
                    </m:r>
                  </m:oMath>
                </a14:m>
                <a:r>
                  <a:rPr lang="ru-R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</a:t>
                </a:r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здесь </a:t>
                </a:r>
                <a:r>
                  <a:rPr lang="ru-R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ru-R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&gt;-  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среднее зарядовое состояние ионов, </a:t>
                </a:r>
                <a:r>
                  <a:rPr lang="en-US" sz="1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</a:t>
                </a:r>
                <a:r>
                  <a:rPr lang="en-US" sz="12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электронная температура плазмы, </a:t>
                </a:r>
                <a:r>
                  <a:rPr lang="en-US" sz="1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:r>
                  <a:rPr lang="ru-R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электронная плотность</a:t>
                </a:r>
                <a:r>
                  <a:rPr lang="ru-R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ru-RU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время нахождения ионов в области плазмы с данной температурой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Электронная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и плотность – важнейшие параметры плазмы с точки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зрения 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производства многозарядных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ионов. Характерные</a:t>
                </a:r>
                <a:r>
                  <a:rPr lang="en-US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</a:t>
                </a: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ачения </a:t>
                </a:r>
                <a:r>
                  <a:rPr lang="en-US" sz="1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kTe</a:t>
                </a:r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4663442"/>
                <a:ext cx="9044609" cy="2194558"/>
              </a:xfrm>
              <a:blipFill rotWithShape="1">
                <a:blip r:embed="rId3"/>
                <a:stretch>
                  <a:fillRect l="-135" r="-2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301656" y="2144128"/>
                <a:ext cx="4703194" cy="832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2</a:t>
                </a:r>
                <a:r>
                  <a:rPr lang="en-US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r</a:t>
                </a:r>
                <a:r>
                  <a:rPr lang="en-US" sz="1200" i="1" baseline="-25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0</a:t>
                </a:r>
                <a:r>
                  <a:rPr lang="en-US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4∙</m:t>
                        </m:r>
                        <m:r>
                          <m:rPr>
                            <m:sty m:val="p"/>
                          </m:rPr>
                          <a:rPr lang="ru-RU" sz="1200">
                            <a:latin typeface="Cambria Math"/>
                            <a:ea typeface="Times New Roman"/>
                            <a:cs typeface="Times New Roman"/>
                          </a:rPr>
                          <m:t>λ</m:t>
                        </m:r>
                        <m:r>
                          <a:rPr lang="ru-RU" sz="1200"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sSup>
                          <m:s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200">
                                <a:latin typeface="Cambria Math"/>
                                <a:ea typeface="Times New Roman"/>
                                <a:cs typeface="Times New Roman"/>
                              </a:rPr>
                              <m:t>M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𝑓</m:t>
                        </m:r>
                      </m:num>
                      <m:den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𝐷</m:t>
                        </m:r>
                      </m:den>
                    </m:f>
                    <m:r>
                      <a:rPr lang="ru-RU" sz="1200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𝑘</m:t>
                        </m:r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sSup>
                          <m:s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𝐷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2∙</m:t>
                        </m:r>
                        <m:sSup>
                          <m:s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𝑓</m:t>
                            </m:r>
                          </m:e>
                          <m:sup>
                            <m:r>
                              <a:rPr lang="ru-RU" sz="1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200" i="1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ru-RU" sz="1200" dirty="0" smtClean="0">
                    <a:effectLst/>
                    <a:latin typeface="Times New Roman"/>
                    <a:ea typeface="Times New Roman"/>
                  </a:rPr>
                  <a:t> </a:t>
                </a:r>
              </a:p>
              <a:p>
                <a:pPr algn="just"/>
                <a:r>
                  <a:rPr lang="ru-RU" sz="1200" dirty="0" smtClean="0">
                    <a:latin typeface="Times New Roman"/>
                    <a:ea typeface="Times New Roman"/>
                  </a:rPr>
                  <a:t>М</a:t>
                </a:r>
                <a:r>
                  <a:rPr lang="ru-RU" sz="1200" baseline="30000" dirty="0" smtClean="0">
                    <a:latin typeface="Times New Roman"/>
                    <a:ea typeface="Times New Roman"/>
                  </a:rPr>
                  <a:t>2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- параметр качества пучка, </a:t>
                </a:r>
                <a:r>
                  <a:rPr lang="ru-RU" sz="1200" dirty="0">
                    <a:latin typeface="Times New Roman"/>
                    <a:ea typeface="Times New Roman"/>
                  </a:rPr>
                  <a:t>λ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-длина </a:t>
                </a:r>
                <a:r>
                  <a:rPr lang="ru-RU" sz="1200" dirty="0">
                    <a:latin typeface="Times New Roman"/>
                    <a:ea typeface="Times New Roman"/>
                  </a:rPr>
                  <a:t>волны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излучения, </a:t>
                </a:r>
                <a:r>
                  <a:rPr lang="ru-RU" sz="1200" dirty="0">
                    <a:latin typeface="Times New Roman"/>
                    <a:ea typeface="Times New Roman"/>
                  </a:rPr>
                  <a:t>f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-фокусное расстояние собирающей линзы, </a:t>
                </a:r>
                <a:r>
                  <a:rPr lang="ru-RU" sz="1200" dirty="0">
                    <a:latin typeface="Times New Roman"/>
                    <a:ea typeface="Times New Roman"/>
                  </a:rPr>
                  <a:t>D </a:t>
                </a:r>
                <a:r>
                  <a:rPr lang="ru-RU" sz="1200" dirty="0" smtClean="0">
                    <a:latin typeface="Times New Roman"/>
                    <a:ea typeface="Times New Roman"/>
                  </a:rPr>
                  <a:t>-диаметр </a:t>
                </a:r>
                <a:r>
                  <a:rPr lang="ru-RU" sz="1200" dirty="0">
                    <a:latin typeface="Times New Roman"/>
                    <a:ea typeface="Times New Roman"/>
                  </a:rPr>
                  <a:t>пучка на линзе </a:t>
                </a:r>
                <a:r>
                  <a:rPr lang="ru-RU" sz="1600" dirty="0">
                    <a:effectLst/>
                    <a:latin typeface="Times New Roman"/>
                    <a:ea typeface="Times New Roman"/>
                  </a:rPr>
                  <a:t>	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656" y="2144128"/>
                <a:ext cx="4703194" cy="832023"/>
              </a:xfrm>
              <a:prstGeom prst="rect">
                <a:avLst/>
              </a:prstGeom>
              <a:blipFill rotWithShape="1">
                <a:blip r:embed="rId4"/>
                <a:stretch>
                  <a:fillRect l="-130" b="-36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186361" y="1027860"/>
                <a:ext cx="4818489" cy="1116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>
                    <a:latin typeface="Times New Roman"/>
                    <a:ea typeface="Times New Roman"/>
                  </a:rPr>
                  <a:t>П</a:t>
                </a:r>
                <a:r>
                  <a:rPr lang="ru-RU" sz="1200" dirty="0" smtClean="0">
                    <a:effectLst/>
                    <a:latin typeface="Times New Roman"/>
                    <a:ea typeface="Times New Roman"/>
                  </a:rPr>
                  <a:t>лотность потока лазерного излучения на мишени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1200" i="1">
                        <a:latin typeface="Cambria Math"/>
                        <a:ea typeface="Times New Roman"/>
                        <a:cs typeface="Times New Roman"/>
                      </a:rPr>
                      <m:t>𝑞</m:t>
                    </m:r>
                    <m:r>
                      <a:rPr lang="ru-RU" sz="1200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1200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𝐸</m:t>
                        </m:r>
                      </m:num>
                      <m:den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sSup>
                          <m:sSupPr>
                            <m:ctrlPr>
                              <a:rPr lang="ru-RU" sz="1200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200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ru-RU" sz="1200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ru-RU" sz="1200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ru-RU" sz="1200" i="1">
                            <a:latin typeface="Cambria Math"/>
                            <a:ea typeface="Times New Roman"/>
                            <a:cs typeface="Times New Roman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1200" dirty="0">
                    <a:latin typeface="Times New Roman"/>
                    <a:ea typeface="Times New Roman"/>
                  </a:rPr>
                  <a:t> [</a:t>
                </a:r>
                <a:r>
                  <a:rPr lang="ru-RU" sz="1200" dirty="0">
                    <a:latin typeface="Times New Roman"/>
                    <a:ea typeface="Times New Roman"/>
                  </a:rPr>
                  <a:t>Вт/см</a:t>
                </a:r>
                <a:r>
                  <a:rPr lang="ru-RU" sz="1200" baseline="30000" dirty="0">
                    <a:latin typeface="Times New Roman"/>
                    <a:ea typeface="Times New Roman"/>
                  </a:rPr>
                  <a:t>2</a:t>
                </a:r>
                <a:r>
                  <a:rPr lang="en-US" sz="1200" dirty="0">
                    <a:latin typeface="Times New Roman"/>
                    <a:ea typeface="Times New Roman"/>
                  </a:rPr>
                  <a:t>] </a:t>
                </a:r>
                <a:endParaRPr lang="en-US" sz="1200" dirty="0" smtClean="0">
                  <a:latin typeface="Times New Roman"/>
                  <a:ea typeface="Times New Roman"/>
                </a:endParaRPr>
              </a:p>
              <a:p>
                <a:pPr algn="ctr"/>
                <a:r>
                  <a:rPr lang="en-US" sz="1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E- 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энергия излучения в импульсе, </a:t>
                </a:r>
                <a:r>
                  <a:rPr lang="el-GR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длительность импульса </a:t>
                </a:r>
                <a:r>
                  <a:rPr lang="ru-RU" sz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излучения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r</a:t>
                </a:r>
                <a:r>
                  <a:rPr lang="en-US" sz="1200" baseline="-250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0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- радиус </a:t>
                </a:r>
                <a:r>
                  <a:rPr lang="ru-RU" sz="1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кружка </a:t>
                </a:r>
                <a:r>
                  <a:rPr lang="ru-RU" sz="12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/>
                  </a:rPr>
                  <a:t>фокусировки излучения на поверхности мишени</a:t>
                </a:r>
                <a:r>
                  <a:rPr lang="ru-RU" sz="1200" dirty="0">
                    <a:effectLst/>
                    <a:latin typeface="Times New Roman"/>
                    <a:ea typeface="Times New Roman"/>
                  </a:rPr>
                  <a:t>	</a:t>
                </a:r>
                <a:endParaRPr lang="ru-RU" sz="1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361" y="1027860"/>
                <a:ext cx="4818489" cy="1116268"/>
              </a:xfrm>
              <a:prstGeom prst="rect">
                <a:avLst/>
              </a:prstGeom>
              <a:blipFill rotWithShape="1">
                <a:blip r:embed="rId5"/>
                <a:stretch>
                  <a:fillRect b="-3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40" y="1017228"/>
            <a:ext cx="4002382" cy="282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3562" y="3043568"/>
            <a:ext cx="419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потока лазерного излучения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значение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Вт/см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≳10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Вт/см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плазма образуется непосредственно при взаимодействии излучения с поверхностью твердого тела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0740" y="4002344"/>
            <a:ext cx="885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в области образования плазмы вызывает локальное повышение давления (верхняя оценка дает значение 10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атм. при температуре 10</a:t>
            </a:r>
            <a:r>
              <a:rPr lang="ru-RU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К). Образованная плазма быстро разлетается, и ее плотность уменьшается по мере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расширения, а длительность импульса ионного тока увеличивается 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z="1200" b="1" smtClean="0"/>
              <a:pPr>
                <a:defRPr/>
              </a:pPr>
              <a:t>2</a:t>
            </a:fld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7986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033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лазерного источника ионов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и разлет лазерной плазмы, формирование зарядовых состояний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45882" y="789167"/>
            <a:ext cx="8229600" cy="5118652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стадия разлета плазмы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ионизация вещества и образование плазмы, формирование ионизационных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 ускорения  (r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r ≤ 10 r</a:t>
            </a:r>
            <a:r>
              <a:rPr lang="ru-RU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энергия плазмы преобразуется в кинетическую энергию направленного движения газодинамического разлета. При движении плазмы в этой области происходит формирование энергетического спектра и пространственных характеристик многозарядных ионов. При адиабатическом расширении происходит частичная рекомбинация и формируется окончательный зарядовый спектр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ионов.</a:t>
            </a:r>
          </a:p>
          <a:p>
            <a:pPr algn="just"/>
            <a:r>
              <a:rPr lang="ru-RU" sz="1400" dirty="0">
                <a:latin typeface="Times New Roman"/>
                <a:ea typeface="Times New Roman"/>
              </a:rPr>
              <a:t>зона асимптотического движения (r&gt;&gt;r</a:t>
            </a:r>
            <a:r>
              <a:rPr lang="ru-RU" sz="1400" baseline="-25000" dirty="0">
                <a:latin typeface="Times New Roman"/>
                <a:ea typeface="Times New Roman"/>
              </a:rPr>
              <a:t>0</a:t>
            </a:r>
            <a:r>
              <a:rPr lang="ru-RU" sz="1400" dirty="0">
                <a:latin typeface="Times New Roman"/>
                <a:ea typeface="Times New Roman"/>
              </a:rPr>
              <a:t>) с практически постоянной скоростью, в которой тепловая энергия много меньше энергии направленного движения. При движении в этой зоне ионизационные состояния лазерной плазмы, энергетический спектр и пространственные характеристики остаются практически неизменными.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67910" y="3315716"/>
                <a:ext cx="8006964" cy="3460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Характер взаимодействия излучения с плазмой зависит от соотношения частоты излучения ω и плазменной частоты 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ω&gt;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излучение проникает в плазму и распространяется в ней, при ω&lt;</a:t>
                </a:r>
                <a:r>
                  <a:rPr lang="ru-RU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ru-RU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плазма не прозрачна для излучения, и излучение отражается от плазмы</a:t>
                </a:r>
                <a:endParaRPr lang="ru-RU" sz="1400" dirty="0" smtClean="0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 smtClean="0"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𝑁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кр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𝑚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∙</m:t>
                            </m:r>
                          </m:sub>
                        </m:sSub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𝜋</m:t>
                        </m: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𝑐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λ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10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λ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   </a:t>
                </a:r>
                <a:endParaRPr lang="ru-RU" sz="14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где </a:t>
                </a:r>
                <a:r>
                  <a:rPr lang="ru-RU" sz="1400" i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λ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 длина волны излучения в мкм, </a:t>
                </a:r>
                <a:r>
                  <a:rPr lang="ru-RU" sz="1400" i="1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</a:t>
                </a:r>
                <a:r>
                  <a:rPr lang="ru-RU" sz="1400" i="1" baseline="-25000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eкр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–[см</a:t>
                </a:r>
                <a:r>
                  <a:rPr lang="ru-RU" sz="1400" baseline="30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-3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]. </a:t>
                </a:r>
                <a:endParaRPr lang="ru-RU" sz="14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Для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Nd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-YAG лазера λ=1.06 мкм и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</a:t>
                </a:r>
                <a:r>
                  <a:rPr lang="ru-RU" sz="1400" baseline="-25000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eкр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= 10</a:t>
                </a:r>
                <a:r>
                  <a:rPr lang="ru-RU" sz="1400" baseline="30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21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см</a:t>
                </a:r>
                <a:r>
                  <a:rPr lang="ru-RU" sz="1400" baseline="30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-3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</a:t>
                </a:r>
                <a:endParaRPr lang="ru-RU" sz="1400" dirty="0" smtClean="0"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 smtClean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для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СО</a:t>
                </a:r>
                <a:r>
                  <a:rPr lang="ru-RU" sz="1400" baseline="-25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2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 лазера λ=10.6 мкм и 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</a:t>
                </a:r>
                <a:r>
                  <a:rPr lang="ru-RU" sz="1400" baseline="-25000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eкр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= 10</a:t>
                </a:r>
                <a:r>
                  <a:rPr lang="ru-RU" sz="1400" baseline="30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19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см</a:t>
                </a:r>
                <a:r>
                  <a:rPr lang="ru-RU" sz="1400" baseline="30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-3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. </a:t>
                </a:r>
                <a:endParaRPr lang="ru-RU" sz="1400" dirty="0"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Температура плазмы в области с плотностью N</a:t>
                </a:r>
                <a:r>
                  <a:rPr lang="ru-RU" sz="1400" baseline="-25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Gungsuh"/>
                    <a:cs typeface="Times New Roman" panose="02020603050405020304" pitchFamily="18" charset="0"/>
                  </a:rPr>
                  <a:t>≳</a:t>
                </a:r>
                <a:r>
                  <a:rPr lang="ru-RU" sz="1400" dirty="0" err="1">
                    <a:effectLst/>
                    <a:latin typeface="Times New Roman" panose="02020603050405020304" pitchFamily="18" charset="0"/>
                    <a:ea typeface="Gungsuh"/>
                    <a:cs typeface="Times New Roman" panose="02020603050405020304" pitchFamily="18" charset="0"/>
                  </a:rPr>
                  <a:t>N</a:t>
                </a:r>
                <a:r>
                  <a:rPr lang="ru-RU" sz="1400" baseline="-25000" dirty="0" err="1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eкр</a:t>
                </a:r>
                <a:r>
                  <a:rPr lang="ru-RU" sz="1400" baseline="-250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определяется формулой:</a:t>
                </a:r>
                <a:endParaRPr lang="ru-RU" sz="1400" dirty="0"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1400" i="1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𝑇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𝑒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=1.25∙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−6</m:t>
                        </m:r>
                      </m:sup>
                    </m:sSup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∙(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𝐴</m:t>
                        </m: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/</m:t>
                        </m:r>
                        <m:bar>
                          <m:barPr>
                            <m:pos m:val="top"/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barPr>
                          <m:e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𝑍</m:t>
                            </m:r>
                          </m:e>
                        </m:ba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 </m:t>
                        </m:r>
                      </m:e>
                      <m:sup>
                        <m:f>
                          <m:f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𝑞</m:t>
                        </m: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ru-RU" sz="1400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λ</m:t>
                            </m:r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sup>
                        </m:sSup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  <m:sup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2/3</m:t>
                        </m:r>
                      </m:sup>
                    </m:sSup>
                  </m:oMath>
                </a14:m>
                <a:endParaRPr lang="en-US" sz="1400" dirty="0" smtClean="0"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</a:endParaRP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400" i="1" dirty="0" err="1" smtClean="0"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rPr>
                  <a:t>kTe</a:t>
                </a:r>
                <a:r>
                  <a:rPr lang="en-US" sz="1400" dirty="0" smtClean="0"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rPr>
                  <a:t> – </a:t>
                </a:r>
                <a:r>
                  <a:rPr lang="ru-RU" sz="1400" dirty="0" smtClean="0"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rPr>
                  <a:t>в эВ</a:t>
                </a:r>
                <a:r>
                  <a:rPr lang="en-US" sz="1400" dirty="0" smtClean="0"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rPr>
                  <a:t>, </a:t>
                </a:r>
                <a:r>
                  <a:rPr lang="el-GR" sz="1400" i="1" dirty="0" smtClean="0"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rPr>
                  <a:t>λ</a:t>
                </a:r>
                <a:r>
                  <a:rPr lang="en-US" sz="1400" dirty="0" smtClean="0"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rPr>
                  <a:t> – </a:t>
                </a:r>
                <a:r>
                  <a:rPr lang="ru-RU" sz="1400" dirty="0" smtClean="0"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rPr>
                  <a:t>в мкм</a:t>
                </a:r>
                <a:endParaRPr lang="ru-RU" sz="1400" dirty="0">
                  <a:effectLst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0" y="3315716"/>
                <a:ext cx="8006964" cy="3460756"/>
              </a:xfrm>
              <a:prstGeom prst="rect">
                <a:avLst/>
              </a:prstGeom>
              <a:blipFill rotWithShape="1">
                <a:blip r:embed="rId2"/>
                <a:stretch>
                  <a:fillRect l="-228" r="-228" b="-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84138"/>
            <a:ext cx="8229600" cy="1143000"/>
          </a:xfrm>
        </p:spPr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лазерного источника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ионов</a:t>
            </a:r>
            <a:b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нергетический спектр, длительность импульса ионного тока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705225"/>
              </a:xfrm>
            </p:spPr>
            <p:txBody>
              <a:bodyPr>
                <a:normAutofit/>
              </a:bodyPr>
              <a:lstStyle/>
              <a:p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Максимальная кинетическая энергия:</a:t>
                </a:r>
              </a:p>
              <a:p>
                <a:pPr marL="0" indent="0" algn="ctr">
                  <a:buNone/>
                </a:pP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zmax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~Z</a:t>
                </a:r>
                <a:r>
                  <a:rPr lang="en-US" sz="2000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kT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Средняя кинетическая энергия ионов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ru-RU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ru-RU" sz="1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Е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a:rPr lang="en-US" sz="1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порядку величины соответствует ширине энергетического спектра ионов: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000" i="0" smtClean="0">
                            <a:latin typeface="Cambria Math"/>
                            <a:cs typeface="Times New Roman" panose="020206030504050203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cs typeface="Times New Roman" panose="02020603050405020304" pitchFamily="18" charset="0"/>
                      </a:rPr>
                      <m:t>𝛥</m:t>
                    </m:r>
                    <m:acc>
                      <m:accPr>
                        <m:chr m:val="̅"/>
                        <m:ctrlPr>
                          <a:rPr lang="el-G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acc>
                    <m:r>
                      <a:rPr lang="en-US" sz="2000" i="1" baseline="-25000">
                        <a:latin typeface="Cambria Math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=Е</a:t>
                </a:r>
                <a:r>
                  <a:rPr lang="en-US" sz="20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zmax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en-US" sz="20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zmin</a:t>
                </a:r>
                <a:endParaRPr lang="ru-RU" sz="20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Длительность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импульса ионного тока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разлете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лазерной плазмы на 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расстояние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места взаимодействия излучения с мишенью по порядку величины соответствует времени движения ионов</a:t>
                </a:r>
              </a:p>
              <a:p>
                <a:pPr marL="0" indent="0" algn="ctr">
                  <a:buNone/>
                </a:pP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𝑧𝑚𝑖𝑛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𝑧𝑚𝑎𝑥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705225"/>
              </a:xfrm>
              <a:blipFill rotWithShape="1">
                <a:blip r:embed="rId2"/>
                <a:stretch>
                  <a:fillRect l="-741" t="-494" r="-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9550" y="5657165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пространства дрейфа для разлета лазерной плазмы позволяет увеличить длительность импульса ионного тока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48175" y="3871536"/>
            <a:ext cx="4520896" cy="786518"/>
          </a:xfrm>
        </p:spPr>
        <p:txBody>
          <a:bodyPr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сверхплотная плазма, б- плазма промежуточной плотности, в- разреженная плазма. Р- плазма, О- эмиссионный электрод, Е- извлекающий электрод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экстрактор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49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5425" y="3871536"/>
            <a:ext cx="4413968" cy="1772435"/>
          </a:xfrm>
          <a:prstGeom prst="rect">
            <a:avLst/>
          </a:prstGeom>
          <a:ln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6591" y="1"/>
            <a:ext cx="8164002" cy="6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лазерного источника ионов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Экстракция ионов из лазерной плазмы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58741" y="780733"/>
                <a:ext cx="8110330" cy="2386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>
                    <a:latin typeface="Times New Roman"/>
                    <a:ea typeface="Times New Roman"/>
                  </a:rPr>
                  <a:t>Максимальная плотность тока, которая может быть достигнута для любого сорта заряженных частиц, ускоренных электрическим полем, вытекает из условий ограничения тока пространственным зарядом и определяется  законом Чайлда-Ленгмюра</a:t>
                </a:r>
                <a:r>
                  <a:rPr lang="ru-RU" sz="1400" dirty="0" smtClean="0">
                    <a:latin typeface="Times New Roman"/>
                    <a:ea typeface="Times New Roman"/>
                  </a:rPr>
                  <a:t>:</a:t>
                </a:r>
                <a:endParaRPr lang="ru-RU" sz="1400" dirty="0">
                  <a:effectLst/>
                  <a:latin typeface="Arial"/>
                  <a:ea typeface="Arial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latin typeface="Times New Roman"/>
                    <a:ea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𝑗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=(4/9)∙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𝜀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ru-RU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en-US" sz="1400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𝑞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1</m:t>
                            </m:r>
                          </m:num>
                          <m:den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e>
                      <m:sup>
                        <m:f>
                          <m:f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num>
                          <m:den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e>
                      <m:sup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400" dirty="0">
                    <a:effectLst/>
                    <a:latin typeface="Times New Roman"/>
                    <a:ea typeface="Arial"/>
                  </a:rPr>
                  <a:t>   </a:t>
                </a:r>
                <a:endParaRPr lang="ru-RU" sz="1400" dirty="0">
                  <a:effectLst/>
                  <a:latin typeface="Arial"/>
                  <a:ea typeface="Arial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 smtClean="0">
                    <a:effectLst/>
                    <a:latin typeface="Times New Roman"/>
                    <a:ea typeface="Gungsuh"/>
                  </a:rPr>
                  <a:t> </a:t>
                </a:r>
                <a:r>
                  <a:rPr lang="ru-RU" sz="1400" i="1" dirty="0">
                    <a:effectLst/>
                    <a:latin typeface="Times New Roman"/>
                    <a:ea typeface="Gungsuh"/>
                  </a:rPr>
                  <a:t>j</a:t>
                </a:r>
                <a:r>
                  <a:rPr lang="ru-RU" sz="1400" dirty="0">
                    <a:effectLst/>
                    <a:latin typeface="Times New Roman"/>
                    <a:ea typeface="Gungsuh"/>
                  </a:rPr>
                  <a:t>- плотность тока, </a:t>
                </a:r>
                <a:r>
                  <a:rPr lang="ru-RU" sz="1400" i="1" dirty="0">
                    <a:effectLst/>
                    <a:latin typeface="Times New Roman"/>
                    <a:ea typeface="Gungsuh"/>
                  </a:rPr>
                  <a:t>q</a:t>
                </a:r>
                <a:r>
                  <a:rPr lang="ru-RU" sz="1400" dirty="0">
                    <a:effectLst/>
                    <a:latin typeface="Times New Roman"/>
                    <a:ea typeface="Gungsuh"/>
                  </a:rPr>
                  <a:t>- заряд иона </a:t>
                </a:r>
                <a:r>
                  <a:rPr lang="ru-RU" sz="1400" i="1" dirty="0">
                    <a:effectLst/>
                    <a:latin typeface="Times New Roman"/>
                    <a:ea typeface="Gungsuh"/>
                  </a:rPr>
                  <a:t>(q=</a:t>
                </a:r>
                <a:r>
                  <a:rPr lang="ru-RU" sz="1400" i="1" dirty="0" err="1">
                    <a:effectLst/>
                    <a:latin typeface="Times New Roman"/>
                    <a:ea typeface="Gungsuh"/>
                  </a:rPr>
                  <a:t>Z∙e</a:t>
                </a:r>
                <a:r>
                  <a:rPr lang="ru-RU" sz="1400" i="1" dirty="0">
                    <a:effectLst/>
                    <a:latin typeface="Times New Roman"/>
                    <a:ea typeface="Gungsuh"/>
                  </a:rPr>
                  <a:t>)</a:t>
                </a:r>
                <a:r>
                  <a:rPr lang="ru-RU" sz="1400" dirty="0">
                    <a:effectLst/>
                    <a:latin typeface="Times New Roman"/>
                    <a:ea typeface="Gungsuh"/>
                  </a:rPr>
                  <a:t>, </a:t>
                </a:r>
                <a:r>
                  <a:rPr lang="ru-RU" sz="1400" i="1" dirty="0" err="1">
                    <a:effectLst/>
                    <a:latin typeface="Times New Roman"/>
                    <a:ea typeface="Gungsuh"/>
                  </a:rPr>
                  <a:t>m</a:t>
                </a:r>
                <a:r>
                  <a:rPr lang="ru-RU" sz="1400" i="1" baseline="-25000" dirty="0" err="1">
                    <a:effectLst/>
                    <a:latin typeface="Times New Roman"/>
                    <a:ea typeface="Times New Roman"/>
                  </a:rPr>
                  <a:t>i</a:t>
                </a:r>
                <a:r>
                  <a:rPr lang="ru-RU" sz="1400" i="1" baseline="-25000" dirty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- масса иона, </a:t>
                </a:r>
                <a:r>
                  <a:rPr lang="ru-RU" sz="1400" i="1" dirty="0" smtClean="0">
                    <a:effectLst/>
                    <a:latin typeface="Times New Roman"/>
                    <a:ea typeface="Times New Roman"/>
                  </a:rPr>
                  <a:t>U</a:t>
                </a:r>
                <a:r>
                  <a:rPr lang="ru-RU" sz="1400" dirty="0" smtClean="0">
                    <a:effectLst/>
                    <a:latin typeface="Times New Roman"/>
                    <a:ea typeface="Times New Roman"/>
                  </a:rPr>
                  <a:t>-</a:t>
                </a:r>
                <a:r>
                  <a:rPr lang="en-US" sz="1400" dirty="0" smtClean="0"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ru-RU" sz="1400" dirty="0" smtClean="0">
                    <a:effectLst/>
                    <a:latin typeface="Times New Roman"/>
                    <a:ea typeface="Times New Roman"/>
                  </a:rPr>
                  <a:t>приложенное </a:t>
                </a:r>
                <a:r>
                  <a:rPr lang="ru-RU" sz="1400" dirty="0" smtClean="0">
                    <a:latin typeface="Times New Roman"/>
                    <a:ea typeface="Times New Roman"/>
                  </a:rPr>
                  <a:t>напряжение, </a:t>
                </a:r>
                <a:r>
                  <a:rPr lang="ru-RU" sz="1400" i="1" dirty="0">
                    <a:effectLst/>
                    <a:latin typeface="Times New Roman"/>
                    <a:ea typeface="Times New Roman"/>
                  </a:rPr>
                  <a:t>d</a:t>
                </a: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- ширина промежутка </a:t>
                </a:r>
                <a:r>
                  <a:rPr lang="ru-RU" sz="1400" dirty="0" smtClean="0">
                    <a:effectLst/>
                    <a:latin typeface="Times New Roman"/>
                    <a:ea typeface="Times New Roman"/>
                  </a:rPr>
                  <a:t>извлечения.</a:t>
                </a:r>
                <a:r>
                  <a:rPr lang="en-US" sz="1400" dirty="0" smtClean="0">
                    <a:latin typeface="Arial"/>
                    <a:ea typeface="Times New Roman"/>
                  </a:rPr>
                  <a:t> </a:t>
                </a:r>
                <a:r>
                  <a:rPr lang="ru-RU" sz="1400" dirty="0" smtClean="0">
                    <a:effectLst/>
                    <a:latin typeface="Times New Roman"/>
                    <a:ea typeface="Times New Roman"/>
                  </a:rPr>
                  <a:t>Для </a:t>
                </a: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фиксации границы разлетающейся лазерной плазмы в области эмиссионного отверстия должно быть выполнено условие:</a:t>
                </a:r>
                <a:endParaRPr lang="ru-RU" sz="1400" dirty="0">
                  <a:effectLst/>
                  <a:latin typeface="Arial"/>
                  <a:ea typeface="Arial"/>
                </a:endParaRPr>
              </a:p>
              <a:p>
                <a:r>
                  <a:rPr lang="en-US" sz="1400" dirty="0" smtClean="0">
                    <a:effectLst/>
                    <a:ea typeface="Times New Roman"/>
                    <a:cs typeface="Times New Roman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𝑒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𝑍</m:t>
                        </m:r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∙</m:t>
                        </m:r>
                      </m:e>
                    </m:nary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𝑛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𝑧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)∙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/>
                            <a:ea typeface="Gungsuh"/>
                            <a:cs typeface="Times New Roman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𝑡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)≤</m:t>
                    </m:r>
                    <m:r>
                      <a:rPr lang="en-US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𝐶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∙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e>
                      <m:sup>
                        <m:f>
                          <m:f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3</m:t>
                            </m:r>
                          </m:num>
                          <m:den>
                            <m:r>
                              <a:rPr lang="ru-RU" sz="1400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/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𝑑</m:t>
                        </m:r>
                      </m:e>
                      <m:sup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400" i="1" dirty="0">
                    <a:effectLst/>
                    <a:latin typeface="Times New Roman"/>
                    <a:ea typeface="Times New Roman"/>
                  </a:rPr>
                  <a:t>      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1" y="780733"/>
                <a:ext cx="8110330" cy="2386615"/>
              </a:xfrm>
              <a:prstGeom prst="rect">
                <a:avLst/>
              </a:prstGeom>
              <a:blipFill rotWithShape="1">
                <a:blip r:embed="rId3"/>
                <a:stretch>
                  <a:fillRect l="-226" r="-226" b="-19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097280" y="3167348"/>
            <a:ext cx="7871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Times New Roman"/>
                <a:ea typeface="Times New Roman"/>
              </a:rPr>
              <a:t>С</a:t>
            </a:r>
            <a:r>
              <a:rPr lang="ru-RU" sz="1400" dirty="0">
                <a:latin typeface="Times New Roman"/>
                <a:ea typeface="Times New Roman"/>
              </a:rPr>
              <a:t>- </a:t>
            </a:r>
            <a:r>
              <a:rPr lang="ru-RU" sz="1400" dirty="0" err="1">
                <a:latin typeface="Times New Roman"/>
                <a:ea typeface="Times New Roman"/>
              </a:rPr>
              <a:t>const</a:t>
            </a:r>
            <a:r>
              <a:rPr lang="ru-RU" sz="1400" dirty="0">
                <a:latin typeface="Times New Roman"/>
                <a:ea typeface="Times New Roman"/>
              </a:rPr>
              <a:t>,  </a:t>
            </a:r>
            <a:r>
              <a:rPr lang="ru-RU" sz="1400" i="1" dirty="0">
                <a:latin typeface="Times New Roman"/>
                <a:ea typeface="Times New Roman"/>
              </a:rPr>
              <a:t>d</a:t>
            </a:r>
            <a:r>
              <a:rPr lang="ru-RU" sz="1400" dirty="0">
                <a:latin typeface="Times New Roman"/>
                <a:ea typeface="Times New Roman"/>
              </a:rPr>
              <a:t>- расстояние между электродами, </a:t>
            </a:r>
            <a:r>
              <a:rPr lang="ru-RU" sz="1400" i="1" dirty="0">
                <a:latin typeface="Times New Roman"/>
                <a:ea typeface="Times New Roman"/>
              </a:rPr>
              <a:t>U</a:t>
            </a:r>
            <a:r>
              <a:rPr lang="ru-RU" sz="1400" dirty="0">
                <a:latin typeface="Times New Roman"/>
                <a:ea typeface="Times New Roman"/>
              </a:rPr>
              <a:t>- напряжение между эмиссионным и вытягивающим электродом, </a:t>
            </a:r>
            <a:r>
              <a:rPr lang="ru-RU" sz="1400" i="1" dirty="0" err="1">
                <a:latin typeface="Times New Roman"/>
                <a:ea typeface="Times New Roman"/>
              </a:rPr>
              <a:t>nz</a:t>
            </a:r>
            <a:r>
              <a:rPr lang="ru-RU" sz="1400" i="1" dirty="0">
                <a:latin typeface="Times New Roman"/>
                <a:ea typeface="Times New Roman"/>
              </a:rPr>
              <a:t>(t)</a:t>
            </a:r>
            <a:r>
              <a:rPr lang="ru-RU" sz="1400" dirty="0">
                <a:latin typeface="Times New Roman"/>
                <a:ea typeface="Times New Roman"/>
              </a:rPr>
              <a:t>- плотность ионов с зарядом </a:t>
            </a:r>
            <a:r>
              <a:rPr lang="ru-RU" sz="1400" i="1" dirty="0">
                <a:latin typeface="Times New Roman"/>
                <a:ea typeface="Times New Roman"/>
              </a:rPr>
              <a:t>Z, </a:t>
            </a:r>
            <a:r>
              <a:rPr lang="ru-RU" sz="1400" i="1" dirty="0" err="1">
                <a:latin typeface="Times New Roman"/>
                <a:ea typeface="Times New Roman"/>
              </a:rPr>
              <a:t>v</a:t>
            </a:r>
            <a:r>
              <a:rPr lang="ru-RU" sz="1400" i="1" baseline="-25000" dirty="0" err="1">
                <a:latin typeface="Times New Roman"/>
                <a:ea typeface="Times New Roman"/>
              </a:rPr>
              <a:t>i</a:t>
            </a:r>
            <a:r>
              <a:rPr lang="ru-RU" sz="1400" i="1" dirty="0">
                <a:latin typeface="Times New Roman"/>
                <a:ea typeface="Times New Roman"/>
              </a:rPr>
              <a:t>(t)</a:t>
            </a:r>
            <a:r>
              <a:rPr lang="ru-RU" sz="1400" dirty="0">
                <a:latin typeface="Times New Roman"/>
                <a:ea typeface="Times New Roman"/>
              </a:rPr>
              <a:t>- скорость ионов.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425" y="5849167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пространства дрейфа для разлета лазерной плазмы позволяет уменьшить ее плотность для экстракции ионов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99775" y="5207964"/>
            <a:ext cx="460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разлете плотность плазмы падает ~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464" y="372367"/>
            <a:ext cx="8990384" cy="1177746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лазерный источник ЛВЭ ОИЯИ на основе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-YAG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(стекло)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973-1976) коллективом МИФИ: О.Б.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Ананьин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Ю.П.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Козырев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Новиков, В.Д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Пекленков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Распопин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393" y="3558552"/>
            <a:ext cx="3764730" cy="309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09975"/>
            <a:ext cx="48751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1976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форинжекторе ЛУ-20 был смонтирован твердотельный лазер на неодимовом стекле, состоящий из генератора с модулируемой добротностью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усиления: 10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Вт/см</a:t>
            </a:r>
            <a:r>
              <a:rPr lang="ru-RU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импульс в минуту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форинжекторе линейного ускорителя был сформирован и ускорен пучок углерода с током более 140 мА при длительности порядка 15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полувысоте</a:t>
            </a:r>
          </a:p>
        </p:txBody>
      </p:sp>
      <p:pic>
        <p:nvPicPr>
          <p:cNvPr id="1028" name="Picture 4" descr="f4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/>
          <a:stretch>
            <a:fillRect/>
          </a:stretch>
        </p:blipFill>
        <p:spPr bwMode="auto">
          <a:xfrm>
            <a:off x="80464" y="3558552"/>
            <a:ext cx="4780635" cy="298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61099" y="1509975"/>
            <a:ext cx="4268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ядра углерода, полученные из лазерной плазмы, были ускорены до релятивистских  энергий с интенсивностью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частиц/импульс), достаточной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физических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экспериментов. Уже в первом эксперименте было проведено облучение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фотоэмульсий и зафиксирован результат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ядра углерода с энергией 50 ГэВ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8"/>
          <p:cNvSpPr txBox="1">
            <a:spLocks/>
          </p:cNvSpPr>
          <p:nvPr/>
        </p:nvSpPr>
        <p:spPr bwMode="auto">
          <a:xfrm>
            <a:off x="0" y="28575"/>
            <a:ext cx="8881772" cy="5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</a:t>
            </a:r>
            <a:r>
              <a:rPr lang="ru-RU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  <p:pic>
        <p:nvPicPr>
          <p:cNvPr id="1029" name="Picture 5" descr="f1"/>
          <p:cNvPicPr>
            <a:picLocks noChangeAspect="1" noChangeArrowheads="1"/>
          </p:cNvPicPr>
          <p:nvPr/>
        </p:nvPicPr>
        <p:blipFill>
          <a:blip r:embed="rId4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" y="3092478"/>
            <a:ext cx="4780635" cy="368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53616" y="567846"/>
            <a:ext cx="8990384" cy="939527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источник ЛВЭ ОИЯИ на основе СО2 лазера создан коллективом ОИЯИ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 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главе с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Мончинским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Борис\Desktop\копия\IMAG1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" y="3794510"/>
            <a:ext cx="4835347" cy="28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70" y="3794510"/>
            <a:ext cx="2514118" cy="280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8227" y="1649737"/>
            <a:ext cx="4059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СО2 лазер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в импульсе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импульса 100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ногомодовое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излучение,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q~ 10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Вт/см</a:t>
            </a:r>
            <a:r>
              <a:rPr lang="ru-RU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астота посылок 1имп/8сек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46391"/>
              </p:ext>
            </p:extLst>
          </p:nvPr>
        </p:nvGraphicFramePr>
        <p:xfrm>
          <a:off x="117043" y="1465800"/>
          <a:ext cx="4835348" cy="2122929"/>
        </p:xfrm>
        <a:graphic>
          <a:graphicData uri="http://schemas.openxmlformats.org/drawingml/2006/table">
            <a:tbl>
              <a:tblPr/>
              <a:tblGrid>
                <a:gridCol w="79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9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Тип ядра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Интенсивность 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частиц/цикл на выходе ЛУ-20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Длительность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мкс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Мишень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LiF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LiF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5*10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LaB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5+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BO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6+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8+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SiO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9+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LiF, (FC</a:t>
                      </a:r>
                      <a:r>
                        <a:rPr lang="en-US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en-US" sz="1200" b="1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Mg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12+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Mg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52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14+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*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1*10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Si, SiO</a:t>
                      </a:r>
                      <a:r>
                        <a:rPr lang="en-US" sz="1200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Заголовок 8"/>
          <p:cNvSpPr txBox="1">
            <a:spLocks/>
          </p:cNvSpPr>
          <p:nvPr/>
        </p:nvSpPr>
        <p:spPr bwMode="auto">
          <a:xfrm>
            <a:off x="0" y="0"/>
            <a:ext cx="8881772" cy="8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</a:t>
            </a:r>
            <a:r>
              <a:rPr lang="ru-RU" sz="220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/>
            </a:r>
            <a:br>
              <a:rPr lang="ru-RU" sz="220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</a:b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86A9-1ECA-4C03-85AC-4ACAE0F2713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90" y="564544"/>
            <a:ext cx="8229600" cy="100376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источник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 на основе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-YAG лазера, экспериментальные результаты исследования ионизационных состояний ж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лезной и углеродной лазерной плазмы произведенной лазерным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115301"/>
            <a:ext cx="4709822" cy="2681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" y="2141755"/>
            <a:ext cx="3868831" cy="23898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396" y="1556980"/>
            <a:ext cx="792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для исследований ионизационных состояний лазерной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плазмы с использованием электростатического анализатора и вторично-электронного умножителя</a:t>
            </a:r>
            <a:endParaRPr lang="ru-RU" sz="1600" dirty="0"/>
          </a:p>
        </p:txBody>
      </p:sp>
      <p:sp>
        <p:nvSpPr>
          <p:cNvPr id="18" name="Заголовок 8"/>
          <p:cNvSpPr txBox="1">
            <a:spLocks/>
          </p:cNvSpPr>
          <p:nvPr/>
        </p:nvSpPr>
        <p:spPr bwMode="auto">
          <a:xfrm>
            <a:off x="0" y="0"/>
            <a:ext cx="8881772" cy="8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-65" charset="0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</a:t>
            </a:r>
            <a:r>
              <a:rPr lang="ru-RU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ysClr val="windowText" lastClr="000000"/>
                </a:solidFill>
                <a:latin typeface="Times New Roman"/>
                <a:ea typeface="Times New Roman"/>
              </a:rPr>
            </a:b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51075" y="4929891"/>
                <a:ext cx="8992925" cy="1545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400" dirty="0">
                    <a:latin typeface="Times New Roman"/>
                    <a:ea typeface="Times New Roman"/>
                  </a:rPr>
                  <a:t>Общая формула для энергии настройки анализатора при пренебрежении действием краевых полей:</a:t>
                </a:r>
                <a:endParaRPr lang="ru-RU" sz="1400" dirty="0">
                  <a:effectLst/>
                  <a:latin typeface="Arial"/>
                  <a:ea typeface="Arial"/>
                </a:endParaRPr>
              </a:p>
              <a:p>
                <a:pPr algn="ctr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𝐸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𝑘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⋅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𝑒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⋅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𝑍</m:t>
                    </m:r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⋅(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𝑈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ru-RU" sz="1400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 </a:t>
                </a:r>
                <a:endParaRPr lang="ru-RU" sz="1400" dirty="0" smtClean="0">
                  <a:effectLst/>
                  <a:latin typeface="Times New Roman"/>
                  <a:ea typeface="Times New Roman"/>
                </a:endParaRPr>
              </a:p>
              <a:p>
                <a:pPr algn="ctr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1400" dirty="0" smtClean="0">
                    <a:effectLst/>
                    <a:latin typeface="Times New Roman"/>
                    <a:ea typeface="Times New Roman"/>
                  </a:rPr>
                  <a:t>где </a:t>
                </a:r>
                <a:r>
                  <a:rPr lang="ru-RU" sz="1400" i="1" dirty="0">
                    <a:effectLst/>
                    <a:latin typeface="Times New Roman"/>
                    <a:ea typeface="Times New Roman"/>
                  </a:rPr>
                  <a:t>k</a:t>
                </a: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- безразмерный коэффициент, зависящий от геометрических параметров дефлектора, е- элементарный заряд, </a:t>
                </a:r>
                <a:r>
                  <a:rPr lang="ru-RU" sz="1400" i="1" dirty="0">
                    <a:effectLst/>
                    <a:latin typeface="Times New Roman"/>
                    <a:ea typeface="Times New Roman"/>
                  </a:rPr>
                  <a:t>Z</a:t>
                </a: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- зарядовое число иона, </a:t>
                </a:r>
                <a:r>
                  <a:rPr lang="ru-RU" sz="1400" i="1" dirty="0">
                    <a:effectLst/>
                    <a:latin typeface="Times New Roman"/>
                    <a:ea typeface="Times New Roman"/>
                  </a:rPr>
                  <a:t>U2</a:t>
                </a: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 и </a:t>
                </a:r>
                <a:r>
                  <a:rPr lang="ru-RU" sz="1400" i="1" dirty="0">
                    <a:effectLst/>
                    <a:latin typeface="Times New Roman"/>
                    <a:ea typeface="Times New Roman"/>
                  </a:rPr>
                  <a:t>U1</a:t>
                </a:r>
                <a:r>
                  <a:rPr lang="ru-RU" sz="1400" dirty="0">
                    <a:effectLst/>
                    <a:latin typeface="Times New Roman"/>
                    <a:ea typeface="Times New Roman"/>
                  </a:rPr>
                  <a:t> - напряжения на электродах дефлектора.</a:t>
                </a:r>
                <a:endParaRPr lang="ru-RU" sz="1400" dirty="0">
                  <a:effectLst/>
                  <a:latin typeface="Arial"/>
                  <a:ea typeface="Arial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75" y="4929891"/>
                <a:ext cx="8992925" cy="1545038"/>
              </a:xfrm>
              <a:prstGeom prst="rect">
                <a:avLst/>
              </a:prstGeom>
              <a:blipFill rotWithShape="1">
                <a:blip r:embed="rId4"/>
                <a:stretch>
                  <a:fillRect b="-1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8554" y="1466430"/>
            <a:ext cx="9143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Осциллограммы сигналов электронного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умножителя ВЭУ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зеленый)и коллекторные сигналы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входом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анализатор и перед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входом в ВЭУ (желтый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дел. Вертикальный курсор соответствует времени прихода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16+</a:t>
            </a:r>
            <a:r>
              <a:rPr lang="en-US" sz="1400" dirty="0"/>
              <a:t/>
            </a:r>
            <a:br>
              <a:rPr lang="en-US" sz="1400" dirty="0"/>
            </a:br>
            <a:endParaRPr lang="ru-RU" sz="1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7929" y="756500"/>
            <a:ext cx="8229600" cy="8984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результаты исследования времяпролетном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ионизационных состояний ж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лезной и углеродной лазерной плазмы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481" y="-18061"/>
            <a:ext cx="88770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Лазерные источники ионов ЛФВЭ ОИЯИ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Лазерный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на основе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-YAG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95300" y="5200107"/>
                <a:ext cx="1200713" cy="69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5200107"/>
                <a:ext cx="1200713" cy="692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5300" y="6060574"/>
            <a:ext cx="832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же соотношение между временами прихода ионов выполняется при их ускорении в электрическом поле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999" y="5361658"/>
            <a:ext cx="717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выполняется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TOF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экспериментах для всех сигналов ВЭУ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приходом ионов разлетающейся лазерной плазмы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1" y="2061603"/>
            <a:ext cx="3933560" cy="2950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2061603"/>
            <a:ext cx="4053987" cy="2724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AD49-5AC5-44E4-90D7-F256A80571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BEVATECH">
      <a:dk1>
        <a:srgbClr val="000000"/>
      </a:dk1>
      <a:lt1>
        <a:srgbClr val="FFFFFF"/>
      </a:lt1>
      <a:dk2>
        <a:srgbClr val="064B6A"/>
      </a:dk2>
      <a:lt2>
        <a:srgbClr val="DFE0E1"/>
      </a:lt2>
      <a:accent1>
        <a:srgbClr val="064B6A"/>
      </a:accent1>
      <a:accent2>
        <a:srgbClr val="F2F2F2"/>
      </a:accent2>
      <a:accent3>
        <a:srgbClr val="858586"/>
      </a:accent3>
      <a:accent4>
        <a:srgbClr val="DFE0E1"/>
      </a:accent4>
      <a:accent5>
        <a:srgbClr val="69696B"/>
      </a:accent5>
      <a:accent6>
        <a:srgbClr val="FFFFFF"/>
      </a:accent6>
      <a:hlink>
        <a:srgbClr val="064B6A"/>
      </a:hlink>
      <a:folHlink>
        <a:srgbClr val="69696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93149</TotalTime>
  <Words>1766</Words>
  <Application>Microsoft Office PowerPoint</Application>
  <PresentationFormat>Экран (4:3)</PresentationFormat>
  <Paragraphs>346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Cambria</vt:lpstr>
      <vt:lpstr>Cambria Math</vt:lpstr>
      <vt:lpstr>Gungsuh</vt:lpstr>
      <vt:lpstr>Times New Roman</vt:lpstr>
      <vt:lpstr>4_Office Theme</vt:lpstr>
      <vt:lpstr>Тема Office</vt:lpstr>
      <vt:lpstr>5_Office Theme</vt:lpstr>
      <vt:lpstr>6_Office Theme</vt:lpstr>
      <vt:lpstr>1_Тема Office</vt:lpstr>
      <vt:lpstr>Источники легких ионов инжекционного комплекса NICA. Принцип работы лазерного источника ионов и его использование на инжекционном комплексе </vt:lpstr>
      <vt:lpstr>Принцип работы лазерного источника ионов Образование и разлет лазерной плазмы, формирование зарядовых состояний </vt:lpstr>
      <vt:lpstr>Принцип работы лазерного источника ионов Образование  и разлет лазерной плазмы, формирование зарядовых состояний </vt:lpstr>
      <vt:lpstr>Принцип работы лазерного источника ионов  Энергетический спектр, длительность импульса ионного тока</vt:lpstr>
      <vt:lpstr>Презентация PowerPoint</vt:lpstr>
      <vt:lpstr>Первый лазерный источник ЛВЭ ОИЯИ на основе Nd-YAG лазера (стекло) создан (1973-1976) коллективом МИФИ: О.Б. Ананьин,  Ю.А. Быковский,  Ю.П. Козырев,  И.К. Новиков, В.Д. Пекленков, А.М. Распопин</vt:lpstr>
      <vt:lpstr>Лазерный источник ЛВЭ ОИЯИ на основе СО2 лазера создан коллективом ОИЯИ в 1983 г. во главе с  В. А. Мончинским</vt:lpstr>
      <vt:lpstr>Лазерный источник ионов на основе Nd-YAG лазера, экспериментальные результаты исследования ионизационных состояний железной и углеродной лазерной плазмы произведенной лазерным источником </vt:lpstr>
      <vt:lpstr>Презентация PowerPoint</vt:lpstr>
      <vt:lpstr>Перспективы расширения ассортимента частиц для ускорения в ЛУТИ </vt:lpstr>
      <vt:lpstr>Лазерные источники ионов ЛФВЭ ОИЯИ  Характеристики Nd-YAG лазеров инжекционного комплекса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 complex</dc:title>
  <dc:creator>Butenko Andrey</dc:creator>
  <cp:lastModifiedBy>Vorontsov</cp:lastModifiedBy>
  <cp:revision>1837</cp:revision>
  <cp:lastPrinted>2018-07-05T05:46:29Z</cp:lastPrinted>
  <dcterms:created xsi:type="dcterms:W3CDTF">2012-01-17T08:33:23Z</dcterms:created>
  <dcterms:modified xsi:type="dcterms:W3CDTF">2023-06-19T11:19:56Z</dcterms:modified>
</cp:coreProperties>
</file>