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910" r:id="rId2"/>
    <p:sldId id="750" r:id="rId3"/>
    <p:sldId id="935" r:id="rId4"/>
    <p:sldId id="965" r:id="rId5"/>
    <p:sldId id="995" r:id="rId6"/>
    <p:sldId id="948" r:id="rId7"/>
    <p:sldId id="973" r:id="rId8"/>
    <p:sldId id="972" r:id="rId9"/>
    <p:sldId id="998" r:id="rId10"/>
    <p:sldId id="999" r:id="rId11"/>
    <p:sldId id="953" r:id="rId12"/>
    <p:sldId id="950" r:id="rId13"/>
    <p:sldId id="960" r:id="rId14"/>
    <p:sldId id="939" r:id="rId15"/>
    <p:sldId id="962" r:id="rId16"/>
    <p:sldId id="964" r:id="rId17"/>
    <p:sldId id="1000" r:id="rId18"/>
    <p:sldId id="1001" r:id="rId19"/>
    <p:sldId id="1002" r:id="rId20"/>
    <p:sldId id="991" r:id="rId21"/>
    <p:sldId id="969" r:id="rId22"/>
    <p:sldId id="979" r:id="rId23"/>
    <p:sldId id="982" r:id="rId24"/>
    <p:sldId id="988" r:id="rId25"/>
    <p:sldId id="983" r:id="rId26"/>
    <p:sldId id="970" r:id="rId27"/>
    <p:sldId id="984" r:id="rId28"/>
    <p:sldId id="989" r:id="rId29"/>
    <p:sldId id="896" r:id="rId30"/>
    <p:sldId id="996" r:id="rId31"/>
    <p:sldId id="997" r:id="rId32"/>
  </p:sldIdLst>
  <p:sldSz cx="9144000" cy="6858000" type="screen4x3"/>
  <p:notesSz cx="6934200" cy="9232900"/>
  <p:embeddedFontLst>
    <p:embeddedFont>
      <p:font typeface="Comic Sans MS" panose="030F0702030302020204" pitchFamily="66" charset="0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  <p:embeddedFont>
      <p:font typeface="MS PGothic" panose="020B0600070205080204" pitchFamily="34" charset="-128"/>
      <p:regular r:id="rId44"/>
    </p:embeddedFont>
    <p:embeddedFont>
      <p:font typeface="Times" panose="02020603050405020304" pitchFamily="18" charset="0"/>
      <p:regular r:id="rId45"/>
      <p:bold r:id="rId46"/>
      <p:italic r:id="rId47"/>
      <p:boldItalic r:id="rId48"/>
    </p:embeddedFont>
    <p:embeddedFont>
      <p:font typeface="Bookman Old Style" panose="02050604050505020204" pitchFamily="18" charset="0"/>
      <p:regular r:id="rId49"/>
      <p:bold r:id="rId50"/>
      <p:italic r:id="rId51"/>
      <p:boldItalic r:id="rId52"/>
    </p:embeddedFont>
    <p:embeddedFont>
      <p:font typeface="Cambria Math" panose="02040503050406030204" pitchFamily="18" charset="0"/>
      <p:regular r:id="rId53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 baseline="30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63D"/>
    <a:srgbClr val="FF0000"/>
    <a:srgbClr val="0000FF"/>
    <a:srgbClr val="00FF00"/>
    <a:srgbClr val="6699FF"/>
    <a:srgbClr val="99FF66"/>
    <a:srgbClr val="FFCCFF"/>
    <a:srgbClr val="FFE697"/>
    <a:srgbClr val="F18F8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533" autoAdjust="0"/>
  </p:normalViewPr>
  <p:slideViewPr>
    <p:cSldViewPr snapToGrid="0">
      <p:cViewPr varScale="1">
        <p:scale>
          <a:sx n="72" d="100"/>
          <a:sy n="72" d="100"/>
        </p:scale>
        <p:origin x="11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41DE63-B10A-4CEC-A658-FB53491781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205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69AF-43AD-40EC-99DC-E8C8E6E877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06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9BDF4-7A65-4F61-B1A4-2BDC5C9E4C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225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85AA2-D492-4398-9099-7F6B34FD11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123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98389-4CE8-40C5-8BAE-60776A7A14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087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6CD43-4576-44A9-9800-5BC992135A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307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0FBC6-E1BE-4355-A933-EB95E036CC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91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AFF2B-DD71-4385-818F-489BD41148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895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74EF-3E71-4874-BDB7-96710089C1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674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CECD6-2EB1-4CAA-BFF4-706E11986C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017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D5BAC-F4B3-4951-BF97-B34821D813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635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D60A-7180-4AAB-BBDE-2A05C3F480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55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42887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1"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8D1DF163-1570-4762-B2AB-A29A28B49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2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1.png"/><Relationship Id="rId21" Type="http://schemas.openxmlformats.org/officeDocument/2006/relationships/image" Target="../media/image68.png"/><Relationship Id="rId7" Type="http://schemas.openxmlformats.org/officeDocument/2006/relationships/image" Target="../media/image63.png"/><Relationship Id="rId12" Type="http://schemas.openxmlformats.org/officeDocument/2006/relationships/image" Target="../media/image631.png"/><Relationship Id="rId17" Type="http://schemas.openxmlformats.org/officeDocument/2006/relationships/image" Target="../media/image511.png"/><Relationship Id="rId2" Type="http://schemas.openxmlformats.org/officeDocument/2006/relationships/image" Target="../media/image4.jpe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21.png"/><Relationship Id="rId5" Type="http://schemas.openxmlformats.org/officeDocument/2006/relationships/image" Target="../media/image52.png"/><Relationship Id="rId15" Type="http://schemas.openxmlformats.org/officeDocument/2006/relationships/image" Target="../media/image66.png"/><Relationship Id="rId10" Type="http://schemas.openxmlformats.org/officeDocument/2006/relationships/image" Target="../media/image611.png"/><Relationship Id="rId19" Type="http://schemas.openxmlformats.org/officeDocument/2006/relationships/image" Target="../media/image70.png"/><Relationship Id="rId4" Type="http://schemas.openxmlformats.org/officeDocument/2006/relationships/image" Target="../media/image45.png"/><Relationship Id="rId9" Type="http://schemas.openxmlformats.org/officeDocument/2006/relationships/image" Target="../media/image603.png"/><Relationship Id="rId1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681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510.png"/><Relationship Id="rId18" Type="http://schemas.openxmlformats.org/officeDocument/2006/relationships/image" Target="../media/image540.png"/><Relationship Id="rId3" Type="http://schemas.openxmlformats.org/officeDocument/2006/relationships/image" Target="../media/image170.png"/><Relationship Id="rId21" Type="http://schemas.openxmlformats.org/officeDocument/2006/relationships/image" Target="../media/image350.png"/><Relationship Id="rId7" Type="http://schemas.openxmlformats.org/officeDocument/2006/relationships/image" Target="../media/image211.png"/><Relationship Id="rId12" Type="http://schemas.openxmlformats.org/officeDocument/2006/relationships/image" Target="../media/image261.png"/><Relationship Id="rId17" Type="http://schemas.openxmlformats.org/officeDocument/2006/relationships/image" Target="../media/image310.png"/><Relationship Id="rId25" Type="http://schemas.openxmlformats.org/officeDocument/2006/relationships/image" Target="../media/image591.png"/><Relationship Id="rId2" Type="http://schemas.openxmlformats.org/officeDocument/2006/relationships/image" Target="../media/image4.jpeg"/><Relationship Id="rId16" Type="http://schemas.openxmlformats.org/officeDocument/2006/relationships/image" Target="../media/image530.png"/><Relationship Id="rId20" Type="http://schemas.openxmlformats.org/officeDocument/2006/relationships/image" Target="../media/image5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0.png"/><Relationship Id="rId11" Type="http://schemas.openxmlformats.org/officeDocument/2006/relationships/image" Target="../media/image253.png"/><Relationship Id="rId24" Type="http://schemas.openxmlformats.org/officeDocument/2006/relationships/image" Target="../media/image580.png"/><Relationship Id="rId5" Type="http://schemas.openxmlformats.org/officeDocument/2006/relationships/image" Target="../media/image470.png"/><Relationship Id="rId15" Type="http://schemas.openxmlformats.org/officeDocument/2006/relationships/image" Target="../media/image291.png"/><Relationship Id="rId23" Type="http://schemas.openxmlformats.org/officeDocument/2006/relationships/image" Target="../media/image570.png"/><Relationship Id="rId10" Type="http://schemas.openxmlformats.org/officeDocument/2006/relationships/image" Target="../media/image500.png"/><Relationship Id="rId19" Type="http://schemas.openxmlformats.org/officeDocument/2006/relationships/image" Target="../media/image550.png"/><Relationship Id="rId4" Type="http://schemas.openxmlformats.org/officeDocument/2006/relationships/image" Target="../media/image180.png"/><Relationship Id="rId9" Type="http://schemas.openxmlformats.org/officeDocument/2006/relationships/image" Target="../media/image231.png"/><Relationship Id="rId14" Type="http://schemas.openxmlformats.org/officeDocument/2006/relationships/image" Target="../media/image520.png"/><Relationship Id="rId22" Type="http://schemas.openxmlformats.org/officeDocument/2006/relationships/image" Target="../media/image3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620.png"/><Relationship Id="rId18" Type="http://schemas.openxmlformats.org/officeDocument/2006/relationships/image" Target="../media/image670.png"/><Relationship Id="rId3" Type="http://schemas.openxmlformats.org/officeDocument/2006/relationships/image" Target="../media/image4.jpeg"/><Relationship Id="rId21" Type="http://schemas.openxmlformats.org/officeDocument/2006/relationships/image" Target="../media/image700.png"/><Relationship Id="rId7" Type="http://schemas.openxmlformats.org/officeDocument/2006/relationships/image" Target="../media/image440.png"/><Relationship Id="rId12" Type="http://schemas.openxmlformats.org/officeDocument/2006/relationships/image" Target="../media/image610.png"/><Relationship Id="rId17" Type="http://schemas.openxmlformats.org/officeDocument/2006/relationships/image" Target="../media/image661.png"/><Relationship Id="rId2" Type="http://schemas.openxmlformats.org/officeDocument/2006/relationships/image" Target="../media/image400.png"/><Relationship Id="rId16" Type="http://schemas.openxmlformats.org/officeDocument/2006/relationships/image" Target="../media/image651.png"/><Relationship Id="rId20" Type="http://schemas.openxmlformats.org/officeDocument/2006/relationships/image" Target="../media/image6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0.png"/><Relationship Id="rId11" Type="http://schemas.openxmlformats.org/officeDocument/2006/relationships/image" Target="../media/image601.png"/><Relationship Id="rId5" Type="http://schemas.openxmlformats.org/officeDocument/2006/relationships/image" Target="../media/image420.png"/><Relationship Id="rId15" Type="http://schemas.openxmlformats.org/officeDocument/2006/relationships/image" Target="../media/image640.png"/><Relationship Id="rId10" Type="http://schemas.openxmlformats.org/officeDocument/2006/relationships/image" Target="../media/image77.png"/><Relationship Id="rId19" Type="http://schemas.openxmlformats.org/officeDocument/2006/relationships/image" Target="../media/image680.png"/><Relationship Id="rId4" Type="http://schemas.openxmlformats.org/officeDocument/2006/relationships/image" Target="../media/image602.png"/><Relationship Id="rId9" Type="http://schemas.openxmlformats.org/officeDocument/2006/relationships/image" Target="../media/image72.png"/><Relationship Id="rId14" Type="http://schemas.openxmlformats.org/officeDocument/2006/relationships/image" Target="../media/image630.png"/><Relationship Id="rId22" Type="http://schemas.openxmlformats.org/officeDocument/2006/relationships/image" Target="../media/image7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13" Type="http://schemas.openxmlformats.org/officeDocument/2006/relationships/image" Target="../media/image83.png"/><Relationship Id="rId3" Type="http://schemas.openxmlformats.org/officeDocument/2006/relationships/image" Target="../media/image730.png"/><Relationship Id="rId7" Type="http://schemas.openxmlformats.org/officeDocument/2006/relationships/image" Target="../media/image771.png"/><Relationship Id="rId12" Type="http://schemas.openxmlformats.org/officeDocument/2006/relationships/image" Target="../media/image82.png"/><Relationship Id="rId17" Type="http://schemas.openxmlformats.org/officeDocument/2006/relationships/image" Target="../media/image88.png"/><Relationship Id="rId2" Type="http://schemas.openxmlformats.org/officeDocument/2006/relationships/image" Target="../media/image4.jpe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0.png"/><Relationship Id="rId11" Type="http://schemas.openxmlformats.org/officeDocument/2006/relationships/image" Target="../media/image810.png"/><Relationship Id="rId5" Type="http://schemas.openxmlformats.org/officeDocument/2006/relationships/image" Target="../media/image751.png"/><Relationship Id="rId15" Type="http://schemas.openxmlformats.org/officeDocument/2006/relationships/image" Target="../media/image85.png"/><Relationship Id="rId10" Type="http://schemas.openxmlformats.org/officeDocument/2006/relationships/image" Target="../media/image800.png"/><Relationship Id="rId4" Type="http://schemas.openxmlformats.org/officeDocument/2006/relationships/image" Target="../media/image740.png"/><Relationship Id="rId9" Type="http://schemas.openxmlformats.org/officeDocument/2006/relationships/image" Target="../media/image790.png"/><Relationship Id="rId1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.jpeg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0.png"/><Relationship Id="rId10" Type="http://schemas.openxmlformats.org/officeDocument/2006/relationships/image" Target="../media/image770.png"/><Relationship Id="rId4" Type="http://schemas.openxmlformats.org/officeDocument/2006/relationships/image" Target="../media/image89.png"/><Relationship Id="rId9" Type="http://schemas.openxmlformats.org/officeDocument/2006/relationships/image" Target="../media/image8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4.jpeg"/><Relationship Id="rId7" Type="http://schemas.openxmlformats.org/officeDocument/2006/relationships/image" Target="../media/image92.wmf"/><Relationship Id="rId12" Type="http://schemas.openxmlformats.org/officeDocument/2006/relationships/image" Target="../media/image9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4.wmf"/><Relationship Id="rId5" Type="http://schemas.openxmlformats.org/officeDocument/2006/relationships/image" Target="../media/image9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9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8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4.jpe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8.png"/><Relationship Id="rId5" Type="http://schemas.openxmlformats.org/officeDocument/2006/relationships/image" Target="../media/image91.png"/><Relationship Id="rId15" Type="http://schemas.openxmlformats.org/officeDocument/2006/relationships/image" Target="../media/image102.png"/><Relationship Id="rId10" Type="http://schemas.openxmlformats.org/officeDocument/2006/relationships/image" Target="../media/image970.png"/><Relationship Id="rId19" Type="http://schemas.openxmlformats.org/officeDocument/2006/relationships/image" Target="../media/image106.png"/><Relationship Id="rId4" Type="http://schemas.openxmlformats.org/officeDocument/2006/relationships/image" Target="../media/image900.png"/><Relationship Id="rId9" Type="http://schemas.openxmlformats.org/officeDocument/2006/relationships/image" Target="../media/image960.png"/><Relationship Id="rId14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20.png"/><Relationship Id="rId4" Type="http://schemas.openxmlformats.org/officeDocument/2006/relationships/image" Target="../media/image1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7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0.png"/><Relationship Id="rId5" Type="http://schemas.openxmlformats.org/officeDocument/2006/relationships/image" Target="../media/image1150.png"/><Relationship Id="rId4" Type="http://schemas.openxmlformats.org/officeDocument/2006/relationships/image" Target="../media/image1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830.png"/><Relationship Id="rId4" Type="http://schemas.openxmlformats.org/officeDocument/2006/relationships/image" Target="../media/image1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.png"/><Relationship Id="rId5" Type="http://schemas.openxmlformats.org/officeDocument/2006/relationships/image" Target="../media/image161.png"/><Relationship Id="rId4" Type="http://schemas.openxmlformats.org/officeDocument/2006/relationships/image" Target="../media/image1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34" Type="http://schemas.openxmlformats.org/officeDocument/2006/relationships/image" Target="../media/image232.png"/><Relationship Id="rId17" Type="http://schemas.openxmlformats.org/officeDocument/2006/relationships/image" Target="../media/image590.png"/><Relationship Id="rId25" Type="http://schemas.openxmlformats.org/officeDocument/2006/relationships/image" Target="../media/image1210.png"/><Relationship Id="rId33" Type="http://schemas.openxmlformats.org/officeDocument/2006/relationships/image" Target="../media/image224.png"/><Relationship Id="rId38" Type="http://schemas.openxmlformats.org/officeDocument/2006/relationships/image" Target="../media/image1220.png"/><Relationship Id="rId2" Type="http://schemas.openxmlformats.org/officeDocument/2006/relationships/image" Target="../media/image4.jpeg"/><Relationship Id="rId29" Type="http://schemas.openxmlformats.org/officeDocument/2006/relationships/image" Target="../media/image1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0.png"/><Relationship Id="rId24" Type="http://schemas.openxmlformats.org/officeDocument/2006/relationships/image" Target="../media/image660.png"/><Relationship Id="rId32" Type="http://schemas.openxmlformats.org/officeDocument/2006/relationships/image" Target="../media/image212.png"/><Relationship Id="rId37" Type="http://schemas.openxmlformats.org/officeDocument/2006/relationships/image" Target="../media/image290.png"/><Relationship Id="rId5" Type="http://schemas.openxmlformats.org/officeDocument/2006/relationships/image" Target="../media/image1100.png"/><Relationship Id="rId23" Type="http://schemas.openxmlformats.org/officeDocument/2006/relationships/image" Target="../media/image650.png"/><Relationship Id="rId28" Type="http://schemas.openxmlformats.org/officeDocument/2006/relationships/image" Target="../media/image1700.png"/><Relationship Id="rId36" Type="http://schemas.openxmlformats.org/officeDocument/2006/relationships/image" Target="../media/image280.png"/><Relationship Id="rId31" Type="http://schemas.openxmlformats.org/officeDocument/2006/relationships/image" Target="../media/image920.png"/><Relationship Id="rId9" Type="http://schemas.openxmlformats.org/officeDocument/2006/relationships/image" Target="../media/image300.png"/><Relationship Id="rId30" Type="http://schemas.openxmlformats.org/officeDocument/2006/relationships/image" Target="../media/image192.png"/><Relationship Id="rId35" Type="http://schemas.openxmlformats.org/officeDocument/2006/relationships/image" Target="../media/image2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1.png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4.jpe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18" Type="http://schemas.openxmlformats.org/officeDocument/2006/relationships/image" Target="../media/image482.png"/><Relationship Id="rId3" Type="http://schemas.openxmlformats.org/officeDocument/2006/relationships/image" Target="../media/image4.jpeg"/><Relationship Id="rId7" Type="http://schemas.openxmlformats.org/officeDocument/2006/relationships/image" Target="../media/image86.png"/><Relationship Id="rId12" Type="http://schemas.openxmlformats.org/officeDocument/2006/relationships/image" Target="../media/image49.png"/><Relationship Id="rId17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Microsoft_Word_97_-_2003_Document10.doc"/><Relationship Id="rId1" Type="http://schemas.openxmlformats.org/officeDocument/2006/relationships/vmlDrawing" Target="../drawings/vmlDrawing1.vml"/><Relationship Id="rId11" Type="http://schemas.openxmlformats.org/officeDocument/2006/relationships/image" Target="../media/image140.png"/><Relationship Id="rId15" Type="http://schemas.openxmlformats.org/officeDocument/2006/relationships/image" Target="../media/image20.emf"/><Relationship Id="rId10" Type="http://schemas.openxmlformats.org/officeDocument/2006/relationships/image" Target="../media/image48.png"/><Relationship Id="rId19" Type="http://schemas.openxmlformats.org/officeDocument/2006/relationships/image" Target="../media/image51.png"/><Relationship Id="rId9" Type="http://schemas.openxmlformats.org/officeDocument/2006/relationships/image" Target="../media/image47.png"/><Relationship Id="rId14" Type="http://schemas.openxmlformats.org/officeDocument/2006/relationships/oleObject" Target="../embeddings/Microsoft_Word_97_-_2003_Document1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7" Type="http://schemas.openxmlformats.org/officeDocument/2006/relationships/image" Target="../media/image21.png"/><Relationship Id="rId12" Type="http://schemas.openxmlformats.org/officeDocument/2006/relationships/image" Target="../media/image38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oleObject" Target="../embeddings/Microsoft_Word_97_-_2003_Document2.doc"/><Relationship Id="rId18" Type="http://schemas.openxmlformats.org/officeDocument/2006/relationships/oleObject" Target="../embeddings/Microsoft_Word_97_-_2003_Document20.doc"/><Relationship Id="rId3" Type="http://schemas.openxmlformats.org/officeDocument/2006/relationships/image" Target="../media/image4.jpeg"/><Relationship Id="rId21" Type="http://schemas.openxmlformats.org/officeDocument/2006/relationships/image" Target="../media/image51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1.xml"/><Relationship Id="rId20" Type="http://schemas.openxmlformats.org/officeDocument/2006/relationships/image" Target="../media/image48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19" Type="http://schemas.openxmlformats.org/officeDocument/2006/relationships/image" Target="../media/image20.emf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ChangeArrowheads="1"/>
          </p:cNvSpPr>
          <p:nvPr/>
        </p:nvSpPr>
        <p:spPr bwMode="auto">
          <a:xfrm>
            <a:off x="6350" y="2585558"/>
            <a:ext cx="91440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ru-RU" altLang="ja-JP" sz="32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Управление поляризацией протонов </a:t>
            </a:r>
            <a:r>
              <a:rPr lang="en-US" altLang="ja-JP" sz="3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US" altLang="ja-JP" sz="3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ja-JP" sz="3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и </a:t>
            </a:r>
            <a:r>
              <a:rPr lang="ru-RU" altLang="ja-JP" sz="32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дейтронов в ускорительном </a:t>
            </a:r>
            <a:r>
              <a:rPr lang="en-US" altLang="ja-JP" sz="3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US" altLang="ja-JP" sz="3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ja-JP" sz="3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комплексе </a:t>
            </a:r>
            <a:r>
              <a:rPr lang="ru-RU" altLang="ja-JP" sz="32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NICA</a:t>
            </a:r>
            <a:r>
              <a:rPr lang="en-US" altLang="ja-JP" sz="3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en-US" altLang="ja-JP" sz="3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endParaRPr lang="ru-RU" altLang="ja-JP" sz="2400" b="1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pPr algn="ctr" eaLnBrk="1" hangingPunct="1">
              <a:defRPr/>
            </a:pPr>
            <a:r>
              <a:rPr lang="ru-RU" altLang="ja-JP" sz="24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Ю</a:t>
            </a:r>
            <a:r>
              <a:rPr lang="en-US" altLang="ja-JP" sz="24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.</a:t>
            </a:r>
            <a:r>
              <a:rPr lang="ru-RU" altLang="ja-JP" sz="24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Н</a:t>
            </a:r>
            <a:r>
              <a:rPr lang="en-US" altLang="ja-JP" sz="24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. </a:t>
            </a:r>
            <a:r>
              <a:rPr lang="ru-RU" altLang="ja-JP" sz="24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Times New Roman" panose="02020603050405020304" pitchFamily="18" charset="0"/>
              </a:rPr>
              <a:t>Филатов</a:t>
            </a:r>
            <a:endParaRPr lang="en-US" altLang="ja-JP" sz="2400" b="1" baseline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800" b="1" baseline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6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ru-RU" altLang="ru-RU" sz="6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24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МФТИ,</a:t>
            </a:r>
            <a:r>
              <a:rPr lang="en-US" altLang="ru-RU" sz="24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altLang="ru-RU" sz="24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ОИЯИ </a:t>
            </a:r>
            <a:br>
              <a:rPr lang="ru-RU" altLang="ru-RU" sz="24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</a:br>
            <a:endParaRPr lang="ru-RU" altLang="ja-JP" sz="2400" b="1" baseline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0" y="0"/>
            <a:ext cx="91440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ru-RU" sz="2400" baseline="0"/>
          </a:p>
        </p:txBody>
      </p:sp>
      <p:sp>
        <p:nvSpPr>
          <p:cNvPr id="3082" name="TextBox 2"/>
          <p:cNvSpPr txBox="1">
            <a:spLocks noChangeArrowheads="1"/>
          </p:cNvSpPr>
          <p:nvPr/>
        </p:nvSpPr>
        <p:spPr bwMode="auto">
          <a:xfrm>
            <a:off x="3160436" y="6280313"/>
            <a:ext cx="28129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ru-RU" sz="2000" b="1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июня, 2023</a:t>
            </a:r>
            <a:r>
              <a:rPr lang="en-US" altLang="ru-RU" sz="2000" b="1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altLang="ru-RU" sz="2000" b="1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0" y="519219"/>
            <a:ext cx="2256717" cy="100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17" y="0"/>
            <a:ext cx="4621216" cy="2104679"/>
          </a:xfrm>
          <a:prstGeom prst="rect">
            <a:avLst/>
          </a:prstGeom>
        </p:spPr>
      </p:pic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0" y="2104679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-5073" y="6245225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88" y="247041"/>
            <a:ext cx="2087757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90453"/>
      </p:ext>
    </p:extLst>
  </p:cSld>
  <p:clrMapOvr>
    <a:masterClrMapping/>
  </p:clrMapOvr>
  <p:transition advTm="285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07540" y="517490"/>
                <a:ext cx="1634935" cy="472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200" i="1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ru-RU" sz="2200" b="0" i="0" baseline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acc>
                    <m:r>
                      <a:rPr lang="ru-RU" sz="2200" b="0" i="0" baseline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ru-RU" sz="220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200" i="1" baseline="0"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200" b="0" i="1" baseline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ru-RU" sz="220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200" i="1" baseline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baseline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200" baseline="0" dirty="0" smtClean="0"/>
                  <a:t>,</a:t>
                </a:r>
                <a:endParaRPr lang="ru-RU" sz="2200" baseline="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40" y="517490"/>
                <a:ext cx="1634935" cy="472052"/>
              </a:xfrm>
              <a:prstGeom prst="rect">
                <a:avLst/>
              </a:prstGeom>
              <a:blipFill rotWithShape="0">
                <a:blip r:embed="rId3"/>
                <a:stretch>
                  <a:fillRect r="-4104" b="-25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1150938" y="1233488"/>
            <a:ext cx="51482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Times New Roman" panose="02020603050405020304" pitchFamily="18" charset="0"/>
              </a:rPr>
              <a:t> </a:t>
            </a:r>
            <a:endParaRPr lang="ru-RU" sz="1800" b="1" dirty="0">
              <a:solidFill>
                <a:srgbClr val="CC3399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 Box 29"/>
              <p:cNvSpPr txBox="1">
                <a:spLocks noChangeArrowheads="1"/>
              </p:cNvSpPr>
              <p:nvPr/>
            </p:nvSpPr>
            <p:spPr bwMode="auto">
              <a:xfrm>
                <a:off x="342632" y="2496507"/>
                <a:ext cx="6260784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 baseline="0" dirty="0" smtClean="0"/>
                  <a:t>Резонансная система </a:t>
                </a:r>
                <a:r>
                  <a:rPr lang="en-US" b="1" baseline="0" dirty="0"/>
                  <a:t>  </a:t>
                </a:r>
                <a:r>
                  <a:rPr lang="ru-RU" baseline="0" dirty="0"/>
                  <a:t>вращается вокруг </a:t>
                </a:r>
                <a:r>
                  <a:rPr lang="ru-RU" baseline="0" dirty="0" smtClean="0"/>
                  <a:t>вертикаль</a:t>
                </a:r>
                <a:r>
                  <a:rPr lang="en-US" baseline="0" dirty="0" smtClean="0"/>
                  <a:t>-</a:t>
                </a:r>
                <a:r>
                  <a:rPr lang="ru-RU" baseline="0" dirty="0" err="1" smtClean="0"/>
                  <a:t>ного</a:t>
                </a:r>
                <a:r>
                  <a:rPr lang="ru-RU" baseline="0" dirty="0" smtClean="0"/>
                  <a:t> </a:t>
                </a:r>
                <a:r>
                  <a:rPr lang="ru-RU" baseline="0" dirty="0"/>
                  <a:t>направления </a:t>
                </a:r>
                <a:r>
                  <a:rPr lang="en-US" baseline="0" dirty="0"/>
                  <a:t> </a:t>
                </a:r>
                <a:r>
                  <a:rPr lang="ru-RU" baseline="0" dirty="0"/>
                  <a:t>с резонансной частотой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baseline="0" dirty="0" smtClean="0"/>
                  <a:t>. </a:t>
                </a:r>
                <a:r>
                  <a:rPr lang="ru-RU" baseline="0" dirty="0"/>
                  <a:t/>
                </a:r>
                <a:br>
                  <a:rPr lang="ru-RU" baseline="0" dirty="0"/>
                </a:br>
                <a:r>
                  <a:rPr lang="ru-RU" baseline="0" dirty="0"/>
                  <a:t>Спин вращается в</a:t>
                </a:r>
                <a:r>
                  <a:rPr lang="ru-RU" b="1" baseline="0" dirty="0">
                    <a:solidFill>
                      <a:srgbClr val="CC3399"/>
                    </a:solidFill>
                  </a:rPr>
                  <a:t> </a:t>
                </a:r>
                <a:r>
                  <a:rPr lang="ru-RU" b="1" baseline="0" dirty="0"/>
                  <a:t>поле</a:t>
                </a:r>
                <a:r>
                  <a:rPr lang="en-US" baseline="0" dirty="0" smtClean="0"/>
                  <a:t>:</a:t>
                </a:r>
                <a14:m>
                  <m:oMath xmlns:m="http://schemas.openxmlformats.org/officeDocument/2006/math">
                    <m:r>
                      <a:rPr lang="en-US" b="0" i="0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baseline="0" dirty="0">
                  <a:solidFill>
                    <a:srgbClr val="CC3399"/>
                  </a:solidFill>
                </a:endParaRPr>
              </a:p>
            </p:txBody>
          </p:sp>
        </mc:Choice>
        <mc:Fallback>
          <p:sp>
            <p:nvSpPr>
              <p:cNvPr id="27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632" y="2496507"/>
                <a:ext cx="6260784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974" t="-3614" b="-102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30"/>
              <p:cNvSpPr txBox="1">
                <a:spLocks noChangeArrowheads="1"/>
              </p:cNvSpPr>
              <p:nvPr/>
            </p:nvSpPr>
            <p:spPr bwMode="auto">
              <a:xfrm>
                <a:off x="407176" y="3904951"/>
                <a:ext cx="429895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b="1" i="1" baseline="0" smtClean="0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b="1" i="1" baseline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baseline="0" smtClean="0"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US" b="1" i="1" baseline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baseline="0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b="1" i="1" baseline="0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aseline="0" dirty="0" smtClean="0"/>
                  <a:t> </a:t>
                </a:r>
                <a:r>
                  <a:rPr lang="en-US" baseline="0" dirty="0">
                    <a:sym typeface="Symbol" panose="05050102010706020507" pitchFamily="18" charset="2"/>
                  </a:rPr>
                  <a:t> </a:t>
                </a:r>
                <a:r>
                  <a:rPr lang="ru-RU" baseline="0" dirty="0" smtClean="0"/>
                  <a:t>отстройка </a:t>
                </a:r>
                <a:r>
                  <a:rPr lang="ru-RU" baseline="0" dirty="0"/>
                  <a:t>от резонанса</a:t>
                </a:r>
              </a:p>
            </p:txBody>
          </p:sp>
        </mc:Choice>
        <mc:Fallback>
          <p:sp>
            <p:nvSpPr>
              <p:cNvPr id="28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176" y="3904951"/>
                <a:ext cx="4298950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10769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 Box 77"/>
              <p:cNvSpPr txBox="1">
                <a:spLocks noChangeArrowheads="1"/>
              </p:cNvSpPr>
              <p:nvPr/>
            </p:nvSpPr>
            <p:spPr bwMode="auto">
              <a:xfrm>
                <a:off x="343641" y="1703787"/>
                <a:ext cx="6209559" cy="732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 baseline="0" dirty="0" smtClean="0"/>
                  <a:t>Вектор поляризации изменяется вблизи спиновых </a:t>
                </a:r>
                <a:r>
                  <a:rPr lang="ru-RU" b="1" baseline="0" dirty="0"/>
                  <a:t>резонансов</a:t>
                </a:r>
                <a:r>
                  <a:rPr lang="ru-RU" b="1" baseline="0" dirty="0" smtClean="0"/>
                  <a:t>: </a:t>
                </a:r>
                <a14:m>
                  <m:oMath xmlns:m="http://schemas.openxmlformats.org/officeDocument/2006/math">
                    <m:r>
                      <a:rPr lang="ru-RU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ru-RU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aseline="0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baseline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baseline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baseline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baseline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baseline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baseline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baseline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baseline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baseline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baseline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b="0" i="1" baseline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endParaRPr lang="ru-RU" baseline="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2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641" y="1703787"/>
                <a:ext cx="6209559" cy="732380"/>
              </a:xfrm>
              <a:prstGeom prst="rect">
                <a:avLst/>
              </a:prstGeom>
              <a:blipFill rotWithShape="0">
                <a:blip r:embed="rId6"/>
                <a:stretch>
                  <a:fillRect l="-981" t="-4132" b="-99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 Box 87"/>
              <p:cNvSpPr txBox="1">
                <a:spLocks noChangeArrowheads="1"/>
              </p:cNvSpPr>
              <p:nvPr/>
            </p:nvSpPr>
            <p:spPr bwMode="auto">
              <a:xfrm>
                <a:off x="407540" y="4158310"/>
                <a:ext cx="5904650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baseline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baseline="0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1" baseline="0" dirty="0">
                        <a:sym typeface="Symbol" panose="05050102010706020507" pitchFamily="18" charset="2"/>
                      </a:rPr>
                      <m:t> </m:t>
                    </m:r>
                  </m:oMath>
                </a14:m>
                <a:r>
                  <a:rPr lang="ru-RU" baseline="0" dirty="0" smtClean="0"/>
                  <a:t>мощность </a:t>
                </a:r>
                <a:r>
                  <a:rPr lang="ru-RU" baseline="0" dirty="0"/>
                  <a:t>резонанса </a:t>
                </a:r>
                <a:r>
                  <a:rPr lang="ru-RU" baseline="0" dirty="0"/>
                  <a:t/>
                </a:r>
                <a:br>
                  <a:rPr lang="ru-RU" baseline="0" dirty="0"/>
                </a:br>
                <a:r>
                  <a:rPr lang="en-US" baseline="0" dirty="0" smtClean="0"/>
                  <a:t>1/</a:t>
                </a:r>
                <a:r>
                  <a:rPr lang="ru-RU" baseline="0" dirty="0" smtClean="0"/>
                  <a:t>(</a:t>
                </a:r>
                <a:r>
                  <a:rPr lang="en-US" baseline="0" dirty="0" smtClean="0"/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ru-RU" b="0" i="1" baseline="0" dirty="0" smtClean="0">
                        <a:latin typeface="Cambria Math" panose="02040503050406030204" pitchFamily="18" charset="0"/>
                      </a:rPr>
                      <m:t>)−</m:t>
                    </m:r>
                  </m:oMath>
                </a14:m>
                <a:r>
                  <a:rPr lang="en-US" baseline="0" dirty="0" smtClean="0"/>
                  <a:t>  </a:t>
                </a:r>
                <a:r>
                  <a:rPr lang="ru-RU" baseline="0" dirty="0" smtClean="0"/>
                  <a:t>число оборотов для переворота спина</a:t>
                </a:r>
                <a:endParaRPr lang="ru-RU" baseline="0" dirty="0"/>
              </a:p>
            </p:txBody>
          </p:sp>
        </mc:Choice>
        <mc:Fallback>
          <p:sp>
            <p:nvSpPr>
              <p:cNvPr id="34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540" y="4158310"/>
                <a:ext cx="5904650" cy="707886"/>
              </a:xfrm>
              <a:prstGeom prst="rect">
                <a:avLst/>
              </a:prstGeom>
              <a:blipFill rotWithShape="0">
                <a:blip r:embed="rId7"/>
                <a:stretch>
                  <a:fillRect l="-1136" t="-4310" b="-146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2805711" y="532251"/>
                <a:ext cx="249594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baseline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ru-RU" sz="2200" b="0" i="0" baseline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0" baseline="0" smtClean="0">
                        <a:latin typeface="Cambria Math" panose="02040503050406030204" pitchFamily="18" charset="0"/>
                      </a:rPr>
                      <m:t>1−</m:t>
                    </m:r>
                    <m:d>
                      <m:dPr>
                        <m:begChr m:val="|"/>
                        <m:endChr m:val="|"/>
                        <m:ctrlPr>
                          <a:rPr lang="en-US" sz="220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ru-RU" sz="2200" i="1" baseline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200" i="1" baseline="0">
                                <a:cs typeface="Times New Roman" panose="02020603050405020304" pitchFamily="18" charset="0"/>
                              </a:rPr>
                              <m:t>J</m:t>
                            </m:r>
                            <m:r>
                              <a:rPr lang="en-US" sz="2200" b="0" i="1" baseline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  <m:r>
                      <a:rPr lang="ru-RU" sz="2200" b="0" i="0" baseline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ru-RU" sz="220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ru-RU" sz="2200" i="1" baseline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ru-RU" sz="2200" i="1" baseline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baseline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lang="en-US" sz="2200" baseline="0" dirty="0" smtClean="0"/>
                  <a:t>.</a:t>
                </a:r>
                <a:endParaRPr lang="ru-RU" sz="2200" baseline="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711" y="532251"/>
                <a:ext cx="2495940" cy="430887"/>
              </a:xfrm>
              <a:prstGeom prst="rect">
                <a:avLst/>
              </a:prstGeom>
              <a:blipFill rotWithShape="0">
                <a:blip r:embed="rId8"/>
                <a:stretch>
                  <a:fillRect l="-244" t="-8451" r="-2195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07273" y="998976"/>
                <a:ext cx="679079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ru-RU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 baseline="0"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baseline="0" dirty="0" smtClean="0"/>
                  <a:t>  </a:t>
                </a:r>
                <a:r>
                  <a:rPr lang="en-US" baseline="0" dirty="0" smtClean="0">
                    <a:sym typeface="Symbol" panose="05050102010706020507" pitchFamily="18" charset="2"/>
                  </a:rPr>
                  <a:t> </a:t>
                </a:r>
                <a:r>
                  <a:rPr lang="ru-RU" baseline="0" dirty="0" smtClean="0">
                    <a:sym typeface="Symbol" panose="05050102010706020507" pitchFamily="18" charset="2"/>
                  </a:rPr>
                  <a:t>характеризует </a:t>
                </a:r>
                <a:r>
                  <a:rPr lang="ru-RU" baseline="0" dirty="0" smtClean="0"/>
                  <a:t>изменение САИ в процессе ускорения</a:t>
                </a:r>
                <a:endParaRPr lang="en-US" baseline="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ru-RU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 baseline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baseline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</m:d>
                  </m:oMath>
                </a14:m>
                <a:r>
                  <a:rPr lang="en-US" baseline="0" dirty="0"/>
                  <a:t>  </a:t>
                </a:r>
                <a:r>
                  <a:rPr lang="en-US" baseline="0" dirty="0">
                    <a:sym typeface="Symbol" panose="05050102010706020507" pitchFamily="18" charset="2"/>
                  </a:rPr>
                  <a:t> </a:t>
                </a:r>
                <a:r>
                  <a:rPr lang="ru-RU" baseline="0" dirty="0">
                    <a:sym typeface="Symbol" panose="05050102010706020507" pitchFamily="18" charset="2"/>
                  </a:rPr>
                  <a:t>характеризует</a:t>
                </a:r>
                <a:r>
                  <a:rPr lang="ru-RU" baseline="0" dirty="0" smtClean="0"/>
                  <a:t> разброс  </a:t>
                </a:r>
                <a:r>
                  <a:rPr lang="en-US" i="1" baseline="0" dirty="0" smtClean="0"/>
                  <a:t>n</a:t>
                </a:r>
                <a:r>
                  <a:rPr lang="en-US" baseline="0" dirty="0" smtClean="0"/>
                  <a:t>-</a:t>
                </a:r>
                <a:r>
                  <a:rPr lang="ru-RU" baseline="0" dirty="0" smtClean="0"/>
                  <a:t>осей в пучке</a:t>
                </a:r>
                <a:r>
                  <a:rPr lang="en-US" baseline="0" dirty="0" smtClean="0"/>
                  <a:t> </a:t>
                </a:r>
                <a:endParaRPr lang="ru-RU" baseline="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73" y="998976"/>
                <a:ext cx="6790797" cy="707886"/>
              </a:xfrm>
              <a:prstGeom prst="rect">
                <a:avLst/>
              </a:prstGeom>
              <a:blipFill rotWithShape="0">
                <a:blip r:embed="rId9"/>
                <a:stretch>
                  <a:fillRect t="-6034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447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65448" y="-22225"/>
            <a:ext cx="89785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baseline="0" dirty="0" smtClean="0">
                <a:solidFill>
                  <a:srgbClr val="333399"/>
                </a:solidFill>
              </a:rPr>
              <a:t>Пересечения спиновых  резонансов</a:t>
            </a:r>
            <a:endParaRPr lang="ru-RU" altLang="ru-RU" sz="2400" b="1" baseline="0" dirty="0">
              <a:solidFill>
                <a:srgbClr val="333399"/>
              </a:solidFill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6668323" y="1729505"/>
            <a:ext cx="2386870" cy="3219625"/>
            <a:chOff x="6517767" y="739563"/>
            <a:chExt cx="1760830" cy="2098098"/>
          </a:xfrm>
        </p:grpSpPr>
        <p:cxnSp>
          <p:nvCxnSpPr>
            <p:cNvPr id="7" name="Прямая со стрелкой 6"/>
            <p:cNvCxnSpPr/>
            <p:nvPr/>
          </p:nvCxnSpPr>
          <p:spPr bwMode="auto">
            <a:xfrm flipV="1">
              <a:off x="6893801" y="764138"/>
              <a:ext cx="0" cy="187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Прямая со стрелкой 10"/>
            <p:cNvCxnSpPr/>
            <p:nvPr/>
          </p:nvCxnSpPr>
          <p:spPr bwMode="auto">
            <a:xfrm>
              <a:off x="6853881" y="2553730"/>
              <a:ext cx="1224000" cy="82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6517767" y="763080"/>
                  <a:ext cx="398428" cy="3198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i="1" baseline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baseline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 baseline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7767" y="763080"/>
                  <a:ext cx="398428" cy="31986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17500" r="-26136" b="-62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Прямоугольник 13"/>
                <p:cNvSpPr/>
                <p:nvPr/>
              </p:nvSpPr>
              <p:spPr>
                <a:xfrm>
                  <a:off x="7835705" y="2160737"/>
                  <a:ext cx="442892" cy="2952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baseline="0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i="1" baseline="0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baseline="0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 baseline="0" dirty="0">
                                <a:latin typeface="Cambria Math" panose="02040503050406030204" pitchFamily="18" charset="0"/>
                              </a:rPr>
                              <m:t>⊥ 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14" name="Прямоугольник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5705" y="2160737"/>
                  <a:ext cx="442892" cy="29529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18667" r="-22449" b="-4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Прямая со стрелкой 15"/>
            <p:cNvCxnSpPr/>
            <p:nvPr/>
          </p:nvCxnSpPr>
          <p:spPr bwMode="auto">
            <a:xfrm flipV="1">
              <a:off x="6893801" y="907263"/>
              <a:ext cx="927946" cy="164646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Прямая соединительная линия 18"/>
            <p:cNvCxnSpPr/>
            <p:nvPr/>
          </p:nvCxnSpPr>
          <p:spPr bwMode="auto">
            <a:xfrm flipH="1">
              <a:off x="6893800" y="889742"/>
              <a:ext cx="93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Прямая соединительная линия 40"/>
            <p:cNvCxnSpPr/>
            <p:nvPr/>
          </p:nvCxnSpPr>
          <p:spPr bwMode="auto">
            <a:xfrm flipH="1" flipV="1">
              <a:off x="7821478" y="889742"/>
              <a:ext cx="0" cy="16846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Прямоугольник 21"/>
                <p:cNvSpPr/>
                <p:nvPr/>
              </p:nvSpPr>
              <p:spPr>
                <a:xfrm>
                  <a:off x="7813052" y="1550864"/>
                  <a:ext cx="284146" cy="2952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baseline="0" dirty="0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22" name="Прямоугольник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3052" y="1550864"/>
                  <a:ext cx="284146" cy="29529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Прямоугольник 36"/>
                <p:cNvSpPr/>
                <p:nvPr/>
              </p:nvSpPr>
              <p:spPr>
                <a:xfrm>
                  <a:off x="7158594" y="2542370"/>
                  <a:ext cx="485937" cy="2952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baseline="0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baseline="0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 baseline="0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 baseline="0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37" name="Прямоугольник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8594" y="2542370"/>
                  <a:ext cx="485937" cy="29529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540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Прямоугольник 37"/>
                <p:cNvSpPr/>
                <p:nvPr/>
              </p:nvSpPr>
              <p:spPr>
                <a:xfrm>
                  <a:off x="7883576" y="739563"/>
                  <a:ext cx="304485" cy="3364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baseline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baseline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38" name="Прямоугольник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3576" y="739563"/>
                  <a:ext cx="304485" cy="33640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7" name="Группа 46"/>
            <p:cNvGrpSpPr/>
            <p:nvPr/>
          </p:nvGrpSpPr>
          <p:grpSpPr>
            <a:xfrm rot="1732918" flipH="1">
              <a:off x="6815392" y="1748145"/>
              <a:ext cx="576000" cy="874118"/>
              <a:chOff x="5948875" y="2585108"/>
              <a:chExt cx="576000" cy="874118"/>
            </a:xfrm>
          </p:grpSpPr>
          <p:cxnSp>
            <p:nvCxnSpPr>
              <p:cNvPr id="49" name="Прямая со стрелкой 48"/>
              <p:cNvCxnSpPr/>
              <p:nvPr/>
            </p:nvCxnSpPr>
            <p:spPr bwMode="auto">
              <a:xfrm rot="1732918" flipH="1" flipV="1">
                <a:off x="6014048" y="2595027"/>
                <a:ext cx="456258" cy="797631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4" name="Овал 43"/>
              <p:cNvSpPr/>
              <p:nvPr/>
            </p:nvSpPr>
            <p:spPr bwMode="auto">
              <a:xfrm>
                <a:off x="5948875" y="2585108"/>
                <a:ext cx="576000" cy="216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51" name="Прямая со стрелкой 50"/>
              <p:cNvCxnSpPr/>
              <p:nvPr/>
            </p:nvCxnSpPr>
            <p:spPr bwMode="auto">
              <a:xfrm rot="1320000" flipH="1" flipV="1">
                <a:off x="6378435" y="2652674"/>
                <a:ext cx="0" cy="80655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Прямоугольник 49"/>
                <p:cNvSpPr/>
                <p:nvPr/>
              </p:nvSpPr>
              <p:spPr>
                <a:xfrm>
                  <a:off x="7332145" y="1640587"/>
                  <a:ext cx="320710" cy="2952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b="1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acc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50" name="Прямоугольник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2145" y="1640587"/>
                  <a:ext cx="320710" cy="29529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Прямоугольник 53"/>
                <p:cNvSpPr/>
                <p:nvPr/>
              </p:nvSpPr>
              <p:spPr>
                <a:xfrm>
                  <a:off x="6933722" y="1383788"/>
                  <a:ext cx="302971" cy="3316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b="1" i="1" baseline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baseline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54" name="Прямоугольник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3722" y="1383788"/>
                  <a:ext cx="302971" cy="33160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Группа 55"/>
          <p:cNvGrpSpPr/>
          <p:nvPr/>
        </p:nvGrpSpPr>
        <p:grpSpPr>
          <a:xfrm>
            <a:off x="536811" y="4957171"/>
            <a:ext cx="5814665" cy="1696569"/>
            <a:chOff x="1125421" y="2971819"/>
            <a:chExt cx="5143822" cy="16965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Прямоугольник 54"/>
                <p:cNvSpPr/>
                <p:nvPr/>
              </p:nvSpPr>
              <p:spPr>
                <a:xfrm>
                  <a:off x="1125421" y="3319324"/>
                  <a:ext cx="2218810" cy="5162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i="1" baseline="0" dirty="0" smtClean="0"/>
                    <a:t>n</a:t>
                  </a:r>
                  <a:r>
                    <a:rPr lang="en-US" sz="2400" b="1" baseline="0" dirty="0" smtClean="0"/>
                    <a:t>-</a:t>
                  </a:r>
                  <a:r>
                    <a:rPr lang="ru-RU" sz="2400" b="1" baseline="0" dirty="0" smtClean="0"/>
                    <a:t>ось:</a:t>
                  </a:r>
                  <a:r>
                    <a:rPr lang="en-US" sz="2400" b="1" baseline="0" dirty="0" smtClean="0"/>
                    <a:t>  </a:t>
                  </a:r>
                  <a:r>
                    <a:rPr lang="ru-RU" sz="2400" b="1" baseline="0" dirty="0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ru-RU" sz="2400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baseline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2400" b="0" i="0" baseline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baseline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endParaRPr lang="ru-RU" sz="2400" i="1" dirty="0"/>
                </a:p>
              </p:txBody>
            </p:sp>
          </mc:Choice>
          <mc:Fallback xmlns="">
            <p:sp>
              <p:nvSpPr>
                <p:cNvPr id="55" name="Прямоугольник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421" y="3319324"/>
                  <a:ext cx="2218810" cy="5162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3641" b="-2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Прямоугольник 64"/>
                <p:cNvSpPr/>
                <p:nvPr/>
              </p:nvSpPr>
              <p:spPr>
                <a:xfrm>
                  <a:off x="3521409" y="2971819"/>
                  <a:ext cx="2721579" cy="8601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aseline="0" dirty="0" smtClean="0"/>
                    <a:t> </a:t>
                  </a:r>
                  <a14:m>
                    <m:oMath xmlns:m="http://schemas.openxmlformats.org/officeDocument/2006/math">
                      <m:r>
                        <a:rPr lang="ru-RU" sz="2400" b="0" i="1" baseline="0" dirty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400" b="0" i="1" baseline="0" dirty="0">
                          <a:latin typeface="Cambria Math" panose="02040503050406030204" pitchFamily="18" charset="0"/>
                        </a:rPr>
                        <m:t>→−∞,</m:t>
                      </m:r>
                    </m:oMath>
                  </a14:m>
                  <a:r>
                    <a:rPr lang="en-US" sz="2400" baseline="0" dirty="0" smtClean="0"/>
                    <a:t> 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2400" b="0" i="1" baseline="0" dirty="0">
                          <a:latin typeface="Cambria Math" panose="02040503050406030204" pitchFamily="18" charset="0"/>
                        </a:rPr>
                        <m:t>→−</m:t>
                      </m:r>
                      <m:sSub>
                        <m:sSubPr>
                          <m:ctrlPr>
                            <a:rPr lang="en-US" sz="2400" i="1" baseline="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baseline="0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b="0" i="1" baseline="0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a14:m>
                  <a:endParaRPr lang="ru-RU" sz="2400" i="1" dirty="0"/>
                </a:p>
              </p:txBody>
            </p:sp>
          </mc:Choice>
          <mc:Fallback xmlns="">
            <p:sp>
              <p:nvSpPr>
                <p:cNvPr id="65" name="Прямоугольник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1409" y="2971819"/>
                  <a:ext cx="2721579" cy="86017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99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Прямоугольник 65"/>
                <p:cNvSpPr/>
                <p:nvPr/>
              </p:nvSpPr>
              <p:spPr>
                <a:xfrm>
                  <a:off x="3547664" y="3349376"/>
                  <a:ext cx="272157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aseline="0" dirty="0" smtClean="0"/>
                    <a:t> </a:t>
                  </a:r>
                  <a14:m>
                    <m:oMath xmlns:m="http://schemas.openxmlformats.org/officeDocument/2006/math">
                      <m:r>
                        <a:rPr lang="ru-RU" sz="2400" b="0" i="1" baseline="0" dirty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400" b="0" i="1" baseline="0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baseline="0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400" baseline="0" dirty="0" smtClean="0"/>
                    <a:t>      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2400" b="0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baseline="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baseline="0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b="0" i="1" baseline="0" dirty="0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a14:m>
                  <a:endParaRPr lang="ru-RU" sz="2400" i="1" dirty="0"/>
                </a:p>
              </p:txBody>
            </p:sp>
          </mc:Choice>
          <mc:Fallback xmlns="">
            <p:sp>
              <p:nvSpPr>
                <p:cNvPr id="66" name="Прямоугольник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7664" y="3349376"/>
                  <a:ext cx="2721579" cy="46166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18421" b="-263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Прямоугольник 66"/>
                <p:cNvSpPr/>
                <p:nvPr/>
              </p:nvSpPr>
              <p:spPr>
                <a:xfrm>
                  <a:off x="3512910" y="3808216"/>
                  <a:ext cx="2721579" cy="8601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aseline="0" dirty="0" smtClean="0"/>
                    <a:t> </a:t>
                  </a:r>
                  <a14:m>
                    <m:oMath xmlns:m="http://schemas.openxmlformats.org/officeDocument/2006/math">
                      <m:r>
                        <a:rPr lang="ru-RU" sz="2400" b="0" i="1" baseline="0" dirty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400" b="0" i="1" baseline="0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baseline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baseline="0" dirty="0">
                          <a:latin typeface="Cambria Math" panose="02040503050406030204" pitchFamily="18" charset="0"/>
                        </a:rPr>
                        <m:t>∞,</m:t>
                      </m:r>
                    </m:oMath>
                  </a14:m>
                  <a:r>
                    <a:rPr lang="en-US" sz="2400" baseline="0" dirty="0" smtClean="0"/>
                    <a:t> 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2400" b="0" i="1" baseline="0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baseline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baseline="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baseline="0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b="0" i="1" baseline="0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a14:m>
                  <a:endParaRPr lang="ru-RU" sz="2400" i="1" dirty="0"/>
                </a:p>
              </p:txBody>
            </p:sp>
          </mc:Choice>
          <mc:Fallback xmlns="">
            <p:sp>
              <p:nvSpPr>
                <p:cNvPr id="67" name="Прямоугольник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910" y="3808216"/>
                  <a:ext cx="2721579" cy="86017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t="-99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Line 27"/>
          <p:cNvSpPr>
            <a:spLocks noChangeShapeType="1"/>
          </p:cNvSpPr>
          <p:nvPr/>
        </p:nvSpPr>
        <p:spPr bwMode="auto">
          <a:xfrm>
            <a:off x="200775" y="4883578"/>
            <a:ext cx="5760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1790902" y="3441046"/>
                <a:ext cx="2579745" cy="553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baseline="0" dirty="0">
                    <a:solidFill>
                      <a:srgbClr val="CC3399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baseline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baseline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sz="2400" i="1" baseline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baseline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baseline="0" dirty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400" i="1" baseline="0" dirty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2400" i="1" baseline="0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baseline="0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sz="2400" i="1" baseline="0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 baseline="0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baseline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baseline="0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baseline="0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 baseline="0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i="1" baseline="0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baseline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baseline="0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baseline="0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sz="2400" i="1" baseline="0" dirty="0">
                            <a:latin typeface="Cambria Math" panose="02040503050406030204" pitchFamily="18" charset="0"/>
                          </a:rPr>
                          <m:t>⊥ </m:t>
                        </m:r>
                      </m:sub>
                    </m:sSub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902" y="3441046"/>
                <a:ext cx="2579745" cy="55393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5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95"/>
              <p:cNvSpPr txBox="1">
                <a:spLocks noChangeArrowheads="1"/>
              </p:cNvSpPr>
              <p:nvPr/>
            </p:nvSpPr>
            <p:spPr bwMode="auto">
              <a:xfrm>
                <a:off x="311224" y="2740218"/>
                <a:ext cx="8261510" cy="9398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 baseline="0" dirty="0" smtClean="0"/>
                  <a:t>Область резонанса:</a:t>
                </a:r>
                <a:r>
                  <a:rPr lang="en-US" sz="2400" b="1" baseline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ru-RU" sz="2400" i="1" baseline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i="1" baseline="0"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 b="0" i="1" baseline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ru-RU" sz="2400" b="0" i="1" baseline="0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 baseline="0" dirty="0" err="1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en-US" sz="2400" b="1" baseline="0" dirty="0" smtClean="0"/>
                  <a:t>,</a:t>
                </a:r>
                <a:r>
                  <a:rPr lang="ru-RU" sz="2400" b="1" baseline="0" dirty="0" smtClean="0"/>
                  <a:t>  </a:t>
                </a:r>
                <a:r>
                  <a:rPr lang="en-US" sz="2400" b="1" baseline="0" dirty="0" smtClean="0"/>
                  <a:t/>
                </a:r>
                <a:br>
                  <a:rPr lang="en-US" sz="2400" b="1" baseline="0" dirty="0" smtClean="0"/>
                </a:br>
                <a:r>
                  <a:rPr lang="ru-RU" sz="2400" b="1" baseline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baseline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baseline="0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400" b="0" i="1" baseline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baseline="0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40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baseline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1" i="1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</m:t>
                    </m:r>
                    <m:sSub>
                      <m:sSubPr>
                        <m:ctrlPr>
                          <a:rPr lang="en-US" sz="240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sz="2400" b="1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ad>
                      <m:radPr>
                        <m:degHide m:val="on"/>
                        <m:ctrlPr>
                          <a:rPr lang="en-US" sz="2400" b="1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baseline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baseline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400" i="1" baseline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b="1" baseline="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1" i="0" baseline="0" dirty="0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sz="2400" i="1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baseline="0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baseline="0" dirty="0" smtClean="0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en-US" sz="2400" b="0" i="1" baseline="0" dirty="0" smtClean="0">
                        <a:latin typeface="Cambria Math" panose="02040503050406030204" pitchFamily="18" charset="0"/>
                      </a:rPr>
                      <m:t>∼1/</m:t>
                    </m:r>
                    <m:rad>
                      <m:radPr>
                        <m:degHide m:val="on"/>
                        <m:ctrlPr>
                          <a:rPr lang="en-US" sz="2400" b="1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baseline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baseline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400" i="1" baseline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rad>
                  </m:oMath>
                </a14:m>
                <a:endParaRPr lang="ru-RU" sz="2400" b="1" baseline="0" dirty="0"/>
              </a:p>
            </p:txBody>
          </p:sp>
        </mc:Choice>
        <mc:Fallback xmlns="">
          <p:sp>
            <p:nvSpPr>
              <p:cNvPr id="46" name="Text 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224" y="2740218"/>
                <a:ext cx="8261510" cy="939809"/>
              </a:xfrm>
              <a:prstGeom prst="rect">
                <a:avLst/>
              </a:prstGeom>
              <a:blipFill rotWithShape="0">
                <a:blip r:embed="rId3"/>
                <a:stretch>
                  <a:fillRect l="-1107" t="-5195"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87"/>
              <p:cNvSpPr txBox="1">
                <a:spLocks noChangeArrowheads="1"/>
              </p:cNvSpPr>
              <p:nvPr/>
            </p:nvSpPr>
            <p:spPr bwMode="auto">
              <a:xfrm>
                <a:off x="311223" y="612078"/>
                <a:ext cx="8090656" cy="10628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baseline="0" smtClean="0">
                        <a:cs typeface="Times New Roman" panose="02020603050405020304" pitchFamily="18" charset="0"/>
                      </a:rPr>
                      <m:t>J</m:t>
                    </m:r>
                    <m:r>
                      <a:rPr lang="en-US" sz="2400" b="0" i="1" baseline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0" i="1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baseline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sz="2400" b="0" i="1" baseline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0" i="1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baseline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2400" b="0" i="1" baseline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aseline="0" dirty="0" smtClean="0"/>
                  <a:t> </a:t>
                </a:r>
                <a:r>
                  <a:rPr lang="ru-RU" sz="2400" baseline="0" dirty="0" smtClean="0"/>
                  <a:t>спиновый адиабат инвариант (САИ). </a:t>
                </a:r>
                <a:endParaRPr lang="en-US" sz="2400" baseline="0" dirty="0" smtClean="0"/>
              </a:p>
              <a:p>
                <a:pPr>
                  <a:spcBef>
                    <a:spcPct val="50000"/>
                  </a:spcBef>
                </a:pPr>
                <a:r>
                  <a:rPr lang="ru-RU" sz="2400" b="1" baseline="0" dirty="0" smtClean="0"/>
                  <a:t>Вдали </a:t>
                </a:r>
                <a:r>
                  <a:rPr lang="ru-RU" sz="2400" b="1" baseline="0" dirty="0"/>
                  <a:t>от </a:t>
                </a:r>
                <a:r>
                  <a:rPr lang="ru-RU" sz="2400" b="1" baseline="0" dirty="0" smtClean="0"/>
                  <a:t>резонанса</a:t>
                </a:r>
                <a:r>
                  <a:rPr lang="en-US" sz="2400" b="1" baseline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ru-RU" sz="2400" i="1" baseline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i="1" baseline="0"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 i="1" baseline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 baseline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baseline="0" dirty="0" err="1"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ru-RU" sz="2400" b="0" i="1" baseline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baseline="0" dirty="0"/>
              </a:p>
            </p:txBody>
          </p:sp>
        </mc:Choice>
        <mc:Fallback xmlns="">
          <p:sp>
            <p:nvSpPr>
              <p:cNvPr id="29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223" y="612078"/>
                <a:ext cx="8090656" cy="1062855"/>
              </a:xfrm>
              <a:prstGeom prst="rect">
                <a:avLst/>
              </a:prstGeom>
              <a:blipFill rotWithShape="0">
                <a:blip r:embed="rId4"/>
                <a:stretch>
                  <a:fillRect l="-1130" b="-1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47"/>
              <p:cNvSpPr txBox="1">
                <a:spLocks noChangeArrowheads="1"/>
              </p:cNvSpPr>
              <p:nvPr/>
            </p:nvSpPr>
            <p:spPr bwMode="auto">
              <a:xfrm>
                <a:off x="274592" y="1801564"/>
                <a:ext cx="7340860" cy="91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 baseline="0" dirty="0" smtClean="0"/>
                  <a:t>Условие адиабатического движения</a:t>
                </a:r>
                <a:r>
                  <a:rPr lang="en-US" sz="2400" b="1" baseline="0" dirty="0" smtClean="0"/>
                  <a:t/>
                </a:r>
                <a:br>
                  <a:rPr lang="en-US" sz="2400" b="1" baseline="0" dirty="0" smtClean="0"/>
                </a:br>
                <a14:m>
                  <m:oMath xmlns:m="http://schemas.openxmlformats.org/officeDocument/2006/math">
                    <m:r>
                      <a:rPr lang="en-US" sz="2400" b="0" i="1" baseline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baseline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400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baseline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b="0" i="1" baseline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baseline="0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400" b="0" i="1" baseline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baseline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0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sz="2400" b="1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baseline="0" dirty="0" smtClean="0"/>
                  <a:t>    </a:t>
                </a:r>
                <a:r>
                  <a:rPr lang="ru-RU" sz="2400" baseline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baseline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baseline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400" i="1" baseline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baseline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 baseline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 baseline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sz="24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baseline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i="1" baseline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baseline="0" dirty="0" smtClean="0"/>
                  <a:t> </a:t>
                </a:r>
                <a:r>
                  <a:rPr lang="en-US" sz="2400" baseline="0" dirty="0" smtClean="0"/>
                  <a:t>    </a:t>
                </a:r>
                <a14:m>
                  <m:oMath xmlns:m="http://schemas.openxmlformats.org/officeDocument/2006/math">
                    <m:r>
                      <a:rPr lang="en-US" sz="2400" b="1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400" b="1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sz="2400" b="1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 baseline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baseline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0" i="1" baseline="0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400" i="1" baseline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 baseline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sz="24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baseline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i="1" baseline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baseline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b="0" i="1" baseline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baseline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ru-RU" sz="2400" baseline="0" dirty="0"/>
              </a:p>
            </p:txBody>
          </p:sp>
        </mc:Choice>
        <mc:Fallback xmlns="">
          <p:sp>
            <p:nvSpPr>
              <p:cNvPr id="30" name="Text 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592" y="1801564"/>
                <a:ext cx="7340860" cy="915187"/>
              </a:xfrm>
              <a:prstGeom prst="rect">
                <a:avLst/>
              </a:prstGeom>
              <a:blipFill rotWithShape="0">
                <a:blip r:embed="rId5"/>
                <a:stretch>
                  <a:fillRect l="-1246" t="-5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9144000" cy="447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65448" y="-22225"/>
            <a:ext cx="89785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baseline="0" dirty="0" smtClean="0">
                <a:solidFill>
                  <a:srgbClr val="333399"/>
                </a:solidFill>
              </a:rPr>
              <a:t>Пересечения спиновых  резонансов</a:t>
            </a:r>
            <a:endParaRPr lang="ru-RU" altLang="ru-RU" sz="2400" b="1" baseline="0" dirty="0">
              <a:solidFill>
                <a:srgbClr val="33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95"/>
              <p:cNvSpPr txBox="1">
                <a:spLocks noChangeArrowheads="1"/>
              </p:cNvSpPr>
              <p:nvPr/>
            </p:nvSpPr>
            <p:spPr bwMode="auto">
              <a:xfrm>
                <a:off x="720565" y="4518590"/>
                <a:ext cx="8261510" cy="1037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aseline="0" dirty="0" smtClean="0"/>
                  <a:t>Угол </a:t>
                </a:r>
                <a:r>
                  <a:rPr lang="ru-RU" sz="2400" baseline="0" dirty="0"/>
                  <a:t>отклонения </a:t>
                </a:r>
                <a:r>
                  <a:rPr lang="ru-RU" sz="2400" baseline="0" dirty="0" smtClean="0"/>
                  <a:t>спина от вертикали</a:t>
                </a:r>
                <a:endParaRPr lang="en-US" sz="2400" baseline="0" dirty="0" smtClean="0"/>
              </a:p>
              <a:p>
                <a:pPr>
                  <a:spcBef>
                    <a:spcPct val="50000"/>
                  </a:spcBef>
                </a:pPr>
                <a:r>
                  <a:rPr lang="ru-RU" sz="2400" baseline="0" dirty="0" smtClean="0"/>
                  <a:t> </a:t>
                </a:r>
                <a14:m>
                  <m:oMath xmlns:m="http://schemas.openxmlformats.org/officeDocument/2006/math">
                    <m:r>
                      <a:rPr lang="ru-RU" sz="2400" b="0" i="1" baseline="0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400" b="0" i="1" baseline="0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400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baseline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400" i="1" baseline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baseline="0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 baseline="0" dirty="0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</m:oMath>
                </a14:m>
                <a:r>
                  <a:rPr lang="en-US" sz="2400" b="1" baseline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4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func>
                      <m:funcPr>
                        <m:ctrlPr>
                          <a:rPr lang="en-US" sz="24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  <m:r>
                      <a:rPr lang="en-US" sz="24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4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US" sz="24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US" sz="2400" i="1" baseline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baseline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baseline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i="1" baseline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i="1" baseline="0" dirty="0" smtClean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baseline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 baseline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i="1" baseline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baseline="0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endParaRPr lang="ru-RU" sz="2400" i="1" baseline="0" dirty="0"/>
              </a:p>
            </p:txBody>
          </p:sp>
        </mc:Choice>
        <mc:Fallback xmlns="">
          <p:sp>
            <p:nvSpPr>
              <p:cNvPr id="26" name="Text 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565" y="4518590"/>
                <a:ext cx="8261510" cy="1037592"/>
              </a:xfrm>
              <a:prstGeom prst="rect">
                <a:avLst/>
              </a:prstGeom>
              <a:blipFill rotWithShape="0">
                <a:blip r:embed="rId6"/>
                <a:stretch>
                  <a:fillRect l="-1107" t="-4706" b="-12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34226" y="4138930"/>
                <a:ext cx="5925020" cy="492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baseline="0" dirty="0" smtClean="0">
                    <a:solidFill>
                      <a:srgbClr val="00863D"/>
                    </a:solidFill>
                  </a:rPr>
                  <a:t>Быстрое пересечение:</a:t>
                </a:r>
                <a:r>
                  <a:rPr lang="en-US" sz="2400" b="1" baseline="0" dirty="0">
                    <a:solidFill>
                      <a:srgbClr val="00863D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 baseline="0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baseline="0">
                                <a:solidFill>
                                  <a:srgbClr val="00863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1" i="1" baseline="0">
                                <a:solidFill>
                                  <a:srgbClr val="00863D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p>
                            <m:r>
                              <a:rPr lang="en-US" sz="2400" b="1" i="1" baseline="0">
                                <a:solidFill>
                                  <a:srgbClr val="00863D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ru-RU" sz="2400" b="1" i="1" baseline="0">
                        <a:solidFill>
                          <a:srgbClr val="00863D"/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bSup>
                      <m:sSubSupPr>
                        <m:ctrlPr>
                          <a:rPr lang="en-US" sz="2400" b="1" i="1" baseline="0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baseline="0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 baseline="0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sz="2400" b="1" i="1" baseline="0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400" b="1" baseline="0" dirty="0" smtClean="0">
                    <a:solidFill>
                      <a:srgbClr val="00863D"/>
                    </a:solidFill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400" b="1" i="1" baseline="0" smtClean="0">
                        <a:solidFill>
                          <a:srgbClr val="00863D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baseline="0" smtClean="0">
                        <a:solidFill>
                          <a:srgbClr val="00863D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400" b="1" i="1" baseline="0" smtClean="0">
                        <a:solidFill>
                          <a:srgbClr val="00863D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baseline="0" smtClean="0">
                        <a:solidFill>
                          <a:srgbClr val="00863D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b="1" baseline="0" dirty="0" smtClean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26" y="4138930"/>
                <a:ext cx="5925020" cy="492827"/>
              </a:xfrm>
              <a:prstGeom prst="rect">
                <a:avLst/>
              </a:prstGeom>
              <a:blipFill rotWithShape="0">
                <a:blip r:embed="rId7"/>
                <a:stretch>
                  <a:fillRect l="-1646" t="-4938" b="-25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11223" y="5565847"/>
                <a:ext cx="6911700" cy="492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baseline="0" dirty="0" smtClean="0">
                    <a:solidFill>
                      <a:srgbClr val="FF0000"/>
                    </a:solidFill>
                  </a:rPr>
                  <a:t>Промежуточное </a:t>
                </a:r>
                <a:r>
                  <a:rPr lang="ru-RU" sz="2400" b="1" baseline="0" dirty="0">
                    <a:solidFill>
                      <a:srgbClr val="FF0000"/>
                    </a:solidFill>
                  </a:rPr>
                  <a:t>пересечение:</a:t>
                </a:r>
                <a:r>
                  <a:rPr lang="en-US" sz="2400" b="1" baseline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baseline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1" i="1" baseline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p>
                            <m:r>
                              <a:rPr lang="en-US" sz="2400" b="1" i="1" baseline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ru-RU" sz="2400" b="1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US" sz="2400" b="1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sz="2400" b="1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400" b="1" baseline="0" dirty="0">
                    <a:solidFill>
                      <a:srgbClr val="FF0000"/>
                    </a:solidFill>
                  </a:rPr>
                  <a:t> ,   </a:t>
                </a:r>
                <a14:m>
                  <m:oMath xmlns:m="http://schemas.openxmlformats.org/officeDocument/2006/math">
                    <m:r>
                      <a:rPr lang="en-US" sz="2400" b="1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1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b="1" baseline="0" dirty="0">
                    <a:solidFill>
                      <a:srgbClr val="FF0000"/>
                    </a:solidFill>
                  </a:rPr>
                  <a:t> </a:t>
                </a:r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23" y="5565847"/>
                <a:ext cx="6911700" cy="492827"/>
              </a:xfrm>
              <a:prstGeom prst="rect">
                <a:avLst/>
              </a:prstGeom>
              <a:blipFill rotWithShape="0">
                <a:blip r:embed="rId8"/>
                <a:stretch>
                  <a:fillRect l="-1323" t="-4938" b="-25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34226" y="3669599"/>
                <a:ext cx="6164829" cy="492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baseline="0" dirty="0" smtClean="0">
                    <a:solidFill>
                      <a:srgbClr val="0000FF"/>
                    </a:solidFill>
                  </a:rPr>
                  <a:t>Медленное пересечение:</a:t>
                </a:r>
                <a:r>
                  <a:rPr lang="en-US" sz="2400" b="1" baseline="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 baseline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baseline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1" i="1" baseline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p>
                            <m:r>
                              <a:rPr lang="en-US" sz="2400" b="1" i="1" baseline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ru-RU" sz="2400" b="1" i="1" baseline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bSup>
                      <m:sSubSupPr>
                        <m:ctrlPr>
                          <a:rPr lang="en-US" sz="2400" b="1" i="1" baseline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baseline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 baseline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sz="2400" b="1" i="1" baseline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400" b="1" baseline="0" dirty="0" smtClean="0">
                    <a:solidFill>
                      <a:srgbClr val="0000FF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sz="2400" b="1" i="1" baseline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baseline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1" i="1" baseline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baseline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b="1" baseline="0" dirty="0" smtClean="0">
                    <a:solidFill>
                      <a:srgbClr val="0000FF"/>
                    </a:solidFill>
                  </a:rPr>
                  <a:t> </a:t>
                </a:r>
                <a:endParaRPr lang="ru-RU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26" y="3669599"/>
                <a:ext cx="6164829" cy="492827"/>
              </a:xfrm>
              <a:prstGeom prst="rect">
                <a:avLst/>
              </a:prstGeom>
              <a:blipFill rotWithShape="0">
                <a:blip r:embed="rId9"/>
                <a:stretch>
                  <a:fillRect l="-1583" t="-4938" b="-25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Прямоугольник 162"/>
          <p:cNvSpPr/>
          <p:nvPr/>
        </p:nvSpPr>
        <p:spPr bwMode="auto">
          <a:xfrm>
            <a:off x="-6610" y="4257549"/>
            <a:ext cx="9141384" cy="35897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2" name="Прямоугольник 161"/>
          <p:cNvSpPr/>
          <p:nvPr/>
        </p:nvSpPr>
        <p:spPr bwMode="auto">
          <a:xfrm>
            <a:off x="0" y="542931"/>
            <a:ext cx="9141384" cy="35897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1" name="Rectangle 7"/>
          <p:cNvSpPr>
            <a:spLocks noChangeArrowheads="1"/>
          </p:cNvSpPr>
          <p:nvPr/>
        </p:nvSpPr>
        <p:spPr bwMode="auto">
          <a:xfrm>
            <a:off x="0" y="0"/>
            <a:ext cx="9144000" cy="54161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242" name="Прямоугольник 241"/>
          <p:cNvSpPr/>
          <p:nvPr/>
        </p:nvSpPr>
        <p:spPr bwMode="auto">
          <a:xfrm>
            <a:off x="2617" y="2234600"/>
            <a:ext cx="9141384" cy="35897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-40928" y="82965"/>
            <a:ext cx="9224686" cy="44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b="1" baseline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 </a:t>
            </a:r>
            <a:r>
              <a:rPr lang="ru-RU" altLang="ru-RU" b="1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спинового </a:t>
            </a:r>
            <a:r>
              <a:rPr lang="ru-RU" altLang="ru-RU" b="1" baseline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резонанса</a:t>
            </a:r>
            <a:endParaRPr lang="en-US" altLang="ru-RU" b="1" baseline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grpSp>
        <p:nvGrpSpPr>
          <p:cNvPr id="4108" name="Группа 4107"/>
          <p:cNvGrpSpPr/>
          <p:nvPr/>
        </p:nvGrpSpPr>
        <p:grpSpPr>
          <a:xfrm>
            <a:off x="286279" y="862545"/>
            <a:ext cx="8850618" cy="1404000"/>
            <a:chOff x="286772" y="696392"/>
            <a:chExt cx="8850618" cy="14853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4072554" y="1781583"/>
                  <a:ext cx="103297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baseline="0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ru-RU" baseline="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2554" y="1781583"/>
                  <a:ext cx="1032971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107" name="Группа 4106"/>
            <p:cNvGrpSpPr/>
            <p:nvPr/>
          </p:nvGrpSpPr>
          <p:grpSpPr>
            <a:xfrm>
              <a:off x="286772" y="696392"/>
              <a:ext cx="8850618" cy="1325942"/>
              <a:chOff x="286772" y="696392"/>
              <a:chExt cx="8850618" cy="1325942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286772" y="1157402"/>
                <a:ext cx="8850618" cy="864932"/>
                <a:chOff x="286772" y="1157402"/>
                <a:chExt cx="8850618" cy="864932"/>
              </a:xfrm>
            </p:grpSpPr>
            <p:cxnSp>
              <p:nvCxnSpPr>
                <p:cNvPr id="4" name="Прямая со стрелкой 3"/>
                <p:cNvCxnSpPr/>
                <p:nvPr/>
              </p:nvCxnSpPr>
              <p:spPr bwMode="auto">
                <a:xfrm flipV="1">
                  <a:off x="6977449" y="1869990"/>
                  <a:ext cx="18360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" name="Прямая соединительная линия 5"/>
                <p:cNvCxnSpPr/>
                <p:nvPr/>
              </p:nvCxnSpPr>
              <p:spPr bwMode="auto">
                <a:xfrm flipV="1">
                  <a:off x="2663673" y="1869990"/>
                  <a:ext cx="38160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 bwMode="auto">
                <a:xfrm flipV="1">
                  <a:off x="325394" y="1869990"/>
                  <a:ext cx="18360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" name="TextBox 6"/>
                <p:cNvSpPr txBox="1"/>
                <p:nvPr/>
              </p:nvSpPr>
              <p:spPr>
                <a:xfrm>
                  <a:off x="2119975" y="1499114"/>
                  <a:ext cx="543698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b="1" baseline="0" dirty="0" smtClean="0">
                      <a:sym typeface="Symbol" panose="05050102010706020507" pitchFamily="18" charset="2"/>
                    </a:rPr>
                    <a:t></a:t>
                  </a:r>
                  <a:endParaRPr lang="ru-RU" sz="2800" b="1" baseline="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6450226" y="1499110"/>
                  <a:ext cx="543698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b="1" baseline="0" dirty="0" smtClean="0">
                      <a:sym typeface="Symbol" panose="05050102010706020507" pitchFamily="18" charset="2"/>
                    </a:rPr>
                    <a:t></a:t>
                  </a:r>
                  <a:endParaRPr lang="ru-RU" sz="2800" b="1" baseline="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8305639" y="1416311"/>
                      <a:ext cx="831751" cy="4242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baseline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oMath>
                        </m:oMathPara>
                      </a14:m>
                      <a:endParaRPr lang="ru-RU" baseline="0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05639" y="1416311"/>
                      <a:ext cx="831751" cy="424283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t="-15714" r="-8824" b="-5714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Прямая со стрелкой 14"/>
                <p:cNvCxnSpPr/>
                <p:nvPr/>
              </p:nvCxnSpPr>
              <p:spPr bwMode="auto">
                <a:xfrm flipV="1">
                  <a:off x="420130" y="1208336"/>
                  <a:ext cx="0" cy="77841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286772" y="1157402"/>
                      <a:ext cx="831751" cy="4232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baseline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baseline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acc>
                                  <m:accPr>
                                    <m:chr m:val="⃗"/>
                                    <m:ctrlPr>
                                      <a:rPr lang="en-US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baseline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</m:oMath>
                        </m:oMathPara>
                      </a14:m>
                      <a:endParaRPr lang="ru-RU" baseline="0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6772" y="1157402"/>
                      <a:ext cx="831751" cy="423279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t="-16667" r="-19853" b="-1515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7" name="Группа 26"/>
              <p:cNvGrpSpPr/>
              <p:nvPr/>
            </p:nvGrpSpPr>
            <p:grpSpPr>
              <a:xfrm rot="16200000">
                <a:off x="1159930" y="1551687"/>
                <a:ext cx="288000" cy="653286"/>
                <a:chOff x="2519512" y="3167394"/>
                <a:chExt cx="288000" cy="653286"/>
              </a:xfrm>
            </p:grpSpPr>
            <p:sp>
              <p:nvSpPr>
                <p:cNvPr id="22" name="Овал 21"/>
                <p:cNvSpPr/>
                <p:nvPr/>
              </p:nvSpPr>
              <p:spPr bwMode="auto">
                <a:xfrm>
                  <a:off x="2519512" y="3167394"/>
                  <a:ext cx="288000" cy="108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24" name="Прямая соединительная линия 23"/>
                <p:cNvCxnSpPr>
                  <a:endCxn id="22" idx="2"/>
                </p:cNvCxnSpPr>
                <p:nvPr/>
              </p:nvCxnSpPr>
              <p:spPr bwMode="auto">
                <a:xfrm flipH="1" flipV="1">
                  <a:off x="2519512" y="3221394"/>
                  <a:ext cx="144000" cy="59928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" name="Прямая со стрелкой 20"/>
                <p:cNvCxnSpPr/>
                <p:nvPr/>
              </p:nvCxnSpPr>
              <p:spPr bwMode="auto">
                <a:xfrm flipV="1">
                  <a:off x="2663673" y="3188042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" name="Прямая со стрелкой 28"/>
                <p:cNvCxnSpPr/>
                <p:nvPr/>
              </p:nvCxnSpPr>
              <p:spPr bwMode="auto">
                <a:xfrm rot="840000" flipV="1">
                  <a:off x="2733484" y="3204396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1" name="Группа 30"/>
              <p:cNvGrpSpPr/>
              <p:nvPr/>
            </p:nvGrpSpPr>
            <p:grpSpPr>
              <a:xfrm>
                <a:off x="4427415" y="1216704"/>
                <a:ext cx="288000" cy="653286"/>
                <a:chOff x="2519512" y="3167394"/>
                <a:chExt cx="288000" cy="653286"/>
              </a:xfrm>
            </p:grpSpPr>
            <p:sp>
              <p:nvSpPr>
                <p:cNvPr id="32" name="Овал 31"/>
                <p:cNvSpPr/>
                <p:nvPr/>
              </p:nvSpPr>
              <p:spPr bwMode="auto">
                <a:xfrm>
                  <a:off x="2519512" y="3167394"/>
                  <a:ext cx="288000" cy="108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33" name="Прямая соединительная линия 32"/>
                <p:cNvCxnSpPr>
                  <a:endCxn id="32" idx="2"/>
                </p:cNvCxnSpPr>
                <p:nvPr/>
              </p:nvCxnSpPr>
              <p:spPr bwMode="auto">
                <a:xfrm flipH="1" flipV="1">
                  <a:off x="2519512" y="3221394"/>
                  <a:ext cx="144000" cy="59928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" name="Прямая со стрелкой 33"/>
                <p:cNvCxnSpPr/>
                <p:nvPr/>
              </p:nvCxnSpPr>
              <p:spPr bwMode="auto">
                <a:xfrm flipV="1">
                  <a:off x="2663673" y="3188042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5" name="Прямая со стрелкой 34"/>
                <p:cNvCxnSpPr/>
                <p:nvPr/>
              </p:nvCxnSpPr>
              <p:spPr bwMode="auto">
                <a:xfrm rot="840000" flipV="1">
                  <a:off x="2733484" y="3204396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6" name="Группа 35"/>
              <p:cNvGrpSpPr/>
              <p:nvPr/>
            </p:nvGrpSpPr>
            <p:grpSpPr>
              <a:xfrm rot="1441520">
                <a:off x="5278454" y="1247033"/>
                <a:ext cx="288000" cy="653286"/>
                <a:chOff x="2519512" y="3167394"/>
                <a:chExt cx="288000" cy="653286"/>
              </a:xfrm>
            </p:grpSpPr>
            <p:sp>
              <p:nvSpPr>
                <p:cNvPr id="37" name="Овал 36"/>
                <p:cNvSpPr/>
                <p:nvPr/>
              </p:nvSpPr>
              <p:spPr bwMode="auto">
                <a:xfrm>
                  <a:off x="2519512" y="3167394"/>
                  <a:ext cx="288000" cy="108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38" name="Прямая соединительная линия 37"/>
                <p:cNvCxnSpPr>
                  <a:endCxn id="37" idx="2"/>
                </p:cNvCxnSpPr>
                <p:nvPr/>
              </p:nvCxnSpPr>
              <p:spPr bwMode="auto">
                <a:xfrm flipH="1" flipV="1">
                  <a:off x="2519512" y="3221394"/>
                  <a:ext cx="144000" cy="59928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" name="Прямая со стрелкой 38"/>
                <p:cNvCxnSpPr/>
                <p:nvPr/>
              </p:nvCxnSpPr>
              <p:spPr bwMode="auto">
                <a:xfrm flipV="1">
                  <a:off x="2663673" y="3188042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0" name="Прямая со стрелкой 39"/>
                <p:cNvCxnSpPr/>
                <p:nvPr/>
              </p:nvCxnSpPr>
              <p:spPr bwMode="auto">
                <a:xfrm rot="840000" flipV="1">
                  <a:off x="2733484" y="3204396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41" name="Группа 40"/>
              <p:cNvGrpSpPr/>
              <p:nvPr/>
            </p:nvGrpSpPr>
            <p:grpSpPr>
              <a:xfrm rot="20158480" flipH="1">
                <a:off x="3553791" y="1247033"/>
                <a:ext cx="288000" cy="653286"/>
                <a:chOff x="2519512" y="3167394"/>
                <a:chExt cx="288000" cy="653286"/>
              </a:xfrm>
            </p:grpSpPr>
            <p:sp>
              <p:nvSpPr>
                <p:cNvPr id="42" name="Овал 41"/>
                <p:cNvSpPr/>
                <p:nvPr/>
              </p:nvSpPr>
              <p:spPr bwMode="auto">
                <a:xfrm>
                  <a:off x="2519512" y="3167394"/>
                  <a:ext cx="288000" cy="108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43" name="Прямая соединительная линия 42"/>
                <p:cNvCxnSpPr>
                  <a:endCxn id="42" idx="2"/>
                </p:cNvCxnSpPr>
                <p:nvPr/>
              </p:nvCxnSpPr>
              <p:spPr bwMode="auto">
                <a:xfrm flipH="1" flipV="1">
                  <a:off x="2519512" y="3221394"/>
                  <a:ext cx="144000" cy="59928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" name="Прямая со стрелкой 43"/>
                <p:cNvCxnSpPr/>
                <p:nvPr/>
              </p:nvCxnSpPr>
              <p:spPr bwMode="auto">
                <a:xfrm flipV="1">
                  <a:off x="2663673" y="3188042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" name="Прямая со стрелкой 44"/>
                <p:cNvCxnSpPr/>
                <p:nvPr/>
              </p:nvCxnSpPr>
              <p:spPr bwMode="auto">
                <a:xfrm rot="840000" flipV="1">
                  <a:off x="2733484" y="3204396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46" name="Группа 45"/>
              <p:cNvGrpSpPr/>
              <p:nvPr/>
            </p:nvGrpSpPr>
            <p:grpSpPr>
              <a:xfrm rot="3687048">
                <a:off x="6113192" y="1385658"/>
                <a:ext cx="288000" cy="653286"/>
                <a:chOff x="2519512" y="3167394"/>
                <a:chExt cx="288000" cy="653286"/>
              </a:xfrm>
            </p:grpSpPr>
            <p:sp>
              <p:nvSpPr>
                <p:cNvPr id="47" name="Овал 46"/>
                <p:cNvSpPr/>
                <p:nvPr/>
              </p:nvSpPr>
              <p:spPr bwMode="auto">
                <a:xfrm>
                  <a:off x="2519512" y="3167394"/>
                  <a:ext cx="288000" cy="108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48" name="Прямая соединительная линия 47"/>
                <p:cNvCxnSpPr>
                  <a:endCxn id="47" idx="2"/>
                </p:cNvCxnSpPr>
                <p:nvPr/>
              </p:nvCxnSpPr>
              <p:spPr bwMode="auto">
                <a:xfrm flipH="1" flipV="1">
                  <a:off x="2519512" y="3221394"/>
                  <a:ext cx="144000" cy="59928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" name="Прямая со стрелкой 48"/>
                <p:cNvCxnSpPr/>
                <p:nvPr/>
              </p:nvCxnSpPr>
              <p:spPr bwMode="auto">
                <a:xfrm flipV="1">
                  <a:off x="2663673" y="3188042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" name="Прямая со стрелкой 49"/>
                <p:cNvCxnSpPr/>
                <p:nvPr/>
              </p:nvCxnSpPr>
              <p:spPr bwMode="auto">
                <a:xfrm rot="840000" flipV="1">
                  <a:off x="2733484" y="3204396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1" name="Группа 50"/>
              <p:cNvGrpSpPr/>
              <p:nvPr/>
            </p:nvGrpSpPr>
            <p:grpSpPr>
              <a:xfrm rot="17912952" flipH="1">
                <a:off x="2693095" y="1385801"/>
                <a:ext cx="288000" cy="653286"/>
                <a:chOff x="2519512" y="3167394"/>
                <a:chExt cx="288000" cy="653286"/>
              </a:xfrm>
            </p:grpSpPr>
            <p:sp>
              <p:nvSpPr>
                <p:cNvPr id="52" name="Овал 51"/>
                <p:cNvSpPr/>
                <p:nvPr/>
              </p:nvSpPr>
              <p:spPr bwMode="auto">
                <a:xfrm>
                  <a:off x="2519512" y="3167394"/>
                  <a:ext cx="288000" cy="108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53" name="Прямая соединительная линия 52"/>
                <p:cNvCxnSpPr>
                  <a:endCxn id="52" idx="2"/>
                </p:cNvCxnSpPr>
                <p:nvPr/>
              </p:nvCxnSpPr>
              <p:spPr bwMode="auto">
                <a:xfrm flipH="1" flipV="1">
                  <a:off x="2519512" y="3221394"/>
                  <a:ext cx="144000" cy="59928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4" name="Прямая со стрелкой 53"/>
                <p:cNvCxnSpPr/>
                <p:nvPr/>
              </p:nvCxnSpPr>
              <p:spPr bwMode="auto">
                <a:xfrm flipV="1">
                  <a:off x="2663673" y="3188042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5" name="Прямая со стрелкой 54"/>
                <p:cNvCxnSpPr/>
                <p:nvPr/>
              </p:nvCxnSpPr>
              <p:spPr bwMode="auto">
                <a:xfrm rot="840000" flipV="1">
                  <a:off x="2733484" y="3204396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6" name="Группа 55"/>
              <p:cNvGrpSpPr/>
              <p:nvPr/>
            </p:nvGrpSpPr>
            <p:grpSpPr>
              <a:xfrm rot="5400000">
                <a:off x="7584851" y="1551687"/>
                <a:ext cx="288000" cy="653286"/>
                <a:chOff x="2519512" y="3167394"/>
                <a:chExt cx="288000" cy="653286"/>
              </a:xfrm>
            </p:grpSpPr>
            <p:sp>
              <p:nvSpPr>
                <p:cNvPr id="57" name="Овал 56"/>
                <p:cNvSpPr/>
                <p:nvPr/>
              </p:nvSpPr>
              <p:spPr bwMode="auto">
                <a:xfrm>
                  <a:off x="2519512" y="3167394"/>
                  <a:ext cx="288000" cy="108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endParaRPr>
                </a:p>
              </p:txBody>
            </p:sp>
            <p:cxnSp>
              <p:nvCxnSpPr>
                <p:cNvPr id="58" name="Прямая соединительная линия 57"/>
                <p:cNvCxnSpPr>
                  <a:endCxn id="57" idx="2"/>
                </p:cNvCxnSpPr>
                <p:nvPr/>
              </p:nvCxnSpPr>
              <p:spPr bwMode="auto">
                <a:xfrm flipH="1" flipV="1">
                  <a:off x="2519512" y="3221394"/>
                  <a:ext cx="144000" cy="59928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Прямая со стрелкой 58"/>
                <p:cNvCxnSpPr/>
                <p:nvPr/>
              </p:nvCxnSpPr>
              <p:spPr bwMode="auto">
                <a:xfrm flipV="1">
                  <a:off x="2663673" y="3188042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0" name="Прямая со стрелкой 59"/>
                <p:cNvCxnSpPr/>
                <p:nvPr/>
              </p:nvCxnSpPr>
              <p:spPr bwMode="auto">
                <a:xfrm rot="840000" flipV="1">
                  <a:off x="2733484" y="3204396"/>
                  <a:ext cx="0" cy="612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62" name="Группа 61"/>
              <p:cNvGrpSpPr/>
              <p:nvPr/>
            </p:nvGrpSpPr>
            <p:grpSpPr>
              <a:xfrm>
                <a:off x="446778" y="696392"/>
                <a:ext cx="8393954" cy="369332"/>
                <a:chOff x="384149" y="2116951"/>
                <a:chExt cx="8393954" cy="369332"/>
              </a:xfrm>
            </p:grpSpPr>
            <p:cxnSp>
              <p:nvCxnSpPr>
                <p:cNvPr id="30" name="Прямая со стрелкой 29"/>
                <p:cNvCxnSpPr/>
                <p:nvPr/>
              </p:nvCxnSpPr>
              <p:spPr bwMode="auto">
                <a:xfrm flipV="1">
                  <a:off x="6510103" y="2383276"/>
                  <a:ext cx="22680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4" name="Прямая со стрелкой 63"/>
                <p:cNvCxnSpPr/>
                <p:nvPr/>
              </p:nvCxnSpPr>
              <p:spPr bwMode="auto">
                <a:xfrm flipH="1" flipV="1">
                  <a:off x="384149" y="2383276"/>
                  <a:ext cx="23760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2806526" y="2116951"/>
                      <a:ext cx="3603452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1800" baseline="0" dirty="0" smtClean="0"/>
                        <a:t>Адиабат. область</a:t>
                      </a:r>
                      <a:r>
                        <a:rPr lang="en-US" sz="1800" baseline="0" dirty="0" smtClean="0"/>
                        <a:t> </a:t>
                      </a:r>
                      <a14:m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600" b="1" i="1" baseline="0">
                              <a:cs typeface="Times New Roman" panose="02020603050405020304" pitchFamily="18" charset="0"/>
                            </a:rPr>
                            <m:t>J</m:t>
                          </m:r>
                          <m:r>
                            <a:rPr lang="en-US" sz="1600" b="1" i="1" baseline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600" b="1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800" b="1" i="1" baseline="0">
                                  <a:cs typeface="Times New Roman" panose="020206030504050203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a:rPr lang="en-US" sz="1600" b="1" i="1" baseline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sz="1600" b="1" i="1" baseline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1" i="1" baseline="0" smtClean="0">
                              <a:latin typeface="Cambria Math" panose="02040503050406030204" pitchFamily="18" charset="0"/>
                            </a:rPr>
                            <m:t>𝒄𝒐𝒏𝒔𝒕</m:t>
                          </m:r>
                        </m:oMath>
                      </a14:m>
                      <a:endParaRPr lang="ru-RU" b="1" baseline="0" dirty="0"/>
                    </a:p>
                  </p:txBody>
                </p:sp>
              </mc:Choice>
              <mc:Fallback xmlns="">
                <p:sp>
                  <p:nvSpPr>
                    <p:cNvPr id="65" name="TextBox 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06526" y="2116951"/>
                      <a:ext cx="3603452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l="-1523" t="-8621" b="-31034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206" name="Line 27"/>
          <p:cNvSpPr>
            <a:spLocks noChangeShapeType="1"/>
          </p:cNvSpPr>
          <p:nvPr/>
        </p:nvSpPr>
        <p:spPr bwMode="auto">
          <a:xfrm>
            <a:off x="11843" y="224110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109" name="Группа 4108"/>
          <p:cNvGrpSpPr/>
          <p:nvPr/>
        </p:nvGrpSpPr>
        <p:grpSpPr>
          <a:xfrm>
            <a:off x="324901" y="2517882"/>
            <a:ext cx="8954770" cy="1735108"/>
            <a:chOff x="325394" y="2263877"/>
            <a:chExt cx="8954770" cy="1786637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410746" y="3063211"/>
              <a:ext cx="8733254" cy="813998"/>
              <a:chOff x="325394" y="1208336"/>
              <a:chExt cx="8733254" cy="813998"/>
            </a:xfrm>
          </p:grpSpPr>
          <p:cxnSp>
            <p:nvCxnSpPr>
              <p:cNvPr id="68" name="Прямая со стрелкой 67"/>
              <p:cNvCxnSpPr/>
              <p:nvPr/>
            </p:nvCxnSpPr>
            <p:spPr bwMode="auto">
              <a:xfrm flipV="1">
                <a:off x="6977449" y="1869990"/>
                <a:ext cx="1836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Прямая соединительная линия 68"/>
              <p:cNvCxnSpPr/>
              <p:nvPr/>
            </p:nvCxnSpPr>
            <p:spPr bwMode="auto">
              <a:xfrm flipV="1">
                <a:off x="2663673" y="1869990"/>
                <a:ext cx="381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Прямая соединительная линия 69"/>
              <p:cNvCxnSpPr/>
              <p:nvPr/>
            </p:nvCxnSpPr>
            <p:spPr bwMode="auto">
              <a:xfrm flipV="1">
                <a:off x="325394" y="1869990"/>
                <a:ext cx="183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1" name="TextBox 70"/>
              <p:cNvSpPr txBox="1"/>
              <p:nvPr/>
            </p:nvSpPr>
            <p:spPr>
              <a:xfrm>
                <a:off x="2119975" y="1499114"/>
                <a:ext cx="54369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b="1" baseline="0" dirty="0" smtClean="0">
                    <a:sym typeface="Symbol" panose="05050102010706020507" pitchFamily="18" charset="2"/>
                  </a:rPr>
                  <a:t></a:t>
                </a:r>
                <a:endParaRPr lang="ru-RU" sz="2800" b="1" baseline="0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450226" y="1499110"/>
                <a:ext cx="54369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b="1" baseline="0" dirty="0" smtClean="0">
                    <a:sym typeface="Symbol" panose="05050102010706020507" pitchFamily="18" charset="2"/>
                  </a:rPr>
                  <a:t></a:t>
                </a:r>
                <a:endParaRPr lang="ru-RU" sz="2800" b="1" baseline="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8226897" y="1426309"/>
                    <a:ext cx="831751" cy="42428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ru-RU" baseline="0" dirty="0"/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26897" y="1426309"/>
                    <a:ext cx="831751" cy="424283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15942" r="-8824" b="-579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Прямая со стрелкой 73"/>
              <p:cNvCxnSpPr/>
              <p:nvPr/>
            </p:nvCxnSpPr>
            <p:spPr bwMode="auto">
              <a:xfrm flipV="1">
                <a:off x="420130" y="1208336"/>
                <a:ext cx="0" cy="77841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333376" y="1216777"/>
                    <a:ext cx="831751" cy="41199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oMath>
                      </m:oMathPara>
                    </a14:m>
                    <a:endParaRPr lang="ru-RU" baseline="0" dirty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376" y="1216777"/>
                    <a:ext cx="831751" cy="411993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t="-16923" r="-19853" b="-307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Группа 75"/>
            <p:cNvGrpSpPr/>
            <p:nvPr/>
          </p:nvGrpSpPr>
          <p:grpSpPr>
            <a:xfrm rot="16200000">
              <a:off x="1245282" y="3406562"/>
              <a:ext cx="288000" cy="653286"/>
              <a:chOff x="2519512" y="3167394"/>
              <a:chExt cx="288000" cy="653286"/>
            </a:xfrm>
          </p:grpSpPr>
          <p:sp>
            <p:nvSpPr>
              <p:cNvPr id="77" name="Овал 76"/>
              <p:cNvSpPr/>
              <p:nvPr/>
            </p:nvSpPr>
            <p:spPr bwMode="auto">
              <a:xfrm>
                <a:off x="2519512" y="3167394"/>
                <a:ext cx="288000" cy="108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78" name="Прямая соединительная линия 77"/>
              <p:cNvCxnSpPr>
                <a:endCxn id="77" idx="2"/>
              </p:cNvCxnSpPr>
              <p:nvPr/>
            </p:nvCxnSpPr>
            <p:spPr bwMode="auto">
              <a:xfrm flipH="1" flipV="1">
                <a:off x="2519512" y="3221394"/>
                <a:ext cx="144000" cy="59928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Прямая со стрелкой 78"/>
              <p:cNvCxnSpPr/>
              <p:nvPr/>
            </p:nvCxnSpPr>
            <p:spPr bwMode="auto">
              <a:xfrm flipV="1">
                <a:off x="2663673" y="3188042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Прямая со стрелкой 79"/>
              <p:cNvCxnSpPr/>
              <p:nvPr/>
            </p:nvCxnSpPr>
            <p:spPr bwMode="auto">
              <a:xfrm rot="840000" flipV="1">
                <a:off x="2733484" y="3204396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1" name="Группа 100"/>
            <p:cNvGrpSpPr/>
            <p:nvPr/>
          </p:nvGrpSpPr>
          <p:grpSpPr>
            <a:xfrm rot="17912952" flipH="1">
              <a:off x="2778447" y="3240676"/>
              <a:ext cx="288000" cy="653286"/>
              <a:chOff x="2519512" y="3167394"/>
              <a:chExt cx="288000" cy="653286"/>
            </a:xfrm>
          </p:grpSpPr>
          <p:sp>
            <p:nvSpPr>
              <p:cNvPr id="102" name="Овал 101"/>
              <p:cNvSpPr/>
              <p:nvPr/>
            </p:nvSpPr>
            <p:spPr bwMode="auto">
              <a:xfrm>
                <a:off x="2519512" y="3167394"/>
                <a:ext cx="288000" cy="108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03" name="Прямая соединительная линия 102"/>
              <p:cNvCxnSpPr>
                <a:endCxn id="102" idx="2"/>
              </p:cNvCxnSpPr>
              <p:nvPr/>
            </p:nvCxnSpPr>
            <p:spPr bwMode="auto">
              <a:xfrm flipH="1" flipV="1">
                <a:off x="2519512" y="3221394"/>
                <a:ext cx="144000" cy="59928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" name="Прямая со стрелкой 103"/>
              <p:cNvCxnSpPr/>
              <p:nvPr/>
            </p:nvCxnSpPr>
            <p:spPr bwMode="auto">
              <a:xfrm flipV="1">
                <a:off x="2663673" y="3188042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Прямая со стрелкой 104"/>
              <p:cNvCxnSpPr/>
              <p:nvPr/>
            </p:nvCxnSpPr>
            <p:spPr bwMode="auto">
              <a:xfrm rot="840000" flipV="1">
                <a:off x="2733484" y="3204396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4210320" y="3647172"/>
                  <a:ext cx="103297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baseline="0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ru-RU" baseline="0" dirty="0"/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0320" y="3647172"/>
                  <a:ext cx="1032971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4" name="Прямая со стрелкой 113"/>
            <p:cNvCxnSpPr/>
            <p:nvPr/>
          </p:nvCxnSpPr>
          <p:spPr bwMode="auto">
            <a:xfrm flipH="1" flipV="1">
              <a:off x="436698" y="2952654"/>
              <a:ext cx="2916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325394" y="2289249"/>
                  <a:ext cx="3077274" cy="677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800" baseline="0" dirty="0" smtClean="0"/>
                    <a:t>Адиабат. обл.</a:t>
                  </a:r>
                  <a:r>
                    <a:rPr lang="en-US" sz="1800" baseline="0" dirty="0" smtClean="0"/>
                    <a:t> </a:t>
                  </a:r>
                  <a:r>
                    <a:rPr lang="ru-RU" sz="1800" baseline="0" dirty="0" smtClean="0"/>
                    <a:t>до п</a:t>
                  </a:r>
                  <a:r>
                    <a:rPr lang="ru-RU" sz="1800" b="0" baseline="0" dirty="0" smtClean="0"/>
                    <a:t>ересечения </a:t>
                  </a:r>
                  <a:endParaRPr lang="ru-RU" sz="1800" b="0" i="1" baseline="0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1" baseline="0"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b="1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1" i="1" baseline="0">
                                <a:cs typeface="Times New Roman" panose="02020603050405020304" pitchFamily="18" charset="0"/>
                              </a:rPr>
                              <m:t>J</m:t>
                            </m:r>
                          </m:e>
                          <m:sub>
                            <m:r>
                              <a:rPr lang="en-US" b="1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b="1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𝒄𝒐𝒏𝒔𝒕</m:t>
                        </m:r>
                      </m:oMath>
                    </m:oMathPara>
                  </a14:m>
                  <a:endParaRPr lang="ru-RU" b="1" baseline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394" y="2289249"/>
                  <a:ext cx="3077274" cy="67710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584" t="-4630" r="-257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99" name="Группа 4098"/>
            <p:cNvGrpSpPr/>
            <p:nvPr/>
          </p:nvGrpSpPr>
          <p:grpSpPr>
            <a:xfrm rot="20100346">
              <a:off x="3621597" y="3133469"/>
              <a:ext cx="360000" cy="635091"/>
              <a:chOff x="5711990" y="3934417"/>
              <a:chExt cx="360000" cy="635091"/>
            </a:xfrm>
          </p:grpSpPr>
          <p:sp>
            <p:nvSpPr>
              <p:cNvPr id="166" name="Овал 165"/>
              <p:cNvSpPr/>
              <p:nvPr/>
            </p:nvSpPr>
            <p:spPr bwMode="auto">
              <a:xfrm>
                <a:off x="5711990" y="3943459"/>
                <a:ext cx="360000" cy="108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67" name="Прямая соединительная линия 166"/>
              <p:cNvCxnSpPr>
                <a:endCxn id="166" idx="2"/>
              </p:cNvCxnSpPr>
              <p:nvPr/>
            </p:nvCxnSpPr>
            <p:spPr bwMode="auto">
              <a:xfrm flipH="1" flipV="1">
                <a:off x="5711990" y="3997459"/>
                <a:ext cx="170880" cy="54895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8" name="Прямая со стрелкой 167"/>
              <p:cNvCxnSpPr/>
              <p:nvPr/>
            </p:nvCxnSpPr>
            <p:spPr bwMode="auto">
              <a:xfrm flipV="1">
                <a:off x="5897717" y="3934417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9" name="Прямая со стрелкой 168"/>
              <p:cNvCxnSpPr/>
              <p:nvPr/>
            </p:nvCxnSpPr>
            <p:spPr bwMode="auto">
              <a:xfrm rot="1080000" flipV="1">
                <a:off x="5987398" y="3957508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00" name="Группа 4099"/>
            <p:cNvGrpSpPr/>
            <p:nvPr/>
          </p:nvGrpSpPr>
          <p:grpSpPr>
            <a:xfrm>
              <a:off x="4429795" y="3101513"/>
              <a:ext cx="432000" cy="635091"/>
              <a:chOff x="6430038" y="3938978"/>
              <a:chExt cx="432000" cy="635091"/>
            </a:xfrm>
          </p:grpSpPr>
          <p:sp>
            <p:nvSpPr>
              <p:cNvPr id="171" name="Овал 170"/>
              <p:cNvSpPr/>
              <p:nvPr/>
            </p:nvSpPr>
            <p:spPr bwMode="auto">
              <a:xfrm>
                <a:off x="6430038" y="3959896"/>
                <a:ext cx="432000" cy="108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72" name="Прямая соединительная линия 171"/>
              <p:cNvCxnSpPr>
                <a:endCxn id="171" idx="2"/>
              </p:cNvCxnSpPr>
              <p:nvPr/>
            </p:nvCxnSpPr>
            <p:spPr bwMode="auto">
              <a:xfrm flipH="1" flipV="1">
                <a:off x="6430038" y="4013896"/>
                <a:ext cx="221355" cy="5262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" name="Прямая со стрелкой 172"/>
              <p:cNvCxnSpPr/>
              <p:nvPr/>
            </p:nvCxnSpPr>
            <p:spPr bwMode="auto">
              <a:xfrm flipV="1">
                <a:off x="6651393" y="3938978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4" name="Прямая со стрелкой 173"/>
              <p:cNvCxnSpPr/>
              <p:nvPr/>
            </p:nvCxnSpPr>
            <p:spPr bwMode="auto">
              <a:xfrm rot="1320000" flipV="1">
                <a:off x="6758888" y="3962069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02" name="Группа 4101"/>
            <p:cNvGrpSpPr/>
            <p:nvPr/>
          </p:nvGrpSpPr>
          <p:grpSpPr>
            <a:xfrm rot="1646187">
              <a:off x="5184213" y="3146319"/>
              <a:ext cx="504000" cy="641029"/>
              <a:chOff x="7145683" y="3954137"/>
              <a:chExt cx="504000" cy="641029"/>
            </a:xfrm>
          </p:grpSpPr>
          <p:sp>
            <p:nvSpPr>
              <p:cNvPr id="176" name="Овал 175"/>
              <p:cNvSpPr/>
              <p:nvPr/>
            </p:nvSpPr>
            <p:spPr bwMode="auto">
              <a:xfrm>
                <a:off x="7145683" y="3992869"/>
                <a:ext cx="504000" cy="108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77" name="Прямая соединительная линия 176"/>
              <p:cNvCxnSpPr>
                <a:endCxn id="176" idx="2"/>
              </p:cNvCxnSpPr>
              <p:nvPr/>
            </p:nvCxnSpPr>
            <p:spPr bwMode="auto">
              <a:xfrm flipH="1" flipV="1">
                <a:off x="7145683" y="4046869"/>
                <a:ext cx="249121" cy="50210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8" name="Прямая со стрелкой 177"/>
              <p:cNvCxnSpPr/>
              <p:nvPr/>
            </p:nvCxnSpPr>
            <p:spPr bwMode="auto">
              <a:xfrm flipV="1">
                <a:off x="7396728" y="3954137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9" name="Прямая со стрелкой 178"/>
              <p:cNvCxnSpPr/>
              <p:nvPr/>
            </p:nvCxnSpPr>
            <p:spPr bwMode="auto">
              <a:xfrm rot="1500000" flipV="1">
                <a:off x="7527975" y="3983166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04" name="Группа 4103"/>
            <p:cNvGrpSpPr/>
            <p:nvPr/>
          </p:nvGrpSpPr>
          <p:grpSpPr>
            <a:xfrm rot="5400000">
              <a:off x="7499202" y="3387044"/>
              <a:ext cx="576000" cy="658843"/>
              <a:chOff x="5717356" y="3910140"/>
              <a:chExt cx="576000" cy="658843"/>
            </a:xfrm>
          </p:grpSpPr>
          <p:sp>
            <p:nvSpPr>
              <p:cNvPr id="185" name="Овал 184"/>
              <p:cNvSpPr/>
              <p:nvPr/>
            </p:nvSpPr>
            <p:spPr bwMode="auto">
              <a:xfrm>
                <a:off x="5717356" y="3954810"/>
                <a:ext cx="576000" cy="108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86" name="Прямая соединительная линия 185"/>
              <p:cNvCxnSpPr>
                <a:endCxn id="185" idx="2"/>
              </p:cNvCxnSpPr>
              <p:nvPr/>
            </p:nvCxnSpPr>
            <p:spPr bwMode="auto">
              <a:xfrm flipH="1" flipV="1">
                <a:off x="5717356" y="4008810"/>
                <a:ext cx="268657" cy="5095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7" name="Прямая со стрелкой 186"/>
              <p:cNvCxnSpPr/>
              <p:nvPr/>
            </p:nvCxnSpPr>
            <p:spPr bwMode="auto">
              <a:xfrm flipV="1">
                <a:off x="6004029" y="3910140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8" name="Прямая со стрелкой 187"/>
              <p:cNvCxnSpPr/>
              <p:nvPr/>
            </p:nvCxnSpPr>
            <p:spPr bwMode="auto">
              <a:xfrm rot="1860000" flipV="1">
                <a:off x="6153090" y="3956983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96" name="Группа 195"/>
            <p:cNvGrpSpPr/>
            <p:nvPr/>
          </p:nvGrpSpPr>
          <p:grpSpPr>
            <a:xfrm rot="3759024" flipH="1">
              <a:off x="6061262" y="3237118"/>
              <a:ext cx="576000" cy="658843"/>
              <a:chOff x="5717356" y="3910140"/>
              <a:chExt cx="576000" cy="658843"/>
            </a:xfrm>
          </p:grpSpPr>
          <p:sp>
            <p:nvSpPr>
              <p:cNvPr id="197" name="Овал 196"/>
              <p:cNvSpPr/>
              <p:nvPr/>
            </p:nvSpPr>
            <p:spPr bwMode="auto">
              <a:xfrm>
                <a:off x="5717356" y="3954810"/>
                <a:ext cx="576000" cy="108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98" name="Прямая соединительная линия 197"/>
              <p:cNvCxnSpPr>
                <a:endCxn id="197" idx="2"/>
              </p:cNvCxnSpPr>
              <p:nvPr/>
            </p:nvCxnSpPr>
            <p:spPr bwMode="auto">
              <a:xfrm flipH="1" flipV="1">
                <a:off x="5717356" y="4008810"/>
                <a:ext cx="268657" cy="5095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9" name="Прямая со стрелкой 198"/>
              <p:cNvCxnSpPr/>
              <p:nvPr/>
            </p:nvCxnSpPr>
            <p:spPr bwMode="auto">
              <a:xfrm flipV="1">
                <a:off x="6004029" y="3910140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0" name="Прямая со стрелкой 199"/>
              <p:cNvCxnSpPr/>
              <p:nvPr/>
            </p:nvCxnSpPr>
            <p:spPr bwMode="auto">
              <a:xfrm rot="1860000" flipV="1">
                <a:off x="6153090" y="3956983"/>
                <a:ext cx="0" cy="6120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5600041" y="3604582"/>
                  <a:ext cx="1032971" cy="4247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baseline="0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oMath>
                    </m:oMathPara>
                  </a14:m>
                  <a:endParaRPr lang="ru-RU" baseline="0" dirty="0"/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0041" y="3604582"/>
                  <a:ext cx="1032971" cy="4247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014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/>
                <p:cNvSpPr txBox="1"/>
                <p:nvPr/>
              </p:nvSpPr>
              <p:spPr>
                <a:xfrm>
                  <a:off x="2802528" y="3625782"/>
                  <a:ext cx="1032971" cy="4247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baseline="0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oMath>
                    </m:oMathPara>
                  </a14:m>
                  <a:endParaRPr lang="ru-RU" baseline="0" dirty="0"/>
                </a:p>
              </p:txBody>
            </p:sp>
          </mc:Choice>
          <mc:Fallback xmlns="">
            <p:sp>
              <p:nvSpPr>
                <p:cNvPr id="202" name="TextBox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2528" y="3625782"/>
                  <a:ext cx="1032971" cy="4247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06" name="Прямая соединительная линия 4105"/>
            <p:cNvCxnSpPr/>
            <p:nvPr/>
          </p:nvCxnSpPr>
          <p:spPr bwMode="auto">
            <a:xfrm flipV="1">
              <a:off x="3429541" y="2450876"/>
              <a:ext cx="0" cy="126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3632165" y="2263877"/>
                  <a:ext cx="2279811" cy="7742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800" baseline="0" dirty="0" smtClean="0"/>
                    <a:t>Обл.</a:t>
                  </a:r>
                  <a:r>
                    <a:rPr lang="en-US" sz="1800" baseline="0" dirty="0" smtClean="0"/>
                    <a:t> </a:t>
                  </a:r>
                  <a:r>
                    <a:rPr lang="ru-RU" sz="1800" baseline="0" dirty="0" smtClean="0"/>
                    <a:t>изменения</a:t>
                  </a:r>
                  <a:r>
                    <a:rPr lang="en-US" sz="1800" baseline="0" dirty="0" smtClean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i="1" baseline="0">
                          <a:cs typeface="Times New Roman" panose="02020603050405020304" pitchFamily="18" charset="0"/>
                        </a:rPr>
                        <m:t>J</m:t>
                      </m:r>
                    </m:oMath>
                  </a14:m>
                  <a:endParaRPr lang="ru-RU" sz="1800" b="0" i="1" baseline="0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b="1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𝒆𝒇𝒇</m:t>
                            </m:r>
                          </m:sub>
                        </m:sSub>
                        <m:r>
                          <a:rPr lang="en-US" b="1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ad>
                          <m:radPr>
                            <m:degHide m:val="on"/>
                            <m:ctrlPr>
                              <a:rPr lang="en-US" b="1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p>
                                <m:r>
                                  <a:rPr lang="en-US" b="1" i="1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rad>
                        <m:r>
                          <a:rPr lang="en-US" b="1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b="1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oMath>
                    </m:oMathPara>
                  </a14:m>
                  <a:endParaRPr lang="ru-RU" b="1" baseline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2165" y="2263877"/>
                  <a:ext cx="2279811" cy="77425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406" t="-4065" b="-65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Прямая со стрелкой 208"/>
            <p:cNvCxnSpPr/>
            <p:nvPr/>
          </p:nvCxnSpPr>
          <p:spPr bwMode="auto">
            <a:xfrm flipH="1" flipV="1">
              <a:off x="6139976" y="2954697"/>
              <a:ext cx="2844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/>
                <p:cNvSpPr txBox="1"/>
                <p:nvPr/>
              </p:nvSpPr>
              <p:spPr>
                <a:xfrm>
                  <a:off x="5998528" y="2271196"/>
                  <a:ext cx="3281636" cy="677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800" baseline="0" dirty="0" err="1" smtClean="0"/>
                    <a:t>Адиаб</a:t>
                  </a:r>
                  <a:r>
                    <a:rPr lang="ru-RU" sz="1800" baseline="0" dirty="0" smtClean="0"/>
                    <a:t>. обл.</a:t>
                  </a:r>
                  <a:r>
                    <a:rPr lang="en-US" sz="1800" baseline="0" dirty="0" smtClean="0"/>
                    <a:t> </a:t>
                  </a:r>
                  <a:r>
                    <a:rPr lang="ru-RU" sz="1800" baseline="0" dirty="0" smtClean="0"/>
                    <a:t>после п</a:t>
                  </a:r>
                  <a:r>
                    <a:rPr lang="ru-RU" sz="1800" b="0" baseline="0" dirty="0" smtClean="0"/>
                    <a:t>ересечения </a:t>
                  </a:r>
                  <a:endParaRPr lang="ru-RU" sz="1800" b="0" i="1" baseline="0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1" baseline="0"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b="1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1" i="1" baseline="0">
                                <a:cs typeface="Times New Roman" panose="02020603050405020304" pitchFamily="18" charset="0"/>
                              </a:rPr>
                              <m:t>J</m:t>
                            </m:r>
                          </m:e>
                          <m:sub>
                            <m:r>
                              <a:rPr lang="ru-RU" b="1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b="1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𝒄𝒐𝒏𝒔𝒕</m:t>
                        </m:r>
                      </m:oMath>
                    </m:oMathPara>
                  </a14:m>
                  <a:endParaRPr lang="ru-RU" b="1" baseline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0" name="TextBox 2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8528" y="2271196"/>
                  <a:ext cx="3281636" cy="67710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673" t="-4630" r="-743" b="-27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1" name="Прямая соединительная линия 210"/>
            <p:cNvCxnSpPr/>
            <p:nvPr/>
          </p:nvCxnSpPr>
          <p:spPr bwMode="auto">
            <a:xfrm flipV="1">
              <a:off x="6065427" y="2463426"/>
              <a:ext cx="0" cy="126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" name="Прямая со стрелкой 211"/>
            <p:cNvCxnSpPr/>
            <p:nvPr/>
          </p:nvCxnSpPr>
          <p:spPr bwMode="auto">
            <a:xfrm flipH="1" flipV="1">
              <a:off x="3452041" y="2954697"/>
              <a:ext cx="2556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5" name="Line 27"/>
          <p:cNvSpPr>
            <a:spLocks noChangeShapeType="1"/>
          </p:cNvSpPr>
          <p:nvPr/>
        </p:nvSpPr>
        <p:spPr bwMode="auto">
          <a:xfrm>
            <a:off x="-6610" y="4262945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110" name="Группа 4109"/>
          <p:cNvGrpSpPr/>
          <p:nvPr/>
        </p:nvGrpSpPr>
        <p:grpSpPr>
          <a:xfrm>
            <a:off x="306941" y="4538298"/>
            <a:ext cx="8954770" cy="1764000"/>
            <a:chOff x="306941" y="4333230"/>
            <a:chExt cx="8954770" cy="1834395"/>
          </a:xfrm>
        </p:grpSpPr>
        <p:grpSp>
          <p:nvGrpSpPr>
            <p:cNvPr id="116" name="Группа 115"/>
            <p:cNvGrpSpPr/>
            <p:nvPr/>
          </p:nvGrpSpPr>
          <p:grpSpPr>
            <a:xfrm>
              <a:off x="410746" y="5153535"/>
              <a:ext cx="8708122" cy="814539"/>
              <a:chOff x="325394" y="1207795"/>
              <a:chExt cx="8708122" cy="814539"/>
            </a:xfrm>
          </p:grpSpPr>
          <p:cxnSp>
            <p:nvCxnSpPr>
              <p:cNvPr id="117" name="Прямая со стрелкой 116"/>
              <p:cNvCxnSpPr/>
              <p:nvPr/>
            </p:nvCxnSpPr>
            <p:spPr bwMode="auto">
              <a:xfrm flipV="1">
                <a:off x="6977449" y="1869990"/>
                <a:ext cx="1836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" name="Прямая соединительная линия 117"/>
              <p:cNvCxnSpPr/>
              <p:nvPr/>
            </p:nvCxnSpPr>
            <p:spPr bwMode="auto">
              <a:xfrm flipV="1">
                <a:off x="2663673" y="1869990"/>
                <a:ext cx="381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" name="Прямая соединительная линия 118"/>
              <p:cNvCxnSpPr/>
              <p:nvPr/>
            </p:nvCxnSpPr>
            <p:spPr bwMode="auto">
              <a:xfrm flipV="1">
                <a:off x="325394" y="1869990"/>
                <a:ext cx="183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0" name="TextBox 119"/>
              <p:cNvSpPr txBox="1"/>
              <p:nvPr/>
            </p:nvSpPr>
            <p:spPr>
              <a:xfrm>
                <a:off x="2119975" y="1499114"/>
                <a:ext cx="54369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b="1" baseline="0" dirty="0" smtClean="0">
                    <a:sym typeface="Symbol" panose="05050102010706020507" pitchFamily="18" charset="2"/>
                  </a:rPr>
                  <a:t></a:t>
                </a:r>
                <a:endParaRPr lang="ru-RU" sz="2800" b="1" baseline="0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6450226" y="1499110"/>
                <a:ext cx="54369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b="1" baseline="0" dirty="0" smtClean="0">
                    <a:sym typeface="Symbol" panose="05050102010706020507" pitchFamily="18" charset="2"/>
                  </a:rPr>
                  <a:t></a:t>
                </a:r>
                <a:endParaRPr lang="ru-RU" sz="2800" b="1" baseline="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8201765" y="1435849"/>
                    <a:ext cx="831751" cy="42428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ru-RU" baseline="0" dirty="0"/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1765" y="1435849"/>
                    <a:ext cx="831751" cy="424283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t="-15714" r="-8759" b="-5714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3" name="Прямая со стрелкой 122"/>
              <p:cNvCxnSpPr/>
              <p:nvPr/>
            </p:nvCxnSpPr>
            <p:spPr bwMode="auto">
              <a:xfrm flipV="1">
                <a:off x="420130" y="1208336"/>
                <a:ext cx="0" cy="77841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345552" y="1207795"/>
                    <a:ext cx="831751" cy="4160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oMath>
                      </m:oMathPara>
                    </a14:m>
                    <a:endParaRPr lang="ru-RU" baseline="0" dirty="0"/>
                  </a:p>
                </p:txBody>
              </p:sp>
            </mc:Choice>
            <mc:Fallback xmlns="">
              <p:sp>
                <p:nvSpPr>
                  <p:cNvPr id="124" name="TextBox 1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5552" y="1207795"/>
                    <a:ext cx="831751" cy="416077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t="-16667" r="-19853" b="-1515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6" name="Овал 125"/>
            <p:cNvSpPr/>
            <p:nvPr/>
          </p:nvSpPr>
          <p:spPr bwMode="auto">
            <a:xfrm rot="16200000">
              <a:off x="972639" y="5770070"/>
              <a:ext cx="288000" cy="108000"/>
            </a:xfrm>
            <a:prstGeom prst="ellips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cxnSp>
          <p:nvCxnSpPr>
            <p:cNvPr id="127" name="Прямая соединительная линия 126"/>
            <p:cNvCxnSpPr>
              <a:endCxn id="126" idx="2"/>
            </p:cNvCxnSpPr>
            <p:nvPr/>
          </p:nvCxnSpPr>
          <p:spPr bwMode="auto">
            <a:xfrm rot="16200000" flipH="1" flipV="1">
              <a:off x="1344282" y="5596427"/>
              <a:ext cx="144000" cy="5992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Прямая со стрелкой 127"/>
            <p:cNvCxnSpPr/>
            <p:nvPr/>
          </p:nvCxnSpPr>
          <p:spPr bwMode="auto">
            <a:xfrm rot="16200000" flipV="1">
              <a:off x="1389287" y="5517909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Прямая со стрелкой 128"/>
            <p:cNvCxnSpPr/>
            <p:nvPr/>
          </p:nvCxnSpPr>
          <p:spPr bwMode="auto">
            <a:xfrm rot="17040000" flipV="1">
              <a:off x="1405641" y="5448098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Прямая со стрелкой 132"/>
            <p:cNvCxnSpPr/>
            <p:nvPr/>
          </p:nvCxnSpPr>
          <p:spPr bwMode="auto">
            <a:xfrm flipV="1">
              <a:off x="4656928" y="5183092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Прямая со стрелкой 137"/>
            <p:cNvCxnSpPr/>
            <p:nvPr/>
          </p:nvCxnSpPr>
          <p:spPr bwMode="auto">
            <a:xfrm rot="1441520" flipV="1">
              <a:off x="5456472" y="5213486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Прямая со стрелкой 142"/>
            <p:cNvCxnSpPr/>
            <p:nvPr/>
          </p:nvCxnSpPr>
          <p:spPr bwMode="auto">
            <a:xfrm rot="20158480" flipH="1" flipV="1">
              <a:off x="3814617" y="5213486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Прямая со стрелкой 147"/>
            <p:cNvCxnSpPr/>
            <p:nvPr/>
          </p:nvCxnSpPr>
          <p:spPr bwMode="auto">
            <a:xfrm rot="3687048" flipV="1">
              <a:off x="6342617" y="5352185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Прямая со стрелкой 152"/>
            <p:cNvCxnSpPr/>
            <p:nvPr/>
          </p:nvCxnSpPr>
          <p:spPr bwMode="auto">
            <a:xfrm rot="17912952" flipH="1" flipV="1">
              <a:off x="2982886" y="5352328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/>
                <p:cNvSpPr txBox="1"/>
                <p:nvPr/>
              </p:nvSpPr>
              <p:spPr>
                <a:xfrm>
                  <a:off x="4157906" y="5767515"/>
                  <a:ext cx="103297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baseline="0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ru-RU" baseline="0" dirty="0"/>
                </a:p>
              </p:txBody>
            </p:sp>
          </mc:Choice>
          <mc:Fallback xmlns="">
            <p:sp>
              <p:nvSpPr>
                <p:cNvPr id="160" name="TextBox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7906" y="5767515"/>
                  <a:ext cx="1032971" cy="40011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4" name="Овал 213"/>
            <p:cNvSpPr/>
            <p:nvPr/>
          </p:nvSpPr>
          <p:spPr bwMode="auto">
            <a:xfrm rot="16200000">
              <a:off x="7053488" y="5753268"/>
              <a:ext cx="288000" cy="108000"/>
            </a:xfrm>
            <a:prstGeom prst="ellips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cxnSp>
          <p:nvCxnSpPr>
            <p:cNvPr id="215" name="Прямая соединительная линия 214"/>
            <p:cNvCxnSpPr>
              <a:endCxn id="214" idx="2"/>
            </p:cNvCxnSpPr>
            <p:nvPr/>
          </p:nvCxnSpPr>
          <p:spPr bwMode="auto">
            <a:xfrm rot="16200000" flipH="1" flipV="1">
              <a:off x="7425131" y="5579625"/>
              <a:ext cx="144000" cy="5992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6" name="Прямая со стрелкой 215"/>
            <p:cNvCxnSpPr/>
            <p:nvPr/>
          </p:nvCxnSpPr>
          <p:spPr bwMode="auto">
            <a:xfrm rot="5400000" flipH="1" flipV="1">
              <a:off x="8093125" y="5501107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7" name="Прямая со стрелкой 216"/>
            <p:cNvCxnSpPr/>
            <p:nvPr/>
          </p:nvCxnSpPr>
          <p:spPr bwMode="auto">
            <a:xfrm rot="17040000" flipV="1">
              <a:off x="7486490" y="5431296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8" name="Прямая со стрелкой 217"/>
            <p:cNvCxnSpPr/>
            <p:nvPr/>
          </p:nvCxnSpPr>
          <p:spPr bwMode="auto">
            <a:xfrm rot="17040000" flipV="1">
              <a:off x="2934036" y="5419144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" name="Прямая со стрелкой 218"/>
            <p:cNvCxnSpPr/>
            <p:nvPr/>
          </p:nvCxnSpPr>
          <p:spPr bwMode="auto">
            <a:xfrm rot="17040000" flipV="1">
              <a:off x="3659191" y="5440920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0" name="Прямая со стрелкой 219"/>
            <p:cNvCxnSpPr/>
            <p:nvPr/>
          </p:nvCxnSpPr>
          <p:spPr bwMode="auto">
            <a:xfrm rot="17040000" flipV="1">
              <a:off x="4352529" y="5450968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1" name="Прямая со стрелкой 220"/>
            <p:cNvCxnSpPr/>
            <p:nvPr/>
          </p:nvCxnSpPr>
          <p:spPr bwMode="auto">
            <a:xfrm rot="17040000" flipV="1">
              <a:off x="5025777" y="5440920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" name="Прямая со стрелкой 221"/>
            <p:cNvCxnSpPr/>
            <p:nvPr/>
          </p:nvCxnSpPr>
          <p:spPr bwMode="auto">
            <a:xfrm rot="17040000" flipV="1">
              <a:off x="5759292" y="5440920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3" name="Прямая со стрелкой 222"/>
            <p:cNvCxnSpPr/>
            <p:nvPr/>
          </p:nvCxnSpPr>
          <p:spPr bwMode="auto">
            <a:xfrm flipH="1" flipV="1">
              <a:off x="418245" y="5014688"/>
              <a:ext cx="2916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TextBox 223"/>
                <p:cNvSpPr txBox="1"/>
                <p:nvPr/>
              </p:nvSpPr>
              <p:spPr>
                <a:xfrm>
                  <a:off x="306941" y="4351283"/>
                  <a:ext cx="3077274" cy="677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800" baseline="0" dirty="0" smtClean="0"/>
                    <a:t>Адиабат. обл.</a:t>
                  </a:r>
                  <a:r>
                    <a:rPr lang="en-US" sz="1800" baseline="0" dirty="0" smtClean="0"/>
                    <a:t> </a:t>
                  </a:r>
                  <a:r>
                    <a:rPr lang="ru-RU" sz="1800" baseline="0" dirty="0" smtClean="0"/>
                    <a:t>до п</a:t>
                  </a:r>
                  <a:r>
                    <a:rPr lang="ru-RU" sz="1800" b="0" baseline="0" dirty="0" smtClean="0"/>
                    <a:t>ересечения </a:t>
                  </a:r>
                  <a:endParaRPr lang="ru-RU" sz="1800" b="0" i="1" baseline="0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1" baseline="0"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b="1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1" i="1" baseline="0">
                                <a:cs typeface="Times New Roman" panose="02020603050405020304" pitchFamily="18" charset="0"/>
                              </a:rPr>
                              <m:t>J</m:t>
                            </m:r>
                          </m:e>
                          <m:sub>
                            <m:r>
                              <a:rPr lang="en-US" b="1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b="1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𝒄𝒐𝒏𝒔𝒕</m:t>
                        </m:r>
                      </m:oMath>
                    </m:oMathPara>
                  </a14:m>
                  <a:endParaRPr lang="ru-RU" b="1" baseline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4" name="TextBox 2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941" y="4351283"/>
                  <a:ext cx="3077274" cy="67710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1584" t="-4673" r="-257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TextBox 225"/>
                <p:cNvSpPr txBox="1"/>
                <p:nvPr/>
              </p:nvSpPr>
              <p:spPr>
                <a:xfrm>
                  <a:off x="3613230" y="4369561"/>
                  <a:ext cx="2279811" cy="7408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:r>
                    <a:rPr lang="ru-RU" sz="1800" baseline="0" dirty="0" smtClean="0"/>
                    <a:t>Обл.</a:t>
                  </a:r>
                  <a:r>
                    <a:rPr lang="en-US" sz="1800" baseline="0" dirty="0" smtClean="0"/>
                    <a:t> </a:t>
                  </a:r>
                  <a:r>
                    <a:rPr lang="ru-RU" sz="1800" baseline="0" dirty="0" smtClean="0"/>
                    <a:t>изменения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i="1" baseline="0">
                          <a:cs typeface="Times New Roman" panose="02020603050405020304" pitchFamily="18" charset="0"/>
                        </a:rPr>
                        <m:t>J</m:t>
                      </m:r>
                      <m:r>
                        <a:rPr lang="en-US" sz="1800" b="1" i="1" baseline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1800" b="1" i="1" baseline="0" dirty="0" smtClean="0">
                      <a:cs typeface="Times New Roman" panose="02020603050405020304" pitchFamily="18" charset="0"/>
                    </a:rPr>
                    <a:t/>
                  </a:r>
                  <a:br>
                    <a:rPr lang="en-US" sz="1800" b="1" i="1" baseline="0" dirty="0" smtClean="0">
                      <a:cs typeface="Times New Roman" panose="02020603050405020304" pitchFamily="18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baseline="0"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sz="1800" b="1" i="1" baseline="0">
                                <a:latin typeface="Cambria Math" panose="02040503050406030204" pitchFamily="18" charset="0"/>
                              </a:rPr>
                              <m:t>𝒆𝒇𝒇</m:t>
                            </m:r>
                          </m:sub>
                        </m:sSub>
                        <m:r>
                          <a:rPr lang="en-US" sz="1800" b="1" i="1" baseline="0">
                            <a:latin typeface="Cambria Math" panose="02040503050406030204" pitchFamily="18" charset="0"/>
                          </a:rPr>
                          <m:t>∼</m:t>
                        </m:r>
                        <m:rad>
                          <m:radPr>
                            <m:degHide m:val="on"/>
                            <m:ctrlPr>
                              <a:rPr lang="en-US" sz="1800" b="1" i="1" baseline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800" b="1" i="1" baseline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baseline="0"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p>
                                <m:r>
                                  <a:rPr lang="en-US" sz="1800" b="1" i="1" baseline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rad>
                        <m:r>
                          <a:rPr lang="en-US" sz="1800" b="1" i="1" baseline="0" smtClean="0">
                            <a:latin typeface="Cambria Math" panose="02040503050406030204" pitchFamily="18" charset="0"/>
                          </a:rPr>
                          <m:t>≫</m:t>
                        </m:r>
                        <m:sSub>
                          <m:sSubPr>
                            <m:ctrlPr>
                              <a:rPr lang="en-US" sz="1800" b="1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baseline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baseline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oMath>
                    </m:oMathPara>
                  </a14:m>
                  <a:endParaRPr lang="ru-RU" b="1" baseline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6" name="TextBox 2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3230" y="4369561"/>
                  <a:ext cx="2279811" cy="74080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2406" t="-4274" b="-427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7" name="Прямая со стрелкой 226"/>
            <p:cNvCxnSpPr/>
            <p:nvPr/>
          </p:nvCxnSpPr>
          <p:spPr bwMode="auto">
            <a:xfrm flipH="1" flipV="1">
              <a:off x="6121523" y="5016731"/>
              <a:ext cx="2844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/>
                <p:cNvSpPr txBox="1"/>
                <p:nvPr/>
              </p:nvSpPr>
              <p:spPr>
                <a:xfrm>
                  <a:off x="5980075" y="4333230"/>
                  <a:ext cx="3281636" cy="677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800" baseline="0" dirty="0" smtClean="0"/>
                    <a:t>Адиаб. обл.</a:t>
                  </a:r>
                  <a:r>
                    <a:rPr lang="en-US" sz="1800" baseline="0" dirty="0" smtClean="0"/>
                    <a:t> </a:t>
                  </a:r>
                  <a:r>
                    <a:rPr lang="ru-RU" sz="1800" baseline="0" dirty="0" smtClean="0"/>
                    <a:t>после п</a:t>
                  </a:r>
                  <a:r>
                    <a:rPr lang="ru-RU" sz="1800" b="0" baseline="0" dirty="0" smtClean="0"/>
                    <a:t>ересечения </a:t>
                  </a:r>
                  <a:endParaRPr lang="ru-RU" sz="1800" b="0" i="1" baseline="0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1" baseline="0"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ru-RU" b="1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b="1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1" i="1" baseline="0">
                                <a:cs typeface="Times New Roman" panose="02020603050405020304" pitchFamily="18" charset="0"/>
                              </a:rPr>
                              <m:t>J</m:t>
                            </m:r>
                          </m:e>
                          <m:sub>
                            <m:r>
                              <a:rPr lang="en-US" b="1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b="1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𝒄𝒐𝒏𝒔𝒕</m:t>
                        </m:r>
                      </m:oMath>
                    </m:oMathPara>
                  </a14:m>
                  <a:endParaRPr lang="ru-RU" b="1" baseline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8" name="TextBox 2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0075" y="4333230"/>
                  <a:ext cx="3281636" cy="67710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1673" t="-4673" r="-7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9" name="Прямая со стрелкой 228"/>
            <p:cNvCxnSpPr/>
            <p:nvPr/>
          </p:nvCxnSpPr>
          <p:spPr bwMode="auto">
            <a:xfrm flipH="1" flipV="1">
              <a:off x="3433588" y="5016731"/>
              <a:ext cx="2556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TextBox 229"/>
                <p:cNvSpPr txBox="1"/>
                <p:nvPr/>
              </p:nvSpPr>
              <p:spPr>
                <a:xfrm>
                  <a:off x="5601721" y="5706363"/>
                  <a:ext cx="1032971" cy="4247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baseline="0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oMath>
                    </m:oMathPara>
                  </a14:m>
                  <a:endParaRPr lang="ru-RU" baseline="0" dirty="0"/>
                </a:p>
              </p:txBody>
            </p:sp>
          </mc:Choice>
          <mc:Fallback xmlns="">
            <p:sp>
              <p:nvSpPr>
                <p:cNvPr id="230" name="TextBox 2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1721" y="5706363"/>
                  <a:ext cx="1032971" cy="4247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b="-1014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TextBox 230"/>
                <p:cNvSpPr txBox="1"/>
                <p:nvPr/>
              </p:nvSpPr>
              <p:spPr>
                <a:xfrm>
                  <a:off x="2804208" y="5727563"/>
                  <a:ext cx="1032971" cy="4247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baseline="0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</m:oMath>
                    </m:oMathPara>
                  </a14:m>
                  <a:endParaRPr lang="ru-RU" baseline="0" dirty="0"/>
                </a:p>
              </p:txBody>
            </p:sp>
          </mc:Choice>
          <mc:Fallback xmlns="">
            <p:sp>
              <p:nvSpPr>
                <p:cNvPr id="231" name="TextBox 2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4208" y="5727563"/>
                  <a:ext cx="1032971" cy="42473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8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2" name="Прямая соединительная линия 231"/>
          <p:cNvCxnSpPr/>
          <p:nvPr/>
        </p:nvCxnSpPr>
        <p:spPr bwMode="auto">
          <a:xfrm flipV="1">
            <a:off x="3431221" y="4552657"/>
            <a:ext cx="0" cy="126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" name="Прямая соединительная линия 232"/>
          <p:cNvCxnSpPr/>
          <p:nvPr/>
        </p:nvCxnSpPr>
        <p:spPr bwMode="auto">
          <a:xfrm flipV="1">
            <a:off x="6067107" y="4565207"/>
            <a:ext cx="0" cy="126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/>
              <p:cNvSpPr txBox="1"/>
              <p:nvPr/>
            </p:nvSpPr>
            <p:spPr>
              <a:xfrm>
                <a:off x="2078668" y="487874"/>
                <a:ext cx="4922622" cy="459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200" b="1" baseline="0" dirty="0" smtClean="0">
                    <a:solidFill>
                      <a:srgbClr val="0000FF"/>
                    </a:solidFill>
                  </a:rPr>
                  <a:t>Медленное  пересечение</a:t>
                </a:r>
                <a:r>
                  <a:rPr lang="en-US" sz="2200" b="1" baseline="0" dirty="0" smtClean="0">
                    <a:solidFill>
                      <a:srgbClr val="0000FF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baseline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baseline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p>
                        <m:r>
                          <a:rPr lang="en-US" sz="2200" b="1" i="1" baseline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1" i="1" baseline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bSup>
                      <m:sSubSupPr>
                        <m:ctrlPr>
                          <a:rPr lang="en-US" sz="2200" b="1" i="1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i="1" baseline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200" b="1" i="1" baseline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sz="2200" b="1" i="1" baseline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ru-RU" sz="2200" b="1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8" name="TextBox 2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668" y="487874"/>
                <a:ext cx="4922622" cy="459549"/>
              </a:xfrm>
              <a:prstGeom prst="rect">
                <a:avLst/>
              </a:prstGeom>
              <a:blipFill rotWithShape="0">
                <a:blip r:embed="rId23"/>
                <a:stretch>
                  <a:fillRect l="-1609" t="-4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/>
              <p:cNvSpPr txBox="1"/>
              <p:nvPr/>
            </p:nvSpPr>
            <p:spPr>
              <a:xfrm>
                <a:off x="2073852" y="2186891"/>
                <a:ext cx="5406009" cy="459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200" b="1" baseline="0" dirty="0" smtClean="0">
                    <a:solidFill>
                      <a:srgbClr val="FF0000"/>
                    </a:solidFill>
                  </a:rPr>
                  <a:t>Промежуточное  пересечение</a:t>
                </a:r>
                <a:r>
                  <a:rPr lang="en-US" sz="2200" b="1" baseline="0" dirty="0">
                    <a:solidFill>
                      <a:srgbClr val="FF0000"/>
                    </a:solidFill>
                  </a:rPr>
                  <a:t>:</a:t>
                </a:r>
                <a:r>
                  <a:rPr lang="en-US" sz="2200" b="1" baseline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p>
                        <m:r>
                          <a:rPr lang="en-US" sz="2200" b="1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1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US" sz="2200" b="1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i="1" baseline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200" b="1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sz="2200" b="1" i="1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ru-RU" sz="2200" b="1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9" name="TextBox 2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852" y="2186891"/>
                <a:ext cx="5406009" cy="459549"/>
              </a:xfrm>
              <a:prstGeom prst="rect">
                <a:avLst/>
              </a:prstGeom>
              <a:blipFill rotWithShape="0">
                <a:blip r:embed="rId24"/>
                <a:stretch>
                  <a:fillRect l="-1466" t="-4000" b="-25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/>
              <p:cNvSpPr txBox="1"/>
              <p:nvPr/>
            </p:nvSpPr>
            <p:spPr>
              <a:xfrm>
                <a:off x="2695142" y="4203836"/>
                <a:ext cx="4152870" cy="459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200" b="1" baseline="0" dirty="0" smtClean="0">
                    <a:solidFill>
                      <a:srgbClr val="00863D"/>
                    </a:solidFill>
                  </a:rPr>
                  <a:t>Быстрое  пересечение</a:t>
                </a:r>
                <a:r>
                  <a:rPr lang="en-US" sz="2200" b="1" baseline="0" dirty="0" smtClean="0">
                    <a:solidFill>
                      <a:srgbClr val="00863D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baseline="0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baseline="0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p>
                        <m:r>
                          <a:rPr lang="en-US" sz="2200" b="1" i="1" baseline="0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1" i="1" baseline="0" smtClean="0">
                        <a:solidFill>
                          <a:srgbClr val="00863D"/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bSup>
                      <m:sSubSupPr>
                        <m:ctrlPr>
                          <a:rPr lang="en-US" sz="2200" b="1" i="1" baseline="0" smtClean="0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i="1" baseline="0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200" b="1" i="1" baseline="0" smtClean="0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sz="2200" b="1" i="1" baseline="0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ru-RU" sz="2200" b="1" baseline="0" dirty="0">
                  <a:solidFill>
                    <a:srgbClr val="00863D"/>
                  </a:solidFill>
                </a:endParaRPr>
              </a:p>
            </p:txBody>
          </p:sp>
        </mc:Choice>
        <mc:Fallback xmlns="">
          <p:sp>
            <p:nvSpPr>
              <p:cNvPr id="240" name="TextBox 2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142" y="4203836"/>
                <a:ext cx="4152870" cy="459549"/>
              </a:xfrm>
              <a:prstGeom prst="rect">
                <a:avLst/>
              </a:prstGeom>
              <a:blipFill rotWithShape="0">
                <a:blip r:embed="rId25"/>
                <a:stretch>
                  <a:fillRect l="-1909" t="-4000" b="-25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7"/>
          <p:cNvSpPr>
            <a:spLocks noChangeArrowheads="1"/>
          </p:cNvSpPr>
          <p:nvPr/>
        </p:nvSpPr>
        <p:spPr bwMode="auto">
          <a:xfrm>
            <a:off x="0" y="1"/>
            <a:ext cx="9144000" cy="43024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Text Box 7"/>
              <p:cNvSpPr txBox="1">
                <a:spLocks noChangeArrowheads="1"/>
              </p:cNvSpPr>
              <p:nvPr/>
            </p:nvSpPr>
            <p:spPr bwMode="auto">
              <a:xfrm>
                <a:off x="-6610" y="82965"/>
                <a:ext cx="9125478" cy="347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ru-RU" altLang="ru-RU" sz="2300" b="1" baseline="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Изменение САИ после </a:t>
                </a:r>
                <a:r>
                  <a:rPr lang="ru-RU" altLang="ru-RU" sz="2300" b="1" baseline="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пересечения спинового </a:t>
                </a:r>
                <a:r>
                  <a:rPr lang="ru-RU" altLang="ru-RU" sz="2300" b="1" baseline="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резонанса</a:t>
                </a:r>
                <a:r>
                  <a:rPr lang="en-US" altLang="ru-RU" sz="2300" b="1" baseline="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300" b="1" i="1" baseline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300" b="1" i="1" baseline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𝜺</m:t>
                        </m:r>
                      </m:e>
                      <m:sup>
                        <m:r>
                          <a:rPr lang="en-US" altLang="ru-RU" sz="2300" b="1" i="1" baseline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ru-RU" sz="2300" b="1" i="1" baseline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300" b="1" i="1" baseline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𝒄𝒐𝒏𝒔𝒕</m:t>
                    </m:r>
                  </m:oMath>
                </a14:m>
                <a:r>
                  <a:rPr lang="ru-RU" altLang="ru-RU" sz="2300" b="1" baseline="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ru-RU" sz="23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6610" y="82965"/>
                <a:ext cx="9125478" cy="347275"/>
              </a:xfrm>
              <a:prstGeom prst="rect">
                <a:avLst/>
              </a:prstGeom>
              <a:blipFill rotWithShape="0">
                <a:blip r:embed="rId2"/>
                <a:stretch>
                  <a:fillRect l="-1002" t="-43860" b="-368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sp>
        <p:nvSpPr>
          <p:cNvPr id="225" name="Line 27"/>
          <p:cNvSpPr>
            <a:spLocks noChangeShapeType="1"/>
          </p:cNvSpPr>
          <p:nvPr/>
        </p:nvSpPr>
        <p:spPr bwMode="auto">
          <a:xfrm>
            <a:off x="0" y="3393344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20988" y="1649167"/>
            <a:ext cx="5616735" cy="1120882"/>
            <a:chOff x="292746" y="2738169"/>
            <a:chExt cx="5616735" cy="11208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TextBox 237"/>
                <p:cNvSpPr txBox="1"/>
                <p:nvPr/>
              </p:nvSpPr>
              <p:spPr>
                <a:xfrm>
                  <a:off x="306972" y="2738169"/>
                  <a:ext cx="5192269" cy="4406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baseline="0" dirty="0" smtClean="0">
                      <a:solidFill>
                        <a:srgbClr val="0000FF"/>
                      </a:solidFill>
                    </a:rPr>
                    <a:t>Медленное  пересечение</a:t>
                  </a:r>
                  <a:r>
                    <a:rPr lang="en-US" b="1" baseline="0" dirty="0" smtClean="0">
                      <a:solidFill>
                        <a:srgbClr val="0000FF"/>
                      </a:solidFill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b="1" i="1" baseline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sSubSup>
                        <m:sSubSupPr>
                          <m:ctrlPr>
                            <a:rPr lang="en-US" b="1" i="1" baseline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baseline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baseline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b="1" i="1" baseline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a14:m>
                  <a:r>
                    <a:rPr lang="en-US" b="1" baseline="0" dirty="0">
                      <a:solidFill>
                        <a:srgbClr val="0000FF"/>
                      </a:solidFill>
                    </a:rPr>
                    <a:t>,  </a:t>
                  </a:r>
                  <a14:m>
                    <m:oMath xmlns:m="http://schemas.openxmlformats.org/officeDocument/2006/math">
                      <m:r>
                        <a:rPr lang="en-US" b="1" i="1" baseline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 baseline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1" i="1" baseline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baseline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b="1" baseline="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8" name="TextBox 2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972" y="2738169"/>
                  <a:ext cx="5192269" cy="44063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93" t="-2778" b="-208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/>
                <p:cNvSpPr txBox="1"/>
                <p:nvPr/>
              </p:nvSpPr>
              <p:spPr>
                <a:xfrm>
                  <a:off x="306972" y="3078859"/>
                  <a:ext cx="5602509" cy="4261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baseline="0" dirty="0" smtClean="0">
                      <a:solidFill>
                        <a:srgbClr val="FF0000"/>
                      </a:solidFill>
                    </a:rPr>
                    <a:t>Промежуточное  пересечение</a:t>
                  </a:r>
                  <a:r>
                    <a:rPr lang="en-US" b="1" baseline="0" dirty="0">
                      <a:solidFill>
                        <a:srgbClr val="FF0000"/>
                      </a:solidFill>
                    </a:rPr>
                    <a:t>:</a:t>
                  </a:r>
                  <a:r>
                    <a:rPr lang="en-US" b="1" baseline="0" dirty="0" smtClean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baseline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p>
                          <m:r>
                            <a:rPr lang="en-US" b="1" i="1" baseline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 baseline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US" b="1" i="1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baseline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b="1" i="1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b="1" i="0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baseline="0" dirty="0">
                          <a:solidFill>
                            <a:srgbClr val="FF0000"/>
                          </a:solidFill>
                        </a:rPr>
                        <m:t>,   </m:t>
                      </m:r>
                      <m:r>
                        <a:rPr lang="en-US" b="1" i="1" baseline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 baseline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1" i="1" baseline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baseline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b="1" baseline="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9" name="TextBox 2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972" y="3078859"/>
                  <a:ext cx="5602509" cy="42614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197" t="-1429" b="-242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" name="TextBox 239"/>
                <p:cNvSpPr txBox="1"/>
                <p:nvPr/>
              </p:nvSpPr>
              <p:spPr>
                <a:xfrm>
                  <a:off x="292746" y="3432909"/>
                  <a:ext cx="5192269" cy="4261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baseline="0" dirty="0" smtClean="0">
                      <a:solidFill>
                        <a:srgbClr val="00863D"/>
                      </a:solidFill>
                    </a:rPr>
                    <a:t>Быстрое  пересечение</a:t>
                  </a:r>
                  <a:r>
                    <a:rPr lang="en-US" b="1" baseline="0" dirty="0" smtClean="0">
                      <a:solidFill>
                        <a:srgbClr val="00863D"/>
                      </a:solidFill>
                    </a:rPr>
                    <a:t>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baseline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baseline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p>
                          <m:r>
                            <a:rPr lang="en-US" b="1" i="1" baseline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 baseline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sSubSup>
                        <m:sSubSupPr>
                          <m:ctrlPr>
                            <a:rPr lang="en-US" b="1" i="1" baseline="0" smtClean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baseline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baseline="0" smtClean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b="1" i="1" baseline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a14:m>
                  <a:r>
                    <a:rPr lang="en-US" b="1" baseline="0" dirty="0">
                      <a:solidFill>
                        <a:srgbClr val="00863D"/>
                      </a:solidFill>
                    </a:rPr>
                    <a:t> ,   </a:t>
                  </a:r>
                  <a14:m>
                    <m:oMath xmlns:m="http://schemas.openxmlformats.org/officeDocument/2006/math">
                      <m:r>
                        <a:rPr lang="en-US" b="1" i="1" baseline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 baseline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b="1" i="1" baseline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baseline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b="1" baseline="0" dirty="0">
                    <a:solidFill>
                      <a:srgbClr val="00863D"/>
                    </a:solidFill>
                  </a:endParaRPr>
                </a:p>
              </p:txBody>
            </p:sp>
          </mc:Choice>
          <mc:Fallback xmlns="">
            <p:sp>
              <p:nvSpPr>
                <p:cNvPr id="240" name="TextBox 2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746" y="3432909"/>
                  <a:ext cx="5192269" cy="42614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174" t="-1429" b="-242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 Box 61"/>
              <p:cNvSpPr txBox="1">
                <a:spLocks noChangeArrowheads="1"/>
              </p:cNvSpPr>
              <p:nvPr/>
            </p:nvSpPr>
            <p:spPr bwMode="auto">
              <a:xfrm>
                <a:off x="306972" y="782347"/>
                <a:ext cx="5402804" cy="868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200" i="1" baseline="0">
                              <a:cs typeface="Times New Roman" panose="02020603050405020304" pitchFamily="18" charset="0"/>
                            </a:rPr>
                            <m:t>J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200" b="0" i="0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after</m:t>
                          </m:r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200" b="0" i="1" baseline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1−2</m:t>
                          </m:r>
                          <m:func>
                            <m:funcPr>
                              <m:ctrlPr>
                                <a:rPr lang="en-US" sz="2200" b="0" i="1" baseline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baseline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b="0" i="1" baseline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baseline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200" b="0" i="1" baseline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baseline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baseline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sSubSup>
                                        <m:sSubSupPr>
                                          <m:ctrlPr>
                                            <a:rPr lang="en-US" sz="2200" b="0" i="1" baseline="0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 baseline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baseline="0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sz="2200" b="0" i="1" baseline="0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sz="2200" b="0" i="1" baseline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2|</m:t>
                                      </m:r>
                                      <m:sSup>
                                        <m:sSupPr>
                                          <m:ctrlPr>
                                            <a:rPr lang="en-US" sz="2200" i="1" baseline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i="1" baseline="0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2200" i="1" baseline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2200" b="0" i="1" baseline="0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sSub>
                        <m:sSubPr>
                          <m:ctrlPr>
                            <a:rPr lang="en-US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200" i="1" baseline="0">
                              <a:cs typeface="Times New Roman" panose="02020603050405020304" pitchFamily="18" charset="0"/>
                            </a:rPr>
                            <m:t>J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200" b="0" i="0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before</m:t>
                          </m:r>
                          <m:r>
                            <a:rPr lang="en-US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ru-RU" sz="2200" baseline="0" dirty="0"/>
              </a:p>
            </p:txBody>
          </p:sp>
        </mc:Choice>
        <mc:Fallback xmlns="">
          <p:sp>
            <p:nvSpPr>
              <p:cNvPr id="175" name="Text 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972" y="782347"/>
                <a:ext cx="5402804" cy="8686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 Box 55"/>
              <p:cNvSpPr txBox="1">
                <a:spLocks noChangeArrowheads="1"/>
              </p:cNvSpPr>
              <p:nvPr/>
            </p:nvSpPr>
            <p:spPr bwMode="auto">
              <a:xfrm>
                <a:off x="332104" y="2847328"/>
                <a:ext cx="8811896" cy="440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aseline="0" dirty="0" smtClean="0"/>
                  <a:t>Вдали </a:t>
                </a:r>
                <a:r>
                  <a:rPr lang="ru-RU" baseline="0" dirty="0"/>
                  <a:t>от </a:t>
                </a:r>
                <a:r>
                  <a:rPr lang="ru-RU" baseline="0" dirty="0" smtClean="0"/>
                  <a:t>рез</a:t>
                </a:r>
                <a:r>
                  <a:rPr lang="en-US" baseline="0" dirty="0" smtClean="0"/>
                  <a:t>. </a:t>
                </a:r>
                <a:r>
                  <a:rPr lang="ru-RU" baseline="0" dirty="0" smtClean="0"/>
                  <a:t>области </a:t>
                </a:r>
                <a14:m>
                  <m:oMath xmlns:m="http://schemas.openxmlformats.org/officeDocument/2006/math">
                    <m:r>
                      <a:rPr lang="ru-RU" b="0" i="1" baseline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≫</m:t>
                    </m:r>
                    <m:func>
                      <m:func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baseline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, </m:t>
                        </m:r>
                        <m:rad>
                          <m:radPr>
                            <m:degHide m:val="on"/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rad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ru-RU" baseline="0" dirty="0" smtClean="0"/>
                  <a:t> степень деполяризации</a:t>
                </a:r>
                <a:r>
                  <a:rPr lang="en-US" baseline="0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=1−|</m:t>
                    </m:r>
                    <m:d>
                      <m:dPr>
                        <m:begChr m:val="⟨"/>
                        <m:endChr m:val="⟩"/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 baseline="0">
                            <a:cs typeface="Times New Roman" panose="02020603050405020304" pitchFamily="18" charset="0"/>
                          </a:rPr>
                          <m:t>J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baseline="0" dirty="0" smtClean="0"/>
                  <a:t> </a:t>
                </a:r>
                <a:endParaRPr lang="ru-RU" baseline="0" dirty="0"/>
              </a:p>
            </p:txBody>
          </p:sp>
        </mc:Choice>
        <mc:Fallback xmlns="">
          <p:sp>
            <p:nvSpPr>
              <p:cNvPr id="180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104" y="2847328"/>
                <a:ext cx="8811896" cy="440826"/>
              </a:xfrm>
              <a:prstGeom prst="rect">
                <a:avLst/>
              </a:prstGeom>
              <a:blipFill rotWithShape="0">
                <a:blip r:embed="rId8"/>
                <a:stretch>
                  <a:fillRect l="-692" b="-2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292067" y="474307"/>
            <a:ext cx="5207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baseline="0" dirty="0"/>
              <a:t>О</a:t>
            </a:r>
            <a:r>
              <a:rPr lang="ru-RU" b="1" baseline="0" dirty="0" smtClean="0"/>
              <a:t>бобщенная </a:t>
            </a:r>
            <a:r>
              <a:rPr lang="ru-RU" b="1" baseline="0" dirty="0"/>
              <a:t>ФС формула (</a:t>
            </a:r>
            <a:r>
              <a:rPr lang="en-US" b="1" baseline="0" dirty="0"/>
              <a:t>Froissart-</a:t>
            </a:r>
            <a:r>
              <a:rPr lang="en-US" b="1" baseline="0" dirty="0" err="1"/>
              <a:t>Stora</a:t>
            </a:r>
            <a:r>
              <a:rPr lang="en-US" b="1" baseline="0" dirty="0"/>
              <a:t>)</a:t>
            </a:r>
            <a:endParaRPr lang="ru-RU" b="1" baseline="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4518" y="3459563"/>
            <a:ext cx="4324350" cy="2724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570" y="3425626"/>
            <a:ext cx="4324350" cy="2752725"/>
          </a:xfrm>
          <a:prstGeom prst="rect">
            <a:avLst/>
          </a:prstGeom>
        </p:spPr>
      </p:pic>
      <p:grpSp>
        <p:nvGrpSpPr>
          <p:cNvPr id="231" name="Группа 230"/>
          <p:cNvGrpSpPr/>
          <p:nvPr/>
        </p:nvGrpSpPr>
        <p:grpSpPr>
          <a:xfrm>
            <a:off x="6610064" y="572434"/>
            <a:ext cx="2281516" cy="2047936"/>
            <a:chOff x="6610064" y="572434"/>
            <a:chExt cx="2281516" cy="2047936"/>
          </a:xfrm>
        </p:grpSpPr>
        <p:cxnSp>
          <p:nvCxnSpPr>
            <p:cNvPr id="228" name="Прямая соединительная линия 227"/>
            <p:cNvCxnSpPr/>
            <p:nvPr/>
          </p:nvCxnSpPr>
          <p:spPr bwMode="auto">
            <a:xfrm flipH="1" flipV="1">
              <a:off x="7209752" y="1319297"/>
              <a:ext cx="36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Прямая соединительная линия 47"/>
            <p:cNvCxnSpPr/>
            <p:nvPr/>
          </p:nvCxnSpPr>
          <p:spPr bwMode="auto">
            <a:xfrm flipH="1" flipV="1">
              <a:off x="7198338" y="1791199"/>
              <a:ext cx="1044000" cy="40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Прямая со стрелкой 17"/>
            <p:cNvCxnSpPr/>
            <p:nvPr/>
          </p:nvCxnSpPr>
          <p:spPr bwMode="auto">
            <a:xfrm flipV="1">
              <a:off x="7429262" y="656682"/>
              <a:ext cx="0" cy="17635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Прямая со стрелкой 18"/>
            <p:cNvCxnSpPr/>
            <p:nvPr/>
          </p:nvCxnSpPr>
          <p:spPr bwMode="auto">
            <a:xfrm>
              <a:off x="7389625" y="2342628"/>
              <a:ext cx="1215326" cy="7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Прямоугольник 19"/>
                <p:cNvSpPr/>
                <p:nvPr/>
              </p:nvSpPr>
              <p:spPr>
                <a:xfrm>
                  <a:off x="7055893" y="655685"/>
                  <a:ext cx="477493" cy="3997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baseline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baseline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i="1" baseline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0" name="Прямоугольник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5893" y="655685"/>
                  <a:ext cx="477493" cy="3997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16923" r="-18987" b="-123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Прямоугольник 20"/>
                <p:cNvSpPr/>
                <p:nvPr/>
              </p:nvSpPr>
              <p:spPr>
                <a:xfrm>
                  <a:off x="8364491" y="1972395"/>
                  <a:ext cx="527089" cy="3702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baseline="0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baseline="0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baseline="0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i="1" baseline="0" dirty="0">
                                <a:latin typeface="Cambria Math" panose="02040503050406030204" pitchFamily="18" charset="0"/>
                              </a:rPr>
                              <m:t>⊥ 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1" name="Прямоугольник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4491" y="1972395"/>
                  <a:ext cx="527089" cy="3702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18333" r="-17241" b="-11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Прямая со стрелкой 21"/>
            <p:cNvCxnSpPr/>
            <p:nvPr/>
          </p:nvCxnSpPr>
          <p:spPr bwMode="auto">
            <a:xfrm flipV="1">
              <a:off x="7429262" y="791517"/>
              <a:ext cx="921370" cy="15511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Прямая соединительная линия 22"/>
            <p:cNvCxnSpPr/>
            <p:nvPr/>
          </p:nvCxnSpPr>
          <p:spPr bwMode="auto">
            <a:xfrm flipH="1">
              <a:off x="7429261" y="775011"/>
              <a:ext cx="9293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Прямая соединительная линия 23"/>
            <p:cNvCxnSpPr/>
            <p:nvPr/>
          </p:nvCxnSpPr>
          <p:spPr bwMode="auto">
            <a:xfrm flipH="1" flipV="1">
              <a:off x="8350365" y="775011"/>
              <a:ext cx="0" cy="15870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Прямоугольник 24"/>
                <p:cNvSpPr/>
                <p:nvPr/>
              </p:nvSpPr>
              <p:spPr>
                <a:xfrm>
                  <a:off x="8341999" y="1397844"/>
                  <a:ext cx="350608" cy="3702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baseline="0" dirty="0"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5" name="Прямоугольник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999" y="1397844"/>
                  <a:ext cx="350608" cy="3702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Прямоугольник 25"/>
                <p:cNvSpPr/>
                <p:nvPr/>
              </p:nvSpPr>
              <p:spPr>
                <a:xfrm>
                  <a:off x="7731595" y="2250138"/>
                  <a:ext cx="576110" cy="3702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baseline="0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baseline="0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baseline="0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baseline="0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6" name="Прямоугольник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1595" y="2250138"/>
                  <a:ext cx="576110" cy="3702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Прямоугольник 26"/>
                <p:cNvSpPr/>
                <p:nvPr/>
              </p:nvSpPr>
              <p:spPr>
                <a:xfrm>
                  <a:off x="8471012" y="572434"/>
                  <a:ext cx="372317" cy="4198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baseline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baseline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7" name="Прямоугольник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1012" y="572434"/>
                  <a:ext cx="372317" cy="419826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44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Прямоугольник 28"/>
                <p:cNvSpPr/>
                <p:nvPr/>
              </p:nvSpPr>
              <p:spPr>
                <a:xfrm>
                  <a:off x="7779300" y="1074227"/>
                  <a:ext cx="391863" cy="3702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acc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29" name="Прямоугольник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9300" y="1074227"/>
                  <a:ext cx="391863" cy="3702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Прямоугольник 29"/>
                <p:cNvSpPr/>
                <p:nvPr/>
              </p:nvSpPr>
              <p:spPr>
                <a:xfrm>
                  <a:off x="7436583" y="879246"/>
                  <a:ext cx="371171" cy="4140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 baseline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baseline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30" name="Прямоугольник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6583" y="879246"/>
                  <a:ext cx="371171" cy="41402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4" name="Группа 223"/>
            <p:cNvGrpSpPr/>
            <p:nvPr/>
          </p:nvGrpSpPr>
          <p:grpSpPr>
            <a:xfrm rot="1809442">
              <a:off x="7264995" y="1369444"/>
              <a:ext cx="828000" cy="1120847"/>
              <a:chOff x="5936157" y="1398630"/>
              <a:chExt cx="828000" cy="1120847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5936157" y="1398630"/>
                <a:ext cx="828000" cy="1120847"/>
                <a:chOff x="5936157" y="1398630"/>
                <a:chExt cx="828000" cy="1120847"/>
              </a:xfrm>
            </p:grpSpPr>
            <p:grpSp>
              <p:nvGrpSpPr>
                <p:cNvPr id="28" name="Группа 27"/>
                <p:cNvGrpSpPr/>
                <p:nvPr/>
              </p:nvGrpSpPr>
              <p:grpSpPr>
                <a:xfrm flipH="1">
                  <a:off x="5936157" y="1398630"/>
                  <a:ext cx="828000" cy="1120847"/>
                  <a:chOff x="5988340" y="2563287"/>
                  <a:chExt cx="507734" cy="896407"/>
                </a:xfrm>
              </p:grpSpPr>
              <p:cxnSp>
                <p:nvCxnSpPr>
                  <p:cNvPr id="31" name="Прямая со стрелкой 30"/>
                  <p:cNvCxnSpPr/>
                  <p:nvPr/>
                </p:nvCxnSpPr>
                <p:spPr bwMode="auto">
                  <a:xfrm flipH="1" flipV="1">
                    <a:off x="6237115" y="2597185"/>
                    <a:ext cx="0" cy="83495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32" name="Овал 31"/>
                  <p:cNvSpPr/>
                  <p:nvPr/>
                </p:nvSpPr>
                <p:spPr bwMode="auto">
                  <a:xfrm>
                    <a:off x="5988340" y="2563287"/>
                    <a:ext cx="507734" cy="21600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000" b="0" i="0" u="none" strike="noStrike" cap="none" normalizeH="0" baseline="30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3" name="Прямая со стрелкой 32"/>
                  <p:cNvCxnSpPr/>
                  <p:nvPr/>
                </p:nvCxnSpPr>
                <p:spPr bwMode="auto">
                  <a:xfrm rot="1449442" flipH="1" flipV="1">
                    <a:off x="6356852" y="2624744"/>
                    <a:ext cx="0" cy="83495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7" name="Прямая соединительная линия 6"/>
                <p:cNvCxnSpPr>
                  <a:stCxn id="32" idx="6"/>
                </p:cNvCxnSpPr>
                <p:nvPr/>
              </p:nvCxnSpPr>
              <p:spPr bwMode="auto">
                <a:xfrm rot="19790558">
                  <a:off x="5973661" y="1415087"/>
                  <a:ext cx="402633" cy="257783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6" name="Правая фигурная скобка 15"/>
              <p:cNvSpPr/>
              <p:nvPr/>
            </p:nvSpPr>
            <p:spPr bwMode="auto">
              <a:xfrm>
                <a:off x="6381178" y="1586307"/>
                <a:ext cx="193205" cy="875166"/>
              </a:xfrm>
              <a:prstGeom prst="rightBrace">
                <a:avLst>
                  <a:gd name="adj1" fmla="val 40536"/>
                  <a:gd name="adj2" fmla="val 51001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Прямоугольник 225"/>
                <p:cNvSpPr/>
                <p:nvPr/>
              </p:nvSpPr>
              <p:spPr>
                <a:xfrm>
                  <a:off x="7786978" y="1866449"/>
                  <a:ext cx="341760" cy="3929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i="1" baseline="0">
                            <a:cs typeface="Times New Roman" panose="02020603050405020304" pitchFamily="18" charset="0"/>
                          </a:rPr>
                          <m:t>J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26" name="Прямоугольник 2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6978" y="1866449"/>
                  <a:ext cx="341760" cy="392993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Прямоугольник 44"/>
                <p:cNvSpPr/>
                <p:nvPr/>
              </p:nvSpPr>
              <p:spPr>
                <a:xfrm>
                  <a:off x="6610064" y="1340192"/>
                  <a:ext cx="715965" cy="4242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ru-RU" b="0" i="0" baseline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ru-RU" baseline="0" dirty="0"/>
                </a:p>
              </p:txBody>
            </p:sp>
          </mc:Choice>
          <mc:Fallback xmlns="">
            <p:sp>
              <p:nvSpPr>
                <p:cNvPr id="45" name="Прямоугольник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0064" y="1340192"/>
                  <a:ext cx="715965" cy="42428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579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Прямая со стрелкой 229"/>
            <p:cNvCxnSpPr/>
            <p:nvPr/>
          </p:nvCxnSpPr>
          <p:spPr bwMode="auto">
            <a:xfrm>
              <a:off x="7307555" y="1321151"/>
              <a:ext cx="0" cy="4401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119877" y="5583473"/>
                <a:ext cx="1675962" cy="359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1" i="1" baseline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 baseline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1600" b="1" i="1" baseline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sz="1600" b="1" i="1" baseline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ru-RU" sz="1600" b="1" i="1" baseline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600" b="1" i="1" baseline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1600" b="1" i="1" baseline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1600" b="1" i="1" baseline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𝟑𝟖</m:t>
                      </m:r>
                      <m:sSup>
                        <m:sSupPr>
                          <m:ctrlPr>
                            <a:rPr lang="en-US" sz="1600" b="1" i="1" baseline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600" b="1" i="1" baseline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 baseline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p>
                          <m:r>
                            <a:rPr lang="en-US" sz="1600" b="1" i="1" baseline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877" y="5583473"/>
                <a:ext cx="1675962" cy="359394"/>
              </a:xfrm>
              <a:prstGeom prst="rect">
                <a:avLst/>
              </a:prstGeom>
              <a:blipFill rotWithShape="0">
                <a:blip r:embed="rId20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6968046" y="4548217"/>
                <a:ext cx="1675962" cy="359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1" i="1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 baseline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1600" b="1" i="1" baseline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sz="1600" b="1" i="1" baseline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ru-RU" sz="16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6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sz="16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16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𝟔𝟔</m:t>
                      </m:r>
                      <m:sSup>
                        <m:sSupPr>
                          <m:ctrlPr>
                            <a:rPr lang="en-US" sz="1600" b="1" i="1" baseline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600" b="1" i="1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 baseline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p>
                          <m:r>
                            <a:rPr lang="en-US" sz="1600" b="1" i="1" baseline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046" y="4548217"/>
                <a:ext cx="1675962" cy="359394"/>
              </a:xfrm>
              <a:prstGeom prst="rect">
                <a:avLst/>
              </a:prstGeom>
              <a:blipFill rotWithShape="0">
                <a:blip r:embed="rId21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6842305" y="3593715"/>
                <a:ext cx="1675962" cy="359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1" i="1" baseline="0" smtClean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 baseline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1600" b="1" i="1" baseline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sz="1600" b="1" i="1" baseline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ru-RU" sz="1600" b="1" i="1" baseline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600" b="1" i="1" baseline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sz="1600" b="1" i="1" baseline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1600" b="1" i="1" baseline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sz="1600" b="1" i="1" baseline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600" b="1" i="1" baseline="0" smtClean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 baseline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p>
                          <m:r>
                            <a:rPr lang="en-US" sz="1600" b="1" i="1" baseline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1600" dirty="0">
                  <a:solidFill>
                    <a:srgbClr val="00863D"/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305" y="3593715"/>
                <a:ext cx="1675962" cy="359394"/>
              </a:xfrm>
              <a:prstGeom prst="rect">
                <a:avLst/>
              </a:prstGeom>
              <a:blipFill rotWithShape="0">
                <a:blip r:embed="rId22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840288" y="4195763"/>
            <a:ext cx="1041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1400" baseline="0">
              <a:latin typeface="Arial" panose="020B060402020202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1258"/>
            <a:ext cx="44196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4271"/>
            <a:ext cx="4606925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1132508"/>
            <a:ext cx="9525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aseline="0">
                <a:latin typeface="Arial" panose="020B0604020202020204" pitchFamily="34" charset="0"/>
              </a:rPr>
              <a:t>lg(w/w</a:t>
            </a:r>
            <a:r>
              <a:rPr lang="en-US" altLang="ru-RU" sz="1400" baseline="-25000">
                <a:latin typeface="Arial" panose="020B0604020202020204" pitchFamily="34" charset="0"/>
              </a:rPr>
              <a:t>D</a:t>
            </a:r>
            <a:r>
              <a:rPr lang="en-US" altLang="ru-RU" sz="1400" baseline="0">
                <a:latin typeface="Arial" panose="020B0604020202020204" pitchFamily="34" charset="0"/>
              </a:rPr>
              <a:t>)</a:t>
            </a:r>
            <a:endParaRPr lang="ru-RU" altLang="ru-RU" sz="1400" baseline="-25000">
              <a:latin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087688" y="2835896"/>
            <a:ext cx="104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aseline="0">
                <a:latin typeface="Arial" panose="020B0604020202020204" pitchFamily="34" charset="0"/>
              </a:rPr>
              <a:t>E</a:t>
            </a:r>
            <a:r>
              <a:rPr lang="en-US" altLang="ru-RU" sz="1400" baseline="-25000">
                <a:latin typeface="Arial" panose="020B0604020202020204" pitchFamily="34" charset="0"/>
              </a:rPr>
              <a:t>p</a:t>
            </a:r>
            <a:r>
              <a:rPr lang="en-US" altLang="ru-RU" sz="1400" baseline="0">
                <a:latin typeface="Arial" panose="020B0604020202020204" pitchFamily="34" charset="0"/>
              </a:rPr>
              <a:t> ,</a:t>
            </a:r>
            <a:r>
              <a:rPr lang="en-US" altLang="ru-RU" sz="1400" baseline="-25000">
                <a:latin typeface="Arial" panose="020B0604020202020204" pitchFamily="34" charset="0"/>
              </a:rPr>
              <a:t> </a:t>
            </a:r>
            <a:r>
              <a:rPr lang="en-US" altLang="ru-RU" sz="1400" baseline="0">
                <a:latin typeface="Arial" panose="020B0604020202020204" pitchFamily="34" charset="0"/>
              </a:rPr>
              <a:t>GeV</a:t>
            </a:r>
            <a:endParaRPr lang="ru-RU" altLang="ru-RU" sz="1400" baseline="0">
              <a:latin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285875" y="3040683"/>
            <a:ext cx="186690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200" baseline="0" dirty="0" err="1">
                <a:latin typeface="Arial" panose="020B0604020202020204" pitchFamily="34" charset="0"/>
              </a:rPr>
              <a:t>w</a:t>
            </a:r>
            <a:r>
              <a:rPr lang="en-US" altLang="ru-RU" sz="1200" baseline="-25000" dirty="0" err="1">
                <a:latin typeface="Arial" panose="020B0604020202020204" pitchFamily="34" charset="0"/>
              </a:rPr>
              <a:t>D</a:t>
            </a:r>
            <a:r>
              <a:rPr lang="en-US" altLang="ru-RU" sz="1200" baseline="0" dirty="0">
                <a:latin typeface="Arial" panose="020B0604020202020204" pitchFamily="34" charset="0"/>
              </a:rPr>
              <a:t> = 7.3</a:t>
            </a:r>
            <a:r>
              <a:rPr lang="en-US" altLang="ru-RU" sz="1200" baseline="0" dirty="0">
                <a:latin typeface="Arial" panose="020B0604020202020204" pitchFamily="34" charset="0"/>
                <a:sym typeface="Symbol" panose="05050102010706020507" pitchFamily="18" charset="2"/>
              </a:rPr>
              <a:t> 10</a:t>
            </a:r>
            <a:r>
              <a:rPr lang="en-US" altLang="ru-RU" sz="1200" dirty="0">
                <a:latin typeface="Arial" panose="020B0604020202020204" pitchFamily="34" charset="0"/>
                <a:sym typeface="Symbol" panose="05050102010706020507" pitchFamily="18" charset="2"/>
              </a:rPr>
              <a:t>-4</a:t>
            </a:r>
            <a:endParaRPr lang="en-US" altLang="ru-RU" sz="1200" baseline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5830888" y="2988296"/>
            <a:ext cx="18669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aseline="0" dirty="0" err="1">
                <a:latin typeface="Arial" panose="020B0604020202020204" pitchFamily="34" charset="0"/>
              </a:rPr>
              <a:t>w</a:t>
            </a:r>
            <a:r>
              <a:rPr lang="en-US" altLang="ru-RU" sz="1400" baseline="-25000" dirty="0" err="1">
                <a:latin typeface="Arial" panose="020B0604020202020204" pitchFamily="34" charset="0"/>
              </a:rPr>
              <a:t>D</a:t>
            </a:r>
            <a:r>
              <a:rPr lang="en-US" altLang="ru-RU" sz="1400" baseline="-25000" dirty="0">
                <a:latin typeface="Arial" panose="020B0604020202020204" pitchFamily="34" charset="0"/>
              </a:rPr>
              <a:t> </a:t>
            </a:r>
            <a:r>
              <a:rPr lang="en-US" altLang="ru-RU" sz="1400" baseline="0" dirty="0">
                <a:latin typeface="Arial" panose="020B0604020202020204" pitchFamily="34" charset="0"/>
              </a:rPr>
              <a:t>= 7.3</a:t>
            </a:r>
            <a:r>
              <a:rPr lang="en-US" altLang="ru-RU" sz="1400" baseline="0" dirty="0">
                <a:latin typeface="Arial" panose="020B0604020202020204" pitchFamily="34" charset="0"/>
                <a:sym typeface="Symbol" panose="05050102010706020507" pitchFamily="18" charset="2"/>
              </a:rPr>
              <a:t>10</a:t>
            </a:r>
            <a:r>
              <a:rPr lang="en-US" altLang="ru-RU" sz="1400" dirty="0">
                <a:latin typeface="Arial" panose="020B0604020202020204" pitchFamily="34" charset="0"/>
                <a:sym typeface="Symbol" panose="05050102010706020507" pitchFamily="18" charset="2"/>
              </a:rPr>
              <a:t>-4</a:t>
            </a:r>
            <a:endParaRPr lang="en-US" altLang="ru-RU" sz="1400" baseline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7937500" y="2939083"/>
            <a:ext cx="104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aseline="0">
                <a:latin typeface="Arial" panose="020B0604020202020204" pitchFamily="34" charset="0"/>
              </a:rPr>
              <a:t>E</a:t>
            </a:r>
            <a:r>
              <a:rPr lang="en-US" altLang="ru-RU" sz="1400" baseline="-25000">
                <a:latin typeface="Arial" panose="020B0604020202020204" pitchFamily="34" charset="0"/>
              </a:rPr>
              <a:t>p</a:t>
            </a:r>
            <a:r>
              <a:rPr lang="en-US" altLang="ru-RU" sz="1400" baseline="0">
                <a:latin typeface="Arial" panose="020B0604020202020204" pitchFamily="34" charset="0"/>
              </a:rPr>
              <a:t> ,</a:t>
            </a:r>
            <a:r>
              <a:rPr lang="en-US" altLang="ru-RU" sz="1400" baseline="-25000">
                <a:latin typeface="Arial" panose="020B0604020202020204" pitchFamily="34" charset="0"/>
              </a:rPr>
              <a:t> </a:t>
            </a:r>
            <a:r>
              <a:rPr lang="en-US" altLang="ru-RU" sz="1400" baseline="0">
                <a:latin typeface="Arial" panose="020B0604020202020204" pitchFamily="34" charset="0"/>
              </a:rPr>
              <a:t>GeV</a:t>
            </a:r>
            <a:endParaRPr lang="ru-RU" altLang="ru-RU" sz="1400" baseline="0">
              <a:latin typeface="Arial" panose="020B060402020202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5805488" y="1032496"/>
            <a:ext cx="27051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ru-RU" sz="1600" b="1" baseline="0" dirty="0"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  <a:r>
              <a:rPr lang="en-US" altLang="ru-RU" sz="1600" b="1" baseline="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.</a:t>
            </a:r>
            <a:r>
              <a:rPr lang="ru-RU" altLang="ru-RU" sz="1600" b="1" baseline="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Целые рез</a:t>
            </a:r>
            <a:r>
              <a:rPr lang="en-US" altLang="ru-RU" sz="1600" b="1" baseline="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. </a:t>
            </a:r>
            <a:r>
              <a:rPr lang="en-US" altLang="ru-RU" sz="1600" b="1" baseline="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</a:t>
            </a:r>
            <a:r>
              <a:rPr lang="en-US" altLang="ru-RU" sz="1600" b="1" baseline="-250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spin</a:t>
            </a:r>
            <a:r>
              <a:rPr lang="en-US" altLang="ru-RU" sz="1600" b="1" baseline="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= k</a:t>
            </a:r>
            <a:endParaRPr lang="ru-RU" altLang="ru-RU" sz="1600" baseline="0" dirty="0">
              <a:latin typeface="Comic Sans MS" panose="030F0702030302020204" pitchFamily="66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215900" y="3732213"/>
            <a:ext cx="87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aseline="0">
                <a:latin typeface="Arial" panose="020B0604020202020204" pitchFamily="34" charset="0"/>
              </a:rPr>
              <a:t>lg(w/w</a:t>
            </a:r>
            <a:r>
              <a:rPr lang="en-US" altLang="ru-RU" sz="1400" baseline="-25000">
                <a:latin typeface="Arial" panose="020B0604020202020204" pitchFamily="34" charset="0"/>
              </a:rPr>
              <a:t>D</a:t>
            </a:r>
            <a:r>
              <a:rPr lang="en-US" altLang="ru-RU" sz="1400" baseline="0">
                <a:latin typeface="Arial" panose="020B0604020202020204" pitchFamily="34" charset="0"/>
              </a:rPr>
              <a:t>)</a:t>
            </a:r>
            <a:endParaRPr lang="ru-RU" altLang="ru-RU" sz="1800">
              <a:latin typeface="Bookman Old Style" panose="02050604050505020204" pitchFamily="18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8191500" y="4867275"/>
            <a:ext cx="9525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1400" baseline="0">
              <a:latin typeface="Arial" panose="020B0604020202020204" pitchFamily="34" charset="0"/>
            </a:endParaRPr>
          </a:p>
        </p:txBody>
      </p:sp>
      <p:pic>
        <p:nvPicPr>
          <p:cNvPr id="2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54475"/>
            <a:ext cx="439102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1092200" y="3519488"/>
            <a:ext cx="3011488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ru-RU" sz="1600" b="1" baseline="0" dirty="0">
                <a:solidFill>
                  <a:schemeClr val="accent2"/>
                </a:solidFill>
                <a:latin typeface="Comic Sans MS" panose="030F0702030302020204" pitchFamily="66" charset="0"/>
              </a:rPr>
              <a:t>3. </a:t>
            </a:r>
            <a:r>
              <a:rPr lang="ru-RU" altLang="ru-RU" sz="1600" b="1" baseline="0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Несуперпериодные</a:t>
            </a:r>
            <a:r>
              <a:rPr lang="ru-RU" altLang="ru-RU" sz="1600" b="1" baseline="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рез</a:t>
            </a:r>
            <a:r>
              <a:rPr lang="en-US" altLang="ru-RU" sz="1600" b="1" baseline="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. </a:t>
            </a:r>
            <a:endParaRPr lang="en-US" altLang="ru-RU" sz="1600" b="1" baseline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</a:pPr>
            <a:r>
              <a:rPr lang="en-US" altLang="ru-RU" sz="1600" b="1" baseline="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</a:t>
            </a:r>
            <a:r>
              <a:rPr lang="en-US" altLang="ru-RU" sz="1600" b="1" baseline="-250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spin</a:t>
            </a:r>
            <a:r>
              <a:rPr lang="en-US" altLang="ru-RU" sz="1600" b="1" baseline="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= m  </a:t>
            </a:r>
            <a:r>
              <a:rPr lang="en-US" altLang="ru-RU" sz="1600" b="1" baseline="0" dirty="0" smtClean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</a:t>
            </a:r>
            <a:r>
              <a:rPr lang="en-US" altLang="ru-RU" sz="1600" b="1" baseline="-25000" dirty="0" smtClean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y</a:t>
            </a:r>
            <a:r>
              <a:rPr lang="en-US" altLang="ru-RU" sz="1600" b="1" baseline="0" dirty="0" smtClean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altLang="ru-RU" sz="1600" b="1" baseline="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, m  </a:t>
            </a:r>
            <a:r>
              <a:rPr lang="en-US" altLang="ru-RU" sz="1600" b="1" baseline="0" dirty="0" err="1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kp</a:t>
            </a:r>
            <a:endParaRPr lang="ru-RU" altLang="ru-RU" sz="1600" b="1" baseline="0" dirty="0">
              <a:solidFill>
                <a:schemeClr val="accent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3441700" y="4219575"/>
            <a:ext cx="104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aseline="0">
                <a:latin typeface="Arial" panose="020B0604020202020204" pitchFamily="34" charset="0"/>
              </a:rPr>
              <a:t>E</a:t>
            </a:r>
            <a:r>
              <a:rPr lang="en-US" altLang="ru-RU" sz="1400" baseline="-25000">
                <a:latin typeface="Arial" panose="020B0604020202020204" pitchFamily="34" charset="0"/>
              </a:rPr>
              <a:t>p</a:t>
            </a:r>
            <a:r>
              <a:rPr lang="en-US" altLang="ru-RU" sz="1400" baseline="0">
                <a:latin typeface="Arial" panose="020B0604020202020204" pitchFamily="34" charset="0"/>
              </a:rPr>
              <a:t> ,</a:t>
            </a:r>
            <a:r>
              <a:rPr lang="en-US" altLang="ru-RU" sz="1400" baseline="-25000">
                <a:latin typeface="Arial" panose="020B0604020202020204" pitchFamily="34" charset="0"/>
              </a:rPr>
              <a:t> </a:t>
            </a:r>
            <a:r>
              <a:rPr lang="en-US" altLang="ru-RU" sz="1400" baseline="0">
                <a:latin typeface="Arial" panose="020B0604020202020204" pitchFamily="34" charset="0"/>
              </a:rPr>
              <a:t>GeV</a:t>
            </a:r>
            <a:endParaRPr lang="ru-RU" altLang="ru-RU" sz="1400" baseline="0">
              <a:latin typeface="Arial" panose="020B0604020202020204" pitchFamily="34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4368800" y="5551488"/>
            <a:ext cx="8636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Bookman Old Style" panose="02050604050505020204" pitchFamily="18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4483100" y="3746500"/>
            <a:ext cx="87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aseline="0">
                <a:latin typeface="Arial" panose="020B0604020202020204" pitchFamily="34" charset="0"/>
              </a:rPr>
              <a:t>lg(w/w</a:t>
            </a:r>
            <a:r>
              <a:rPr lang="en-US" altLang="ru-RU" sz="1400" baseline="-25000">
                <a:latin typeface="Arial" panose="020B0604020202020204" pitchFamily="34" charset="0"/>
              </a:rPr>
              <a:t>D</a:t>
            </a:r>
            <a:r>
              <a:rPr lang="en-US" altLang="ru-RU" sz="1400" baseline="0">
                <a:latin typeface="Arial" panose="020B0604020202020204" pitchFamily="34" charset="0"/>
              </a:rPr>
              <a:t>)</a:t>
            </a:r>
            <a:endParaRPr lang="ru-RU" altLang="ru-RU" sz="1800">
              <a:latin typeface="Bookman Old Style" panose="02050604050505020204" pitchFamily="18" charset="0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5589588" y="3457575"/>
            <a:ext cx="29210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ru-RU" sz="1600" b="1" baseline="0" dirty="0">
                <a:solidFill>
                  <a:schemeClr val="accent2"/>
                </a:solidFill>
                <a:latin typeface="Comic Sans MS" panose="030F0702030302020204" pitchFamily="66" charset="0"/>
              </a:rPr>
              <a:t>4. </a:t>
            </a:r>
            <a:r>
              <a:rPr lang="ru-RU" altLang="ru-RU" sz="1600" b="1" baseline="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Резонансы связи</a:t>
            </a:r>
            <a:r>
              <a:rPr lang="en-US" altLang="ru-RU" sz="1600" b="1" baseline="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. </a:t>
            </a:r>
            <a:endParaRPr lang="en-US" altLang="ru-RU" sz="1600" b="1" baseline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</a:pPr>
            <a:r>
              <a:rPr lang="en-US" altLang="ru-RU" sz="1600" b="1" baseline="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</a:t>
            </a:r>
            <a:r>
              <a:rPr lang="en-US" altLang="ru-RU" sz="1600" b="1" baseline="-250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spin</a:t>
            </a:r>
            <a:r>
              <a:rPr lang="en-US" altLang="ru-RU" sz="1600" b="1" baseline="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= m  </a:t>
            </a:r>
            <a:r>
              <a:rPr lang="en-US" altLang="ru-RU" sz="1600" b="1" baseline="0" dirty="0" smtClean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</a:t>
            </a:r>
            <a:r>
              <a:rPr lang="en-US" altLang="ru-RU" sz="1600" b="1" baseline="-25000" dirty="0" smtClean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altLang="ru-RU" sz="1600" b="1" baseline="0" dirty="0" smtClean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altLang="ru-RU" sz="1600" b="1" baseline="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, m  </a:t>
            </a:r>
            <a:r>
              <a:rPr lang="en-US" altLang="ru-RU" sz="1600" b="1" baseline="0" dirty="0" err="1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kp</a:t>
            </a:r>
            <a:endParaRPr lang="ru-RU" altLang="ru-RU" sz="1600" b="1" baseline="0" dirty="0">
              <a:solidFill>
                <a:schemeClr val="accent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1258888" y="5614988"/>
            <a:ext cx="1257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aseline="0">
                <a:latin typeface="Arial" panose="020B0604020202020204" pitchFamily="34" charset="0"/>
              </a:rPr>
              <a:t>w</a:t>
            </a:r>
            <a:r>
              <a:rPr lang="en-US" altLang="ru-RU" sz="1400" baseline="-25000">
                <a:latin typeface="Arial" panose="020B0604020202020204" pitchFamily="34" charset="0"/>
              </a:rPr>
              <a:t>D </a:t>
            </a:r>
            <a:r>
              <a:rPr lang="en-US" altLang="ru-RU" sz="1400" baseline="0">
                <a:latin typeface="Arial" panose="020B0604020202020204" pitchFamily="34" charset="0"/>
              </a:rPr>
              <a:t>= 7.3</a:t>
            </a:r>
            <a:r>
              <a:rPr lang="en-US" altLang="ru-RU" sz="1400" baseline="0">
                <a:latin typeface="Arial" panose="020B0604020202020204" pitchFamily="34" charset="0"/>
                <a:sym typeface="Symbol" panose="05050102010706020507" pitchFamily="18" charset="2"/>
              </a:rPr>
              <a:t>10</a:t>
            </a:r>
            <a:r>
              <a:rPr lang="en-US" altLang="ru-RU" sz="1400">
                <a:latin typeface="Arial" panose="020B0604020202020204" pitchFamily="34" charset="0"/>
                <a:sym typeface="Symbol" panose="05050102010706020507" pitchFamily="18" charset="2"/>
              </a:rPr>
              <a:t>-4</a:t>
            </a:r>
            <a:endParaRPr lang="en-US" altLang="ru-RU" sz="140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32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8125"/>
            <a:ext cx="43402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7467600" y="4195763"/>
            <a:ext cx="104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aseline="0">
                <a:latin typeface="Arial" panose="020B0604020202020204" pitchFamily="34" charset="0"/>
              </a:rPr>
              <a:t>E</a:t>
            </a:r>
            <a:r>
              <a:rPr lang="en-US" altLang="ru-RU" sz="1400" baseline="-25000">
                <a:latin typeface="Arial" panose="020B0604020202020204" pitchFamily="34" charset="0"/>
              </a:rPr>
              <a:t>p</a:t>
            </a:r>
            <a:r>
              <a:rPr lang="en-US" altLang="ru-RU" sz="1400" baseline="0">
                <a:latin typeface="Arial" panose="020B0604020202020204" pitchFamily="34" charset="0"/>
              </a:rPr>
              <a:t> ,</a:t>
            </a:r>
            <a:r>
              <a:rPr lang="en-US" altLang="ru-RU" sz="1400" baseline="-25000">
                <a:latin typeface="Arial" panose="020B0604020202020204" pitchFamily="34" charset="0"/>
              </a:rPr>
              <a:t> </a:t>
            </a:r>
            <a:r>
              <a:rPr lang="en-US" altLang="ru-RU" sz="1400" baseline="0">
                <a:latin typeface="Arial" panose="020B0604020202020204" pitchFamily="34" charset="0"/>
              </a:rPr>
              <a:t>GeV</a:t>
            </a:r>
            <a:endParaRPr lang="ru-RU" altLang="ru-RU" sz="1400" baseline="0">
              <a:latin typeface="Arial" panose="020B0604020202020204" pitchFamily="34" charset="0"/>
            </a:endParaRPr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6467475" y="5730875"/>
            <a:ext cx="12319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aseline="0">
                <a:latin typeface="Arial" panose="020B0604020202020204" pitchFamily="34" charset="0"/>
              </a:rPr>
              <a:t>w</a:t>
            </a:r>
            <a:r>
              <a:rPr lang="en-US" altLang="ru-RU" sz="1400" baseline="-25000">
                <a:latin typeface="Arial" panose="020B0604020202020204" pitchFamily="34" charset="0"/>
              </a:rPr>
              <a:t>D </a:t>
            </a:r>
            <a:r>
              <a:rPr lang="en-US" altLang="ru-RU" sz="1400" baseline="0">
                <a:latin typeface="Arial" panose="020B0604020202020204" pitchFamily="34" charset="0"/>
              </a:rPr>
              <a:t>= 7.3</a:t>
            </a:r>
            <a:r>
              <a:rPr lang="en-US" altLang="ru-RU" sz="1400" baseline="0">
                <a:latin typeface="Arial" panose="020B0604020202020204" pitchFamily="34" charset="0"/>
                <a:sym typeface="Symbol" panose="05050102010706020507" pitchFamily="18" charset="2"/>
              </a:rPr>
              <a:t>10</a:t>
            </a:r>
            <a:r>
              <a:rPr lang="en-US" altLang="ru-RU" sz="1400">
                <a:latin typeface="Arial" panose="020B0604020202020204" pitchFamily="34" charset="0"/>
                <a:sym typeface="Symbol" panose="05050102010706020507" pitchFamily="18" charset="2"/>
              </a:rPr>
              <a:t>-4</a:t>
            </a:r>
            <a:endParaRPr lang="en-US" altLang="ru-RU" sz="140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872433" y="1058775"/>
            <a:ext cx="399773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600" b="1" baseline="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1.</a:t>
            </a:r>
            <a:r>
              <a:rPr lang="ru-RU" altLang="ru-RU" sz="1600" b="1" baseline="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Внутренние рез</a:t>
            </a:r>
            <a:r>
              <a:rPr lang="ru-RU" altLang="ru-RU" sz="1600" b="1" baseline="0" dirty="0">
                <a:solidFill>
                  <a:schemeClr val="accent2"/>
                </a:solidFill>
                <a:latin typeface="Comic Sans MS" panose="030F0702030302020204" pitchFamily="66" charset="0"/>
              </a:rPr>
              <a:t>.</a:t>
            </a:r>
            <a:r>
              <a:rPr lang="ru-RU" altLang="ru-RU" sz="1600" b="1" baseline="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ru-RU" sz="1600" b="1" baseline="0" dirty="0" smtClean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</a:t>
            </a:r>
            <a:r>
              <a:rPr lang="en-US" altLang="ru-RU" sz="1600" b="1" baseline="-250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spin</a:t>
            </a:r>
            <a:r>
              <a:rPr lang="en-US" altLang="ru-RU" sz="1600" b="1" baseline="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= </a:t>
            </a:r>
            <a:r>
              <a:rPr lang="en-US" altLang="ru-RU" sz="1600" b="1" baseline="0" dirty="0" err="1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kp</a:t>
            </a:r>
            <a:r>
              <a:rPr lang="en-US" altLang="ru-RU" sz="1600" b="1" baseline="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 </a:t>
            </a:r>
            <a:r>
              <a:rPr lang="en-US" altLang="ru-RU" sz="1600" b="1" baseline="0" dirty="0" smtClean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</a:t>
            </a:r>
            <a:r>
              <a:rPr lang="en-US" altLang="ru-RU" sz="1600" b="1" baseline="-25000" dirty="0" smtClean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y</a:t>
            </a:r>
            <a:endParaRPr lang="ru-RU" altLang="ru-RU" sz="1600" b="1" baseline="-25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Oval 33"/>
          <p:cNvSpPr>
            <a:spLocks noChangeArrowheads="1"/>
          </p:cNvSpPr>
          <p:nvPr/>
        </p:nvSpPr>
        <p:spPr bwMode="auto">
          <a:xfrm>
            <a:off x="5648325" y="5011738"/>
            <a:ext cx="101600" cy="1143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Oval 34"/>
          <p:cNvSpPr>
            <a:spLocks noChangeArrowheads="1"/>
          </p:cNvSpPr>
          <p:nvPr/>
        </p:nvSpPr>
        <p:spPr bwMode="auto">
          <a:xfrm>
            <a:off x="6856413" y="4695825"/>
            <a:ext cx="101600" cy="1143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Oval 35"/>
          <p:cNvSpPr>
            <a:spLocks noChangeArrowheads="1"/>
          </p:cNvSpPr>
          <p:nvPr/>
        </p:nvSpPr>
        <p:spPr bwMode="auto">
          <a:xfrm>
            <a:off x="6932613" y="5026025"/>
            <a:ext cx="101600" cy="1143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Oval 36"/>
          <p:cNvSpPr>
            <a:spLocks noChangeArrowheads="1"/>
          </p:cNvSpPr>
          <p:nvPr/>
        </p:nvSpPr>
        <p:spPr bwMode="auto">
          <a:xfrm>
            <a:off x="7213600" y="4824413"/>
            <a:ext cx="101600" cy="1143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Oval 37"/>
          <p:cNvSpPr>
            <a:spLocks noChangeArrowheads="1"/>
          </p:cNvSpPr>
          <p:nvPr/>
        </p:nvSpPr>
        <p:spPr bwMode="auto">
          <a:xfrm>
            <a:off x="7367588" y="4953000"/>
            <a:ext cx="101600" cy="1143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Oval 38"/>
          <p:cNvSpPr>
            <a:spLocks noChangeArrowheads="1"/>
          </p:cNvSpPr>
          <p:nvPr/>
        </p:nvSpPr>
        <p:spPr bwMode="auto">
          <a:xfrm>
            <a:off x="7418388" y="5003800"/>
            <a:ext cx="101600" cy="1143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Oval 39"/>
          <p:cNvSpPr>
            <a:spLocks noChangeArrowheads="1"/>
          </p:cNvSpPr>
          <p:nvPr/>
        </p:nvSpPr>
        <p:spPr bwMode="auto">
          <a:xfrm>
            <a:off x="8093075" y="5043488"/>
            <a:ext cx="101600" cy="1143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Oval 40"/>
          <p:cNvSpPr>
            <a:spLocks noChangeArrowheads="1"/>
          </p:cNvSpPr>
          <p:nvPr/>
        </p:nvSpPr>
        <p:spPr bwMode="auto">
          <a:xfrm>
            <a:off x="8259763" y="4956175"/>
            <a:ext cx="101600" cy="1143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Oval 41"/>
          <p:cNvSpPr>
            <a:spLocks noChangeArrowheads="1"/>
          </p:cNvSpPr>
          <p:nvPr/>
        </p:nvSpPr>
        <p:spPr bwMode="auto">
          <a:xfrm>
            <a:off x="8337550" y="5046663"/>
            <a:ext cx="101600" cy="1143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Oval 42"/>
          <p:cNvSpPr>
            <a:spLocks noChangeArrowheads="1"/>
          </p:cNvSpPr>
          <p:nvPr/>
        </p:nvSpPr>
        <p:spPr bwMode="auto">
          <a:xfrm>
            <a:off x="8413750" y="5059363"/>
            <a:ext cx="101600" cy="1143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Oval 43"/>
          <p:cNvSpPr>
            <a:spLocks noChangeArrowheads="1"/>
          </p:cNvSpPr>
          <p:nvPr/>
        </p:nvSpPr>
        <p:spPr bwMode="auto">
          <a:xfrm>
            <a:off x="8502650" y="4906963"/>
            <a:ext cx="101600" cy="1143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Oval 44"/>
          <p:cNvSpPr>
            <a:spLocks noChangeArrowheads="1"/>
          </p:cNvSpPr>
          <p:nvPr/>
        </p:nvSpPr>
        <p:spPr bwMode="auto">
          <a:xfrm>
            <a:off x="8656638" y="5035550"/>
            <a:ext cx="101600" cy="1143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8" name="Group 45"/>
          <p:cNvGrpSpPr>
            <a:grpSpLocks/>
          </p:cNvGrpSpPr>
          <p:nvPr/>
        </p:nvGrpSpPr>
        <p:grpSpPr bwMode="auto">
          <a:xfrm>
            <a:off x="1485900" y="2110408"/>
            <a:ext cx="419100" cy="368300"/>
            <a:chOff x="936" y="1296"/>
            <a:chExt cx="264" cy="232"/>
          </a:xfrm>
        </p:grpSpPr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945" y="1456"/>
              <a:ext cx="64" cy="7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Text Box 47"/>
            <p:cNvSpPr txBox="1">
              <a:spLocks noChangeArrowheads="1"/>
            </p:cNvSpPr>
            <p:nvPr/>
          </p:nvSpPr>
          <p:spPr bwMode="auto">
            <a:xfrm>
              <a:off x="936" y="1296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800" b="1" baseline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1</a:t>
              </a:r>
              <a:endParaRPr lang="ru-RU" altLang="ru-RU" sz="1800" b="1" baseline="0">
                <a:solidFill>
                  <a:srgbClr val="FF0000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1" name="Group 48"/>
          <p:cNvGrpSpPr>
            <a:grpSpLocks/>
          </p:cNvGrpSpPr>
          <p:nvPr/>
        </p:nvGrpSpPr>
        <p:grpSpPr bwMode="auto">
          <a:xfrm>
            <a:off x="4968875" y="1921496"/>
            <a:ext cx="684213" cy="1079500"/>
            <a:chOff x="3130" y="1177"/>
            <a:chExt cx="431" cy="680"/>
          </a:xfrm>
        </p:grpSpPr>
        <p:sp>
          <p:nvSpPr>
            <p:cNvPr id="52" name="Oval 49"/>
            <p:cNvSpPr>
              <a:spLocks noChangeArrowheads="1"/>
            </p:cNvSpPr>
            <p:nvPr/>
          </p:nvSpPr>
          <p:spPr bwMode="auto">
            <a:xfrm>
              <a:off x="3130" y="1785"/>
              <a:ext cx="64" cy="7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Oval 50"/>
            <p:cNvSpPr>
              <a:spLocks noChangeArrowheads="1"/>
            </p:cNvSpPr>
            <p:nvPr/>
          </p:nvSpPr>
          <p:spPr bwMode="auto">
            <a:xfrm>
              <a:off x="3226" y="1785"/>
              <a:ext cx="64" cy="7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3338" y="1753"/>
              <a:ext cx="64" cy="7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Oval 52"/>
            <p:cNvSpPr>
              <a:spLocks noChangeArrowheads="1"/>
            </p:cNvSpPr>
            <p:nvPr/>
          </p:nvSpPr>
          <p:spPr bwMode="auto">
            <a:xfrm>
              <a:off x="3426" y="1553"/>
              <a:ext cx="64" cy="7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Text Box 53"/>
            <p:cNvSpPr txBox="1">
              <a:spLocks noChangeArrowheads="1"/>
            </p:cNvSpPr>
            <p:nvPr/>
          </p:nvSpPr>
          <p:spPr bwMode="auto">
            <a:xfrm>
              <a:off x="3297" y="1177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800" b="1" baseline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4</a:t>
              </a:r>
              <a:endParaRPr lang="ru-RU" altLang="ru-RU" sz="1800" b="1" baseline="0">
                <a:solidFill>
                  <a:srgbClr val="FF0000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7" name="Group 54"/>
          <p:cNvGrpSpPr>
            <a:grpSpLocks/>
          </p:cNvGrpSpPr>
          <p:nvPr/>
        </p:nvGrpSpPr>
        <p:grpSpPr bwMode="auto">
          <a:xfrm>
            <a:off x="1223963" y="4857750"/>
            <a:ext cx="3001962" cy="781050"/>
            <a:chOff x="771" y="3060"/>
            <a:chExt cx="1891" cy="492"/>
          </a:xfrm>
        </p:grpSpPr>
        <p:sp>
          <p:nvSpPr>
            <p:cNvPr id="58" name="Oval 55"/>
            <p:cNvSpPr>
              <a:spLocks noChangeArrowheads="1"/>
            </p:cNvSpPr>
            <p:nvPr/>
          </p:nvSpPr>
          <p:spPr bwMode="auto">
            <a:xfrm>
              <a:off x="771" y="3154"/>
              <a:ext cx="64" cy="7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Oval 56"/>
            <p:cNvSpPr>
              <a:spLocks noChangeArrowheads="1"/>
            </p:cNvSpPr>
            <p:nvPr/>
          </p:nvSpPr>
          <p:spPr bwMode="auto">
            <a:xfrm>
              <a:off x="1612" y="3171"/>
              <a:ext cx="64" cy="7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Oval 57"/>
            <p:cNvSpPr>
              <a:spLocks noChangeArrowheads="1"/>
            </p:cNvSpPr>
            <p:nvPr/>
          </p:nvSpPr>
          <p:spPr bwMode="auto">
            <a:xfrm>
              <a:off x="1781" y="3060"/>
              <a:ext cx="64" cy="7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Oval 58"/>
            <p:cNvSpPr>
              <a:spLocks noChangeArrowheads="1"/>
            </p:cNvSpPr>
            <p:nvPr/>
          </p:nvSpPr>
          <p:spPr bwMode="auto">
            <a:xfrm>
              <a:off x="2429" y="3100"/>
              <a:ext cx="64" cy="7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Oval 59"/>
            <p:cNvSpPr>
              <a:spLocks noChangeArrowheads="1"/>
            </p:cNvSpPr>
            <p:nvPr/>
          </p:nvSpPr>
          <p:spPr bwMode="auto">
            <a:xfrm>
              <a:off x="2598" y="3133"/>
              <a:ext cx="64" cy="7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Text Box 60"/>
            <p:cNvSpPr txBox="1">
              <a:spLocks noChangeArrowheads="1"/>
            </p:cNvSpPr>
            <p:nvPr/>
          </p:nvSpPr>
          <p:spPr bwMode="auto">
            <a:xfrm>
              <a:off x="1657" y="3321"/>
              <a:ext cx="2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1800" b="1" baseline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5</a:t>
              </a:r>
              <a:endParaRPr lang="ru-RU" altLang="ru-RU" sz="1800" b="1" baseline="0">
                <a:solidFill>
                  <a:srgbClr val="FF0000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64" name="Text Box 61"/>
          <p:cNvSpPr txBox="1">
            <a:spLocks noChangeArrowheads="1"/>
          </p:cNvSpPr>
          <p:nvPr/>
        </p:nvSpPr>
        <p:spPr bwMode="auto">
          <a:xfrm>
            <a:off x="6910388" y="5259388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800" b="1" baseline="0">
                <a:solidFill>
                  <a:srgbClr val="FF0000"/>
                </a:solidFill>
                <a:latin typeface="Bookman Old Style" panose="02050604050505020204" pitchFamily="18" charset="0"/>
              </a:rPr>
              <a:t>16</a:t>
            </a:r>
            <a:endParaRPr lang="ru-RU" altLang="ru-RU" sz="1800" b="1" baseline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5" name="Oval 62"/>
          <p:cNvSpPr>
            <a:spLocks noChangeArrowheads="1"/>
          </p:cNvSpPr>
          <p:nvPr/>
        </p:nvSpPr>
        <p:spPr bwMode="auto">
          <a:xfrm>
            <a:off x="5578475" y="4713288"/>
            <a:ext cx="101600" cy="1143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Oval 63"/>
          <p:cNvSpPr>
            <a:spLocks noChangeArrowheads="1"/>
          </p:cNvSpPr>
          <p:nvPr/>
        </p:nvSpPr>
        <p:spPr bwMode="auto">
          <a:xfrm>
            <a:off x="7281863" y="4483100"/>
            <a:ext cx="101600" cy="1143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Oval 64"/>
          <p:cNvSpPr>
            <a:spLocks noChangeArrowheads="1"/>
          </p:cNvSpPr>
          <p:nvPr/>
        </p:nvSpPr>
        <p:spPr bwMode="auto">
          <a:xfrm>
            <a:off x="8175625" y="4605338"/>
            <a:ext cx="101600" cy="1143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" name="Oval 65"/>
          <p:cNvSpPr>
            <a:spLocks noChangeArrowheads="1"/>
          </p:cNvSpPr>
          <p:nvPr/>
        </p:nvSpPr>
        <p:spPr bwMode="auto">
          <a:xfrm>
            <a:off x="8575675" y="4600575"/>
            <a:ext cx="101600" cy="1143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9" name="Group 93"/>
          <p:cNvGrpSpPr>
            <a:grpSpLocks/>
          </p:cNvGrpSpPr>
          <p:nvPr/>
        </p:nvGrpSpPr>
        <p:grpSpPr bwMode="auto">
          <a:xfrm>
            <a:off x="22225" y="687040"/>
            <a:ext cx="8553450" cy="276270"/>
            <a:chOff x="14" y="338"/>
            <a:chExt cx="5760" cy="161"/>
          </a:xfrm>
        </p:grpSpPr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14" y="338"/>
              <a:ext cx="5760" cy="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ru-RU" sz="800" b="1" baseline="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  </a:t>
              </a:r>
              <a:r>
                <a:rPr lang="en-US" altLang="ru-RU" b="1" baseline="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ru-RU" b="1" baseline="0" dirty="0">
                  <a:latin typeface="Times New Roman" panose="02020603050405020304" pitchFamily="18" charset="0"/>
                </a:rPr>
                <a:t>О</a:t>
              </a:r>
              <a:r>
                <a:rPr lang="ru-RU" altLang="ru-RU" b="1" baseline="0" dirty="0" smtClean="0">
                  <a:latin typeface="Times New Roman" panose="02020603050405020304" pitchFamily="18" charset="0"/>
                </a:rPr>
                <a:t>пасные резонансы помечены символом</a:t>
              </a:r>
              <a:r>
                <a:rPr lang="en-US" altLang="ru-RU" b="1" baseline="0" dirty="0" smtClean="0">
                  <a:latin typeface="Comic Sans MS" panose="030F0702030302020204" pitchFamily="66" charset="0"/>
                </a:rPr>
                <a:t>        </a:t>
              </a:r>
              <a:r>
                <a:rPr lang="en-US" altLang="ru-RU" b="1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ru-RU" b="1" baseline="0" dirty="0" smtClean="0">
                  <a:latin typeface="Times New Roman" panose="02020603050405020304" pitchFamily="18" charset="0"/>
                </a:rPr>
                <a:t>dB/</a:t>
              </a:r>
              <a:r>
                <a:rPr lang="en-US" altLang="ru-RU" b="1" baseline="0" dirty="0" err="1" smtClean="0">
                  <a:latin typeface="Times New Roman" panose="02020603050405020304" pitchFamily="18" charset="0"/>
                </a:rPr>
                <a:t>dt</a:t>
              </a:r>
              <a:r>
                <a:rPr lang="en-US" altLang="ru-RU" b="1" baseline="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b="1" baseline="0" dirty="0">
                  <a:latin typeface="Times New Roman" panose="02020603050405020304" pitchFamily="18" charset="0"/>
                </a:rPr>
                <a:t>= 1 </a:t>
              </a:r>
              <a:r>
                <a:rPr lang="en-US" altLang="ru-RU" b="1" baseline="0" dirty="0" smtClean="0">
                  <a:latin typeface="Times New Roman" panose="02020603050405020304" pitchFamily="18" charset="0"/>
                </a:rPr>
                <a:t>T/s)</a:t>
              </a:r>
              <a:endParaRPr lang="en-US" altLang="ru-RU" b="1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3528" y="358"/>
              <a:ext cx="97" cy="8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3181044" y="5664732"/>
            <a:ext cx="1104790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ru-RU" b="1" baseline="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</a:t>
            </a:r>
            <a:r>
              <a:rPr lang="en-US" altLang="ru-RU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y</a:t>
            </a:r>
            <a:r>
              <a:rPr lang="en-US" altLang="ru-RU" b="1" baseline="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=6.8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809644" y="5730532"/>
            <a:ext cx="1268296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ru-RU" b="1" baseline="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altLang="ru-RU" b="1" baseline="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</a:t>
            </a:r>
            <a:r>
              <a:rPr lang="en-US" altLang="ru-RU" b="1" baseline="-25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altLang="ru-RU" b="1" baseline="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=6.85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0" y="0"/>
            <a:ext cx="9144000" cy="447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165448" y="-22225"/>
            <a:ext cx="89785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baseline="0" dirty="0">
                <a:solidFill>
                  <a:srgbClr val="333399"/>
                </a:solidFill>
              </a:rPr>
              <a:t>Спиновые резонансы протонов в </a:t>
            </a:r>
            <a:r>
              <a:rPr lang="ru-RU" altLang="ru-RU" sz="2400" b="1" baseline="0" dirty="0" err="1">
                <a:solidFill>
                  <a:srgbClr val="333399"/>
                </a:solidFill>
              </a:rPr>
              <a:t>Нуклотроне</a:t>
            </a:r>
            <a:endParaRPr lang="ru-RU" altLang="ru-RU" sz="2400" b="1" baseline="0" dirty="0">
              <a:solidFill>
                <a:srgbClr val="333399"/>
              </a:solidFill>
            </a:endParaRPr>
          </a:p>
        </p:txBody>
      </p:sp>
      <p:sp>
        <p:nvSpPr>
          <p:cNvPr id="76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645285" y="992770"/>
            <a:ext cx="951979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1400" baseline="0" dirty="0" err="1">
                <a:latin typeface="Arial" panose="020B0604020202020204" pitchFamily="34" charset="0"/>
              </a:rPr>
              <a:t>l</a:t>
            </a:r>
            <a:r>
              <a:rPr lang="en-US" altLang="ru-RU" sz="1400" baseline="0" dirty="0" err="1" smtClean="0">
                <a:latin typeface="Arial" panose="020B0604020202020204" pitchFamily="34" charset="0"/>
              </a:rPr>
              <a:t>g</a:t>
            </a:r>
            <a:r>
              <a:rPr lang="en-US" altLang="ru-RU" sz="1400" baseline="0" dirty="0" smtClean="0">
                <a:latin typeface="Arial" panose="020B0604020202020204" pitchFamily="34" charset="0"/>
              </a:rPr>
              <a:t>(w/</a:t>
            </a:r>
            <a:r>
              <a:rPr lang="en-US" altLang="ru-RU" sz="1400" baseline="0" dirty="0" err="1" smtClean="0">
                <a:latin typeface="Arial" panose="020B0604020202020204" pitchFamily="34" charset="0"/>
              </a:rPr>
              <a:t>w</a:t>
            </a:r>
            <a:r>
              <a:rPr lang="en-US" altLang="ru-RU" sz="1400" baseline="-25000" dirty="0" err="1" smtClean="0">
                <a:latin typeface="Arial" panose="020B0604020202020204" pitchFamily="34" charset="0"/>
              </a:rPr>
              <a:t>D</a:t>
            </a:r>
            <a:r>
              <a:rPr lang="en-US" altLang="ru-RU" sz="1400" baseline="0" dirty="0">
                <a:latin typeface="Arial" panose="020B0604020202020204" pitchFamily="34" charset="0"/>
              </a:rPr>
              <a:t>)</a:t>
            </a:r>
            <a:endParaRPr lang="ru-RU" altLang="ru-RU" sz="1400" baseline="-25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0" y="0"/>
            <a:ext cx="9144000" cy="447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165448" y="-22225"/>
            <a:ext cx="89785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baseline="0" dirty="0">
                <a:solidFill>
                  <a:srgbClr val="333399"/>
                </a:solidFill>
              </a:rPr>
              <a:t>Методы пересечения спиновых резонансов</a:t>
            </a:r>
          </a:p>
        </p:txBody>
      </p:sp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61"/>
              <p:cNvSpPr txBox="1">
                <a:spLocks noChangeArrowheads="1"/>
              </p:cNvSpPr>
              <p:nvPr/>
            </p:nvSpPr>
            <p:spPr bwMode="auto">
              <a:xfrm>
                <a:off x="1772354" y="468313"/>
                <a:ext cx="5402804" cy="9392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i="1" baseline="0">
                              <a:cs typeface="Times New Roman" panose="02020603050405020304" pitchFamily="18" charset="0"/>
                            </a:rPr>
                            <m:t>J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0" i="0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after</m:t>
                          </m:r>
                          <m:r>
                            <a:rPr lang="en-US" sz="24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0" i="1" baseline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1−2</m:t>
                          </m:r>
                          <m:func>
                            <m:funcPr>
                              <m:ctrlPr>
                                <a:rPr lang="en-US" sz="2400" b="0" i="1" baseline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baseline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baseline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baseline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b="0" i="1" baseline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baseline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400" b="0" i="0" baseline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sSubSup>
                                        <m:sSubSupPr>
                                          <m:ctrlPr>
                                            <a:rPr lang="en-US" sz="2400" b="0" i="1" baseline="0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 baseline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baseline="0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sz="2400" b="0" i="1" baseline="0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sz="2400" b="0" i="1" baseline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2|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 baseline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 baseline="0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p>
                                          <m:r>
                                            <a:rPr lang="en-US" sz="2400" i="1" baseline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2400" b="0" i="1" baseline="0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sSub>
                        <m:sSubPr>
                          <m:ctrlPr>
                            <a:rPr lang="en-US" sz="24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i="1" baseline="0">
                              <a:cs typeface="Times New Roman" panose="02020603050405020304" pitchFamily="18" charset="0"/>
                            </a:rPr>
                            <m:t>J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0" i="0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before</m:t>
                          </m:r>
                          <m:r>
                            <a:rPr lang="en-US" sz="24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ru-RU" sz="1800" baseline="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 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2354" y="468313"/>
                <a:ext cx="5402804" cy="9392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585500" y="1372216"/>
            <a:ext cx="839657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baseline="0" dirty="0">
                <a:solidFill>
                  <a:srgbClr val="FF0000"/>
                </a:solidFill>
              </a:rPr>
              <a:t>Резонансная область пересекается с постоянной скоростью</a:t>
            </a:r>
          </a:p>
          <a:p>
            <a:pPr>
              <a:spcBef>
                <a:spcPct val="50000"/>
              </a:spcBef>
            </a:pPr>
            <a:r>
              <a:rPr lang="ru-RU" sz="2400" b="1" baseline="0" dirty="0">
                <a:solidFill>
                  <a:schemeClr val="accent2"/>
                </a:solidFill>
              </a:rPr>
              <a:t>Методы пересечения резонанса основаны на</a:t>
            </a:r>
            <a:r>
              <a:rPr lang="en-US" sz="2400" b="1" baseline="0" dirty="0">
                <a:solidFill>
                  <a:schemeClr val="accent2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aseline="0" dirty="0"/>
              <a:t> </a:t>
            </a:r>
            <a:r>
              <a:rPr lang="ru-RU" sz="2400" baseline="0" dirty="0"/>
              <a:t>увеличение скорости пересечения спинового резонанса за счет организации </a:t>
            </a:r>
            <a:r>
              <a:rPr lang="ru-RU" sz="2400" b="1" baseline="0" dirty="0"/>
              <a:t>скачка бетатронной частоты</a:t>
            </a:r>
            <a:r>
              <a:rPr lang="en-US" sz="2400" baseline="0" dirty="0"/>
              <a:t>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aseline="0" dirty="0"/>
              <a:t> </a:t>
            </a:r>
            <a:r>
              <a:rPr lang="ru-RU" sz="2400" baseline="0" dirty="0"/>
              <a:t>увеличение скорости пересечения спинового резонанса за счет организации </a:t>
            </a:r>
            <a:r>
              <a:rPr lang="ru-RU" sz="2400" b="1" baseline="0" dirty="0"/>
              <a:t>скачка спиновой частоты</a:t>
            </a:r>
            <a:r>
              <a:rPr lang="en-US" sz="2400" baseline="0" dirty="0"/>
              <a:t>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aseline="0" dirty="0"/>
              <a:t> </a:t>
            </a:r>
            <a:r>
              <a:rPr lang="ru-RU" sz="2400" b="1" baseline="0" dirty="0"/>
              <a:t>компенсация мощности</a:t>
            </a:r>
            <a:r>
              <a:rPr lang="ru-RU" sz="2400" baseline="0" dirty="0"/>
              <a:t> спинового резонанса</a:t>
            </a:r>
            <a:r>
              <a:rPr lang="en-US" sz="2400" baseline="0" dirty="0"/>
              <a:t>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aseline="0" dirty="0"/>
              <a:t> </a:t>
            </a:r>
            <a:r>
              <a:rPr lang="ru-RU" sz="2400" b="1" baseline="0" dirty="0"/>
              <a:t>увеличение мощности</a:t>
            </a:r>
            <a:r>
              <a:rPr lang="ru-RU" sz="2400" baseline="0" dirty="0"/>
              <a:t> спинового резонанса с помощью введения продольного поля;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aseline="0" dirty="0"/>
              <a:t> преднамеренное </a:t>
            </a:r>
            <a:r>
              <a:rPr lang="ru-RU" sz="2400" b="1" baseline="0" dirty="0"/>
              <a:t>уменьшение скорости</a:t>
            </a:r>
            <a:r>
              <a:rPr lang="ru-RU" sz="2400" baseline="0" dirty="0"/>
              <a:t> пересечения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0" y="0"/>
            <a:ext cx="9144000" cy="447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165448" y="-22225"/>
            <a:ext cx="89785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baseline="0" dirty="0" smtClean="0">
                <a:solidFill>
                  <a:srgbClr val="333399"/>
                </a:solidFill>
              </a:rPr>
              <a:t>Сибирская змейка</a:t>
            </a:r>
            <a:endParaRPr lang="ru-RU" altLang="ru-RU" sz="2400" b="1" baseline="0" dirty="0">
              <a:solidFill>
                <a:srgbClr val="333399"/>
              </a:solidFill>
            </a:endParaRPr>
          </a:p>
        </p:txBody>
      </p:sp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16786" y="488275"/>
                <a:ext cx="812877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baseline="0" dirty="0" smtClean="0"/>
                  <a:t>Сибирская змейка (</a:t>
                </a:r>
                <a:r>
                  <a:rPr lang="en-US" b="1" baseline="0" dirty="0" smtClean="0"/>
                  <a:t>Siberian </a:t>
                </a:r>
                <a:r>
                  <a:rPr lang="en-US" b="1" baseline="0" dirty="0"/>
                  <a:t>Snake</a:t>
                </a:r>
                <a:r>
                  <a:rPr lang="ru-RU" b="1" baseline="0" dirty="0" smtClean="0"/>
                  <a:t>) </a:t>
                </a:r>
                <a:r>
                  <a:rPr lang="ru-RU" baseline="0" dirty="0" smtClean="0">
                    <a:sym typeface="Symbol" panose="05050102010706020507" pitchFamily="18" charset="2"/>
                  </a:rPr>
                  <a:t> </a:t>
                </a:r>
                <a:r>
                  <a:rPr lang="ru-RU" baseline="0" dirty="0">
                    <a:sym typeface="Symbol" panose="05050102010706020507" pitchFamily="18" charset="2"/>
                  </a:rPr>
                  <a:t>ротатор, вращающий спин </a:t>
                </a:r>
                <a:r>
                  <a:rPr lang="en-US" baseline="0" dirty="0" smtClean="0">
                    <a:sym typeface="Symbol" panose="05050102010706020507" pitchFamily="18" charset="2"/>
                  </a:rPr>
                  <a:t/>
                </a:r>
                <a:br>
                  <a:rPr lang="en-US" baseline="0" dirty="0" smtClean="0">
                    <a:sym typeface="Symbol" panose="05050102010706020507" pitchFamily="18" charset="2"/>
                  </a:rPr>
                </a:br>
                <a:r>
                  <a:rPr lang="ru-RU" baseline="0" dirty="0" smtClean="0">
                    <a:sym typeface="Symbol" panose="05050102010706020507" pitchFamily="18" charset="2"/>
                  </a:rPr>
                  <a:t>на 180 вокруг направления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b="0" i="1" baseline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baseline="0" dirty="0" smtClean="0"/>
                  <a:t>, </a:t>
                </a:r>
                <a:r>
                  <a:rPr lang="ru-RU" baseline="0" dirty="0" smtClean="0"/>
                  <a:t>лежащего в плоскости орбиты. </a:t>
                </a:r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86" y="488275"/>
                <a:ext cx="8128774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825" t="-5172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Группа 36"/>
          <p:cNvGrpSpPr/>
          <p:nvPr/>
        </p:nvGrpSpPr>
        <p:grpSpPr>
          <a:xfrm>
            <a:off x="333374" y="1126061"/>
            <a:ext cx="4165350" cy="2770484"/>
            <a:chOff x="333374" y="1126061"/>
            <a:chExt cx="4165350" cy="277048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33374" y="1725709"/>
              <a:ext cx="4165350" cy="2170836"/>
              <a:chOff x="1057274" y="811309"/>
              <a:chExt cx="4165350" cy="2170836"/>
            </a:xfrm>
          </p:grpSpPr>
          <p:cxnSp>
            <p:nvCxnSpPr>
              <p:cNvPr id="6" name="Прямая соединительная линия 5"/>
              <p:cNvCxnSpPr>
                <a:stCxn id="10" idx="0"/>
                <a:endCxn id="4" idx="0"/>
              </p:cNvCxnSpPr>
              <p:nvPr/>
            </p:nvCxnSpPr>
            <p:spPr bwMode="auto">
              <a:xfrm flipV="1">
                <a:off x="2137274" y="811309"/>
                <a:ext cx="2005350" cy="1083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Прямая соединительная линия 12"/>
              <p:cNvCxnSpPr/>
              <p:nvPr/>
            </p:nvCxnSpPr>
            <p:spPr bwMode="auto">
              <a:xfrm>
                <a:off x="2137274" y="2982145"/>
                <a:ext cx="198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" name="Дуга 3"/>
              <p:cNvSpPr/>
              <p:nvPr/>
            </p:nvSpPr>
            <p:spPr bwMode="auto">
              <a:xfrm>
                <a:off x="3062624" y="811309"/>
                <a:ext cx="2160000" cy="2160000"/>
              </a:xfrm>
              <a:prstGeom prst="arc">
                <a:avLst>
                  <a:gd name="adj1" fmla="val 16200000"/>
                  <a:gd name="adj2" fmla="val 5532156"/>
                </a:avLst>
              </a:prstGeom>
              <a:noFill/>
              <a:ln w="762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Дуга 9"/>
              <p:cNvSpPr/>
              <p:nvPr/>
            </p:nvSpPr>
            <p:spPr bwMode="auto">
              <a:xfrm flipH="1">
                <a:off x="1057274" y="822145"/>
                <a:ext cx="2160000" cy="2160000"/>
              </a:xfrm>
              <a:prstGeom prst="arc">
                <a:avLst>
                  <a:gd name="adj1" fmla="val 16200000"/>
                  <a:gd name="adj2" fmla="val 5532156"/>
                </a:avLst>
              </a:prstGeom>
              <a:noFill/>
              <a:ln w="762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9" name="Прямоугольник 8"/>
            <p:cNvSpPr/>
            <p:nvPr/>
          </p:nvSpPr>
          <p:spPr bwMode="auto">
            <a:xfrm>
              <a:off x="1965767" y="1499261"/>
              <a:ext cx="875213" cy="46373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 bwMode="auto">
            <a:xfrm rot="-2400000" flipV="1">
              <a:off x="1960546" y="3792047"/>
              <a:ext cx="112395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Прямая соединительная линия 26"/>
            <p:cNvCxnSpPr/>
            <p:nvPr/>
          </p:nvCxnSpPr>
          <p:spPr bwMode="auto">
            <a:xfrm rot="-2400000" flipV="1">
              <a:off x="2773237" y="1742147"/>
              <a:ext cx="112395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Прямая соединительная линия 27"/>
            <p:cNvCxnSpPr/>
            <p:nvPr/>
          </p:nvCxnSpPr>
          <p:spPr bwMode="auto">
            <a:xfrm rot="-2400000" flipV="1">
              <a:off x="1068544" y="1818347"/>
              <a:ext cx="112395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Прямая соединительная линия 28"/>
            <p:cNvCxnSpPr/>
            <p:nvPr/>
          </p:nvCxnSpPr>
          <p:spPr bwMode="auto">
            <a:xfrm rot="-2400000" flipV="1">
              <a:off x="1781833" y="1789772"/>
              <a:ext cx="112395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Прямая со стрелкой 23"/>
            <p:cNvCxnSpPr/>
            <p:nvPr/>
          </p:nvCxnSpPr>
          <p:spPr bwMode="auto">
            <a:xfrm rot="-2400000" flipH="1" flipV="1">
              <a:off x="2133939" y="1790625"/>
              <a:ext cx="432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Прямоугольник 25"/>
                <p:cNvSpPr/>
                <p:nvPr/>
              </p:nvSpPr>
              <p:spPr>
                <a:xfrm>
                  <a:off x="2493643" y="1488425"/>
                  <a:ext cx="447109" cy="3929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baseline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i="1" baseline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𝑚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6" name="Прямоугольник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3643" y="1488425"/>
                  <a:ext cx="447109" cy="39299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Прямоугольник 29"/>
            <p:cNvSpPr/>
            <p:nvPr/>
          </p:nvSpPr>
          <p:spPr>
            <a:xfrm>
              <a:off x="2036611" y="1126061"/>
              <a:ext cx="8547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baseline="0" dirty="0"/>
                <a:t>Snake</a:t>
              </a:r>
              <a:endParaRPr lang="ru-RU" dirty="0"/>
            </a:p>
          </p:txBody>
        </p:sp>
        <p:sp>
          <p:nvSpPr>
            <p:cNvPr id="31" name="Дуга 30"/>
            <p:cNvSpPr/>
            <p:nvPr/>
          </p:nvSpPr>
          <p:spPr bwMode="auto">
            <a:xfrm>
              <a:off x="2342466" y="1511467"/>
              <a:ext cx="283086" cy="300913"/>
            </a:xfrm>
            <a:prstGeom prst="arc">
              <a:avLst>
                <a:gd name="adj1" fmla="val 3854808"/>
                <a:gd name="adj2" fmla="val 13557024"/>
              </a:avLst>
            </a:prstGeom>
            <a:noFill/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oval" w="sm" len="sm"/>
              <a:tailEnd type="stealth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Прямоугольник 35"/>
                <p:cNvSpPr/>
                <p:nvPr/>
              </p:nvSpPr>
              <p:spPr>
                <a:xfrm>
                  <a:off x="1943353" y="1375227"/>
                  <a:ext cx="40658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ru-RU" baseline="0" dirty="0"/>
                </a:p>
              </p:txBody>
            </p:sp>
          </mc:Choice>
          <mc:Fallback xmlns="">
            <p:sp>
              <p:nvSpPr>
                <p:cNvPr id="36" name="Прямоугольник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3353" y="1375227"/>
                  <a:ext cx="406586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Прямая со стрелкой 32"/>
            <p:cNvCxnSpPr/>
            <p:nvPr/>
          </p:nvCxnSpPr>
          <p:spPr bwMode="auto">
            <a:xfrm rot="-4200000" flipH="1">
              <a:off x="2978287" y="2009771"/>
              <a:ext cx="576000" cy="952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Прямая со стрелкой 38"/>
            <p:cNvCxnSpPr/>
            <p:nvPr/>
          </p:nvCxnSpPr>
          <p:spPr bwMode="auto">
            <a:xfrm rot="-2400000">
              <a:off x="2313312" y="3723650"/>
              <a:ext cx="576000" cy="952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Дуга 33"/>
            <p:cNvSpPr/>
            <p:nvPr/>
          </p:nvSpPr>
          <p:spPr bwMode="auto">
            <a:xfrm>
              <a:off x="2790681" y="1167448"/>
              <a:ext cx="1080000" cy="1116000"/>
            </a:xfrm>
            <a:prstGeom prst="arc">
              <a:avLst>
                <a:gd name="adj1" fmla="val 6550699"/>
                <a:gd name="adj2" fmla="val 8396929"/>
              </a:avLst>
            </a:prstGeom>
            <a:solidFill>
              <a:schemeClr val="accent1">
                <a:alpha val="4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Прямоугольник 40"/>
                <p:cNvSpPr/>
                <p:nvPr/>
              </p:nvSpPr>
              <p:spPr>
                <a:xfrm>
                  <a:off x="2854943" y="2228131"/>
                  <a:ext cx="82112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lit/>
                          </m:rPr>
                          <a:rPr lang="en-US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ru-RU" baseline="0" dirty="0"/>
                </a:p>
              </p:txBody>
            </p:sp>
          </mc:Choice>
          <mc:Fallback xmlns="">
            <p:sp>
              <p:nvSpPr>
                <p:cNvPr id="41" name="Прямоугольник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4943" y="2228131"/>
                  <a:ext cx="821122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Прямая со стрелкой 41"/>
            <p:cNvCxnSpPr/>
            <p:nvPr/>
          </p:nvCxnSpPr>
          <p:spPr bwMode="auto">
            <a:xfrm rot="-4200000" flipH="1">
              <a:off x="1338240" y="1993986"/>
              <a:ext cx="576000" cy="952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85000"/>
                </a:schemeClr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Прямая со стрелкой 42"/>
            <p:cNvCxnSpPr/>
            <p:nvPr/>
          </p:nvCxnSpPr>
          <p:spPr bwMode="auto">
            <a:xfrm rot="-600000" flipH="1">
              <a:off x="1148579" y="1792086"/>
              <a:ext cx="576000" cy="952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Дуга 43"/>
            <p:cNvSpPr/>
            <p:nvPr/>
          </p:nvSpPr>
          <p:spPr bwMode="auto">
            <a:xfrm>
              <a:off x="1161693" y="1186256"/>
              <a:ext cx="1080000" cy="1116000"/>
            </a:xfrm>
            <a:prstGeom prst="arc">
              <a:avLst>
                <a:gd name="adj1" fmla="val 8225595"/>
                <a:gd name="adj2" fmla="val 10085002"/>
              </a:avLst>
            </a:prstGeom>
            <a:solidFill>
              <a:schemeClr val="accent1">
                <a:alpha val="4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Прямоугольник 44"/>
                <p:cNvSpPr/>
                <p:nvPr/>
              </p:nvSpPr>
              <p:spPr>
                <a:xfrm>
                  <a:off x="528207" y="2096938"/>
                  <a:ext cx="101348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lit/>
                          </m:rPr>
                          <a:rPr lang="en-US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ru-RU" baseline="0" dirty="0"/>
                </a:p>
              </p:txBody>
            </p:sp>
          </mc:Choice>
          <mc:Fallback xmlns="">
            <p:sp>
              <p:nvSpPr>
                <p:cNvPr id="45" name="Прямоугольник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207" y="2096938"/>
                  <a:ext cx="1013483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Группа 47"/>
          <p:cNvGrpSpPr/>
          <p:nvPr/>
        </p:nvGrpSpPr>
        <p:grpSpPr>
          <a:xfrm>
            <a:off x="4781442" y="1126061"/>
            <a:ext cx="4165350" cy="2770484"/>
            <a:chOff x="333374" y="1126061"/>
            <a:chExt cx="4165350" cy="2770484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333374" y="1725709"/>
              <a:ext cx="4165350" cy="2170836"/>
              <a:chOff x="1057274" y="811309"/>
              <a:chExt cx="4165350" cy="2170836"/>
            </a:xfrm>
          </p:grpSpPr>
          <p:cxnSp>
            <p:nvCxnSpPr>
              <p:cNvPr id="69" name="Прямая соединительная линия 68"/>
              <p:cNvCxnSpPr>
                <a:stCxn id="72" idx="0"/>
                <a:endCxn id="71" idx="0"/>
              </p:cNvCxnSpPr>
              <p:nvPr/>
            </p:nvCxnSpPr>
            <p:spPr bwMode="auto">
              <a:xfrm flipV="1">
                <a:off x="2137274" y="811309"/>
                <a:ext cx="2005350" cy="1083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Прямая соединительная линия 69"/>
              <p:cNvCxnSpPr/>
              <p:nvPr/>
            </p:nvCxnSpPr>
            <p:spPr bwMode="auto">
              <a:xfrm>
                <a:off x="2137274" y="2982145"/>
                <a:ext cx="198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1" name="Дуга 70"/>
              <p:cNvSpPr/>
              <p:nvPr/>
            </p:nvSpPr>
            <p:spPr bwMode="auto">
              <a:xfrm>
                <a:off x="3062624" y="811309"/>
                <a:ext cx="2160000" cy="2160000"/>
              </a:xfrm>
              <a:prstGeom prst="arc">
                <a:avLst>
                  <a:gd name="adj1" fmla="val 16200000"/>
                  <a:gd name="adj2" fmla="val 5532156"/>
                </a:avLst>
              </a:prstGeom>
              <a:noFill/>
              <a:ln w="762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" name="Дуга 71"/>
              <p:cNvSpPr/>
              <p:nvPr/>
            </p:nvSpPr>
            <p:spPr bwMode="auto">
              <a:xfrm flipH="1">
                <a:off x="1057274" y="822145"/>
                <a:ext cx="2160000" cy="2160000"/>
              </a:xfrm>
              <a:prstGeom prst="arc">
                <a:avLst>
                  <a:gd name="adj1" fmla="val 16200000"/>
                  <a:gd name="adj2" fmla="val 5532156"/>
                </a:avLst>
              </a:prstGeom>
              <a:noFill/>
              <a:ln w="76200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0" name="Прямоугольник 49"/>
            <p:cNvSpPr/>
            <p:nvPr/>
          </p:nvSpPr>
          <p:spPr bwMode="auto">
            <a:xfrm>
              <a:off x="1965767" y="1499261"/>
              <a:ext cx="875213" cy="46373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 bwMode="auto">
            <a:xfrm rot="-2400000" flipV="1">
              <a:off x="1781833" y="1789772"/>
              <a:ext cx="112395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Прямая со стрелкой 54"/>
            <p:cNvCxnSpPr/>
            <p:nvPr/>
          </p:nvCxnSpPr>
          <p:spPr bwMode="auto">
            <a:xfrm rot="-2400000" flipH="1" flipV="1">
              <a:off x="2133939" y="1790625"/>
              <a:ext cx="432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Прямоугольник 55"/>
                <p:cNvSpPr/>
                <p:nvPr/>
              </p:nvSpPr>
              <p:spPr>
                <a:xfrm>
                  <a:off x="2493643" y="1488425"/>
                  <a:ext cx="447109" cy="3929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 baseline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i="1" baseline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𝑚</m:t>
                            </m:r>
                          </m:e>
                        </m:acc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6" name="Прямоугольник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3643" y="1488425"/>
                  <a:ext cx="447109" cy="39299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Прямоугольник 56"/>
            <p:cNvSpPr/>
            <p:nvPr/>
          </p:nvSpPr>
          <p:spPr>
            <a:xfrm>
              <a:off x="2036611" y="1126061"/>
              <a:ext cx="8547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baseline="0" dirty="0"/>
                <a:t>Snake</a:t>
              </a:r>
              <a:endParaRPr lang="ru-RU" dirty="0"/>
            </a:p>
          </p:txBody>
        </p:sp>
        <p:sp>
          <p:nvSpPr>
            <p:cNvPr id="58" name="Дуга 57"/>
            <p:cNvSpPr/>
            <p:nvPr/>
          </p:nvSpPr>
          <p:spPr bwMode="auto">
            <a:xfrm>
              <a:off x="2342466" y="1511467"/>
              <a:ext cx="283086" cy="300913"/>
            </a:xfrm>
            <a:prstGeom prst="arc">
              <a:avLst>
                <a:gd name="adj1" fmla="val 3854808"/>
                <a:gd name="adj2" fmla="val 13557024"/>
              </a:avLst>
            </a:prstGeom>
            <a:noFill/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oval" w="sm" len="sm"/>
              <a:tailEnd type="stealth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Прямоугольник 58"/>
                <p:cNvSpPr/>
                <p:nvPr/>
              </p:nvSpPr>
              <p:spPr>
                <a:xfrm>
                  <a:off x="1943353" y="1375227"/>
                  <a:ext cx="40658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ru-RU" baseline="0" dirty="0"/>
                </a:p>
              </p:txBody>
            </p:sp>
          </mc:Choice>
          <mc:Fallback xmlns="">
            <p:sp>
              <p:nvSpPr>
                <p:cNvPr id="59" name="Прямоугольник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3353" y="1375227"/>
                  <a:ext cx="406586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Прямоугольник 62"/>
                <p:cNvSpPr/>
                <p:nvPr/>
              </p:nvSpPr>
              <p:spPr>
                <a:xfrm>
                  <a:off x="2644548" y="3290617"/>
                  <a:ext cx="1137298" cy="4707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ru-RU" baseline="0" dirty="0"/>
                </a:p>
              </p:txBody>
            </p:sp>
          </mc:Choice>
          <mc:Fallback xmlns="">
            <p:sp>
              <p:nvSpPr>
                <p:cNvPr id="63" name="Прямоугольник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4548" y="3290617"/>
                  <a:ext cx="1137298" cy="47077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15584" r="-10160" b="-389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Группа 45"/>
          <p:cNvGrpSpPr/>
          <p:nvPr/>
        </p:nvGrpSpPr>
        <p:grpSpPr>
          <a:xfrm>
            <a:off x="7070505" y="3932813"/>
            <a:ext cx="216000" cy="216000"/>
            <a:chOff x="7086109" y="3603840"/>
            <a:chExt cx="216000" cy="216000"/>
          </a:xfrm>
        </p:grpSpPr>
        <p:sp>
          <p:nvSpPr>
            <p:cNvPr id="38" name="Овал 37"/>
            <p:cNvSpPr/>
            <p:nvPr/>
          </p:nvSpPr>
          <p:spPr bwMode="auto">
            <a:xfrm>
              <a:off x="7086109" y="3603840"/>
              <a:ext cx="216000" cy="216000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40" name="Овал 39"/>
            <p:cNvSpPr/>
            <p:nvPr/>
          </p:nvSpPr>
          <p:spPr bwMode="auto">
            <a:xfrm>
              <a:off x="7156876" y="3676577"/>
              <a:ext cx="72000" cy="72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100" name="Группа 4099"/>
          <p:cNvGrpSpPr/>
          <p:nvPr/>
        </p:nvGrpSpPr>
        <p:grpSpPr>
          <a:xfrm>
            <a:off x="6484679" y="3943686"/>
            <a:ext cx="216000" cy="216000"/>
            <a:chOff x="6391421" y="3524878"/>
            <a:chExt cx="216000" cy="216000"/>
          </a:xfrm>
        </p:grpSpPr>
        <p:sp>
          <p:nvSpPr>
            <p:cNvPr id="77" name="Овал 76"/>
            <p:cNvSpPr/>
            <p:nvPr/>
          </p:nvSpPr>
          <p:spPr bwMode="auto">
            <a:xfrm>
              <a:off x="6391421" y="3524878"/>
              <a:ext cx="216000" cy="216000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cxnSp>
          <p:nvCxnSpPr>
            <p:cNvPr id="4096" name="Прямая соединительная линия 4095"/>
            <p:cNvCxnSpPr>
              <a:stCxn id="77" idx="7"/>
              <a:endCxn id="77" idx="3"/>
            </p:cNvCxnSpPr>
            <p:nvPr/>
          </p:nvCxnSpPr>
          <p:spPr bwMode="auto">
            <a:xfrm flipH="1">
              <a:off x="6423053" y="3556510"/>
              <a:ext cx="152736" cy="1527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99" name="Прямая соединительная линия 4098"/>
            <p:cNvCxnSpPr>
              <a:stCxn id="77" idx="1"/>
              <a:endCxn id="77" idx="5"/>
            </p:cNvCxnSpPr>
            <p:nvPr/>
          </p:nvCxnSpPr>
          <p:spPr bwMode="auto">
            <a:xfrm>
              <a:off x="6423053" y="3556510"/>
              <a:ext cx="152736" cy="1527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102" name="Прямая соединительная линия 4101"/>
          <p:cNvCxnSpPr/>
          <p:nvPr/>
        </p:nvCxnSpPr>
        <p:spPr bwMode="auto">
          <a:xfrm>
            <a:off x="6881808" y="3819872"/>
            <a:ext cx="0" cy="1470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8" name="Группа 87"/>
          <p:cNvGrpSpPr/>
          <p:nvPr/>
        </p:nvGrpSpPr>
        <p:grpSpPr>
          <a:xfrm>
            <a:off x="4871681" y="2752250"/>
            <a:ext cx="216000" cy="216000"/>
            <a:chOff x="6391421" y="3524878"/>
            <a:chExt cx="216000" cy="216000"/>
          </a:xfrm>
        </p:grpSpPr>
        <p:sp>
          <p:nvSpPr>
            <p:cNvPr id="89" name="Овал 88"/>
            <p:cNvSpPr/>
            <p:nvPr/>
          </p:nvSpPr>
          <p:spPr bwMode="auto">
            <a:xfrm>
              <a:off x="6391421" y="3524878"/>
              <a:ext cx="216000" cy="216000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cxnSp>
          <p:nvCxnSpPr>
            <p:cNvPr id="90" name="Прямая соединительная линия 89"/>
            <p:cNvCxnSpPr>
              <a:stCxn id="89" idx="7"/>
              <a:endCxn id="89" idx="3"/>
            </p:cNvCxnSpPr>
            <p:nvPr/>
          </p:nvCxnSpPr>
          <p:spPr bwMode="auto">
            <a:xfrm flipH="1">
              <a:off x="6423053" y="3556510"/>
              <a:ext cx="152736" cy="1527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Прямая соединительная линия 90"/>
            <p:cNvCxnSpPr>
              <a:stCxn id="89" idx="1"/>
              <a:endCxn id="89" idx="5"/>
            </p:cNvCxnSpPr>
            <p:nvPr/>
          </p:nvCxnSpPr>
          <p:spPr bwMode="auto">
            <a:xfrm>
              <a:off x="6423053" y="3556510"/>
              <a:ext cx="152736" cy="1527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6" name="Группа 95"/>
          <p:cNvGrpSpPr/>
          <p:nvPr/>
        </p:nvGrpSpPr>
        <p:grpSpPr>
          <a:xfrm>
            <a:off x="6022494" y="1773418"/>
            <a:ext cx="216000" cy="216000"/>
            <a:chOff x="6391421" y="3524878"/>
            <a:chExt cx="216000" cy="216000"/>
          </a:xfrm>
        </p:grpSpPr>
        <p:sp>
          <p:nvSpPr>
            <p:cNvPr id="97" name="Овал 96"/>
            <p:cNvSpPr/>
            <p:nvPr/>
          </p:nvSpPr>
          <p:spPr bwMode="auto">
            <a:xfrm>
              <a:off x="6391421" y="3524878"/>
              <a:ext cx="216000" cy="216000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cxnSp>
          <p:nvCxnSpPr>
            <p:cNvPr id="98" name="Прямая соединительная линия 97"/>
            <p:cNvCxnSpPr>
              <a:stCxn id="97" idx="7"/>
              <a:endCxn id="97" idx="3"/>
            </p:cNvCxnSpPr>
            <p:nvPr/>
          </p:nvCxnSpPr>
          <p:spPr bwMode="auto">
            <a:xfrm flipH="1">
              <a:off x="6423053" y="3556510"/>
              <a:ext cx="152736" cy="1527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Прямая соединительная линия 98"/>
            <p:cNvCxnSpPr>
              <a:stCxn id="97" idx="1"/>
              <a:endCxn id="97" idx="5"/>
            </p:cNvCxnSpPr>
            <p:nvPr/>
          </p:nvCxnSpPr>
          <p:spPr bwMode="auto">
            <a:xfrm>
              <a:off x="6423053" y="3556510"/>
              <a:ext cx="152736" cy="1527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0" name="Группа 99"/>
          <p:cNvGrpSpPr/>
          <p:nvPr/>
        </p:nvGrpSpPr>
        <p:grpSpPr>
          <a:xfrm>
            <a:off x="8661865" y="2697709"/>
            <a:ext cx="216000" cy="216000"/>
            <a:chOff x="7086109" y="3603840"/>
            <a:chExt cx="216000" cy="216000"/>
          </a:xfrm>
        </p:grpSpPr>
        <p:sp>
          <p:nvSpPr>
            <p:cNvPr id="101" name="Овал 100"/>
            <p:cNvSpPr/>
            <p:nvPr/>
          </p:nvSpPr>
          <p:spPr bwMode="auto">
            <a:xfrm>
              <a:off x="7086109" y="3603840"/>
              <a:ext cx="216000" cy="216000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2" name="Овал 101"/>
            <p:cNvSpPr/>
            <p:nvPr/>
          </p:nvSpPr>
          <p:spPr bwMode="auto">
            <a:xfrm>
              <a:off x="7156876" y="3676577"/>
              <a:ext cx="72000" cy="72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7439656" y="1764357"/>
            <a:ext cx="216000" cy="216000"/>
            <a:chOff x="7086109" y="3603840"/>
            <a:chExt cx="216000" cy="216000"/>
          </a:xfrm>
        </p:grpSpPr>
        <p:sp>
          <p:nvSpPr>
            <p:cNvPr id="104" name="Овал 103"/>
            <p:cNvSpPr/>
            <p:nvPr/>
          </p:nvSpPr>
          <p:spPr bwMode="auto">
            <a:xfrm>
              <a:off x="7086109" y="3603840"/>
              <a:ext cx="216000" cy="216000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05" name="Овал 104"/>
            <p:cNvSpPr/>
            <p:nvPr/>
          </p:nvSpPr>
          <p:spPr bwMode="auto">
            <a:xfrm>
              <a:off x="7156876" y="3676577"/>
              <a:ext cx="72000" cy="72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105"/>
              <p:cNvSpPr/>
              <p:nvPr/>
            </p:nvSpPr>
            <p:spPr>
              <a:xfrm>
                <a:off x="5474947" y="3293967"/>
                <a:ext cx="1457130" cy="470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baseline="0" dirty="0"/>
              </a:p>
            </p:txBody>
          </p:sp>
        </mc:Choice>
        <mc:Fallback xmlns="">
          <p:sp>
            <p:nvSpPr>
              <p:cNvPr id="106" name="Прямоугольник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947" y="3293967"/>
                <a:ext cx="1457130" cy="470770"/>
              </a:xfrm>
              <a:prstGeom prst="rect">
                <a:avLst/>
              </a:prstGeom>
              <a:blipFill rotWithShape="0">
                <a:blip r:embed="rId11"/>
                <a:stretch>
                  <a:fillRect t="-15385" r="-7950" b="-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Прямоугольник 106"/>
              <p:cNvSpPr/>
              <p:nvPr/>
            </p:nvSpPr>
            <p:spPr>
              <a:xfrm>
                <a:off x="2256346" y="3064207"/>
                <a:ext cx="1810432" cy="439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baseline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baseline="0" dirty="0"/>
              </a:p>
            </p:txBody>
          </p:sp>
        </mc:Choice>
        <mc:Fallback xmlns="">
          <p:sp>
            <p:nvSpPr>
              <p:cNvPr id="107" name="Прямоугольник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346" y="3064207"/>
                <a:ext cx="1810432" cy="439479"/>
              </a:xfrm>
              <a:prstGeom prst="rect">
                <a:avLst/>
              </a:prstGeom>
              <a:blipFill rotWithShape="0">
                <a:blip r:embed="rId12"/>
                <a:stretch>
                  <a:fillRect t="-16667"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Прямоугольник 107"/>
              <p:cNvSpPr/>
              <p:nvPr/>
            </p:nvSpPr>
            <p:spPr>
              <a:xfrm>
                <a:off x="1741987" y="4640955"/>
                <a:ext cx="156106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b="1" i="1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2400" b="1" i="1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𝒏</m:t>
                          </m:r>
                        </m:e>
                      </m:acc>
                      <m:r>
                        <a:rPr lang="en-US" sz="24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sz="24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𝟎</m:t>
                      </m:r>
                      <m:r>
                        <a:rPr lang="en-US" sz="24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)=</m:t>
                      </m:r>
                      <m:acc>
                        <m:accPr>
                          <m:chr m:val="⃗"/>
                          <m:ctrlPr>
                            <a:rPr lang="ru-RU" sz="2400" b="1" i="1" baseline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2400" b="1" i="1" baseline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Прямоугольник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87" y="4640955"/>
                <a:ext cx="1561068" cy="453137"/>
              </a:xfrm>
              <a:prstGeom prst="rect">
                <a:avLst/>
              </a:prstGeom>
              <a:blipFill rotWithShape="0">
                <a:blip r:embed="rId1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Прямоугольник 108"/>
              <p:cNvSpPr/>
              <p:nvPr/>
            </p:nvSpPr>
            <p:spPr>
              <a:xfrm>
                <a:off x="2217750" y="4088383"/>
                <a:ext cx="532518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9" name="Прямоугольник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750" y="4088383"/>
                <a:ext cx="532518" cy="63357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Прямоугольник 109"/>
              <p:cNvSpPr/>
              <p:nvPr/>
            </p:nvSpPr>
            <p:spPr>
              <a:xfrm>
                <a:off x="6645780" y="4091438"/>
                <a:ext cx="532518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10" name="Прямоугольник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780" y="4091438"/>
                <a:ext cx="532518" cy="63357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Прямоугольник 110"/>
              <p:cNvSpPr/>
              <p:nvPr/>
            </p:nvSpPr>
            <p:spPr>
              <a:xfrm>
                <a:off x="6288280" y="4650212"/>
                <a:ext cx="1330236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𝝂</m:t>
                      </m:r>
                      <m:r>
                        <a:rPr lang="en-US" sz="24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𝟏</m:t>
                      </m:r>
                      <m:r>
                        <a:rPr lang="en-US" sz="24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en-US" sz="24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Прямоугольник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280" y="4650212"/>
                <a:ext cx="1330236" cy="453137"/>
              </a:xfrm>
              <a:prstGeom prst="rect">
                <a:avLst/>
              </a:prstGeom>
              <a:blipFill rotWithShape="0">
                <a:blip r:embed="rId16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Прямоугольник 4102"/>
          <p:cNvSpPr/>
          <p:nvPr/>
        </p:nvSpPr>
        <p:spPr>
          <a:xfrm>
            <a:off x="125183" y="5081440"/>
            <a:ext cx="4287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0" dirty="0" smtClean="0">
                <a:sym typeface="Symbol" panose="05050102010706020507" pitchFamily="18" charset="2"/>
              </a:rPr>
              <a:t>n</a:t>
            </a:r>
            <a:r>
              <a:rPr lang="en-US" baseline="0" dirty="0" smtClean="0">
                <a:sym typeface="Symbol" panose="05050102010706020507" pitchFamily="18" charset="2"/>
              </a:rPr>
              <a:t>-</a:t>
            </a:r>
            <a:r>
              <a:rPr lang="ru-RU" baseline="0" dirty="0" smtClean="0">
                <a:sym typeface="Symbol" panose="05050102010706020507" pitchFamily="18" charset="2"/>
              </a:rPr>
              <a:t>ось</a:t>
            </a:r>
            <a:r>
              <a:rPr lang="en-US" baseline="0" dirty="0" smtClean="0">
                <a:sym typeface="Symbol" panose="05050102010706020507" pitchFamily="18" charset="2"/>
              </a:rPr>
              <a:t> </a:t>
            </a:r>
            <a:r>
              <a:rPr lang="ru-RU" baseline="0" dirty="0" smtClean="0">
                <a:sym typeface="Symbol" panose="05050102010706020507" pitchFamily="18" charset="2"/>
              </a:rPr>
              <a:t>лежит в плоскости орбиты и в противоположном от змейки </a:t>
            </a:r>
            <a:r>
              <a:rPr lang="ru-RU" baseline="0" dirty="0" err="1" smtClean="0">
                <a:sym typeface="Symbol" panose="05050102010706020507" pitchFamily="18" charset="2"/>
              </a:rPr>
              <a:t>проме-жутке</a:t>
            </a:r>
            <a:r>
              <a:rPr lang="ru-RU" baseline="0" dirty="0" smtClean="0">
                <a:sym typeface="Symbol" panose="05050102010706020507" pitchFamily="18" charset="2"/>
              </a:rPr>
              <a:t> совпадает с осью змейки 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угольник 112"/>
              <p:cNvSpPr/>
              <p:nvPr/>
            </p:nvSpPr>
            <p:spPr>
              <a:xfrm>
                <a:off x="4673173" y="5085295"/>
                <a:ext cx="439309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baseline="0" dirty="0" smtClean="0">
                    <a:sym typeface="Symbol" panose="05050102010706020507" pitchFamily="18" charset="2"/>
                  </a:rPr>
                  <a:t>Спиновая частота</a:t>
                </a:r>
                <a:r>
                  <a:rPr lang="ru-RU" baseline="0" dirty="0" smtClean="0">
                    <a:sym typeface="Symbol" panose="05050102010706020507" pitchFamily="18" charset="2"/>
                  </a:rPr>
                  <a:t> равна половине и </a:t>
                </a:r>
                <a:r>
                  <a:rPr lang="en-US" baseline="0" dirty="0" smtClean="0">
                    <a:sym typeface="Symbol" panose="05050102010706020507" pitchFamily="18" charset="2"/>
                  </a:rPr>
                  <a:t/>
                </a:r>
                <a:br>
                  <a:rPr lang="en-US" baseline="0" dirty="0" smtClean="0">
                    <a:sym typeface="Symbol" panose="05050102010706020507" pitchFamily="18" charset="2"/>
                  </a:rPr>
                </a:br>
                <a:r>
                  <a:rPr lang="ru-RU" b="1" baseline="0" dirty="0" smtClean="0">
                    <a:sym typeface="Symbol" panose="05050102010706020507" pitchFamily="18" charset="2"/>
                  </a:rPr>
                  <a:t>не зависит от энергии</a:t>
                </a:r>
                <a:r>
                  <a:rPr lang="ru-RU" baseline="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ru-RU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⟹</m:t>
                    </m:r>
                  </m:oMath>
                </a14:m>
                <a:r>
                  <a:rPr lang="ru-RU" baseline="0" dirty="0" smtClean="0">
                    <a:sym typeface="Symbol" panose="05050102010706020507" pitchFamily="18" charset="2"/>
                  </a:rPr>
                  <a:t> исключаются пересечения резонансов </a:t>
                </a:r>
                <a:endParaRPr lang="ru-RU" dirty="0"/>
              </a:p>
            </p:txBody>
          </p:sp>
        </mc:Choice>
        <mc:Fallback xmlns="">
          <p:sp>
            <p:nvSpPr>
              <p:cNvPr id="113" name="Прямоугольник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173" y="5085295"/>
                <a:ext cx="4393099" cy="1015663"/>
              </a:xfrm>
              <a:prstGeom prst="rect">
                <a:avLst/>
              </a:prstGeom>
              <a:blipFill rotWithShape="0">
                <a:blip r:embed="rId17"/>
                <a:stretch>
                  <a:fillRect l="-1528" t="-2994" r="-1389" b="-9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0" y="0"/>
            <a:ext cx="9144000" cy="447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165448" y="-79891"/>
            <a:ext cx="8978552" cy="52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ru-RU" altLang="ru-RU" sz="2400" b="1" baseline="0" dirty="0" err="1">
                <a:solidFill>
                  <a:srgbClr val="333399"/>
                </a:solidFill>
                <a:cs typeface="Times New Roman" panose="02020603050405020304" pitchFamily="18" charset="0"/>
              </a:rPr>
              <a:t>Соленоидальная</a:t>
            </a:r>
            <a:r>
              <a:rPr lang="ru-RU" altLang="ru-RU" sz="2400" b="1" baseline="0" dirty="0">
                <a:solidFill>
                  <a:srgbClr val="333399"/>
                </a:solidFill>
                <a:cs typeface="Times New Roman" panose="02020603050405020304" pitchFamily="18" charset="0"/>
              </a:rPr>
              <a:t> змейка</a:t>
            </a:r>
            <a:r>
              <a:rPr lang="en-US" altLang="ru-RU" sz="2400" b="1" baseline="0" dirty="0">
                <a:solidFill>
                  <a:srgbClr val="333399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b="1" baseline="0" dirty="0">
                <a:solidFill>
                  <a:srgbClr val="333399"/>
                </a:solidFill>
                <a:cs typeface="Times New Roman" panose="02020603050405020304" pitchFamily="18" charset="0"/>
              </a:rPr>
              <a:t>в </a:t>
            </a:r>
            <a:r>
              <a:rPr lang="ru-RU" altLang="ru-RU" sz="2400" b="1" baseline="0" dirty="0" err="1">
                <a:solidFill>
                  <a:srgbClr val="333399"/>
                </a:solidFill>
                <a:cs typeface="Times New Roman" panose="02020603050405020304" pitchFamily="18" charset="0"/>
              </a:rPr>
              <a:t>Нуклотроне</a:t>
            </a:r>
            <a:r>
              <a:rPr lang="ru-RU" altLang="ru-RU" sz="2400" b="1" baseline="0" dirty="0">
                <a:solidFill>
                  <a:srgbClr val="333399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2400" b="1" baseline="0" dirty="0">
                <a:solidFill>
                  <a:srgbClr val="333399"/>
                </a:solidFill>
                <a:cs typeface="Times New Roman" panose="02020603050405020304" pitchFamily="18" charset="0"/>
              </a:rPr>
              <a:t>(</a:t>
            </a:r>
            <a:r>
              <a:rPr lang="en-US" altLang="ru-RU" sz="2400" b="1" baseline="0" dirty="0" err="1">
                <a:solidFill>
                  <a:srgbClr val="333399"/>
                </a:solidFill>
                <a:cs typeface="Times New Roman" panose="02020603050405020304" pitchFamily="18" charset="0"/>
              </a:rPr>
              <a:t>E</a:t>
            </a:r>
            <a:r>
              <a:rPr lang="en-US" altLang="ru-RU" sz="2400" b="1" baseline="-25000" dirty="0" err="1">
                <a:solidFill>
                  <a:srgbClr val="333399"/>
                </a:solidFill>
                <a:cs typeface="Times New Roman" panose="02020603050405020304" pitchFamily="18" charset="0"/>
              </a:rPr>
              <a:t>kin</a:t>
            </a:r>
            <a:r>
              <a:rPr lang="en-US" altLang="ru-RU" sz="2400" b="1" baseline="0" dirty="0">
                <a:solidFill>
                  <a:srgbClr val="333399"/>
                </a:solidFill>
                <a:cs typeface="Times New Roman" panose="02020603050405020304" pitchFamily="18" charset="0"/>
              </a:rPr>
              <a:t>=5GeV)</a:t>
            </a:r>
          </a:p>
        </p:txBody>
      </p:sp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10194"/>
            <a:ext cx="3932238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1855788"/>
            <a:ext cx="391001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5900" y="1146175"/>
            <a:ext cx="4138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интеграл продольного поля:</a:t>
            </a:r>
            <a:r>
              <a:rPr lang="en-US" alt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ru-RU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ru-RU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altLang="ru-RU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L)</a:t>
            </a:r>
            <a:r>
              <a:rPr lang="en-US" altLang="ru-RU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altLang="ru-RU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ru-RU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ru-RU" altLang="ru-RU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ru-RU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ru-RU" b="1" baseline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831850" y="663575"/>
            <a:ext cx="354012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altLang="ru-RU" sz="2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 змейка</a:t>
            </a:r>
            <a:endParaRPr lang="en-US" altLang="ru-RU" sz="2400" b="1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718050" y="663574"/>
            <a:ext cx="400843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altLang="ru-RU" sz="2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Частичная змейка (50%)</a:t>
            </a:r>
            <a:endParaRPr lang="en-US" altLang="ru-RU" sz="2400" b="1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4492625" y="1146175"/>
            <a:ext cx="4651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интеграл продольного поля</a:t>
            </a:r>
            <a:r>
              <a:rPr lang="ru-RU" alt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altLang="ru-RU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ru-RU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ru-RU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altLang="ru-RU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L)</a:t>
            </a:r>
            <a:r>
              <a:rPr lang="en-US" altLang="ru-RU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altLang="ru-RU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ru-RU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altLang="ru-RU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ru-RU" b="1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|k-</a:t>
            </a:r>
            <a:r>
              <a:rPr lang="en-US" altLang="ru-RU" b="1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altLang="ru-RU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y,x</a:t>
            </a:r>
            <a:r>
              <a:rPr lang="en-US" altLang="ru-RU" b="1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|&lt;0.25</a:t>
            </a:r>
            <a:endParaRPr lang="en-US" altLang="ru-RU" b="1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30"/>
          <p:cNvGraphicFramePr>
            <a:graphicFrameLocks noChangeAspect="1"/>
          </p:cNvGraphicFramePr>
          <p:nvPr/>
        </p:nvGraphicFramePr>
        <p:xfrm>
          <a:off x="6099175" y="3435350"/>
          <a:ext cx="10731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Формула" r:id="rId6" imgW="571320" imgH="177480" progId="Equation.3">
                  <p:embed/>
                </p:oleObj>
              </mc:Choice>
              <mc:Fallback>
                <p:oleObj name="Формула" r:id="rId6" imgW="571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3435350"/>
                        <a:ext cx="10731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1"/>
          <p:cNvGraphicFramePr>
            <a:graphicFrameLocks noChangeAspect="1"/>
          </p:cNvGraphicFramePr>
          <p:nvPr/>
        </p:nvGraphicFramePr>
        <p:xfrm>
          <a:off x="1792288" y="3462338"/>
          <a:ext cx="11223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Формула" r:id="rId8" imgW="571320" imgH="177480" progId="Equation.3">
                  <p:embed/>
                </p:oleObj>
              </mc:Choice>
              <mc:Fallback>
                <p:oleObj name="Формула" r:id="rId8" imgW="571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3462338"/>
                        <a:ext cx="1122362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34"/>
              <p:cNvSpPr>
                <a:spLocks noChangeArrowheads="1"/>
              </p:cNvSpPr>
              <p:nvPr/>
            </p:nvSpPr>
            <p:spPr bwMode="auto">
              <a:xfrm>
                <a:off x="1895475" y="5710808"/>
                <a:ext cx="5645150" cy="46166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None/>
                </a:pPr>
                <a:r>
                  <a:rPr lang="ru-RU" altLang="ru-RU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ru-RU" altLang="ru-RU" b="0" i="1" baseline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ru-RU" altLang="ru-RU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</a:t>
                </a:r>
                <a:r>
                  <a:rPr lang="en-US" altLang="ru-RU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ru-RU" altLang="ru-RU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угол между поляризацией и вертик</a:t>
                </a:r>
                <a:r>
                  <a:rPr lang="ru-RU" altLang="ru-RU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altLang="ru-RU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лью</a:t>
                </a:r>
                <a:endParaRPr lang="en-US" altLang="ru-RU" b="1" i="1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5475" y="5710808"/>
                <a:ext cx="5645150" cy="461665"/>
              </a:xfrm>
              <a:prstGeom prst="rect">
                <a:avLst/>
              </a:prstGeom>
              <a:blipFill rotWithShape="0">
                <a:blip r:embed="rId10"/>
                <a:stretch>
                  <a:fillRect t="-2632" b="-15789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831850" y="2113054"/>
            <a:ext cx="35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400" b="1" baseline="0" dirty="0">
                <a:sym typeface="Symbol" panose="05050102010706020507" pitchFamily="18" charset="2"/>
              </a:rPr>
              <a:t></a:t>
            </a:r>
            <a:endParaRPr lang="ru-RU" altLang="ru-RU" sz="2400" b="1" baseline="0" dirty="0">
              <a:sym typeface="Symbol" panose="05050102010706020507" pitchFamily="18" charset="2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4875213" y="2112963"/>
            <a:ext cx="741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400" b="1" baseline="0">
                <a:sym typeface="Symbol" panose="05050102010706020507" pitchFamily="18" charset="2"/>
              </a:rPr>
              <a:t>/2</a:t>
            </a:r>
            <a:endParaRPr lang="ru-RU" altLang="ru-RU" sz="2400" b="1" baseline="0">
              <a:sym typeface="Symbol" panose="05050102010706020507" pitchFamily="18" charset="2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0" y="0"/>
            <a:ext cx="9144000" cy="447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165448" y="-22225"/>
            <a:ext cx="89785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baseline="0" dirty="0">
                <a:solidFill>
                  <a:srgbClr val="333399"/>
                </a:solidFill>
              </a:rPr>
              <a:t>Частичная змейка</a:t>
            </a:r>
          </a:p>
        </p:txBody>
      </p:sp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81000" y="4448175"/>
            <a:ext cx="4394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000" b="1" baseline="0">
                <a:solidFill>
                  <a:srgbClr val="333399"/>
                </a:solidFill>
                <a:latin typeface="Times New Roman" panose="02020603050405020304" pitchFamily="18" charset="0"/>
              </a:rPr>
              <a:t>Целые резонансы исключаются, </a:t>
            </a:r>
            <a:br>
              <a:rPr lang="ru-RU" altLang="ru-RU" sz="2000" b="1" baseline="0">
                <a:solidFill>
                  <a:srgbClr val="333399"/>
                </a:solidFill>
                <a:latin typeface="Times New Roman" panose="02020603050405020304" pitchFamily="18" charset="0"/>
              </a:rPr>
            </a:br>
            <a:r>
              <a:rPr lang="ru-RU" altLang="ru-RU" sz="2000" b="1" baseline="0">
                <a:solidFill>
                  <a:srgbClr val="333399"/>
                </a:solidFill>
                <a:latin typeface="Times New Roman" panose="02020603050405020304" pitchFamily="18" charset="0"/>
              </a:rPr>
              <a:t>если</a:t>
            </a:r>
            <a:endParaRPr lang="en-US" altLang="ru-RU" sz="2000" b="1" baseline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" name="Object 17"/>
          <p:cNvGraphicFramePr>
            <a:graphicFrameLocks noChangeAspect="1"/>
          </p:cNvGraphicFramePr>
          <p:nvPr/>
        </p:nvGraphicFramePr>
        <p:xfrm>
          <a:off x="6694488" y="5651500"/>
          <a:ext cx="9763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Уравнение" r:id="rId4" imgW="431425" imgH="177646" progId="Equation.3">
                  <p:embed/>
                </p:oleObj>
              </mc:Choice>
              <mc:Fallback>
                <p:oleObj name="Уравнение" r:id="rId4" imgW="431425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488" y="5651500"/>
                        <a:ext cx="976312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/>
        </p:nvGraphicFramePr>
        <p:xfrm>
          <a:off x="1219200" y="4937125"/>
          <a:ext cx="24415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Уравнение" r:id="rId6" imgW="1079280" imgH="228600" progId="Equation.3">
                  <p:embed/>
                </p:oleObj>
              </mc:Choice>
              <mc:Fallback>
                <p:oleObj name="Уравнение" r:id="rId6" imgW="1079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937125"/>
                        <a:ext cx="244157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535488" y="4454525"/>
            <a:ext cx="4608512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000" b="1" baseline="0">
                <a:solidFill>
                  <a:schemeClr val="accent2"/>
                </a:solidFill>
                <a:latin typeface="Times New Roman" panose="02020603050405020304" pitchFamily="18" charset="0"/>
              </a:rPr>
              <a:t>Внутренние резонансы исключаются,</a:t>
            </a:r>
            <a:br>
              <a:rPr lang="ru-RU" altLang="ru-RU" sz="2000" b="1" baseline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ru-RU" altLang="ru-RU" sz="2000" b="1" baseline="0">
                <a:solidFill>
                  <a:schemeClr val="accent2"/>
                </a:solidFill>
                <a:latin typeface="Times New Roman" panose="02020603050405020304" pitchFamily="18" charset="0"/>
              </a:rPr>
              <a:t>если</a:t>
            </a:r>
            <a:endParaRPr lang="en-US" altLang="ru-RU" sz="2000" b="1" baseline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381000" y="5618163"/>
            <a:ext cx="702627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000" b="1" baseline="0">
                <a:solidFill>
                  <a:srgbClr val="333399"/>
                </a:solidFill>
                <a:latin typeface="Times New Roman" panose="02020603050405020304" pitchFamily="18" charset="0"/>
              </a:rPr>
              <a:t>Полная змейка исключает все спиновые резонансы:</a:t>
            </a:r>
            <a:endParaRPr lang="en-US" altLang="ru-RU" sz="2000" b="1" baseline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4" name="Объект 2"/>
          <p:cNvGraphicFramePr>
            <a:graphicFrameLocks noChangeAspect="1"/>
          </p:cNvGraphicFramePr>
          <p:nvPr>
            <p:extLst/>
          </p:nvPr>
        </p:nvGraphicFramePr>
        <p:xfrm>
          <a:off x="1525587" y="611187"/>
          <a:ext cx="624205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Уравнение" r:id="rId8" imgW="2997200" imgH="444500" progId="Equation.3">
                  <p:embed/>
                </p:oleObj>
              </mc:Choice>
              <mc:Fallback>
                <p:oleObj name="Уравнение" r:id="rId8" imgW="2997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7" y="611187"/>
                        <a:ext cx="6242050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8"/>
          <p:cNvGraphicFramePr>
            <a:graphicFrameLocks noChangeAspect="1"/>
          </p:cNvGraphicFramePr>
          <p:nvPr/>
        </p:nvGraphicFramePr>
        <p:xfrm>
          <a:off x="5413375" y="4962525"/>
          <a:ext cx="25860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Уравнение" r:id="rId10" imgW="1143000" imgH="241200" progId="Equation.3">
                  <p:embed/>
                </p:oleObj>
              </mc:Choice>
              <mc:Fallback>
                <p:oleObj name="Уравнение" r:id="rId10" imgW="1143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5" y="4962525"/>
                        <a:ext cx="258603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Рисунок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746250"/>
            <a:ext cx="80962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5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0" y="0"/>
            <a:ext cx="9144000" cy="447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165448" y="-22225"/>
            <a:ext cx="89785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baseline="0" dirty="0" smtClean="0">
                <a:solidFill>
                  <a:srgbClr val="333399"/>
                </a:solidFill>
              </a:rPr>
              <a:t>Ускорение поляризованных протонов до 3.4 ГэВ</a:t>
            </a:r>
            <a:r>
              <a:rPr lang="en-US" altLang="ru-RU" sz="2400" b="1" baseline="0" dirty="0" smtClean="0">
                <a:solidFill>
                  <a:srgbClr val="333399"/>
                </a:solidFill>
              </a:rPr>
              <a:t>/</a:t>
            </a:r>
            <a:r>
              <a:rPr lang="ru-RU" altLang="ru-RU" sz="2400" b="1" baseline="0" dirty="0" smtClean="0">
                <a:solidFill>
                  <a:srgbClr val="333399"/>
                </a:solidFill>
              </a:rPr>
              <a:t>с</a:t>
            </a:r>
            <a:endParaRPr lang="ru-RU" altLang="ru-RU" sz="2400" b="1" baseline="0" dirty="0">
              <a:solidFill>
                <a:srgbClr val="333399"/>
              </a:solidFill>
            </a:endParaRPr>
          </a:p>
        </p:txBody>
      </p:sp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5448" y="3256024"/>
            <a:ext cx="8624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baseline="0" dirty="0" smtClean="0"/>
              <a:t>Чтобы исключить серию целых резонансов, </a:t>
            </a:r>
            <a:r>
              <a:rPr lang="ru-RU" baseline="0" dirty="0" smtClean="0"/>
              <a:t>достаточно использовать частичную змейку с </a:t>
            </a:r>
            <a:r>
              <a:rPr lang="ru-RU" b="1" baseline="0" dirty="0" smtClean="0"/>
              <a:t>малым интегралом поля</a:t>
            </a:r>
            <a:endParaRPr lang="ru-RU" b="1" baseline="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13" y="4103588"/>
            <a:ext cx="5760000" cy="21123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12267" y="669030"/>
            <a:ext cx="2936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800" baseline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Вертикальные проекции спинов при ускорении трех протонов с различными импульсами в </a:t>
            </a:r>
            <a:r>
              <a:rPr lang="ru-RU" kern="800" baseline="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Нуклотроне</a:t>
            </a:r>
            <a:r>
              <a:rPr lang="ru-RU" kern="800" baseline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без частичной змейки</a:t>
            </a:r>
            <a:endParaRPr lang="ru-RU" baseline="0" dirty="0"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45750" y="4623415"/>
            <a:ext cx="30693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800" baseline="0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kern="800" baseline="0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kern="800" baseline="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kern="800" baseline="0" dirty="0" err="1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соленоидальной</a:t>
            </a:r>
            <a:r>
              <a:rPr lang="ru-RU" kern="800" baseline="0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змейки требуется интеграл продольного поля </a:t>
            </a:r>
            <a:r>
              <a:rPr lang="en-US" b="1" kern="800" baseline="0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0.65</a:t>
            </a:r>
            <a:r>
              <a:rPr lang="en-US" b="1" kern="800" baseline="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kern="800" baseline="0" dirty="0" err="1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baseline="0" dirty="0" err="1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b="1" kern="800" baseline="0" dirty="0" err="1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kern="800" baseline="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800" baseline="0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импульсе </a:t>
            </a:r>
            <a:r>
              <a:rPr lang="en-US" b="1" kern="800" baseline="0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3.4</a:t>
            </a:r>
            <a:r>
              <a:rPr lang="en-US" b="1" kern="800" baseline="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GeV/c</a:t>
            </a:r>
            <a:r>
              <a:rPr lang="en-US" kern="800" baseline="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aseline="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3" y="669030"/>
            <a:ext cx="5760000" cy="2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941" y="2822024"/>
            <a:ext cx="9349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baseline="0" dirty="0" smtClean="0">
                <a:solidFill>
                  <a:srgbClr val="FF0000"/>
                </a:solidFill>
              </a:rPr>
              <a:t>Синхротронное движение оказывает сильное влияние на спиновую динамику</a:t>
            </a:r>
            <a:endParaRPr lang="ru-RU" b="1" baseline="0" dirty="0">
              <a:solidFill>
                <a:srgbClr val="FF0000"/>
              </a:solidFill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31248" y="881063"/>
            <a:ext cx="8451850" cy="470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70000"/>
              </a:spcAft>
              <a:buFontTx/>
              <a:buAutoNum type="arabicPeriod"/>
            </a:pPr>
            <a:r>
              <a:rPr lang="ru-RU" altLang="ru-RU" sz="2800" baseline="0" dirty="0" smtClean="0">
                <a:latin typeface="Times New Roman" panose="02020603050405020304" pitchFamily="18" charset="0"/>
              </a:rPr>
              <a:t>Движение </a:t>
            </a:r>
            <a:r>
              <a:rPr lang="ru-RU" altLang="ru-RU" sz="2800" baseline="0" dirty="0">
                <a:latin typeface="Times New Roman" panose="02020603050405020304" pitchFamily="18" charset="0"/>
              </a:rPr>
              <a:t>спинов в циклических ускорителях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70000"/>
              </a:spcAft>
              <a:buFontTx/>
              <a:buAutoNum type="arabicPeriod"/>
            </a:pPr>
            <a:r>
              <a:rPr lang="ru-RU" altLang="ru-RU" sz="2800" baseline="0" dirty="0">
                <a:latin typeface="Times New Roman" panose="02020603050405020304" pitchFamily="18" charset="0"/>
              </a:rPr>
              <a:t>Спиновые резонансы и способы их пересечения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70000"/>
              </a:spcAft>
              <a:buFontTx/>
              <a:buAutoNum type="arabicPeriod"/>
            </a:pPr>
            <a:r>
              <a:rPr lang="ru-RU" altLang="ru-RU" sz="2800" baseline="0" dirty="0">
                <a:latin typeface="Times New Roman" panose="02020603050405020304" pitchFamily="18" charset="0"/>
              </a:rPr>
              <a:t>Полная и частичная сибирские змейки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70000"/>
              </a:spcAft>
              <a:buFontTx/>
              <a:buAutoNum type="arabicPeriod"/>
            </a:pPr>
            <a:r>
              <a:rPr lang="ru-RU" altLang="ru-RU" sz="2800" baseline="0" dirty="0">
                <a:latin typeface="Times New Roman" panose="02020603050405020304" pitchFamily="18" charset="0"/>
              </a:rPr>
              <a:t>Сохранение поляризации протонов и дейтронов при ускорении  в Нуклотроне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70000"/>
              </a:spcAft>
              <a:buFontTx/>
              <a:buAutoNum type="arabicPeriod"/>
            </a:pPr>
            <a:r>
              <a:rPr lang="ru-RU" altLang="ru-RU" sz="2800" baseline="0" dirty="0">
                <a:latin typeface="Times New Roman" panose="02020603050405020304" pitchFamily="18" charset="0"/>
              </a:rPr>
              <a:t>Управление поляризацией частиц в режиме спиновой прозрачности </a:t>
            </a:r>
            <a:r>
              <a:rPr lang="ru-RU" altLang="ru-RU" sz="2800" baseline="0" dirty="0" smtClean="0">
                <a:latin typeface="Times New Roman" panose="02020603050405020304" pitchFamily="18" charset="0"/>
              </a:rPr>
              <a:t>кол</a:t>
            </a:r>
            <a:r>
              <a:rPr lang="ru-RU" altLang="ru-RU" sz="2800" baseline="0" dirty="0">
                <a:latin typeface="Times New Roman" panose="02020603050405020304" pitchFamily="18" charset="0"/>
              </a:rPr>
              <a:t>л</a:t>
            </a:r>
            <a:r>
              <a:rPr lang="ru-RU" altLang="ru-RU" sz="2800" baseline="0" dirty="0" smtClean="0">
                <a:latin typeface="Times New Roman" panose="02020603050405020304" pitchFamily="18" charset="0"/>
              </a:rPr>
              <a:t>айдера </a:t>
            </a:r>
            <a:r>
              <a:rPr lang="ru-RU" altLang="ru-RU" sz="2800" baseline="0" dirty="0">
                <a:latin typeface="Times New Roman" panose="02020603050405020304" pitchFamily="18" charset="0"/>
              </a:rPr>
              <a:t>NICA </a:t>
            </a:r>
            <a:endParaRPr lang="en-US" altLang="ru-RU" sz="2800" baseline="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70000"/>
              </a:spcAft>
              <a:buFontTx/>
              <a:buAutoNum type="arabicPeriod"/>
            </a:pPr>
            <a:r>
              <a:rPr lang="ru-RU" altLang="ru-RU" sz="2800" baseline="0" dirty="0" smtClean="0">
                <a:latin typeface="Times New Roman" panose="02020603050405020304" pitchFamily="18" charset="0"/>
              </a:rPr>
              <a:t> Заключение</a:t>
            </a:r>
            <a:endParaRPr lang="ru-RU" altLang="ru-RU" sz="2800" baseline="0" dirty="0">
              <a:latin typeface="Times New Roman" panose="02020603050405020304" pitchFamily="18" charset="0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65087" y="96217"/>
            <a:ext cx="8980487" cy="44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b="1" baseline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en-US" altLang="ru-RU" b="1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0" y="0"/>
            <a:ext cx="9144000" cy="447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0" y="-22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baseline="0" dirty="0" smtClean="0">
                <a:solidFill>
                  <a:srgbClr val="333399"/>
                </a:solidFill>
              </a:rPr>
              <a:t>Коллайдер с двумя сибирскими змейками</a:t>
            </a:r>
            <a:endParaRPr lang="ru-RU" altLang="ru-RU" sz="2400" b="1" baseline="0" dirty="0">
              <a:solidFill>
                <a:srgbClr val="333399"/>
              </a:solidFill>
            </a:endParaRPr>
          </a:p>
        </p:txBody>
      </p:sp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Прямоугольник 107"/>
              <p:cNvSpPr/>
              <p:nvPr/>
            </p:nvSpPr>
            <p:spPr>
              <a:xfrm>
                <a:off x="5520875" y="2142528"/>
                <a:ext cx="1857496" cy="495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𝒏</m:t>
                              </m:r>
                            </m:e>
                          </m:acc>
                        </m:e>
                        <m:sub>
                          <m:r>
                            <a:rPr lang="ru-RU" sz="2400" b="1" i="1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арка</m:t>
                          </m:r>
                        </m:sub>
                      </m:sSub>
                      <m:r>
                        <a:rPr lang="en-US" sz="24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ru-RU" sz="24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±</m:t>
                      </m:r>
                      <m:sSub>
                        <m:sSubPr>
                          <m:ctrlPr>
                            <a:rPr lang="en-US" sz="2400" b="1" i="1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400" b="1" i="1" baseline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sz="24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𝒆</m:t>
                              </m:r>
                            </m:e>
                          </m:acc>
                        </m:e>
                        <m:sub>
                          <m:r>
                            <a:rPr lang="en-US" sz="2400" b="1" i="1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Прямоугольник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875" y="2142528"/>
                <a:ext cx="1857496" cy="495520"/>
              </a:xfrm>
              <a:prstGeom prst="rect">
                <a:avLst/>
              </a:prstGeom>
              <a:blipFill rotWithShape="0">
                <a:blip r:embed="rId3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Прямоугольник 4102"/>
          <p:cNvSpPr/>
          <p:nvPr/>
        </p:nvSpPr>
        <p:spPr>
          <a:xfrm>
            <a:off x="4980889" y="966262"/>
            <a:ext cx="4001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0" dirty="0" smtClean="0">
                <a:sym typeface="Symbol" panose="05050102010706020507" pitchFamily="18" charset="2"/>
              </a:rPr>
              <a:t>n</a:t>
            </a:r>
            <a:r>
              <a:rPr lang="en-US" baseline="0" dirty="0" smtClean="0">
                <a:sym typeface="Symbol" panose="05050102010706020507" pitchFamily="18" charset="2"/>
              </a:rPr>
              <a:t>-</a:t>
            </a:r>
            <a:r>
              <a:rPr lang="ru-RU" baseline="0" dirty="0" smtClean="0">
                <a:sym typeface="Symbol" panose="05050102010706020507" pitchFamily="18" charset="2"/>
              </a:rPr>
              <a:t>ось</a:t>
            </a:r>
            <a:r>
              <a:rPr lang="en-US" baseline="0" dirty="0" smtClean="0">
                <a:sym typeface="Symbol" panose="05050102010706020507" pitchFamily="18" charset="2"/>
              </a:rPr>
              <a:t> </a:t>
            </a:r>
            <a:r>
              <a:rPr lang="ru-RU" baseline="0" dirty="0" smtClean="0">
                <a:sym typeface="Symbol" panose="05050102010706020507" pitchFamily="18" charset="2"/>
              </a:rPr>
              <a:t>в арках направлена по вертикали и меняет знак после прохождения каждой змейки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угольник 112"/>
              <p:cNvSpPr/>
              <p:nvPr/>
            </p:nvSpPr>
            <p:spPr>
              <a:xfrm>
                <a:off x="2248570" y="4419687"/>
                <a:ext cx="381549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aseline="0" dirty="0" smtClean="0">
                    <a:sym typeface="Symbol" panose="05050102010706020507" pitchFamily="18" charset="2"/>
                  </a:rPr>
                  <a:t>Спиновая частота не зависит</a:t>
                </a:r>
                <a:br>
                  <a:rPr lang="ru-RU" baseline="0" dirty="0" smtClean="0">
                    <a:sym typeface="Symbol" panose="05050102010706020507" pitchFamily="18" charset="2"/>
                  </a:rPr>
                </a:br>
                <a:r>
                  <a:rPr lang="ru-RU" baseline="0" dirty="0" smtClean="0">
                    <a:sym typeface="Symbol" panose="05050102010706020507" pitchFamily="18" charset="2"/>
                  </a:rPr>
                  <a:t> от энергии</a:t>
                </a:r>
                <a:r>
                  <a:rPr lang="en-US" baseline="0" dirty="0" smtClean="0">
                    <a:sym typeface="Symbol" panose="05050102010706020507" pitchFamily="18" charset="2"/>
                  </a:rPr>
                  <a:t> </a:t>
                </a:r>
                <a:r>
                  <a:rPr lang="ru-RU" baseline="0" dirty="0" smtClean="0">
                    <a:sym typeface="Symbol" panose="05050102010706020507" pitchFamily="18" charset="2"/>
                  </a:rPr>
                  <a:t>и определяется углом </a:t>
                </a:r>
                <a:br>
                  <a:rPr lang="ru-RU" baseline="0" dirty="0" smtClean="0">
                    <a:sym typeface="Symbol" panose="05050102010706020507" pitchFamily="18" charset="2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𝜑</m:t>
                        </m:r>
                      </m:e>
                      <m:sub>
                        <m:r>
                          <a:rPr lang="en-US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12</m:t>
                        </m:r>
                      </m:sub>
                    </m:sSub>
                  </m:oMath>
                </a14:m>
                <a:r>
                  <a:rPr lang="ru-RU" baseline="0" dirty="0"/>
                  <a:t> </a:t>
                </a:r>
                <a:r>
                  <a:rPr lang="ru-RU" baseline="0" dirty="0" smtClean="0"/>
                  <a:t>между </a:t>
                </a:r>
                <a:r>
                  <a:rPr lang="ru-RU" baseline="0" dirty="0"/>
                  <a:t>осями </a:t>
                </a:r>
                <a:r>
                  <a:rPr lang="ru-RU" baseline="0" dirty="0" smtClean="0"/>
                  <a:t>змеек </a:t>
                </a:r>
                <a:endParaRPr lang="ru-RU" dirty="0"/>
              </a:p>
            </p:txBody>
          </p:sp>
        </mc:Choice>
        <mc:Fallback xmlns="">
          <p:sp>
            <p:nvSpPr>
              <p:cNvPr id="113" name="Прямоугольник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570" y="4419687"/>
                <a:ext cx="3815498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1757" t="-2994" r="-3035" b="-9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Группа 14"/>
          <p:cNvGrpSpPr/>
          <p:nvPr/>
        </p:nvGrpSpPr>
        <p:grpSpPr>
          <a:xfrm>
            <a:off x="406650" y="505869"/>
            <a:ext cx="4060008" cy="2370135"/>
            <a:chOff x="2330299" y="630066"/>
            <a:chExt cx="4165350" cy="2619733"/>
          </a:xfrm>
        </p:grpSpPr>
        <p:grpSp>
          <p:nvGrpSpPr>
            <p:cNvPr id="96" name="Группа 95"/>
            <p:cNvGrpSpPr/>
            <p:nvPr/>
          </p:nvGrpSpPr>
          <p:grpSpPr>
            <a:xfrm>
              <a:off x="2517847" y="1789815"/>
              <a:ext cx="216000" cy="216000"/>
              <a:chOff x="6391421" y="3524878"/>
              <a:chExt cx="216000" cy="216000"/>
            </a:xfrm>
          </p:grpSpPr>
          <p:sp>
            <p:nvSpPr>
              <p:cNvPr id="97" name="Овал 96"/>
              <p:cNvSpPr/>
              <p:nvPr/>
            </p:nvSpPr>
            <p:spPr bwMode="auto">
              <a:xfrm>
                <a:off x="6391421" y="3524878"/>
                <a:ext cx="216000" cy="2160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98" name="Прямая соединительная линия 97"/>
              <p:cNvCxnSpPr>
                <a:stCxn id="97" idx="7"/>
                <a:endCxn id="97" idx="3"/>
              </p:cNvCxnSpPr>
              <p:nvPr/>
            </p:nvCxnSpPr>
            <p:spPr bwMode="auto">
              <a:xfrm flipH="1">
                <a:off x="6423053" y="3556510"/>
                <a:ext cx="152736" cy="15273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Прямая соединительная линия 98"/>
              <p:cNvCxnSpPr>
                <a:stCxn id="97" idx="1"/>
                <a:endCxn id="97" idx="5"/>
              </p:cNvCxnSpPr>
              <p:nvPr/>
            </p:nvCxnSpPr>
            <p:spPr bwMode="auto">
              <a:xfrm>
                <a:off x="6423053" y="3556510"/>
                <a:ext cx="152736" cy="15273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3" name="Группа 102"/>
            <p:cNvGrpSpPr/>
            <p:nvPr/>
          </p:nvGrpSpPr>
          <p:grpSpPr>
            <a:xfrm>
              <a:off x="6126352" y="1852201"/>
              <a:ext cx="216000" cy="216000"/>
              <a:chOff x="7086109" y="3603840"/>
              <a:chExt cx="216000" cy="216000"/>
            </a:xfrm>
          </p:grpSpPr>
          <p:sp>
            <p:nvSpPr>
              <p:cNvPr id="104" name="Овал 103"/>
              <p:cNvSpPr/>
              <p:nvPr/>
            </p:nvSpPr>
            <p:spPr bwMode="auto">
              <a:xfrm>
                <a:off x="7086109" y="3603840"/>
                <a:ext cx="216000" cy="2160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" name="Овал 104"/>
              <p:cNvSpPr/>
              <p:nvPr/>
            </p:nvSpPr>
            <p:spPr bwMode="auto">
              <a:xfrm>
                <a:off x="7156876" y="3676577"/>
                <a:ext cx="72000" cy="72000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2330299" y="630066"/>
              <a:ext cx="4165350" cy="2619733"/>
              <a:chOff x="2387850" y="942829"/>
              <a:chExt cx="4165350" cy="2619733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2387850" y="1169277"/>
                <a:ext cx="4165350" cy="2170836"/>
                <a:chOff x="1057274" y="811309"/>
                <a:chExt cx="4165350" cy="2170836"/>
              </a:xfrm>
            </p:grpSpPr>
            <p:cxnSp>
              <p:nvCxnSpPr>
                <p:cNvPr id="6" name="Прямая соединительная линия 5"/>
                <p:cNvCxnSpPr>
                  <a:stCxn id="10" idx="0"/>
                  <a:endCxn id="4" idx="0"/>
                </p:cNvCxnSpPr>
                <p:nvPr/>
              </p:nvCxnSpPr>
              <p:spPr bwMode="auto">
                <a:xfrm flipV="1">
                  <a:off x="2137274" y="811309"/>
                  <a:ext cx="2005350" cy="1083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 bwMode="auto">
                <a:xfrm>
                  <a:off x="2137274" y="2982145"/>
                  <a:ext cx="19800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" name="Дуга 3"/>
                <p:cNvSpPr/>
                <p:nvPr/>
              </p:nvSpPr>
              <p:spPr bwMode="auto">
                <a:xfrm>
                  <a:off x="3062624" y="811309"/>
                  <a:ext cx="2160000" cy="2160000"/>
                </a:xfrm>
                <a:prstGeom prst="arc">
                  <a:avLst>
                    <a:gd name="adj1" fmla="val 16200000"/>
                    <a:gd name="adj2" fmla="val 5532156"/>
                  </a:avLst>
                </a:prstGeom>
                <a:noFill/>
                <a:ln w="7620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" name="Дуга 9"/>
                <p:cNvSpPr/>
                <p:nvPr/>
              </p:nvSpPr>
              <p:spPr bwMode="auto">
                <a:xfrm flipH="1">
                  <a:off x="1057274" y="822145"/>
                  <a:ext cx="2160000" cy="2160000"/>
                </a:xfrm>
                <a:prstGeom prst="arc">
                  <a:avLst>
                    <a:gd name="adj1" fmla="val 16200000"/>
                    <a:gd name="adj2" fmla="val 5532156"/>
                  </a:avLst>
                </a:prstGeom>
                <a:noFill/>
                <a:ln w="7620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" name="Прямоугольник 8"/>
              <p:cNvSpPr/>
              <p:nvPr/>
            </p:nvSpPr>
            <p:spPr bwMode="auto">
              <a:xfrm>
                <a:off x="4020243" y="942829"/>
                <a:ext cx="875213" cy="463731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Прямоугольник 25"/>
                  <p:cNvSpPr/>
                  <p:nvPr/>
                </p:nvSpPr>
                <p:spPr>
                  <a:xfrm>
                    <a:off x="4047733" y="946828"/>
                    <a:ext cx="830740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b="0" i="1" baseline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i="1" baseline="0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i="1" baseline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b="0" i="1" baseline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 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𝜋</m:t>
                          </m:r>
                        </m:oMath>
                      </m:oMathPara>
                    </a14:m>
                    <a:endParaRPr lang="ru-RU" baseline="0" dirty="0"/>
                  </a:p>
                </p:txBody>
              </p:sp>
            </mc:Choice>
            <mc:Fallback xmlns="">
              <p:sp>
                <p:nvSpPr>
                  <p:cNvPr id="26" name="Прямоугольник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7733" y="946828"/>
                    <a:ext cx="830740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1864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Прямоугольник 29"/>
              <p:cNvSpPr/>
              <p:nvPr/>
            </p:nvSpPr>
            <p:spPr>
              <a:xfrm>
                <a:off x="3880026" y="1446935"/>
                <a:ext cx="11721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baseline="0" dirty="0" smtClean="0"/>
                  <a:t>1</a:t>
                </a:r>
                <a:r>
                  <a:rPr lang="en-US" b="1" dirty="0" smtClean="0"/>
                  <a:t>st</a:t>
                </a:r>
                <a:r>
                  <a:rPr lang="en-US" b="1" baseline="0" dirty="0" smtClean="0"/>
                  <a:t> Snake</a:t>
                </a:r>
                <a:endParaRPr lang="ru-RU" dirty="0"/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3847966" y="2619307"/>
                <a:ext cx="12362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baseline="0" dirty="0" smtClean="0"/>
                  <a:t>2</a:t>
                </a:r>
                <a:r>
                  <a:rPr lang="en-US" b="1" dirty="0" smtClean="0"/>
                  <a:t>nd</a:t>
                </a:r>
                <a:r>
                  <a:rPr lang="en-US" b="1" baseline="0" dirty="0" smtClean="0"/>
                  <a:t> Snake</a:t>
                </a:r>
                <a:endParaRPr lang="ru-RU" dirty="0"/>
              </a:p>
            </p:txBody>
          </p:sp>
          <p:sp>
            <p:nvSpPr>
              <p:cNvPr id="79" name="Прямоугольник 78"/>
              <p:cNvSpPr/>
              <p:nvPr/>
            </p:nvSpPr>
            <p:spPr bwMode="auto">
              <a:xfrm>
                <a:off x="4020243" y="3098831"/>
                <a:ext cx="875213" cy="463731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Прямоугольник 79"/>
                  <p:cNvSpPr/>
                  <p:nvPr/>
                </p:nvSpPr>
                <p:spPr>
                  <a:xfrm>
                    <a:off x="4047733" y="3102830"/>
                    <a:ext cx="83670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b="0" i="1" baseline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i="1" baseline="0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i="1" baseline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 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𝜋</m:t>
                          </m:r>
                        </m:oMath>
                      </m:oMathPara>
                    </a14:m>
                    <a:endParaRPr lang="ru-RU" baseline="0" dirty="0"/>
                  </a:p>
                </p:txBody>
              </p:sp>
            </mc:Choice>
            <mc:Fallback xmlns="">
              <p:sp>
                <p:nvSpPr>
                  <p:cNvPr id="80" name="Прямоугольник 7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7733" y="3102830"/>
                    <a:ext cx="836703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355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4" name="Группа 83"/>
            <p:cNvGrpSpPr/>
            <p:nvPr/>
          </p:nvGrpSpPr>
          <p:grpSpPr>
            <a:xfrm>
              <a:off x="3560214" y="936670"/>
              <a:ext cx="216000" cy="216000"/>
              <a:chOff x="6391421" y="3524878"/>
              <a:chExt cx="216000" cy="216000"/>
            </a:xfrm>
          </p:grpSpPr>
          <p:sp>
            <p:nvSpPr>
              <p:cNvPr id="85" name="Овал 84"/>
              <p:cNvSpPr/>
              <p:nvPr/>
            </p:nvSpPr>
            <p:spPr bwMode="auto">
              <a:xfrm>
                <a:off x="6391421" y="3524878"/>
                <a:ext cx="216000" cy="2160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86" name="Прямая соединительная линия 85"/>
              <p:cNvCxnSpPr>
                <a:stCxn id="85" idx="7"/>
                <a:endCxn id="85" idx="3"/>
              </p:cNvCxnSpPr>
              <p:nvPr/>
            </p:nvCxnSpPr>
            <p:spPr bwMode="auto">
              <a:xfrm flipH="1">
                <a:off x="6423053" y="3556510"/>
                <a:ext cx="152736" cy="15273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Прямая соединительная линия 86"/>
              <p:cNvCxnSpPr>
                <a:stCxn id="85" idx="1"/>
                <a:endCxn id="85" idx="5"/>
              </p:cNvCxnSpPr>
              <p:nvPr/>
            </p:nvCxnSpPr>
            <p:spPr bwMode="auto">
              <a:xfrm>
                <a:off x="6423053" y="3556510"/>
                <a:ext cx="152736" cy="15273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2" name="Группа 91"/>
            <p:cNvGrpSpPr/>
            <p:nvPr/>
          </p:nvGrpSpPr>
          <p:grpSpPr>
            <a:xfrm>
              <a:off x="3600047" y="2726970"/>
              <a:ext cx="216000" cy="216000"/>
              <a:chOff x="6391421" y="3524878"/>
              <a:chExt cx="216000" cy="216000"/>
            </a:xfrm>
          </p:grpSpPr>
          <p:sp>
            <p:nvSpPr>
              <p:cNvPr id="93" name="Овал 92"/>
              <p:cNvSpPr/>
              <p:nvPr/>
            </p:nvSpPr>
            <p:spPr bwMode="auto">
              <a:xfrm>
                <a:off x="6391421" y="3524878"/>
                <a:ext cx="216000" cy="2160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94" name="Прямая соединительная линия 93"/>
              <p:cNvCxnSpPr>
                <a:stCxn id="93" idx="7"/>
                <a:endCxn id="93" idx="3"/>
              </p:cNvCxnSpPr>
              <p:nvPr/>
            </p:nvCxnSpPr>
            <p:spPr bwMode="auto">
              <a:xfrm flipH="1">
                <a:off x="6423053" y="3556510"/>
                <a:ext cx="152736" cy="15273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Прямая соединительная линия 94"/>
              <p:cNvCxnSpPr>
                <a:stCxn id="93" idx="1"/>
                <a:endCxn id="93" idx="5"/>
              </p:cNvCxnSpPr>
              <p:nvPr/>
            </p:nvCxnSpPr>
            <p:spPr bwMode="auto">
              <a:xfrm>
                <a:off x="6423053" y="3556510"/>
                <a:ext cx="152736" cy="15273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4" name="Группа 113"/>
            <p:cNvGrpSpPr/>
            <p:nvPr/>
          </p:nvGrpSpPr>
          <p:grpSpPr>
            <a:xfrm>
              <a:off x="5072527" y="918172"/>
              <a:ext cx="216000" cy="216000"/>
              <a:chOff x="7086109" y="3603840"/>
              <a:chExt cx="216000" cy="216000"/>
            </a:xfrm>
          </p:grpSpPr>
          <p:sp>
            <p:nvSpPr>
              <p:cNvPr id="115" name="Овал 114"/>
              <p:cNvSpPr/>
              <p:nvPr/>
            </p:nvSpPr>
            <p:spPr bwMode="auto">
              <a:xfrm>
                <a:off x="7086109" y="3603840"/>
                <a:ext cx="216000" cy="2160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" name="Овал 115"/>
              <p:cNvSpPr/>
              <p:nvPr/>
            </p:nvSpPr>
            <p:spPr bwMode="auto">
              <a:xfrm>
                <a:off x="7156876" y="3676577"/>
                <a:ext cx="72000" cy="72000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17" name="Группа 116"/>
            <p:cNvGrpSpPr/>
            <p:nvPr/>
          </p:nvGrpSpPr>
          <p:grpSpPr>
            <a:xfrm>
              <a:off x="5132191" y="2677966"/>
              <a:ext cx="216000" cy="216000"/>
              <a:chOff x="7086109" y="3603840"/>
              <a:chExt cx="216000" cy="216000"/>
            </a:xfrm>
          </p:grpSpPr>
          <p:sp>
            <p:nvSpPr>
              <p:cNvPr id="118" name="Овал 117"/>
              <p:cNvSpPr/>
              <p:nvPr/>
            </p:nvSpPr>
            <p:spPr bwMode="auto">
              <a:xfrm>
                <a:off x="7086109" y="3603840"/>
                <a:ext cx="216000" cy="2160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" name="Овал 118"/>
              <p:cNvSpPr/>
              <p:nvPr/>
            </p:nvSpPr>
            <p:spPr bwMode="auto">
              <a:xfrm>
                <a:off x="7156876" y="3676577"/>
                <a:ext cx="72000" cy="72000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20" name="Line 27"/>
          <p:cNvSpPr>
            <a:spLocks noChangeShapeType="1"/>
          </p:cNvSpPr>
          <p:nvPr/>
        </p:nvSpPr>
        <p:spPr bwMode="auto">
          <a:xfrm>
            <a:off x="13252" y="296392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229221" y="2992546"/>
            <a:ext cx="8699968" cy="1433039"/>
            <a:chOff x="229221" y="3544194"/>
            <a:chExt cx="8699968" cy="1433039"/>
          </a:xfrm>
        </p:grpSpPr>
        <p:cxnSp>
          <p:nvCxnSpPr>
            <p:cNvPr id="17" name="Прямая соединительная линия 16"/>
            <p:cNvCxnSpPr/>
            <p:nvPr/>
          </p:nvCxnSpPr>
          <p:spPr bwMode="auto">
            <a:xfrm flipV="1">
              <a:off x="278296" y="4055165"/>
              <a:ext cx="857415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1" name="Прямоугольник 120"/>
            <p:cNvSpPr/>
            <p:nvPr/>
          </p:nvSpPr>
          <p:spPr bwMode="auto">
            <a:xfrm>
              <a:off x="1961425" y="3833442"/>
              <a:ext cx="875213" cy="46373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Прямоугольник 121"/>
                <p:cNvSpPr/>
                <p:nvPr/>
              </p:nvSpPr>
              <p:spPr>
                <a:xfrm>
                  <a:off x="1988915" y="3837441"/>
                  <a:ext cx="83074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b="0" i="1" baseline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 baseline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i="1" baseline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ru-RU" b="0" i="1" baseline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b="0" i="1" baseline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 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oMath>
                    </m:oMathPara>
                  </a14:m>
                  <a:endParaRPr lang="ru-RU" baseline="0" dirty="0"/>
                </a:p>
              </p:txBody>
            </p:sp>
          </mc:Choice>
          <mc:Fallback xmlns="">
            <p:sp>
              <p:nvSpPr>
                <p:cNvPr id="122" name="Прямоугольник 1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915" y="3837441"/>
                  <a:ext cx="830740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" name="Прямоугольник 122"/>
            <p:cNvSpPr/>
            <p:nvPr/>
          </p:nvSpPr>
          <p:spPr bwMode="auto">
            <a:xfrm>
              <a:off x="6341266" y="3811274"/>
              <a:ext cx="875213" cy="463731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Прямоугольник 123"/>
                <p:cNvSpPr/>
                <p:nvPr/>
              </p:nvSpPr>
              <p:spPr>
                <a:xfrm>
                  <a:off x="6368756" y="3815273"/>
                  <a:ext cx="83670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b="0" i="1" baseline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 baseline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i="1" baseline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  <m:r>
                          <a:rPr lang="en-US" b="0" i="1" baseline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 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oMath>
                    </m:oMathPara>
                  </a14:m>
                  <a:endParaRPr lang="ru-RU" baseline="0" dirty="0"/>
                </a:p>
              </p:txBody>
            </p:sp>
          </mc:Choice>
          <mc:Fallback xmlns="">
            <p:sp>
              <p:nvSpPr>
                <p:cNvPr id="124" name="Прямоугольник 1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8756" y="3815273"/>
                  <a:ext cx="836703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Прямая соединительная линия 18"/>
            <p:cNvCxnSpPr/>
            <p:nvPr/>
          </p:nvCxnSpPr>
          <p:spPr bwMode="auto">
            <a:xfrm>
              <a:off x="300633" y="4073092"/>
              <a:ext cx="12600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Прямая соединительная линия 124"/>
            <p:cNvCxnSpPr/>
            <p:nvPr/>
          </p:nvCxnSpPr>
          <p:spPr bwMode="auto">
            <a:xfrm>
              <a:off x="3312000" y="4055165"/>
              <a:ext cx="12600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Прямая соединительная линия 125"/>
            <p:cNvCxnSpPr/>
            <p:nvPr/>
          </p:nvCxnSpPr>
          <p:spPr bwMode="auto">
            <a:xfrm>
              <a:off x="4614219" y="4053216"/>
              <a:ext cx="12600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Прямая соединительная линия 126"/>
            <p:cNvCxnSpPr/>
            <p:nvPr/>
          </p:nvCxnSpPr>
          <p:spPr bwMode="auto">
            <a:xfrm>
              <a:off x="7625586" y="4035289"/>
              <a:ext cx="12600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Правая фигурная скобка 19"/>
            <p:cNvSpPr/>
            <p:nvPr/>
          </p:nvSpPr>
          <p:spPr bwMode="auto">
            <a:xfrm rot="5400000">
              <a:off x="2110000" y="2219409"/>
              <a:ext cx="617429" cy="4336416"/>
            </a:xfrm>
            <a:prstGeom prst="rightBrace">
              <a:avLst>
                <a:gd name="adj1" fmla="val 57709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29221" y="3544194"/>
              <a:ext cx="13789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0" dirty="0" smtClean="0">
                  <a:sym typeface="Symbol" panose="05050102010706020507" pitchFamily="18" charset="2"/>
                </a:rPr>
                <a:t>½  </a:t>
              </a:r>
              <a:r>
                <a:rPr lang="ru-RU" baseline="0" dirty="0" smtClean="0">
                  <a:sym typeface="Symbol" panose="05050102010706020507" pitchFamily="18" charset="2"/>
                </a:rPr>
                <a:t>1</a:t>
              </a:r>
              <a:r>
                <a:rPr lang="ru-RU" dirty="0" smtClean="0">
                  <a:sym typeface="Symbol" panose="05050102010706020507" pitchFamily="18" charset="2"/>
                </a:rPr>
                <a:t>ой</a:t>
              </a:r>
              <a:r>
                <a:rPr lang="ru-RU" baseline="0" dirty="0" smtClean="0">
                  <a:sym typeface="Symbol" panose="05050102010706020507" pitchFamily="18" charset="2"/>
                </a:rPr>
                <a:t> арки</a:t>
              </a:r>
              <a:endParaRPr lang="ru-RU" dirty="0"/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3143327" y="3590988"/>
              <a:ext cx="13789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0" dirty="0" smtClean="0">
                  <a:sym typeface="Symbol" panose="05050102010706020507" pitchFamily="18" charset="2"/>
                </a:rPr>
                <a:t>½  </a:t>
              </a:r>
              <a:r>
                <a:rPr lang="ru-RU" baseline="0" dirty="0" smtClean="0">
                  <a:sym typeface="Symbol" panose="05050102010706020507" pitchFamily="18" charset="2"/>
                </a:rPr>
                <a:t>2</a:t>
              </a:r>
              <a:r>
                <a:rPr lang="ru-RU" dirty="0" smtClean="0">
                  <a:sym typeface="Symbol" panose="05050102010706020507" pitchFamily="18" charset="2"/>
                </a:rPr>
                <a:t>ой</a:t>
              </a:r>
              <a:r>
                <a:rPr lang="ru-RU" baseline="0" dirty="0" smtClean="0">
                  <a:sym typeface="Symbol" panose="05050102010706020507" pitchFamily="18" charset="2"/>
                </a:rPr>
                <a:t> арки</a:t>
              </a:r>
              <a:endParaRPr lang="ru-RU" dirty="0"/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4547557" y="3565406"/>
              <a:ext cx="13789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0" dirty="0" smtClean="0">
                  <a:sym typeface="Symbol" panose="05050102010706020507" pitchFamily="18" charset="2"/>
                </a:rPr>
                <a:t>½  </a:t>
              </a:r>
              <a:r>
                <a:rPr lang="ru-RU" baseline="0" dirty="0" smtClean="0">
                  <a:sym typeface="Symbol" panose="05050102010706020507" pitchFamily="18" charset="2"/>
                </a:rPr>
                <a:t>2</a:t>
              </a:r>
              <a:r>
                <a:rPr lang="ru-RU" dirty="0" smtClean="0">
                  <a:sym typeface="Symbol" panose="05050102010706020507" pitchFamily="18" charset="2"/>
                </a:rPr>
                <a:t>ой</a:t>
              </a:r>
              <a:r>
                <a:rPr lang="ru-RU" baseline="0" dirty="0" smtClean="0">
                  <a:sym typeface="Symbol" panose="05050102010706020507" pitchFamily="18" charset="2"/>
                </a:rPr>
                <a:t> арки</a:t>
              </a:r>
              <a:endParaRPr lang="ru-RU" dirty="0"/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7490159" y="3559541"/>
              <a:ext cx="13789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0" dirty="0" smtClean="0">
                  <a:sym typeface="Symbol" panose="05050102010706020507" pitchFamily="18" charset="2"/>
                </a:rPr>
                <a:t>½  </a:t>
              </a:r>
              <a:r>
                <a:rPr lang="ru-RU" baseline="0" dirty="0" smtClean="0">
                  <a:sym typeface="Symbol" panose="05050102010706020507" pitchFamily="18" charset="2"/>
                </a:rPr>
                <a:t>1</a:t>
              </a:r>
              <a:r>
                <a:rPr lang="ru-RU" dirty="0" smtClean="0">
                  <a:sym typeface="Symbol" panose="05050102010706020507" pitchFamily="18" charset="2"/>
                </a:rPr>
                <a:t>ой</a:t>
              </a:r>
              <a:r>
                <a:rPr lang="ru-RU" baseline="0" dirty="0" smtClean="0">
                  <a:sym typeface="Symbol" panose="05050102010706020507" pitchFamily="18" charset="2"/>
                </a:rPr>
                <a:t> арки</a:t>
              </a:r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Прямоугольник 22"/>
                <p:cNvSpPr/>
                <p:nvPr/>
              </p:nvSpPr>
              <p:spPr>
                <a:xfrm>
                  <a:off x="608422" y="4546104"/>
                  <a:ext cx="385823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baseline="0" dirty="0" smtClean="0">
                      <a:sym typeface="Symbol" panose="05050102010706020507" pitchFamily="18" charset="2"/>
                    </a:rPr>
                    <a:t>Поворот на </a:t>
                  </a:r>
                  <a14:m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𝜋</m:t>
                      </m:r>
                    </m:oMath>
                  </a14:m>
                  <a:r>
                    <a:rPr lang="ru-RU" baseline="0" dirty="0" smtClean="0">
                      <a:sym typeface="Symbol" panose="05050102010706020507" pitchFamily="18" charset="2"/>
                    </a:rPr>
                    <a:t> рад вокруг оси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ru-RU" baseline="0" dirty="0" smtClean="0">
                      <a:sym typeface="Symbol" panose="05050102010706020507" pitchFamily="18" charset="2"/>
                    </a:rPr>
                    <a:t> </a:t>
                  </a:r>
                  <a:endParaRPr lang="ru-RU" dirty="0"/>
                </a:p>
              </p:txBody>
            </p:sp>
          </mc:Choice>
          <mc:Fallback xmlns="">
            <p:sp>
              <p:nvSpPr>
                <p:cNvPr id="23" name="Прямоугольник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22" y="4546104"/>
                  <a:ext cx="3858236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738" t="-7576" b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Прямоугольник 133"/>
                <p:cNvSpPr/>
                <p:nvPr/>
              </p:nvSpPr>
              <p:spPr>
                <a:xfrm>
                  <a:off x="5056324" y="4577123"/>
                  <a:ext cx="385823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baseline="0" dirty="0" smtClean="0">
                      <a:sym typeface="Symbol" panose="05050102010706020507" pitchFamily="18" charset="2"/>
                    </a:rPr>
                    <a:t>Поворот на </a:t>
                  </a:r>
                  <a14:m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𝜋</m:t>
                      </m:r>
                    </m:oMath>
                  </a14:m>
                  <a:r>
                    <a:rPr lang="ru-RU" baseline="0" dirty="0" smtClean="0">
                      <a:sym typeface="Symbol" panose="05050102010706020507" pitchFamily="18" charset="2"/>
                    </a:rPr>
                    <a:t> рад вокруг оси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ru-RU" baseline="0" dirty="0" smtClean="0">
                      <a:sym typeface="Symbol" panose="05050102010706020507" pitchFamily="18" charset="2"/>
                    </a:rPr>
                    <a:t> </a:t>
                  </a:r>
                  <a:endParaRPr lang="ru-RU" dirty="0"/>
                </a:p>
              </p:txBody>
            </p:sp>
          </mc:Choice>
          <mc:Fallback xmlns="">
            <p:sp>
              <p:nvSpPr>
                <p:cNvPr id="134" name="Прямоугольник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6324" y="4577123"/>
                  <a:ext cx="3858236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580" t="-7576" b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Правая фигурная скобка 134"/>
            <p:cNvSpPr/>
            <p:nvPr/>
          </p:nvSpPr>
          <p:spPr bwMode="auto">
            <a:xfrm rot="5400000">
              <a:off x="6452266" y="2221681"/>
              <a:ext cx="617429" cy="4336416"/>
            </a:xfrm>
            <a:prstGeom prst="rightBrace">
              <a:avLst>
                <a:gd name="adj1" fmla="val 57709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137" name="Line 27"/>
          <p:cNvSpPr>
            <a:spLocks noChangeShapeType="1"/>
          </p:cNvSpPr>
          <p:nvPr/>
        </p:nvSpPr>
        <p:spPr bwMode="auto">
          <a:xfrm>
            <a:off x="1862" y="4449704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2952410" y="5775849"/>
                <a:ext cx="1301638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Ψ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=2</m:t>
                      </m:r>
                      <m:sSub>
                        <m:sSub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𝜑</m:t>
                          </m:r>
                        </m:e>
                        <m:sub>
                          <m:r>
                            <a:rPr lang="en-US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410" y="5775849"/>
                <a:ext cx="1301638" cy="392993"/>
              </a:xfrm>
              <a:prstGeom prst="rect">
                <a:avLst/>
              </a:prstGeom>
              <a:blipFill rotWithShape="0">
                <a:blip r:embed="rId11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1" name="Дуга 4100"/>
          <p:cNvSpPr/>
          <p:nvPr/>
        </p:nvSpPr>
        <p:spPr bwMode="auto">
          <a:xfrm>
            <a:off x="-1005662" y="4764913"/>
            <a:ext cx="2736000" cy="2736000"/>
          </a:xfrm>
          <a:prstGeom prst="arc">
            <a:avLst>
              <a:gd name="adj1" fmla="val 16863034"/>
              <a:gd name="adj2" fmla="val 20405115"/>
            </a:avLst>
          </a:prstGeom>
          <a:solidFill>
            <a:schemeClr val="accent1">
              <a:alpha val="3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4110" name="Группа 4109"/>
          <p:cNvGrpSpPr/>
          <p:nvPr/>
        </p:nvGrpSpPr>
        <p:grpSpPr>
          <a:xfrm>
            <a:off x="-14277" y="4523993"/>
            <a:ext cx="2296048" cy="1787301"/>
            <a:chOff x="-14277" y="4770036"/>
            <a:chExt cx="2175686" cy="1541258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333671" y="4998794"/>
              <a:ext cx="1296287" cy="1312500"/>
              <a:chOff x="144754" y="4849422"/>
              <a:chExt cx="1296287" cy="1312500"/>
            </a:xfrm>
          </p:grpSpPr>
          <p:cxnSp>
            <p:nvCxnSpPr>
              <p:cNvPr id="35" name="Прямая со стрелкой 34"/>
              <p:cNvCxnSpPr/>
              <p:nvPr/>
            </p:nvCxnSpPr>
            <p:spPr bwMode="auto">
              <a:xfrm rot="600000" flipH="1" flipV="1">
                <a:off x="315590" y="4849422"/>
                <a:ext cx="0" cy="11880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8" name="Прямая со стрелкой 137"/>
              <p:cNvCxnSpPr/>
              <p:nvPr/>
            </p:nvCxnSpPr>
            <p:spPr bwMode="auto">
              <a:xfrm rot="2400000" flipH="1" flipV="1">
                <a:off x="611037" y="4973922"/>
                <a:ext cx="0" cy="11880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9" name="Прямая со стрелкой 138"/>
              <p:cNvCxnSpPr/>
              <p:nvPr/>
            </p:nvCxnSpPr>
            <p:spPr bwMode="auto">
              <a:xfrm rot="4200000" flipH="1" flipV="1">
                <a:off x="792898" y="5165644"/>
                <a:ext cx="0" cy="129628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Прямоугольник 60"/>
                <p:cNvSpPr/>
                <p:nvPr/>
              </p:nvSpPr>
              <p:spPr>
                <a:xfrm>
                  <a:off x="1025521" y="5871777"/>
                  <a:ext cx="1135888" cy="4394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baseline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baseline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i="1" baseline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US" i="1" baseline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0</m:t>
                            </m:r>
                          </m:sub>
                        </m:sSub>
                        <m:r>
                          <a:rPr lang="en-US" i="1" baseline="0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sSub>
                          <m:sSubPr>
                            <m:ctrlPr>
                              <a:rPr lang="en-US" i="1" baseline="0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baseline="0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i="1" baseline="0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en-US" i="1" baseline="0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1" name="Прямоугольник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521" y="5871777"/>
                  <a:ext cx="1135888" cy="43947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144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Прямоугольник 61"/>
                <p:cNvSpPr/>
                <p:nvPr/>
              </p:nvSpPr>
              <p:spPr>
                <a:xfrm>
                  <a:off x="1194813" y="5009376"/>
                  <a:ext cx="562398" cy="3929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baseline="0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baseline="0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i="1" baseline="0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ru-RU" i="1" baseline="0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2" name="Прямоугольник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4813" y="5009376"/>
                  <a:ext cx="562398" cy="39299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97" name="Прямоугольник 4096"/>
                <p:cNvSpPr/>
                <p:nvPr/>
              </p:nvSpPr>
              <p:spPr>
                <a:xfrm>
                  <a:off x="-14277" y="4770036"/>
                  <a:ext cx="600036" cy="4394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baseline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baseline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i="1" baseline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US" i="1" baseline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  <m:r>
                              <a:rPr lang="ru-RU" i="1" baseline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097" name="Прямоугольник 40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277" y="4770036"/>
                  <a:ext cx="600036" cy="43947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14286" r="-961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4" name="Прямоугольник 4103"/>
                <p:cNvSpPr/>
                <p:nvPr/>
              </p:nvSpPr>
              <p:spPr>
                <a:xfrm>
                  <a:off x="911680" y="5444954"/>
                  <a:ext cx="591063" cy="3388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baseline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i="1" baseline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 baseline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104" name="Прямоугольник 4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0" y="5444954"/>
                  <a:ext cx="591063" cy="33889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093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Прямоугольник 140"/>
                <p:cNvSpPr/>
                <p:nvPr/>
              </p:nvSpPr>
              <p:spPr>
                <a:xfrm>
                  <a:off x="567135" y="5099417"/>
                  <a:ext cx="591063" cy="3388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baseline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i="1" baseline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 baseline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41" name="Прямоугольник 1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135" y="5099417"/>
                  <a:ext cx="591063" cy="33889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093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05" name="Прямоугольник 4104"/>
              <p:cNvSpPr/>
              <p:nvPr/>
            </p:nvSpPr>
            <p:spPr>
              <a:xfrm>
                <a:off x="2719620" y="5291403"/>
                <a:ext cx="169193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baseline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𝝂</m:t>
                      </m:r>
                      <m:r>
                        <a:rPr lang="en-US" sz="2400" b="1" i="1" baseline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b>
                        <m:sSubPr>
                          <m:ctrlPr>
                            <a:rPr lang="en-US" sz="2400" i="1" baseline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i="1" baseline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𝜑</m:t>
                          </m:r>
                        </m:e>
                        <m:sub>
                          <m:r>
                            <a:rPr lang="en-US" sz="2400" i="1" baseline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12</m:t>
                          </m:r>
                        </m:sub>
                      </m:sSub>
                      <m:r>
                        <a:rPr lang="en-US" sz="2400" b="0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/</m:t>
                      </m:r>
                      <m:r>
                        <a:rPr lang="en-US" sz="2400" i="1" baseline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𝜋</m:t>
                      </m:r>
                    </m:oMath>
                  </m:oMathPara>
                </a14:m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05" name="Прямоугольник 4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620" y="5291403"/>
                <a:ext cx="1691938" cy="453137"/>
              </a:xfrm>
              <a:prstGeom prst="rect">
                <a:avLst/>
              </a:prstGeom>
              <a:blipFill rotWithShape="0">
                <a:blip r:embed="rId17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Line 27"/>
          <p:cNvSpPr>
            <a:spLocks noChangeShapeType="1"/>
          </p:cNvSpPr>
          <p:nvPr/>
        </p:nvSpPr>
        <p:spPr bwMode="auto">
          <a:xfrm>
            <a:off x="6143580" y="4512503"/>
            <a:ext cx="0" cy="169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9" name="Прямоугольник 4108"/>
              <p:cNvSpPr/>
              <p:nvPr/>
            </p:nvSpPr>
            <p:spPr>
              <a:xfrm>
                <a:off x="6164643" y="4512503"/>
                <a:ext cx="274991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baseline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i="1" baseline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i="1" baseline="0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ru-RU" b="0" i="1" baseline="0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⊥</m:t>
                    </m:r>
                    <m:sSub>
                      <m:sSubPr>
                        <m:ctrlPr>
                          <a:rPr lang="en-US" i="1" baseline="0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baseline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i="1" baseline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b="0" i="1" baseline="0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⇒  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𝜈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=1/2</m:t>
                    </m:r>
                  </m:oMath>
                </a14:m>
                <a:r>
                  <a:rPr lang="en-US" baseline="0" dirty="0" smtClean="0"/>
                  <a:t> </a:t>
                </a:r>
                <a:r>
                  <a:rPr lang="ru-RU" baseline="0" dirty="0" smtClean="0"/>
                  <a:t/>
                </a:r>
                <a:br>
                  <a:rPr lang="ru-RU" baseline="0" dirty="0" smtClean="0"/>
                </a:br>
                <a:r>
                  <a:rPr lang="en-US" b="1" baseline="0" dirty="0" smtClean="0"/>
                  <a:t>(RHIC, BNL)</a:t>
                </a:r>
                <a:endParaRPr lang="ru-RU" b="1" baseline="0" dirty="0"/>
              </a:p>
            </p:txBody>
          </p:sp>
        </mc:Choice>
        <mc:Fallback xmlns="">
          <p:sp>
            <p:nvSpPr>
              <p:cNvPr id="4109" name="Прямоугольник 4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643" y="4512503"/>
                <a:ext cx="2749917" cy="707886"/>
              </a:xfrm>
              <a:prstGeom prst="rect">
                <a:avLst/>
              </a:prstGeom>
              <a:blipFill rotWithShape="0">
                <a:blip r:embed="rId18"/>
                <a:stretch>
                  <a:fillRect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Прямоугольник 147"/>
              <p:cNvSpPr/>
              <p:nvPr/>
            </p:nvSpPr>
            <p:spPr>
              <a:xfrm>
                <a:off x="6553200" y="5463756"/>
                <a:ext cx="245758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baseline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i="1" baseline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i="1" baseline="0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b="0" i="1" baseline="0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en-US" i="1" baseline="0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baseline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i="1" baseline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b="0" i="1" baseline="0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⇒  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𝜈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=0</m:t>
                    </m:r>
                  </m:oMath>
                </a14:m>
                <a:r>
                  <a:rPr lang="en-US" baseline="0" dirty="0" smtClean="0"/>
                  <a:t>   </a:t>
                </a:r>
                <a:r>
                  <a:rPr lang="ru-RU" baseline="0" dirty="0" smtClean="0"/>
                  <a:t/>
                </a:r>
                <a:br>
                  <a:rPr lang="ru-RU" baseline="0" dirty="0" smtClean="0"/>
                </a:br>
                <a:r>
                  <a:rPr lang="en-US" b="1" baseline="0" dirty="0" smtClean="0"/>
                  <a:t>(NICA)</a:t>
                </a:r>
                <a:endParaRPr lang="ru-RU" b="1" baseline="0" dirty="0"/>
              </a:p>
            </p:txBody>
          </p:sp>
        </mc:Choice>
        <mc:Fallback xmlns="">
          <p:sp>
            <p:nvSpPr>
              <p:cNvPr id="148" name="Прямоугольник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463756"/>
                <a:ext cx="2457580" cy="707886"/>
              </a:xfrm>
              <a:prstGeom prst="rect">
                <a:avLst/>
              </a:prstGeom>
              <a:blipFill rotWithShape="0">
                <a:blip r:embed="rId19"/>
                <a:stretch>
                  <a:fillRect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0" y="0"/>
            <a:ext cx="9144000" cy="447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165448" y="-22225"/>
            <a:ext cx="89785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baseline="0" dirty="0" smtClean="0">
                <a:solidFill>
                  <a:srgbClr val="333399"/>
                </a:solidFill>
              </a:rPr>
              <a:t>Управление поляризацией протонов в коллайдере </a:t>
            </a:r>
            <a:r>
              <a:rPr lang="en-US" altLang="ru-RU" sz="2400" b="1" baseline="0" dirty="0" smtClean="0">
                <a:solidFill>
                  <a:srgbClr val="333399"/>
                </a:solidFill>
              </a:rPr>
              <a:t>RHIC</a:t>
            </a:r>
            <a:endParaRPr lang="ru-RU" altLang="ru-RU" sz="2400" b="1" baseline="0" dirty="0">
              <a:solidFill>
                <a:srgbClr val="333399"/>
              </a:solidFill>
            </a:endParaRPr>
          </a:p>
        </p:txBody>
      </p:sp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38" y="582681"/>
            <a:ext cx="8105775" cy="3333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11594" y="4263472"/>
                <a:ext cx="799540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aseline="0" dirty="0" smtClean="0"/>
                  <a:t>Каждый спиновый ротатор состоит из 4-х спиральных магнитов с общим интегралом поля 23 </a:t>
                </a:r>
                <a:r>
                  <a:rPr lang="en-US" baseline="0" dirty="0" smtClean="0"/>
                  <a:t>T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baseline="0" dirty="0" smtClean="0"/>
                  <a:t>m.</a:t>
                </a:r>
                <a:r>
                  <a:rPr lang="en-US" b="1" baseline="0" dirty="0" smtClean="0"/>
                  <a:t> </a:t>
                </a:r>
                <a:r>
                  <a:rPr lang="ru-RU" baseline="0" dirty="0" smtClean="0"/>
                  <a:t>Максимальное отклонение орбиты на энергии  25 ГэВ составляет 2,5 см.</a:t>
                </a:r>
                <a:r>
                  <a:rPr lang="en-US" baseline="0" dirty="0" smtClean="0"/>
                  <a:t> </a:t>
                </a:r>
                <a:endParaRPr lang="ru-RU" baseline="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94" y="4263472"/>
                <a:ext cx="7995409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762" t="-2994" b="-9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74295" y="5727633"/>
                <a:ext cx="799540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aseline="0" dirty="0" smtClean="0"/>
                  <a:t>Из-за малого 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baseline="0" dirty="0" smtClean="0"/>
                  <a:t> </a:t>
                </a:r>
                <a:r>
                  <a:rPr lang="ru-RU" baseline="0" dirty="0" smtClean="0"/>
                  <a:t>схема не пригодна для дейтронов. </a:t>
                </a:r>
                <a:endParaRPr lang="ru-RU" baseline="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95" y="5727633"/>
                <a:ext cx="7995409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762" t="-923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611594" y="5306885"/>
            <a:ext cx="78675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0" dirty="0" smtClean="0"/>
              <a:t>Для </a:t>
            </a:r>
            <a:r>
              <a:rPr lang="en-US" baseline="0" dirty="0" smtClean="0"/>
              <a:t>NICA </a:t>
            </a:r>
            <a:r>
              <a:rPr lang="ru-RU" baseline="0" dirty="0"/>
              <a:t>м</a:t>
            </a:r>
            <a:r>
              <a:rPr lang="ru-RU" baseline="0" dirty="0" smtClean="0"/>
              <a:t>аксимальное </a:t>
            </a:r>
            <a:r>
              <a:rPr lang="ru-RU" baseline="0" dirty="0"/>
              <a:t>отклонение орбиты на </a:t>
            </a:r>
            <a:r>
              <a:rPr lang="ru-RU" baseline="0" dirty="0" smtClean="0"/>
              <a:t>2 </a:t>
            </a:r>
            <a:r>
              <a:rPr lang="ru-RU" baseline="0" dirty="0"/>
              <a:t>ГэВ </a:t>
            </a:r>
            <a:r>
              <a:rPr lang="ru-RU" baseline="0" dirty="0" smtClean="0"/>
              <a:t>составит </a:t>
            </a:r>
            <a:r>
              <a:rPr lang="ru-RU" b="1" baseline="0" dirty="0" smtClean="0"/>
              <a:t>25 </a:t>
            </a:r>
            <a:r>
              <a:rPr lang="ru-RU" baseline="0" dirty="0"/>
              <a:t>см.</a:t>
            </a:r>
            <a:r>
              <a:rPr lang="en-US" baseline="0" dirty="0"/>
              <a:t> </a:t>
            </a:r>
            <a:endParaRPr lang="ru-RU" baseline="0" dirty="0"/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0" y="0"/>
            <a:ext cx="9144000" cy="447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165448" y="-22225"/>
            <a:ext cx="89785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baseline="0" dirty="0" smtClean="0">
                <a:solidFill>
                  <a:srgbClr val="333399"/>
                </a:solidFill>
              </a:rPr>
              <a:t>Режим спиновой прозрачности</a:t>
            </a:r>
            <a:endParaRPr lang="ru-RU" altLang="ru-RU" sz="2400" b="1" baseline="0" dirty="0">
              <a:solidFill>
                <a:srgbClr val="333399"/>
              </a:solidFill>
            </a:endParaRPr>
          </a:p>
        </p:txBody>
      </p:sp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238" y="621086"/>
            <a:ext cx="5760000" cy="2583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30"/>
              <p:cNvSpPr>
                <a:spLocks noChangeArrowheads="1"/>
              </p:cNvSpPr>
              <p:nvPr/>
            </p:nvSpPr>
            <p:spPr bwMode="auto">
              <a:xfrm>
                <a:off x="4158256" y="683496"/>
                <a:ext cx="989963" cy="40011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𝝂</m:t>
                      </m:r>
                      <m:r>
                        <a:rPr lang="en-US" altLang="ru-RU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ru-RU" b="1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8256" y="683496"/>
                <a:ext cx="989963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40772" y="3310281"/>
                <a:ext cx="845143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aseline="0" dirty="0" smtClean="0"/>
                  <a:t>Итоговое действие арочных магнитов на спин </a:t>
                </a:r>
                <a:r>
                  <a:rPr lang="ru-RU" baseline="0" dirty="0"/>
                  <a:t>за оборот частицы </a:t>
                </a:r>
                <a:r>
                  <a:rPr lang="ru-RU" baseline="0" dirty="0" err="1"/>
                  <a:t>скомпен-сировано</a:t>
                </a:r>
                <a:r>
                  <a:rPr lang="ru-RU" baseline="0" dirty="0" smtClean="0"/>
                  <a:t>, т.е. </a:t>
                </a:r>
                <a:r>
                  <a:rPr lang="ru-RU" b="1" baseline="0" dirty="0" smtClean="0"/>
                  <a:t>любое направление спина через оборот повторяется </a:t>
                </a:r>
                <a:r>
                  <a:rPr lang="ru-RU" baseline="0" dirty="0" smtClean="0"/>
                  <a:t>(частицы находятся в области спинового резонанса </a:t>
                </a:r>
                <a14:m>
                  <m:oMath xmlns:m="http://schemas.openxmlformats.org/officeDocument/2006/math">
                    <m:r>
                      <a:rPr lang="ru-RU" b="0" i="1" baseline="0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baseline="0" dirty="0" smtClean="0"/>
                  <a:t>).</a:t>
                </a:r>
                <a:r>
                  <a:rPr lang="en-US" baseline="0" dirty="0" smtClean="0"/>
                  <a:t> </a:t>
                </a:r>
                <a:endParaRPr lang="ru-RU" baseline="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72" y="3310281"/>
                <a:ext cx="8451435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721" t="-2994" b="-9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440772" y="4379876"/>
            <a:ext cx="7995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0" dirty="0" smtClean="0"/>
              <a:t>Спиновая динамика очень чувствительна к малым возмущениям поля.</a:t>
            </a:r>
            <a:r>
              <a:rPr lang="en-US" baseline="0" dirty="0" smtClean="0"/>
              <a:t> </a:t>
            </a:r>
            <a:endParaRPr lang="ru-RU" baseline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0772" y="4807736"/>
            <a:ext cx="7995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0" dirty="0" smtClean="0"/>
              <a:t>Стабилизация требуемого направления осуществляется с помощью </a:t>
            </a:r>
            <a:r>
              <a:rPr lang="ru-RU" b="1" baseline="0" dirty="0" smtClean="0"/>
              <a:t>спинового навигатора </a:t>
            </a:r>
            <a:r>
              <a:rPr lang="ru-RU" baseline="0" dirty="0" smtClean="0"/>
              <a:t>на основе «слабых» магнитных полей.</a:t>
            </a:r>
            <a:endParaRPr lang="ru-RU" baseline="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7521" y="5509589"/>
            <a:ext cx="7995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0" dirty="0" smtClean="0"/>
              <a:t>Действие навигатора на спин должно </a:t>
            </a:r>
            <a:r>
              <a:rPr lang="ru-RU" b="1" baseline="0" dirty="0" smtClean="0"/>
              <a:t>превосходить</a:t>
            </a:r>
            <a:r>
              <a:rPr lang="ru-RU" baseline="0" dirty="0" smtClean="0"/>
              <a:t> действие возмущающих магнитных полей.</a:t>
            </a:r>
            <a:endParaRPr lang="ru-RU" baseline="0" dirty="0"/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0" y="0"/>
            <a:ext cx="9144000" cy="686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1756" y="69432"/>
            <a:ext cx="8980487" cy="6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Режим спиновой прозрачности  в коллайдере NICA </a:t>
            </a:r>
            <a:r>
              <a:rPr lang="ru-RU" altLang="ru-RU" sz="2400" b="1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2400" b="1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целых спиновых </a:t>
            </a:r>
            <a:r>
              <a:rPr lang="ru-RU" altLang="ru-RU" sz="2400" b="1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резонансах (дискретные значения энергии)</a:t>
            </a:r>
            <a:r>
              <a:rPr lang="en-US" altLang="ru-RU" sz="2400" b="1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endParaRPr lang="en-US" altLang="ru-RU" sz="2400" b="1" baseline="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6" y="1015847"/>
            <a:ext cx="5162550" cy="288607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85911" y="4052570"/>
            <a:ext cx="8449639" cy="736600"/>
            <a:chOff x="1122016" y="5396395"/>
            <a:chExt cx="7661275" cy="736600"/>
          </a:xfrm>
        </p:grpSpPr>
        <p:pic>
          <p:nvPicPr>
            <p:cNvPr id="12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016" y="5423383"/>
              <a:ext cx="719138" cy="70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2226916" y="5396395"/>
              <a:ext cx="6556375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altLang="ru-RU" baseline="0" dirty="0" smtClean="0"/>
                <a:t>Вставка для управления поляризацией на основе «слабых» соленоидах с (</a:t>
              </a:r>
              <a:r>
                <a:rPr lang="en-US" altLang="ru-RU" b="1" i="1" baseline="0" dirty="0" smtClean="0"/>
                <a:t>BL</a:t>
              </a:r>
              <a:r>
                <a:rPr lang="ru-RU" altLang="ru-RU" b="1" i="1" baseline="0" dirty="0" smtClean="0"/>
                <a:t>)</a:t>
              </a:r>
              <a:r>
                <a:rPr lang="en-US" altLang="ru-RU" b="1" baseline="-25000" dirty="0" smtClean="0"/>
                <a:t>max</a:t>
              </a:r>
              <a:r>
                <a:rPr lang="en-US" altLang="ru-RU" b="1" baseline="0" dirty="0" smtClean="0"/>
                <a:t> </a:t>
              </a:r>
              <a:r>
                <a:rPr lang="en-US" altLang="ru-RU" b="1" baseline="0" dirty="0"/>
                <a:t>&lt; 0.6</a:t>
              </a:r>
              <a:r>
                <a:rPr lang="en-US" altLang="ru-RU" b="1" baseline="0" dirty="0">
                  <a:sym typeface="Symbol" panose="05050102010706020507" pitchFamily="18" charset="2"/>
                </a:rPr>
                <a:t> </a:t>
              </a:r>
              <a:r>
                <a:rPr lang="en-US" altLang="ru-RU" b="1" baseline="0" dirty="0" err="1">
                  <a:sym typeface="Symbol" panose="05050102010706020507" pitchFamily="18" charset="2"/>
                </a:rPr>
                <a:t>Tm</a:t>
              </a:r>
              <a:r>
                <a:rPr lang="en-US" altLang="ru-RU" b="1" baseline="0" dirty="0">
                  <a:sym typeface="Symbol" panose="05050102010706020507" pitchFamily="18" charset="2"/>
                </a:rPr>
                <a:t>  </a:t>
              </a:r>
              <a:r>
                <a:rPr lang="en-US" altLang="ru-RU" baseline="0" dirty="0" smtClean="0">
                  <a:sym typeface="Symbol" panose="05050102010706020507" pitchFamily="18" charset="2"/>
                </a:rPr>
                <a:t>(</a:t>
              </a:r>
              <a:r>
                <a:rPr lang="ru-RU" altLang="ru-RU" b="1" i="1" baseline="0" dirty="0" smtClean="0">
                  <a:sym typeface="Symbol" panose="05050102010706020507" pitchFamily="18" charset="2"/>
                </a:rPr>
                <a:t>протоны</a:t>
              </a:r>
              <a:r>
                <a:rPr lang="en-US" altLang="ru-RU" b="1" i="1" baseline="0" dirty="0" smtClean="0">
                  <a:sym typeface="Symbol" panose="05050102010706020507" pitchFamily="18" charset="2"/>
                </a:rPr>
                <a:t>, </a:t>
              </a:r>
              <a:r>
                <a:rPr lang="ru-RU" altLang="ru-RU" b="1" i="1" baseline="0" dirty="0" smtClean="0">
                  <a:sym typeface="Symbol" panose="05050102010706020507" pitchFamily="18" charset="2"/>
                </a:rPr>
                <a:t>дейтроны</a:t>
              </a:r>
              <a:r>
                <a:rPr lang="en-US" altLang="ru-RU" baseline="0" dirty="0" smtClean="0">
                  <a:sym typeface="Symbol" panose="05050102010706020507" pitchFamily="18" charset="2"/>
                </a:rPr>
                <a:t>)</a:t>
              </a:r>
              <a:endParaRPr lang="ru-RU" altLang="ru-RU" baseline="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30"/>
              <p:cNvSpPr>
                <a:spLocks noChangeArrowheads="1"/>
              </p:cNvSpPr>
              <p:nvPr/>
            </p:nvSpPr>
            <p:spPr bwMode="auto">
              <a:xfrm>
                <a:off x="1556093" y="2197274"/>
                <a:ext cx="2417415" cy="52322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𝝂</m:t>
                      </m:r>
                      <m:r>
                        <a:rPr lang="en-US" altLang="ru-RU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altLang="ru-RU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ru-RU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altLang="ru-RU" sz="2800" b="1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6093" y="2197274"/>
                <a:ext cx="241741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5503930" y="1427239"/>
            <a:ext cx="34781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baseline="0" dirty="0" smtClean="0"/>
              <a:t>Поляризованный пучок инжектируется из Нуклотрона в коллайдер </a:t>
            </a:r>
            <a:r>
              <a:rPr lang="en-US" altLang="ru-RU" baseline="0" dirty="0" smtClean="0"/>
              <a:t>NICA </a:t>
            </a:r>
            <a:r>
              <a:rPr lang="ru-RU" altLang="ru-RU" baseline="0" dirty="0" smtClean="0"/>
              <a:t>на энергии соответствующей целому спиновому резонансу</a:t>
            </a:r>
            <a:endParaRPr lang="ru-RU" altLang="ru-RU" baseline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30"/>
              <p:cNvSpPr>
                <a:spLocks noChangeArrowheads="1"/>
              </p:cNvSpPr>
              <p:nvPr/>
            </p:nvSpPr>
            <p:spPr bwMode="auto">
              <a:xfrm>
                <a:off x="260279" y="5061752"/>
                <a:ext cx="8798548" cy="463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ru-RU" altLang="ru-RU" sz="2200" b="1" baseline="0" dirty="0" smtClean="0">
                    <a:solidFill>
                      <a:schemeClr val="accent6"/>
                    </a:solidFill>
                  </a:rPr>
                  <a:t>Протоны</a:t>
                </a:r>
                <a:r>
                  <a:rPr lang="en-US" altLang="ru-RU" sz="2200" b="1" baseline="0" dirty="0" smtClean="0">
                    <a:solidFill>
                      <a:schemeClr val="accent6"/>
                    </a:solidFill>
                  </a:rPr>
                  <a:t>:</a:t>
                </a:r>
                <a:r>
                  <a:rPr lang="en-US" altLang="ru-RU" sz="2200" baseline="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ru-RU" sz="2200" b="0" i="1" baseline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ru-RU" sz="2200" b="0" i="1" baseline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ru-RU" sz="2200" b="0" i="1" baseline="0" smtClean="0"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  <m:sup>
                        <m:r>
                          <a:rPr lang="en-US" altLang="ru-RU" sz="2200" b="0" i="1" baseline="0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p>
                    </m:sSubSup>
                    <m:r>
                      <a:rPr lang="en-US" altLang="ru-RU" sz="2200" b="0" i="1" baseline="0" smtClean="0">
                        <a:latin typeface="Cambria Math" panose="02040503050406030204" pitchFamily="18" charset="0"/>
                      </a:rPr>
                      <m:t>=108 </m:t>
                    </m:r>
                    <m:r>
                      <m:rPr>
                        <m:sty m:val="p"/>
                      </m:rPr>
                      <a:rPr lang="en-US" altLang="ru-RU" sz="2200" b="0" i="0" baseline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a:rPr lang="en-US" altLang="ru-RU" sz="2200" b="0" i="1" baseline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ru-RU" sz="2200" b="0" i="0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ru-RU" sz="2200" b="0" i="0" baseline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ru-RU" sz="2200" b="0" i="1" baseline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ru-RU" sz="2200" b="0" i="1" baseline="0" smtClean="0">
                        <a:latin typeface="Cambria Math" panose="02040503050406030204" pitchFamily="18" charset="0"/>
                      </a:rPr>
                      <m:t>=523 </m:t>
                    </m:r>
                    <m:r>
                      <m:rPr>
                        <m:sty m:val="p"/>
                      </m:rPr>
                      <a:rPr lang="en-US" altLang="ru-RU" sz="2200" b="0" i="0" baseline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a:rPr lang="en-US" altLang="ru-RU" sz="2200" b="0" i="0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ru-RU" sz="2200" b="0" i="1" baseline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altLang="ru-RU" sz="2200" baseline="0" dirty="0" smtClean="0"/>
                  <a:t>(25 </a:t>
                </a:r>
                <a:r>
                  <a:rPr lang="ru-RU" altLang="ru-RU" sz="2200" baseline="0" dirty="0" smtClean="0"/>
                  <a:t>значений энергии</a:t>
                </a:r>
                <a:r>
                  <a:rPr lang="en-US" altLang="ru-RU" sz="2200" baseline="0" dirty="0" smtClean="0"/>
                  <a:t>)   </a:t>
                </a:r>
                <a:endParaRPr lang="en-US" altLang="ru-RU" sz="2200" baseline="0" dirty="0"/>
              </a:p>
            </p:txBody>
          </p:sp>
        </mc:Choice>
        <mc:Fallback xmlns="">
          <p:sp>
            <p:nvSpPr>
              <p:cNvPr id="17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279" y="5061752"/>
                <a:ext cx="8798548" cy="463204"/>
              </a:xfrm>
              <a:prstGeom prst="rect">
                <a:avLst/>
              </a:prstGeom>
              <a:blipFill rotWithShape="0">
                <a:blip r:embed="rId6"/>
                <a:stretch>
                  <a:fillRect l="-901" t="-1316" b="-26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30"/>
              <p:cNvSpPr>
                <a:spLocks noChangeArrowheads="1"/>
              </p:cNvSpPr>
              <p:nvPr/>
            </p:nvSpPr>
            <p:spPr bwMode="auto">
              <a:xfrm>
                <a:off x="247026" y="5517604"/>
                <a:ext cx="8459651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ru-RU" altLang="ru-RU" sz="2200" b="1" baseline="0" dirty="0" smtClean="0">
                    <a:solidFill>
                      <a:schemeClr val="accent6"/>
                    </a:solidFill>
                  </a:rPr>
                  <a:t>Дейтроны</a:t>
                </a:r>
                <a:r>
                  <a:rPr lang="en-US" altLang="ru-RU" sz="2200" b="1" baseline="0" dirty="0" smtClean="0">
                    <a:solidFill>
                      <a:schemeClr val="accent6"/>
                    </a:solidFill>
                  </a:rPr>
                  <a:t>:</a:t>
                </a:r>
                <a:r>
                  <a:rPr lang="en-US" altLang="ru-RU" sz="2200" baseline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200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200" b="0" i="1" baseline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ru-RU" sz="2200" b="0" i="1" baseline="0" smtClean="0"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  <m:r>
                      <a:rPr lang="en-US" altLang="ru-RU" sz="2200" b="0" i="1" baseline="0" smtClean="0">
                        <a:latin typeface="Cambria Math" panose="02040503050406030204" pitchFamily="18" charset="0"/>
                      </a:rPr>
                      <m:t>=5.63 </m:t>
                    </m:r>
                    <m:r>
                      <m:rPr>
                        <m:sty m:val="p"/>
                      </m:rPr>
                      <a:rPr lang="en-US" altLang="ru-RU" sz="2200" b="0" i="0" baseline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ru-RU" sz="2200" b="0" i="0" baseline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ru-RU" sz="2200" b="0" i="0" baseline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altLang="ru-RU" sz="2200" b="0" i="1" baseline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ru-RU" sz="2200" b="0" i="0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ru-RU" sz="2200" b="0" i="1" baseline="0" smtClean="0">
                        <a:latin typeface="Cambria Math" panose="02040503050406030204" pitchFamily="18" charset="0"/>
                      </a:rPr>
                      <m:t>𝑝𝑐</m:t>
                    </m:r>
                    <m:r>
                      <a:rPr lang="en-US" altLang="ru-RU" sz="2200" b="0" i="1" baseline="0" smtClean="0">
                        <a:latin typeface="Cambria Math" panose="02040503050406030204" pitchFamily="18" charset="0"/>
                      </a:rPr>
                      <m:t>=13 </m:t>
                    </m:r>
                    <m:r>
                      <m:rPr>
                        <m:sty m:val="p"/>
                      </m:rPr>
                      <a:rPr lang="en-US" altLang="ru-RU" sz="2200" b="0" i="0" baseline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ru-RU" sz="2200" b="0" i="0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ru-RU" sz="2200" b="0" i="1" baseline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altLang="ru-RU" sz="2200" baseline="0" dirty="0" smtClean="0"/>
                  <a:t>(1 </a:t>
                </a:r>
                <a:r>
                  <a:rPr lang="ru-RU" altLang="ru-RU" sz="2200" baseline="0" dirty="0" smtClean="0"/>
                  <a:t>значение энергии</a:t>
                </a:r>
                <a:r>
                  <a:rPr lang="en-US" altLang="ru-RU" sz="2200" baseline="0" dirty="0" smtClean="0"/>
                  <a:t>)   </a:t>
                </a:r>
                <a:endParaRPr lang="en-US" altLang="ru-RU" sz="2200" baseline="0" dirty="0"/>
              </a:p>
            </p:txBody>
          </p:sp>
        </mc:Choice>
        <mc:Fallback xmlns="">
          <p:sp>
            <p:nvSpPr>
              <p:cNvPr id="18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026" y="5517604"/>
                <a:ext cx="8459651" cy="430887"/>
              </a:xfrm>
              <a:prstGeom prst="rect">
                <a:avLst/>
              </a:prstGeom>
              <a:blipFill rotWithShape="0">
                <a:blip r:embed="rId7"/>
                <a:stretch>
                  <a:fillRect l="-937" t="-9859" r="-2019" b="-281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585" y="837303"/>
            <a:ext cx="5976000" cy="282530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733906" y="4032637"/>
            <a:ext cx="7877107" cy="721692"/>
            <a:chOff x="1082329" y="4527066"/>
            <a:chExt cx="7877107" cy="721692"/>
          </a:xfrm>
        </p:grpSpPr>
        <p:pic>
          <p:nvPicPr>
            <p:cNvPr id="14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329" y="4545495"/>
              <a:ext cx="1079500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2"/>
            <p:cNvSpPr>
              <a:spLocks noChangeArrowheads="1"/>
            </p:cNvSpPr>
            <p:nvPr/>
          </p:nvSpPr>
          <p:spPr bwMode="auto">
            <a:xfrm>
              <a:off x="2269365" y="4527066"/>
              <a:ext cx="669007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aseline="0" dirty="0" smtClean="0">
                  <a:latin typeface="Times New Roman" panose="02020603050405020304" pitchFamily="18" charset="0"/>
                </a:rPr>
                <a:t>Соленоиды для режима спиновой прозрачности</a:t>
              </a:r>
              <a:r>
                <a:rPr lang="en-US" altLang="ru-RU" sz="2000" baseline="0" dirty="0" smtClean="0">
                  <a:latin typeface="Times New Roman" panose="02020603050405020304" pitchFamily="18" charset="0"/>
                </a:rPr>
                <a:t>: </a:t>
              </a:r>
              <a:endParaRPr lang="en-US" altLang="ru-RU" sz="2000" baseline="0" dirty="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i="1" baseline="0" dirty="0">
                  <a:latin typeface="Times New Roman" panose="02020603050405020304" pitchFamily="18" charset="0"/>
                </a:rPr>
                <a:t>     BL</a:t>
              </a:r>
              <a:r>
                <a:rPr lang="en-US" altLang="ru-RU" sz="2000" baseline="0" dirty="0">
                  <a:latin typeface="Times New Roman" panose="02020603050405020304" pitchFamily="18" charset="0"/>
                </a:rPr>
                <a:t> = </a:t>
              </a:r>
              <a:r>
                <a:rPr lang="en-US" altLang="ru-RU" sz="2000" baseline="0" dirty="0" smtClean="0">
                  <a:latin typeface="Times New Roman" panose="02020603050405020304" pitchFamily="18" charset="0"/>
                </a:rPr>
                <a:t>1</a:t>
              </a:r>
              <a:r>
                <a:rPr lang="en-US" altLang="ru-RU" sz="2000" baseline="0" dirty="0" smtClean="0">
                  <a:latin typeface="Times New Roman" panose="02020603050405020304" pitchFamily="18" charset="0"/>
                  <a:sym typeface="Symbol" panose="05050102010706020507" pitchFamily="18" charset="2"/>
                </a:rPr>
                <a:t></a:t>
              </a:r>
              <a:r>
                <a:rPr lang="en-US" altLang="ru-RU" sz="2000" baseline="0" dirty="0">
                  <a:latin typeface="Times New Roman" panose="02020603050405020304" pitchFamily="18" charset="0"/>
                  <a:sym typeface="Symbol" panose="05050102010706020507" pitchFamily="18" charset="2"/>
                </a:rPr>
                <a:t>25 </a:t>
              </a:r>
              <a:r>
                <a:rPr lang="ru-RU" altLang="ru-RU" sz="2000" baseline="0" dirty="0">
                  <a:latin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ru-RU" sz="2000" baseline="0" dirty="0" err="1">
                  <a:latin typeface="Times New Roman" panose="02020603050405020304" pitchFamily="18" charset="0"/>
                  <a:sym typeface="Symbol" panose="05050102010706020507" pitchFamily="18" charset="2"/>
                </a:rPr>
                <a:t>Tm</a:t>
              </a:r>
              <a:r>
                <a:rPr lang="en-US" altLang="ru-RU" sz="2000" baseline="0" dirty="0">
                  <a:latin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ru-RU" sz="2000" baseline="0" dirty="0" smtClean="0">
                  <a:latin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ru-RU" sz="2000" b="1" i="1" baseline="0" dirty="0" smtClean="0">
                  <a:latin typeface="Times New Roman" panose="02020603050405020304" pitchFamily="18" charset="0"/>
                  <a:sym typeface="Symbol" panose="05050102010706020507" pitchFamily="18" charset="2"/>
                </a:rPr>
                <a:t>протоны</a:t>
              </a:r>
              <a:r>
                <a:rPr lang="en-US" altLang="ru-RU" sz="2000" baseline="0" dirty="0" smtClean="0">
                  <a:latin typeface="Times New Roman" panose="02020603050405020304" pitchFamily="18" charset="0"/>
                  <a:sym typeface="Symbol" panose="05050102010706020507" pitchFamily="18" charset="2"/>
                </a:rPr>
                <a:t>),   </a:t>
              </a:r>
              <a:r>
                <a:rPr lang="en-US" altLang="ru-RU" sz="2000" i="1" baseline="0" dirty="0" smtClean="0">
                  <a:latin typeface="Times New Roman" panose="02020603050405020304" pitchFamily="18" charset="0"/>
                </a:rPr>
                <a:t>BL</a:t>
              </a:r>
              <a:r>
                <a:rPr lang="en-US" altLang="ru-RU" sz="2000" baseline="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2000" baseline="0" dirty="0">
                  <a:latin typeface="Times New Roman" panose="02020603050405020304" pitchFamily="18" charset="0"/>
                </a:rPr>
                <a:t>= </a:t>
              </a:r>
              <a:r>
                <a:rPr lang="en-US" altLang="ru-RU" sz="2000" baseline="0" dirty="0" smtClean="0">
                  <a:latin typeface="Times New Roman" panose="02020603050405020304" pitchFamily="18" charset="0"/>
                </a:rPr>
                <a:t>3</a:t>
              </a:r>
              <a:r>
                <a:rPr lang="en-US" altLang="ru-RU" sz="2000" baseline="0" dirty="0" smtClean="0">
                  <a:latin typeface="Times New Roman" panose="02020603050405020304" pitchFamily="18" charset="0"/>
                  <a:sym typeface="Symbol" panose="05050102010706020507" pitchFamily="18" charset="2"/>
                </a:rPr>
                <a:t></a:t>
              </a:r>
              <a:r>
                <a:rPr lang="en-US" altLang="ru-RU" sz="2000" baseline="0" dirty="0">
                  <a:latin typeface="Times New Roman" panose="02020603050405020304" pitchFamily="18" charset="0"/>
                  <a:sym typeface="Symbol" panose="05050102010706020507" pitchFamily="18" charset="2"/>
                </a:rPr>
                <a:t>80 </a:t>
              </a:r>
              <a:r>
                <a:rPr lang="en-US" altLang="ru-RU" sz="2000" baseline="0" dirty="0" err="1">
                  <a:latin typeface="Times New Roman" panose="02020603050405020304" pitchFamily="18" charset="0"/>
                  <a:sym typeface="Symbol" panose="05050102010706020507" pitchFamily="18" charset="2"/>
                </a:rPr>
                <a:t>Tm</a:t>
              </a:r>
              <a:r>
                <a:rPr lang="en-US" altLang="ru-RU" sz="2000" baseline="0" dirty="0">
                  <a:latin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r>
                <a:rPr lang="en-US" altLang="ru-RU" sz="2000" baseline="0" dirty="0" smtClean="0">
                  <a:latin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ru-RU" sz="2000" b="1" i="1" baseline="0" dirty="0" smtClean="0">
                  <a:latin typeface="Times New Roman" panose="02020603050405020304" pitchFamily="18" charset="0"/>
                  <a:sym typeface="Symbol" panose="05050102010706020507" pitchFamily="18" charset="2"/>
                </a:rPr>
                <a:t>дейтроны</a:t>
              </a:r>
              <a:r>
                <a:rPr lang="en-US" altLang="ru-RU" sz="2000" baseline="0" dirty="0" smtClean="0">
                  <a:latin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lang="ru-RU" altLang="ru-RU" sz="2000" baseline="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146854" y="4620268"/>
            <a:ext cx="69441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b="1" baseline="0" dirty="0" smtClean="0">
                <a:solidFill>
                  <a:srgbClr val="FF0000"/>
                </a:solidFill>
              </a:rPr>
              <a:t>Орбитальные параметры не зависят от энергии пучка</a:t>
            </a:r>
            <a:endParaRPr lang="en-US" altLang="ru-RU" b="1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30"/>
              <p:cNvSpPr>
                <a:spLocks noChangeArrowheads="1"/>
              </p:cNvSpPr>
              <p:nvPr/>
            </p:nvSpPr>
            <p:spPr bwMode="auto">
              <a:xfrm>
                <a:off x="1810007" y="1931140"/>
                <a:ext cx="1228803" cy="52322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𝝂</m:t>
                      </m:r>
                      <m:r>
                        <a:rPr lang="en-US" altLang="ru-RU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ru-RU" sz="2800" b="1" baseline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0007" y="1931140"/>
                <a:ext cx="122880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0"/>
            <a:ext cx="9144000" cy="73477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0" y="69432"/>
            <a:ext cx="9101999" cy="6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Режим спиновой прозрачности  в коллайдере NICA </a:t>
            </a:r>
            <a:r>
              <a:rPr lang="ru-RU" altLang="ru-RU" sz="2400" b="1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с двумя соленоидальными змейками (непрерывные значения энергии)</a:t>
            </a:r>
            <a:r>
              <a:rPr lang="en-US" altLang="ru-RU" sz="2400" b="1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endParaRPr lang="en-US" altLang="ru-RU" sz="2400" b="1" baseline="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44471" y="5070612"/>
            <a:ext cx="8449639" cy="736600"/>
            <a:chOff x="1122016" y="5396395"/>
            <a:chExt cx="7661275" cy="736600"/>
          </a:xfrm>
        </p:grpSpPr>
        <p:pic>
          <p:nvPicPr>
            <p:cNvPr id="23" name="Рисунок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016" y="5423383"/>
              <a:ext cx="719138" cy="70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2226916" y="5396395"/>
              <a:ext cx="6556375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altLang="ru-RU" baseline="0" dirty="0" smtClean="0"/>
                <a:t>Вставка для управления поляризацией на основе «слабых» соленоидах с (</a:t>
              </a:r>
              <a:r>
                <a:rPr lang="en-US" altLang="ru-RU" b="1" i="1" baseline="0" dirty="0" smtClean="0"/>
                <a:t>BL</a:t>
              </a:r>
              <a:r>
                <a:rPr lang="ru-RU" altLang="ru-RU" b="1" i="1" baseline="0" dirty="0" smtClean="0"/>
                <a:t>)</a:t>
              </a:r>
              <a:r>
                <a:rPr lang="en-US" altLang="ru-RU" b="1" baseline="-25000" dirty="0" smtClean="0"/>
                <a:t>max</a:t>
              </a:r>
              <a:r>
                <a:rPr lang="en-US" altLang="ru-RU" b="1" baseline="0" dirty="0" smtClean="0"/>
                <a:t> </a:t>
              </a:r>
              <a:r>
                <a:rPr lang="en-US" altLang="ru-RU" b="1" baseline="0" dirty="0"/>
                <a:t>&lt; 0.6</a:t>
              </a:r>
              <a:r>
                <a:rPr lang="en-US" altLang="ru-RU" b="1" baseline="0" dirty="0">
                  <a:sym typeface="Symbol" panose="05050102010706020507" pitchFamily="18" charset="2"/>
                </a:rPr>
                <a:t> </a:t>
              </a:r>
              <a:r>
                <a:rPr lang="en-US" altLang="ru-RU" b="1" baseline="0" dirty="0" err="1">
                  <a:sym typeface="Symbol" panose="05050102010706020507" pitchFamily="18" charset="2"/>
                </a:rPr>
                <a:t>Tm</a:t>
              </a:r>
              <a:r>
                <a:rPr lang="en-US" altLang="ru-RU" b="1" baseline="0" dirty="0">
                  <a:sym typeface="Symbol" panose="05050102010706020507" pitchFamily="18" charset="2"/>
                </a:rPr>
                <a:t>  </a:t>
              </a:r>
              <a:r>
                <a:rPr lang="en-US" altLang="ru-RU" baseline="0" dirty="0" smtClean="0">
                  <a:sym typeface="Symbol" panose="05050102010706020507" pitchFamily="18" charset="2"/>
                </a:rPr>
                <a:t>(</a:t>
              </a:r>
              <a:r>
                <a:rPr lang="ru-RU" altLang="ru-RU" b="1" i="1" baseline="0" dirty="0" smtClean="0">
                  <a:sym typeface="Symbol" panose="05050102010706020507" pitchFamily="18" charset="2"/>
                </a:rPr>
                <a:t>протоны</a:t>
              </a:r>
              <a:r>
                <a:rPr lang="en-US" altLang="ru-RU" b="1" i="1" baseline="0" dirty="0" smtClean="0">
                  <a:sym typeface="Symbol" panose="05050102010706020507" pitchFamily="18" charset="2"/>
                </a:rPr>
                <a:t>, </a:t>
              </a:r>
              <a:r>
                <a:rPr lang="ru-RU" altLang="ru-RU" b="1" i="1" baseline="0" dirty="0" smtClean="0">
                  <a:sym typeface="Symbol" panose="05050102010706020507" pitchFamily="18" charset="2"/>
                </a:rPr>
                <a:t>дейтроны</a:t>
              </a:r>
              <a:r>
                <a:rPr lang="en-US" altLang="ru-RU" baseline="0" dirty="0" smtClean="0">
                  <a:sym typeface="Symbol" panose="05050102010706020507" pitchFamily="18" charset="2"/>
                </a:rPr>
                <a:t>)</a:t>
              </a:r>
              <a:endParaRPr lang="ru-RU" altLang="ru-RU" baseline="0" dirty="0"/>
            </a:p>
          </p:txBody>
        </p:sp>
      </p:grp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0" y="0"/>
            <a:ext cx="9144000" cy="447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165448" y="-22225"/>
            <a:ext cx="89785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baseline="0" dirty="0" smtClean="0">
                <a:solidFill>
                  <a:srgbClr val="333399"/>
                </a:solidFill>
              </a:rPr>
              <a:t>Продольная поляризация в </a:t>
            </a:r>
            <a:r>
              <a:rPr lang="en-US" altLang="ru-RU" sz="2400" b="1" baseline="0" dirty="0" smtClean="0">
                <a:solidFill>
                  <a:srgbClr val="333399"/>
                </a:solidFill>
              </a:rPr>
              <a:t>SPD</a:t>
            </a:r>
            <a:r>
              <a:rPr lang="ru-RU" altLang="ru-RU" sz="2400" b="1" baseline="0" dirty="0" smtClean="0">
                <a:solidFill>
                  <a:srgbClr val="333399"/>
                </a:solidFill>
              </a:rPr>
              <a:t> </a:t>
            </a:r>
            <a:endParaRPr lang="ru-RU" altLang="ru-RU" sz="2400" b="1" baseline="0" dirty="0">
              <a:solidFill>
                <a:srgbClr val="333399"/>
              </a:solidFill>
            </a:endParaRPr>
          </a:p>
        </p:txBody>
      </p:sp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19"/>
              <p:cNvSpPr>
                <a:spLocks noChangeArrowheads="1"/>
              </p:cNvSpPr>
              <p:nvPr/>
            </p:nvSpPr>
            <p:spPr bwMode="auto">
              <a:xfrm>
                <a:off x="418687" y="4021835"/>
                <a:ext cx="8301244" cy="193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aseline="30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/>
                <a:r>
                  <a:rPr lang="ru-RU" sz="2400" baseline="0" dirty="0" smtClean="0"/>
                  <a:t>Направление устойчивой поляризации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baseline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i="1" baseline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2400" b="0" i="1" baseline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baseline="0" dirty="0" smtClean="0"/>
                  <a:t>совпадает с направлением оси </a:t>
                </a:r>
                <a:r>
                  <a:rPr lang="ru-RU" sz="2400" baseline="0" dirty="0" err="1" smtClean="0"/>
                  <a:t>навигаторного</a:t>
                </a:r>
                <a:r>
                  <a:rPr lang="ru-RU" sz="2400" baseline="0" dirty="0" smtClean="0"/>
                  <a:t> соленоида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baseline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2400" i="1" baseline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baseline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sz="2400" b="0" i="1" baseline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sz="2400" baseline="0" dirty="0"/>
                  <a:t> </a:t>
                </a:r>
                <a:r>
                  <a:rPr lang="ru-RU" sz="2400" baseline="0" dirty="0" smtClean="0"/>
                  <a:t>в месте его расположения</a:t>
                </a:r>
                <a:r>
                  <a:rPr lang="en-US" sz="2400" baseline="0" dirty="0" smtClean="0"/>
                  <a:t>. </a:t>
                </a:r>
                <a:r>
                  <a:rPr lang="ru-RU" sz="2400" baseline="0" dirty="0" smtClean="0"/>
                  <a:t>Вне навигатора направление поляризации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baseline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baseline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ru-RU" sz="2400" i="1" baseline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baseline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400" baseline="0" dirty="0"/>
                  <a:t> </a:t>
                </a:r>
                <a:r>
                  <a:rPr lang="ru-RU" sz="2400" baseline="0" dirty="0" smtClean="0"/>
                  <a:t>определяется магнитными полями структуры коллайдера </a:t>
                </a:r>
                <a:br>
                  <a:rPr lang="ru-RU" sz="2400" baseline="0" dirty="0" smtClean="0"/>
                </a:br>
                <a:r>
                  <a:rPr lang="ru-RU" sz="2400" baseline="0" dirty="0" smtClean="0"/>
                  <a:t>(арочные диполи и </a:t>
                </a:r>
                <a:r>
                  <a:rPr lang="ru-RU" sz="2400" baseline="0" dirty="0" err="1" smtClean="0"/>
                  <a:t>змеечные</a:t>
                </a:r>
                <a:r>
                  <a:rPr lang="ru-RU" sz="2400" baseline="0" dirty="0" smtClean="0"/>
                  <a:t> соленоиды)</a:t>
                </a:r>
                <a:endParaRPr lang="ru-RU" altLang="ru-RU" sz="2200" baseline="0" dirty="0"/>
              </a:p>
            </p:txBody>
          </p:sp>
        </mc:Choice>
        <mc:Fallback xmlns="">
          <p:sp>
            <p:nvSpPr>
              <p:cNvPr id="9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687" y="4021835"/>
                <a:ext cx="8301244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1176" t="-2516" r="-1176" b="-62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/>
          <p:cNvGrpSpPr/>
          <p:nvPr/>
        </p:nvGrpSpPr>
        <p:grpSpPr>
          <a:xfrm>
            <a:off x="1455254" y="845329"/>
            <a:ext cx="6010275" cy="2872240"/>
            <a:chOff x="1428750" y="803745"/>
            <a:chExt cx="6010275" cy="287224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8750" y="803745"/>
              <a:ext cx="6010275" cy="2781300"/>
            </a:xfrm>
            <a:prstGeom prst="rect">
              <a:avLst/>
            </a:prstGeom>
          </p:spPr>
        </p:pic>
        <p:sp>
          <p:nvSpPr>
            <p:cNvPr id="12" name="Скругленный прямоугольник 11"/>
            <p:cNvSpPr/>
            <p:nvPr/>
          </p:nvSpPr>
          <p:spPr bwMode="auto">
            <a:xfrm>
              <a:off x="3741669" y="3087756"/>
              <a:ext cx="366505" cy="212035"/>
            </a:xfrm>
            <a:prstGeom prst="roundRec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3" name="Стрелка вправо 12"/>
            <p:cNvSpPr/>
            <p:nvPr/>
          </p:nvSpPr>
          <p:spPr bwMode="auto">
            <a:xfrm>
              <a:off x="3666503" y="2777509"/>
              <a:ext cx="516835" cy="17227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 bwMode="auto">
            <a:xfrm>
              <a:off x="3781424" y="3178696"/>
              <a:ext cx="2520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Прямоугольник 14"/>
                <p:cNvSpPr/>
                <p:nvPr/>
              </p:nvSpPr>
              <p:spPr>
                <a:xfrm>
                  <a:off x="3724068" y="3275875"/>
                  <a:ext cx="50866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a14:m>
                  <a:r>
                    <a:rPr lang="en-GB" altLang="ru-RU" baseline="0" dirty="0" smtClean="0"/>
                    <a:t> </a:t>
                  </a:r>
                  <a:endParaRPr lang="ru-RU" dirty="0"/>
                </a:p>
              </p:txBody>
            </p:sp>
          </mc:Choice>
          <mc:Fallback xmlns="">
            <p:sp>
              <p:nvSpPr>
                <p:cNvPr id="8" name="Прямоугольник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4068" y="3275875"/>
                  <a:ext cx="508665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Прямоугольник 15"/>
                <p:cNvSpPr/>
                <p:nvPr/>
              </p:nvSpPr>
              <p:spPr>
                <a:xfrm>
                  <a:off x="3311935" y="2308415"/>
                  <a:ext cx="133292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ru-RU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  <m:t>𝑆𝑃𝐷</m:t>
                          </m:r>
                        </m:sub>
                      </m:sSub>
                      <m:r>
                        <a:rPr lang="en-US" altLang="ru-RU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ru-RU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b="0" i="1" baseline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ru-RU" b="0" i="1" baseline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a14:m>
                  <a:r>
                    <a:rPr lang="en-GB" altLang="ru-RU" baseline="0" dirty="0" smtClean="0"/>
                    <a:t> </a:t>
                  </a:r>
                  <a:endParaRPr lang="ru-RU" dirty="0"/>
                </a:p>
              </p:txBody>
            </p:sp>
          </mc:Choice>
          <mc:Fallback xmlns="">
            <p:sp>
              <p:nvSpPr>
                <p:cNvPr id="21" name="Прямоугольник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1935" y="2308415"/>
                  <a:ext cx="1332929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6667" r="-11468" b="-151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0" y="0"/>
            <a:ext cx="9144000" cy="447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0" y="-22225"/>
            <a:ext cx="9144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200" b="1" baseline="0" dirty="0" smtClean="0">
                <a:solidFill>
                  <a:srgbClr val="333399"/>
                </a:solidFill>
              </a:rPr>
              <a:t>Управление поляризацией ионов с помощью спиновых навигаторов</a:t>
            </a:r>
            <a:endParaRPr lang="en-US" altLang="ru-RU" sz="2200" b="1" baseline="0" dirty="0">
              <a:solidFill>
                <a:srgbClr val="333399"/>
              </a:solidFill>
            </a:endParaRPr>
          </a:p>
        </p:txBody>
      </p:sp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490965" y="479372"/>
                <a:ext cx="4574101" cy="73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b="1" i="1" baseline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ru-RU" b="1" i="1" baseline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𝝋</m:t>
                        </m:r>
                      </m:e>
                      <m:sub>
                        <m:r>
                          <a:rPr lang="en-US" altLang="ru-RU" b="1" i="1" baseline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en-US" altLang="ru-RU" b="1" i="1" baseline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ru-RU" baseline="0" dirty="0" smtClean="0"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altLang="ru-RU" baseline="0" dirty="0" smtClean="0">
                    <a:ea typeface="Calibri" panose="020F0502020204030204" pitchFamily="34" charset="0"/>
                    <a:cs typeface="Calibri" panose="020F0502020204030204" pitchFamily="34" charset="0"/>
                  </a:rPr>
                  <a:t>стабилизирует продольное </a:t>
                </a:r>
                <a:r>
                  <a:rPr lang="ru-RU" altLang="ru-RU" baseline="0" dirty="0" err="1" smtClean="0">
                    <a:ea typeface="Calibri" panose="020F0502020204030204" pitchFamily="34" charset="0"/>
                    <a:cs typeface="Calibri" panose="020F0502020204030204" pitchFamily="34" charset="0"/>
                  </a:rPr>
                  <a:t>направ</a:t>
                </a:r>
                <a:r>
                  <a:rPr lang="ru-RU" altLang="ru-RU" baseline="0" dirty="0" smtClean="0">
                    <a:ea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ru-RU" altLang="ru-RU" baseline="0" dirty="0" smtClean="0"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ru-RU" altLang="ru-RU" baseline="0" dirty="0" smtClean="0">
                    <a:ea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lang="ru-RU" altLang="ru-RU" baseline="0" dirty="0" err="1" smtClean="0">
                    <a:ea typeface="Calibri" panose="020F0502020204030204" pitchFamily="34" charset="0"/>
                    <a:cs typeface="Calibri" panose="020F0502020204030204" pitchFamily="34" charset="0"/>
                  </a:rPr>
                  <a:t>ление</a:t>
                </a:r>
                <a:r>
                  <a:rPr lang="ru-RU" altLang="ru-RU" baseline="0" dirty="0" smtClean="0">
                    <a:ea typeface="Calibri" panose="020F0502020204030204" pitchFamily="34" charset="0"/>
                    <a:cs typeface="Calibri" panose="020F0502020204030204" pitchFamily="34" charset="0"/>
                  </a:rPr>
                  <a:t> перед диполем</a:t>
                </a:r>
                <a:r>
                  <a:rPr lang="en-US" altLang="ru-RU" baseline="0" dirty="0" smtClean="0">
                    <a:ea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i="1" baseline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i="1" baseline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ru-RU" i="1" baseline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ru-RU" i="1" baseline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i="1" baseline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ru-RU" i="1" baseline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sSub>
                      <m:sSubPr>
                        <m:ctrlPr>
                          <a:rPr lang="en-US" altLang="ru-RU" b="0" i="1" baseline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ru-RU" b="0" i="1" baseline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𝑜𝑟𝑏</m:t>
                        </m:r>
                      </m:sub>
                    </m:sSub>
                  </m:oMath>
                </a14:m>
                <a:r>
                  <a:rPr lang="en-US" altLang="ru-RU" baseline="0" dirty="0" smtClean="0"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965" y="479372"/>
                <a:ext cx="4574101" cy="732060"/>
              </a:xfrm>
              <a:prstGeom prst="rect">
                <a:avLst/>
              </a:prstGeom>
              <a:blipFill rotWithShape="0">
                <a:blip r:embed="rId3"/>
                <a:stretch>
                  <a:fillRect l="-133" t="-5000" r="-2667" b="-1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/>
          <p:cNvGrpSpPr/>
          <p:nvPr/>
        </p:nvGrpSpPr>
        <p:grpSpPr>
          <a:xfrm>
            <a:off x="913385" y="2346488"/>
            <a:ext cx="4387985" cy="2326871"/>
            <a:chOff x="796698" y="4105428"/>
            <a:chExt cx="4387985" cy="2326871"/>
          </a:xfrm>
        </p:grpSpPr>
        <p:cxnSp>
          <p:nvCxnSpPr>
            <p:cNvPr id="12" name="Прямая со стрелкой 11"/>
            <p:cNvCxnSpPr/>
            <p:nvPr/>
          </p:nvCxnSpPr>
          <p:spPr bwMode="auto">
            <a:xfrm>
              <a:off x="1159728" y="5662742"/>
              <a:ext cx="1800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Прямая со стрелкой 12"/>
            <p:cNvCxnSpPr/>
            <p:nvPr/>
          </p:nvCxnSpPr>
          <p:spPr bwMode="auto">
            <a:xfrm rot="-2100000">
              <a:off x="1013491" y="5128675"/>
              <a:ext cx="1800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Прямая со стрелкой 13"/>
            <p:cNvCxnSpPr/>
            <p:nvPr/>
          </p:nvCxnSpPr>
          <p:spPr bwMode="auto">
            <a:xfrm flipV="1">
              <a:off x="1194156" y="4598217"/>
              <a:ext cx="3240000" cy="10440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890459" y="4151399"/>
                  <a:ext cx="129896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baseline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200" i="1" baseline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baseline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b="0" i="1" baseline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200" b="0" i="1" baseline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2200" baseline="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0459" y="4151399"/>
                  <a:ext cx="1298961" cy="4308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985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Прямая со стрелкой 15"/>
            <p:cNvCxnSpPr/>
            <p:nvPr/>
          </p:nvCxnSpPr>
          <p:spPr bwMode="auto">
            <a:xfrm>
              <a:off x="2586330" y="4611882"/>
              <a:ext cx="180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Прямая со стрелкой 16"/>
            <p:cNvCxnSpPr/>
            <p:nvPr/>
          </p:nvCxnSpPr>
          <p:spPr bwMode="auto">
            <a:xfrm rot="-2100000">
              <a:off x="2765509" y="5127336"/>
              <a:ext cx="180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461058" y="5616377"/>
                  <a:ext cx="129896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200" i="1" baseline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baseline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b="0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200" b="0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200" baseline="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1058" y="5616377"/>
                  <a:ext cx="1298961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885722" y="4184413"/>
                  <a:ext cx="129896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2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𝜋𝜈</m:t>
                      </m:r>
                      <m:r>
                        <a:rPr lang="en-US" sz="2200" b="0" i="1" baseline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20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a14:m>
                  <a:r>
                    <a:rPr lang="en-US" sz="2200" baseline="0" dirty="0" smtClean="0">
                      <a:solidFill>
                        <a:schemeClr val="tx1"/>
                      </a:solidFill>
                    </a:rPr>
                    <a:t> </a:t>
                  </a:r>
                  <a:endParaRPr lang="ru-RU" sz="2200" baseline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5722" y="4184413"/>
                  <a:ext cx="1298961" cy="43088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Дуга 19"/>
            <p:cNvSpPr/>
            <p:nvPr/>
          </p:nvSpPr>
          <p:spPr bwMode="auto">
            <a:xfrm>
              <a:off x="796698" y="4863667"/>
              <a:ext cx="1396541" cy="1568632"/>
            </a:xfrm>
            <a:prstGeom prst="arc">
              <a:avLst>
                <a:gd name="adj1" fmla="val 18461564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20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Прямоугольник 20"/>
                <p:cNvSpPr/>
                <p:nvPr/>
              </p:nvSpPr>
              <p:spPr>
                <a:xfrm>
                  <a:off x="2154743" y="4748721"/>
                  <a:ext cx="579518" cy="4618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baseline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200" b="0" i="1" baseline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9217" name="Прямоугольник 92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4743" y="4748721"/>
                  <a:ext cx="579518" cy="461858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Группа 21"/>
            <p:cNvGrpSpPr/>
            <p:nvPr/>
          </p:nvGrpSpPr>
          <p:grpSpPr>
            <a:xfrm>
              <a:off x="1046912" y="4105428"/>
              <a:ext cx="818962" cy="999818"/>
              <a:chOff x="5685183" y="3945105"/>
              <a:chExt cx="818962" cy="999818"/>
            </a:xfrm>
          </p:grpSpPr>
          <p:cxnSp>
            <p:nvCxnSpPr>
              <p:cNvPr id="23" name="Прямая со стрелкой 22"/>
              <p:cNvCxnSpPr/>
              <p:nvPr/>
            </p:nvCxnSpPr>
            <p:spPr bwMode="auto">
              <a:xfrm>
                <a:off x="5685183" y="4625009"/>
                <a:ext cx="54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Прямая со стрелкой 23"/>
              <p:cNvCxnSpPr/>
              <p:nvPr/>
            </p:nvCxnSpPr>
            <p:spPr bwMode="auto">
              <a:xfrm rot="16200000">
                <a:off x="5479774" y="4417295"/>
                <a:ext cx="54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6089004" y="4514036"/>
                    <a:ext cx="415141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ru-RU" sz="2200" baseline="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1" name="TextBox 1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9004" y="4514036"/>
                    <a:ext cx="415141" cy="430887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726062" y="3945105"/>
                    <a:ext cx="415141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0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ru-RU" sz="2200" baseline="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2" name="TextBox 1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26062" y="3945105"/>
                    <a:ext cx="415141" cy="430887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7" name="Прямоугольник 26"/>
          <p:cNvSpPr/>
          <p:nvPr/>
        </p:nvSpPr>
        <p:spPr>
          <a:xfrm>
            <a:off x="259628" y="1845491"/>
            <a:ext cx="8683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aseline="0" dirty="0" smtClean="0">
                <a:ea typeface="Calibri" panose="020F0502020204030204" pitchFamily="34" charset="0"/>
                <a:cs typeface="Calibri" panose="020F0502020204030204" pitchFamily="34" charset="0"/>
              </a:rPr>
              <a:t>Векторная диаграмма для расчета интегралов поля </a:t>
            </a:r>
            <a:r>
              <a:rPr lang="ru-RU" altLang="ru-RU" baseline="0" dirty="0" err="1" smtClean="0">
                <a:ea typeface="Calibri" panose="020F0502020204030204" pitchFamily="34" charset="0"/>
                <a:cs typeface="Calibri" panose="020F0502020204030204" pitchFamily="34" charset="0"/>
              </a:rPr>
              <a:t>навигаторных</a:t>
            </a:r>
            <a:r>
              <a:rPr lang="ru-RU" altLang="ru-RU" baseline="0" dirty="0" smtClean="0">
                <a:ea typeface="Calibri" panose="020F0502020204030204" pitchFamily="34" charset="0"/>
                <a:cs typeface="Calibri" panose="020F0502020204030204" pitchFamily="34" charset="0"/>
              </a:rPr>
              <a:t> соленоидов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6048503" y="2542848"/>
                <a:ext cx="2363083" cy="6781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RU" sz="220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ru-RU" altLang="ru-RU" sz="22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ru-RU" sz="2200" i="1" baseline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ru-RU" sz="2200" i="1" baseline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sz="2200" i="1" baseline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ru-RU" sz="2200" i="1" baseline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ru-RU" altLang="ru-RU" sz="2200" b="0" i="1" baseline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den>
                      </m:f>
                      <m:r>
                        <a:rPr lang="en-US" altLang="ru-RU" sz="2200" i="1" baseline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altLang="ru-RU" sz="2200" i="1" baseline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𝜌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503" y="2542848"/>
                <a:ext cx="2363083" cy="67813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Группа 29"/>
          <p:cNvGrpSpPr/>
          <p:nvPr/>
        </p:nvGrpSpPr>
        <p:grpSpPr>
          <a:xfrm>
            <a:off x="154414" y="721620"/>
            <a:ext cx="4077650" cy="852666"/>
            <a:chOff x="3811276" y="798169"/>
            <a:chExt cx="4077650" cy="852666"/>
          </a:xfrm>
        </p:grpSpPr>
        <p:sp>
          <p:nvSpPr>
            <p:cNvPr id="31" name="Прямоугольник 30"/>
            <p:cNvSpPr/>
            <p:nvPr/>
          </p:nvSpPr>
          <p:spPr bwMode="auto">
            <a:xfrm>
              <a:off x="4227559" y="1342553"/>
              <a:ext cx="108000" cy="2160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 bwMode="auto">
            <a:xfrm>
              <a:off x="3811276" y="1445472"/>
              <a:ext cx="3492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Прямоугольник 32"/>
            <p:cNvSpPr/>
            <p:nvPr/>
          </p:nvSpPr>
          <p:spPr bwMode="auto">
            <a:xfrm>
              <a:off x="4730591" y="1255825"/>
              <a:ext cx="720000" cy="360000"/>
            </a:xfrm>
            <a:prstGeom prst="rect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cxnSp>
          <p:nvCxnSpPr>
            <p:cNvPr id="34" name="Прямая со стрелкой 33"/>
            <p:cNvCxnSpPr/>
            <p:nvPr/>
          </p:nvCxnSpPr>
          <p:spPr bwMode="auto">
            <a:xfrm>
              <a:off x="3988246" y="1445472"/>
              <a:ext cx="648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Прямая со стрелкой 34"/>
            <p:cNvCxnSpPr/>
            <p:nvPr/>
          </p:nvCxnSpPr>
          <p:spPr bwMode="auto">
            <a:xfrm rot="19500000">
              <a:off x="5550739" y="1241814"/>
              <a:ext cx="648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868194" y="1202363"/>
                  <a:ext cx="533523" cy="428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1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lang="ru-RU" b="1" baseline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8194" y="1202363"/>
                  <a:ext cx="533523" cy="428259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989740" y="812010"/>
                  <a:ext cx="78038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baseline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baseline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1" i="1" baseline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baseline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b="1" baseline="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9740" y="812010"/>
                  <a:ext cx="780382" cy="400110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7045057" y="893045"/>
              <a:ext cx="843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0" dirty="0" smtClean="0"/>
                <a:t>SPD</a:t>
              </a:r>
              <a:endParaRPr lang="ru-RU" b="1" baseline="0" dirty="0"/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6234038" y="1341677"/>
              <a:ext cx="108000" cy="2160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 bwMode="auto">
            <a:xfrm>
              <a:off x="6022051" y="1449284"/>
              <a:ext cx="648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5991680" y="798169"/>
                  <a:ext cx="8912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1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ru-RU" b="1" baseline="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1680" y="798169"/>
                  <a:ext cx="891281" cy="400110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Пятно 1 41"/>
            <p:cNvSpPr/>
            <p:nvPr/>
          </p:nvSpPr>
          <p:spPr bwMode="auto">
            <a:xfrm>
              <a:off x="7233604" y="1263520"/>
              <a:ext cx="308985" cy="387315"/>
            </a:xfrm>
            <a:prstGeom prst="irregularSeal1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4534579" y="1211432"/>
                <a:ext cx="4574101" cy="73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b="1" i="1" baseline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ru-RU" b="1" i="1" baseline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𝝋</m:t>
                        </m:r>
                      </m:e>
                      <m:sub>
                        <m:r>
                          <a:rPr lang="en-US" altLang="ru-RU" b="1" i="1" baseline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𝒛</m:t>
                        </m:r>
                        <m:r>
                          <a:rPr lang="en-US" altLang="ru-RU" b="1" i="1" baseline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ru-RU" baseline="0" dirty="0" smtClean="0"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altLang="ru-RU" baseline="0" dirty="0">
                    <a:ea typeface="Calibri" panose="020F0502020204030204" pitchFamily="34" charset="0"/>
                    <a:cs typeface="Calibri" panose="020F0502020204030204" pitchFamily="34" charset="0"/>
                  </a:rPr>
                  <a:t>стабилизирует </a:t>
                </a:r>
                <a:r>
                  <a:rPr lang="ru-RU" altLang="ru-RU" baseline="0" dirty="0" smtClean="0">
                    <a:ea typeface="Calibri" panose="020F0502020204030204" pitchFamily="34" charset="0"/>
                    <a:cs typeface="Calibri" panose="020F0502020204030204" pitchFamily="34" charset="0"/>
                  </a:rPr>
                  <a:t>продольное</a:t>
                </a:r>
                <a:br>
                  <a:rPr lang="ru-RU" altLang="ru-RU" baseline="0" dirty="0" smtClean="0"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ru-RU" altLang="ru-RU" baseline="0" dirty="0" smtClean="0">
                    <a:ea typeface="Calibri" panose="020F0502020204030204" pitchFamily="34" charset="0"/>
                    <a:cs typeface="Calibri" panose="020F0502020204030204" pitchFamily="34" charset="0"/>
                  </a:rPr>
                  <a:t>       направление после диполя</a:t>
                </a:r>
                <a:r>
                  <a:rPr lang="en-US" altLang="ru-RU" baseline="0" dirty="0" smtClean="0"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579" y="1211432"/>
                <a:ext cx="4574101" cy="732060"/>
              </a:xfrm>
              <a:prstGeom prst="rect">
                <a:avLst/>
              </a:prstGeom>
              <a:blipFill rotWithShape="0">
                <a:blip r:embed="rId31"/>
                <a:stretch>
                  <a:fillRect l="-133" t="-5000" b="-1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/>
          <p:nvPr/>
        </p:nvCxnSpPr>
        <p:spPr bwMode="auto">
          <a:xfrm>
            <a:off x="180918" y="1910540"/>
            <a:ext cx="88276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Прямая соединительная линия 44"/>
          <p:cNvCxnSpPr/>
          <p:nvPr/>
        </p:nvCxnSpPr>
        <p:spPr bwMode="auto">
          <a:xfrm>
            <a:off x="187546" y="4465522"/>
            <a:ext cx="88276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6" name="Группа 45"/>
          <p:cNvGrpSpPr/>
          <p:nvPr/>
        </p:nvGrpSpPr>
        <p:grpSpPr>
          <a:xfrm>
            <a:off x="373986" y="5219664"/>
            <a:ext cx="3481304" cy="852666"/>
            <a:chOff x="3811276" y="798169"/>
            <a:chExt cx="3481304" cy="852666"/>
          </a:xfrm>
        </p:grpSpPr>
        <p:sp>
          <p:nvSpPr>
            <p:cNvPr id="47" name="Прямоугольник 46"/>
            <p:cNvSpPr/>
            <p:nvPr/>
          </p:nvSpPr>
          <p:spPr bwMode="auto">
            <a:xfrm>
              <a:off x="4227559" y="1342553"/>
              <a:ext cx="108000" cy="2160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 bwMode="auto">
            <a:xfrm>
              <a:off x="3811276" y="1445472"/>
              <a:ext cx="2844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Прямоугольник 48"/>
            <p:cNvSpPr/>
            <p:nvPr/>
          </p:nvSpPr>
          <p:spPr bwMode="auto">
            <a:xfrm>
              <a:off x="4810103" y="1255825"/>
              <a:ext cx="720000" cy="360000"/>
            </a:xfrm>
            <a:prstGeom prst="rect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cxnSp>
          <p:nvCxnSpPr>
            <p:cNvPr id="50" name="Прямая со стрелкой 49"/>
            <p:cNvCxnSpPr/>
            <p:nvPr/>
          </p:nvCxnSpPr>
          <p:spPr bwMode="auto">
            <a:xfrm>
              <a:off x="3988246" y="1445472"/>
              <a:ext cx="648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4921202" y="1202363"/>
                  <a:ext cx="533523" cy="428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1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lang="ru-RU" b="1" baseline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1202" y="1202363"/>
                  <a:ext cx="533523" cy="428259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3989740" y="812010"/>
                  <a:ext cx="78038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baseline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baseline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1" i="1" baseline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baseline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b="1" baseline="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9740" y="812010"/>
                  <a:ext cx="780382" cy="400110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TextBox 52"/>
            <p:cNvSpPr txBox="1"/>
            <p:nvPr/>
          </p:nvSpPr>
          <p:spPr>
            <a:xfrm>
              <a:off x="6448711" y="879793"/>
              <a:ext cx="843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0" dirty="0" smtClean="0"/>
                <a:t>SPD</a:t>
              </a:r>
              <a:endParaRPr lang="ru-RU" b="1" baseline="0" dirty="0"/>
            </a:p>
          </p:txBody>
        </p:sp>
        <p:sp>
          <p:nvSpPr>
            <p:cNvPr id="54" name="Прямоугольник 53"/>
            <p:cNvSpPr/>
            <p:nvPr/>
          </p:nvSpPr>
          <p:spPr bwMode="auto">
            <a:xfrm>
              <a:off x="5849728" y="1341677"/>
              <a:ext cx="108000" cy="2160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cxnSp>
          <p:nvCxnSpPr>
            <p:cNvPr id="55" name="Прямая со стрелкой 54"/>
            <p:cNvCxnSpPr/>
            <p:nvPr/>
          </p:nvCxnSpPr>
          <p:spPr bwMode="auto">
            <a:xfrm>
              <a:off x="5637741" y="1449284"/>
              <a:ext cx="648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527858" y="798169"/>
                  <a:ext cx="8912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1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ru-RU" b="1" baseline="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858" y="798169"/>
                  <a:ext cx="891281" cy="400110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Пятно 1 56"/>
            <p:cNvSpPr/>
            <p:nvPr/>
          </p:nvSpPr>
          <p:spPr bwMode="auto">
            <a:xfrm>
              <a:off x="6584254" y="1263520"/>
              <a:ext cx="308985" cy="387315"/>
            </a:xfrm>
            <a:prstGeom prst="irregularSeal1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352218" y="5249214"/>
            <a:ext cx="3481304" cy="852666"/>
            <a:chOff x="3811276" y="798169"/>
            <a:chExt cx="3481304" cy="852666"/>
          </a:xfrm>
        </p:grpSpPr>
        <p:sp>
          <p:nvSpPr>
            <p:cNvPr id="59" name="Прямоугольник 58"/>
            <p:cNvSpPr/>
            <p:nvPr/>
          </p:nvSpPr>
          <p:spPr bwMode="auto">
            <a:xfrm>
              <a:off x="4227559" y="1342553"/>
              <a:ext cx="108000" cy="2160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cxnSp>
          <p:nvCxnSpPr>
            <p:cNvPr id="60" name="Прямая соединительная линия 59"/>
            <p:cNvCxnSpPr/>
            <p:nvPr/>
          </p:nvCxnSpPr>
          <p:spPr bwMode="auto">
            <a:xfrm>
              <a:off x="3811276" y="1445472"/>
              <a:ext cx="2844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Прямоугольник 60"/>
            <p:cNvSpPr/>
            <p:nvPr/>
          </p:nvSpPr>
          <p:spPr bwMode="auto">
            <a:xfrm>
              <a:off x="4810103" y="1255825"/>
              <a:ext cx="720000" cy="36000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cxnSp>
          <p:nvCxnSpPr>
            <p:cNvPr id="62" name="Прямая со стрелкой 61"/>
            <p:cNvCxnSpPr/>
            <p:nvPr/>
          </p:nvCxnSpPr>
          <p:spPr bwMode="auto">
            <a:xfrm>
              <a:off x="3988246" y="1445472"/>
              <a:ext cx="648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4921202" y="1202363"/>
                  <a:ext cx="53352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1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ru-RU" b="1" baseline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1202" y="1202363"/>
                  <a:ext cx="533523" cy="400110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3989740" y="812010"/>
                  <a:ext cx="78038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baseline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baseline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1" i="1" baseline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baseline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b="1" baseline="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9740" y="812010"/>
                  <a:ext cx="780382" cy="400110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TextBox 64"/>
            <p:cNvSpPr txBox="1"/>
            <p:nvPr/>
          </p:nvSpPr>
          <p:spPr>
            <a:xfrm>
              <a:off x="6448711" y="879793"/>
              <a:ext cx="843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0" dirty="0" smtClean="0"/>
                <a:t>SPD</a:t>
              </a:r>
              <a:endParaRPr lang="ru-RU" b="1" baseline="0" dirty="0"/>
            </a:p>
          </p:txBody>
        </p:sp>
        <p:sp>
          <p:nvSpPr>
            <p:cNvPr id="66" name="Прямоугольник 65"/>
            <p:cNvSpPr/>
            <p:nvPr/>
          </p:nvSpPr>
          <p:spPr bwMode="auto">
            <a:xfrm>
              <a:off x="5849728" y="1341677"/>
              <a:ext cx="108000" cy="2160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cxnSp>
          <p:nvCxnSpPr>
            <p:cNvPr id="67" name="Прямая со стрелкой 66"/>
            <p:cNvCxnSpPr/>
            <p:nvPr/>
          </p:nvCxnSpPr>
          <p:spPr bwMode="auto">
            <a:xfrm>
              <a:off x="5637741" y="1449284"/>
              <a:ext cx="648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5527858" y="798169"/>
                  <a:ext cx="8912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1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baseline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ru-RU" b="1" baseline="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858" y="798169"/>
                  <a:ext cx="891281" cy="400110"/>
                </a:xfrm>
                <a:prstGeom prst="rect">
                  <a:avLst/>
                </a:prstGeom>
                <a:blipFill rotWithShape="0">
                  <a:blip r:embed="rId37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Пятно 1 68"/>
            <p:cNvSpPr/>
            <p:nvPr/>
          </p:nvSpPr>
          <p:spPr bwMode="auto">
            <a:xfrm>
              <a:off x="6584254" y="1263520"/>
              <a:ext cx="308985" cy="387315"/>
            </a:xfrm>
            <a:prstGeom prst="irregularSeal1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221933" y="4484778"/>
            <a:ext cx="3575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aseline="0" dirty="0" smtClean="0"/>
              <a:t>Управление в горизонтальной плоскости </a:t>
            </a:r>
            <a:r>
              <a:rPr lang="en-US" baseline="0" dirty="0" smtClean="0"/>
              <a:t>(</a:t>
            </a:r>
            <a:r>
              <a:rPr lang="en-US" i="1" baseline="0" dirty="0" err="1" smtClean="0"/>
              <a:t>xz</a:t>
            </a:r>
            <a:r>
              <a:rPr lang="en-US" baseline="0" dirty="0" smtClean="0"/>
              <a:t>) SPD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5465033" y="4460452"/>
            <a:ext cx="3336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aseline="0" dirty="0" smtClean="0"/>
              <a:t>Управление в вертикальной плоскости </a:t>
            </a:r>
            <a:r>
              <a:rPr lang="en-US" baseline="0" dirty="0" smtClean="0"/>
              <a:t>(</a:t>
            </a:r>
            <a:r>
              <a:rPr lang="en-US" i="1" baseline="0" dirty="0" err="1" smtClean="0"/>
              <a:t>yz</a:t>
            </a:r>
            <a:r>
              <a:rPr lang="en-US" baseline="0" dirty="0" smtClean="0"/>
              <a:t>)  SPD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6122626" y="3330600"/>
                <a:ext cx="2363083" cy="6781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RU" sz="220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ru-RU" altLang="ru-RU" sz="22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ru-RU" sz="2200" i="1" baseline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ru-RU" sz="2200" i="1" baseline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sz="2200" i="1" baseline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ru-RU" sz="2200" i="1" baseline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ru-RU" altLang="ru-RU" sz="2200" b="0" i="1" baseline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den>
                      </m:f>
                      <m:r>
                        <a:rPr lang="en-US" altLang="ru-RU" sz="2200" i="1" baseline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altLang="ru-RU" sz="2200" i="1" baseline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𝜌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626" y="3330600"/>
                <a:ext cx="2363083" cy="678134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47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10" y="4828830"/>
            <a:ext cx="8676000" cy="1488391"/>
          </a:xfrm>
          <a:prstGeom prst="rect">
            <a:avLst/>
          </a:prstGeom>
        </p:spPr>
      </p:pic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132520" y="2607573"/>
            <a:ext cx="91440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ru-RU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 </a:t>
            </a:r>
            <a:r>
              <a:rPr lang="en-US" altLang="ru-RU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altLang="ru-RU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 между направлениями скорости и поляризацией</a:t>
            </a:r>
            <a:endParaRPr lang="ru-RU" altLang="ru-RU" sz="2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2" y="531541"/>
            <a:ext cx="9144000" cy="24288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2" y="3433966"/>
            <a:ext cx="8943975" cy="144780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 bwMode="auto">
          <a:xfrm>
            <a:off x="220912" y="4868678"/>
            <a:ext cx="876116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>
            <a:off x="6628" y="3343757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8340" y="69367"/>
            <a:ext cx="8980487" cy="3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Размещение </a:t>
            </a:r>
            <a:r>
              <a:rPr lang="ru-RU" altLang="ru-RU" sz="2400" b="1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навигаторных</a:t>
            </a:r>
            <a:r>
              <a:rPr lang="ru-RU" altLang="ru-RU" sz="2400" b="1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соленоидов в коллайдере </a:t>
            </a:r>
            <a:r>
              <a:rPr lang="en-US" altLang="ru-RU" sz="2400" b="1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NICA</a:t>
            </a:r>
            <a:r>
              <a:rPr lang="ru-RU" altLang="ru-RU" sz="2400" b="1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endParaRPr lang="en-US" altLang="ru-RU" sz="2400" b="1" baseline="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0" y="1022654"/>
            <a:ext cx="9144000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34975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ru-RU" sz="2200" baseline="0" dirty="0" smtClean="0">
                <a:latin typeface="Times New Roman" panose="02020603050405020304" pitchFamily="18" charset="0"/>
              </a:rPr>
              <a:t>Управлять поляризацией ионов с помощью слабых соленоидов без воздействия на орбитальные характеристики пучка</a:t>
            </a:r>
            <a:endParaRPr lang="en-US" altLang="ru-RU" sz="2200" baseline="0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ru-RU" sz="2200" baseline="0" dirty="0" smtClean="0">
                <a:latin typeface="Times New Roman" panose="02020603050405020304" pitchFamily="18" charset="0"/>
              </a:rPr>
              <a:t>Ускорять пучок без потери поляризации</a:t>
            </a:r>
            <a:endParaRPr lang="en-US" altLang="ru-RU" sz="2200" baseline="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ru-RU" sz="2200" baseline="0" dirty="0" smtClean="0">
                <a:latin typeface="Times New Roman" panose="02020603050405020304" pitchFamily="18" charset="0"/>
              </a:rPr>
              <a:t>Обеспечивать стабильность поляризации во время всего эксперимента</a:t>
            </a:r>
            <a:endParaRPr lang="en-US" altLang="ru-RU" sz="2200" baseline="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ru-RU" sz="2200" baseline="0" dirty="0" smtClean="0">
                <a:latin typeface="Times New Roman" panose="02020603050405020304" pitchFamily="18" charset="0"/>
              </a:rPr>
              <a:t>Устанавливать любое желаемое направление поляризации в любом месте орбиты коллайдера</a:t>
            </a:r>
            <a:endParaRPr lang="en-US" altLang="ru-RU" sz="2200" baseline="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ru-RU" sz="2200" baseline="0" dirty="0" smtClean="0">
                <a:latin typeface="Times New Roman" panose="02020603050405020304" pitchFamily="18" charset="0"/>
              </a:rPr>
              <a:t>Изменять направление поляризации с помощью спиновых навигаторов во время проведения эксперимента</a:t>
            </a:r>
            <a:endParaRPr lang="en-US" altLang="ru-RU" sz="2200" baseline="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ru-RU" sz="2200" baseline="0" dirty="0" smtClean="0">
                <a:latin typeface="Times New Roman" panose="02020603050405020304" pitchFamily="18" charset="0"/>
              </a:rPr>
              <a:t>Обеспечивать </a:t>
            </a:r>
            <a:r>
              <a:rPr lang="en-US" altLang="ru-RU" sz="2200" baseline="0" dirty="0" smtClean="0">
                <a:latin typeface="Times New Roman" panose="02020603050405020304" pitchFamily="18" charset="0"/>
              </a:rPr>
              <a:t>on-line </a:t>
            </a:r>
            <a:r>
              <a:rPr lang="ru-RU" altLang="ru-RU" sz="2200" baseline="0" dirty="0" smtClean="0">
                <a:latin typeface="Times New Roman" panose="02020603050405020304" pitchFamily="18" charset="0"/>
              </a:rPr>
              <a:t>мониторинг поляризации во время эксперимента</a:t>
            </a:r>
            <a:endParaRPr lang="en-US" altLang="ru-RU" sz="2200" baseline="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ru-RU" sz="2200" baseline="0" dirty="0" smtClean="0">
                <a:latin typeface="Times New Roman" panose="02020603050405020304" pitchFamily="18" charset="0"/>
              </a:rPr>
              <a:t>Совершать частые когерентные перевороты спинов всего пучка для уменьшения систематических ошибок эксперимента</a:t>
            </a:r>
            <a:endParaRPr lang="en-US" altLang="ru-RU" sz="2200" baseline="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ru-RU" sz="2200" baseline="0" dirty="0" smtClean="0">
                <a:latin typeface="Times New Roman" panose="02020603050405020304" pitchFamily="18" charset="0"/>
              </a:rPr>
              <a:t>Выполнять высокоточные эксперименты с поляризованными пучками</a:t>
            </a:r>
            <a:endParaRPr lang="en-US" altLang="ru-RU" sz="2200" baseline="0" dirty="0" smtClean="0">
              <a:latin typeface="Times New Roman" panose="02020603050405020304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73477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69432"/>
            <a:ext cx="9101999" cy="6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Основные возможности </a:t>
            </a:r>
            <a:r>
              <a:rPr lang="ru-RU" altLang="ru-RU" sz="2400" b="1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режима </a:t>
            </a:r>
            <a:r>
              <a:rPr lang="ru-RU" altLang="ru-RU" sz="2400" b="1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спиновой </a:t>
            </a:r>
            <a:r>
              <a:rPr lang="en-US" altLang="ru-RU" sz="2400" b="1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/>
            </a:r>
            <a:br>
              <a:rPr lang="en-US" altLang="ru-RU" sz="2400" b="1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ru-RU" altLang="ru-RU" sz="2400" b="1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прозрачности </a:t>
            </a:r>
            <a:r>
              <a:rPr lang="ru-RU" altLang="ru-RU" sz="2400" b="1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в коллайдере </a:t>
            </a:r>
            <a:r>
              <a:rPr lang="en-US" altLang="ru-RU" sz="2400" b="1" baseline="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NICA</a:t>
            </a:r>
            <a:endParaRPr lang="ru-RU" altLang="ru-RU" sz="2400" b="1" baseline="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3821" y="682359"/>
            <a:ext cx="80506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baseline="0" dirty="0" smtClean="0"/>
              <a:t>Режим </a:t>
            </a:r>
            <a:r>
              <a:rPr lang="ru-RU" altLang="ru-RU" sz="2200" b="1" baseline="0" dirty="0"/>
              <a:t>спиновой </a:t>
            </a:r>
            <a:r>
              <a:rPr lang="ru-RU" altLang="ru-RU" sz="2200" b="1" baseline="0" dirty="0" smtClean="0"/>
              <a:t>прозрачности </a:t>
            </a:r>
            <a:r>
              <a:rPr lang="ru-RU" altLang="ru-RU" sz="2200" b="1" baseline="0" dirty="0"/>
              <a:t>в коллайдере </a:t>
            </a:r>
            <a:r>
              <a:rPr lang="en-US" altLang="ru-RU" sz="2200" b="1" baseline="0" dirty="0" smtClean="0"/>
              <a:t>NICA</a:t>
            </a:r>
            <a:r>
              <a:rPr lang="ru-RU" altLang="ru-RU" sz="2200" b="1" baseline="0" dirty="0" smtClean="0"/>
              <a:t> позволяет:</a:t>
            </a:r>
            <a:endParaRPr lang="ru-RU" sz="2200" dirty="0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FE5B-F265-4EA1-8530-DB3C9CA52C3C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708610" name="Rectangle 2"/>
          <p:cNvSpPr>
            <a:spLocks noChangeArrowheads="1"/>
          </p:cNvSpPr>
          <p:nvPr/>
        </p:nvSpPr>
        <p:spPr bwMode="auto">
          <a:xfrm>
            <a:off x="0" y="2951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8611" name="Rectangle 3"/>
          <p:cNvSpPr>
            <a:spLocks noChangeArrowheads="1"/>
          </p:cNvSpPr>
          <p:nvPr/>
        </p:nvSpPr>
        <p:spPr bwMode="auto">
          <a:xfrm>
            <a:off x="0" y="2951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8612" name="Rectangle 4"/>
          <p:cNvSpPr>
            <a:spLocks noChangeArrowheads="1"/>
          </p:cNvSpPr>
          <p:nvPr/>
        </p:nvSpPr>
        <p:spPr bwMode="auto">
          <a:xfrm>
            <a:off x="0" y="2941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8613" name="Rectangle 5"/>
          <p:cNvSpPr>
            <a:spLocks noChangeArrowheads="1"/>
          </p:cNvSpPr>
          <p:nvPr/>
        </p:nvSpPr>
        <p:spPr bwMode="auto">
          <a:xfrm>
            <a:off x="0" y="293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8614" name="Rectangle 6"/>
          <p:cNvSpPr>
            <a:spLocks noChangeArrowheads="1"/>
          </p:cNvSpPr>
          <p:nvPr/>
        </p:nvSpPr>
        <p:spPr bwMode="auto">
          <a:xfrm>
            <a:off x="0" y="293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708615" name="Group 7"/>
          <p:cNvGrpSpPr>
            <a:grpSpLocks/>
          </p:cNvGrpSpPr>
          <p:nvPr/>
        </p:nvGrpSpPr>
        <p:grpSpPr bwMode="auto">
          <a:xfrm>
            <a:off x="998538" y="1820863"/>
            <a:ext cx="7197725" cy="2519362"/>
            <a:chOff x="1218" y="1236"/>
            <a:chExt cx="3750" cy="1092"/>
          </a:xfrm>
        </p:grpSpPr>
        <p:sp>
          <p:nvSpPr>
            <p:cNvPr id="708616" name="AutoShape 8"/>
            <p:cNvSpPr>
              <a:spLocks noChangeArrowheads="1"/>
            </p:cNvSpPr>
            <p:nvPr/>
          </p:nvSpPr>
          <p:spPr bwMode="auto">
            <a:xfrm rot="10800000">
              <a:off x="1218" y="1236"/>
              <a:ext cx="3750" cy="1092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8617" name="Text Box 9"/>
            <p:cNvSpPr txBox="1">
              <a:spLocks noChangeArrowheads="1"/>
            </p:cNvSpPr>
            <p:nvPr/>
          </p:nvSpPr>
          <p:spPr bwMode="auto">
            <a:xfrm>
              <a:off x="1384" y="1649"/>
              <a:ext cx="336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800" b="1" baseline="0" dirty="0" smtClean="0">
                  <a:solidFill>
                    <a:srgbClr val="000066"/>
                  </a:solidFill>
                  <a:latin typeface="Verdana" panose="020B0604030504040204" pitchFamily="34" charset="0"/>
                </a:rPr>
                <a:t>Спасибо за внимание</a:t>
              </a:r>
              <a:r>
                <a:rPr lang="en-US" altLang="ru-RU" sz="2800" b="1" baseline="0" dirty="0" smtClean="0">
                  <a:solidFill>
                    <a:srgbClr val="000066"/>
                  </a:solidFill>
                  <a:latin typeface="Verdana" panose="020B0604030504040204" pitchFamily="34" charset="0"/>
                </a:rPr>
                <a:t>!</a:t>
              </a:r>
              <a:endParaRPr lang="en-US" altLang="ru-RU" sz="2800" b="1" baseline="0" dirty="0">
                <a:solidFill>
                  <a:srgbClr val="000066"/>
                </a:solidFill>
                <a:latin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958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75" y="1046816"/>
            <a:ext cx="8640000" cy="4476719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5087" y="96217"/>
            <a:ext cx="8980487" cy="44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b="1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Ускорительный комплекс </a:t>
            </a:r>
            <a:r>
              <a:rPr lang="en-US" altLang="ru-RU" b="1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NICA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5176" y="2089511"/>
            <a:ext cx="885037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ru-RU" sz="2200" b="1" baseline="0" dirty="0" smtClean="0">
                <a:solidFill>
                  <a:schemeClr val="accent2"/>
                </a:solidFill>
              </a:rPr>
              <a:t>Схема управления поляризацией должна удовлетворять следующим основным требованиям: </a:t>
            </a:r>
            <a:endParaRPr lang="ru-RU" sz="2200" b="1" baseline="0" dirty="0">
              <a:solidFill>
                <a:schemeClr val="accent2"/>
              </a:solidFill>
            </a:endParaRPr>
          </a:p>
          <a:p>
            <a:pPr marL="342900" indent="-342900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baseline="0" dirty="0" smtClean="0">
                <a:solidFill>
                  <a:srgbClr val="00863D"/>
                </a:solidFill>
              </a:rPr>
              <a:t>получать продольную и поперечную поляризации протонов и дейтронов в </a:t>
            </a:r>
            <a:r>
              <a:rPr lang="en-US" sz="2200" baseline="0" dirty="0" smtClean="0">
                <a:solidFill>
                  <a:srgbClr val="00863D"/>
                </a:solidFill>
              </a:rPr>
              <a:t>SPD/MPD</a:t>
            </a:r>
            <a:r>
              <a:rPr lang="ru-RU" sz="2200" baseline="0" dirty="0" smtClean="0">
                <a:solidFill>
                  <a:srgbClr val="00863D"/>
                </a:solidFill>
              </a:rPr>
              <a:t> детекторах</a:t>
            </a:r>
            <a:r>
              <a:rPr lang="en-US" sz="2200" baseline="0" dirty="0" smtClean="0">
                <a:solidFill>
                  <a:srgbClr val="00863D"/>
                </a:solidFill>
              </a:rPr>
              <a:t> 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baseline="0" dirty="0"/>
              <a:t>о</a:t>
            </a:r>
            <a:r>
              <a:rPr lang="ru-RU" sz="2200" baseline="0" dirty="0" smtClean="0"/>
              <a:t>беспечивать сохранение степени поляризации до </a:t>
            </a:r>
            <a:r>
              <a:rPr lang="en-US" sz="2200" baseline="0" dirty="0" smtClean="0"/>
              <a:t>90</a:t>
            </a:r>
            <a:r>
              <a:rPr lang="en-US" sz="2200" baseline="0" dirty="0"/>
              <a:t>% </a:t>
            </a:r>
            <a:r>
              <a:rPr lang="ru-RU" sz="2200" baseline="0" dirty="0" smtClean="0"/>
              <a:t>в процессе ускорения пучка и во время проведения эксперимента</a:t>
            </a:r>
            <a:endParaRPr lang="en-US" sz="2200" baseline="0" dirty="0" smtClean="0"/>
          </a:p>
          <a:p>
            <a:pPr marL="342900" indent="-342900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baseline="0" dirty="0">
                <a:solidFill>
                  <a:srgbClr val="00863D"/>
                </a:solidFill>
              </a:rPr>
              <a:t>п</a:t>
            </a:r>
            <a:r>
              <a:rPr lang="ru-RU" sz="2200" baseline="0" dirty="0" smtClean="0">
                <a:solidFill>
                  <a:srgbClr val="00863D"/>
                </a:solidFill>
              </a:rPr>
              <a:t>озволять работу с поляризованными пучками во всем диапазоне энергий, в том числе и в ассиметричной по пучкам моде</a:t>
            </a:r>
            <a:endParaRPr lang="en-US" sz="2200" baseline="0" dirty="0">
              <a:solidFill>
                <a:srgbClr val="00863D"/>
              </a:solidFill>
            </a:endParaRPr>
          </a:p>
          <a:p>
            <a:pPr marL="342900" indent="-342900"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baseline="0" dirty="0"/>
              <a:t>о</a:t>
            </a:r>
            <a:r>
              <a:rPr lang="ru-RU" sz="2200" baseline="0" dirty="0" smtClean="0"/>
              <a:t>беспечивать быстрые перевороты спинов во всех сгустках пучка, чтобы уменьшить систематические ошибки эксперимента</a:t>
            </a:r>
            <a:endParaRPr lang="ru-RU" sz="2200" baseline="0" dirty="0">
              <a:solidFill>
                <a:srgbClr val="00863D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5176" y="607251"/>
            <a:ext cx="8835265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200" baseline="0" dirty="0" smtClean="0"/>
              <a:t>Для изучения спиновой структуры ядер в </a:t>
            </a:r>
            <a:r>
              <a:rPr lang="en-US" sz="2200" baseline="0" dirty="0" smtClean="0"/>
              <a:t>NICA </a:t>
            </a:r>
            <a:r>
              <a:rPr lang="ru-RU" sz="2200" baseline="0" dirty="0" smtClean="0"/>
              <a:t>планируются эксперименты с поляризованными протонами, дейтронами и ядрами гелий-3 со светимостью пучков </a:t>
            </a:r>
            <a:r>
              <a:rPr lang="en-US" sz="2200" baseline="0" dirty="0" smtClean="0"/>
              <a:t> 10</a:t>
            </a:r>
            <a:r>
              <a:rPr lang="en-US" sz="2200" dirty="0" smtClean="0"/>
              <a:t>30</a:t>
            </a:r>
            <a:r>
              <a:rPr lang="en-US" sz="2200" baseline="0" dirty="0" smtClean="0"/>
              <a:t>-10</a:t>
            </a:r>
            <a:r>
              <a:rPr lang="en-US" sz="2200" dirty="0" smtClean="0"/>
              <a:t>32</a:t>
            </a:r>
            <a:r>
              <a:rPr lang="en-US" sz="2200" baseline="0" dirty="0" smtClean="0"/>
              <a:t> </a:t>
            </a:r>
            <a:r>
              <a:rPr lang="ru-RU" sz="2200" baseline="0" dirty="0" smtClean="0"/>
              <a:t>см</a:t>
            </a:r>
            <a:r>
              <a:rPr lang="en-US" sz="2200" dirty="0" smtClean="0"/>
              <a:t>-2</a:t>
            </a:r>
            <a:r>
              <a:rPr lang="en-US" sz="2200" baseline="0" dirty="0" smtClean="0"/>
              <a:t>⋅</a:t>
            </a:r>
            <a:r>
              <a:rPr lang="ru-RU" sz="2200" baseline="0" dirty="0" smtClean="0"/>
              <a:t>с</a:t>
            </a:r>
            <a:r>
              <a:rPr lang="en-US" sz="2200" dirty="0" smtClean="0"/>
              <a:t>-1</a:t>
            </a:r>
            <a:r>
              <a:rPr lang="en-US" sz="2200" baseline="0" dirty="0" smtClean="0"/>
              <a:t> </a:t>
            </a:r>
            <a:r>
              <a:rPr lang="ru-RU" sz="2200" baseline="0" dirty="0" smtClean="0"/>
              <a:t>в диапазоне импульсов от</a:t>
            </a:r>
            <a:r>
              <a:rPr lang="en-US" sz="2200" baseline="0" dirty="0" smtClean="0"/>
              <a:t> </a:t>
            </a:r>
            <a:r>
              <a:rPr lang="en-US" sz="2200" baseline="0" dirty="0"/>
              <a:t>2 </a:t>
            </a:r>
            <a:r>
              <a:rPr lang="ru-RU" sz="2200" baseline="0" dirty="0" smtClean="0"/>
              <a:t>до</a:t>
            </a:r>
            <a:r>
              <a:rPr lang="en-US" sz="2200" baseline="0" dirty="0" smtClean="0"/>
              <a:t> </a:t>
            </a:r>
            <a:r>
              <a:rPr lang="en-US" sz="2200" baseline="0" dirty="0"/>
              <a:t>13.5 </a:t>
            </a:r>
            <a:r>
              <a:rPr lang="ru-RU" sz="2200" baseline="0" dirty="0" smtClean="0"/>
              <a:t>ГэВ</a:t>
            </a:r>
            <a:r>
              <a:rPr lang="en-US" sz="2200" baseline="0" dirty="0" smtClean="0"/>
              <a:t>/c</a:t>
            </a:r>
            <a:r>
              <a:rPr lang="en-GB" sz="2200" baseline="0" dirty="0" smtClean="0"/>
              <a:t>.</a:t>
            </a:r>
            <a:endParaRPr lang="ru-RU" sz="2200" baseline="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5087" y="96217"/>
            <a:ext cx="8980487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sz="2800" b="1" baseline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на схему </a:t>
            </a:r>
            <a:r>
              <a:rPr lang="ru-RU" altLang="ru-RU" sz="2800" b="1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поляризацией </a:t>
            </a:r>
            <a:endParaRPr lang="en-US" altLang="ru-RU" sz="2800" b="1" baseline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52" y="774142"/>
            <a:ext cx="8934475" cy="1716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439107" y="2807749"/>
                <a:ext cx="2438553" cy="495905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baseline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sz="2400" i="0" baseline="0">
                              <a:latin typeface="Cambria Math" panose="02040503050406030204" pitchFamily="18" charset="0"/>
                            </a:rPr>
                            <m:t>inj</m:t>
                          </m:r>
                        </m:sub>
                      </m:sSub>
                      <m:r>
                        <a:rPr lang="ru-RU" sz="2400" i="0" baseline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2400" i="1" baseline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400" i="0" baseline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2400" i="1" baseline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ru-RU" sz="2400" i="0" baseline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ru-RU" sz="2400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baseline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2400" i="1" baseline="0">
                              <a:latin typeface="Cambria Math" panose="02040503050406030204" pitchFamily="18" charset="0"/>
                            </a:rPr>
                            <m:t>𝑆𝑃𝐼</m:t>
                          </m:r>
                        </m:sub>
                      </m:sSub>
                    </m:oMath>
                  </m:oMathPara>
                </a14:m>
                <a:endParaRPr lang="ru-RU" sz="2400" baseline="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107" y="2807749"/>
                <a:ext cx="2438553" cy="495905"/>
              </a:xfrm>
              <a:prstGeom prst="rect">
                <a:avLst/>
              </a:prstGeom>
              <a:blipFill rotWithShape="0"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2"/>
          <p:cNvSpPr>
            <a:spLocks noChangeArrowheads="1"/>
          </p:cNvSpPr>
          <p:nvPr/>
        </p:nvSpPr>
        <p:spPr bwMode="auto">
          <a:xfrm>
            <a:off x="165653" y="2835137"/>
            <a:ext cx="53737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поляризация в Нуклотроне</a:t>
            </a:r>
            <a:endParaRPr lang="ru-RU" altLang="ru-RU" sz="2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416" y="4484949"/>
            <a:ext cx="7795446" cy="1508796"/>
          </a:xfrm>
          <a:prstGeom prst="rect">
            <a:avLst/>
          </a:prstGeom>
        </p:spPr>
      </p:pic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54161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-39752" y="127415"/>
            <a:ext cx="9170502" cy="3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ru-RU" sz="2400" b="1" baseline="0" dirty="0">
                <a:solidFill>
                  <a:schemeClr val="accent2"/>
                </a:solidFill>
              </a:rPr>
              <a:t>Поляризация при инжекции в </a:t>
            </a:r>
            <a:r>
              <a:rPr lang="ru-RU" altLang="ru-RU" sz="2400" b="1" baseline="0" dirty="0" err="1">
                <a:solidFill>
                  <a:schemeClr val="accent2"/>
                </a:solidFill>
              </a:rPr>
              <a:t>Нуклотрон</a:t>
            </a:r>
            <a:endParaRPr lang="ru-RU" altLang="ru-RU" sz="2400" b="1" baseline="0" dirty="0">
              <a:solidFill>
                <a:schemeClr val="accent2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398" y="3700947"/>
            <a:ext cx="9144000" cy="6164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-38354" y="3744472"/>
            <a:ext cx="9170502" cy="61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ru-RU" sz="2400" b="1" baseline="0" dirty="0">
                <a:solidFill>
                  <a:schemeClr val="accent2"/>
                </a:solidFill>
              </a:rPr>
              <a:t>Согласование поляризации с вертикальным </a:t>
            </a:r>
            <a:r>
              <a:rPr lang="ru-RU" altLang="ru-RU" sz="2400" b="1" baseline="0" dirty="0" smtClean="0">
                <a:solidFill>
                  <a:schemeClr val="accent2"/>
                </a:solidFill>
              </a:rPr>
              <a:t/>
            </a:r>
            <a:br>
              <a:rPr lang="ru-RU" altLang="ru-RU" sz="2400" b="1" baseline="0" dirty="0" smtClean="0">
                <a:solidFill>
                  <a:schemeClr val="accent2"/>
                </a:solidFill>
              </a:rPr>
            </a:br>
            <a:r>
              <a:rPr lang="ru-RU" altLang="ru-RU" sz="2400" b="1" baseline="0" dirty="0" smtClean="0">
                <a:solidFill>
                  <a:schemeClr val="accent2"/>
                </a:solidFill>
              </a:rPr>
              <a:t>направлением </a:t>
            </a:r>
            <a:r>
              <a:rPr lang="ru-RU" altLang="ru-RU" sz="2400" b="1" baseline="0" dirty="0">
                <a:solidFill>
                  <a:schemeClr val="accent2"/>
                </a:solidFill>
              </a:rPr>
              <a:t>в </a:t>
            </a:r>
            <a:r>
              <a:rPr lang="ru-RU" altLang="ru-RU" sz="2400" b="1" baseline="0" dirty="0" err="1">
                <a:solidFill>
                  <a:schemeClr val="accent2"/>
                </a:solidFill>
              </a:rPr>
              <a:t>Нуклотроне</a:t>
            </a:r>
            <a:endParaRPr lang="ru-RU" altLang="ru-RU" sz="2400" b="1" baseline="0" dirty="0">
              <a:solidFill>
                <a:schemeClr val="accent2"/>
              </a:solidFill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14642" y="6217564"/>
            <a:ext cx="242887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0" y="0"/>
            <a:ext cx="9144000" cy="447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165448" y="-22225"/>
            <a:ext cx="89785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baseline="0" dirty="0" smtClean="0">
                <a:solidFill>
                  <a:srgbClr val="333399"/>
                </a:solidFill>
              </a:rPr>
              <a:t>Орбитальное движение в циклических ускорителях </a:t>
            </a:r>
            <a:endParaRPr lang="ru-RU" altLang="ru-RU" sz="2400" b="1" baseline="0" dirty="0">
              <a:solidFill>
                <a:srgbClr val="333399"/>
              </a:solidFill>
            </a:endParaRPr>
          </a:p>
        </p:txBody>
      </p:sp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652435" y="465637"/>
                <a:ext cx="325409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200" i="1" baseline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 baseline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200" i="1" baseline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baseline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baseline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200" b="0" i="1" baseline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ru-RU" sz="2200" baseline="0" dirty="0"/>
                  <a:t> –  </a:t>
                </a:r>
                <a:r>
                  <a:rPr lang="ru-RU" altLang="ru-RU" sz="2200" baseline="0" dirty="0"/>
                  <a:t>расчетная орбита</a:t>
                </a:r>
                <a:endParaRPr lang="ru-RU" sz="22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435" y="465637"/>
                <a:ext cx="3254096" cy="430887"/>
              </a:xfrm>
              <a:prstGeom prst="rect">
                <a:avLst/>
              </a:prstGeom>
              <a:blipFill rotWithShape="0">
                <a:blip r:embed="rId3"/>
                <a:stretch>
                  <a:fillRect t="-14085" r="-1498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5379998" y="2090356"/>
                <a:ext cx="2913875" cy="457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 baseline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ru-RU" sz="2200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200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 baseline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2200" i="1" baseline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ru-RU" sz="2200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baseline="0" smtClean="0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2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baseline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baseline="0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sz="2200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200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 baseline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998" y="2090356"/>
                <a:ext cx="2913875" cy="457561"/>
              </a:xfrm>
              <a:prstGeom prst="rect">
                <a:avLst/>
              </a:prstGeom>
              <a:blipFill rotWithShape="0">
                <a:blip r:embed="rId4"/>
                <a:stretch>
                  <a:fillRect t="-13333" r="-585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Группа 32"/>
          <p:cNvGrpSpPr/>
          <p:nvPr/>
        </p:nvGrpSpPr>
        <p:grpSpPr>
          <a:xfrm>
            <a:off x="65088" y="1569431"/>
            <a:ext cx="4385656" cy="2032055"/>
            <a:chOff x="111584" y="777406"/>
            <a:chExt cx="4385656" cy="2032055"/>
          </a:xfrm>
        </p:grpSpPr>
        <p:sp>
          <p:nvSpPr>
            <p:cNvPr id="3" name="Овал 2"/>
            <p:cNvSpPr/>
            <p:nvPr/>
          </p:nvSpPr>
          <p:spPr bwMode="auto">
            <a:xfrm>
              <a:off x="611594" y="1365802"/>
              <a:ext cx="3843130" cy="131196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 bwMode="auto">
            <a:xfrm>
              <a:off x="529389" y="1285249"/>
              <a:ext cx="3967851" cy="1524212"/>
            </a:xfrm>
            <a:custGeom>
              <a:avLst/>
              <a:gdLst>
                <a:gd name="connsiteX0" fmla="*/ 1696976 w 3967851"/>
                <a:gd name="connsiteY0" fmla="*/ 1524212 h 1524212"/>
                <a:gd name="connsiteX1" fmla="*/ 2412594 w 3967851"/>
                <a:gd name="connsiteY1" fmla="*/ 1325429 h 1524212"/>
                <a:gd name="connsiteX2" fmla="*/ 2995689 w 3967851"/>
                <a:gd name="connsiteY2" fmla="*/ 1391690 h 1524212"/>
                <a:gd name="connsiteX3" fmla="*/ 3419759 w 3967851"/>
                <a:gd name="connsiteY3" fmla="*/ 1073638 h 1524212"/>
                <a:gd name="connsiteX4" fmla="*/ 3963098 w 3967851"/>
                <a:gd name="connsiteY4" fmla="*/ 914612 h 1524212"/>
                <a:gd name="connsiteX5" fmla="*/ 3671550 w 3967851"/>
                <a:gd name="connsiteY5" fmla="*/ 517047 h 1524212"/>
                <a:gd name="connsiteX6" fmla="*/ 3446263 w 3967851"/>
                <a:gd name="connsiteY6" fmla="*/ 185742 h 1524212"/>
                <a:gd name="connsiteX7" fmla="*/ 2810159 w 3967851"/>
                <a:gd name="connsiteY7" fmla="*/ 212247 h 1524212"/>
                <a:gd name="connsiteX8" fmla="*/ 2094541 w 3967851"/>
                <a:gd name="connsiteY8" fmla="*/ 212 h 1524212"/>
                <a:gd name="connsiteX9" fmla="*/ 1392176 w 3967851"/>
                <a:gd name="connsiteY9" fmla="*/ 172490 h 1524212"/>
                <a:gd name="connsiteX10" fmla="*/ 689811 w 3967851"/>
                <a:gd name="connsiteY10" fmla="*/ 172490 h 1524212"/>
                <a:gd name="connsiteX11" fmla="*/ 345254 w 3967851"/>
                <a:gd name="connsiteY11" fmla="*/ 570055 h 1524212"/>
                <a:gd name="connsiteX12" fmla="*/ 698 w 3967851"/>
                <a:gd name="connsiteY12" fmla="*/ 755586 h 1524212"/>
                <a:gd name="connsiteX13" fmla="*/ 438020 w 3967851"/>
                <a:gd name="connsiteY13" fmla="*/ 1047134 h 1524212"/>
                <a:gd name="connsiteX14" fmla="*/ 848837 w 3967851"/>
                <a:gd name="connsiteY14" fmla="*/ 1418194 h 1524212"/>
                <a:gd name="connsiteX15" fmla="*/ 1736733 w 3967851"/>
                <a:gd name="connsiteY15" fmla="*/ 1312177 h 1524212"/>
                <a:gd name="connsiteX16" fmla="*/ 2452350 w 3967851"/>
                <a:gd name="connsiteY16" fmla="*/ 1510960 h 152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67851" h="1524212">
                  <a:moveTo>
                    <a:pt x="1696976" y="1524212"/>
                  </a:moveTo>
                  <a:cubicBezTo>
                    <a:pt x="1946559" y="1435864"/>
                    <a:pt x="2196142" y="1347516"/>
                    <a:pt x="2412594" y="1325429"/>
                  </a:cubicBezTo>
                  <a:cubicBezTo>
                    <a:pt x="2629046" y="1303342"/>
                    <a:pt x="2827828" y="1433655"/>
                    <a:pt x="2995689" y="1391690"/>
                  </a:cubicBezTo>
                  <a:cubicBezTo>
                    <a:pt x="3163550" y="1349725"/>
                    <a:pt x="3258524" y="1153151"/>
                    <a:pt x="3419759" y="1073638"/>
                  </a:cubicBezTo>
                  <a:cubicBezTo>
                    <a:pt x="3580994" y="994125"/>
                    <a:pt x="3921133" y="1007377"/>
                    <a:pt x="3963098" y="914612"/>
                  </a:cubicBezTo>
                  <a:cubicBezTo>
                    <a:pt x="4005063" y="821847"/>
                    <a:pt x="3757689" y="638525"/>
                    <a:pt x="3671550" y="517047"/>
                  </a:cubicBezTo>
                  <a:cubicBezTo>
                    <a:pt x="3585411" y="395569"/>
                    <a:pt x="3589828" y="236542"/>
                    <a:pt x="3446263" y="185742"/>
                  </a:cubicBezTo>
                  <a:cubicBezTo>
                    <a:pt x="3302698" y="134942"/>
                    <a:pt x="3035446" y="243169"/>
                    <a:pt x="2810159" y="212247"/>
                  </a:cubicBezTo>
                  <a:cubicBezTo>
                    <a:pt x="2584872" y="181325"/>
                    <a:pt x="2330871" y="6838"/>
                    <a:pt x="2094541" y="212"/>
                  </a:cubicBezTo>
                  <a:cubicBezTo>
                    <a:pt x="1858211" y="-6414"/>
                    <a:pt x="1626298" y="143777"/>
                    <a:pt x="1392176" y="172490"/>
                  </a:cubicBezTo>
                  <a:cubicBezTo>
                    <a:pt x="1158054" y="201203"/>
                    <a:pt x="864298" y="106229"/>
                    <a:pt x="689811" y="172490"/>
                  </a:cubicBezTo>
                  <a:cubicBezTo>
                    <a:pt x="515324" y="238751"/>
                    <a:pt x="460106" y="472872"/>
                    <a:pt x="345254" y="570055"/>
                  </a:cubicBezTo>
                  <a:cubicBezTo>
                    <a:pt x="230402" y="667238"/>
                    <a:pt x="-14763" y="676073"/>
                    <a:pt x="698" y="755586"/>
                  </a:cubicBezTo>
                  <a:cubicBezTo>
                    <a:pt x="16159" y="835099"/>
                    <a:pt x="296664" y="936699"/>
                    <a:pt x="438020" y="1047134"/>
                  </a:cubicBezTo>
                  <a:cubicBezTo>
                    <a:pt x="579376" y="1157569"/>
                    <a:pt x="632385" y="1374020"/>
                    <a:pt x="848837" y="1418194"/>
                  </a:cubicBezTo>
                  <a:cubicBezTo>
                    <a:pt x="1065289" y="1462368"/>
                    <a:pt x="1469481" y="1296716"/>
                    <a:pt x="1736733" y="1312177"/>
                  </a:cubicBezTo>
                  <a:cubicBezTo>
                    <a:pt x="2003985" y="1327638"/>
                    <a:pt x="2228167" y="1419299"/>
                    <a:pt x="2452350" y="1510960"/>
                  </a:cubicBezTo>
                </a:path>
              </a:pathLst>
            </a:cu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 bwMode="auto">
            <a:xfrm rot="-1800000" flipH="1">
              <a:off x="330828" y="1838028"/>
              <a:ext cx="5760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Прямая со стрелкой 15"/>
            <p:cNvCxnSpPr/>
            <p:nvPr/>
          </p:nvCxnSpPr>
          <p:spPr bwMode="auto">
            <a:xfrm flipH="1" flipV="1">
              <a:off x="871611" y="1041802"/>
              <a:ext cx="0" cy="648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Прямая со стрелкой 16"/>
            <p:cNvCxnSpPr/>
            <p:nvPr/>
          </p:nvCxnSpPr>
          <p:spPr bwMode="auto">
            <a:xfrm rot="-8700000" flipH="1">
              <a:off x="853067" y="1829582"/>
              <a:ext cx="5760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Прямоугольник 10"/>
                <p:cNvSpPr/>
                <p:nvPr/>
              </p:nvSpPr>
              <p:spPr>
                <a:xfrm>
                  <a:off x="900616" y="777406"/>
                  <a:ext cx="508921" cy="4575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200" i="1" baseline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 baseline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i="1" baseline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11" name="Прямоугольник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616" y="777406"/>
                  <a:ext cx="508921" cy="45756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3333" r="-17857" b="-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Прямоугольник 18"/>
                <p:cNvSpPr/>
                <p:nvPr/>
              </p:nvSpPr>
              <p:spPr>
                <a:xfrm>
                  <a:off x="111584" y="1350316"/>
                  <a:ext cx="487634" cy="4230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200" i="1" baseline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 baseline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b="0" i="1" baseline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19" name="Прямоугольник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84" y="1350316"/>
                  <a:ext cx="487634" cy="4230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4493" r="-187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Прямоугольник 19"/>
                <p:cNvSpPr/>
                <p:nvPr/>
              </p:nvSpPr>
              <p:spPr>
                <a:xfrm>
                  <a:off x="1266861" y="1577370"/>
                  <a:ext cx="501419" cy="4230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200" i="1" baseline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 baseline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20" name="Прямоугольник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6861" y="1577370"/>
                  <a:ext cx="501419" cy="4230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4493" r="-1807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Прямая со стрелкой 12"/>
            <p:cNvCxnSpPr/>
            <p:nvPr/>
          </p:nvCxnSpPr>
          <p:spPr bwMode="auto">
            <a:xfrm flipV="1">
              <a:off x="2553070" y="1611383"/>
              <a:ext cx="1435620" cy="3573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Прямоугольник 21"/>
                <p:cNvSpPr/>
                <p:nvPr/>
              </p:nvSpPr>
              <p:spPr>
                <a:xfrm>
                  <a:off x="3162950" y="1752079"/>
                  <a:ext cx="465192" cy="4230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200" i="1" baseline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baseline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b="0" i="1" baseline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22" name="Прямоугольник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2950" y="1752079"/>
                  <a:ext cx="465192" cy="4230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4493" r="-18182" b="-434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Прямая со стрелкой 30"/>
            <p:cNvCxnSpPr>
              <a:endCxn id="6" idx="16"/>
            </p:cNvCxnSpPr>
            <p:nvPr/>
          </p:nvCxnSpPr>
          <p:spPr bwMode="auto">
            <a:xfrm>
              <a:off x="2553070" y="1968776"/>
              <a:ext cx="428669" cy="8274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Прямоугольник 33"/>
                <p:cNvSpPr/>
                <p:nvPr/>
              </p:nvSpPr>
              <p:spPr>
                <a:xfrm>
                  <a:off x="2424611" y="2181490"/>
                  <a:ext cx="372025" cy="4230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200" i="1" baseline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 baseline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34" name="Прямоугольник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4611" y="2181490"/>
                  <a:ext cx="372025" cy="4230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4493" r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4855473" y="2561664"/>
                <a:ext cx="3708772" cy="1039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baseline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baseline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baseline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baseline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baseline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baseline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baseline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baseline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ru-RU" baseline="0" dirty="0"/>
                  <a:t> </a:t>
                </a:r>
                <a:r>
                  <a:rPr lang="en-US" altLang="ru-RU" baseline="0" dirty="0" smtClean="0"/>
                  <a:t>–</a:t>
                </a:r>
                <a:r>
                  <a:rPr lang="ru-RU" altLang="ru-RU" baseline="0" dirty="0" smtClean="0"/>
                  <a:t>орты, ускорительной</a:t>
                </a:r>
                <a:br>
                  <a:rPr lang="ru-RU" altLang="ru-RU" baseline="0" dirty="0" smtClean="0"/>
                </a:br>
                <a:r>
                  <a:rPr lang="ru-RU" altLang="ru-RU" baseline="0" dirty="0" smtClean="0"/>
                  <a:t>системы координат, связанные с</a:t>
                </a:r>
                <a:br>
                  <a:rPr lang="ru-RU" altLang="ru-RU" baseline="0" dirty="0" smtClean="0"/>
                </a:br>
                <a:r>
                  <a:rPr lang="ru-RU" altLang="ru-RU" baseline="0" dirty="0" smtClean="0"/>
                  <a:t>расчетной орбитой</a:t>
                </a:r>
                <a:endParaRPr lang="ru-RU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473" y="2561664"/>
                <a:ext cx="3708772" cy="1039836"/>
              </a:xfrm>
              <a:prstGeom prst="rect">
                <a:avLst/>
              </a:prstGeom>
              <a:blipFill rotWithShape="0">
                <a:blip r:embed="rId10"/>
                <a:stretch>
                  <a:fillRect l="-1809" t="-6433" r="-658" b="-9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212003" y="3710081"/>
                <a:ext cx="866250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baseline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i="1" baseline="0" dirty="0" smtClean="0">
                    <a:sym typeface="Symbol" panose="05050102010706020507" pitchFamily="18" charset="2"/>
                  </a:rPr>
                  <a:t></a:t>
                </a:r>
                <a:r>
                  <a:rPr lang="en-US" i="1" baseline="0" dirty="0" smtClean="0">
                    <a:sym typeface="Symbol" panose="05050102010706020507" pitchFamily="18" charset="2"/>
                  </a:rPr>
                  <a:t> </a:t>
                </a:r>
                <a:r>
                  <a:rPr lang="ru-RU" baseline="0" dirty="0" smtClean="0">
                    <a:sym typeface="Symbol" panose="05050102010706020507" pitchFamily="18" charset="2"/>
                  </a:rPr>
                  <a:t>описывают малые поперечные отклонения частицы  (бетатронные колебания), устойчивость которых обеспечивается квадрупольными линзами </a:t>
                </a:r>
                <a:endParaRPr lang="ru-RU" baseline="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03" y="3710081"/>
                <a:ext cx="8662506" cy="707886"/>
              </a:xfrm>
              <a:prstGeom prst="rect">
                <a:avLst/>
              </a:prstGeom>
              <a:blipFill rotWithShape="0">
                <a:blip r:embed="rId11"/>
                <a:stretch>
                  <a:fillRect l="-774" t="-6034" r="-70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4565489" y="4469406"/>
                <a:ext cx="4691288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aseline="0" dirty="0" smtClean="0"/>
                  <a:t>Продольная устойчивость </a:t>
                </a:r>
                <a:r>
                  <a:rPr lang="en-US" i="1" baseline="0" dirty="0" smtClean="0"/>
                  <a:t>q</a:t>
                </a:r>
                <a:r>
                  <a:rPr lang="en-US" baseline="0" dirty="0" smtClean="0"/>
                  <a:t> </a:t>
                </a:r>
                <a:r>
                  <a:rPr lang="ru-RU" baseline="0" dirty="0" smtClean="0"/>
                  <a:t>сгустков пучка </a:t>
                </a:r>
                <a:r>
                  <a:rPr lang="en-US" baseline="0" dirty="0" smtClean="0"/>
                  <a:t>(</a:t>
                </a:r>
                <a:r>
                  <a:rPr lang="ru-RU" baseline="0" dirty="0" smtClean="0"/>
                  <a:t>синхротронные колебания</a:t>
                </a:r>
                <a:r>
                  <a:rPr lang="en-US" baseline="0" dirty="0" smtClean="0"/>
                  <a:t>) </a:t>
                </a:r>
                <a:r>
                  <a:rPr lang="ru-RU" baseline="0" dirty="0" smtClean="0"/>
                  <a:t>обеспечивается электрическим ВЧ полем, частота которого кратна частоте обращения частицы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baseline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baseline="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ru-RU" b="0" i="1" baseline="0" smtClean="0">
                            <a:latin typeface="Cambria Math" panose="02040503050406030204" pitchFamily="18" charset="0"/>
                          </a:rPr>
                          <m:t>ВЧ</m:t>
                        </m:r>
                      </m:sub>
                    </m:sSub>
                    <m:r>
                      <a:rPr lang="ru-RU" b="0" i="1" baseline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b="0" i="1" baseline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ru-RU" baseline="0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489" y="4469406"/>
                <a:ext cx="4691288" cy="1631216"/>
              </a:xfrm>
              <a:prstGeom prst="rect">
                <a:avLst/>
              </a:prstGeom>
              <a:blipFill rotWithShape="0">
                <a:blip r:embed="rId12"/>
                <a:stretch>
                  <a:fillRect l="-1429" t="-1866" b="-55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Группа 52"/>
          <p:cNvGrpSpPr/>
          <p:nvPr/>
        </p:nvGrpSpPr>
        <p:grpSpPr>
          <a:xfrm>
            <a:off x="322916" y="4599006"/>
            <a:ext cx="4014583" cy="1496923"/>
            <a:chOff x="257042" y="4637246"/>
            <a:chExt cx="4014583" cy="1496923"/>
          </a:xfrm>
        </p:grpSpPr>
        <p:sp>
          <p:nvSpPr>
            <p:cNvPr id="39" name="Овал 38"/>
            <p:cNvSpPr/>
            <p:nvPr/>
          </p:nvSpPr>
          <p:spPr bwMode="auto">
            <a:xfrm>
              <a:off x="315250" y="4746032"/>
              <a:ext cx="3843130" cy="131196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6" name="Овал 35"/>
            <p:cNvSpPr/>
            <p:nvPr/>
          </p:nvSpPr>
          <p:spPr bwMode="auto">
            <a:xfrm>
              <a:off x="2013757" y="5943101"/>
              <a:ext cx="446115" cy="19106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43" name="Овал 42"/>
            <p:cNvSpPr/>
            <p:nvPr/>
          </p:nvSpPr>
          <p:spPr bwMode="auto">
            <a:xfrm rot="16797056">
              <a:off x="3983625" y="5345732"/>
              <a:ext cx="360000" cy="216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44" name="Овал 43"/>
            <p:cNvSpPr/>
            <p:nvPr/>
          </p:nvSpPr>
          <p:spPr bwMode="auto">
            <a:xfrm>
              <a:off x="2082644" y="4637246"/>
              <a:ext cx="446115" cy="19106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45" name="Овал 44"/>
            <p:cNvSpPr/>
            <p:nvPr/>
          </p:nvSpPr>
          <p:spPr bwMode="auto">
            <a:xfrm rot="17398123">
              <a:off x="185042" y="5225226"/>
              <a:ext cx="360000" cy="216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46" name="Овал 45"/>
            <p:cNvSpPr/>
            <p:nvPr/>
          </p:nvSpPr>
          <p:spPr bwMode="auto">
            <a:xfrm rot="886271">
              <a:off x="810868" y="5797094"/>
              <a:ext cx="396000" cy="19106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47" name="Овал 46"/>
            <p:cNvSpPr/>
            <p:nvPr/>
          </p:nvSpPr>
          <p:spPr bwMode="auto">
            <a:xfrm rot="756726">
              <a:off x="3186114" y="4775906"/>
              <a:ext cx="396000" cy="19106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48" name="Овал 47"/>
            <p:cNvSpPr/>
            <p:nvPr/>
          </p:nvSpPr>
          <p:spPr bwMode="auto">
            <a:xfrm rot="20843274" flipH="1">
              <a:off x="889832" y="4778573"/>
              <a:ext cx="396000" cy="19106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49" name="Овал 48"/>
            <p:cNvSpPr/>
            <p:nvPr/>
          </p:nvSpPr>
          <p:spPr bwMode="auto">
            <a:xfrm rot="20843274" flipH="1">
              <a:off x="3260096" y="5790697"/>
              <a:ext cx="396000" cy="19106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38" name="Дуга 37"/>
            <p:cNvSpPr/>
            <p:nvPr/>
          </p:nvSpPr>
          <p:spPr bwMode="auto">
            <a:xfrm>
              <a:off x="572352" y="4938731"/>
              <a:ext cx="3311066" cy="906139"/>
            </a:xfrm>
            <a:prstGeom prst="arc">
              <a:avLst>
                <a:gd name="adj1" fmla="val 237287"/>
                <a:gd name="adj2" fmla="val 1124691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stealth" w="lg" len="med"/>
              <a:tailEnd type="none" w="lg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774214" y="5154936"/>
              <a:ext cx="10214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aseline="0" dirty="0" smtClean="0"/>
                <a:t>сгустки</a:t>
              </a:r>
              <a:endParaRPr lang="ru-RU" dirty="0"/>
            </a:p>
          </p:txBody>
        </p:sp>
        <p:cxnSp>
          <p:nvCxnSpPr>
            <p:cNvPr id="42" name="Прямая со стрелкой 41"/>
            <p:cNvCxnSpPr/>
            <p:nvPr/>
          </p:nvCxnSpPr>
          <p:spPr bwMode="auto">
            <a:xfrm flipV="1">
              <a:off x="2526204" y="5021013"/>
              <a:ext cx="561849" cy="2102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Прямая со стрелкой 54"/>
            <p:cNvCxnSpPr/>
            <p:nvPr/>
          </p:nvCxnSpPr>
          <p:spPr bwMode="auto">
            <a:xfrm flipH="1" flipV="1">
              <a:off x="1337443" y="5021013"/>
              <a:ext cx="659498" cy="2102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Прямая со стрелкой 55"/>
            <p:cNvCxnSpPr/>
            <p:nvPr/>
          </p:nvCxnSpPr>
          <p:spPr bwMode="auto">
            <a:xfrm flipV="1">
              <a:off x="2295804" y="4910366"/>
              <a:ext cx="45282" cy="3120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4" name="Прямоугольник 53"/>
          <p:cNvSpPr/>
          <p:nvPr/>
        </p:nvSpPr>
        <p:spPr>
          <a:xfrm>
            <a:off x="534576" y="401673"/>
            <a:ext cx="3536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aseline="0" dirty="0" smtClean="0"/>
              <a:t>Уравнение движения частицы:</a:t>
            </a:r>
            <a:endParaRPr lang="en-US" baseline="0" dirty="0" smtClean="0"/>
          </a:p>
          <a:p>
            <a:r>
              <a:rPr lang="ru-RU" baseline="0" dirty="0" smtClean="0"/>
              <a:t>  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1116211" y="755616"/>
                <a:ext cx="2978379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baseline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baseline="0"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200" b="1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 baseline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acc>
                        </m:num>
                        <m:den>
                          <m:r>
                            <a:rPr lang="en-US" sz="2200" b="1" i="1" baseline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2200" b="1" i="1" baseline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 baseline="0">
                          <a:latin typeface="Cambria Math" panose="02040503050406030204" pitchFamily="18" charset="0"/>
                        </a:rPr>
                        <m:t>𝒆</m:t>
                      </m:r>
                      <m:d>
                        <m:dPr>
                          <m:ctrlPr>
                            <a:rPr lang="en-US" sz="2200" b="1" i="1" baseline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200" b="1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 baseline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acc>
                          <m:r>
                            <a:rPr lang="en-US" sz="2200" b="1" i="1" baseline="0" dirty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1" i="1" baseline="0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1" i="1" baseline="0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200" b="1" i="1" baseline="0" dirty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den>
                          </m:f>
                          <m:r>
                            <a:rPr lang="en-US" sz="2200" b="1" i="1" baseline="0" dirty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2200" b="1" i="1" baseline="0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 baseline="0" dirty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  <m:r>
                            <a:rPr lang="en-US" sz="2200" b="1" i="1" baseline="0" dirty="0">
                              <a:latin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2200" b="1" i="1" baseline="0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 baseline="0" dirty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11" y="755616"/>
                <a:ext cx="2978379" cy="8530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186"/>
              <p:cNvSpPr txBox="1">
                <a:spLocks noChangeArrowheads="1"/>
              </p:cNvSpPr>
              <p:nvPr/>
            </p:nvSpPr>
            <p:spPr bwMode="auto">
              <a:xfrm>
                <a:off x="4674209" y="944258"/>
                <a:ext cx="4169308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i="1" baseline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baseline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0" dirty="0">
                    <a:sym typeface="Symbol" panose="05050102010706020507" pitchFamily="18" charset="2"/>
                  </a:rPr>
                  <a:t> </a:t>
                </a:r>
                <a:r>
                  <a:rPr lang="ru-RU" altLang="ru-RU" baseline="0" dirty="0" smtClean="0"/>
                  <a:t>обобщенный азимут </a:t>
                </a:r>
                <a:r>
                  <a:rPr lang="ru-RU" baseline="0" dirty="0">
                    <a:sym typeface="Symbol" panose="05050102010706020507" pitchFamily="18" charset="2"/>
                  </a:rPr>
                  <a:t>(</a:t>
                </a:r>
                <a:r>
                  <a:rPr lang="ru-RU" baseline="0" dirty="0" smtClean="0">
                    <a:sym typeface="Symbol" panose="05050102010706020507" pitchFamily="18" charset="2"/>
                  </a:rPr>
                  <a:t>длина </a:t>
                </a:r>
                <a:br>
                  <a:rPr lang="ru-RU" baseline="0" dirty="0" smtClean="0">
                    <a:sym typeface="Symbol" panose="05050102010706020507" pitchFamily="18" charset="2"/>
                  </a:rPr>
                </a:br>
                <a:r>
                  <a:rPr lang="ru-RU" baseline="0" dirty="0" smtClean="0">
                    <a:sym typeface="Symbol" panose="05050102010706020507" pitchFamily="18" charset="2"/>
                  </a:rPr>
                  <a:t>орбиты </a:t>
                </a:r>
                <a:r>
                  <a:rPr lang="ru-RU" baseline="0" dirty="0">
                    <a:sym typeface="Symbol" panose="05050102010706020507" pitchFamily="18" charset="2"/>
                  </a:rPr>
                  <a:t>в единицах </a:t>
                </a:r>
                <a:r>
                  <a:rPr lang="ru-RU" baseline="0" dirty="0" smtClean="0">
                    <a:sym typeface="Symbol" panose="05050102010706020507" pitchFamily="18" charset="2"/>
                  </a:rPr>
                  <a:t>«радиуса»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𝐿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/2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𝜋</m:t>
                    </m:r>
                  </m:oMath>
                </a14:m>
                <a:r>
                  <a:rPr lang="ru-RU" baseline="0" dirty="0" smtClean="0">
                    <a:sym typeface="Symbol" panose="05050102010706020507" pitchFamily="18" charset="2"/>
                  </a:rPr>
                  <a:t>)</a:t>
                </a:r>
                <a:endParaRPr lang="ru-RU" altLang="ru-RU" baseline="0" dirty="0"/>
              </a:p>
            </p:txBody>
          </p:sp>
        </mc:Choice>
        <mc:Fallback xmlns="">
          <p:sp>
            <p:nvSpPr>
              <p:cNvPr id="51" name="Text 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4209" y="944258"/>
                <a:ext cx="4169308" cy="707886"/>
              </a:xfrm>
              <a:prstGeom prst="rect">
                <a:avLst/>
              </a:prstGeom>
              <a:blipFill rotWithShape="0">
                <a:blip r:embed="rId14"/>
                <a:stretch>
                  <a:fillRect l="-1608" t="-6034" r="-877" b="-146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710761" y="1691900"/>
            <a:ext cx="2737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aseline="0" dirty="0" smtClean="0"/>
              <a:t>Радиус-вектор частицы</a:t>
            </a:r>
            <a:endParaRPr lang="ru-RU" dirty="0"/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0" y="0"/>
            <a:ext cx="9144000" cy="447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165448" y="-22225"/>
            <a:ext cx="89785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baseline="0" dirty="0" smtClean="0">
                <a:solidFill>
                  <a:srgbClr val="333399"/>
                </a:solidFill>
              </a:rPr>
              <a:t>Структуры Нуклотрона и коллайдера </a:t>
            </a:r>
            <a:r>
              <a:rPr lang="en-US" altLang="ru-RU" sz="2400" b="1" baseline="0" dirty="0" smtClean="0">
                <a:solidFill>
                  <a:srgbClr val="333399"/>
                </a:solidFill>
              </a:rPr>
              <a:t>NICA</a:t>
            </a:r>
            <a:r>
              <a:rPr lang="ru-RU" altLang="ru-RU" sz="2400" b="1" baseline="0" dirty="0" smtClean="0">
                <a:solidFill>
                  <a:srgbClr val="333399"/>
                </a:solidFill>
              </a:rPr>
              <a:t> </a:t>
            </a:r>
            <a:endParaRPr lang="ru-RU" altLang="ru-RU" sz="2400" b="1" baseline="0" dirty="0">
              <a:solidFill>
                <a:srgbClr val="333399"/>
              </a:solidFill>
            </a:endParaRPr>
          </a:p>
        </p:txBody>
      </p:sp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364278" y="595659"/>
            <a:ext cx="6715900" cy="2700000"/>
            <a:chOff x="65088" y="3467119"/>
            <a:chExt cx="6715900" cy="270000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88" y="3467119"/>
              <a:ext cx="6715900" cy="2700000"/>
            </a:xfrm>
            <a:prstGeom prst="rect">
              <a:avLst/>
            </a:prstGeom>
          </p:spPr>
        </p:pic>
        <p:sp>
          <p:nvSpPr>
            <p:cNvPr id="11" name="Прямоугольник 16"/>
            <p:cNvSpPr>
              <a:spLocks noChangeArrowheads="1"/>
            </p:cNvSpPr>
            <p:nvPr/>
          </p:nvSpPr>
          <p:spPr bwMode="auto">
            <a:xfrm>
              <a:off x="2964540" y="3685063"/>
              <a:ext cx="9169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ru-RU" b="1" baseline="0" dirty="0" smtClean="0">
                  <a:ea typeface="Calibri" panose="020F0502020204030204" pitchFamily="34" charset="0"/>
                  <a:cs typeface="Calibri" panose="020F0502020204030204" pitchFamily="34" charset="0"/>
                </a:rPr>
                <a:t>MPD</a:t>
              </a:r>
              <a:endParaRPr lang="en-US" altLang="ru-RU" b="1" baseline="0" dirty="0"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Прямоугольник 16"/>
            <p:cNvSpPr>
              <a:spLocks noChangeArrowheads="1"/>
            </p:cNvSpPr>
            <p:nvPr/>
          </p:nvSpPr>
          <p:spPr bwMode="auto">
            <a:xfrm>
              <a:off x="2964539" y="5467863"/>
              <a:ext cx="9169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30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ru-RU" sz="2400" b="1" baseline="0" dirty="0">
                  <a:solidFill>
                    <a:srgbClr val="FF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altLang="ru-RU" sz="2400" b="1" baseline="0" dirty="0" smtClean="0">
                  <a:solidFill>
                    <a:srgbClr val="FF0000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PD</a:t>
              </a:r>
              <a:endParaRPr lang="en-US" altLang="ru-RU" sz="2400" b="1" baseline="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Дуга 19"/>
            <p:cNvSpPr/>
            <p:nvPr/>
          </p:nvSpPr>
          <p:spPr bwMode="auto">
            <a:xfrm>
              <a:off x="518830" y="3849910"/>
              <a:ext cx="2023043" cy="1907914"/>
            </a:xfrm>
            <a:prstGeom prst="arc">
              <a:avLst>
                <a:gd name="adj1" fmla="val 6289062"/>
                <a:gd name="adj2" fmla="val 1500113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stealth" w="lg" len="med"/>
              <a:tailEnd type="none" w="lg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Прямоугольник 2"/>
                <p:cNvSpPr/>
                <p:nvPr/>
              </p:nvSpPr>
              <p:spPr>
                <a:xfrm>
                  <a:off x="1773463" y="4225079"/>
                  <a:ext cx="3738203" cy="10429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=2 </m:t>
                      </m:r>
                    </m:oMath>
                  </a14:m>
                  <a:r>
                    <a:rPr lang="en-US" baseline="0" dirty="0"/>
                    <a:t> </a:t>
                  </a:r>
                  <a14:m>
                    <m:oMath xmlns:m="http://schemas.openxmlformats.org/officeDocument/2006/math">
                      <m:r>
                        <a:rPr lang="en-US" i="1" baseline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 </m:t>
                      </m:r>
                    </m:oMath>
                  </a14:m>
                  <a:r>
                    <a:rPr lang="ru-RU" baseline="0" dirty="0" smtClean="0"/>
                    <a:t>число суперпериодов</a:t>
                  </a:r>
                  <a:endParaRPr lang="en-US" baseline="0" dirty="0" smtClean="0"/>
                </a:p>
                <a:p>
                  <a14:m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=503</m:t>
                      </m:r>
                      <m:r>
                        <a:rPr lang="ru-RU" b="0" i="1" baseline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baseline="0" dirty="0" smtClean="0"/>
                    <a:t>m </a:t>
                  </a:r>
                  <a14:m>
                    <m:oMath xmlns:m="http://schemas.openxmlformats.org/officeDocument/2006/math">
                      <m:r>
                        <a:rPr lang="en-US" i="1" baseline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 </m:t>
                      </m:r>
                    </m:oMath>
                  </a14:m>
                  <a:r>
                    <a:rPr lang="ru-RU" baseline="0" dirty="0" smtClean="0"/>
                    <a:t>длина орбиты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baseline="0" dirty="0" smtClean="0">
                              <a:latin typeface="Cambria Math" panose="02040503050406030204" pitchFamily="18" charset="0"/>
                            </a:rPr>
                            <m:t>dip</m:t>
                          </m:r>
                        </m:sub>
                      </m:sSub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80</m:t>
                      </m:r>
                    </m:oMath>
                  </a14:m>
                  <a:r>
                    <a:rPr lang="en-US" baseline="0" dirty="0"/>
                    <a:t> </a:t>
                  </a:r>
                  <a14:m>
                    <m:oMath xmlns:m="http://schemas.openxmlformats.org/officeDocument/2006/math">
                      <m:r>
                        <a:rPr lang="en-US" i="1" baseline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 </m:t>
                      </m:r>
                    </m:oMath>
                  </a14:m>
                  <a:r>
                    <a:rPr lang="ru-RU" baseline="0" dirty="0" smtClean="0"/>
                    <a:t>количество диполей</a:t>
                  </a:r>
                  <a:endParaRPr lang="ru-RU" baseline="0" dirty="0"/>
                </a:p>
              </p:txBody>
            </p:sp>
          </mc:Choice>
          <mc:Fallback xmlns="">
            <p:sp>
              <p:nvSpPr>
                <p:cNvPr id="3" name="Прямоугольник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3463" y="4225079"/>
                  <a:ext cx="3738203" cy="104297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924" r="-326" b="-701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Группа 4"/>
          <p:cNvGrpSpPr/>
          <p:nvPr/>
        </p:nvGrpSpPr>
        <p:grpSpPr>
          <a:xfrm>
            <a:off x="150463" y="3508140"/>
            <a:ext cx="8208301" cy="2700000"/>
            <a:chOff x="65088" y="544894"/>
            <a:chExt cx="8208301" cy="2700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88" y="544894"/>
              <a:ext cx="2700000" cy="270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4839482" y="599743"/>
                  <a:ext cx="1718804" cy="6995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baseline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en-US" i="1" baseline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num>
                          <m:den>
                            <m:r>
                              <a:rPr lang="en-US" i="1" baseline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i="1" baseline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baseline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baseline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acc>
                          </m:e>
                          <m:sub>
                            <m:r>
                              <a:rPr lang="en-US" i="1" baseline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i="1" baseline="0" dirty="0">
                            <a:latin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i="1" baseline="0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baseline="0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9482" y="599743"/>
                  <a:ext cx="1718804" cy="69955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Прямоугольник 13"/>
                <p:cNvSpPr/>
                <p:nvPr/>
              </p:nvSpPr>
              <p:spPr>
                <a:xfrm>
                  <a:off x="6703344" y="572855"/>
                  <a:ext cx="1570045" cy="7964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baseline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baseline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baseline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i="1" baseline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i="1" baseline="0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baseline="0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num>
                          <m:den>
                            <m:r>
                              <a:rPr lang="en-US" i="1" baseline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i="1" baseline="0">
                                <a:latin typeface="Cambria Math" panose="02040503050406030204" pitchFamily="18" charset="0"/>
                              </a:rPr>
                              <m:t>𝑚𝑐</m:t>
                            </m:r>
                          </m:den>
                        </m:f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4" name="Прямоугольник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3344" y="572855"/>
                  <a:ext cx="1570045" cy="79643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Прямоугольник 14"/>
                <p:cNvSpPr/>
                <p:nvPr/>
              </p:nvSpPr>
              <p:spPr>
                <a:xfrm>
                  <a:off x="4273370" y="1514348"/>
                  <a:ext cx="2030556" cy="7620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 baseline="0" dirty="0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i="1" baseline="0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i="1" baseline="0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baseline="0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i="1" baseline="0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 baseline="0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𝑒</m:t>
                        </m:r>
                        <m:f>
                          <m:fPr>
                            <m:ctrlPr>
                              <a:rPr lang="en-US" b="0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baseline="0" dirty="0" smtClean="0">
                                <a:latin typeface="Cambria Math" panose="02040503050406030204" pitchFamily="18" charset="0"/>
                              </a:rPr>
                              <m:t>𝑣𝐵</m:t>
                            </m:r>
                          </m:num>
                          <m:den>
                            <m:r>
                              <a:rPr lang="en-US" b="0" i="1" baseline="0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5" name="Прямоугольник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3370" y="1514348"/>
                  <a:ext cx="2030556" cy="76200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Прямоугольник 15"/>
                <p:cNvSpPr/>
                <p:nvPr/>
              </p:nvSpPr>
              <p:spPr>
                <a:xfrm>
                  <a:off x="6303926" y="1607992"/>
                  <a:ext cx="1224887" cy="6194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baseline="0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b="0" i="1" baseline="0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 baseline="0" dirty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ru-RU" baseline="0" dirty="0"/>
                </a:p>
              </p:txBody>
            </p:sp>
          </mc:Choice>
          <mc:Fallback xmlns="">
            <p:sp>
              <p:nvSpPr>
                <p:cNvPr id="16" name="Прямоугольник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3926" y="1607992"/>
                  <a:ext cx="1224887" cy="6194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Прямоугольник 16"/>
                <p:cNvSpPr/>
                <p:nvPr/>
              </p:nvSpPr>
              <p:spPr>
                <a:xfrm>
                  <a:off x="3548336" y="756082"/>
                  <a:ext cx="1225913" cy="4374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baseline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dirty="0" smtClean="0"/>
                    <a:t> </a:t>
                  </a:r>
                  <a:endParaRPr lang="ru-RU" dirty="0"/>
                </a:p>
              </p:txBody>
            </p:sp>
          </mc:Choice>
          <mc:Fallback xmlns="">
            <p:sp>
              <p:nvSpPr>
                <p:cNvPr id="17" name="Прямоугольник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8336" y="756082"/>
                  <a:ext cx="1225913" cy="43749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рямоугольник 17"/>
                <p:cNvSpPr/>
                <p:nvPr/>
              </p:nvSpPr>
              <p:spPr>
                <a:xfrm>
                  <a:off x="3564921" y="2788474"/>
                  <a:ext cx="320254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ru-RU" baseline="0" dirty="0" smtClean="0">
                      <a:sym typeface="Symbol" panose="05050102010706020507" pitchFamily="18" charset="2"/>
                    </a:rPr>
                    <a:t> </a:t>
                  </a:r>
                  <a:r>
                    <a:rPr lang="ru-RU" baseline="0" dirty="0" smtClean="0"/>
                    <a:t>магнитная жесткость</a:t>
                  </a:r>
                  <a:r>
                    <a:rPr lang="en-US" baseline="0" dirty="0" smtClean="0"/>
                    <a:t>,</a:t>
                  </a:r>
                  <a:r>
                    <a:rPr lang="ru-RU" baseline="0" dirty="0" smtClean="0"/>
                    <a:t> </a:t>
                  </a:r>
                  <a:endParaRPr lang="ru-RU" dirty="0"/>
                </a:p>
              </p:txBody>
            </p:sp>
          </mc:Choice>
          <mc:Fallback xmlns="">
            <p:sp>
              <p:nvSpPr>
                <p:cNvPr id="18" name="Прямоугольник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4921" y="2788474"/>
                  <a:ext cx="3202543" cy="4001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762" t="-10769" b="-2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Дуга 18"/>
            <p:cNvSpPr/>
            <p:nvPr/>
          </p:nvSpPr>
          <p:spPr bwMode="auto">
            <a:xfrm>
              <a:off x="410817" y="862098"/>
              <a:ext cx="2023043" cy="2026876"/>
            </a:xfrm>
            <a:prstGeom prst="arc">
              <a:avLst>
                <a:gd name="adj1" fmla="val 6289062"/>
                <a:gd name="adj2" fmla="val 1500113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stealth" w="lg" len="med"/>
              <a:tailEnd type="none" w="lg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Прямоугольник 20"/>
                <p:cNvSpPr/>
                <p:nvPr/>
              </p:nvSpPr>
              <p:spPr>
                <a:xfrm>
                  <a:off x="3564921" y="2327215"/>
                  <a:ext cx="436626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ru-RU" baseline="0" dirty="0" smtClean="0">
                      <a:sym typeface="Symbol" panose="05050102010706020507" pitchFamily="18" charset="2"/>
                    </a:rPr>
                    <a:t> </a:t>
                  </a:r>
                  <a:r>
                    <a:rPr lang="ru-RU" baseline="0" dirty="0" smtClean="0"/>
                    <a:t>радиус поворота орбиты в диполе </a:t>
                  </a:r>
                  <a:endParaRPr lang="ru-RU" dirty="0"/>
                </a:p>
              </p:txBody>
            </p:sp>
          </mc:Choice>
          <mc:Fallback xmlns="">
            <p:sp>
              <p:nvSpPr>
                <p:cNvPr id="21" name="Прямоугольник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4921" y="2327215"/>
                  <a:ext cx="4366260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10769" r="-419" b="-2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788719" y="5718321"/>
                <a:ext cx="22411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0" i="1" baseline="0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i="1" baseline="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0" dirty="0" smtClean="0"/>
                  <a:t>T</a:t>
                </a:r>
                <a14:m>
                  <m:oMath xmlns:m="http://schemas.openxmlformats.org/officeDocument/2006/math"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baseline="0" dirty="0" smtClean="0"/>
                  <a:t>m</a:t>
                </a:r>
                <a:endParaRPr lang="ru-RU" baseline="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719" y="5718321"/>
                <a:ext cx="2241126" cy="400110"/>
              </a:xfrm>
              <a:prstGeom prst="rect">
                <a:avLst/>
              </a:prstGeom>
              <a:blipFill rotWithShape="0">
                <a:blip r:embed="rId13"/>
                <a:stretch>
                  <a:fillRect l="-1362" t="-7576" r="-2452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868857" y="4332537"/>
                <a:ext cx="1495421" cy="1042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=8 </m:t>
                      </m:r>
                    </m:oMath>
                  </m:oMathPara>
                </a14:m>
                <a:r>
                  <a:rPr lang="ru-RU" b="0" i="1" baseline="0" dirty="0" smtClean="0">
                    <a:latin typeface="Cambria Math" panose="02040503050406030204" pitchFamily="18" charset="0"/>
                  </a:rPr>
                  <a:t/>
                </a:r>
                <a:br>
                  <a:rPr lang="ru-RU" b="0" i="1" baseline="0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0" i="1" baseline="0" dirty="0" smtClean="0">
                        <a:latin typeface="Cambria Math" panose="02040503050406030204" pitchFamily="18" charset="0"/>
                      </a:rPr>
                      <m:t>251 </m:t>
                    </m:r>
                  </m:oMath>
                </a14:m>
                <a:r>
                  <a:rPr lang="en-US" baseline="0" dirty="0" smtClean="0"/>
                  <a:t>m</a:t>
                </a:r>
                <a:endParaRPr lang="ru-RU" baseline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baseline="0" dirty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baseline="0" dirty="0" smtClean="0">
                              <a:latin typeface="Cambria Math" panose="02040503050406030204" pitchFamily="18" charset="0"/>
                            </a:rPr>
                            <m:t>dip</m:t>
                          </m:r>
                        </m:sub>
                      </m:sSub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baseline="0" dirty="0" smtClean="0">
                          <a:latin typeface="Cambria Math" panose="02040503050406030204" pitchFamily="18" charset="0"/>
                        </a:rPr>
                        <m:t>96</m:t>
                      </m:r>
                    </m:oMath>
                  </m:oMathPara>
                </a14:m>
                <a:endParaRPr lang="ru-RU" baseline="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57" y="4332537"/>
                <a:ext cx="1495421" cy="1042978"/>
              </a:xfrm>
              <a:prstGeom prst="rect">
                <a:avLst/>
              </a:prstGeom>
              <a:blipFill rotWithShape="0">
                <a:blip r:embed="rId14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354538" y="766537"/>
            <a:ext cx="2154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baseline="0" dirty="0" smtClean="0"/>
              <a:t>Коллайдер </a:t>
            </a:r>
            <a:r>
              <a:rPr lang="en-US" b="1" baseline="0" dirty="0" smtClean="0"/>
              <a:t>NICA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20995" y="3052411"/>
            <a:ext cx="1476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baseline="0" dirty="0" smtClean="0"/>
              <a:t>Нуклотрон</a:t>
            </a:r>
            <a:endParaRPr lang="ru-RU" b="1" dirty="0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 bwMode="auto">
          <a:xfrm>
            <a:off x="361767" y="4371361"/>
            <a:ext cx="7943906" cy="73827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30977" y="2375727"/>
            <a:ext cx="7943906" cy="73827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02711" y="607528"/>
                <a:ext cx="7651005" cy="586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200" i="1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200" i="1" baseline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ru-RU" sz="2200" i="0" baseline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baseline="0" smtClean="0">
                        <a:latin typeface="Cambria Math" panose="02040503050406030204" pitchFamily="18" charset="0"/>
                      </a:rPr>
                      <m:t>𝑔</m:t>
                    </m:r>
                    <m:f>
                      <m:fPr>
                        <m:ctrlPr>
                          <a:rPr lang="ru-RU" sz="2200" i="1" baseline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 baseline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ru-RU" sz="2200" baseline="0">
                            <a:latin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sz="2200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200" i="1" baseline="0">
                            <a:latin typeface="Cambria Math" panose="02040503050406030204" pitchFamily="18" charset="0"/>
                          </a:rPr>
                          <m:t>𝑚𝑐</m:t>
                        </m:r>
                      </m:den>
                    </m:f>
                    <m:r>
                      <a:rPr lang="ru-RU" sz="2200" baseline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RU" sz="2200" i="1" baseline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200" i="1" baseline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ru-RU" sz="2200" b="0" i="1" baseline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sz="2200" i="1" baseline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200" i="0" baseline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200" b="0" i="1" baseline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f>
                      <m:fPr>
                        <m:ctrlPr>
                          <a:rPr lang="ru-RU" sz="2200" i="1" baseline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 baseline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ru-RU" sz="2200" i="0" baseline="0">
                            <a:latin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ru-RU" sz="2200" i="1" baseline="0">
                            <a:latin typeface="Cambria Math" panose="02040503050406030204" pitchFamily="18" charset="0"/>
                          </a:rPr>
                          <m:t>𝑚𝑐</m:t>
                        </m:r>
                      </m:den>
                    </m:f>
                    <m:r>
                      <a:rPr lang="ru-RU" sz="2200" i="0" baseline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RU" sz="2200" i="1" baseline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200" i="1" baseline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200" baseline="0" dirty="0" smtClean="0"/>
                  <a:t>  </a:t>
                </a:r>
                <a:r>
                  <a:rPr lang="en-US" altLang="ru-RU" sz="2200" baseline="0" dirty="0" smtClean="0"/>
                  <a:t>–  </a:t>
                </a:r>
                <a:r>
                  <a:rPr lang="ru-RU" altLang="ru-RU" sz="2200" baseline="0" dirty="0"/>
                  <a:t>магнитный дипольный </a:t>
                </a:r>
                <a:r>
                  <a:rPr lang="ru-RU" altLang="ru-RU" sz="2200" baseline="0" dirty="0" smtClean="0"/>
                  <a:t>момент</a:t>
                </a:r>
                <a:endParaRPr lang="ru-RU" sz="2200" baseline="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11" y="607528"/>
                <a:ext cx="7651005" cy="586571"/>
              </a:xfrm>
              <a:prstGeom prst="rect">
                <a:avLst/>
              </a:prstGeom>
              <a:blipFill rotWithShape="0">
                <a:blip r:embed="rId3"/>
                <a:stretch>
                  <a:fillRect b="-7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58273" y="1129110"/>
                <a:ext cx="794390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baseline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baseline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200" b="0" i="1" baseline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b="0" i="1" baseline="0" smtClean="0">
                        <a:latin typeface="Cambria Math" panose="02040503050406030204" pitchFamily="18" charset="0"/>
                      </a:rPr>
                      <m:t>−2)/2</m:t>
                    </m:r>
                  </m:oMath>
                </a14:m>
                <a:r>
                  <a:rPr lang="en-US" sz="2200" i="1" baseline="0" dirty="0" smtClean="0"/>
                  <a:t>   </a:t>
                </a:r>
                <a:r>
                  <a:rPr lang="en-US" sz="2200" baseline="0" dirty="0" smtClean="0">
                    <a:sym typeface="Symbol" panose="05050102010706020507" pitchFamily="18" charset="2"/>
                  </a:rPr>
                  <a:t>  </a:t>
                </a:r>
                <a:r>
                  <a:rPr lang="ru-RU" sz="2200" baseline="0" dirty="0" smtClean="0">
                    <a:sym typeface="Symbol" panose="05050102010706020507" pitchFamily="18" charset="2"/>
                  </a:rPr>
                  <a:t>аномальная часть гиромагнитного отношения</a:t>
                </a:r>
                <a:endParaRPr lang="ru-RU" sz="2200" baseline="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73" y="1129110"/>
                <a:ext cx="7943906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77" t="-11268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15252" y="2308227"/>
                <a:ext cx="1579278" cy="750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ru-RU" b="1" i="1" baseline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b="1" i="1" baseline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num>
                        <m:den>
                          <m:r>
                            <a:rPr lang="ru-RU" b="1" i="1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ru-RU" b="1" i="0" baseline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b="1" i="1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b="1" i="0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</m:acc>
                      <m:r>
                        <a:rPr lang="ru-RU" b="1" i="0" baseline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ru-RU" b="1" i="1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b="1" i="1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acc>
                      <m:r>
                        <a:rPr lang="ru-RU" i="0" baseline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baseline="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52" y="2308227"/>
                <a:ext cx="1579278" cy="7501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89954" y="1966834"/>
                <a:ext cx="6160597" cy="472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200" baseline="0" dirty="0" smtClean="0"/>
                  <a:t>В лабораторной системе координат при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200" i="1" baseline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200" i="1" baseline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200" baseline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2200" baseline="0" dirty="0" smtClean="0"/>
                  <a:t> </a:t>
                </a:r>
                <a14:m>
                  <m:oMath xmlns:m="http://schemas.openxmlformats.org/officeDocument/2006/math">
                    <m:r>
                      <a:rPr lang="ru-RU" sz="2200" baseline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2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ru-RU" sz="2200" baseline="0" dirty="0" smtClean="0"/>
                  <a:t> </a:t>
                </a:r>
                <a:endParaRPr lang="ru-RU" sz="2200" baseline="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54" y="1966834"/>
                <a:ext cx="6160597" cy="472052"/>
              </a:xfrm>
              <a:prstGeom prst="rect">
                <a:avLst/>
              </a:prstGeom>
              <a:blipFill rotWithShape="0">
                <a:blip r:embed="rId6"/>
                <a:stretch>
                  <a:fillRect l="-1286" b="-25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129146" y="2416104"/>
                <a:ext cx="4893968" cy="725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20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ru-RU" sz="2200" baseline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ru-RU" sz="2200" i="0" baseline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2200" i="1" baseline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i="1" baseline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ru-RU" sz="2200" i="1" baseline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ru-RU" sz="2200" i="1" baseline="0">
                              <a:latin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sz="2200" i="1" baseline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2200" i="1" baseline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baseline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200" b="0" i="1" baseline="0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2200" i="1" baseline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ru-RU" sz="2200" baseline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ru-RU" sz="2200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200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200" i="1" baseline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baseline="0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2200" i="1" baseline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i="0" baseline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200" b="0" i="1" baseline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ru-RU" sz="2200" i="0" baseline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ru-RU" sz="2200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200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200" i="1" baseline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baseline="0" smtClean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200" baseline="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146" y="2416104"/>
                <a:ext cx="4893968" cy="7251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5332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5087" y="96217"/>
            <a:ext cx="8980487" cy="44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b="1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Томаса-БМТ (</a:t>
            </a:r>
            <a:r>
              <a:rPr lang="en-US" altLang="ru-RU" b="1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Thomas-BMT)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02711" y="5402326"/>
                <a:ext cx="2648354" cy="866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20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ru-RU" sz="2200" baseline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ru-RU" sz="2200" baseline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2200" i="1" baseline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i="1" baseline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22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baseline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r>
                            <a:rPr lang="ru-RU" sz="2200" i="1" baseline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ru-RU" sz="2200" i="1" baseline="0">
                              <a:latin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  <m:r>
                        <a:rPr lang="ru-RU" sz="2200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2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200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ru-RU" sz="2200" baseline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</m:e>
                        <m:sub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ru-RU" sz="2200" b="0" i="1" baseline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200" i="1" baseline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11" y="5402326"/>
                <a:ext cx="2648354" cy="86684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-3417" y="5143108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29146" y="5493160"/>
            <a:ext cx="59164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aseline="0" dirty="0" smtClean="0"/>
              <a:t>Угол между направлениями спина и скоростью </a:t>
            </a:r>
            <a:br>
              <a:rPr lang="ru-RU" sz="2200" baseline="0" dirty="0" smtClean="0"/>
            </a:br>
            <a:r>
              <a:rPr lang="ru-RU" sz="2200" baseline="0" dirty="0" smtClean="0"/>
              <a:t>частицы не изменяется с течением времени</a:t>
            </a:r>
            <a:endParaRPr lang="ru-RU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58273" y="1504402"/>
                <a:ext cx="6783460" cy="456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baseline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200" b="0" i="1" baseline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200" b="0" i="1" baseline="0" smtClean="0">
                        <a:latin typeface="Cambria Math" panose="02040503050406030204" pitchFamily="18" charset="0"/>
                      </a:rPr>
                      <m:t>≈1.7928</m:t>
                    </m:r>
                  </m:oMath>
                </a14:m>
                <a:r>
                  <a:rPr lang="ru-RU" sz="2200" baseline="0" dirty="0" smtClean="0">
                    <a:sym typeface="Symbol" panose="05050102010706020507" pitchFamily="18" charset="2"/>
                  </a:rPr>
                  <a:t> </a:t>
                </a:r>
                <a:r>
                  <a:rPr lang="en-US" sz="2200" baseline="0" dirty="0">
                    <a:sym typeface="Symbol" panose="05050102010706020507" pitchFamily="18" charset="2"/>
                  </a:rPr>
                  <a:t>  </a:t>
                </a:r>
                <a:r>
                  <a:rPr lang="ru-RU" sz="2200" baseline="0" dirty="0" smtClean="0">
                    <a:sym typeface="Symbol" panose="05050102010706020507" pitchFamily="18" charset="2"/>
                  </a:rPr>
                  <a:t>протоны,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baseline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baseline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200" i="1" baseline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200" i="1" baseline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ru-RU" sz="2200" b="0" i="1" baseline="0" smtClean="0">
                        <a:latin typeface="Cambria Math" panose="02040503050406030204" pitchFamily="18" charset="0"/>
                      </a:rPr>
                      <m:t>−0</m:t>
                    </m:r>
                    <m:r>
                      <a:rPr lang="en-US" sz="2200" i="1" baseline="0">
                        <a:latin typeface="Cambria Math" panose="02040503050406030204" pitchFamily="18" charset="0"/>
                      </a:rPr>
                      <m:t>.</m:t>
                    </m:r>
                    <m:r>
                      <a:rPr lang="ru-RU" sz="2200" b="0" i="1" baseline="0" smtClean="0">
                        <a:latin typeface="Cambria Math" panose="02040503050406030204" pitchFamily="18" charset="0"/>
                      </a:rPr>
                      <m:t>1426</m:t>
                    </m:r>
                  </m:oMath>
                </a14:m>
                <a:r>
                  <a:rPr lang="ru-RU" sz="2200" baseline="0" dirty="0">
                    <a:sym typeface="Symbol" panose="05050102010706020507" pitchFamily="18" charset="2"/>
                  </a:rPr>
                  <a:t> </a:t>
                </a:r>
                <a:r>
                  <a:rPr lang="en-US" sz="2200" baseline="0" dirty="0">
                    <a:sym typeface="Symbol" panose="05050102010706020507" pitchFamily="18" charset="2"/>
                  </a:rPr>
                  <a:t>  </a:t>
                </a:r>
                <a:r>
                  <a:rPr lang="ru-RU" sz="2200" baseline="0" dirty="0" err="1" smtClean="0">
                    <a:sym typeface="Symbol" panose="05050102010706020507" pitchFamily="18" charset="2"/>
                  </a:rPr>
                  <a:t>дейтротоны</a:t>
                </a:r>
                <a:r>
                  <a:rPr lang="en-US" sz="2200" dirty="0" smtClean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73" y="1504402"/>
                <a:ext cx="6783460" cy="456985"/>
              </a:xfrm>
              <a:prstGeom prst="rect">
                <a:avLst/>
              </a:prstGeom>
              <a:blipFill rotWithShape="0">
                <a:blip r:embed="rId9"/>
                <a:stretch>
                  <a:fillRect l="-90" t="-10667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02711" y="5111271"/>
                <a:ext cx="473661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200" baseline="0" dirty="0"/>
                  <a:t>Для гипотетической частицы с </a:t>
                </a:r>
                <a14:m>
                  <m:oMath xmlns:m="http://schemas.openxmlformats.org/officeDocument/2006/math">
                    <m:r>
                      <a:rPr lang="en-US" sz="2200" i="1" baseline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aseline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2200" baseline="0" dirty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11" y="5111271"/>
                <a:ext cx="4736618" cy="430887"/>
              </a:xfrm>
              <a:prstGeom prst="rect">
                <a:avLst/>
              </a:prstGeom>
              <a:blipFill rotWithShape="0">
                <a:blip r:embed="rId10"/>
                <a:stretch>
                  <a:fillRect l="-1673" t="-8451" b="-28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0" y="200893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95258" y="3327577"/>
                <a:ext cx="1748619" cy="750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ru-RU" b="1" i="1" baseline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b="1" i="1" baseline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num>
                        <m:den>
                          <m:r>
                            <a:rPr lang="ru-RU" b="1" i="1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ru-RU" b="1" i="0" baseline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b="1" i="1" baseline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</m:acc>
                        </m:e>
                        <m:sub>
                          <m:r>
                            <a:rPr lang="en-US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ru-RU" b="1" i="0" baseline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ru-RU" b="1" i="1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b="1" i="1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acc>
                      <m:r>
                        <a:rPr lang="ru-RU" i="0" baseline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baseline="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58" y="3327577"/>
                <a:ext cx="1748619" cy="75014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3116491" y="3279037"/>
                <a:ext cx="4753417" cy="873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20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baseline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200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ru-RU" sz="220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ru-RU" sz="2200" baseline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</m:num>
                        <m:den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ru-RU" sz="2200" i="0" baseline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200" i="1" baseline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200" baseline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200" i="1" baseline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200" i="1" baseline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f>
                        <m:fPr>
                          <m:ctrlP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200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200" i="1" baseline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i="1" baseline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200" i="1" baseline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2200" i="1" baseline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200" baseline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200" i="1" baseline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f>
                        <m:fPr>
                          <m:ctrlP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200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200" i="1" baseline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i="1" baseline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</m:num>
                        <m:den>
                          <m:r>
                            <a:rPr lang="en-US" sz="2200" i="1" baseline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200" i="1" baseline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ru-RU" sz="2200" baseline="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91" y="3279037"/>
                <a:ext cx="4753417" cy="87325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02711" y="2984510"/>
                <a:ext cx="850059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200" baseline="0" dirty="0" smtClean="0"/>
                  <a:t>Переходя от переменой </a:t>
                </a:r>
                <a14:m>
                  <m:oMath xmlns:m="http://schemas.openxmlformats.org/officeDocument/2006/math">
                    <m:r>
                      <a:rPr lang="en-US" sz="2200" b="0" i="1" baseline="0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baseline="0" dirty="0" smtClean="0"/>
                  <a:t> </a:t>
                </a:r>
                <a:r>
                  <a:rPr lang="ru-RU" sz="2200" baseline="0" dirty="0" smtClean="0"/>
                  <a:t>к продольной координате  </a:t>
                </a:r>
                <a14:m>
                  <m:oMath xmlns:m="http://schemas.openxmlformats.org/officeDocument/2006/math">
                    <m:r>
                      <a:rPr lang="en-US" sz="2200" i="1" baseline="0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200" baseline="0" dirty="0" smtClean="0"/>
                  <a:t> :  </a:t>
                </a:r>
                <a14:m>
                  <m:oMath xmlns:m="http://schemas.openxmlformats.org/officeDocument/2006/math">
                    <m:r>
                      <a:rPr lang="en-US" sz="2200" i="1" baseline="0" dirty="0" smtClean="0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sz="2200" i="1" baseline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baseline="0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baseline="0" dirty="0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ru-RU" sz="2200" baseline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2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ru-RU" sz="2200" baseline="0" dirty="0" smtClean="0"/>
                  <a:t> </a:t>
                </a:r>
                <a:endParaRPr lang="ru-RU" sz="2200" baseline="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11" y="2984510"/>
                <a:ext cx="8500597" cy="430887"/>
              </a:xfrm>
              <a:prstGeom prst="rect">
                <a:avLst/>
              </a:prstGeom>
              <a:blipFill rotWithShape="0">
                <a:blip r:embed="rId13"/>
                <a:stretch>
                  <a:fillRect l="-932" t="-10000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02711" y="3996883"/>
                <a:ext cx="850585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200" baseline="0" dirty="0" smtClean="0"/>
                  <a:t>Переходя от переменой </a:t>
                </a:r>
                <a14:m>
                  <m:oMath xmlns:m="http://schemas.openxmlformats.org/officeDocument/2006/math">
                    <m:r>
                      <a:rPr lang="en-US" sz="2200" b="0" i="1" baseline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200" baseline="0" dirty="0" smtClean="0"/>
                  <a:t> </a:t>
                </a:r>
                <a:r>
                  <a:rPr lang="ru-RU" sz="2200" baseline="0" dirty="0" smtClean="0"/>
                  <a:t>к обобщенному азимуту  </a:t>
                </a:r>
                <a14:m>
                  <m:oMath xmlns:m="http://schemas.openxmlformats.org/officeDocument/2006/math">
                    <m:r>
                      <a:rPr lang="ru-RU" sz="2200" b="0" i="1" baseline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200" baseline="0" dirty="0" smtClean="0"/>
                  <a:t> :  </a:t>
                </a:r>
                <a14:m>
                  <m:oMath xmlns:m="http://schemas.openxmlformats.org/officeDocument/2006/math">
                    <m:r>
                      <a:rPr lang="en-US" sz="2200" i="1" baseline="0" dirty="0" smtClean="0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sz="2200" i="1" baseline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baseline="0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i="1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baseline="0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b="0" i="1" baseline="0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ru-RU" sz="2200" baseline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2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ru-RU" sz="2200" baseline="0" dirty="0" smtClean="0"/>
                  <a:t> </a:t>
                </a:r>
                <a:endParaRPr lang="ru-RU" sz="2200" baseline="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11" y="3996883"/>
                <a:ext cx="8505855" cy="430887"/>
              </a:xfrm>
              <a:prstGeom prst="rect">
                <a:avLst/>
              </a:prstGeom>
              <a:blipFill rotWithShape="0">
                <a:blip r:embed="rId14"/>
                <a:stretch>
                  <a:fillRect l="-932" t="-10000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02150" y="4328273"/>
                <a:ext cx="1656223" cy="750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ru-RU" b="1" i="1" baseline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b="1" i="1" baseline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num>
                        <m:den>
                          <m:r>
                            <a:rPr lang="ru-RU" b="1" i="1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ru-RU" b="1" i="0" baseline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b="1" i="1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baseline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acc>
                      <m:r>
                        <a:rPr lang="ru-RU" b="1" i="0" baseline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ru-RU" b="1" i="1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b="1" i="1" baseline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acc>
                      <m:r>
                        <a:rPr lang="ru-RU" i="0" baseline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baseline="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50" y="4328273"/>
                <a:ext cx="1656223" cy="75020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3096601" y="4316005"/>
                <a:ext cx="5295809" cy="873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200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 baseline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en-US" sz="2200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ru-RU" sz="220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ru-RU" sz="2200" baseline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</m:num>
                        <m:den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ru-RU" sz="2200" i="0" baseline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200" i="1" baseline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200" baseline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200" i="1" baseline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200" i="1" baseline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f>
                        <m:fPr>
                          <m:ctrlP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200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200" i="1" baseline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i="1" baseline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200" i="1" baseline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2200" i="1" baseline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200" baseline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200" i="1" baseline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f>
                        <m:fPr>
                          <m:ctrlP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200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2200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200" i="1" baseline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i="1" baseline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200" i="1" baseline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200" i="1" baseline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ru-RU" sz="2200" baseline="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601" y="4316005"/>
                <a:ext cx="5295809" cy="87325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2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0" y="0"/>
            <a:ext cx="9144000" cy="447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165448" y="-22225"/>
            <a:ext cx="89785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baseline="0" dirty="0">
                <a:solidFill>
                  <a:srgbClr val="333399"/>
                </a:solidFill>
              </a:rPr>
              <a:t>Движение спина в циклических ускорителях </a:t>
            </a:r>
          </a:p>
        </p:txBody>
      </p:sp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292437" y="2269413"/>
            <a:ext cx="5445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baseline="0" dirty="0">
                <a:solidFill>
                  <a:srgbClr val="FF0000"/>
                </a:solidFill>
              </a:rPr>
              <a:t>Равновесная замкнутая орбита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93029" y="2837154"/>
            <a:ext cx="6896883" cy="2520949"/>
            <a:chOff x="185532" y="736272"/>
            <a:chExt cx="6030913" cy="2520949"/>
          </a:xfrm>
        </p:grpSpPr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185532" y="736272"/>
              <a:ext cx="6030913" cy="2520949"/>
              <a:chOff x="215" y="1289"/>
              <a:chExt cx="3799" cy="15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" y="2392"/>
                    <a:ext cx="3641" cy="4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14:m>
                      <m:oMath xmlns:m="http://schemas.openxmlformats.org/officeDocument/2006/math">
                        <m:r>
                          <a:rPr lang="en-US" altLang="ru-RU" sz="2200" b="0" i="1" baseline="0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altLang="ru-RU" sz="2200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200" baseline="0" dirty="0">
                        <a:sym typeface="Symbol" panose="05050102010706020507" pitchFamily="18" charset="2"/>
                      </a:rPr>
                      <a:t> </a:t>
                    </a:r>
                    <a:r>
                      <a:rPr lang="ru-RU" altLang="ru-RU" sz="2200" baseline="0" dirty="0" smtClean="0"/>
                      <a:t>частота прецессии спина (</a:t>
                    </a:r>
                    <a:r>
                      <a:rPr lang="ru-RU" altLang="ru-RU" sz="2200" b="1" baseline="0" dirty="0" smtClean="0"/>
                      <a:t>спиновая частота</a:t>
                    </a:r>
                    <a:r>
                      <a:rPr lang="ru-RU" altLang="ru-RU" sz="2200" baseline="0" dirty="0" smtClean="0"/>
                      <a:t>)</a:t>
                    </a:r>
                    <a:endParaRPr lang="ru-RU" altLang="ru-RU" sz="2200" baseline="0" dirty="0"/>
                  </a:p>
                </p:txBody>
              </p:sp>
            </mc:Choice>
            <mc:Fallback xmlns="">
              <p:sp>
                <p:nvSpPr>
                  <p:cNvPr id="20" name="Text 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73" y="2392"/>
                    <a:ext cx="3641" cy="25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9091" b="-25758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Text Box 23"/>
              <p:cNvSpPr txBox="1">
                <a:spLocks noChangeArrowheads="1"/>
              </p:cNvSpPr>
              <p:nvPr/>
            </p:nvSpPr>
            <p:spPr bwMode="auto">
              <a:xfrm>
                <a:off x="215" y="1750"/>
                <a:ext cx="3152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ru-RU" sz="2200" baseline="0" dirty="0"/>
                  <a:t> </a:t>
                </a:r>
                <a:r>
                  <a:rPr lang="ru-RU" altLang="ru-RU" sz="2200" baseline="0" dirty="0" smtClean="0"/>
                  <a:t>Вектор спина вращается вокруг </a:t>
                </a:r>
                <a:r>
                  <a:rPr lang="en-US" altLang="ru-RU" sz="2200" i="1" baseline="0" dirty="0" smtClean="0"/>
                  <a:t>n</a:t>
                </a:r>
                <a:r>
                  <a:rPr lang="en-US" altLang="ru-RU" sz="2200" baseline="0" dirty="0" smtClean="0"/>
                  <a:t>-</a:t>
                </a:r>
                <a:r>
                  <a:rPr lang="ru-RU" altLang="ru-RU" sz="2200" baseline="0" dirty="0" smtClean="0"/>
                  <a:t>оси</a:t>
                </a:r>
                <a:r>
                  <a:rPr lang="en-US" altLang="ru-RU" sz="2200" baseline="0" dirty="0" smtClean="0"/>
                  <a:t>:</a:t>
                </a:r>
                <a:endParaRPr lang="ru-RU" altLang="ru-RU" sz="2200" baseline="0" dirty="0"/>
              </a:p>
            </p:txBody>
          </p:sp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>
                <a:off x="1483" y="1289"/>
                <a:ext cx="2531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ru-RU" sz="2200" baseline="0" dirty="0"/>
                  <a:t> </a:t>
                </a:r>
                <a:r>
                  <a:rPr lang="en-US" sz="2200" baseline="0" dirty="0">
                    <a:sym typeface="Symbol" panose="05050102010706020507" pitchFamily="18" charset="2"/>
                  </a:rPr>
                  <a:t> </a:t>
                </a:r>
                <a:r>
                  <a:rPr lang="en-US" sz="2200" baseline="0" dirty="0" smtClean="0">
                    <a:sym typeface="Symbol" panose="05050102010706020507" pitchFamily="18" charset="2"/>
                  </a:rPr>
                  <a:t> </a:t>
                </a:r>
                <a:r>
                  <a:rPr lang="ru-RU" altLang="ru-RU" sz="2200" b="1" baseline="0" dirty="0" smtClean="0"/>
                  <a:t>периодическая ось прецессии</a:t>
                </a:r>
                <a:endParaRPr lang="ru-RU" altLang="ru-RU" sz="2200" b="1" baseline="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Прямоугольник 14"/>
                <p:cNvSpPr/>
                <p:nvPr/>
              </p:nvSpPr>
              <p:spPr>
                <a:xfrm>
                  <a:off x="245996" y="768481"/>
                  <a:ext cx="2146887" cy="7537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ru-RU" sz="2200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sz="2200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d>
                          <m:dPr>
                            <m:ctrlPr>
                              <a:rPr lang="en-US" altLang="ru-RU" sz="2200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2200" b="0" i="1" baseline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ru-RU" sz="2200" b="0" i="1" baseline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altLang="ru-RU" sz="2200" b="0" i="1" baseline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en-US" altLang="ru-RU" sz="2200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altLang="ru-RU" sz="2200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sz="2200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altLang="ru-RU" sz="2200" b="0" i="1" baseline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ru-RU" sz="2200" i="1" baseline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ru-RU" sz="2200" b="0" i="1" baseline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15" name="Прямоугольник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996" y="768481"/>
                  <a:ext cx="2146887" cy="75379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Прямоугольник 15"/>
                <p:cNvSpPr/>
                <p:nvPr/>
              </p:nvSpPr>
              <p:spPr>
                <a:xfrm>
                  <a:off x="547187" y="1756370"/>
                  <a:ext cx="3340031" cy="4742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altLang="ru-RU" sz="2200" baseline="0" dirty="0" smtClean="0"/>
                    <a:t>Если </a:t>
                  </a:r>
                  <a:r>
                    <a:rPr lang="en-US" altLang="ru-RU" sz="2200" b="0" baseline="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ru-RU" sz="22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sz="2200" b="0" i="1" baseline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ru-RU" sz="2200" b="0" i="1" baseline="0" smtClean="0">
                          <a:latin typeface="Cambria Math" panose="02040503050406030204" pitchFamily="18" charset="0"/>
                        </a:rPr>
                        <m:t>∥ </m:t>
                      </m:r>
                      <m:acc>
                        <m:accPr>
                          <m:chr m:val="⃗"/>
                          <m:ctrlP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altLang="ru-RU" sz="2200" i="1" baseline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altLang="ru-RU" sz="2200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ru-RU" sz="2200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sz="2200" i="1" baseline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ru-RU" sz="2200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ru-RU" sz="2200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ru-RU" sz="2200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sz="2200" i="1" baseline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16" name="Прямоугольник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187" y="1756370"/>
                  <a:ext cx="3340031" cy="4742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077" b="-2435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Прямоугольник 16"/>
                <p:cNvSpPr/>
                <p:nvPr/>
              </p:nvSpPr>
              <p:spPr>
                <a:xfrm>
                  <a:off x="535387" y="2108293"/>
                  <a:ext cx="5522652" cy="5123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altLang="ru-RU" sz="2200" b="0" baseline="0" dirty="0" smtClean="0"/>
                    <a:t>Если </a:t>
                  </a:r>
                  <a:r>
                    <a:rPr lang="en-US" altLang="ru-RU" sz="2200" b="0" baseline="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ru-RU" sz="22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sz="2200" b="0" i="1" baseline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ru-RU" sz="2200" b="0" i="1" baseline="0" smtClean="0">
                          <a:latin typeface="Cambria Math" panose="02040503050406030204" pitchFamily="18" charset="0"/>
                        </a:rPr>
                        <m:t>⊥ </m:t>
                      </m:r>
                      <m:acc>
                        <m:accPr>
                          <m:chr m:val="⃗"/>
                          <m:ctrlP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altLang="ru-RU" sz="2200" i="1" baseline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altLang="ru-RU" sz="2200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ru-RU" sz="2200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sz="2200" i="1" baseline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ru-RU" sz="2200" b="0" i="1" baseline="0" smtClean="0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altLang="ru-RU" sz="2200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altLang="ru-RU" sz="2200" b="0" i="1" baseline="0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altLang="ru-RU" sz="22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d>
                        <m:dPr>
                          <m:ctrlPr>
                            <a:rPr lang="en-US" altLang="ru-RU" sz="22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ru-RU" sz="2200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ru-RU" sz="2200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ru-RU" sz="2200" i="1" baseline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ru-RU" sz="2200" i="1" baseline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ru-RU" sz="22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ru-RU" sz="2200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ru-RU" sz="2200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ru-RU" sz="2200" i="1" baseline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ru-RU" sz="2200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ru-RU" sz="2200" b="0" i="1" baseline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e>
                      </m:d>
                      <m:r>
                        <a:rPr lang="en-US" altLang="ru-RU" sz="22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ru-RU" sz="2200" b="0" i="0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altLang="ru-RU" sz="22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altLang="ru-RU" sz="22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𝜋𝜈</m:t>
                      </m:r>
                      <m:r>
                        <a:rPr lang="en-US" altLang="ru-RU" sz="22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200" dirty="0" smtClean="0"/>
                    <a:t> </a:t>
                  </a:r>
                  <a:endParaRPr lang="ru-RU" sz="2200" dirty="0"/>
                </a:p>
              </p:txBody>
            </p:sp>
          </mc:Choice>
          <mc:Fallback xmlns="">
            <p:sp>
              <p:nvSpPr>
                <p:cNvPr id="17" name="Прямоугольник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387" y="2108293"/>
                  <a:ext cx="5522652" cy="51238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255" b="-164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Прямоугольник 18"/>
                <p:cNvSpPr/>
                <p:nvPr/>
              </p:nvSpPr>
              <p:spPr>
                <a:xfrm>
                  <a:off x="500869" y="1090455"/>
                  <a:ext cx="5134867" cy="4742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ru-RU" sz="220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sz="2200" i="1" baseline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altLang="ru-RU" sz="2200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200" i="1" baseline="0"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altLang="ru-RU" sz="2200" b="0" i="1" baseline="0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altLang="ru-RU" sz="2200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sz="2200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altLang="ru-RU" sz="2200" b="0" i="1" baseline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ru-RU" sz="2200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ru-RU" sz="2200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ru-RU" sz="2200" b="0" i="1" baseline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ru-RU" sz="2200" b="0" i="1" baseline="0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altLang="ru-RU" sz="2200" b="0" i="1" baseline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ru-RU" sz="2200" b="0" i="1" baseline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200" i="1" baseline="0"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altLang="ru-RU" sz="2200" b="0" i="1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altLang="ru-RU" sz="2200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sz="2200" b="0" i="1" baseline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altLang="ru-RU" sz="2200" b="0" i="1" baseline="0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altLang="ru-RU" sz="2200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sz="2200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altLang="ru-RU" sz="2200" b="0" i="1" baseline="0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ru-RU" sz="2200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ru-RU" sz="2200" b="0" i="1" baseline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ru-RU" sz="2200" b="0" i="1" baseline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ru-RU" sz="2200" b="0" i="1" baseline="0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altLang="ru-RU" sz="2200" b="0" i="1" baseline="0" smtClean="0">
                            <a:latin typeface="Cambria Math" panose="02040503050406030204" pitchFamily="18" charset="0"/>
                          </a:rPr>
                          <m:t>⊥</m:t>
                        </m:r>
                        <m:acc>
                          <m:accPr>
                            <m:chr m:val="⃗"/>
                            <m:ctrlPr>
                              <a:rPr lang="en-US" altLang="ru-RU" sz="2200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sz="2200" b="0" i="1" baseline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altLang="ru-RU" sz="2200" b="0" i="1" baseline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19" name="Прямоугольник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869" y="1090455"/>
                  <a:ext cx="4688463" cy="43947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16667" b="-27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69831" y="691657"/>
                <a:ext cx="2096087" cy="881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 baseline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ru-RU" sz="2400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 baseline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num>
                        <m:den>
                          <m:r>
                            <a:rPr lang="ru-RU" sz="2400" i="1" baseline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baseline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400" b="0" i="0" baseline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400" baseline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400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aseline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</m:acc>
                      <m:r>
                        <a:rPr lang="ru-RU" sz="2400" baseline="0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ru-RU" sz="2400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 baseline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ru-RU" sz="2400" b="0" i="1" baseline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baseline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ru-RU" sz="2400" baseline="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31" y="691657"/>
                <a:ext cx="2096087" cy="88171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409394" y="5183257"/>
            <a:ext cx="56969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aseline="0" dirty="0" smtClean="0"/>
              <a:t>Спиновая частота </a:t>
            </a:r>
            <a:r>
              <a:rPr lang="ru-RU" altLang="ru-RU" sz="2200" baseline="0" dirty="0" smtClean="0">
                <a:sym typeface="Symbol" panose="05050102010706020507" pitchFamily="18" charset="2"/>
              </a:rPr>
              <a:t> </a:t>
            </a:r>
            <a:r>
              <a:rPr lang="ru-RU" altLang="ru-RU" sz="2200" b="1" baseline="0" dirty="0" smtClean="0"/>
              <a:t>число оборотов спина</a:t>
            </a:r>
            <a:r>
              <a:rPr lang="ru-RU" altLang="ru-RU" sz="2200" baseline="0" dirty="0" smtClean="0"/>
              <a:t> вокруг </a:t>
            </a:r>
            <a:r>
              <a:rPr lang="en-US" altLang="ru-RU" sz="2200" i="1" baseline="0" dirty="0" smtClean="0"/>
              <a:t>n</a:t>
            </a:r>
            <a:r>
              <a:rPr lang="en-US" altLang="ru-RU" sz="2200" baseline="0" dirty="0" smtClean="0"/>
              <a:t>-</a:t>
            </a:r>
            <a:r>
              <a:rPr lang="ru-RU" altLang="ru-RU" sz="2200" baseline="0" dirty="0" smtClean="0"/>
              <a:t>оси </a:t>
            </a:r>
            <a:r>
              <a:rPr lang="ru-RU" altLang="ru-RU" sz="2200" b="1" baseline="0" dirty="0" smtClean="0"/>
              <a:t>за один оборот частицы</a:t>
            </a:r>
            <a:r>
              <a:rPr lang="ru-RU" altLang="ru-RU" sz="2200" baseline="0" dirty="0" smtClean="0"/>
              <a:t>. </a:t>
            </a:r>
            <a:endParaRPr lang="ru-RU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46318" y="1685074"/>
                <a:ext cx="2804165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aseline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</m:acc>
                      <m:d>
                        <m:dPr>
                          <m:ctrlPr>
                            <a:rPr lang="ru-RU" sz="2400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baseline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baseline="0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400" b="0" i="1" baseline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400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400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aseline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</m:acc>
                      <m:d>
                        <m:dPr>
                          <m:ctrlPr>
                            <a:rPr lang="ru-RU" sz="2400" i="1" baseline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baseline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18" y="1685074"/>
                <a:ext cx="2804165" cy="50642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859669" y="705935"/>
            <a:ext cx="3014663" cy="3078162"/>
            <a:chOff x="6150730" y="2643961"/>
            <a:chExt cx="3014663" cy="307816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21528285"/>
                    </p:ext>
                  </p:extLst>
                </p:nvPr>
              </p:nvGraphicFramePr>
              <p:xfrm>
                <a:off x="6150730" y="2643961"/>
                <a:ext cx="3014663" cy="30781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5632" name="Document" r:id="rId14" imgW="3240693" imgH="3307804" progId="Word.Document.8">
                        <p:embed/>
                      </p:oleObj>
                    </mc:Choice>
                    <mc:Fallback>
                      <p:oleObj name="Document" r:id="rId14" imgW="3240693" imgH="3307804" progId="Word.Document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150730" y="2643961"/>
                              <a:ext cx="3014663" cy="30781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9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21528285"/>
                    </p:ext>
                  </p:extLst>
                </p:nvPr>
              </p:nvGraphicFramePr>
              <p:xfrm>
                <a:off x="6150730" y="2643961"/>
                <a:ext cx="3014663" cy="30781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5621" name="Document" r:id="rId16" imgW="3240693" imgH="3307804" progId="Word.Document.8">
                        <p:embed/>
                      </p:oleObj>
                    </mc:Choice>
                    <mc:Fallback>
                      <p:oleObj name="Document" r:id="rId16" imgW="3240693" imgH="3307804" progId="Word.Document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150730" y="2643961"/>
                              <a:ext cx="3014663" cy="30781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Прямоугольник 2"/>
                <p:cNvSpPr/>
                <p:nvPr/>
              </p:nvSpPr>
              <p:spPr>
                <a:xfrm>
                  <a:off x="8494040" y="3768596"/>
                  <a:ext cx="528543" cy="5088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ru-RU" sz="2400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ru-RU" sz="2400" i="1" baseline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ru-RU" sz="2400" i="1" baseline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ru-RU" sz="2400" i="1" baseline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3" name="Прямоугольник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4040" y="3768596"/>
                  <a:ext cx="528543" cy="50885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Прямоугольник 5"/>
                <p:cNvSpPr/>
                <p:nvPr/>
              </p:nvSpPr>
              <p:spPr>
                <a:xfrm>
                  <a:off x="6176020" y="2824962"/>
                  <a:ext cx="682430" cy="5088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ru-RU" sz="240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ru-RU" sz="2400" i="1" baseline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ru-RU" sz="2400" i="1" baseline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ru-RU" sz="2400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ru-RU" sz="2400" b="0" i="1" baseline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6" name="Прямоугольник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6020" y="2824962"/>
                  <a:ext cx="682430" cy="50885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847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0" y="0"/>
            <a:ext cx="9144000" cy="447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165448" y="-22225"/>
            <a:ext cx="89785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baseline="0" dirty="0" smtClean="0">
                <a:solidFill>
                  <a:srgbClr val="333399"/>
                </a:solidFill>
              </a:rPr>
              <a:t>Спиновое движение в идеальной структуре Нуклотрона</a:t>
            </a:r>
            <a:endParaRPr lang="ru-RU" altLang="ru-RU" sz="2400" b="1" baseline="0" dirty="0">
              <a:solidFill>
                <a:srgbClr val="333399"/>
              </a:solidFill>
            </a:endParaRPr>
          </a:p>
        </p:txBody>
      </p:sp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969815" y="1387046"/>
                <a:ext cx="2849691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400" i="1" baseline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baseline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</m:acc>
                        </m:e>
                        <m:sub>
                          <m:r>
                            <a:rPr lang="ru-RU" sz="2400" b="0" i="1" baseline="0" smtClean="0">
                              <a:latin typeface="Cambria Math" panose="02040503050406030204" pitchFamily="18" charset="0"/>
                            </a:rPr>
                            <m:t>лаб</m:t>
                          </m:r>
                        </m:sub>
                      </m:sSub>
                      <m:r>
                        <a:rPr lang="ru-RU" sz="2400" i="0" baseline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400" i="1" baseline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baseline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i="1" baseline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400" i="1" baseline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sSub>
                        <m:sSubPr>
                          <m:ctrlPr>
                            <a:rPr lang="en-US" sz="240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400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baseline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</m:acc>
                        </m:e>
                        <m:sub>
                          <m:r>
                            <a:rPr lang="en-US" sz="2400" b="0" i="1" baseline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ru-RU" sz="2400" baseline="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815" y="1387046"/>
                <a:ext cx="2849691" cy="5064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182343" y="2882994"/>
                <a:ext cx="2741713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baseline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ru-RU" sz="2400" i="1" baseline="0">
                              <a:latin typeface="Cambria Math" panose="02040503050406030204" pitchFamily="18" charset="0"/>
                            </a:rPr>
                            <m:t>лаб</m:t>
                          </m:r>
                        </m:sub>
                      </m:sSub>
                      <m:r>
                        <a:rPr lang="en-US" sz="2400" b="0" i="1" baseline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baseline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baseline="0" smtClean="0">
                          <a:latin typeface="Cambria Math" panose="02040503050406030204" pitchFamily="18" charset="0"/>
                        </a:rPr>
                        <m:t>(1+</m:t>
                      </m:r>
                      <m:r>
                        <a:rPr lang="en-US" sz="2400" b="0" i="1" baseline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baseline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baseline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343" y="2882994"/>
                <a:ext cx="2741713" cy="453137"/>
              </a:xfrm>
              <a:prstGeom prst="rect">
                <a:avLst/>
              </a:prstGeom>
              <a:blipFill rotWithShape="0">
                <a:blip r:embed="rId4"/>
                <a:stretch>
                  <a:fillRect r="-444" b="-21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345604" y="767265"/>
            <a:ext cx="44988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200" baseline="0" dirty="0" smtClean="0"/>
              <a:t>В лабораторной системе координат:</a:t>
            </a:r>
            <a:endParaRPr lang="ru-RU" altLang="ru-RU" sz="2200" baseline="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63942" y="2323987"/>
            <a:ext cx="44621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200" baseline="0" dirty="0" smtClean="0"/>
              <a:t>Угол поворота спина в лаб. системе</a:t>
            </a:r>
            <a:endParaRPr lang="ru-RU" altLang="ru-RU" sz="2200" baseline="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51108" y="3573409"/>
            <a:ext cx="49601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200" b="1" baseline="0" dirty="0" smtClean="0"/>
              <a:t>В ускорительной системе координат</a:t>
            </a:r>
            <a:r>
              <a:rPr lang="ru-RU" altLang="ru-RU" sz="2200" baseline="0" dirty="0" smtClean="0"/>
              <a:t>, </a:t>
            </a:r>
            <a:r>
              <a:rPr lang="en-US" altLang="ru-RU" sz="2200" baseline="0" dirty="0" smtClean="0"/>
              <a:t/>
            </a:r>
            <a:br>
              <a:rPr lang="en-US" altLang="ru-RU" sz="2200" baseline="0" dirty="0" smtClean="0"/>
            </a:br>
            <a:r>
              <a:rPr lang="ru-RU" altLang="ru-RU" sz="2200" baseline="0" dirty="0" smtClean="0"/>
              <a:t>вращающейся вместе  с частицей:</a:t>
            </a:r>
            <a:endParaRPr lang="ru-RU" altLang="ru-RU" sz="2200" baseline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151108" y="4580128"/>
                <a:ext cx="47886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aseline="0">
                            <a:latin typeface="Cambria Math" panose="02040503050406030204" pitchFamily="18" charset="0"/>
                          </a:rPr>
                          <m:t>Ψ</m:t>
                        </m:r>
                        <m:r>
                          <a:rPr lang="ru-RU" sz="2400" b="0" i="0" baseline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aseline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ru-RU" sz="2400" i="1" baseline="0">
                            <a:latin typeface="Cambria Math" panose="02040503050406030204" pitchFamily="18" charset="0"/>
                          </a:rPr>
                          <m:t>лаб</m:t>
                        </m:r>
                      </m:sub>
                    </m:sSub>
                    <m:r>
                      <a:rPr lang="ru-RU" sz="2400" b="0" i="1" baseline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ru-RU" sz="2400" b="0" i="1" baseline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baseline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aseline="0" dirty="0"/>
                  <a:t> </a:t>
                </a:r>
                <a14:m>
                  <m:oMath xmlns:m="http://schemas.openxmlformats.org/officeDocument/2006/math">
                    <m:r>
                      <a:rPr lang="en-US" sz="2400" i="1" baseline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i="1" baseline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 baseline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i="1" baseline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ru-RU" sz="2400" b="0" i="1" baseline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baseline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i="1" baseline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ru-RU" sz="2400" b="0" i="1" baseline="0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400" b="0" i="1" baseline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altLang="ru-RU" sz="24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108" y="4580128"/>
                <a:ext cx="4788619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82"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34928" y="5381727"/>
                <a:ext cx="3232360" cy="5627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i="1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acc>
                        </m:e>
                        <m:sub>
                          <m:r>
                            <a:rPr lang="en-US" sz="2800" b="1" i="1" baseline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ru-RU" sz="2800" b="1" i="1" baseline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𝝂</m:t>
                      </m:r>
                      <m:r>
                        <a:rPr lang="en-US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sz="2800" b="1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928" y="5381727"/>
                <a:ext cx="3232360" cy="5627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547" y="811987"/>
            <a:ext cx="3240000" cy="324000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164295" y="2323987"/>
            <a:ext cx="216000" cy="216000"/>
            <a:chOff x="6391421" y="3524878"/>
            <a:chExt cx="216000" cy="216000"/>
          </a:xfrm>
        </p:grpSpPr>
        <p:sp>
          <p:nvSpPr>
            <p:cNvPr id="26" name="Овал 25"/>
            <p:cNvSpPr/>
            <p:nvPr/>
          </p:nvSpPr>
          <p:spPr bwMode="auto">
            <a:xfrm>
              <a:off x="6391421" y="3524878"/>
              <a:ext cx="216000" cy="21600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30000" smtClean="0">
                <a:ln>
                  <a:noFill/>
                </a:ln>
                <a:effectLst/>
                <a:latin typeface="Times New Roman" panose="02020603050405020304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>
              <a:stCxn id="26" idx="7"/>
              <a:endCxn id="26" idx="3"/>
            </p:cNvCxnSpPr>
            <p:nvPr/>
          </p:nvCxnSpPr>
          <p:spPr bwMode="auto">
            <a:xfrm flipH="1">
              <a:off x="6423053" y="3556510"/>
              <a:ext cx="152736" cy="1527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Прямая соединительная линия 27"/>
            <p:cNvCxnSpPr>
              <a:stCxn id="26" idx="1"/>
              <a:endCxn id="26" idx="5"/>
            </p:cNvCxnSpPr>
            <p:nvPr/>
          </p:nvCxnSpPr>
          <p:spPr bwMode="auto">
            <a:xfrm>
              <a:off x="6423053" y="3556510"/>
              <a:ext cx="152736" cy="1527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679849" y="2217229"/>
                <a:ext cx="538865" cy="506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200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200" i="1" baseline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US" sz="2200" i="1" baseline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849" y="2217229"/>
                <a:ext cx="538865" cy="50654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0DD82-032B-44B4-978B-B4B00BE4CB36}" type="slidenum">
              <a:rPr lang="ru-RU" altLang="ru-RU" sz="2000" smtClean="0">
                <a:solidFill>
                  <a:srgbClr val="FF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6286502"/>
            <a:ext cx="1093013" cy="576000"/>
          </a:xfrm>
          <a:prstGeom prst="rect">
            <a:avLst/>
          </a:prstGeom>
        </p:spPr>
      </p:pic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0" y="0"/>
            <a:ext cx="9144000" cy="447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165448" y="-22225"/>
            <a:ext cx="89785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 baseline="30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 baseline="0" dirty="0" smtClean="0">
                <a:solidFill>
                  <a:srgbClr val="333399"/>
                </a:solidFill>
              </a:rPr>
              <a:t>Вектор и степень поляризации </a:t>
            </a:r>
            <a:endParaRPr lang="ru-RU" altLang="ru-RU" sz="2400" b="1" baseline="0" dirty="0">
              <a:solidFill>
                <a:srgbClr val="333399"/>
              </a:solidFill>
            </a:endParaRPr>
          </a:p>
        </p:txBody>
      </p:sp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0" y="6265863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169"/>
              <p:cNvSpPr txBox="1">
                <a:spLocks noChangeArrowheads="1"/>
              </p:cNvSpPr>
              <p:nvPr/>
            </p:nvSpPr>
            <p:spPr bwMode="auto">
              <a:xfrm>
                <a:off x="50216" y="3978356"/>
                <a:ext cx="4574104" cy="4720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200" baseline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200" b="0" i="0" baseline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ru-RU" sz="2200" i="1" baseline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200" baseline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acc>
                    <m:r>
                      <a:rPr lang="en-US" sz="2200" b="0" i="1" baseline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200" baseline="0" dirty="0" smtClean="0">
                    <a:sym typeface="Symbol" panose="05050102010706020507" pitchFamily="18" charset="2"/>
                  </a:rPr>
                  <a:t>  </a:t>
                </a:r>
                <a:r>
                  <a:rPr lang="ru-RU" altLang="ru-RU" sz="2200" baseline="0" dirty="0" smtClean="0"/>
                  <a:t>спиновое возмущение</a:t>
                </a:r>
                <a:r>
                  <a:rPr lang="en-US" altLang="ru-RU" sz="2200" baseline="0" dirty="0" smtClean="0"/>
                  <a:t> </a:t>
                </a:r>
                <a14:m>
                  <m:oMath xmlns:m="http://schemas.openxmlformats.org/officeDocument/2006/math">
                    <m:r>
                      <a:rPr lang="ru-RU" altLang="ru-RU" sz="2200" b="0" i="0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ru-RU" sz="22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ru-RU" altLang="ru-RU" sz="2200" baseline="0" dirty="0"/>
              </a:p>
            </p:txBody>
          </p:sp>
        </mc:Choice>
        <mc:Fallback xmlns="">
          <p:sp>
            <p:nvSpPr>
              <p:cNvPr id="48" name="Text 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16" y="3978356"/>
                <a:ext cx="4574104" cy="472052"/>
              </a:xfrm>
              <a:prstGeom prst="rect">
                <a:avLst/>
              </a:prstGeom>
              <a:blipFill rotWithShape="0">
                <a:blip r:embed="rId4"/>
                <a:stretch>
                  <a:fillRect t="-1299" b="-259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 Box 174"/>
          <p:cNvSpPr txBox="1">
            <a:spLocks noChangeArrowheads="1"/>
          </p:cNvSpPr>
          <p:nvPr/>
        </p:nvSpPr>
        <p:spPr bwMode="auto">
          <a:xfrm>
            <a:off x="5141084" y="3856433"/>
            <a:ext cx="370464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200" baseline="0" dirty="0"/>
              <a:t> </a:t>
            </a:r>
            <a:r>
              <a:rPr lang="en-US" sz="2200" baseline="0" dirty="0">
                <a:sym typeface="Symbol" panose="05050102010706020507" pitchFamily="18" charset="2"/>
              </a:rPr>
              <a:t> </a:t>
            </a:r>
            <a:r>
              <a:rPr lang="ru-RU" altLang="ru-RU" sz="2200" baseline="0" dirty="0" smtClean="0"/>
              <a:t>разброс </a:t>
            </a:r>
            <a:r>
              <a:rPr lang="ru-RU" altLang="ru-RU" sz="2200" baseline="0" dirty="0"/>
              <a:t>осей прецессии </a:t>
            </a:r>
            <a:r>
              <a:rPr lang="en-US" altLang="ru-RU" sz="2200" baseline="0" dirty="0"/>
              <a:t> </a:t>
            </a:r>
            <a:r>
              <a:rPr lang="en-US" altLang="ru-RU" sz="2200" i="1" baseline="0" dirty="0"/>
              <a:t>n</a:t>
            </a:r>
            <a:endParaRPr lang="ru-RU" altLang="ru-RU" sz="2200" i="1" baseline="0" dirty="0"/>
          </a:p>
        </p:txBody>
      </p:sp>
      <p:sp>
        <p:nvSpPr>
          <p:cNvPr id="50" name="Text Box 176"/>
          <p:cNvSpPr txBox="1">
            <a:spLocks noChangeArrowheads="1"/>
          </p:cNvSpPr>
          <p:nvPr/>
        </p:nvSpPr>
        <p:spPr bwMode="auto">
          <a:xfrm>
            <a:off x="5100265" y="4160427"/>
            <a:ext cx="381171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200" baseline="0" dirty="0" smtClean="0"/>
              <a:t> </a:t>
            </a:r>
            <a:r>
              <a:rPr lang="en-US" sz="2200" baseline="0" dirty="0">
                <a:sym typeface="Symbol" panose="05050102010706020507" pitchFamily="18" charset="2"/>
              </a:rPr>
              <a:t> </a:t>
            </a:r>
            <a:r>
              <a:rPr lang="ru-RU" altLang="ru-RU" sz="2200" baseline="0" dirty="0" smtClean="0"/>
              <a:t>разброс  </a:t>
            </a:r>
            <a:r>
              <a:rPr lang="ru-RU" altLang="ru-RU" sz="2200" baseline="0" dirty="0"/>
              <a:t>спиновой частоты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4388702" y="3784066"/>
                <a:ext cx="706668" cy="847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ru-RU" sz="220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ru-RU" sz="22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ru-RU" sz="2200" baseline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altLang="ru-RU" sz="2200" i="1" baseline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ru-RU" sz="2200" i="1" baseline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ru-RU" sz="2200" baseline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200" b="0" i="1" baseline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702" y="3784066"/>
                <a:ext cx="706668" cy="8475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181"/>
              <p:cNvSpPr txBox="1">
                <a:spLocks noChangeArrowheads="1"/>
              </p:cNvSpPr>
              <p:nvPr/>
            </p:nvSpPr>
            <p:spPr bwMode="auto">
              <a:xfrm>
                <a:off x="65088" y="4712498"/>
                <a:ext cx="4253671" cy="499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200" baseline="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ru-RU" sz="2200" b="0" i="1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ru-RU" sz="2200" b="0" i="0" baseline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acc>
                    <m:r>
                      <a:rPr lang="en-US" altLang="ru-RU" sz="2200" b="0" i="1" baseline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ru-RU" sz="2200" b="0" i="1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ru-RU" sz="2200" b="0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sz="2200" b="0" i="1" baseline="0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ru-RU" sz="2200" baseline="0" dirty="0" smtClean="0"/>
                  <a:t>   </a:t>
                </a:r>
                <a:r>
                  <a:rPr lang="en-US" sz="2200" baseline="0" dirty="0" smtClean="0">
                    <a:sym typeface="Symbol" panose="05050102010706020507" pitchFamily="18" charset="2"/>
                  </a:rPr>
                  <a:t> </a:t>
                </a:r>
                <a:r>
                  <a:rPr lang="ru-RU" altLang="ru-RU" sz="2200" b="1" baseline="0" dirty="0" smtClean="0"/>
                  <a:t>вектор </a:t>
                </a:r>
                <a:r>
                  <a:rPr lang="ru-RU" altLang="ru-RU" sz="2200" b="1" baseline="0" dirty="0"/>
                  <a:t>поляризации</a:t>
                </a:r>
              </a:p>
            </p:txBody>
          </p:sp>
        </mc:Choice>
        <mc:Fallback xmlns="">
          <p:sp>
            <p:nvSpPr>
              <p:cNvPr id="54" name="Text 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88" y="4712498"/>
                <a:ext cx="4253671" cy="499752"/>
              </a:xfrm>
              <a:prstGeom prst="rect">
                <a:avLst/>
              </a:prstGeom>
              <a:blipFill rotWithShape="0">
                <a:blip r:embed="rId6"/>
                <a:stretch>
                  <a:fillRect r="-574" b="-207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183"/>
              <p:cNvSpPr txBox="1">
                <a:spLocks noChangeArrowheads="1"/>
              </p:cNvSpPr>
              <p:nvPr/>
            </p:nvSpPr>
            <p:spPr bwMode="auto">
              <a:xfrm>
                <a:off x="4200012" y="4698672"/>
                <a:ext cx="5094113" cy="499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200" baseline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ru-RU" sz="2200" b="0" i="1" baseline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ru-RU" sz="2200" b="0" i="0" baseline="0" smtClean="0">
                        <a:latin typeface="Cambria Math" panose="02040503050406030204" pitchFamily="18" charset="0"/>
                      </a:rPr>
                      <m:t>=1−</m:t>
                    </m:r>
                    <m:d>
                      <m:dPr>
                        <m:begChr m:val="|"/>
                        <m:endChr m:val="|"/>
                        <m:ctrlPr>
                          <a:rPr lang="en-US" altLang="ru-RU" sz="2200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ru-RU" sz="2200" i="1" baseline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ru-RU" sz="2200" baseline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ru-RU" sz="2200" baseline="0" dirty="0" smtClean="0"/>
                  <a:t> </a:t>
                </a:r>
                <a:r>
                  <a:rPr lang="en-US" sz="2200" baseline="0" dirty="0" smtClean="0">
                    <a:sym typeface="Symbol" panose="05050102010706020507" pitchFamily="18" charset="2"/>
                  </a:rPr>
                  <a:t> </a:t>
                </a:r>
                <a:r>
                  <a:rPr lang="ru-RU" altLang="ru-RU" sz="2200" b="1" baseline="0" dirty="0" smtClean="0"/>
                  <a:t>степень </a:t>
                </a:r>
                <a:r>
                  <a:rPr lang="ru-RU" altLang="ru-RU" sz="2200" b="1" baseline="0" dirty="0"/>
                  <a:t>деполяризации</a:t>
                </a:r>
                <a:r>
                  <a:rPr lang="en-US" altLang="ru-RU" sz="2200" baseline="0" dirty="0"/>
                  <a:t> </a:t>
                </a:r>
                <a:endParaRPr lang="ru-RU" altLang="ru-RU" sz="2200" baseline="0" dirty="0"/>
              </a:p>
            </p:txBody>
          </p:sp>
        </mc:Choice>
        <mc:Fallback xmlns="">
          <p:sp>
            <p:nvSpPr>
              <p:cNvPr id="56" name="Text 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0012" y="4698672"/>
                <a:ext cx="5094113" cy="499176"/>
              </a:xfrm>
              <a:prstGeom prst="rect">
                <a:avLst/>
              </a:prstGeom>
              <a:blipFill rotWithShape="0">
                <a:blip r:embed="rId7"/>
                <a:stretch>
                  <a:fillRect b="-195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089756" y="5675562"/>
                <a:ext cx="3304559" cy="499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ru-RU" sz="220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ru-RU" sz="2200" baseline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</m:acc>
                      <m:r>
                        <a:rPr lang="en-US" altLang="ru-RU" sz="2200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200" i="1" baseline="0">
                              <a:cs typeface="Times New Roman" panose="02020603050405020304" pitchFamily="18" charset="0"/>
                            </a:rPr>
                            <m:t>J</m:t>
                          </m:r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altLang="ru-RU" sz="2200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sz="2200" i="1" baseline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lang="en-US" altLang="ru-RU" sz="2200" b="0" i="1" baseline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ru-RU" sz="2200" i="1" baseline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ru-RU" sz="2200" i="1" baseline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ru-RU" sz="2200" i="1" baseline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ru-RU" sz="2200" i="1" baseline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ru-RU" sz="2200" i="1" baseline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ru-RU" sz="2200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ru-RU" sz="2200" i="1" baseline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200" i="1" baseline="0">
                              <a:cs typeface="Times New Roman" panose="02020603050405020304" pitchFamily="18" charset="0"/>
                            </a:rPr>
                            <m:t>J</m:t>
                          </m:r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altLang="ru-RU" sz="2200" i="1" baseline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ru-RU" sz="2200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ru-RU" sz="2200" i="1" baseline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756" y="5675562"/>
                <a:ext cx="3304559" cy="49975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ine 27"/>
          <p:cNvSpPr>
            <a:spLocks noChangeShapeType="1"/>
          </p:cNvSpPr>
          <p:nvPr/>
        </p:nvSpPr>
        <p:spPr bwMode="auto">
          <a:xfrm>
            <a:off x="0" y="3730091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330398" y="1208794"/>
            <a:ext cx="38072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200" b="1" baseline="0" dirty="0" smtClean="0">
                <a:solidFill>
                  <a:srgbClr val="FF0000"/>
                </a:solidFill>
              </a:rPr>
              <a:t>Неравновесная орбита</a:t>
            </a:r>
            <a:endParaRPr lang="ru-RU" altLang="ru-RU" sz="2200" b="1" baseline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27204" y="1675620"/>
                <a:ext cx="4984228" cy="423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d>
                        <m:dPr>
                          <m:ctrlP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ru-RU" sz="22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sz="2200" b="0" i="1" baseline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ru-RU" sz="2200" b="0" i="1" baseline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ru-RU" sz="22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ru-RU" sz="2200" b="0" i="0" baseline="0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altLang="ru-RU" sz="2200" b="0" i="1" baseline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altLang="ru-RU" sz="2200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altLang="ru-RU" sz="2200" b="0" i="1" baseline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ru-RU" sz="2200" b="0" i="1" baseline="0" smtClean="0">
                          <a:latin typeface="Cambria Math" panose="02040503050406030204" pitchFamily="18" charset="0"/>
                        </a:rPr>
                        <m:t>𝜃</m:t>
                      </m:r>
                      <m:sSub>
                        <m:sSubPr>
                          <m:ctrlPr>
                            <a:rPr lang="en-US" altLang="ru-RU" sz="2200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sz="2200" b="0" i="1" baseline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ru-RU" sz="2200" i="1" baseline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ru-RU" sz="2200" i="1" baseline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ru-RU" sz="2200" baseline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ru-RU" sz="2200" i="1" baseline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ru-RU" sz="2200" b="0" i="1" baseline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4" y="1675620"/>
                <a:ext cx="4984228" cy="423065"/>
              </a:xfrm>
              <a:prstGeom prst="rect">
                <a:avLst/>
              </a:prstGeom>
              <a:blipFill rotWithShape="0">
                <a:blip r:embed="rId9"/>
                <a:stretch>
                  <a:fillRect b="-202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296289" y="2104081"/>
                <a:ext cx="437549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20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200" i="1" baseline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ru-RU" sz="2200" i="1" baseline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ru-RU" sz="2200" i="1" baseline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ru-RU" sz="2200" i="1" baseline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ru-RU" sz="2200" baseline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ru-RU" sz="2200" i="1" baseline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baseline="0" dirty="0" smtClean="0"/>
                  <a:t> </a:t>
                </a:r>
                <a:r>
                  <a:rPr lang="en-US" sz="2200" baseline="0" dirty="0" smtClean="0">
                    <a:sym typeface="Symbol" panose="05050102010706020507" pitchFamily="18" charset="2"/>
                  </a:rPr>
                  <a:t> </a:t>
                </a:r>
                <a:r>
                  <a:rPr lang="ru-RU" sz="2200" baseline="0" dirty="0">
                    <a:sym typeface="Symbol" panose="05050102010706020507" pitchFamily="18" charset="2"/>
                  </a:rPr>
                  <a:t>переменные действие-фаза </a:t>
                </a:r>
                <a:r>
                  <a:rPr lang="ru-RU" sz="2200" baseline="0" dirty="0" smtClean="0">
                    <a:sym typeface="Symbol" panose="05050102010706020507" pitchFamily="18" charset="2"/>
                  </a:rPr>
                  <a:t/>
                </a:r>
                <a:br>
                  <a:rPr lang="ru-RU" sz="2200" baseline="0" dirty="0" smtClean="0">
                    <a:sym typeface="Symbol" panose="05050102010706020507" pitchFamily="18" charset="2"/>
                  </a:rPr>
                </a:br>
                <a:r>
                  <a:rPr lang="ru-RU" sz="2200" baseline="0" dirty="0" smtClean="0">
                    <a:sym typeface="Symbol" panose="05050102010706020507" pitchFamily="18" charset="2"/>
                  </a:rPr>
                  <a:t>            бетатронного движения</a:t>
                </a:r>
                <a:endParaRPr lang="ru-RU" sz="2200" baseline="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89" y="2104081"/>
                <a:ext cx="4375493" cy="769441"/>
              </a:xfrm>
              <a:prstGeom prst="rect">
                <a:avLst/>
              </a:prstGeom>
              <a:blipFill rotWithShape="0">
                <a:blip r:embed="rId10"/>
                <a:stretch>
                  <a:fillRect l="-139" t="-6349" r="-976" b="-15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275643" y="2796481"/>
                <a:ext cx="4580537" cy="812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1" baseline="0">
                        <a:cs typeface="Times New Roman" panose="02020603050405020304" pitchFamily="18" charset="0"/>
                      </a:rPr>
                      <m:t>J</m:t>
                    </m:r>
                    <m:r>
                      <a:rPr lang="en-US" altLang="ru-RU" sz="2200" b="0" i="1" baseline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ru-RU" sz="2200" i="1" baseline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ru-RU" sz="2200" i="1" baseline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altLang="ru-RU" sz="2200" i="1" baseline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ru-RU" sz="2200" i="1" baseline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ru-RU" sz="2200" i="1" baseline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200" baseline="0" dirty="0" smtClean="0"/>
                  <a:t> </a:t>
                </a:r>
                <a:r>
                  <a:rPr lang="en-US" sz="2200" baseline="0" dirty="0" smtClean="0">
                    <a:sym typeface="Symbol" panose="05050102010706020507" pitchFamily="18" charset="2"/>
                  </a:rPr>
                  <a:t> </a:t>
                </a:r>
                <a:r>
                  <a:rPr lang="ru-RU" sz="2200" b="1" baseline="0" dirty="0" smtClean="0">
                    <a:sym typeface="Symbol" panose="05050102010706020507" pitchFamily="18" charset="2"/>
                  </a:rPr>
                  <a:t>спиновый адиабатический</a:t>
                </a:r>
                <a:r>
                  <a:rPr lang="en-US" sz="2200" b="1" baseline="0" dirty="0" smtClean="0">
                    <a:sym typeface="Symbol" panose="05050102010706020507" pitchFamily="18" charset="2"/>
                  </a:rPr>
                  <a:t>  </a:t>
                </a:r>
                <a:r>
                  <a:rPr lang="ru-RU" sz="2200" b="1" baseline="0" dirty="0" smtClean="0">
                    <a:sym typeface="Symbol" panose="05050102010706020507" pitchFamily="18" charset="2"/>
                  </a:rPr>
                  <a:t>инвариант </a:t>
                </a:r>
                <a:r>
                  <a:rPr lang="ru-RU" sz="2200" baseline="0" dirty="0" smtClean="0">
                    <a:sym typeface="Symbol" panose="05050102010706020507" pitchFamily="18" charset="2"/>
                  </a:rPr>
                  <a:t>(САИ)</a:t>
                </a:r>
                <a:endParaRPr lang="ru-RU" sz="2200" baseline="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43" y="2796481"/>
                <a:ext cx="4580537" cy="812787"/>
              </a:xfrm>
              <a:prstGeom prst="rect">
                <a:avLst/>
              </a:prstGeom>
              <a:blipFill rotWithShape="0">
                <a:blip r:embed="rId11"/>
                <a:stretch>
                  <a:fillRect l="-1729" t="-752" r="-1064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96162" y="5247497"/>
            <a:ext cx="81915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200" baseline="0" dirty="0" smtClean="0"/>
              <a:t>Угловые скобки означают усреднение по частицам в сгустке пучка</a:t>
            </a:r>
            <a:endParaRPr lang="ru-RU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668208" y="451399"/>
                <a:ext cx="2963375" cy="815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i="1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i="1" baseline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ru-RU" sz="2200" i="1" baseline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200" i="1" baseline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num>
                        <m:den>
                          <m:r>
                            <a:rPr lang="ru-RU" sz="2200" i="1" baseline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200" b="0" i="0" baseline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200" baseline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200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200" baseline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</m:acc>
                      <m:r>
                        <a:rPr lang="en-US" sz="2200" b="0" i="1" baseline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baseline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200" b="0" i="1" baseline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baseline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baseline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2200" b="0" i="1" baseline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baseline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2200" baseline="0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ru-RU" sz="2200" i="1" baseline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200" i="1" baseline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200" b="0" i="1" baseline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ru-RU" sz="2200" baseline="0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08" y="451399"/>
                <a:ext cx="2963375" cy="81599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086677" y="6287536"/>
            <a:ext cx="769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baseline="0" dirty="0" smtClean="0">
                <a:solidFill>
                  <a:schemeClr val="accent2"/>
                </a:solidFill>
              </a:rPr>
              <a:t>Ю.Н</a:t>
            </a:r>
            <a:r>
              <a:rPr lang="en-GB" altLang="ru-RU" sz="1400" b="1" baseline="0" dirty="0" smtClean="0">
                <a:solidFill>
                  <a:schemeClr val="accent2"/>
                </a:solidFill>
              </a:rPr>
              <a:t>.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Филатов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Управление поляризацией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протонов и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дейтронов в ускорительном </a:t>
            </a:r>
            <a:r>
              <a:rPr lang="ru-RU" altLang="ru-RU" sz="1400" b="1" i="1" baseline="0" dirty="0" smtClean="0">
                <a:solidFill>
                  <a:schemeClr val="accent2"/>
                </a:solidFill>
              </a:rPr>
              <a:t>комплексе </a:t>
            </a:r>
            <a:r>
              <a:rPr lang="ru-RU" altLang="ru-RU" sz="1400" b="1" i="1" baseline="0" dirty="0">
                <a:solidFill>
                  <a:schemeClr val="accent2"/>
                </a:solidFill>
              </a:rPr>
              <a:t>NICA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.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Школа ускорительной физики, </a:t>
            </a:r>
            <a:r>
              <a:rPr lang="ru-RU" altLang="ru-RU" sz="1400" b="1" baseline="0" dirty="0" err="1" smtClean="0">
                <a:solidFill>
                  <a:schemeClr val="accent2"/>
                </a:solidFill>
              </a:rPr>
              <a:t>Липня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 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21 июня</a:t>
            </a:r>
            <a:r>
              <a:rPr lang="en-US" altLang="ru-RU" sz="1400" b="1" baseline="0" dirty="0" smtClean="0">
                <a:solidFill>
                  <a:schemeClr val="accent2"/>
                </a:solidFill>
              </a:rPr>
              <a:t>, 20</a:t>
            </a:r>
            <a:r>
              <a:rPr lang="ru-RU" altLang="ru-RU" sz="1400" b="1" baseline="0" dirty="0" smtClean="0">
                <a:solidFill>
                  <a:schemeClr val="accent2"/>
                </a:solidFill>
              </a:rPr>
              <a:t>23</a:t>
            </a:r>
            <a:endParaRPr lang="ru-RU" altLang="ru-RU" sz="1400" b="1" baseline="0" dirty="0">
              <a:solidFill>
                <a:schemeClr val="accent2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5859669" y="705935"/>
            <a:ext cx="3014663" cy="3078162"/>
            <a:chOff x="6150730" y="2643961"/>
            <a:chExt cx="3014663" cy="307816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5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75272321"/>
                    </p:ext>
                  </p:extLst>
                </p:nvPr>
              </p:nvGraphicFramePr>
              <p:xfrm>
                <a:off x="6150730" y="2643961"/>
                <a:ext cx="3014663" cy="30781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6590" name="Document" r:id="rId13" imgW="3240693" imgH="3307804" progId="Word.Document.8">
                        <p:embed/>
                      </p:oleObj>
                    </mc:Choice>
                    <mc:Fallback>
                      <p:oleObj name="Document" r:id="rId13" imgW="3240693" imgH="3307804" progId="Word.Document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150730" y="2643961"/>
                              <a:ext cx="3014663" cy="30781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5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75272321"/>
                    </p:ext>
                  </p:extLst>
                </p:nvPr>
              </p:nvGraphicFramePr>
              <p:xfrm>
                <a:off x="6150730" y="2643961"/>
                <a:ext cx="3014663" cy="30781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6578" name="Document" r:id="rId18" imgW="3240693" imgH="3307804" progId="Word.Document.8">
                        <p:embed/>
                      </p:oleObj>
                    </mc:Choice>
                    <mc:Fallback>
                      <p:oleObj name="Document" r:id="rId18" imgW="3240693" imgH="3307804" progId="Word.Document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150730" y="2643961"/>
                              <a:ext cx="3014663" cy="30781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Прямоугольник 25"/>
                <p:cNvSpPr/>
                <p:nvPr/>
              </p:nvSpPr>
              <p:spPr>
                <a:xfrm>
                  <a:off x="8494040" y="3768596"/>
                  <a:ext cx="528543" cy="5088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ru-RU" sz="2400" i="1" baseline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ru-RU" sz="2400" i="1" baseline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ru-RU" sz="2400" i="1" baseline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ru-RU" sz="2400" i="1" baseline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26" name="Прямоугольник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4040" y="3768596"/>
                  <a:ext cx="528543" cy="50885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Прямоугольник 26"/>
                <p:cNvSpPr/>
                <p:nvPr/>
              </p:nvSpPr>
              <p:spPr>
                <a:xfrm>
                  <a:off x="6176020" y="2824962"/>
                  <a:ext cx="682430" cy="5088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ru-RU" sz="240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ru-RU" sz="2400" i="1" baseline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ru-RU" sz="2400" i="1" baseline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ru-RU" sz="2400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ru-RU" sz="2400" b="0" i="1" baseline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27" name="Прямоугольник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6020" y="2824962"/>
                  <a:ext cx="682430" cy="50885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3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74730</TotalTime>
  <Words>2211</Words>
  <Application>Microsoft Office PowerPoint</Application>
  <PresentationFormat>Экран (4:3)</PresentationFormat>
  <Paragraphs>421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46" baseType="lpstr">
      <vt:lpstr>Comic Sans MS</vt:lpstr>
      <vt:lpstr>Calibri</vt:lpstr>
      <vt:lpstr>Times New Roman</vt:lpstr>
      <vt:lpstr>Arial</vt:lpstr>
      <vt:lpstr>Verdana</vt:lpstr>
      <vt:lpstr>MS PGothic</vt:lpstr>
      <vt:lpstr>Wingdings</vt:lpstr>
      <vt:lpstr>Symbol</vt:lpstr>
      <vt:lpstr>Times</vt:lpstr>
      <vt:lpstr>Bookman Old Style</vt:lpstr>
      <vt:lpstr>Cambria Math</vt:lpstr>
      <vt:lpstr>Оформление по умолчанию</vt:lpstr>
      <vt:lpstr>Document</vt:lpstr>
      <vt:lpstr>Формула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JINR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Smirnov</dc:creator>
  <cp:lastModifiedBy>User</cp:lastModifiedBy>
  <cp:revision>2023</cp:revision>
  <dcterms:created xsi:type="dcterms:W3CDTF">2007-06-18T11:06:55Z</dcterms:created>
  <dcterms:modified xsi:type="dcterms:W3CDTF">2023-06-20T22:23:11Z</dcterms:modified>
</cp:coreProperties>
</file>