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1" r:id="rId5"/>
    <p:sldId id="291" r:id="rId6"/>
    <p:sldId id="260" r:id="rId7"/>
    <p:sldId id="262" r:id="rId8"/>
    <p:sldId id="263" r:id="rId9"/>
    <p:sldId id="292" r:id="rId10"/>
    <p:sldId id="267" r:id="rId11"/>
    <p:sldId id="264" r:id="rId12"/>
    <p:sldId id="265" r:id="rId13"/>
    <p:sldId id="266" r:id="rId14"/>
    <p:sldId id="268" r:id="rId15"/>
    <p:sldId id="257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93" r:id="rId26"/>
    <p:sldId id="278" r:id="rId27"/>
    <p:sldId id="25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12190413" cy="6859588"/>
  <p:notesSz cx="6858000" cy="9144000"/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70" y="-228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A6494B-4514-3A0D-EFCF-1D8A7C329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57" y="1122622"/>
            <a:ext cx="11518500" cy="238815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5900" b="1" cap="all" baseline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6CD067A-8A0F-0619-E025-E78DE79B7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57" y="3602871"/>
            <a:ext cx="11518500" cy="165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7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00"/>
            </a:lvl4pPr>
            <a:lvl5pPr marL="2438339" indent="0" algn="ctr">
              <a:buNone/>
              <a:defRPr sz="2100"/>
            </a:lvl5pPr>
            <a:lvl6pPr marL="3047924" indent="0" algn="ctr">
              <a:buNone/>
              <a:defRPr sz="2100"/>
            </a:lvl6pPr>
            <a:lvl7pPr marL="3657509" indent="0" algn="ctr">
              <a:buNone/>
              <a:defRPr sz="2100"/>
            </a:lvl7pPr>
            <a:lvl8pPr marL="4267093" indent="0" algn="ctr">
              <a:buNone/>
              <a:defRPr sz="2100"/>
            </a:lvl8pPr>
            <a:lvl9pPr marL="4876678" indent="0" algn="ctr">
              <a:buNone/>
              <a:defRPr sz="21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A9BCCF-55A5-5B85-3D23-1CD4F191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</p:spTree>
    <p:extLst>
      <p:ext uri="{BB962C8B-B14F-4D97-AF65-F5344CB8AC3E}">
        <p14:creationId xmlns="" xmlns:p14="http://schemas.microsoft.com/office/powerpoint/2010/main" val="4157625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ABE1CA-F7EF-CFEA-D95F-D7F8F2E4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7" y="1710135"/>
            <a:ext cx="11518500" cy="285339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697F1DF-46DA-BA01-97EF-FB951CECA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57" y="4590528"/>
            <a:ext cx="11518500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79993B-9F97-21B2-C36E-51AEF2A69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</p:spTree>
    <p:extLst>
      <p:ext uri="{BB962C8B-B14F-4D97-AF65-F5344CB8AC3E}">
        <p14:creationId xmlns="" xmlns:p14="http://schemas.microsoft.com/office/powerpoint/2010/main" val="47245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6C6B58-BC21-C5C6-214D-082CE136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7" y="180040"/>
            <a:ext cx="11518500" cy="13683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076E9B-C15E-3D30-2511-F42B99F4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57" y="1620375"/>
            <a:ext cx="11518500" cy="4681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8199BB-37F3-585F-A48E-CECF848C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078501-F22E-9AC4-C93D-5AF143DA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115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два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6C6B58-BC21-C5C6-214D-082CE1368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7" y="180040"/>
            <a:ext cx="11518500" cy="13683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076E9B-C15E-3D30-2511-F42B99F4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56" y="1620375"/>
            <a:ext cx="5723255" cy="4681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8199BB-37F3-585F-A48E-CECF848C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078501-F22E-9AC4-C93D-5AF143DA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42695C03-4C8A-D7ED-40D4-70916D0CA0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31204" y="1620375"/>
            <a:ext cx="5723255" cy="46810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3869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978874-F0E2-97B8-4A4D-A5802EA5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7" y="180040"/>
            <a:ext cx="11518500" cy="13683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7230697-95B2-C122-7B5D-F4E41886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1FCEB5-BF5B-D976-BCF8-997CABB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067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03DB3FA-0431-3642-F442-563B65C1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8AFCE96-728B-6D21-38C5-1BFDA136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687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NICA_header_bl-wh.tif">
            <a:extLst>
              <a:ext uri="{FF2B5EF4-FFF2-40B4-BE49-F238E27FC236}">
                <a16:creationId xmlns="" xmlns:a16="http://schemas.microsoft.com/office/drawing/2014/main" id="{B01EF99B-013D-DEDD-E82A-2BE7AACFDF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613" cy="120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BFA25C-96F3-DAB8-499D-801A396F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57" y="180040"/>
            <a:ext cx="11518500" cy="1368317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E3067C-B9AC-DBC1-1CB4-0733FA9B0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957" y="1620375"/>
            <a:ext cx="11518500" cy="4681084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BD8FB2-1416-15E7-5D56-DAE7A5BD2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6487" y="6357824"/>
            <a:ext cx="9186764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XIV Международный научный семинар памяти профессора В. П. Саранцева «Проблемы коллайдеров и ускорителей заряженных частиц», г. Алушта, 20-25 сентября 2022 г.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7120D76-9E3E-5CEE-BBC1-D6227F628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3254" y="6357824"/>
            <a:ext cx="931205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21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35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Группа 15">
            <a:extLst>
              <a:ext uri="{FF2B5EF4-FFF2-40B4-BE49-F238E27FC236}">
                <a16:creationId xmlns="" xmlns:a16="http://schemas.microsoft.com/office/drawing/2014/main" id="{707CEA3B-429D-E4E0-612C-66662AC122EC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121417"/>
            <a:ext cx="12191613" cy="539552"/>
            <a:chOff x="0" y="6120000"/>
            <a:chExt cx="12125460" cy="5364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cxnSp>
          <p:nvCxnSpPr>
            <p:cNvPr id="8" name="Straight Connector 5">
              <a:extLst>
                <a:ext uri="{FF2B5EF4-FFF2-40B4-BE49-F238E27FC236}">
                  <a16:creationId xmlns="" xmlns:a16="http://schemas.microsoft.com/office/drawing/2014/main" id="{B94623AF-9A74-6433-5955-76BEE9532390}"/>
                </a:ext>
              </a:extLst>
            </p:cNvPr>
            <p:cNvCxnSpPr/>
            <p:nvPr/>
          </p:nvCxnSpPr>
          <p:spPr bwMode="auto">
            <a:xfrm>
              <a:off x="1710435" y="6387142"/>
              <a:ext cx="10415025" cy="2117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7" descr="NICA-Logo_4c">
              <a:extLst>
                <a:ext uri="{FF2B5EF4-FFF2-40B4-BE49-F238E27FC236}">
                  <a16:creationId xmlns="" xmlns:a16="http://schemas.microsoft.com/office/drawing/2014/main" id="{B9F85420-6347-8FCA-9911-10C79683E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83" y="6191331"/>
              <a:ext cx="795945" cy="39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72361EAB-A66C-7CD2-EEDA-2B7C19192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20000"/>
              <a:ext cx="865161" cy="53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77446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8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7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1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5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51018" y="2752688"/>
            <a:ext cx="9088379" cy="135421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4300" dirty="0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Системы стохастического охлаждения</a:t>
            </a:r>
          </a:p>
          <a:p>
            <a:pPr algn="ctr"/>
            <a:r>
              <a:rPr lang="ru-RU" sz="3700" dirty="0" err="1" smtClean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И.Горелышев</a:t>
            </a:r>
            <a:endParaRPr lang="ru-RU" sz="3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318" y="1149309"/>
            <a:ext cx="6735960" cy="192044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94371" y="68643"/>
            <a:ext cx="9201671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Оценка времени охлаждения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3287064"/>
              </p:ext>
            </p:extLst>
          </p:nvPr>
        </p:nvGraphicFramePr>
        <p:xfrm>
          <a:off x="431316" y="2949630"/>
          <a:ext cx="2687949" cy="767464"/>
        </p:xfrm>
        <a:graphic>
          <a:graphicData uri="http://schemas.openxmlformats.org/presentationml/2006/ole">
            <p:oleObj spid="_x0000_s5122" name="Уравнение" r:id="rId4" imgW="1524000" imgH="431800" progId="Equation.3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47490212"/>
              </p:ext>
            </p:extLst>
          </p:nvPr>
        </p:nvGraphicFramePr>
        <p:xfrm>
          <a:off x="3503257" y="2949630"/>
          <a:ext cx="2224446" cy="768262"/>
        </p:xfrm>
        <a:graphic>
          <a:graphicData uri="http://schemas.openxmlformats.org/presentationml/2006/ole">
            <p:oleObj spid="_x0000_s5123" name="Уравнение" r:id="rId5" imgW="1333440" imgH="457200" progId="Equation.3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303165" y="1413103"/>
            <a:ext cx="2439154" cy="492557"/>
          </a:xfrm>
          <a:prstGeom prst="rect">
            <a:avLst/>
          </a:prstGeom>
          <a:noFill/>
        </p:spPr>
        <p:txBody>
          <a:bodyPr wrap="none" lIns="121917" tIns="60958" rIns="121917" bIns="60958" rtlCol="0" anchor="ctr">
            <a:spAutoFit/>
          </a:bodyPr>
          <a:lstStyle/>
          <a:p>
            <a:pPr algn="ctr"/>
            <a:r>
              <a:rPr lang="ru-RU" dirty="0" smtClean="0"/>
              <a:t>Перемешивание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6233388"/>
              </p:ext>
            </p:extLst>
          </p:nvPr>
        </p:nvGraphicFramePr>
        <p:xfrm>
          <a:off x="911305" y="4005991"/>
          <a:ext cx="4511914" cy="894871"/>
        </p:xfrm>
        <a:graphic>
          <a:graphicData uri="http://schemas.openxmlformats.org/presentationml/2006/ole">
            <p:oleObj spid="_x0000_s5124" name="Уравнение" r:id="rId6" imgW="2184400" imgH="431800" progId="Equation.3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2221213"/>
              </p:ext>
            </p:extLst>
          </p:nvPr>
        </p:nvGraphicFramePr>
        <p:xfrm>
          <a:off x="8423275" y="1989138"/>
          <a:ext cx="2174875" cy="766762"/>
        </p:xfrm>
        <a:graphic>
          <a:graphicData uri="http://schemas.openxmlformats.org/presentationml/2006/ole">
            <p:oleObj spid="_x0000_s5125" name="Формула" r:id="rId7" imgW="1193760" imgH="419040" progId="Equation.3">
              <p:embed/>
            </p:oleObj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3210" y="3045662"/>
            <a:ext cx="6134857" cy="3360778"/>
          </a:xfrm>
          <a:prstGeom prst="rect">
            <a:avLst/>
          </a:prstGeom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67284679"/>
              </p:ext>
            </p:extLst>
          </p:nvPr>
        </p:nvGraphicFramePr>
        <p:xfrm>
          <a:off x="1391297" y="5158386"/>
          <a:ext cx="1881471" cy="863800"/>
        </p:xfrm>
        <a:graphic>
          <a:graphicData uri="http://schemas.openxmlformats.org/presentationml/2006/ole">
            <p:oleObj spid="_x0000_s5126" name="Уравнение" r:id="rId9" imgW="914400" imgH="419040" progId="Equation.3">
              <p:embed/>
            </p:oleObj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467908"/>
              </p:ext>
            </p:extLst>
          </p:nvPr>
        </p:nvGraphicFramePr>
        <p:xfrm>
          <a:off x="4079245" y="5062353"/>
          <a:ext cx="2560408" cy="960222"/>
        </p:xfrm>
        <a:graphic>
          <a:graphicData uri="http://schemas.openxmlformats.org/presentationml/2006/ole">
            <p:oleObj spid="_x0000_s5127" name="Уравнение" r:id="rId10" imgW="1422360" imgH="533160" progId="Equation.3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304" y="1701202"/>
            <a:ext cx="4223919" cy="3075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299" y="1701202"/>
            <a:ext cx="6310837" cy="3457184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92199629"/>
              </p:ext>
            </p:extLst>
          </p:nvPr>
        </p:nvGraphicFramePr>
        <p:xfrm>
          <a:off x="7919172" y="3141696"/>
          <a:ext cx="1135640" cy="480164"/>
        </p:xfrm>
        <a:graphic>
          <a:graphicData uri="http://schemas.openxmlformats.org/presentationml/2006/ole">
            <p:oleObj spid="_x0000_s6146" name="Уравнение" r:id="rId5" imgW="571320" imgH="241200" progId="Equation.3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11351657"/>
              </p:ext>
            </p:extLst>
          </p:nvPr>
        </p:nvGraphicFramePr>
        <p:xfrm>
          <a:off x="8015170" y="2277400"/>
          <a:ext cx="1631969" cy="483721"/>
        </p:xfrm>
        <a:graphic>
          <a:graphicData uri="http://schemas.openxmlformats.org/presentationml/2006/ole">
            <p:oleObj spid="_x0000_s6147" name="Формула" r:id="rId6" imgW="812520" imgH="241200" progId="Equation.3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39400541"/>
              </p:ext>
            </p:extLst>
          </p:nvPr>
        </p:nvGraphicFramePr>
        <p:xfrm>
          <a:off x="1391296" y="4774255"/>
          <a:ext cx="3551932" cy="798394"/>
        </p:xfrm>
        <a:graphic>
          <a:graphicData uri="http://schemas.openxmlformats.org/presentationml/2006/ole">
            <p:oleObj spid="_x0000_s6148" name="Уравнение" r:id="rId7" imgW="1752480" imgH="393480" progId="Equation.3">
              <p:embed/>
            </p:oleObj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494371" y="68643"/>
            <a:ext cx="9201671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Технические условия работы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7313" y="1954567"/>
            <a:ext cx="7665701" cy="3395886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Пикап (регистрация сигнала)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Усилитель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Фильтр (при наличии)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Задержка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 err="1" smtClean="0"/>
              <a:t>Кикер</a:t>
            </a:r>
            <a:r>
              <a:rPr lang="ru-RU" sz="3200" dirty="0" smtClean="0"/>
              <a:t> (применение сигнала к пучку)</a:t>
            </a:r>
            <a:endParaRPr lang="ru-RU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94371" y="68643"/>
            <a:ext cx="9201671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Состав оборудования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1186" y="1317071"/>
            <a:ext cx="4772104" cy="46677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87" y="3093463"/>
            <a:ext cx="5132028" cy="3015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2398" y="3035934"/>
            <a:ext cx="5132028" cy="313025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8129670"/>
              </p:ext>
            </p:extLst>
          </p:nvPr>
        </p:nvGraphicFramePr>
        <p:xfrm>
          <a:off x="5166401" y="4346853"/>
          <a:ext cx="1695453" cy="508418"/>
        </p:xfrm>
        <a:graphic>
          <a:graphicData uri="http://schemas.openxmlformats.org/presentationml/2006/ole">
            <p:oleObj spid="_x0000_s8194" name="Уравнение" r:id="rId5" imgW="698400" imgH="228600" progId="Equation.3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4788591"/>
              </p:ext>
            </p:extLst>
          </p:nvPr>
        </p:nvGraphicFramePr>
        <p:xfrm>
          <a:off x="8904325" y="1668872"/>
          <a:ext cx="3138737" cy="860399"/>
        </p:xfrm>
        <a:graphic>
          <a:graphicData uri="http://schemas.openxmlformats.org/presentationml/2006/ole">
            <p:oleObj spid="_x0000_s8195" name="Уравнение" r:id="rId6" imgW="1485720" imgH="444240" progId="Equation.3">
              <p:embed/>
            </p:oleObj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735" y="1317071"/>
            <a:ext cx="8595480" cy="1565937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3320" y="68643"/>
            <a:ext cx="11711777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Фильтр гармоник оборотной частоты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994" y="260709"/>
            <a:ext cx="10992427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</a:rPr>
              <a:t>N</a:t>
            </a:r>
            <a:r>
              <a:rPr lang="en-US" sz="4800" dirty="0" err="1" smtClean="0"/>
              <a:t>uclotron</a:t>
            </a:r>
            <a:r>
              <a:rPr lang="en-US" sz="4800" dirty="0" smtClean="0"/>
              <a:t>-based </a:t>
            </a:r>
            <a:r>
              <a:rPr lang="en-US" sz="4800" dirty="0" smtClean="0">
                <a:solidFill>
                  <a:srgbClr val="FF0000"/>
                </a:solidFill>
              </a:rPr>
              <a:t>I</a:t>
            </a:r>
            <a:r>
              <a:rPr lang="en-US" sz="4800" dirty="0" smtClean="0"/>
              <a:t>on </a:t>
            </a:r>
            <a:r>
              <a:rPr lang="en-US" sz="4800" dirty="0" smtClean="0">
                <a:solidFill>
                  <a:srgbClr val="FF0000"/>
                </a:solidFill>
              </a:rPr>
              <a:t>C</a:t>
            </a:r>
            <a:r>
              <a:rPr lang="en-US" sz="4800" dirty="0" smtClean="0"/>
              <a:t>ollider </a:t>
            </a:r>
            <a:r>
              <a:rPr lang="en-US" sz="4800" dirty="0" err="1" smtClean="0"/>
              <a:t>f</a:t>
            </a:r>
            <a:r>
              <a:rPr lang="en-US" sz="4800" dirty="0" err="1" smtClean="0">
                <a:solidFill>
                  <a:srgbClr val="FF0000"/>
                </a:solidFill>
              </a:rPr>
              <a:t>A</a:t>
            </a:r>
            <a:r>
              <a:rPr lang="en-US" sz="4800" dirty="0" err="1" smtClean="0"/>
              <a:t>cility</a:t>
            </a:r>
            <a:r>
              <a:rPr lang="en-US" sz="4800" dirty="0" smtClean="0"/>
              <a:t> (</a:t>
            </a:r>
            <a:r>
              <a:rPr lang="en-US" sz="4800" dirty="0" smtClean="0">
                <a:solidFill>
                  <a:srgbClr val="FF0000"/>
                </a:solidFill>
              </a:rPr>
              <a:t>NICA</a:t>
            </a:r>
            <a:r>
              <a:rPr lang="en-US" sz="4800" dirty="0" smtClean="0"/>
              <a:t>)</a:t>
            </a:r>
            <a:endParaRPr lang="ru-RU" sz="4800" dirty="0"/>
          </a:p>
        </p:txBody>
      </p:sp>
      <p:pic>
        <p:nvPicPr>
          <p:cNvPr id="4" name="Рисунок 3" descr="compl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864" y="1221592"/>
            <a:ext cx="9972687" cy="49451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893" y="1831041"/>
            <a:ext cx="10104213" cy="369570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8800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ССО </a:t>
            </a:r>
            <a:r>
              <a:rPr kumimoji="0" lang="ru-RU" sz="5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Нуклотрона</a:t>
            </a: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(прототип)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8800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ССО </a:t>
            </a:r>
            <a:r>
              <a:rPr kumimoji="0" lang="ru-RU" sz="5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Нуклотрона</a:t>
            </a: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(прототип)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711" y="1690688"/>
            <a:ext cx="4320000" cy="4114288"/>
          </a:xfrm>
          <a:prstGeom prst="rect">
            <a:avLst/>
          </a:prstGeom>
          <a:noFill/>
          <a:ln w="0" cap="sq">
            <a:solidFill>
              <a:schemeClr val="bg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99891996"/>
              </p:ext>
            </p:extLst>
          </p:nvPr>
        </p:nvGraphicFramePr>
        <p:xfrm>
          <a:off x="5914690" y="2571064"/>
          <a:ext cx="5439110" cy="1787085"/>
        </p:xfrm>
        <a:graphic>
          <a:graphicData uri="http://schemas.openxmlformats.org/drawingml/2006/table">
            <a:tbl>
              <a:tblPr bandRow="1"/>
              <a:tblGrid>
                <a:gridCol w="3648635">
                  <a:extLst>
                    <a:ext uri="{9D8B030D-6E8A-4147-A177-3AD203B41FA5}">
                      <a16:colId xmlns="" xmlns:a16="http://schemas.microsoft.com/office/drawing/2014/main" val="1731598922"/>
                    </a:ext>
                  </a:extLst>
                </a:gridCol>
                <a:gridCol w="1790475">
                  <a:extLst>
                    <a:ext uri="{9D8B030D-6E8A-4147-A177-3AD203B41FA5}">
                      <a16:colId xmlns="" xmlns:a16="http://schemas.microsoft.com/office/drawing/2014/main" val="38477890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Параметр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Величина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66864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Диапазон энергий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1,7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–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3,5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ГэВ/н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20787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Полоса частот пропускания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2 – 4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ГГц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23059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Средний ток сигнала в рабочей полосе пикапа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1,5 – 6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мкА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44215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Импеданс пикапа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144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Ω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7128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Диапазон коэффициента усиления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84 – 122 ± 0,5 дБ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619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Диапазон задержки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435 177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–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501 461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± 1пс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7890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Импеданс кикера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576 Ω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06263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Средняя мощность, подводимая к кикеру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80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Вт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268674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421" y="1561410"/>
            <a:ext cx="27971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38200" y="45418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Пикап</a:t>
            </a:r>
            <a:r>
              <a:rPr kumimoji="0" lang="en-US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ru-RU" sz="5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Кикер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736828"/>
            <a:ext cx="328453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0024" y="4625788"/>
            <a:ext cx="60525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 smtClean="0"/>
              <a:t>Преимущества:</a:t>
            </a:r>
          </a:p>
          <a:p>
            <a:pPr algn="ctr"/>
            <a:r>
              <a:rPr lang="ru-RU" sz="2400" dirty="0" smtClean="0"/>
              <a:t>Высокий импеданс (чувствительность)</a:t>
            </a:r>
          </a:p>
          <a:p>
            <a:pPr algn="ctr"/>
            <a:r>
              <a:rPr lang="ru-RU" sz="2400" dirty="0" smtClean="0"/>
              <a:t>Универсальность (продольный/поперечный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351928" y="3880539"/>
            <a:ext cx="163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Кольцо пикапа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165054" y="4065205"/>
            <a:ext cx="208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Сборка из 16 колец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6437" y="1586658"/>
            <a:ext cx="2459727" cy="252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45418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Коммутация на пикапе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54274"/>
            <a:ext cx="5302650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4306" y="1854274"/>
            <a:ext cx="5019494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31636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Оптический Гребенчатый Фильтр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851003"/>
            <a:ext cx="5400000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1191" y="1248184"/>
            <a:ext cx="7235439" cy="14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3921" y="2851004"/>
            <a:ext cx="4479798" cy="298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35317" y="1605169"/>
            <a:ext cx="11615778" cy="4417513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/>
          <a:p>
            <a:pPr>
              <a:spcBef>
                <a:spcPts val="800"/>
              </a:spcBef>
              <a:defRPr/>
            </a:pPr>
            <a:r>
              <a:rPr lang="ru-RU" sz="2700" dirty="0" smtClean="0"/>
              <a:t>Охлаждение – уменьшение температуры</a:t>
            </a:r>
          </a:p>
          <a:p>
            <a:pPr>
              <a:spcBef>
                <a:spcPts val="800"/>
              </a:spcBef>
              <a:defRPr/>
            </a:pPr>
            <a:endParaRPr lang="ru-RU" sz="2700" dirty="0" smtClean="0"/>
          </a:p>
          <a:p>
            <a:pPr>
              <a:spcBef>
                <a:spcPts val="800"/>
              </a:spcBef>
              <a:defRPr/>
            </a:pPr>
            <a:endParaRPr lang="ru-RU" sz="2700" dirty="0" smtClean="0"/>
          </a:p>
          <a:p>
            <a:pPr>
              <a:spcBef>
                <a:spcPts val="800"/>
              </a:spcBef>
              <a:defRPr/>
            </a:pPr>
            <a:r>
              <a:rPr lang="ru-RU" sz="2700" dirty="0" smtClean="0"/>
              <a:t>Переход</a:t>
            </a:r>
            <a:r>
              <a:rPr lang="en-US" sz="2700" dirty="0" smtClean="0"/>
              <a:t> </a:t>
            </a:r>
            <a:r>
              <a:rPr lang="ru-RU" sz="2700" dirty="0" smtClean="0"/>
              <a:t>между системами отсчета:</a:t>
            </a:r>
          </a:p>
          <a:p>
            <a:pPr>
              <a:spcBef>
                <a:spcPts val="800"/>
              </a:spcBef>
              <a:defRPr/>
            </a:pPr>
            <a:r>
              <a:rPr lang="ru-RU" sz="2700" dirty="0" smtClean="0"/>
              <a:t>лабораторная </a:t>
            </a:r>
            <a:r>
              <a:rPr lang="en-US" sz="2700" dirty="0" smtClean="0"/>
              <a:t>&lt;</a:t>
            </a:r>
            <a:r>
              <a:rPr lang="ru-RU" sz="2700" dirty="0" smtClean="0"/>
              <a:t>-</a:t>
            </a:r>
            <a:r>
              <a:rPr lang="en-US" sz="2700" dirty="0" smtClean="0"/>
              <a:t>---------&gt;</a:t>
            </a:r>
            <a:r>
              <a:rPr lang="ru-RU" sz="2700" dirty="0" smtClean="0"/>
              <a:t> пучок</a:t>
            </a:r>
            <a:endParaRPr lang="en-US" sz="2700" dirty="0" smtClean="0"/>
          </a:p>
          <a:p>
            <a:pPr>
              <a:spcBef>
                <a:spcPts val="800"/>
              </a:spcBef>
              <a:defRPr/>
            </a:pPr>
            <a:endParaRPr lang="en-US" sz="2700" dirty="0" smtClean="0"/>
          </a:p>
          <a:p>
            <a:pPr>
              <a:spcBef>
                <a:spcPts val="800"/>
              </a:spcBef>
              <a:defRPr/>
            </a:pPr>
            <a:endParaRPr lang="en-US" sz="2700" dirty="0" smtClean="0"/>
          </a:p>
          <a:p>
            <a:pPr>
              <a:spcBef>
                <a:spcPts val="800"/>
              </a:spcBef>
              <a:defRPr/>
            </a:pPr>
            <a:r>
              <a:rPr lang="ru-RU" sz="2800" u="sng" dirty="0" smtClean="0"/>
              <a:t>температура</a:t>
            </a:r>
            <a:r>
              <a:rPr lang="ru-RU" sz="2800" dirty="0" smtClean="0"/>
              <a:t> </a:t>
            </a:r>
            <a:r>
              <a:rPr lang="en-US" sz="2800" dirty="0" smtClean="0"/>
              <a:t>&lt;</a:t>
            </a:r>
            <a:r>
              <a:rPr lang="ru-RU" sz="2800" dirty="0" smtClean="0"/>
              <a:t>-</a:t>
            </a:r>
            <a:r>
              <a:rPr lang="en-US" sz="2800" dirty="0" smtClean="0"/>
              <a:t>-------&gt;</a:t>
            </a:r>
            <a:r>
              <a:rPr lang="ru-RU" sz="2800" dirty="0" smtClean="0"/>
              <a:t> </a:t>
            </a:r>
            <a:r>
              <a:rPr lang="ru-RU" sz="2800" u="sng" dirty="0" smtClean="0"/>
              <a:t>разброс</a:t>
            </a:r>
            <a:r>
              <a:rPr lang="ru-RU" sz="2800" dirty="0" smtClean="0"/>
              <a:t> по импульсу и/или амплитудам колебаний </a:t>
            </a:r>
          </a:p>
          <a:p>
            <a:pPr>
              <a:spcBef>
                <a:spcPts val="800"/>
              </a:spcBef>
              <a:defRPr/>
            </a:pPr>
            <a:endParaRPr lang="ru-RU" sz="2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8412" y="1893267"/>
            <a:ext cx="5008691" cy="3216745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75291" y="2085334"/>
          <a:ext cx="2480908" cy="960222"/>
        </p:xfrm>
        <a:graphic>
          <a:graphicData uri="http://schemas.openxmlformats.org/presentationml/2006/ole">
            <p:oleObj spid="_x0000_s2050" name="Формула" r:id="rId4" imgW="1015920" imgH="39348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1495051" y="4198164"/>
          <a:ext cx="3352180" cy="960222"/>
        </p:xfrm>
        <a:graphic>
          <a:graphicData uri="http://schemas.openxmlformats.org/presentationml/2006/ole">
            <p:oleObj spid="_x0000_s2051" name="Уравнение" r:id="rId5" imgW="1371600" imgH="39348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92454" y="260709"/>
            <a:ext cx="7605537" cy="86197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800" dirty="0" smtClean="0"/>
              <a:t>Охлаждение пучка. Что это?</a:t>
            </a:r>
            <a:endParaRPr lang="ru-RU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78582" y="365125"/>
            <a:ext cx="11377264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Переменные </a:t>
            </a:r>
            <a:r>
              <a:rPr kumimoji="0" lang="ru-RU" sz="5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аттеньюатор</a:t>
            </a: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задержка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499" y="1690688"/>
            <a:ext cx="5077501" cy="3460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7699" y="4361806"/>
            <a:ext cx="6296101" cy="94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3838" y="1692095"/>
            <a:ext cx="5112000" cy="24038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38200" y="42394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Основной усилитель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2865" y="1901003"/>
            <a:ext cx="2505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Milmega</a:t>
            </a:r>
            <a:r>
              <a:rPr lang="en-US" sz="2000" dirty="0" smtClean="0"/>
              <a:t> AS0204-</a:t>
            </a:r>
            <a:r>
              <a:rPr lang="ru-RU" sz="2000" dirty="0" smtClean="0"/>
              <a:t>6</a:t>
            </a:r>
            <a:r>
              <a:rPr lang="en-US" sz="2000" dirty="0" smtClean="0"/>
              <a:t>0W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1" y="2301114"/>
            <a:ext cx="6011123" cy="3871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5314" y="1060998"/>
            <a:ext cx="2790825" cy="800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" y="2301113"/>
            <a:ext cx="5883226" cy="38711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6311" y="1119691"/>
            <a:ext cx="9291827" cy="5029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1675553"/>
            <a:ext cx="364144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Настройка фильтра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Настройка задержки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/>
              <a:t>Охлаждение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8800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Режимы работы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622" y="15999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Настройка задержки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28" y="1233850"/>
            <a:ext cx="3698630" cy="27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1413570"/>
            <a:ext cx="3739161" cy="370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58" y="3573810"/>
            <a:ext cx="3924000" cy="2786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1510" y="44484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-96 </a:t>
            </a:r>
            <a:r>
              <a:rPr lang="ru-RU" dirty="0" err="1" smtClean="0"/>
              <a:t>пс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69711" y="549317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измерение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088" y="5446713"/>
            <a:ext cx="3360737" cy="515937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50" y="3573463"/>
            <a:ext cx="1590675" cy="539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2853730"/>
            <a:ext cx="3960000" cy="26136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622" y="15999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dirty="0" smtClean="0">
                <a:latin typeface="+mj-lt"/>
                <a:ea typeface="+mj-ea"/>
                <a:cs typeface="+mj-cs"/>
              </a:rPr>
              <a:t>Сила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трения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различия</a:t>
            </a:r>
            <a:r>
              <a:rPr kumimoji="0" lang="ru-RU" sz="5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ССО и СЭО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1694417"/>
              </p:ext>
            </p:extLst>
          </p:nvPr>
        </p:nvGraphicFramePr>
        <p:xfrm>
          <a:off x="1342678" y="2061642"/>
          <a:ext cx="3360738" cy="515937"/>
        </p:xfrm>
        <a:graphic>
          <a:graphicData uri="http://schemas.openxmlformats.org/presentationml/2006/ole">
            <p:oleObj spid="_x0000_s45059" name="Уравнение" r:id="rId4" imgW="2234880" imgH="342720" progId="Equation.3">
              <p:embed/>
            </p:oleObj>
          </a:graphicData>
        </a:graphic>
      </p:graphicFrame>
      <p:sp>
        <p:nvSpPr>
          <p:cNvPr id="13" name="Полилиния 12"/>
          <p:cNvSpPr/>
          <p:nvPr/>
        </p:nvSpPr>
        <p:spPr>
          <a:xfrm>
            <a:off x="2278782" y="3285778"/>
            <a:ext cx="1368152" cy="1086804"/>
          </a:xfrm>
          <a:custGeom>
            <a:avLst/>
            <a:gdLst>
              <a:gd name="connsiteX0" fmla="*/ 0 w 1084729"/>
              <a:gd name="connsiteY0" fmla="*/ 942788 h 942788"/>
              <a:gd name="connsiteX1" fmla="*/ 394447 w 1084729"/>
              <a:gd name="connsiteY1" fmla="*/ 521447 h 942788"/>
              <a:gd name="connsiteX2" fmla="*/ 519953 w 1084729"/>
              <a:gd name="connsiteY2" fmla="*/ 1494 h 942788"/>
              <a:gd name="connsiteX3" fmla="*/ 735106 w 1084729"/>
              <a:gd name="connsiteY3" fmla="*/ 530412 h 942788"/>
              <a:gd name="connsiteX4" fmla="*/ 1084729 w 1084729"/>
              <a:gd name="connsiteY4" fmla="*/ 915894 h 942788"/>
              <a:gd name="connsiteX0" fmla="*/ 0 w 1084729"/>
              <a:gd name="connsiteY0" fmla="*/ 962398 h 962398"/>
              <a:gd name="connsiteX1" fmla="*/ 394447 w 1084729"/>
              <a:gd name="connsiteY1" fmla="*/ 541057 h 962398"/>
              <a:gd name="connsiteX2" fmla="*/ 519953 w 1084729"/>
              <a:gd name="connsiteY2" fmla="*/ 21104 h 962398"/>
              <a:gd name="connsiteX3" fmla="*/ 720080 w 1084729"/>
              <a:gd name="connsiteY3" fmla="*/ 667682 h 962398"/>
              <a:gd name="connsiteX4" fmla="*/ 1084729 w 1084729"/>
              <a:gd name="connsiteY4" fmla="*/ 935504 h 962398"/>
              <a:gd name="connsiteX0" fmla="*/ 0 w 1084729"/>
              <a:gd name="connsiteY0" fmla="*/ 941294 h 941294"/>
              <a:gd name="connsiteX1" fmla="*/ 432048 w 1084729"/>
              <a:gd name="connsiteY1" fmla="*/ 646578 h 941294"/>
              <a:gd name="connsiteX2" fmla="*/ 519953 w 1084729"/>
              <a:gd name="connsiteY2" fmla="*/ 0 h 941294"/>
              <a:gd name="connsiteX3" fmla="*/ 720080 w 1084729"/>
              <a:gd name="connsiteY3" fmla="*/ 646578 h 941294"/>
              <a:gd name="connsiteX4" fmla="*/ 1084729 w 1084729"/>
              <a:gd name="connsiteY4" fmla="*/ 914400 h 941294"/>
              <a:gd name="connsiteX0" fmla="*/ 0 w 1084729"/>
              <a:gd name="connsiteY0" fmla="*/ 953295 h 953295"/>
              <a:gd name="connsiteX1" fmla="*/ 360040 w 1084729"/>
              <a:gd name="connsiteY1" fmla="*/ 586571 h 953295"/>
              <a:gd name="connsiteX2" fmla="*/ 519953 w 1084729"/>
              <a:gd name="connsiteY2" fmla="*/ 12001 h 953295"/>
              <a:gd name="connsiteX3" fmla="*/ 720080 w 1084729"/>
              <a:gd name="connsiteY3" fmla="*/ 658579 h 953295"/>
              <a:gd name="connsiteX4" fmla="*/ 1084729 w 1084729"/>
              <a:gd name="connsiteY4" fmla="*/ 926401 h 953295"/>
              <a:gd name="connsiteX0" fmla="*/ 0 w 1084729"/>
              <a:gd name="connsiteY0" fmla="*/ 954788 h 954788"/>
              <a:gd name="connsiteX1" fmla="*/ 360040 w 1084729"/>
              <a:gd name="connsiteY1" fmla="*/ 588064 h 954788"/>
              <a:gd name="connsiteX2" fmla="*/ 504056 w 1084729"/>
              <a:gd name="connsiteY2" fmla="*/ 12001 h 954788"/>
              <a:gd name="connsiteX3" fmla="*/ 720080 w 1084729"/>
              <a:gd name="connsiteY3" fmla="*/ 660072 h 954788"/>
              <a:gd name="connsiteX4" fmla="*/ 1084729 w 1084729"/>
              <a:gd name="connsiteY4" fmla="*/ 927894 h 954788"/>
              <a:gd name="connsiteX0" fmla="*/ 0 w 1084729"/>
              <a:gd name="connsiteY0" fmla="*/ 1242820 h 1242820"/>
              <a:gd name="connsiteX1" fmla="*/ 360040 w 1084729"/>
              <a:gd name="connsiteY1" fmla="*/ 876096 h 1242820"/>
              <a:gd name="connsiteX2" fmla="*/ 504056 w 1084729"/>
              <a:gd name="connsiteY2" fmla="*/ 12001 h 1242820"/>
              <a:gd name="connsiteX3" fmla="*/ 720080 w 1084729"/>
              <a:gd name="connsiteY3" fmla="*/ 948104 h 1242820"/>
              <a:gd name="connsiteX4" fmla="*/ 1084729 w 1084729"/>
              <a:gd name="connsiteY4" fmla="*/ 1215926 h 1242820"/>
              <a:gd name="connsiteX0" fmla="*/ 0 w 1084729"/>
              <a:gd name="connsiteY0" fmla="*/ 1242820 h 1242820"/>
              <a:gd name="connsiteX1" fmla="*/ 360040 w 1084729"/>
              <a:gd name="connsiteY1" fmla="*/ 876096 h 1242820"/>
              <a:gd name="connsiteX2" fmla="*/ 504056 w 1084729"/>
              <a:gd name="connsiteY2" fmla="*/ 12001 h 1242820"/>
              <a:gd name="connsiteX3" fmla="*/ 720080 w 1084729"/>
              <a:gd name="connsiteY3" fmla="*/ 948104 h 1242820"/>
              <a:gd name="connsiteX4" fmla="*/ 1084729 w 1084729"/>
              <a:gd name="connsiteY4" fmla="*/ 1215926 h 1242820"/>
              <a:gd name="connsiteX0" fmla="*/ 0 w 1084729"/>
              <a:gd name="connsiteY0" fmla="*/ 1242820 h 1242820"/>
              <a:gd name="connsiteX1" fmla="*/ 360040 w 1084729"/>
              <a:gd name="connsiteY1" fmla="*/ 876096 h 1242820"/>
              <a:gd name="connsiteX2" fmla="*/ 504056 w 1084729"/>
              <a:gd name="connsiteY2" fmla="*/ 12001 h 1242820"/>
              <a:gd name="connsiteX3" fmla="*/ 720080 w 1084729"/>
              <a:gd name="connsiteY3" fmla="*/ 948104 h 1242820"/>
              <a:gd name="connsiteX4" fmla="*/ 1084729 w 1084729"/>
              <a:gd name="connsiteY4" fmla="*/ 1215926 h 1242820"/>
              <a:gd name="connsiteX0" fmla="*/ 0 w 1084729"/>
              <a:gd name="connsiteY0" fmla="*/ 1242820 h 1242820"/>
              <a:gd name="connsiteX1" fmla="*/ 360040 w 1084729"/>
              <a:gd name="connsiteY1" fmla="*/ 876096 h 1242820"/>
              <a:gd name="connsiteX2" fmla="*/ 504056 w 1084729"/>
              <a:gd name="connsiteY2" fmla="*/ 12001 h 1242820"/>
              <a:gd name="connsiteX3" fmla="*/ 720080 w 1084729"/>
              <a:gd name="connsiteY3" fmla="*/ 948104 h 1242820"/>
              <a:gd name="connsiteX4" fmla="*/ 1084729 w 1084729"/>
              <a:gd name="connsiteY4" fmla="*/ 1215926 h 1242820"/>
              <a:gd name="connsiteX0" fmla="*/ 0 w 1084729"/>
              <a:gd name="connsiteY0" fmla="*/ 666756 h 666756"/>
              <a:gd name="connsiteX1" fmla="*/ 360040 w 1084729"/>
              <a:gd name="connsiteY1" fmla="*/ 300032 h 666756"/>
              <a:gd name="connsiteX2" fmla="*/ 576064 w 1084729"/>
              <a:gd name="connsiteY2" fmla="*/ 12001 h 666756"/>
              <a:gd name="connsiteX3" fmla="*/ 720080 w 1084729"/>
              <a:gd name="connsiteY3" fmla="*/ 372040 h 666756"/>
              <a:gd name="connsiteX4" fmla="*/ 1084729 w 1084729"/>
              <a:gd name="connsiteY4" fmla="*/ 639862 h 666756"/>
              <a:gd name="connsiteX0" fmla="*/ 0 w 1084729"/>
              <a:gd name="connsiteY0" fmla="*/ 666756 h 666756"/>
              <a:gd name="connsiteX1" fmla="*/ 360040 w 1084729"/>
              <a:gd name="connsiteY1" fmla="*/ 300032 h 666756"/>
              <a:gd name="connsiteX2" fmla="*/ 576064 w 1084729"/>
              <a:gd name="connsiteY2" fmla="*/ 12001 h 666756"/>
              <a:gd name="connsiteX3" fmla="*/ 720080 w 1084729"/>
              <a:gd name="connsiteY3" fmla="*/ 372040 h 666756"/>
              <a:gd name="connsiteX4" fmla="*/ 1084729 w 1084729"/>
              <a:gd name="connsiteY4" fmla="*/ 639862 h 666756"/>
              <a:gd name="connsiteX0" fmla="*/ 0 w 1084729"/>
              <a:gd name="connsiteY0" fmla="*/ 661085 h 661085"/>
              <a:gd name="connsiteX1" fmla="*/ 360040 w 1084729"/>
              <a:gd name="connsiteY1" fmla="*/ 294361 h 661085"/>
              <a:gd name="connsiteX2" fmla="*/ 576064 w 1084729"/>
              <a:gd name="connsiteY2" fmla="*/ 6330 h 661085"/>
              <a:gd name="connsiteX3" fmla="*/ 720080 w 1084729"/>
              <a:gd name="connsiteY3" fmla="*/ 366369 h 661085"/>
              <a:gd name="connsiteX4" fmla="*/ 1084729 w 1084729"/>
              <a:gd name="connsiteY4" fmla="*/ 634191 h 661085"/>
              <a:gd name="connsiteX0" fmla="*/ 0 w 1084729"/>
              <a:gd name="connsiteY0" fmla="*/ 656512 h 656512"/>
              <a:gd name="connsiteX1" fmla="*/ 360040 w 1084729"/>
              <a:gd name="connsiteY1" fmla="*/ 289788 h 656512"/>
              <a:gd name="connsiteX2" fmla="*/ 576064 w 1084729"/>
              <a:gd name="connsiteY2" fmla="*/ 1757 h 656512"/>
              <a:gd name="connsiteX3" fmla="*/ 720080 w 1084729"/>
              <a:gd name="connsiteY3" fmla="*/ 361796 h 656512"/>
              <a:gd name="connsiteX4" fmla="*/ 1084729 w 1084729"/>
              <a:gd name="connsiteY4" fmla="*/ 629618 h 656512"/>
              <a:gd name="connsiteX0" fmla="*/ 0 w 1084729"/>
              <a:gd name="connsiteY0" fmla="*/ 664409 h 664409"/>
              <a:gd name="connsiteX1" fmla="*/ 360040 w 1084729"/>
              <a:gd name="connsiteY1" fmla="*/ 297685 h 664409"/>
              <a:gd name="connsiteX2" fmla="*/ 576064 w 1084729"/>
              <a:gd name="connsiteY2" fmla="*/ 9654 h 664409"/>
              <a:gd name="connsiteX3" fmla="*/ 720080 w 1084729"/>
              <a:gd name="connsiteY3" fmla="*/ 369693 h 664409"/>
              <a:gd name="connsiteX4" fmla="*/ 1084729 w 1084729"/>
              <a:gd name="connsiteY4" fmla="*/ 637515 h 664409"/>
              <a:gd name="connsiteX0" fmla="*/ 0 w 1084729"/>
              <a:gd name="connsiteY0" fmla="*/ 656546 h 656546"/>
              <a:gd name="connsiteX1" fmla="*/ 360040 w 1084729"/>
              <a:gd name="connsiteY1" fmla="*/ 289822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289822 h 656546"/>
              <a:gd name="connsiteX2" fmla="*/ 576064 w 1084729"/>
              <a:gd name="connsiteY2" fmla="*/ 1791 h 656546"/>
              <a:gd name="connsiteX3" fmla="*/ 792088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92088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6546 h 656546"/>
              <a:gd name="connsiteX1" fmla="*/ 360040 w 1084729"/>
              <a:gd name="connsiteY1" fmla="*/ 361830 h 656546"/>
              <a:gd name="connsiteX2" fmla="*/ 576064 w 1084729"/>
              <a:gd name="connsiteY2" fmla="*/ 1791 h 656546"/>
              <a:gd name="connsiteX3" fmla="*/ 720080 w 1084729"/>
              <a:gd name="connsiteY3" fmla="*/ 361830 h 656546"/>
              <a:gd name="connsiteX4" fmla="*/ 1084729 w 1084729"/>
              <a:gd name="connsiteY4" fmla="*/ 629652 h 656546"/>
              <a:gd name="connsiteX0" fmla="*/ 0 w 1084729"/>
              <a:gd name="connsiteY0" fmla="*/ 654755 h 654755"/>
              <a:gd name="connsiteX1" fmla="*/ 360040 w 1084729"/>
              <a:gd name="connsiteY1" fmla="*/ 360039 h 654755"/>
              <a:gd name="connsiteX2" fmla="*/ 576064 w 1084729"/>
              <a:gd name="connsiteY2" fmla="*/ 0 h 654755"/>
              <a:gd name="connsiteX3" fmla="*/ 720080 w 1084729"/>
              <a:gd name="connsiteY3" fmla="*/ 360039 h 654755"/>
              <a:gd name="connsiteX4" fmla="*/ 1084729 w 1084729"/>
              <a:gd name="connsiteY4" fmla="*/ 627861 h 654755"/>
              <a:gd name="connsiteX0" fmla="*/ 0 w 1084729"/>
              <a:gd name="connsiteY0" fmla="*/ 654755 h 654755"/>
              <a:gd name="connsiteX1" fmla="*/ 360040 w 1084729"/>
              <a:gd name="connsiteY1" fmla="*/ 360039 h 654755"/>
              <a:gd name="connsiteX2" fmla="*/ 576064 w 1084729"/>
              <a:gd name="connsiteY2" fmla="*/ 0 h 654755"/>
              <a:gd name="connsiteX3" fmla="*/ 720080 w 1084729"/>
              <a:gd name="connsiteY3" fmla="*/ 360039 h 654755"/>
              <a:gd name="connsiteX4" fmla="*/ 1084729 w 1084729"/>
              <a:gd name="connsiteY4" fmla="*/ 627861 h 654755"/>
              <a:gd name="connsiteX0" fmla="*/ 0 w 1084729"/>
              <a:gd name="connsiteY0" fmla="*/ 654755 h 654755"/>
              <a:gd name="connsiteX1" fmla="*/ 360040 w 1084729"/>
              <a:gd name="connsiteY1" fmla="*/ 360039 h 654755"/>
              <a:gd name="connsiteX2" fmla="*/ 576064 w 1084729"/>
              <a:gd name="connsiteY2" fmla="*/ 0 h 654755"/>
              <a:gd name="connsiteX3" fmla="*/ 720080 w 1084729"/>
              <a:gd name="connsiteY3" fmla="*/ 360039 h 654755"/>
              <a:gd name="connsiteX4" fmla="*/ 1084729 w 1084729"/>
              <a:gd name="connsiteY4" fmla="*/ 627861 h 654755"/>
              <a:gd name="connsiteX0" fmla="*/ 0 w 1084729"/>
              <a:gd name="connsiteY0" fmla="*/ 654756 h 654756"/>
              <a:gd name="connsiteX1" fmla="*/ 360040 w 1084729"/>
              <a:gd name="connsiteY1" fmla="*/ 360040 h 654756"/>
              <a:gd name="connsiteX2" fmla="*/ 576064 w 1084729"/>
              <a:gd name="connsiteY2" fmla="*/ 0 h 654756"/>
              <a:gd name="connsiteX3" fmla="*/ 720080 w 1084729"/>
              <a:gd name="connsiteY3" fmla="*/ 360040 h 654756"/>
              <a:gd name="connsiteX4" fmla="*/ 1084729 w 1084729"/>
              <a:gd name="connsiteY4" fmla="*/ 627862 h 654756"/>
              <a:gd name="connsiteX0" fmla="*/ 0 w 1084729"/>
              <a:gd name="connsiteY0" fmla="*/ 654756 h 654756"/>
              <a:gd name="connsiteX1" fmla="*/ 360040 w 1084729"/>
              <a:gd name="connsiteY1" fmla="*/ 360040 h 654756"/>
              <a:gd name="connsiteX2" fmla="*/ 504056 w 1084729"/>
              <a:gd name="connsiteY2" fmla="*/ 0 h 654756"/>
              <a:gd name="connsiteX3" fmla="*/ 720080 w 1084729"/>
              <a:gd name="connsiteY3" fmla="*/ 360040 h 654756"/>
              <a:gd name="connsiteX4" fmla="*/ 1084729 w 1084729"/>
              <a:gd name="connsiteY4" fmla="*/ 627862 h 654756"/>
              <a:gd name="connsiteX0" fmla="*/ 0 w 1084729"/>
              <a:gd name="connsiteY0" fmla="*/ 654756 h 654756"/>
              <a:gd name="connsiteX1" fmla="*/ 360040 w 1084729"/>
              <a:gd name="connsiteY1" fmla="*/ 360040 h 654756"/>
              <a:gd name="connsiteX2" fmla="*/ 514968 w 1084729"/>
              <a:gd name="connsiteY2" fmla="*/ 0 h 654756"/>
              <a:gd name="connsiteX3" fmla="*/ 720080 w 1084729"/>
              <a:gd name="connsiteY3" fmla="*/ 360040 h 654756"/>
              <a:gd name="connsiteX4" fmla="*/ 1084729 w 1084729"/>
              <a:gd name="connsiteY4" fmla="*/ 627862 h 654756"/>
              <a:gd name="connsiteX0" fmla="*/ 0 w 1084729"/>
              <a:gd name="connsiteY0" fmla="*/ 666757 h 666757"/>
              <a:gd name="connsiteX1" fmla="*/ 360040 w 1084729"/>
              <a:gd name="connsiteY1" fmla="*/ 372041 h 666757"/>
              <a:gd name="connsiteX2" fmla="*/ 514968 w 1084729"/>
              <a:gd name="connsiteY2" fmla="*/ 12001 h 666757"/>
              <a:gd name="connsiteX3" fmla="*/ 720955 w 1084729"/>
              <a:gd name="connsiteY3" fmla="*/ 444049 h 666757"/>
              <a:gd name="connsiteX4" fmla="*/ 1084729 w 1084729"/>
              <a:gd name="connsiteY4" fmla="*/ 639863 h 666757"/>
              <a:gd name="connsiteX0" fmla="*/ 0 w 1084729"/>
              <a:gd name="connsiteY0" fmla="*/ 654756 h 654756"/>
              <a:gd name="connsiteX1" fmla="*/ 360478 w 1084729"/>
              <a:gd name="connsiteY1" fmla="*/ 432049 h 654756"/>
              <a:gd name="connsiteX2" fmla="*/ 514968 w 1084729"/>
              <a:gd name="connsiteY2" fmla="*/ 0 h 654756"/>
              <a:gd name="connsiteX3" fmla="*/ 720955 w 1084729"/>
              <a:gd name="connsiteY3" fmla="*/ 432048 h 654756"/>
              <a:gd name="connsiteX4" fmla="*/ 1084729 w 1084729"/>
              <a:gd name="connsiteY4" fmla="*/ 627862 h 654756"/>
              <a:gd name="connsiteX0" fmla="*/ 0 w 1084729"/>
              <a:gd name="connsiteY0" fmla="*/ 654756 h 654756"/>
              <a:gd name="connsiteX1" fmla="*/ 360478 w 1084729"/>
              <a:gd name="connsiteY1" fmla="*/ 432049 h 654756"/>
              <a:gd name="connsiteX2" fmla="*/ 514968 w 1084729"/>
              <a:gd name="connsiteY2" fmla="*/ 0 h 654756"/>
              <a:gd name="connsiteX3" fmla="*/ 720955 w 1084729"/>
              <a:gd name="connsiteY3" fmla="*/ 432048 h 654756"/>
              <a:gd name="connsiteX4" fmla="*/ 1084729 w 1084729"/>
              <a:gd name="connsiteY4" fmla="*/ 627862 h 654756"/>
              <a:gd name="connsiteX0" fmla="*/ 0 w 1084729"/>
              <a:gd name="connsiteY0" fmla="*/ 654756 h 654756"/>
              <a:gd name="connsiteX1" fmla="*/ 360478 w 1084729"/>
              <a:gd name="connsiteY1" fmla="*/ 432049 h 654756"/>
              <a:gd name="connsiteX2" fmla="*/ 514968 w 1084729"/>
              <a:gd name="connsiteY2" fmla="*/ 0 h 654756"/>
              <a:gd name="connsiteX3" fmla="*/ 720955 w 1084729"/>
              <a:gd name="connsiteY3" fmla="*/ 432048 h 654756"/>
              <a:gd name="connsiteX4" fmla="*/ 1084729 w 1084729"/>
              <a:gd name="connsiteY4" fmla="*/ 627862 h 654756"/>
              <a:gd name="connsiteX0" fmla="*/ 0 w 1084729"/>
              <a:gd name="connsiteY0" fmla="*/ 1014796 h 1014796"/>
              <a:gd name="connsiteX1" fmla="*/ 360478 w 1084729"/>
              <a:gd name="connsiteY1" fmla="*/ 792089 h 1014796"/>
              <a:gd name="connsiteX2" fmla="*/ 514968 w 1084729"/>
              <a:gd name="connsiteY2" fmla="*/ 0 h 1014796"/>
              <a:gd name="connsiteX3" fmla="*/ 720955 w 1084729"/>
              <a:gd name="connsiteY3" fmla="*/ 792088 h 1014796"/>
              <a:gd name="connsiteX4" fmla="*/ 1084729 w 1084729"/>
              <a:gd name="connsiteY4" fmla="*/ 987902 h 1014796"/>
              <a:gd name="connsiteX0" fmla="*/ 0 w 1084729"/>
              <a:gd name="connsiteY0" fmla="*/ 1014796 h 1014796"/>
              <a:gd name="connsiteX1" fmla="*/ 360478 w 1084729"/>
              <a:gd name="connsiteY1" fmla="*/ 792089 h 1014796"/>
              <a:gd name="connsiteX2" fmla="*/ 541128 w 1084729"/>
              <a:gd name="connsiteY2" fmla="*/ 0 h 1014796"/>
              <a:gd name="connsiteX3" fmla="*/ 720955 w 1084729"/>
              <a:gd name="connsiteY3" fmla="*/ 792088 h 1014796"/>
              <a:gd name="connsiteX4" fmla="*/ 1084729 w 1084729"/>
              <a:gd name="connsiteY4" fmla="*/ 987902 h 1014796"/>
              <a:gd name="connsiteX0" fmla="*/ 0 w 1082255"/>
              <a:gd name="connsiteY0" fmla="*/ 1014796 h 1014796"/>
              <a:gd name="connsiteX1" fmla="*/ 360478 w 1082255"/>
              <a:gd name="connsiteY1" fmla="*/ 792089 h 1014796"/>
              <a:gd name="connsiteX2" fmla="*/ 541128 w 1082255"/>
              <a:gd name="connsiteY2" fmla="*/ 0 h 1014796"/>
              <a:gd name="connsiteX3" fmla="*/ 720955 w 1082255"/>
              <a:gd name="connsiteY3" fmla="*/ 792088 h 1014796"/>
              <a:gd name="connsiteX4" fmla="*/ 1082255 w 1082255"/>
              <a:gd name="connsiteY4" fmla="*/ 1008112 h 101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255" h="1014796">
                <a:moveTo>
                  <a:pt x="0" y="1014796"/>
                </a:moveTo>
                <a:cubicBezTo>
                  <a:pt x="205834" y="1010607"/>
                  <a:pt x="284534" y="916991"/>
                  <a:pt x="360478" y="792089"/>
                </a:cubicBezTo>
                <a:cubicBezTo>
                  <a:pt x="451602" y="633775"/>
                  <a:pt x="481049" y="0"/>
                  <a:pt x="541128" y="0"/>
                </a:cubicBezTo>
                <a:cubicBezTo>
                  <a:pt x="601207" y="0"/>
                  <a:pt x="644639" y="680548"/>
                  <a:pt x="720955" y="792088"/>
                </a:cubicBezTo>
                <a:cubicBezTo>
                  <a:pt x="778432" y="876789"/>
                  <a:pt x="907787" y="1010244"/>
                  <a:pt x="1082255" y="1008112"/>
                </a:cubicBezTo>
              </a:path>
            </a:pathLst>
          </a:cu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Без названия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5286" y="1541076"/>
            <a:ext cx="4191000" cy="2590800"/>
          </a:xfrm>
          <a:prstGeom prst="rect">
            <a:avLst/>
          </a:prstGeom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 cstate="print"/>
          <a:srcRect t="7558"/>
          <a:stretch>
            <a:fillRect/>
          </a:stretch>
        </p:blipFill>
        <p:spPr bwMode="auto">
          <a:xfrm>
            <a:off x="8255446" y="1269554"/>
            <a:ext cx="1219200" cy="22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10991750" y="2691716"/>
          <a:ext cx="360040" cy="246343"/>
        </p:xfrm>
        <a:graphic>
          <a:graphicData uri="http://schemas.openxmlformats.org/presentationml/2006/ole">
            <p:oleObj spid="_x0000_s45061" name="Формула" r:id="rId7" imgW="241200" imgH="164880" progId="Equation.3">
              <p:embed/>
            </p:oleObj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9551590" y="1827620"/>
          <a:ext cx="687743" cy="324768"/>
        </p:xfrm>
        <a:graphic>
          <a:graphicData uri="http://schemas.openxmlformats.org/presentationml/2006/ole">
            <p:oleObj spid="_x0000_s45062" name="Формула" r:id="rId8" imgW="457200" imgH="215640" progId="Equation.3">
              <p:embed/>
            </p:oleObj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/>
        </p:nvGraphicFramePr>
        <p:xfrm>
          <a:off x="9047534" y="3987860"/>
          <a:ext cx="533468" cy="331118"/>
        </p:xfrm>
        <a:graphic>
          <a:graphicData uri="http://schemas.openxmlformats.org/presentationml/2006/ole">
            <p:oleObj spid="_x0000_s45063" name="Формула" r:id="rId9" imgW="368280" imgH="228600" progId="Equation.3">
              <p:embed/>
            </p:oleObj>
          </a:graphicData>
        </a:graphic>
      </p:graphicFrame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7535366" y="1467580"/>
          <a:ext cx="569912" cy="331787"/>
        </p:xfrm>
        <a:graphic>
          <a:graphicData uri="http://schemas.openxmlformats.org/presentationml/2006/ole">
            <p:oleObj spid="_x0000_s45064" name="Формула" r:id="rId10" imgW="393480" imgH="228600" progId="Equation.3">
              <p:embed/>
            </p:oleObj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059838" y="4365898"/>
          <a:ext cx="5940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000"/>
                <a:gridCol w="2052000"/>
                <a:gridCol w="1872000"/>
              </a:tblGrid>
              <a:tr h="37084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ССО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СЭО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Принцип действия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Обратная связь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Ускоритель(+1)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Зависимость от </a:t>
                      </a:r>
                      <a:r>
                        <a:rPr lang="en-US" sz="1800" dirty="0" smtClean="0"/>
                        <a:t>N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Линейная</a:t>
                      </a:r>
                      <a:r>
                        <a:rPr lang="ru-RU" sz="1800" baseline="0" dirty="0" smtClean="0"/>
                        <a:t> (</a:t>
                      </a:r>
                      <a:r>
                        <a:rPr lang="en-US" sz="1800" baseline="0" dirty="0" smtClean="0"/>
                        <a:t>N↑,</a:t>
                      </a:r>
                      <a:r>
                        <a:rPr lang="el-GR" sz="1800" baseline="0" dirty="0" smtClean="0"/>
                        <a:t>τ↑</a:t>
                      </a:r>
                      <a:r>
                        <a:rPr lang="ru-RU" sz="1800" baseline="0" dirty="0" smtClean="0"/>
                        <a:t>)</a:t>
                      </a:r>
                      <a:r>
                        <a:rPr lang="ru-RU" sz="1800" dirty="0" smtClean="0"/>
                        <a:t>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Нет(слабая)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Зависимость от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baseline="0" dirty="0" smtClean="0"/>
                        <a:t>E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Слабая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Сильная </a:t>
                      </a:r>
                      <a:r>
                        <a:rPr lang="ru-RU" sz="1800" baseline="0" dirty="0" smtClean="0"/>
                        <a:t>(</a:t>
                      </a:r>
                      <a:r>
                        <a:rPr lang="en-US" sz="1800" baseline="0" dirty="0" smtClean="0"/>
                        <a:t>E↑,</a:t>
                      </a:r>
                      <a:r>
                        <a:rPr lang="el-GR" sz="1800" baseline="0" dirty="0" smtClean="0"/>
                        <a:t>τ↑</a:t>
                      </a:r>
                      <a:r>
                        <a:rPr lang="ru-RU" sz="1800" baseline="0" dirty="0" smtClean="0"/>
                        <a:t>)</a:t>
                      </a:r>
                      <a:endParaRPr lang="ru-RU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Потери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Нет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Рекомбинация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357786"/>
            <a:ext cx="50958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638" y="2420939"/>
            <a:ext cx="3662362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5" y="2171701"/>
            <a:ext cx="2952750" cy="197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1957388"/>
            <a:ext cx="2519362" cy="168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622" y="0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alt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Стохастическое</a:t>
            </a:r>
            <a:r>
              <a:rPr kumimoji="0" lang="ru-RU" alt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охлаждение на </a:t>
            </a:r>
            <a:r>
              <a:rPr kumimoji="0" lang="ru-RU" altLang="ru-RU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Нуклотроне</a:t>
            </a:r>
            <a:endParaRPr kumimoji="0" lang="ru-RU" alt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1773239"/>
            <a:ext cx="2035175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6743700" y="5157788"/>
            <a:ext cx="3924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2400" dirty="0">
                <a:latin typeface="Calibri" panose="020F0502020204030204" pitchFamily="34" charset="0"/>
              </a:rPr>
              <a:t>Cooling period</a:t>
            </a:r>
            <a:r>
              <a:rPr lang="ru-RU" altLang="ru-RU" sz="2400" dirty="0">
                <a:latin typeface="Calibri" panose="020F0502020204030204" pitchFamily="34" charset="0"/>
              </a:rPr>
              <a:t>: </a:t>
            </a:r>
            <a:r>
              <a:rPr lang="ru-RU" altLang="ru-RU" sz="24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480</a:t>
            </a:r>
            <a:r>
              <a:rPr lang="en-US" altLang="ru-RU" sz="240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endParaRPr lang="ru-RU" altLang="ru-RU" sz="2400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ru-RU" sz="2400" dirty="0" err="1">
                <a:latin typeface="Calibri" panose="020F0502020204030204" pitchFamily="34" charset="0"/>
              </a:rPr>
              <a:t>dp</a:t>
            </a:r>
            <a:r>
              <a:rPr lang="en-US" altLang="ru-RU" sz="2400" dirty="0">
                <a:latin typeface="Calibri" panose="020F0502020204030204" pitchFamily="34" charset="0"/>
              </a:rPr>
              <a:t>/p</a:t>
            </a:r>
            <a:r>
              <a:rPr lang="ru-RU" altLang="ru-RU" sz="2400" dirty="0">
                <a:latin typeface="Calibri" panose="020F0502020204030204" pitchFamily="34" charset="0"/>
              </a:rPr>
              <a:t> </a:t>
            </a:r>
            <a:r>
              <a:rPr lang="en-US" altLang="ru-RU" sz="2400" dirty="0">
                <a:latin typeface="Calibri" panose="020F0502020204030204" pitchFamily="34" charset="0"/>
              </a:rPr>
              <a:t>(1e-3): </a:t>
            </a:r>
            <a:r>
              <a:rPr lang="en-US" altLang="ru-RU" sz="2400" i="1" dirty="0">
                <a:solidFill>
                  <a:srgbClr val="FF0000"/>
                </a:solidFill>
                <a:latin typeface="Calibri" panose="020F0502020204030204" pitchFamily="34" charset="0"/>
              </a:rPr>
              <a:t>0.55 -&gt; 0.25</a:t>
            </a:r>
            <a:endParaRPr lang="ru-RU" altLang="ru-RU" sz="24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8688388" y="1989139"/>
            <a:ext cx="0" cy="3095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048750" y="1989138"/>
            <a:ext cx="0" cy="31686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8688388" y="2133600"/>
            <a:ext cx="3603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8904289" y="1844676"/>
            <a:ext cx="287337" cy="288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191625" y="1844675"/>
            <a:ext cx="12255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26"/>
          <p:cNvSpPr>
            <a:spLocks noChangeArrowheads="1"/>
          </p:cNvSpPr>
          <p:nvPr/>
        </p:nvSpPr>
        <p:spPr bwMode="auto">
          <a:xfrm>
            <a:off x="9455151" y="1547813"/>
            <a:ext cx="741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ru-RU" i="1" dirty="0">
                <a:solidFill>
                  <a:srgbClr val="FF0000"/>
                </a:solidFill>
                <a:latin typeface="Calibri" panose="020F0502020204030204" pitchFamily="34" charset="0"/>
              </a:rPr>
              <a:t>~</a:t>
            </a:r>
            <a:r>
              <a:rPr lang="ru-RU" altLang="ru-RU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70</a:t>
            </a:r>
            <a:r>
              <a:rPr lang="en-US" altLang="ru-RU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ps</a:t>
            </a:r>
            <a:endParaRPr lang="ru-RU" altLang="ru-RU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422" y="260709"/>
            <a:ext cx="4487569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800" dirty="0" err="1" smtClean="0"/>
              <a:t>Коллайдер</a:t>
            </a:r>
            <a:r>
              <a:rPr lang="en-US" sz="4800" dirty="0" smtClean="0"/>
              <a:t> NICA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41" y="1509350"/>
            <a:ext cx="11974132" cy="384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91786" y="5374010"/>
            <a:ext cx="10006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Задачи ССО на </a:t>
            </a:r>
            <a:r>
              <a:rPr lang="en-US" dirty="0" smtClean="0"/>
              <a:t>NICA</a:t>
            </a:r>
            <a:endParaRPr lang="ru-RU" dirty="0" smtClean="0"/>
          </a:p>
          <a:p>
            <a:pPr algn="ctr"/>
            <a:r>
              <a:rPr lang="ru-RU" dirty="0" smtClean="0"/>
              <a:t>1. Охладить при накоплении 2. Препятствовать нагреву при столкновениях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09600" y="68627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Параметры ССО </a:t>
            </a:r>
            <a:r>
              <a:rPr kumimoji="0" lang="ru-RU" sz="5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Коллайдера</a:t>
            </a:r>
            <a:endParaRPr kumimoji="0" lang="ru-RU" sz="5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99456" y="1412776"/>
          <a:ext cx="9984631" cy="4831410"/>
        </p:xfrm>
        <a:graphic>
          <a:graphicData uri="http://schemas.openxmlformats.org/drawingml/2006/table">
            <a:tbl>
              <a:tblPr/>
              <a:tblGrid>
                <a:gridCol w="5568619"/>
                <a:gridCol w="1104003"/>
                <a:gridCol w="1104003"/>
                <a:gridCol w="1104003"/>
                <a:gridCol w="1104003"/>
              </a:tblGrid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Энергия ионов </a:t>
                      </a:r>
                      <a:r>
                        <a:rPr lang="ru-RU" sz="16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Au</a:t>
                      </a:r>
                      <a:r>
                        <a:rPr lang="ru-RU" sz="16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79+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,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ГэВ/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(1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.0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3.0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4.5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Метод охлаждения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Фильтр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l-G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Δ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l-G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Σ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TOF(0,+1,+2)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Полоса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пропускания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ГГц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0.7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3.2 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Разбиение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полос, ГГц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7-1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0-1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5-2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2-3.2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77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Пучковое (кабельное) расстояние от пикапа до 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кикера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м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~100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Шунтовое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сопротивление пикапа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кикера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l-GR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Ω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/800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Температура пикапа/шума, 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0/</a:t>
                      </a:r>
                      <a:r>
                        <a:rPr lang="en-US" sz="16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Средняя мощность на </a:t>
                      </a:r>
                      <a:r>
                        <a:rPr lang="ru-RU" sz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кикере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Вт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20(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||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1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⟂</a:t>
                      </a:r>
                      <a:r>
                        <a:rPr lang="en-US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770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Мощность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продольной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системы по полосам, Вт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Неравномерность</a:t>
                      </a:r>
                      <a:r>
                        <a:rPr lang="ru-RU" sz="16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АЧХ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дБ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≤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±2</a:t>
                      </a:r>
                      <a:endParaRPr lang="ru-RU" sz="1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0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Отклонение от линейной фазы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градусов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≤</a:t>
                      </a:r>
                      <a:r>
                        <a:rPr lang="en-US" sz="1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Times New Roman"/>
                          <a:ea typeface="Times New Roman"/>
                          <a:cs typeface="Times New Roman"/>
                        </a:rPr>
                        <a:t>±15</a:t>
                      </a:r>
                      <a:endParaRPr lang="ru-RU" sz="16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918743" y="198100"/>
            <a:ext cx="8352927" cy="47301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Состав системы (подсистемы)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1053530"/>
            <a:ext cx="6743278" cy="1584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Механическая.</a:t>
            </a:r>
          </a:p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Пассивная электродинамическая.</a:t>
            </a:r>
          </a:p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СВЧ Кабели.</a:t>
            </a:r>
          </a:p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СВЧ подсистема малой мощности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LLRF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914377" marR="0" lvl="1" indent="-304792" algn="l" defTabSz="121917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Подсистема юстировки (механическая или/и аналоговая)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380" y="2648472"/>
            <a:ext cx="11257521" cy="366164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6492323" y="1119630"/>
            <a:ext cx="5699677" cy="158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1800" dirty="0" smtClean="0"/>
              <a:t>Фильтр гармоник оборотной частоты.</a:t>
            </a:r>
          </a:p>
          <a:p>
            <a:pPr lvl="1"/>
            <a:r>
              <a:rPr lang="ru-RU" sz="1800" dirty="0" smtClean="0"/>
              <a:t>СВЧ подсистема большой мощности</a:t>
            </a:r>
            <a:r>
              <a:rPr lang="en-US" sz="1800" dirty="0" smtClean="0"/>
              <a:t> (HLRF)</a:t>
            </a:r>
            <a:endParaRPr lang="ru-RU" sz="1800" dirty="0" smtClean="0"/>
          </a:p>
          <a:p>
            <a:pPr lvl="1"/>
            <a:r>
              <a:rPr lang="ru-RU" sz="1800" dirty="0" smtClean="0"/>
              <a:t>Система управления.</a:t>
            </a:r>
          </a:p>
          <a:p>
            <a:pPr lvl="1"/>
            <a:r>
              <a:rPr lang="ru-RU" sz="1800" dirty="0" smtClean="0"/>
              <a:t>Система диагностики.</a:t>
            </a:r>
          </a:p>
          <a:p>
            <a:pPr lvl="1"/>
            <a:r>
              <a:rPr lang="ru-RU" sz="1800" dirty="0" smtClean="0"/>
              <a:t>Программная подсистема.</a:t>
            </a:r>
            <a:endParaRPr lang="ru-RU"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5810" t="3776" r="28177" b="3120"/>
          <a:stretch/>
        </p:blipFill>
        <p:spPr>
          <a:xfrm>
            <a:off x="7391350" y="1773610"/>
            <a:ext cx="3597105" cy="33752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78840" y="78457"/>
            <a:ext cx="5952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+mj-lt"/>
              </a:rPr>
              <a:t>Механическая подсистема</a:t>
            </a:r>
            <a:endParaRPr lang="ru-RU" sz="4000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6925" t="9401" r="15780" b="5600"/>
          <a:stretch>
            <a:fillRect/>
          </a:stretch>
        </p:blipFill>
        <p:spPr bwMode="auto">
          <a:xfrm>
            <a:off x="622598" y="1485578"/>
            <a:ext cx="5394177" cy="383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6725" y="260709"/>
            <a:ext cx="7337003" cy="86177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800" dirty="0" smtClean="0"/>
              <a:t>Охлаждение пучка. Зачем?</a:t>
            </a:r>
            <a:endParaRPr lang="ru-RU" sz="4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39318" y="1244462"/>
            <a:ext cx="11832552" cy="4705612"/>
          </a:xfrm>
          <a:prstGeom prst="rect">
            <a:avLst/>
          </a:prstGeom>
        </p:spPr>
        <p:txBody>
          <a:bodyPr lIns="121917" tIns="60958" rIns="121917" bIns="60958"/>
          <a:lstStyle/>
          <a:p>
            <a:pPr marL="609585" indent="-609585">
              <a:spcBef>
                <a:spcPts val="800"/>
              </a:spcBef>
              <a:defRPr/>
            </a:pPr>
            <a:r>
              <a:rPr lang="ru-RU" sz="2800" dirty="0" smtClean="0"/>
              <a:t>Ключевой параметр ускорительной установки – светимость</a:t>
            </a:r>
          </a:p>
          <a:p>
            <a:pPr marL="609585" indent="-609585">
              <a:spcBef>
                <a:spcPts val="800"/>
              </a:spcBef>
              <a:defRPr/>
            </a:pPr>
            <a:r>
              <a:rPr lang="ru-RU" sz="2800" dirty="0" smtClean="0"/>
              <a:t>Светимость – число событий в единицу времени</a:t>
            </a:r>
          </a:p>
          <a:p>
            <a:pPr marL="609585" indent="-609585">
              <a:spcBef>
                <a:spcPts val="800"/>
              </a:spcBef>
              <a:defRPr/>
            </a:pPr>
            <a:r>
              <a:rPr lang="ru-RU" sz="2800" dirty="0" smtClean="0"/>
              <a:t>Число событий пропорционально плотности частиц </a:t>
            </a:r>
          </a:p>
          <a:p>
            <a:pPr marL="609585" indent="-609585">
              <a:spcBef>
                <a:spcPts val="800"/>
              </a:spcBef>
              <a:buFontTx/>
              <a:buAutoNum type="arabicPeriod"/>
              <a:defRPr/>
            </a:pPr>
            <a:endParaRPr lang="ru-RU" sz="3200" dirty="0" smtClean="0"/>
          </a:p>
          <a:p>
            <a:pPr marL="609585" indent="-609585">
              <a:spcBef>
                <a:spcPts val="800"/>
              </a:spcBef>
              <a:buFontTx/>
              <a:buAutoNum type="arabicPeriod"/>
              <a:defRPr/>
            </a:pPr>
            <a:r>
              <a:rPr lang="ru-RU" sz="2800" dirty="0" smtClean="0"/>
              <a:t>Охладить при накоплении: </a:t>
            </a:r>
          </a:p>
          <a:p>
            <a:pPr marL="609585" indent="-609585">
              <a:spcBef>
                <a:spcPts val="800"/>
              </a:spcBef>
              <a:defRPr/>
            </a:pPr>
            <a:r>
              <a:rPr lang="ru-RU" sz="2800" dirty="0" smtClean="0"/>
              <a:t>		Сильнее охлаждая – больше накопится</a:t>
            </a:r>
          </a:p>
          <a:p>
            <a:pPr marL="608400" indent="-608400">
              <a:spcBef>
                <a:spcPts val="800"/>
              </a:spcBef>
              <a:buFont typeface="+mj-lt"/>
              <a:buAutoNum type="arabicPeriod" startAt="2"/>
              <a:defRPr/>
            </a:pPr>
            <a:r>
              <a:rPr lang="ru-RU" sz="2800" dirty="0" smtClean="0"/>
              <a:t>Препятствовать нагреву при эксперименте:</a:t>
            </a:r>
          </a:p>
          <a:p>
            <a:pPr>
              <a:spcBef>
                <a:spcPts val="800"/>
              </a:spcBef>
              <a:defRPr/>
            </a:pPr>
            <a:r>
              <a:rPr lang="ru-RU" sz="2800" dirty="0" smtClean="0"/>
              <a:t>	Предотвращая нагрев – меньше потеряется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582" y="2493690"/>
            <a:ext cx="6689579" cy="2493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350" y="2205658"/>
            <a:ext cx="4537003" cy="3275131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76155" y="137356"/>
            <a:ext cx="6238103" cy="8441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Пассивная СВЧ система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2276" y="1629594"/>
            <a:ext cx="946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полоса 2 – 4 ГГц ---</a:t>
            </a:r>
            <a:r>
              <a:rPr lang="en-US" dirty="0" smtClean="0"/>
              <a:t>&gt; </a:t>
            </a:r>
            <a:r>
              <a:rPr lang="ru-RU" dirty="0" smtClean="0"/>
              <a:t>распределенная полоса 0,7 – 3,2 ГГц на 4 полосы 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t="6266"/>
          <a:stretch>
            <a:fillRect/>
          </a:stretch>
        </p:blipFill>
        <p:spPr>
          <a:xfrm>
            <a:off x="335251" y="981522"/>
            <a:ext cx="11448587" cy="538619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0590" y="137356"/>
            <a:ext cx="6238103" cy="8441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LLRF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34765" y="1414915"/>
            <a:ext cx="6003737" cy="4677878"/>
            <a:chOff x="82378" y="560173"/>
            <a:chExt cx="8493211" cy="6248353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82378" y="560173"/>
              <a:ext cx="8493211" cy="62483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/>
            <a:srcRect l="4752"/>
            <a:stretch/>
          </p:blipFill>
          <p:spPr>
            <a:xfrm>
              <a:off x="189470" y="713556"/>
              <a:ext cx="3797773" cy="259972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/>
            <a:srcRect l="4954" b="2409"/>
            <a:stretch/>
          </p:blipFill>
          <p:spPr>
            <a:xfrm>
              <a:off x="2012221" y="3647747"/>
              <a:ext cx="4479195" cy="28983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 cstate="print"/>
            <a:srcRect l="10803"/>
            <a:stretch/>
          </p:blipFill>
          <p:spPr>
            <a:xfrm>
              <a:off x="4328983" y="636865"/>
              <a:ext cx="3804314" cy="2923402"/>
            </a:xfrm>
            <a:prstGeom prst="rect">
              <a:avLst/>
            </a:prstGeom>
          </p:spPr>
        </p:pic>
      </p:grpSp>
      <p:pic>
        <p:nvPicPr>
          <p:cNvPr id="8" name="Picture 2" descr="https://electronix.ru/forum/uploads/monthly_05_2010/post-28160-12739648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663" y="1862067"/>
            <a:ext cx="4185328" cy="322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6660682" y="3660959"/>
            <a:ext cx="952901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50590" y="137356"/>
            <a:ext cx="6238103" cy="8441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LLRF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1430" y="1341562"/>
            <a:ext cx="3325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Модульное исполнение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t="6400"/>
          <a:stretch>
            <a:fillRect/>
          </a:stretch>
        </p:blipFill>
        <p:spPr>
          <a:xfrm>
            <a:off x="406400" y="1125538"/>
            <a:ext cx="11405114" cy="5256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747" y="1640160"/>
            <a:ext cx="6924178" cy="2020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951" y="3952380"/>
            <a:ext cx="6874974" cy="206262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0590" y="137356"/>
            <a:ext cx="6238103" cy="84416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HLRF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43320" y="68643"/>
            <a:ext cx="11711777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Фильтр гармоник оборотной частоты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82638" y="4005858"/>
            <a:ext cx="5518911" cy="1690953"/>
            <a:chOff x="1083819" y="2829827"/>
            <a:chExt cx="6029252" cy="17707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819" y="2829827"/>
              <a:ext cx="6029252" cy="1366787"/>
            </a:xfrm>
            <a:prstGeom prst="rect">
              <a:avLst/>
            </a:prstGeom>
          </p:spPr>
        </p:pic>
        <p:cxnSp>
          <p:nvCxnSpPr>
            <p:cNvPr id="6" name="Прямая со стрелкой 5"/>
            <p:cNvCxnSpPr/>
            <p:nvPr/>
          </p:nvCxnSpPr>
          <p:spPr>
            <a:xfrm>
              <a:off x="2261937" y="3368842"/>
              <a:ext cx="596766" cy="7700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>
              <a:off x="1530417" y="3195587"/>
              <a:ext cx="423511" cy="779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1530417" y="3195587"/>
              <a:ext cx="423511" cy="779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53928" y="4138863"/>
              <a:ext cx="1520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Fine Digital delay</a:t>
              </a:r>
              <a:endParaRPr lang="ru-RU" sz="1400" dirty="0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389121" y="3522730"/>
              <a:ext cx="596766" cy="7700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081112" y="4292751"/>
              <a:ext cx="1520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Fine Digital delay</a:t>
              </a:r>
              <a:endParaRPr lang="ru-RU" sz="1400" dirty="0"/>
            </a:p>
          </p:txBody>
        </p:sp>
      </p:grpSp>
      <p:pic>
        <p:nvPicPr>
          <p:cNvPr id="12" name="Picture 2" descr="https://sun9-21.userapi.com/impg/PyNisbeRM6KjmWnbyuPOnW9yQWi7TgAkUGpS-A/dhWOeAa_-v8.jpg?size=2560x1151&amp;quality=95&amp;sign=c62d20eb586ef46805bfa6a42774e6f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3" r="11761" b="3073"/>
          <a:stretch/>
        </p:blipFill>
        <p:spPr bwMode="auto">
          <a:xfrm>
            <a:off x="6711478" y="1845618"/>
            <a:ext cx="3046194" cy="20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D:\Works\_CURRENT\Stochastic\Report\20190321_125303_cr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350" y="3976509"/>
            <a:ext cx="3436449" cy="185919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952798" y="2495130"/>
            <a:ext cx="1732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RFSoc</a:t>
            </a:r>
            <a:r>
              <a:rPr lang="en-US" sz="1400" dirty="0" smtClean="0"/>
              <a:t> – Xilinx</a:t>
            </a:r>
          </a:p>
          <a:p>
            <a:r>
              <a:rPr lang="en-US" sz="1400" dirty="0" smtClean="0"/>
              <a:t>8 </a:t>
            </a:r>
            <a:r>
              <a:rPr lang="en-US" sz="1400" dirty="0" err="1" smtClean="0"/>
              <a:t>chan</a:t>
            </a:r>
            <a:r>
              <a:rPr lang="en-US" sz="1400" dirty="0" smtClean="0"/>
              <a:t> in/out</a:t>
            </a:r>
          </a:p>
          <a:p>
            <a:r>
              <a:rPr lang="ru-RU" sz="1400" dirty="0" smtClean="0"/>
              <a:t>до</a:t>
            </a:r>
            <a:r>
              <a:rPr lang="en-US" sz="1400" dirty="0" smtClean="0"/>
              <a:t> 8Gsmp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911630" y="4581922"/>
            <a:ext cx="1818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Цифровая линия задержки от ИТЭФ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123654" y="1773610"/>
            <a:ext cx="50435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Альтернативы:</a:t>
            </a:r>
          </a:p>
          <a:p>
            <a:pPr marL="457200" indent="-457200">
              <a:buAutoNum type="arabicPeriod"/>
            </a:pPr>
            <a:r>
              <a:rPr lang="ru-RU" dirty="0" smtClean="0"/>
              <a:t>Оптический фильтр</a:t>
            </a:r>
          </a:p>
          <a:p>
            <a:pPr marL="457200" indent="-457200"/>
            <a:r>
              <a:rPr lang="ru-RU" dirty="0" smtClean="0"/>
              <a:t>(программирование низкого уровня)</a:t>
            </a:r>
          </a:p>
          <a:p>
            <a:pPr marL="457200" indent="-457200"/>
            <a:endParaRPr lang="ru-RU" dirty="0" smtClean="0"/>
          </a:p>
          <a:p>
            <a:pPr marL="457200" indent="-457200"/>
            <a:r>
              <a:rPr lang="ru-RU" dirty="0" smtClean="0"/>
              <a:t>2. Цифровой фильтр</a:t>
            </a:r>
          </a:p>
          <a:p>
            <a:pPr marL="457200" indent="-457200"/>
            <a:r>
              <a:rPr lang="ru-RU" dirty="0" smtClean="0"/>
              <a:t>(программирование ПЛИС)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5728" y="1393618"/>
            <a:ext cx="5238748" cy="4628464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Система управления должна интегрировать все подсистемы.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Контролируемые/управляемые параметры системы: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Контроль функционального состояния модулей (питание, температура и т.д., уровни СВЧ сигналов).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Контроль передаточной характеристики системы (АЧХ и особенно ФЧХ).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Измерение 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Шоттки-шума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(продольного и поперечного).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фильтром гармоник.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АЧХ и ФЧХ системы (аттенюаторы и 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фазовращатели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юстировкой поперечной системы.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Система управления должна быть унифицирована для всех модулей.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4500" y="1505258"/>
            <a:ext cx="6325332" cy="433425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37667" y="117426"/>
            <a:ext cx="1011507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управления и диагностики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t="6725"/>
          <a:stretch>
            <a:fillRect/>
          </a:stretch>
        </p:blipFill>
        <p:spPr>
          <a:xfrm>
            <a:off x="1526692" y="982122"/>
            <a:ext cx="9537066" cy="54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1176" y="1244871"/>
            <a:ext cx="5525230" cy="484921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37667" y="117426"/>
            <a:ext cx="10115078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управления и диагностики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3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838200" y="1537301"/>
            <a:ext cx="10515600" cy="4351338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Требования к программной системе: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Программная система должна выполнять функции автоматизации эксперимента – максимально освобождая оператора системы от рутинных действий – настройка, регулировка, архивирование данных и т.д.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Максимально информативный и удобный интерфейс.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Система должна интегрироваться в единую систему управления 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коллайдера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lang="ru-RU" sz="2700" dirty="0" smtClean="0"/>
              <a:t>на базе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Tango</a:t>
            </a:r>
            <a:r>
              <a:rPr kumimoji="0" lang="ru-RU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controls https://tango-controls.org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– получать данные от других подсистем (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ВЧ-система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оптика и т.д.) и передавать данные другим подсистемам . </a:t>
            </a:r>
          </a:p>
          <a:p>
            <a:pPr marL="914377" marR="0" lvl="1" indent="-304792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Потенциально – должна быть единая система, объединяющая стохастическое и электронное охлаждение – как подсистемы единой системы охлаждения. </a:t>
            </a:r>
          </a:p>
          <a:p>
            <a:pPr marL="457200" marR="0" lvl="1" indent="0" algn="l" defTabSz="121917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7406" y="189434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Программная подсистема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высокого</a:t>
            </a:r>
            <a:r>
              <a:rPr kumimoji="0" lang="ru-RU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уровня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тохастическое охлаждение_Kandinsky 2.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6590"/>
            <a:ext cx="12190413" cy="688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9695" y="-26590"/>
            <a:ext cx="4431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Спасибо за внимание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736402" y="6578401"/>
            <a:ext cx="671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Изображение сгенерировано </a:t>
            </a:r>
            <a:r>
              <a:rPr lang="en-US" sz="1400" dirty="0" smtClean="0"/>
              <a:t>Kandinsky 2.1 </a:t>
            </a:r>
            <a:r>
              <a:rPr lang="ru-RU" sz="1400" dirty="0" smtClean="0"/>
              <a:t>по запросу «Стохастическое охлаждение»</a:t>
            </a:r>
            <a:endParaRPr lang="ru-RU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8" name="Заголовок 1"/>
          <p:cNvSpPr txBox="1">
            <a:spLocks/>
          </p:cNvSpPr>
          <p:nvPr/>
        </p:nvSpPr>
        <p:spPr>
          <a:xfrm>
            <a:off x="1919286" y="68642"/>
            <a:ext cx="8351841" cy="1056362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История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5" name="Таблица 104"/>
          <p:cNvGraphicFramePr>
            <a:graphicFrameLocks noGrp="1"/>
          </p:cNvGraphicFramePr>
          <p:nvPr/>
        </p:nvGraphicFramePr>
        <p:xfrm>
          <a:off x="190551" y="1269554"/>
          <a:ext cx="11881319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098"/>
                <a:gridCol w="1623534"/>
                <a:gridCol w="774868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200" b="0" dirty="0" smtClean="0">
                          <a:solidFill>
                            <a:schemeClr val="tx1"/>
                          </a:solidFill>
                        </a:rPr>
                        <a:t>С. в.-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</a:rPr>
                        <a:t>д. Меер</a:t>
                      </a:r>
                      <a:endParaRPr lang="ru-RU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0" dirty="0" smtClean="0">
                          <a:solidFill>
                            <a:schemeClr val="tx1"/>
                          </a:solidFill>
                        </a:rPr>
                        <a:t>1968</a:t>
                      </a:r>
                      <a:endParaRPr lang="ru-RU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200" b="0" dirty="0" smtClean="0">
                          <a:solidFill>
                            <a:schemeClr val="tx1"/>
                          </a:solidFill>
                        </a:rPr>
                        <a:t>Идея</a:t>
                      </a:r>
                      <a:endParaRPr lang="ru-RU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CERN</a:t>
                      </a:r>
                      <a:r>
                        <a:rPr lang="ru-RU" sz="2200" dirty="0" smtClean="0"/>
                        <a:t> </a:t>
                      </a:r>
                      <a:r>
                        <a:rPr lang="en-US" sz="2200" dirty="0" smtClean="0"/>
                        <a:t>(</a:t>
                      </a:r>
                      <a:r>
                        <a:rPr lang="ru-RU" sz="2200" dirty="0" smtClean="0"/>
                        <a:t>Женева</a:t>
                      </a:r>
                      <a:r>
                        <a:rPr lang="en-US" sz="2200" dirty="0" smtClean="0"/>
                        <a:t>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1971-1975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Развитие теории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CERN</a:t>
                      </a:r>
                      <a:r>
                        <a:rPr lang="ru-RU" sz="2200" dirty="0" smtClean="0"/>
                        <a:t> </a:t>
                      </a:r>
                      <a:r>
                        <a:rPr lang="en-US" sz="2200" dirty="0" smtClean="0"/>
                        <a:t>(</a:t>
                      </a:r>
                      <a:r>
                        <a:rPr lang="ru-RU" sz="2200" dirty="0" smtClean="0"/>
                        <a:t>Женева</a:t>
                      </a:r>
                      <a:r>
                        <a:rPr lang="en-US" sz="2200" dirty="0" smtClean="0"/>
                        <a:t>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1975-1978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Экспериментальное подтверждение</a:t>
                      </a:r>
                      <a:r>
                        <a:rPr lang="en-US" sz="2200" dirty="0" smtClean="0"/>
                        <a:t> </a:t>
                      </a:r>
                      <a:r>
                        <a:rPr lang="ru-RU" sz="2200" dirty="0" smtClean="0"/>
                        <a:t>и</a:t>
                      </a:r>
                      <a:r>
                        <a:rPr lang="ru-RU" sz="2200" baseline="0" dirty="0" smtClean="0"/>
                        <a:t> применение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baseline="0" dirty="0" smtClean="0"/>
                        <a:t>ИЯФ, Новосибирск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1979-1982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Эксперименты и развитие теории на </a:t>
                      </a:r>
                      <a:r>
                        <a:rPr lang="en-US" sz="2200" dirty="0" smtClean="0"/>
                        <a:t>NAP-M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INS,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ru-RU" sz="2200" dirty="0" smtClean="0"/>
                        <a:t>Токио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1983-1984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Тесты</a:t>
                      </a:r>
                      <a:r>
                        <a:rPr lang="ru-RU" sz="2200" baseline="0" dirty="0" smtClean="0"/>
                        <a:t> на </a:t>
                      </a:r>
                      <a:r>
                        <a:rPr lang="en-US" sz="2200" baseline="0" dirty="0" smtClean="0"/>
                        <a:t>TARN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Стокгольм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1984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Нобелевская премия по физике (</a:t>
                      </a:r>
                      <a:r>
                        <a:rPr lang="ru-RU" sz="2200" dirty="0" err="1" smtClean="0"/>
                        <a:t>К.Руббиа</a:t>
                      </a:r>
                      <a:r>
                        <a:rPr lang="ru-RU" sz="2200" dirty="0" smtClean="0"/>
                        <a:t>,</a:t>
                      </a:r>
                      <a:r>
                        <a:rPr lang="ru-RU" sz="2200" baseline="0" dirty="0" smtClean="0"/>
                        <a:t> </a:t>
                      </a:r>
                      <a:r>
                        <a:rPr lang="ru-RU" sz="2200" b="0" dirty="0" err="1" smtClean="0">
                          <a:solidFill>
                            <a:schemeClr val="tx1"/>
                          </a:solidFill>
                        </a:rPr>
                        <a:t>С.в.-</a:t>
                      </a:r>
                      <a:r>
                        <a:rPr lang="ru-RU" sz="2200" b="0" baseline="0" dirty="0" err="1" smtClean="0">
                          <a:solidFill>
                            <a:schemeClr val="tx1"/>
                          </a:solidFill>
                        </a:rPr>
                        <a:t>д.Меер</a:t>
                      </a:r>
                      <a:r>
                        <a:rPr lang="ru-RU" sz="22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США,</a:t>
                      </a:r>
                      <a:r>
                        <a:rPr lang="ru-RU" sz="2200" baseline="0" dirty="0" smtClean="0"/>
                        <a:t> Германия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1985-1992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Разработка</a:t>
                      </a:r>
                      <a:r>
                        <a:rPr lang="ru-RU" sz="2200" baseline="0" dirty="0" smtClean="0"/>
                        <a:t> систем в </a:t>
                      </a:r>
                      <a:r>
                        <a:rPr lang="en-US" sz="2200" dirty="0" smtClean="0"/>
                        <a:t>FNAL,</a:t>
                      </a:r>
                      <a:r>
                        <a:rPr lang="en-US" sz="2200" baseline="0" dirty="0" smtClean="0"/>
                        <a:t> GSI, FZJ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1993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Развитие идей по охлаждению</a:t>
                      </a:r>
                      <a:r>
                        <a:rPr lang="ru-RU" sz="2200" baseline="0" dirty="0" smtClean="0"/>
                        <a:t> сгруппированного пучка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FNAL (</a:t>
                      </a:r>
                      <a:r>
                        <a:rPr lang="ru-RU" sz="2200" dirty="0" smtClean="0"/>
                        <a:t>Чикаго</a:t>
                      </a:r>
                      <a:r>
                        <a:rPr lang="en-US" sz="2200" dirty="0" smtClean="0"/>
                        <a:t>)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1993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Предложение</a:t>
                      </a:r>
                      <a:r>
                        <a:rPr lang="en-US" sz="2200" dirty="0" smtClean="0"/>
                        <a:t> </a:t>
                      </a:r>
                      <a:r>
                        <a:rPr lang="ru-RU" sz="2200" dirty="0" smtClean="0"/>
                        <a:t>по</a:t>
                      </a:r>
                      <a:r>
                        <a:rPr lang="ru-RU" sz="2200" baseline="0" dirty="0" smtClean="0"/>
                        <a:t> охлаждению на оптических частотах</a:t>
                      </a:r>
                      <a:r>
                        <a:rPr lang="ru-RU" sz="2200" dirty="0" smtClean="0"/>
                        <a:t> 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Нью-Йорк, Дубна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2011-2013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Охлаждение</a:t>
                      </a:r>
                      <a:r>
                        <a:rPr lang="ru-RU" sz="2200" baseline="0" dirty="0" smtClean="0"/>
                        <a:t> сгруппированного пучка в </a:t>
                      </a:r>
                      <a:r>
                        <a:rPr lang="en-US" sz="2200" baseline="0" dirty="0" smtClean="0"/>
                        <a:t>RHIC</a:t>
                      </a:r>
                      <a:r>
                        <a:rPr lang="ru-RU" sz="2200" baseline="0" dirty="0" smtClean="0"/>
                        <a:t> и на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ru-RU" sz="2200" baseline="0" dirty="0" err="1" smtClean="0"/>
                        <a:t>Нуклотроне</a:t>
                      </a:r>
                      <a:endParaRPr lang="ru-RU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FNAL (</a:t>
                      </a:r>
                      <a:r>
                        <a:rPr lang="ru-RU" sz="2200" dirty="0" smtClean="0"/>
                        <a:t>Чикаго</a:t>
                      </a:r>
                      <a:r>
                        <a:rPr lang="en-US" sz="2200" dirty="0" smtClean="0"/>
                        <a:t>)</a:t>
                      </a:r>
                      <a:endParaRPr lang="ru-RU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2021-2022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Реализация оптического стохастического охлаждения</a:t>
                      </a:r>
                      <a:endParaRPr lang="ru-RU" sz="2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239318" y="1317070"/>
            <a:ext cx="9215824" cy="4705612"/>
          </a:xfrm>
          <a:prstGeom prst="rect">
            <a:avLst/>
          </a:prstGeom>
        </p:spPr>
        <p:txBody>
          <a:bodyPr lIns="121917" tIns="60958" rIns="121917" bIns="60958"/>
          <a:lstStyle/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Стохастичность – случайность (шумы)</a:t>
            </a:r>
          </a:p>
          <a:p>
            <a:pPr>
              <a:spcBef>
                <a:spcPts val="800"/>
              </a:spcBef>
              <a:defRPr/>
            </a:pPr>
            <a:endParaRPr lang="ru-RU" sz="3200" dirty="0" smtClean="0"/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Стохастическое охлаждение</a:t>
            </a:r>
          </a:p>
          <a:p>
            <a:pPr>
              <a:spcBef>
                <a:spcPts val="800"/>
              </a:spcBef>
              <a:defRPr/>
            </a:pPr>
            <a:endParaRPr lang="ru-RU" sz="3200" dirty="0" smtClean="0"/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Охлаждение пучка (случайными) шумами </a:t>
            </a:r>
          </a:p>
          <a:p>
            <a:pPr>
              <a:spcBef>
                <a:spcPts val="800"/>
              </a:spcBef>
              <a:defRPr/>
            </a:pPr>
            <a:r>
              <a:rPr lang="ru-RU" sz="3200" dirty="0" smtClean="0"/>
              <a:t>от самого пучка</a:t>
            </a:r>
          </a:p>
          <a:p>
            <a:pPr>
              <a:spcBef>
                <a:spcPts val="800"/>
              </a:spcBef>
              <a:defRPr/>
            </a:pPr>
            <a:endParaRPr lang="ru-RU" sz="2700" dirty="0" smtClean="0"/>
          </a:p>
          <a:p>
            <a:pPr>
              <a:spcBef>
                <a:spcPts val="800"/>
              </a:spcBef>
              <a:defRPr/>
            </a:pPr>
            <a:r>
              <a:rPr lang="ru-RU" sz="3200" dirty="0" smtClean="0">
                <a:sym typeface="Wingdings" panose="05000000000000000000" pitchFamily="2" charset="2"/>
              </a:rPr>
              <a:t>       </a:t>
            </a:r>
            <a:r>
              <a:rPr lang="ru-RU" sz="3200" u="sng" dirty="0" smtClean="0">
                <a:sym typeface="Wingdings" panose="05000000000000000000" pitchFamily="2" charset="2"/>
              </a:rPr>
              <a:t>Широкополосная система обратной связи</a:t>
            </a:r>
            <a:endParaRPr lang="ru-RU" sz="3200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063284" y="3045663"/>
            <a:ext cx="2443502" cy="77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1583293" y="4774255"/>
            <a:ext cx="4223919" cy="768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8856" y="260709"/>
            <a:ext cx="10092731" cy="86197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4800" dirty="0" smtClean="0"/>
              <a:t>Стохастическое охлаждение. Что это?</a:t>
            </a:r>
            <a:endParaRPr lang="ru-RU" sz="4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3174" y="1509350"/>
            <a:ext cx="3926765" cy="38408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1" name="Рисунок 210" descr="Pres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2295" y="3342012"/>
            <a:ext cx="3448959" cy="2134198"/>
          </a:xfrm>
          <a:prstGeom prst="rect">
            <a:avLst/>
          </a:prstGeom>
        </p:spPr>
      </p:pic>
      <p:graphicFrame>
        <p:nvGraphicFramePr>
          <p:cNvPr id="212" name="Объект 2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20352620"/>
              </p:ext>
            </p:extLst>
          </p:nvPr>
        </p:nvGraphicFramePr>
        <p:xfrm>
          <a:off x="8689975" y="1998663"/>
          <a:ext cx="2379663" cy="811212"/>
        </p:xfrm>
        <a:graphic>
          <a:graphicData uri="http://schemas.openxmlformats.org/presentationml/2006/ole">
            <p:oleObj spid="_x0000_s3092" name="Формула" r:id="rId4" imgW="1155600" imgH="393480" progId="Equation.3">
              <p:embed/>
            </p:oleObj>
          </a:graphicData>
        </a:graphic>
      </p:graphicFrame>
      <p:graphicFrame>
        <p:nvGraphicFramePr>
          <p:cNvPr id="2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18840439"/>
              </p:ext>
            </p:extLst>
          </p:nvPr>
        </p:nvGraphicFramePr>
        <p:xfrm>
          <a:off x="1843088" y="2228850"/>
          <a:ext cx="1571625" cy="384175"/>
        </p:xfrm>
        <a:graphic>
          <a:graphicData uri="http://schemas.openxmlformats.org/presentationml/2006/ole">
            <p:oleObj spid="_x0000_s3093" name="Формула" r:id="rId5" imgW="838080" imgH="203040" progId="Equation.3">
              <p:embed/>
            </p:oleObj>
          </a:graphicData>
        </a:graphic>
      </p:graphicFrame>
      <p:sp>
        <p:nvSpPr>
          <p:cNvPr id="214" name="TextBox 213"/>
          <p:cNvSpPr txBox="1"/>
          <p:nvPr/>
        </p:nvSpPr>
        <p:spPr>
          <a:xfrm>
            <a:off x="719309" y="1701202"/>
            <a:ext cx="4208325" cy="44627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2100" dirty="0">
                <a:cs typeface="Times New Roman" pitchFamily="18" charset="0"/>
              </a:rPr>
              <a:t>Теорема </a:t>
            </a:r>
            <a:r>
              <a:rPr lang="ru-RU" sz="2100" dirty="0" smtClean="0">
                <a:cs typeface="Times New Roman" pitchFamily="18" charset="0"/>
              </a:rPr>
              <a:t>Котельникова</a:t>
            </a:r>
            <a:r>
              <a:rPr lang="en-US" sz="2100" dirty="0" smtClean="0">
                <a:cs typeface="Times New Roman" pitchFamily="18" charset="0"/>
              </a:rPr>
              <a:t>-</a:t>
            </a:r>
            <a:r>
              <a:rPr lang="ru-RU" sz="2100" dirty="0" smtClean="0">
                <a:cs typeface="Times New Roman" pitchFamily="18" charset="0"/>
              </a:rPr>
              <a:t>Найквиста:</a:t>
            </a:r>
            <a:endParaRPr lang="ru-RU" sz="1900" dirty="0">
              <a:cs typeface="Times New Roman" pitchFamily="18" charset="0"/>
            </a:endParaRPr>
          </a:p>
        </p:txBody>
      </p:sp>
      <p:sp>
        <p:nvSpPr>
          <p:cNvPr id="215" name="Выгнутая вниз стрелка 214"/>
          <p:cNvSpPr/>
          <p:nvPr/>
        </p:nvSpPr>
        <p:spPr>
          <a:xfrm flipV="1">
            <a:off x="2670275" y="2960686"/>
            <a:ext cx="6880867" cy="75720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8111168" y="1701202"/>
            <a:ext cx="3417584" cy="45151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sz="2100" dirty="0"/>
              <a:t>Разрешающая способность</a:t>
            </a: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913" y="3241675"/>
            <a:ext cx="541337" cy="571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218" name="Заголовок 1"/>
          <p:cNvSpPr txBox="1">
            <a:spLocks/>
          </p:cNvSpPr>
          <p:nvPr/>
        </p:nvSpPr>
        <p:spPr>
          <a:xfrm>
            <a:off x="1919286" y="68642"/>
            <a:ext cx="8351841" cy="1056362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err="1" smtClean="0">
                <a:latin typeface="+mj-lt"/>
                <a:ea typeface="+mj-ea"/>
                <a:cs typeface="+mj-cs"/>
              </a:rPr>
              <a:t>Широкополосность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7075" y="2178050"/>
            <a:ext cx="1219200" cy="6762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2738" y="5830888"/>
            <a:ext cx="3262312" cy="411162"/>
          </a:xfrm>
          <a:prstGeom prst="rect">
            <a:avLst/>
          </a:prstGeom>
          <a:noFill/>
        </p:spPr>
      </p:pic>
      <p:graphicFrame>
        <p:nvGraphicFramePr>
          <p:cNvPr id="223" name="Объект 2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46143186"/>
              </p:ext>
            </p:extLst>
          </p:nvPr>
        </p:nvGraphicFramePr>
        <p:xfrm>
          <a:off x="5953125" y="5734050"/>
          <a:ext cx="1433513" cy="536575"/>
        </p:xfrm>
        <a:graphic>
          <a:graphicData uri="http://schemas.openxmlformats.org/presentationml/2006/ole">
            <p:oleObj spid="_x0000_s3099" name="Формула" r:id="rId9" imgW="774360" imgH="291960" progId="Equation.3">
              <p:embed/>
            </p:oleObj>
          </a:graphicData>
        </a:graphic>
      </p:graphicFrame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638800"/>
            <a:ext cx="1919287" cy="717550"/>
          </a:xfrm>
          <a:prstGeom prst="rect">
            <a:avLst/>
          </a:prstGeom>
          <a:noFill/>
        </p:spPr>
      </p:pic>
      <p:sp>
        <p:nvSpPr>
          <p:cNvPr id="225" name="TextBox 224"/>
          <p:cNvSpPr txBox="1"/>
          <p:nvPr/>
        </p:nvSpPr>
        <p:spPr>
          <a:xfrm>
            <a:off x="5379094" y="5254419"/>
            <a:ext cx="1671522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dirty="0" smtClean="0"/>
              <a:t>Коррекция</a:t>
            </a:r>
            <a:endParaRPr lang="ru-RU" dirty="0"/>
          </a:p>
        </p:txBody>
      </p:sp>
      <p:grpSp>
        <p:nvGrpSpPr>
          <p:cNvPr id="226" name="Группа 225"/>
          <p:cNvGrpSpPr/>
          <p:nvPr/>
        </p:nvGrpSpPr>
        <p:grpSpPr>
          <a:xfrm>
            <a:off x="575989" y="3547710"/>
            <a:ext cx="4223919" cy="2164830"/>
            <a:chOff x="3899926" y="2780928"/>
            <a:chExt cx="3168352" cy="1623247"/>
          </a:xfrm>
        </p:grpSpPr>
        <p:cxnSp>
          <p:nvCxnSpPr>
            <p:cNvPr id="227" name="Прямая соединительная линия 226"/>
            <p:cNvCxnSpPr/>
            <p:nvPr/>
          </p:nvCxnSpPr>
          <p:spPr>
            <a:xfrm>
              <a:off x="3899926" y="3514645"/>
              <a:ext cx="31683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Овал 227"/>
            <p:cNvSpPr/>
            <p:nvPr/>
          </p:nvSpPr>
          <p:spPr>
            <a:xfrm>
              <a:off x="4456017" y="32453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>
              <a:off x="4608417" y="33977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>
              <a:off x="4680425" y="325376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>
              <a:off x="4851426" y="338939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>
              <a:off x="4760817" y="35501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>
              <a:off x="4456017" y="35861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>
              <a:off x="5094435" y="344263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>
              <a:off x="4913217" y="37025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>
              <a:off x="5575385" y="370994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 rot="18559051">
              <a:off x="5417275" y="358229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 rot="18559051">
              <a:off x="5106527" y="332756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 rot="18559051">
              <a:off x="5040735" y="318060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 rot="18559051">
              <a:off x="5254016" y="313425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 rot="18559051">
              <a:off x="5320994" y="330622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 rot="18559051">
              <a:off x="5155722" y="356484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 rot="18559051">
              <a:off x="5375735" y="383815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 rot="18559051">
              <a:off x="5535461" y="328488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 rot="18559051">
              <a:off x="5274399" y="3695277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46" name="Группа 185"/>
            <p:cNvGrpSpPr/>
            <p:nvPr/>
          </p:nvGrpSpPr>
          <p:grpSpPr>
            <a:xfrm rot="2347705">
              <a:off x="5561986" y="3375513"/>
              <a:ext cx="710426" cy="664840"/>
              <a:chOff x="5672728" y="4387642"/>
              <a:chExt cx="710426" cy="664840"/>
            </a:xfrm>
          </p:grpSpPr>
          <p:sp>
            <p:nvSpPr>
              <p:cNvPr id="259" name="Овал 258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0" name="Овал 259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1" name="Овал 260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2" name="Овал 261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3" name="Овал 262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4" name="Овал 263"/>
              <p:cNvSpPr/>
              <p:nvPr/>
            </p:nvSpPr>
            <p:spPr>
              <a:xfrm>
                <a:off x="5672728" y="4728446"/>
                <a:ext cx="72008" cy="72008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Овал 264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6" name="Овал 265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7" name="Овал 266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47" name="Группа 186"/>
            <p:cNvGrpSpPr/>
            <p:nvPr/>
          </p:nvGrpSpPr>
          <p:grpSpPr>
            <a:xfrm rot="2347705">
              <a:off x="5388480" y="2998183"/>
              <a:ext cx="1163547" cy="1405992"/>
              <a:chOff x="5219607" y="4396026"/>
              <a:chExt cx="1163547" cy="1405992"/>
            </a:xfrm>
          </p:grpSpPr>
          <p:sp>
            <p:nvSpPr>
              <p:cNvPr id="250" name="Овал 249"/>
              <p:cNvSpPr/>
              <p:nvPr/>
            </p:nvSpPr>
            <p:spPr>
              <a:xfrm>
                <a:off x="5219607" y="573001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1" name="Овал 250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2" name="Овал 251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3" name="Овал 252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4" name="Овал 253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5" name="Овал 254"/>
              <p:cNvSpPr/>
              <p:nvPr/>
            </p:nvSpPr>
            <p:spPr>
              <a:xfrm>
                <a:off x="5672728" y="472844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6" name="Овал 255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7" name="Овал 256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8" name="Овал 257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48" name="Прямая соединительная линия 247"/>
            <p:cNvCxnSpPr/>
            <p:nvPr/>
          </p:nvCxnSpPr>
          <p:spPr>
            <a:xfrm>
              <a:off x="4923434" y="2780928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Прямая соединительная линия 248"/>
            <p:cNvCxnSpPr/>
            <p:nvPr/>
          </p:nvCxnSpPr>
          <p:spPr>
            <a:xfrm>
              <a:off x="6264812" y="2790483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8" name="Прямая со стрелкой 267"/>
          <p:cNvCxnSpPr/>
          <p:nvPr/>
        </p:nvCxnSpPr>
        <p:spPr>
          <a:xfrm flipV="1">
            <a:off x="5498480" y="4439407"/>
            <a:ext cx="1079058" cy="15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9" name="Группа 268"/>
          <p:cNvGrpSpPr/>
          <p:nvPr/>
        </p:nvGrpSpPr>
        <p:grpSpPr>
          <a:xfrm>
            <a:off x="7276104" y="3616538"/>
            <a:ext cx="4223919" cy="1982814"/>
            <a:chOff x="3899926" y="2780928"/>
            <a:chExt cx="3168352" cy="1486766"/>
          </a:xfrm>
        </p:grpSpPr>
        <p:cxnSp>
          <p:nvCxnSpPr>
            <p:cNvPr id="270" name="Прямая соединительная линия 269"/>
            <p:cNvCxnSpPr/>
            <p:nvPr/>
          </p:nvCxnSpPr>
          <p:spPr>
            <a:xfrm>
              <a:off x="3899926" y="3514645"/>
              <a:ext cx="31683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Овал 270"/>
            <p:cNvSpPr/>
            <p:nvPr/>
          </p:nvSpPr>
          <p:spPr>
            <a:xfrm>
              <a:off x="4456017" y="32453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4608417" y="33977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>
              <a:off x="4680425" y="325376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>
              <a:off x="4971496" y="353231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>
              <a:off x="4760817" y="35501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>
              <a:off x="4456017" y="35861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>
              <a:off x="5094435" y="344263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>
              <a:off x="4913217" y="37025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>
              <a:off x="4689696" y="383821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 rot="18559051">
              <a:off x="4892060" y="334891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 rot="18559051">
              <a:off x="5106527" y="332756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 rot="18559051">
              <a:off x="5040735" y="318060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 rot="18559051">
              <a:off x="5254016" y="313425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 rot="18559051">
              <a:off x="5320994" y="330622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 rot="18559051">
              <a:off x="5155722" y="356484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 rot="18559051">
              <a:off x="5449180" y="29799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 rot="18559051">
              <a:off x="5535461" y="328488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88" name="Группа 227"/>
            <p:cNvGrpSpPr/>
            <p:nvPr/>
          </p:nvGrpSpPr>
          <p:grpSpPr>
            <a:xfrm rot="2347705">
              <a:off x="5473062" y="3343913"/>
              <a:ext cx="777110" cy="759024"/>
              <a:chOff x="5606044" y="4387642"/>
              <a:chExt cx="777110" cy="759024"/>
            </a:xfrm>
          </p:grpSpPr>
          <p:sp>
            <p:nvSpPr>
              <p:cNvPr id="302" name="Овал 301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3" name="Овал 302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4" name="Овал 303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5" name="Овал 304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6" name="Овал 305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Овал 306"/>
              <p:cNvSpPr/>
              <p:nvPr/>
            </p:nvSpPr>
            <p:spPr>
              <a:xfrm>
                <a:off x="5606044" y="5074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8" name="Овал 307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9" name="Овал 308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0" name="Овал 309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89" name="Группа 228"/>
            <p:cNvGrpSpPr/>
            <p:nvPr/>
          </p:nvGrpSpPr>
          <p:grpSpPr>
            <a:xfrm rot="2347705">
              <a:off x="6029937" y="3217761"/>
              <a:ext cx="710426" cy="664840"/>
              <a:chOff x="5672728" y="4387642"/>
              <a:chExt cx="710426" cy="664840"/>
            </a:xfrm>
          </p:grpSpPr>
          <p:sp>
            <p:nvSpPr>
              <p:cNvPr id="293" name="Овал 292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Овал 293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7" name="Овал 296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Овал 297"/>
              <p:cNvSpPr/>
              <p:nvPr/>
            </p:nvSpPr>
            <p:spPr>
              <a:xfrm>
                <a:off x="5672728" y="472844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9" name="Овал 298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0" name="Овал 299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1" name="Овал 300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290" name="Прямая соединительная линия 289"/>
            <p:cNvCxnSpPr/>
            <p:nvPr/>
          </p:nvCxnSpPr>
          <p:spPr>
            <a:xfrm>
              <a:off x="4685744" y="2780928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Прямая соединительная линия 290"/>
            <p:cNvCxnSpPr/>
            <p:nvPr/>
          </p:nvCxnSpPr>
          <p:spPr>
            <a:xfrm>
              <a:off x="6543132" y="2790483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Овал 291"/>
            <p:cNvSpPr/>
            <p:nvPr/>
          </p:nvSpPr>
          <p:spPr>
            <a:xfrm rot="19270994">
              <a:off x="5582316" y="3475493"/>
              <a:ext cx="72008" cy="72008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5523832" y="4457800"/>
            <a:ext cx="1028353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/>
              <a:t>Пучок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704664" y="5145994"/>
            <a:ext cx="1051604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 smtClean="0"/>
              <a:t>Пикап</a:t>
            </a:r>
            <a:endParaRPr lang="ru-RU" dirty="0"/>
          </a:p>
        </p:txBody>
      </p:sp>
      <p:sp>
        <p:nvSpPr>
          <p:cNvPr id="313" name="TextBox 312"/>
          <p:cNvSpPr txBox="1"/>
          <p:nvPr/>
        </p:nvSpPr>
        <p:spPr>
          <a:xfrm>
            <a:off x="10819649" y="5158386"/>
            <a:ext cx="1035448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 err="1" smtClean="0"/>
              <a:t>Кикер</a:t>
            </a:r>
            <a:endParaRPr lang="ru-RU" dirty="0"/>
          </a:p>
        </p:txBody>
      </p:sp>
      <p:cxnSp>
        <p:nvCxnSpPr>
          <p:cNvPr id="314" name="Прямая со стрелкой 313"/>
          <p:cNvCxnSpPr/>
          <p:nvPr/>
        </p:nvCxnSpPr>
        <p:spPr>
          <a:xfrm>
            <a:off x="1942760" y="3756979"/>
            <a:ext cx="1809527" cy="211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 descr="Pres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9617" y="1221037"/>
            <a:ext cx="3448959" cy="21341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5857" y="3621860"/>
            <a:ext cx="4512955" cy="492557"/>
          </a:xfrm>
          <a:prstGeom prst="rect">
            <a:avLst/>
          </a:prstGeom>
          <a:noFill/>
        </p:spPr>
        <p:txBody>
          <a:bodyPr wrap="none" lIns="121917" tIns="60958" rIns="121917" bIns="60958" rtlCol="0" anchor="ctr">
            <a:spAutoFit/>
          </a:bodyPr>
          <a:lstStyle/>
          <a:p>
            <a:pPr algn="ctr"/>
            <a:r>
              <a:rPr lang="ru-RU" dirty="0" smtClean="0"/>
              <a:t>Среднеквадратичная коррекция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81741845"/>
              </p:ext>
            </p:extLst>
          </p:nvPr>
        </p:nvGraphicFramePr>
        <p:xfrm>
          <a:off x="239318" y="4389351"/>
          <a:ext cx="4563190" cy="960222"/>
        </p:xfrm>
        <a:graphic>
          <a:graphicData uri="http://schemas.openxmlformats.org/presentationml/2006/ole">
            <p:oleObj spid="_x0000_s4098" name="Уравнение" r:id="rId4" imgW="2400300" imgH="508000" progId="Equation.3">
              <p:embed/>
            </p:oleObj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42815575"/>
              </p:ext>
            </p:extLst>
          </p:nvPr>
        </p:nvGraphicFramePr>
        <p:xfrm>
          <a:off x="5086721" y="4389351"/>
          <a:ext cx="4127145" cy="960222"/>
        </p:xfrm>
        <a:graphic>
          <a:graphicData uri="http://schemas.openxmlformats.org/presentationml/2006/ole">
            <p:oleObj spid="_x0000_s4099" name="Уравнение" r:id="rId5" imgW="2094591" imgH="495085" progId="Equation.3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677199"/>
              </p:ext>
            </p:extLst>
          </p:nvPr>
        </p:nvGraphicFramePr>
        <p:xfrm>
          <a:off x="9498079" y="4389351"/>
          <a:ext cx="2487271" cy="960222"/>
        </p:xfrm>
        <a:graphic>
          <a:graphicData uri="http://schemas.openxmlformats.org/presentationml/2006/ole">
            <p:oleObj spid="_x0000_s4100" name="Уравнение" r:id="rId6" imgW="1129810" imgH="431613" progId="Equation.3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92020996"/>
              </p:ext>
            </p:extLst>
          </p:nvPr>
        </p:nvGraphicFramePr>
        <p:xfrm>
          <a:off x="4912490" y="3045663"/>
          <a:ext cx="2399688" cy="472924"/>
        </p:xfrm>
        <a:graphic>
          <a:graphicData uri="http://schemas.openxmlformats.org/presentationml/2006/ole">
            <p:oleObj spid="_x0000_s4101" name="Уравнение" r:id="rId7" imgW="1269449" imgH="253890" progId="Equation.3">
              <p:embed/>
            </p:oleObj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623311" y="1412381"/>
            <a:ext cx="4223919" cy="2164830"/>
            <a:chOff x="3899926" y="2780928"/>
            <a:chExt cx="3168352" cy="1623247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3899926" y="3514645"/>
              <a:ext cx="31683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4456017" y="32453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608417" y="33977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680425" y="325376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4851426" y="338939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4760817" y="35501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4456017" y="35861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5094435" y="344263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13217" y="37025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5575385" y="370994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18559051">
              <a:off x="5417275" y="358229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 rot="18559051">
              <a:off x="5106527" y="332756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 rot="18559051">
              <a:off x="5040735" y="318060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18559051">
              <a:off x="5254016" y="313425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8559051">
              <a:off x="5320994" y="330622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 rot="18559051">
              <a:off x="5155722" y="356484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 rot="18559051">
              <a:off x="5375735" y="383815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18559051">
              <a:off x="5535461" y="328488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18559051">
              <a:off x="5624018" y="3471158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/>
            <p:cNvGrpSpPr/>
            <p:nvPr/>
          </p:nvGrpSpPr>
          <p:grpSpPr>
            <a:xfrm rot="2347705">
              <a:off x="5409237" y="3321228"/>
              <a:ext cx="843275" cy="775128"/>
              <a:chOff x="5539879" y="4387642"/>
              <a:chExt cx="843275" cy="775128"/>
            </a:xfrm>
          </p:grpSpPr>
          <p:sp>
            <p:nvSpPr>
              <p:cNvPr id="42" name="Овал 41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Овал 45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Овал 46"/>
              <p:cNvSpPr/>
              <p:nvPr/>
            </p:nvSpPr>
            <p:spPr>
              <a:xfrm>
                <a:off x="5539879" y="509076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Овал 47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Овал 48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 rot="2347705">
              <a:off x="5388480" y="2998183"/>
              <a:ext cx="1163547" cy="1405992"/>
              <a:chOff x="5219607" y="4396026"/>
              <a:chExt cx="1163547" cy="1405992"/>
            </a:xfrm>
          </p:grpSpPr>
          <p:sp>
            <p:nvSpPr>
              <p:cNvPr id="33" name="Овал 32"/>
              <p:cNvSpPr/>
              <p:nvPr/>
            </p:nvSpPr>
            <p:spPr>
              <a:xfrm>
                <a:off x="5219607" y="5730010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5672728" y="472844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Овал 38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Овал 40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923434" y="2780928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6264812" y="2790483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Прямая со стрелкой 50"/>
          <p:cNvCxnSpPr/>
          <p:nvPr/>
        </p:nvCxnSpPr>
        <p:spPr>
          <a:xfrm flipV="1">
            <a:off x="5545801" y="2304078"/>
            <a:ext cx="1079058" cy="15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Группа 51"/>
          <p:cNvGrpSpPr/>
          <p:nvPr/>
        </p:nvGrpSpPr>
        <p:grpSpPr>
          <a:xfrm>
            <a:off x="7323425" y="1481209"/>
            <a:ext cx="4223919" cy="1982814"/>
            <a:chOff x="3899926" y="2780928"/>
            <a:chExt cx="3168352" cy="1486766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>
              <a:off x="3899926" y="3514645"/>
              <a:ext cx="31683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Овал 53"/>
            <p:cNvSpPr/>
            <p:nvPr/>
          </p:nvSpPr>
          <p:spPr>
            <a:xfrm>
              <a:off x="4456017" y="32453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4608417" y="33977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4680425" y="325376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4971496" y="353231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4760817" y="35501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4456017" y="35861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094435" y="3442637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4913217" y="3702581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4689696" y="3838213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 rot="18559051">
              <a:off x="4892060" y="3348910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 rot="18559051">
              <a:off x="5106527" y="332756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 rot="18559051">
              <a:off x="5040735" y="318060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 rot="18559051">
              <a:off x="5254016" y="313425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 rot="18559051">
              <a:off x="5320994" y="330622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 rot="18559051">
              <a:off x="5155722" y="3564849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 rot="18559051">
              <a:off x="5449180" y="2979985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 rot="18559051">
              <a:off x="5535461" y="328488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1" name="Группа 70"/>
            <p:cNvGrpSpPr/>
            <p:nvPr/>
          </p:nvGrpSpPr>
          <p:grpSpPr>
            <a:xfrm rot="2347705">
              <a:off x="5473062" y="3343913"/>
              <a:ext cx="777110" cy="759024"/>
              <a:chOff x="5606044" y="4387642"/>
              <a:chExt cx="777110" cy="759024"/>
            </a:xfrm>
          </p:grpSpPr>
          <p:sp>
            <p:nvSpPr>
              <p:cNvPr id="85" name="Овал 84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Овал 85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7" name="Овал 86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8" name="Овал 87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9" name="Овал 88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Овал 89"/>
              <p:cNvSpPr/>
              <p:nvPr/>
            </p:nvSpPr>
            <p:spPr>
              <a:xfrm>
                <a:off x="5606044" y="5074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Овал 90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2" name="Группа 71"/>
            <p:cNvGrpSpPr/>
            <p:nvPr/>
          </p:nvGrpSpPr>
          <p:grpSpPr>
            <a:xfrm rot="2347705">
              <a:off x="6029937" y="3217761"/>
              <a:ext cx="710426" cy="664840"/>
              <a:chOff x="5672728" y="4387642"/>
              <a:chExt cx="710426" cy="664840"/>
            </a:xfrm>
          </p:grpSpPr>
          <p:sp>
            <p:nvSpPr>
              <p:cNvPr id="76" name="Овал 75"/>
              <p:cNvSpPr/>
              <p:nvPr/>
            </p:nvSpPr>
            <p:spPr>
              <a:xfrm>
                <a:off x="5672728" y="43876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Овал 76"/>
              <p:cNvSpPr/>
              <p:nvPr/>
            </p:nvSpPr>
            <p:spPr>
              <a:xfrm>
                <a:off x="5825128" y="45400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Овал 77"/>
              <p:cNvSpPr/>
              <p:nvPr/>
            </p:nvSpPr>
            <p:spPr>
              <a:xfrm>
                <a:off x="5897136" y="439602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Овал 78"/>
              <p:cNvSpPr/>
              <p:nvPr/>
            </p:nvSpPr>
            <p:spPr>
              <a:xfrm>
                <a:off x="6068137" y="453165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Овал 79"/>
              <p:cNvSpPr/>
              <p:nvPr/>
            </p:nvSpPr>
            <p:spPr>
              <a:xfrm>
                <a:off x="5977528" y="46924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5672728" y="4728446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Овал 81"/>
              <p:cNvSpPr/>
              <p:nvPr/>
            </p:nvSpPr>
            <p:spPr>
              <a:xfrm>
                <a:off x="6311146" y="4584898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6129928" y="4844842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Овал 83"/>
              <p:cNvSpPr/>
              <p:nvPr/>
            </p:nvSpPr>
            <p:spPr>
              <a:xfrm>
                <a:off x="5906407" y="4980474"/>
                <a:ext cx="72008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73" name="Прямая соединительная линия 72"/>
            <p:cNvCxnSpPr/>
            <p:nvPr/>
          </p:nvCxnSpPr>
          <p:spPr>
            <a:xfrm>
              <a:off x="4685744" y="2780928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6543132" y="2790483"/>
              <a:ext cx="0" cy="147721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 rot="19270994">
              <a:off x="5582316" y="3475493"/>
              <a:ext cx="72008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571154" y="2322471"/>
            <a:ext cx="1028353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/>
              <a:t>Пучок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51986" y="3100846"/>
            <a:ext cx="1051604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 smtClean="0"/>
              <a:t>Пикап</a:t>
            </a:r>
            <a:endParaRPr lang="ru-RU" dirty="0"/>
          </a:p>
        </p:txBody>
      </p:sp>
      <p:sp>
        <p:nvSpPr>
          <p:cNvPr id="96" name="TextBox 95"/>
          <p:cNvSpPr txBox="1"/>
          <p:nvPr/>
        </p:nvSpPr>
        <p:spPr>
          <a:xfrm>
            <a:off x="10829839" y="3100846"/>
            <a:ext cx="1035448" cy="49255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dirty="0" err="1" smtClean="0"/>
              <a:t>Кикер</a:t>
            </a:r>
            <a:endParaRPr lang="ru-RU" dirty="0"/>
          </a:p>
        </p:txBody>
      </p:sp>
      <p:cxnSp>
        <p:nvCxnSpPr>
          <p:cNvPr id="97" name="Прямая со стрелкой 96"/>
          <p:cNvCxnSpPr/>
          <p:nvPr/>
        </p:nvCxnSpPr>
        <p:spPr>
          <a:xfrm>
            <a:off x="1990082" y="1621650"/>
            <a:ext cx="1809527" cy="211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883619" y="5446486"/>
            <a:ext cx="8423175" cy="86197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dirty="0" smtClean="0"/>
              <a:t>Собственный (когерентный) сигнал способствует охлаждению</a:t>
            </a:r>
          </a:p>
          <a:p>
            <a:pPr algn="ctr"/>
            <a:r>
              <a:rPr lang="ru-RU" dirty="0" smtClean="0"/>
              <a:t>Сигнал других частиц (некогерентный) мешает охлаждению</a:t>
            </a:r>
            <a:endParaRPr lang="ru-RU" dirty="0"/>
          </a:p>
        </p:txBody>
      </p:sp>
      <p:sp>
        <p:nvSpPr>
          <p:cNvPr id="99" name="Заголовок 1"/>
          <p:cNvSpPr txBox="1">
            <a:spLocks/>
          </p:cNvSpPr>
          <p:nvPr/>
        </p:nvSpPr>
        <p:spPr>
          <a:xfrm>
            <a:off x="1494371" y="68643"/>
            <a:ext cx="9201671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Оценка времени охлаждения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8" name="Заголовок 1"/>
          <p:cNvSpPr txBox="1">
            <a:spLocks/>
          </p:cNvSpPr>
          <p:nvPr/>
        </p:nvSpPr>
        <p:spPr>
          <a:xfrm>
            <a:off x="1919286" y="68642"/>
            <a:ext cx="8351841" cy="1056362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Системы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5" name="Таблица 104"/>
          <p:cNvGraphicFramePr>
            <a:graphicFrameLocks noGrp="1"/>
          </p:cNvGraphicFramePr>
          <p:nvPr/>
        </p:nvGraphicFramePr>
        <p:xfrm>
          <a:off x="190551" y="1269554"/>
          <a:ext cx="53640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00"/>
                <a:gridCol w="1296000"/>
                <a:gridCol w="1512000"/>
                <a:gridCol w="169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Site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Machine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Frequency (MHz)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Beam Momentum (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/c)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CERN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ISR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1000-2000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26.6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ICE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50-375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1.7-2.1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150-2000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3.5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LEAR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5-1000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0.2-2.0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1000-3000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3.5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AD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900-1650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2.0-3.5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FZJ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COSY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1000-3000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1.5-3.4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GSI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ESR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900-1700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0.48/u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807174" y="1269554"/>
          <a:ext cx="61200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"/>
                <a:gridCol w="1764000"/>
                <a:gridCol w="1764000"/>
                <a:gridCol w="169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Site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Machine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Frequency (MHz)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Beam Momentum (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/c)</a:t>
                      </a:r>
                      <a:endParaRPr lang="ru-R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FNAL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ECR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20-400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0.2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Debuncher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4000-8000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8.9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Accumulator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1000-8000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8.9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IOTA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306-325 THz</a:t>
                      </a:r>
                      <a:endParaRPr lang="ru-RU" sz="2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0.1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Tokyo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20-100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0.007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BINP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NAP-M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100-300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0.062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JINR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Nuclotron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2000-4000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3.9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NICA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700-3200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2.8</a:t>
                      </a:r>
                      <a:endParaRPr lang="ru-RU" sz="24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8E5A3-84ED-4AA4-A49F-FB97DD6C31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/37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" name="Рисунок 2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2375" y="3552190"/>
            <a:ext cx="4731569" cy="2392246"/>
          </a:xfrm>
          <a:prstGeom prst="rect">
            <a:avLst/>
          </a:prstGeom>
        </p:spPr>
      </p:pic>
      <p:pic>
        <p:nvPicPr>
          <p:cNvPr id="24" name="Рисунок 2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8953" y="1125581"/>
            <a:ext cx="4258412" cy="2101154"/>
          </a:xfrm>
          <a:prstGeom prst="rect">
            <a:avLst/>
          </a:prstGeom>
        </p:spPr>
      </p:pic>
      <p:pic>
        <p:nvPicPr>
          <p:cNvPr id="25" name="Рисунок 2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306" y="3552185"/>
            <a:ext cx="4731569" cy="2334615"/>
          </a:xfrm>
          <a:prstGeom prst="rect">
            <a:avLst/>
          </a:prstGeom>
        </p:spPr>
      </p:pic>
      <p:pic>
        <p:nvPicPr>
          <p:cNvPr id="26" name="Рисунок 2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9043" y="1237285"/>
            <a:ext cx="4258412" cy="2000620"/>
          </a:xfrm>
          <a:prstGeom prst="rect">
            <a:avLst/>
          </a:prstGeom>
        </p:spPr>
      </p:pic>
      <p:sp>
        <p:nvSpPr>
          <p:cNvPr id="28" name="TextBox 27"/>
          <p:cNvSpPr txBox="1">
            <a:spLocks/>
          </p:cNvSpPr>
          <p:nvPr/>
        </p:nvSpPr>
        <p:spPr>
          <a:xfrm>
            <a:off x="1150188" y="3173700"/>
            <a:ext cx="3897023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dirty="0"/>
              <a:t>Ток частицы во временной области</a:t>
            </a: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7062882" y="3173699"/>
            <a:ext cx="3632591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dirty="0"/>
              <a:t>Ток частицы в частотной области</a:t>
            </a:r>
          </a:p>
        </p:txBody>
      </p:sp>
      <p:cxnSp>
        <p:nvCxnSpPr>
          <p:cNvPr id="30" name="Прямая со стрелкой 29"/>
          <p:cNvCxnSpPr>
            <a:cxnSpLocks/>
          </p:cNvCxnSpPr>
          <p:nvPr/>
        </p:nvCxnSpPr>
        <p:spPr>
          <a:xfrm>
            <a:off x="4191364" y="5403836"/>
            <a:ext cx="3785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cxnSpLocks/>
          </p:cNvCxnSpPr>
          <p:nvPr/>
        </p:nvCxnSpPr>
        <p:spPr>
          <a:xfrm flipH="1">
            <a:off x="5069550" y="5403836"/>
            <a:ext cx="47320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</p:cNvCxnSpPr>
          <p:nvPr/>
        </p:nvCxnSpPr>
        <p:spPr>
          <a:xfrm>
            <a:off x="1581039" y="5418768"/>
            <a:ext cx="3785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cxnSpLocks/>
          </p:cNvCxnSpPr>
          <p:nvPr/>
        </p:nvCxnSpPr>
        <p:spPr>
          <a:xfrm flipH="1">
            <a:off x="2106341" y="5420886"/>
            <a:ext cx="3785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cxnSpLocks/>
          </p:cNvCxnSpPr>
          <p:nvPr/>
        </p:nvCxnSpPr>
        <p:spPr>
          <a:xfrm>
            <a:off x="4569933" y="5403836"/>
            <a:ext cx="49961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cxnSpLocks/>
          </p:cNvCxnSpPr>
          <p:nvPr/>
        </p:nvCxnSpPr>
        <p:spPr>
          <a:xfrm flipH="1">
            <a:off x="1959606" y="5418768"/>
            <a:ext cx="1467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>
            <a:spLocks/>
          </p:cNvSpPr>
          <p:nvPr/>
        </p:nvSpPr>
        <p:spPr>
          <a:xfrm>
            <a:off x="2166516" y="5213346"/>
            <a:ext cx="369647" cy="29238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l-GR" sz="1100" i="1" dirty="0"/>
              <a:t>Δ</a:t>
            </a:r>
            <a:r>
              <a:rPr lang="en-US" sz="1100" i="1" dirty="0"/>
              <a:t>f</a:t>
            </a:r>
            <a:endParaRPr lang="ru-RU" sz="1100" i="1" dirty="0"/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4598850" y="5140866"/>
            <a:ext cx="441782" cy="29238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1100" i="1" dirty="0"/>
              <a:t>4</a:t>
            </a:r>
            <a:r>
              <a:rPr lang="el-GR" sz="1100" i="1" dirty="0"/>
              <a:t>Δ</a:t>
            </a:r>
            <a:r>
              <a:rPr lang="en-US" sz="1100" i="1" dirty="0"/>
              <a:t>f</a:t>
            </a:r>
            <a:endParaRPr lang="ru-RU" sz="1100" i="1" dirty="0"/>
          </a:p>
        </p:txBody>
      </p:sp>
      <p:sp>
        <p:nvSpPr>
          <p:cNvPr id="38" name="TextBox 37"/>
          <p:cNvSpPr txBox="1">
            <a:spLocks/>
          </p:cNvSpPr>
          <p:nvPr/>
        </p:nvSpPr>
        <p:spPr>
          <a:xfrm>
            <a:off x="1059120" y="5919701"/>
            <a:ext cx="3993780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dirty="0"/>
              <a:t>Ток двух частиц в частотной области</a:t>
            </a: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7624195" y="5944438"/>
            <a:ext cx="2467657" cy="41549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ru-RU" sz="1900" dirty="0"/>
              <a:t>Дробовый шум пучка</a:t>
            </a: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494371" y="68643"/>
            <a:ext cx="9201671" cy="1022190"/>
          </a:xfrm>
          <a:prstGeom prst="rect">
            <a:avLst/>
          </a:prstGeom>
        </p:spPr>
        <p:txBody>
          <a:bodyPr lIns="121917" tIns="60958" rIns="121917" bIns="60958"/>
          <a:lstStyle/>
          <a:p>
            <a:pPr algn="ctr">
              <a:spcBef>
                <a:spcPct val="0"/>
              </a:spcBef>
              <a:defRPr/>
            </a:pPr>
            <a:r>
              <a:rPr lang="ru-RU" sz="5300" dirty="0" smtClean="0">
                <a:latin typeface="+mj-lt"/>
                <a:ea typeface="+mj-ea"/>
                <a:cs typeface="+mj-cs"/>
              </a:rPr>
              <a:t>Дробовый шум пучка</a:t>
            </a:r>
            <a:endParaRPr lang="ru-RU" sz="53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ICA them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ICA theme" id="{ED3405B6-401C-4E6C-899F-75B1329A006B}" vid="{9C477916-C549-4FA6-918C-FF0B1F3FFA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7966</TotalTime>
  <Words>1099</Words>
  <Application>Microsoft Office PowerPoint</Application>
  <PresentationFormat>Произвольный</PresentationFormat>
  <Paragraphs>333</Paragraphs>
  <Slides>38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Тема Office</vt:lpstr>
      <vt:lpstr>NICA theme</vt:lpstr>
      <vt:lpstr>Формула</vt:lpstr>
      <vt:lpstr>Уравнение</vt:lpstr>
      <vt:lpstr>Microsoft Equation 3.0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372</cp:revision>
  <dcterms:created xsi:type="dcterms:W3CDTF">2023-05-16T06:45:02Z</dcterms:created>
  <dcterms:modified xsi:type="dcterms:W3CDTF">2023-06-20T13:07:09Z</dcterms:modified>
</cp:coreProperties>
</file>