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99" r:id="rId3"/>
    <p:sldId id="325" r:id="rId4"/>
    <p:sldId id="326" r:id="rId5"/>
    <p:sldId id="338" r:id="rId6"/>
    <p:sldId id="331" r:id="rId7"/>
    <p:sldId id="337" r:id="rId8"/>
    <p:sldId id="328" r:id="rId9"/>
    <p:sldId id="329" r:id="rId10"/>
    <p:sldId id="324" r:id="rId11"/>
    <p:sldId id="327" r:id="rId12"/>
    <p:sldId id="323" r:id="rId13"/>
    <p:sldId id="330" r:id="rId14"/>
    <p:sldId id="321" r:id="rId15"/>
    <p:sldId id="332" r:id="rId16"/>
    <p:sldId id="334" r:id="rId17"/>
    <p:sldId id="335" r:id="rId18"/>
    <p:sldId id="341" r:id="rId19"/>
    <p:sldId id="336" r:id="rId20"/>
    <p:sldId id="339" r:id="rId21"/>
    <p:sldId id="333" r:id="rId22"/>
    <p:sldId id="343" r:id="rId23"/>
    <p:sldId id="342" r:id="rId24"/>
    <p:sldId id="340" r:id="rId25"/>
    <p:sldId id="344" r:id="rId26"/>
    <p:sldId id="345" r:id="rId27"/>
    <p:sldId id="346" r:id="rId28"/>
    <p:sldId id="347" r:id="rId29"/>
    <p:sldId id="348" r:id="rId30"/>
    <p:sldId id="350" r:id="rId31"/>
    <p:sldId id="351" r:id="rId32"/>
    <p:sldId id="349" r:id="rId33"/>
    <p:sldId id="300" r:id="rId34"/>
    <p:sldId id="301" r:id="rId35"/>
    <p:sldId id="303" r:id="rId36"/>
    <p:sldId id="320" r:id="rId37"/>
    <p:sldId id="304" r:id="rId38"/>
    <p:sldId id="311" r:id="rId39"/>
    <p:sldId id="305" r:id="rId40"/>
    <p:sldId id="306" r:id="rId41"/>
    <p:sldId id="317" r:id="rId42"/>
    <p:sldId id="312" r:id="rId43"/>
    <p:sldId id="310" r:id="rId44"/>
    <p:sldId id="313" r:id="rId45"/>
    <p:sldId id="315" r:id="rId46"/>
    <p:sldId id="356" r:id="rId47"/>
    <p:sldId id="353" r:id="rId48"/>
    <p:sldId id="352" r:id="rId49"/>
    <p:sldId id="354" r:id="rId50"/>
    <p:sldId id="293" r:id="rId51"/>
  </p:sldIdLst>
  <p:sldSz cx="12192000" cy="6858000"/>
  <p:notesSz cx="9872663" cy="14301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8154" cy="717572"/>
          </a:xfrm>
          <a:prstGeom prst="rect">
            <a:avLst/>
          </a:prstGeom>
        </p:spPr>
        <p:txBody>
          <a:bodyPr vert="horz" lIns="132147" tIns="66074" rIns="132147" bIns="66074" rtlCol="0"/>
          <a:lstStyle>
            <a:lvl1pPr algn="l">
              <a:defRPr sz="1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225" y="2"/>
            <a:ext cx="4278154" cy="717572"/>
          </a:xfrm>
          <a:prstGeom prst="rect">
            <a:avLst/>
          </a:prstGeom>
        </p:spPr>
        <p:txBody>
          <a:bodyPr vert="horz" lIns="132147" tIns="66074" rIns="132147" bIns="66074" rtlCol="0"/>
          <a:lstStyle>
            <a:lvl1pPr algn="r">
              <a:defRPr sz="1800"/>
            </a:lvl1pPr>
          </a:lstStyle>
          <a:p>
            <a:fld id="{02B59F2C-44E7-4DFD-B2D7-506D03E3C9F1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1789113"/>
            <a:ext cx="8577263" cy="4824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147" tIns="66074" rIns="132147" bIns="660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267" y="6882738"/>
            <a:ext cx="7898130" cy="5631329"/>
          </a:xfrm>
          <a:prstGeom prst="rect">
            <a:avLst/>
          </a:prstGeom>
        </p:spPr>
        <p:txBody>
          <a:bodyPr vert="horz" lIns="132147" tIns="66074" rIns="132147" bIns="660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584217"/>
            <a:ext cx="4278154" cy="717571"/>
          </a:xfrm>
          <a:prstGeom prst="rect">
            <a:avLst/>
          </a:prstGeom>
        </p:spPr>
        <p:txBody>
          <a:bodyPr vert="horz" lIns="132147" tIns="66074" rIns="132147" bIns="66074" rtlCol="0" anchor="b"/>
          <a:lstStyle>
            <a:lvl1pPr algn="l">
              <a:defRPr sz="18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225" y="13584217"/>
            <a:ext cx="4278154" cy="717571"/>
          </a:xfrm>
          <a:prstGeom prst="rect">
            <a:avLst/>
          </a:prstGeom>
        </p:spPr>
        <p:txBody>
          <a:bodyPr vert="horz" lIns="132147" tIns="66074" rIns="132147" bIns="66074" rtlCol="0" anchor="b"/>
          <a:lstStyle>
            <a:lvl1pPr algn="r">
              <a:defRPr sz="1800"/>
            </a:lvl1pPr>
          </a:lstStyle>
          <a:p>
            <a:fld id="{FDF0DB9D-8A09-4AC5-BBE8-7F66D89A91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0185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683EBF-605E-4F2D-9471-23AFCED5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50FDE46-8E84-45E0-8855-C18DA4678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788315-865E-4973-A1DF-9E74F068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2CBCAC-1F58-45B8-874F-C9C20B61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86A91F-AC27-4D4B-A720-7569D538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606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1651CA-A118-4E28-B454-7C9A8EBA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C83CB93-B210-4153-A465-BB873B4B2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FB1B57-9BAA-478D-9950-BFEEF149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C3BAB9-CAF1-4C45-A635-A5EAED7F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9F7297-21DC-4BAF-88B5-2A880B18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564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9432AB8-C222-495E-845C-85F271060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9BE1549-8602-4192-A56B-E706F829A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8C9D3DC-FD34-4A99-B235-FA2A6CFE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12434B-03A9-404F-935A-379BDB1D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216431C-FC4A-4D2A-8B11-0D9C72DC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62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ABF0CB-B166-4585-A513-12F76BAF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800EC2C-9A5A-4FF4-BDD6-1E6D3A46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ACE5E6-BBCD-48E9-A6F6-38B86E13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25EFDA-BE04-4A69-AC2B-86BCC804D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9CAE36-E72D-407D-83C0-115C9017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05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14E96B-3EE6-422D-A1E0-2F26018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41A19B-BAEA-4034-80A6-E06167FD0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C50FEA-F56C-44FD-9C51-80B75582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208DC8-2D7C-4D34-B5D5-AFB6B758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8BCEE2-94E7-4D0F-9635-D1614699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59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8B0FD5-88BA-4078-AE01-B75A09BAF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76D5348-38FF-4A61-B629-7C7E409EB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0364FBD-37A4-4082-AB14-B08036DC2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3005EEC-1F1E-4AAF-8135-F7217B9F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9D27D7-EC8B-4ED3-BB03-36E6EBD6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8ACAD54-EF17-438A-8949-C4298AA7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475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871487-C334-48EA-A80D-F3D93160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DB50BC-5469-4250-B832-E58BA962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D0D431E-A74F-4B6C-8923-5A31F56AB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7C002B7-AE4F-4C2F-9B26-227AD237F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8A8D3D3-7F82-4310-AF49-89A015C58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2CB6D96-1585-4892-B1B8-C062D8D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28463AE-B2FA-4D92-98B2-F6B2AA03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9C10904-E51F-480D-9FE0-887F9151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289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F78F75-A970-4651-B4A0-EBBD02A3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47ADC25-2852-466F-8535-621E290E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32FDFFC-A034-42A7-9A1D-02491CCF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2A015BE-833D-452D-9D59-BE68E727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233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F15CD1B-6B10-4CEF-A8E4-C10F4762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F8F87E7-02E9-47A0-BDF5-DEA61A96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FBC3B7-E335-471B-BA66-6A97AA7C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317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EA37FB-5E71-45F1-8A7C-B00F7883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ABD3D76-E4A0-4371-8046-50AFCCFD0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DBF8944-B94A-4DD6-B582-48F89E956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56F2526-B0E8-42AA-9FB5-CB02B290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7E9C27-4F85-4B1A-9652-15069C29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417C9B1-3760-4922-9D64-A7B3E179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94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C76D3E-576B-4A6F-A1D2-F5C4C973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8FFBD80-3312-41BD-94F6-074BC7F2C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4CCDC0F-9758-4DED-9311-608F01A03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CEBA0F1-162A-4649-A267-14C174B2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EF54D38-EEFA-41AE-A583-912037C0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8507F8-894D-48D4-ACC8-C00288F9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73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50B672-A91C-44B4-BABF-6DF16A05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D481747-2109-492E-85E5-1EADD9EED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646EF3-E928-4BFB-BA28-CFAD8CD59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AA8CA-49A4-4999-99A0-2CA1421C3056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5F3512-9D74-45E7-91D3-3D1F603BA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FA83EF-D59D-4915-B23E-0B95D09C8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B0DF-7B29-42B9-840B-3610A954D7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27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BA74320-DB77-4686-8044-A17A31F11CD1}"/>
              </a:ext>
            </a:extLst>
          </p:cNvPr>
          <p:cNvSpPr txBox="1"/>
          <p:nvPr/>
        </p:nvSpPr>
        <p:spPr>
          <a:xfrm>
            <a:off x="486451" y="2819356"/>
            <a:ext cx="11219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/>
                </a:solidFill>
                <a:latin typeface="Calibri (Основной текст)"/>
              </a:rPr>
              <a:t>Криогенная </a:t>
            </a:r>
            <a:r>
              <a:rPr lang="ru-RU" sz="3600" dirty="0">
                <a:solidFill>
                  <a:schemeClr val="accent1"/>
                </a:solidFill>
                <a:latin typeface="Calibri (Основной текст)"/>
              </a:rPr>
              <a:t>техника сверхпроводящих ускорителей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943A657-28A3-45E3-B76D-47135E40B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53" y="174992"/>
            <a:ext cx="1560893" cy="1038052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E3EDB944-9738-44F8-B547-8216F600F85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80882B2E-AD38-47BE-9AF3-485620B6AAF8}"/>
              </a:ext>
            </a:extLst>
          </p:cNvPr>
          <p:cNvCxnSpPr/>
          <p:nvPr/>
        </p:nvCxnSpPr>
        <p:spPr>
          <a:xfrm>
            <a:off x="0" y="1434338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F3DA970-29E1-4FDF-A6A5-E80022A11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78" y="4459386"/>
            <a:ext cx="2074977" cy="1085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25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88DB2AE5-7A05-413C-B449-18F80A0C69B6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C7687D75-91D2-4F99-B7B4-2D15497409D5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5CC85-7DE4-4E28-84DD-C98047E81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57AF18C-58A6-4FCF-866E-4592D8802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6CB04EF-30C4-4ABC-9C87-C6E61783B665}"/>
              </a:ext>
            </a:extLst>
          </p:cNvPr>
          <p:cNvSpPr txBox="1"/>
          <p:nvPr/>
        </p:nvSpPr>
        <p:spPr>
          <a:xfrm>
            <a:off x="3620483" y="327795"/>
            <a:ext cx="495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Методы глубокого охлаждения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7D3CEC-8F2E-4E8C-A6EF-E7DC10760811}"/>
              </a:ext>
            </a:extLst>
          </p:cNvPr>
          <p:cNvSpPr txBox="1"/>
          <p:nvPr/>
        </p:nvSpPr>
        <p:spPr>
          <a:xfrm>
            <a:off x="4599495" y="1468882"/>
            <a:ext cx="7192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 конце 19 - начале 20 веков происходит бурное развитие техники охлаждения. Появляются серийно выпускаемые установки умеренного холода.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D035B4B-E699-4469-965F-2DBF2A40C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444745"/>
            <a:ext cx="4131091" cy="459209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FA53DE-C062-4B9D-91CE-AA1DFBC83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18" y="2704617"/>
            <a:ext cx="6587159" cy="280851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794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6">
            <a:extLst>
              <a:ext uri="{FF2B5EF4-FFF2-40B4-BE49-F238E27FC236}">
                <a16:creationId xmlns="" xmlns:a16="http://schemas.microsoft.com/office/drawing/2014/main" id="{88DB2AE5-7A05-413C-B449-18F80A0C69B6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6">
            <a:extLst>
              <a:ext uri="{FF2B5EF4-FFF2-40B4-BE49-F238E27FC236}">
                <a16:creationId xmlns="" xmlns:a16="http://schemas.microsoft.com/office/drawing/2014/main" id="{C7687D75-91D2-4F99-B7B4-2D15497409D5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FD5CC85-7DE4-4E28-84DD-C98047E81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57AF18C-58A6-4FCF-866E-4592D8802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6CB04EF-30C4-4ABC-9C87-C6E61783B665}"/>
              </a:ext>
            </a:extLst>
          </p:cNvPr>
          <p:cNvSpPr txBox="1"/>
          <p:nvPr/>
        </p:nvSpPr>
        <p:spPr>
          <a:xfrm>
            <a:off x="2408548" y="327795"/>
            <a:ext cx="7374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Краткая история освоения низких температур</a:t>
            </a:r>
          </a:p>
        </p:txBody>
      </p:sp>
      <p:pic>
        <p:nvPicPr>
          <p:cNvPr id="4098" name="Picture 2" descr="C:\Users\User\Desktop\Липня\hxforttadqaaHR0cHM6Ly91cGxvYWQud2lraW1lZGlhLm9yZy93aWtpcGVkaWEvY29tbW9ucy90aHVtYi8yLzJjL0Rld2FyX0phbWVzX2ZsYXNrLmpwZy8xMjgwcHgtRGV3YXJfSmFtZXNfZmxhc2suanB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1752" y="2061711"/>
            <a:ext cx="2843991" cy="40860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105508" y="1302587"/>
            <a:ext cx="848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Джеймс Дьюар – шотландский физик, 10 мая 1898 г. получивший жидкий водород.</a:t>
            </a:r>
          </a:p>
          <a:p>
            <a:pPr algn="just"/>
            <a:r>
              <a:rPr lang="ru-RU" dirty="0" smtClean="0"/>
              <a:t>Т= 20К. Изобретатель </a:t>
            </a:r>
            <a:r>
              <a:rPr lang="ru-RU" dirty="0"/>
              <a:t>сосуда для хранения криогенных жидкостей.</a:t>
            </a:r>
          </a:p>
        </p:txBody>
      </p:sp>
      <p:pic>
        <p:nvPicPr>
          <p:cNvPr id="1027" name="Picture 3" descr="C:\Users\User\Desktop\Липня\Reaktionsgef%C3%A4%C3%9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9043" y="2060633"/>
            <a:ext cx="2937913" cy="41158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1028" name="Picture 4" descr="C:\Users\User\Desktop\Липня\risunok-4-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113" y="1388852"/>
            <a:ext cx="2579627" cy="49418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>
            <a:extLst>
              <a:ext uri="{FF2B5EF4-FFF2-40B4-BE49-F238E27FC236}">
                <a16:creationId xmlns="" xmlns:a16="http://schemas.microsoft.com/office/drawing/2014/main" id="{9C2E1843-3FB5-49F9-87C0-10CDCF1D929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2601A7-FCC7-4F31-BF7C-03D1F585813F}"/>
              </a:ext>
            </a:extLst>
          </p:cNvPr>
          <p:cNvSpPr txBox="1"/>
          <p:nvPr/>
        </p:nvSpPr>
        <p:spPr>
          <a:xfrm>
            <a:off x="3620482" y="224099"/>
            <a:ext cx="4951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Методы глубокого охлаждения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D3A9B74-2B50-41CC-9326-10329BE8C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="" xmlns:a16="http://schemas.microsoft.com/office/drawing/2014/main" id="{9850B340-FA5C-45F4-A068-613803DAE9B2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D7CF04-9B6F-4A7C-9D24-2499290F1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29B212-43E1-44BE-A4F5-0504A865CF3F}"/>
              </a:ext>
            </a:extLst>
          </p:cNvPr>
          <p:cNvSpPr txBox="1"/>
          <p:nvPr/>
        </p:nvSpPr>
        <p:spPr>
          <a:xfrm>
            <a:off x="180354" y="1172094"/>
            <a:ext cx="8006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июля </a:t>
            </a:r>
            <a:r>
              <a:rPr lang="ru-RU" dirty="0" smtClean="0"/>
              <a:t>1908 года </a:t>
            </a:r>
            <a:r>
              <a:rPr lang="ru-RU" dirty="0"/>
              <a:t>голландский физик </a:t>
            </a:r>
            <a:r>
              <a:rPr lang="ru-RU" dirty="0" err="1"/>
              <a:t>Камерлинг</a:t>
            </a:r>
            <a:r>
              <a:rPr lang="en-US" dirty="0"/>
              <a:t>-</a:t>
            </a:r>
            <a:r>
              <a:rPr lang="ru-RU" dirty="0" err="1"/>
              <a:t>Оннес</a:t>
            </a:r>
            <a:r>
              <a:rPr lang="ru-RU" dirty="0"/>
              <a:t> </a:t>
            </a:r>
            <a:r>
              <a:rPr lang="ru-RU" dirty="0" err="1"/>
              <a:t>ожижил</a:t>
            </a:r>
            <a:r>
              <a:rPr lang="ru-RU" dirty="0"/>
              <a:t> гелий</a:t>
            </a:r>
            <a:r>
              <a:rPr lang="ru-RU" dirty="0" smtClean="0"/>
              <a:t>. Т=4,2 К.</a:t>
            </a:r>
            <a:endParaRPr lang="ru-RU" dirty="0"/>
          </a:p>
          <a:p>
            <a:r>
              <a:rPr lang="ru-RU" dirty="0"/>
              <a:t>В 1911 г. им открыт эффект сверхпроводимости у ртути, охлажденной до 4,12 К.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B394AEB-401B-4019-B10F-8FDB80B92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0" y="1853522"/>
            <a:ext cx="5058712" cy="3794034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02F3F1A-A3F5-43D0-AAB3-86A891571C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27" y="1869571"/>
            <a:ext cx="4545049" cy="313375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523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062491" y="224099"/>
            <a:ext cx="806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 (Основной текст)"/>
              </a:rPr>
              <a:t>Криогенная техника сверхпроводящих ускорителей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Краткая история освоения низких температур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Методы глубокого охлаждения</a:t>
            </a:r>
            <a:endParaRPr lang="ru-RU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</a:rPr>
              <a:t>От классических проводников к сверхпроводимости</a:t>
            </a:r>
            <a:endParaRPr lang="en-US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Первые сверхпроводящие ускорители в ЛФВЭ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Особенности криогенных систем сверхпроводящих ускорителей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Криогенная система комплекса </a:t>
            </a:r>
            <a:r>
              <a:rPr lang="en-US" sz="2400" dirty="0" smtClean="0"/>
              <a:t>NICA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Применение криогенных технологий в устройствах физики высоких энергий.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4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1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90972B15-6207-473E-9236-5CF948A4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925" y="1331989"/>
            <a:ext cx="3524250" cy="2849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Для ускорения частиц до высоких энергий необходимо создать магнитные поля высокой величины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E45441F8-7FB4-4DB3-8BE2-C76F96E12E2F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7972062-44A6-428D-A12F-4A85F7DEF977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6B7653B-B0FB-4D1B-A20D-F54936B202C6}"/>
              </a:ext>
            </a:extLst>
          </p:cNvPr>
          <p:cNvSpPr txBox="1"/>
          <p:nvPr/>
        </p:nvSpPr>
        <p:spPr>
          <a:xfrm>
            <a:off x="2141053" y="5729011"/>
            <a:ext cx="400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Синхрофазотрон, год создания – 1957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9218EB7-3137-4B85-9DBC-9DC6779B6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5" y="1331988"/>
            <a:ext cx="7796698" cy="438300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C1AC58C-E0A8-41CA-8ED8-C0B7CE81E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F31BB32-6F34-4C7B-B4DD-E95832BCF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0193A1E-5EBF-45C0-BD1F-D5C127B6FF48}"/>
              </a:ext>
            </a:extLst>
          </p:cNvPr>
          <p:cNvSpPr txBox="1"/>
          <p:nvPr/>
        </p:nvSpPr>
        <p:spPr>
          <a:xfrm>
            <a:off x="2004206" y="328607"/>
            <a:ext cx="8183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От классических проводников к сверхпроводимости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6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E45441F8-7FB4-4DB3-8BE2-C76F96E12E2F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7972062-44A6-428D-A12F-4A85F7DEF977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C1AC58C-E0A8-41CA-8ED8-C0B7CE81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F31BB32-6F34-4C7B-B4DD-E95832BCF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193A1E-5EBF-45C0-BD1F-D5C127B6FF48}"/>
              </a:ext>
            </a:extLst>
          </p:cNvPr>
          <p:cNvSpPr txBox="1"/>
          <p:nvPr/>
        </p:nvSpPr>
        <p:spPr>
          <a:xfrm>
            <a:off x="2004206" y="328607"/>
            <a:ext cx="8183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От классических проводников к сверхпроводимости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C:\Users\User\Desktop\Липня\tevatron-fermila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72" y="1440611"/>
            <a:ext cx="6597889" cy="43994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1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7082286" y="1406106"/>
            <a:ext cx="4658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1983 г. в США введен в работу первый сверхпроводящий ускоритель – </a:t>
            </a:r>
            <a:r>
              <a:rPr lang="ru-RU" dirty="0" err="1"/>
              <a:t>Тэватрон</a:t>
            </a:r>
            <a:r>
              <a:rPr lang="ru-RU" dirty="0"/>
              <a:t>.</a:t>
            </a:r>
          </a:p>
          <a:p>
            <a:r>
              <a:rPr lang="ru-RU" dirty="0"/>
              <a:t>Рабочая температура его магнитов – 4,5 К,</a:t>
            </a:r>
          </a:p>
          <a:p>
            <a:r>
              <a:rPr lang="ru-RU" dirty="0"/>
              <a:t>материал сверхпроводящих обмоток – </a:t>
            </a:r>
            <a:r>
              <a:rPr lang="en-US" dirty="0" err="1"/>
              <a:t>NbTi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082287" y="2725946"/>
            <a:ext cx="4770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Создание таких машин стало возможным благодаря исследованиям свойств сверхпроводников и созданию крупномасштабных и надежных криогенных гелиевых установок.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062491" y="224099"/>
            <a:ext cx="806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 (Основной текст)"/>
              </a:rPr>
              <a:t>Криогенная техника сверхпроводящих ускорителей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Краткая история освоения низких температур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Методы глубокого охлаждения</a:t>
            </a:r>
            <a:endParaRPr lang="ru-RU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От классических проводников к сверхпроводимости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</a:rPr>
              <a:t>Первые сверхпроводящие ускорители в ЛФВЭ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Особенности криогенных систем сверхпроводящих ускорителей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Криогенная система комплекса </a:t>
            </a:r>
            <a:r>
              <a:rPr lang="en-US" sz="2400" dirty="0" smtClean="0"/>
              <a:t>NICA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Применение криогенных технологий в устройствах физики высоких энергий.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4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1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585063" y="270410"/>
            <a:ext cx="722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Первые сверхпроводящие ускорители в ЛФВЭ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516" y="1109730"/>
            <a:ext cx="684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1985 г. Ускоритель СПИН – сверхпроводящий инжектор Нуклотрона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82A026A-7B90-44D9-893B-52A97EA8C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520767"/>
            <a:ext cx="3832213" cy="485292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2050" name="Picture 2" descr="C:\Users\User\Desktop\Липня\5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3100" y="1513217"/>
            <a:ext cx="5878438" cy="164405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78702" y="3390181"/>
            <a:ext cx="7522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данном ускорителе был отработан новый тип магнита, где магнитное поле создавалось железным ярмом.</a:t>
            </a:r>
          </a:p>
          <a:p>
            <a:r>
              <a:rPr lang="ru-RU" dirty="0"/>
              <a:t>Впервые реализована работа крупной гелиевой установки КГУ-1600/4,5.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336C67DB-1701-4812-A801-6B12ABDB087C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BD3651-1B5A-4F94-9F9E-E95ED4FC3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="" xmlns:a16="http://schemas.microsoft.com/office/drawing/2014/main" id="{01916FB6-F969-4BB0-BDB4-89E97E1F17A4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48F91EC-074F-47B3-9900-D89FD6A4E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525" y="6014614"/>
            <a:ext cx="986962" cy="51638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53F91DE-2136-407F-A6F9-CD128A0790B9}"/>
              </a:ext>
            </a:extLst>
          </p:cNvPr>
          <p:cNvSpPr/>
          <p:nvPr/>
        </p:nvSpPr>
        <p:spPr>
          <a:xfrm>
            <a:off x="2737380" y="250968"/>
            <a:ext cx="7226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ru-RU" sz="2800" dirty="0">
                <a:solidFill>
                  <a:schemeClr val="accent1"/>
                </a:solidFill>
              </a:rPr>
              <a:t>Первые сверхпроводящие ускорители в ЛФВЭ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0D75F9-11B0-44C0-AC48-972D2C4ED927}"/>
              </a:ext>
            </a:extLst>
          </p:cNvPr>
          <p:cNvSpPr txBox="1"/>
          <p:nvPr/>
        </p:nvSpPr>
        <p:spPr>
          <a:xfrm>
            <a:off x="228600" y="1145225"/>
            <a:ext cx="461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Криогенная гелиевая установка КГУ-1600/4,5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C68A858-B8E8-4E2A-992E-AF5C920B4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659818"/>
            <a:ext cx="5619750" cy="428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B3C1180-50CE-4149-ABD4-9089E7B45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9818"/>
            <a:ext cx="5728116" cy="4296087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390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808" y="1231858"/>
            <a:ext cx="946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Сверхпроводящий синхротрон Нуклотрон – базовая установка Лаборатории, запущен в 1993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37380" y="250968"/>
            <a:ext cx="7226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ru-RU" sz="2800" dirty="0">
                <a:solidFill>
                  <a:schemeClr val="accent1"/>
                </a:solidFill>
              </a:rPr>
              <a:t>Первые сверхпроводящие ускорители в ЛФВЭ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10526" y="1649928"/>
            <a:ext cx="3533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Периметр ускорителя – 252,2 м.</a:t>
            </a:r>
          </a:p>
          <a:p>
            <a:r>
              <a:rPr lang="ru-RU" dirty="0"/>
              <a:t>Холодная масса - 80 т.</a:t>
            </a:r>
          </a:p>
          <a:p>
            <a:r>
              <a:rPr lang="ru-RU" dirty="0"/>
              <a:t>Время охлаждения до рабочей температуры – </a:t>
            </a:r>
            <a:r>
              <a:rPr lang="ru-RU" dirty="0" smtClean="0"/>
              <a:t>120 ч.</a:t>
            </a:r>
            <a:endParaRPr lang="ru-RU" dirty="0"/>
          </a:p>
          <a:p>
            <a:r>
              <a:rPr lang="ru-RU" dirty="0"/>
              <a:t>Питание магнитов ускорителя осуществляется параллельно с одного коллектора кипящим гелием.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2BF5011-FA1B-4A18-9757-05C49A580D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56797"/>
            <a:ext cx="7635412" cy="4260644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062491" y="224099"/>
            <a:ext cx="806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 (Основной текст)"/>
              </a:rPr>
              <a:t>Криогенная техника сверхпроводящих ускорителей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</a:rPr>
              <a:t>Краткая история освоения низких температур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Методы глубокого охлаждения</a:t>
            </a:r>
            <a:endParaRPr lang="ru-RU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От классических проводников к сверхпроводимости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Первые сверхпроводящие ускорители в ЛФВЭ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Особенности криогенных систем сверхпроводящих ускорителей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Криогенная система комплекса </a:t>
            </a:r>
            <a:r>
              <a:rPr lang="en-US" sz="2400" dirty="0" smtClean="0"/>
              <a:t>NICA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Применение криогенных технологий в устройствах физики высоких энергий.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1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3743" y="1009292"/>
            <a:ext cx="9040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Пуск ускорителя в 90-е годы стал возможным благодаря криогенике.</a:t>
            </a:r>
          </a:p>
          <a:p>
            <a:pPr algn="ctr"/>
            <a:r>
              <a:rPr lang="ru-RU" dirty="0"/>
              <a:t>Лаборатория обладала самыми большими мощностями в стране по ожижению гелия,</a:t>
            </a:r>
          </a:p>
          <a:p>
            <a:pPr algn="ctr"/>
            <a:r>
              <a:rPr lang="ru-RU" dirty="0"/>
              <a:t>комплекс производил до 1 млн. литров гелия в год.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37380" y="250968"/>
            <a:ext cx="7226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ru-RU" sz="2800" dirty="0">
                <a:solidFill>
                  <a:schemeClr val="accent1"/>
                </a:solidFill>
              </a:rPr>
              <a:t>Первые сверхпроводящие ускорители в ЛФВЭ</a:t>
            </a:r>
          </a:p>
        </p:txBody>
      </p:sp>
      <p:pic>
        <p:nvPicPr>
          <p:cNvPr id="12" name="Picture 2" descr="F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3" y="2013941"/>
            <a:ext cx="5469015" cy="38606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391704" y="6007359"/>
            <a:ext cx="65291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ru-RU" altLang="ru-RU" sz="1400" dirty="0">
                <a:solidFill>
                  <a:srgbClr val="000066"/>
                </a:solidFill>
                <a:latin typeface="+mj-lt"/>
              </a:rPr>
              <a:t>40 м</a:t>
            </a:r>
            <a:r>
              <a:rPr lang="ru-RU" altLang="ru-RU" sz="1400" baseline="30000" dirty="0">
                <a:solidFill>
                  <a:srgbClr val="000066"/>
                </a:solidFill>
                <a:latin typeface="+mj-lt"/>
              </a:rPr>
              <a:t>3 </a:t>
            </a:r>
            <a:r>
              <a:rPr lang="ru-RU" altLang="ru-RU" sz="1400" dirty="0">
                <a:solidFill>
                  <a:srgbClr val="000066"/>
                </a:solidFill>
                <a:latin typeface="+mj-lt"/>
              </a:rPr>
              <a:t>контейнеры жидкого гелия перед отправкой в </a:t>
            </a:r>
            <a:r>
              <a:rPr lang="en-US" altLang="ru-RU" sz="1400" dirty="0">
                <a:solidFill>
                  <a:srgbClr val="000066"/>
                </a:solidFill>
                <a:latin typeface="+mj-lt"/>
              </a:rPr>
              <a:t>"Air Products" </a:t>
            </a:r>
            <a:r>
              <a:rPr lang="ru-RU" altLang="ru-RU" sz="1400" dirty="0">
                <a:solidFill>
                  <a:srgbClr val="000066"/>
                </a:solidFill>
                <a:latin typeface="+mj-lt"/>
              </a:rPr>
              <a:t>и</a:t>
            </a:r>
            <a:r>
              <a:rPr lang="en-US" altLang="ru-RU" sz="1400" dirty="0">
                <a:solidFill>
                  <a:srgbClr val="000066"/>
                </a:solidFill>
                <a:latin typeface="+mj-lt"/>
              </a:rPr>
              <a:t> "BOC</a:t>
            </a:r>
            <a:r>
              <a:rPr lang="ja-JP" altLang="en-US" sz="1400" dirty="0">
                <a:solidFill>
                  <a:srgbClr val="000066"/>
                </a:solidFill>
                <a:latin typeface="+mj-lt"/>
                <a:ea typeface="MS PGothic" charset="-128"/>
                <a:cs typeface="MS PGothic" charset="-128"/>
              </a:rPr>
              <a:t>”</a:t>
            </a:r>
            <a:r>
              <a:rPr lang="en-US" altLang="ja-JP" sz="1400" dirty="0">
                <a:solidFill>
                  <a:srgbClr val="000066"/>
                </a:solidFill>
                <a:latin typeface="+mj-lt"/>
                <a:ea typeface="MS PGothic" charset="-128"/>
                <a:cs typeface="MS PGothic" charset="-128"/>
              </a:rPr>
              <a:t> (199</a:t>
            </a:r>
            <a:r>
              <a:rPr lang="ru-RU" altLang="ja-JP" sz="1400" dirty="0">
                <a:solidFill>
                  <a:srgbClr val="000066"/>
                </a:solidFill>
                <a:latin typeface="+mj-lt"/>
              </a:rPr>
              <a:t>3 г.</a:t>
            </a:r>
            <a:r>
              <a:rPr lang="en-US" altLang="ja-JP" sz="1400" dirty="0">
                <a:solidFill>
                  <a:srgbClr val="000066"/>
                </a:solidFill>
                <a:latin typeface="+mj-lt"/>
                <a:ea typeface="MS PGothic" charset="-128"/>
                <a:cs typeface="MS PGothic" charset="-128"/>
              </a:rPr>
              <a:t>)</a:t>
            </a:r>
            <a:endParaRPr lang="ru-RU" altLang="ru-RU" sz="1400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14" name="Picture 3" descr="Airproduc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55" y="2009954"/>
            <a:ext cx="6112324" cy="38560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062491" y="224099"/>
            <a:ext cx="806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 (Основной текст)"/>
              </a:rPr>
              <a:t>Криогенная техника сверхпроводящих ускорителей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Краткая история освоения низких температур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Методы глубокого охлаждения</a:t>
            </a:r>
            <a:endParaRPr lang="ru-RU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От классических проводников к сверхпроводимости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Первые сверхпроводящие ускорители в ЛФВЭ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Криогенная система комплекса </a:t>
            </a:r>
            <a:r>
              <a:rPr lang="en-US" sz="2400" dirty="0" smtClean="0"/>
              <a:t>NICA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Применение криогенных технологий в устройствах физики высоких энергий.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4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1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="" xmlns:a16="http://schemas.microsoft.com/office/drawing/2014/main" id="{29274628-1295-409B-9DF8-45942640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773113"/>
            <a:ext cx="12184062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2701925"/>
            <a:ext cx="2655065" cy="555625"/>
          </a:xfrm>
          <a:prstGeom prst="wedgeRectCallout">
            <a:avLst>
              <a:gd name="adj1" fmla="val -8936"/>
              <a:gd name="adj2" fmla="val -241530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Платформа центральной криогенной станции</a:t>
            </a:r>
            <a:endParaRPr lang="ru-RU" altLang="ru-RU" sz="1400" dirty="0"/>
          </a:p>
        </p:txBody>
      </p:sp>
      <p:sp>
        <p:nvSpPr>
          <p:cNvPr id="16" name="Прямоугольная выноска 17">
            <a:extLst>
              <a:ext uri="{FF2B5EF4-FFF2-40B4-BE49-F238E27FC236}">
                <a16:creationId xmlns="" xmlns:a16="http://schemas.microsoft.com/office/drawing/2014/main" id="{F2675034-4B5E-4F2A-87FA-E728AA7E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4238625"/>
            <a:ext cx="2655065" cy="485775"/>
          </a:xfrm>
          <a:prstGeom prst="wedgeRectCallout">
            <a:avLst>
              <a:gd name="adj1" fmla="val 1573"/>
              <a:gd name="adj2" fmla="val 260015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Криогенно-компрессорная станция</a:t>
            </a:r>
            <a:endParaRPr lang="ru-RU" altLang="ru-RU" sz="1400" dirty="0"/>
          </a:p>
        </p:txBody>
      </p:sp>
      <p:sp>
        <p:nvSpPr>
          <p:cNvPr id="18" name="Прямоугольная выноска 17">
            <a:extLst>
              <a:ext uri="{FF2B5EF4-FFF2-40B4-BE49-F238E27FC236}">
                <a16:creationId xmlns="" xmlns:a16="http://schemas.microsoft.com/office/drawing/2014/main" id="{2CD34AE0-9061-4DC6-AC20-9080E925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400" y="3584135"/>
            <a:ext cx="2002425" cy="462841"/>
          </a:xfrm>
          <a:prstGeom prst="wedgeRectCallout">
            <a:avLst>
              <a:gd name="adj1" fmla="val -163137"/>
              <a:gd name="adj2" fmla="val 28619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Рефрижераторы Коллайдера</a:t>
            </a:r>
            <a:endParaRPr lang="ru-RU" altLang="ru-RU" sz="1400" dirty="0"/>
          </a:p>
        </p:txBody>
      </p:sp>
      <p:sp>
        <p:nvSpPr>
          <p:cNvPr id="20" name="Прямоугольная выноска 17">
            <a:extLst>
              <a:ext uri="{FF2B5EF4-FFF2-40B4-BE49-F238E27FC236}">
                <a16:creationId xmlns="" xmlns:a16="http://schemas.microsoft.com/office/drawing/2014/main" id="{79D0B9B3-114A-4996-9CF7-34A3A35C5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067" y="2339266"/>
            <a:ext cx="2538412" cy="362659"/>
          </a:xfrm>
          <a:prstGeom prst="wedgeRectCallout">
            <a:avLst>
              <a:gd name="adj1" fmla="val -123838"/>
              <a:gd name="adj2" fmla="val 43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Машинный зал</a:t>
            </a:r>
            <a:endParaRPr lang="ru-RU" altLang="ru-RU" sz="1400" dirty="0"/>
          </a:p>
        </p:txBody>
      </p:sp>
      <p:cxnSp>
        <p:nvCxnSpPr>
          <p:cNvPr id="21" name="Straight Connector 6">
            <a:extLst>
              <a:ext uri="{FF2B5EF4-FFF2-40B4-BE49-F238E27FC236}">
                <a16:creationId xmlns="" xmlns:a16="http://schemas.microsoft.com/office/drawing/2014/main" id="{870FB86A-52B7-4577-95FB-0C723B1191E2}"/>
              </a:ext>
            </a:extLst>
          </p:cNvPr>
          <p:cNvCxnSpPr/>
          <p:nvPr/>
        </p:nvCxnSpPr>
        <p:spPr>
          <a:xfrm>
            <a:off x="-7938" y="764721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EC579E7-1D7D-45AA-8B82-DF4F24246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3" y="68314"/>
            <a:ext cx="926025" cy="6158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A8A2B6-B424-4F51-95F0-A38EF3D63A52}"/>
              </a:ext>
            </a:extLst>
          </p:cNvPr>
          <p:cNvSpPr/>
          <p:nvPr/>
        </p:nvSpPr>
        <p:spPr>
          <a:xfrm>
            <a:off x="3548925" y="145401"/>
            <a:ext cx="4689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400" dirty="0"/>
          </a:p>
        </p:txBody>
      </p:sp>
      <p:sp>
        <p:nvSpPr>
          <p:cNvPr id="17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15" y="3440921"/>
            <a:ext cx="2655065" cy="555625"/>
          </a:xfrm>
          <a:prstGeom prst="wedgeRectCallout">
            <a:avLst>
              <a:gd name="adj1" fmla="val 75864"/>
              <a:gd name="adj2" fmla="val 22405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400" b="1" dirty="0"/>
              <a:t>40 </a:t>
            </a:r>
            <a:r>
              <a:rPr lang="ru-RU" altLang="ru-RU" sz="1400" b="1" dirty="0"/>
              <a:t>м3 гелиевая цистерна</a:t>
            </a:r>
            <a:endParaRPr lang="ru-RU" altLang="ru-RU" sz="1400" dirty="0"/>
          </a:p>
        </p:txBody>
      </p:sp>
      <p:sp>
        <p:nvSpPr>
          <p:cNvPr id="19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03" y="6123737"/>
            <a:ext cx="2655065" cy="555625"/>
          </a:xfrm>
          <a:prstGeom prst="wedgeRectCallout">
            <a:avLst>
              <a:gd name="adj1" fmla="val 34601"/>
              <a:gd name="adj2" fmla="val -14837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азотный газгольдер</a:t>
            </a:r>
            <a:endParaRPr lang="ru-RU" altLang="ru-RU" sz="1400" dirty="0"/>
          </a:p>
        </p:txBody>
      </p:sp>
      <p:sp>
        <p:nvSpPr>
          <p:cNvPr id="23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08" y="1195179"/>
            <a:ext cx="2655065" cy="555625"/>
          </a:xfrm>
          <a:prstGeom prst="wedgeRectCallout">
            <a:avLst>
              <a:gd name="adj1" fmla="val -71643"/>
              <a:gd name="adj2" fmla="val 4103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гелиевый газгольдер</a:t>
            </a:r>
            <a:endParaRPr lang="ru-RU" alt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46048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9F8E8918-1A42-4F24-8294-6DE63AD679D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D144E81-E91C-4C58-9FD2-559F983D5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3580636F-52B1-44DE-8F4D-3BAE90A0B73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6A3FA88-461B-4B9B-9231-D8F81CB5A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525" y="6014614"/>
            <a:ext cx="986962" cy="51638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8526BF8-6D0C-49AB-B007-F8AF553D8F5D}"/>
              </a:ext>
            </a:extLst>
          </p:cNvPr>
          <p:cNvSpPr/>
          <p:nvPr/>
        </p:nvSpPr>
        <p:spPr>
          <a:xfrm>
            <a:off x="1506820" y="249495"/>
            <a:ext cx="10045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A47D48B-1F50-4106-8838-0A599645D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40" y="1448202"/>
            <a:ext cx="5619750" cy="428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">
            <a:extLst>
              <a:ext uri="{FF2B5EF4-FFF2-40B4-BE49-F238E27FC236}">
                <a16:creationId xmlns="" xmlns:a16="http://schemas.microsoft.com/office/drawing/2014/main" id="{42078A96-CFD1-4328-8E21-8214DEF85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5" y="1822955"/>
            <a:ext cx="5969377" cy="33355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ая выноска 17">
            <a:extLst>
              <a:ext uri="{FF2B5EF4-FFF2-40B4-BE49-F238E27FC236}">
                <a16:creationId xmlns="" xmlns:a16="http://schemas.microsoft.com/office/drawing/2014/main" id="{BF904CDB-2C2C-4D69-B7E0-39AB999D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87" y="3909288"/>
            <a:ext cx="2655065" cy="555625"/>
          </a:xfrm>
          <a:prstGeom prst="wedgeRectCallout">
            <a:avLst>
              <a:gd name="adj1" fmla="val -30001"/>
              <a:gd name="adj2" fmla="val -313430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Платформа центральной криогенной станции</a:t>
            </a:r>
            <a:endParaRPr lang="ru-RU" altLang="ru-RU" sz="1400" dirty="0"/>
          </a:p>
        </p:txBody>
      </p:sp>
      <p:sp>
        <p:nvSpPr>
          <p:cNvPr id="17" name="Прямоугольная выноска 17">
            <a:extLst>
              <a:ext uri="{FF2B5EF4-FFF2-40B4-BE49-F238E27FC236}">
                <a16:creationId xmlns="" xmlns:a16="http://schemas.microsoft.com/office/drawing/2014/main" id="{C51D9FD5-DBBA-4229-AD45-3C5B1A442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484" y="3909288"/>
            <a:ext cx="2538412" cy="362659"/>
          </a:xfrm>
          <a:prstGeom prst="wedgeRectCallout">
            <a:avLst>
              <a:gd name="adj1" fmla="val -94460"/>
              <a:gd name="adj2" fmla="val -337773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Машинный зал</a:t>
            </a:r>
            <a:endParaRPr lang="ru-RU" altLang="ru-RU" sz="1400" dirty="0"/>
          </a:p>
        </p:txBody>
      </p:sp>
      <p:cxnSp>
        <p:nvCxnSpPr>
          <p:cNvPr id="18" name="Straight Connector 6">
            <a:extLst>
              <a:ext uri="{FF2B5EF4-FFF2-40B4-BE49-F238E27FC236}">
                <a16:creationId xmlns="" xmlns:a16="http://schemas.microsoft.com/office/drawing/2014/main" id="{1B3D60ED-367C-4083-BF97-0ADB7B2EB4C4}"/>
              </a:ext>
            </a:extLst>
          </p:cNvPr>
          <p:cNvCxnSpPr/>
          <p:nvPr/>
        </p:nvCxnSpPr>
        <p:spPr>
          <a:xfrm>
            <a:off x="-7938" y="764721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ая выноска 17">
            <a:extLst>
              <a:ext uri="{FF2B5EF4-FFF2-40B4-BE49-F238E27FC236}">
                <a16:creationId xmlns="" xmlns:a16="http://schemas.microsoft.com/office/drawing/2014/main" id="{B71EC273-C923-4285-8C7E-723A09C3F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997" y="1071572"/>
            <a:ext cx="2655065" cy="555625"/>
          </a:xfrm>
          <a:prstGeom prst="wedgeRectCallout">
            <a:avLst>
              <a:gd name="adj1" fmla="val -90172"/>
              <a:gd name="adj2" fmla="val 184520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гелиевый газгольдер, ресиверы</a:t>
            </a:r>
            <a:endParaRPr lang="ru-RU" alt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8132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713" y="1097545"/>
            <a:ext cx="11581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Ускорительный сеанс начинается с охлаждения магнитов и от надежной работы оборудования криогенного комплекса зависит выполнение физической программы. Рассмотрим в отдельности элементы криогенного комплекса.</a:t>
            </a:r>
          </a:p>
          <a:p>
            <a:r>
              <a:rPr lang="ru-RU" sz="1600" dirty="0"/>
              <a:t>1. Компрессия.</a:t>
            </a:r>
          </a:p>
        </p:txBody>
      </p:sp>
      <p:pic>
        <p:nvPicPr>
          <p:cNvPr id="20" name="Объект 8">
            <a:extLst>
              <a:ext uri="{FF2B5EF4-FFF2-40B4-BE49-F238E27FC236}">
                <a16:creationId xmlns="" xmlns:a16="http://schemas.microsoft.com/office/drawing/2014/main" id="{C969DC7E-EF97-4C4C-8981-3885E7C56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8" y="2043610"/>
            <a:ext cx="4447577" cy="3441951"/>
          </a:xfr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CFBAD77-1752-4479-A629-D97641A89CB1}"/>
              </a:ext>
            </a:extLst>
          </p:cNvPr>
          <p:cNvSpPr txBox="1"/>
          <p:nvPr/>
        </p:nvSpPr>
        <p:spPr>
          <a:xfrm>
            <a:off x="4171950" y="5449085"/>
            <a:ext cx="7510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Для сжатия газообразного гелия и его дальнейшего охлаждения</a:t>
            </a:r>
            <a:r>
              <a:rPr lang="en-US" sz="1600" dirty="0"/>
              <a:t> </a:t>
            </a:r>
            <a:r>
              <a:rPr lang="ru-RU" sz="1600" dirty="0"/>
              <a:t>и ожижения в криогенных установках используются винтовые компрессоры «КАСКАД-80/25». </a:t>
            </a:r>
            <a:endParaRPr lang="en-US" sz="1600" dirty="0"/>
          </a:p>
          <a:p>
            <a:r>
              <a:rPr lang="ru-RU" sz="1600" dirty="0"/>
              <a:t>Эти машины обеспечивают основную часть компрессии. Для ступенчатого регулирования имеется парк малых поршневых компрессоров.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1F43813-B290-4BE7-850F-7EFC889412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1778" y="2496731"/>
            <a:ext cx="3240242" cy="298883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125" y="1984075"/>
            <a:ext cx="3428452" cy="446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9EF2A124-2532-40F2-93B4-481F3F756BB3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D948F9-3081-4696-A2A1-08FE1137A0C8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EBF9C3C-F9AF-4D1E-B2B0-6DC463279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BF2370A6-5742-43CD-BBA9-A5ABE29E19E7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BAA538-E831-428D-A4AC-810231979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8CBD2D-D847-4F42-A88C-46ED5D8384F8}"/>
              </a:ext>
            </a:extLst>
          </p:cNvPr>
          <p:cNvSpPr txBox="1"/>
          <p:nvPr/>
        </p:nvSpPr>
        <p:spPr>
          <a:xfrm>
            <a:off x="222713" y="1097545"/>
            <a:ext cx="11581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2. Очистка при комнатной температуре.</a:t>
            </a:r>
          </a:p>
          <a:p>
            <a:r>
              <a:rPr lang="ru-RU" sz="1600" dirty="0"/>
              <a:t>Т. к. сжатие происходит в </a:t>
            </a:r>
            <a:r>
              <a:rPr lang="ru-RU" sz="1600" dirty="0" err="1"/>
              <a:t>маслозаполненном</a:t>
            </a:r>
            <a:r>
              <a:rPr lang="ru-RU" sz="1600" dirty="0"/>
              <a:t> компрессоре, необходима его очистка от паров масла и влаги.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942A56A-2DEA-44CF-8E86-B46BCE372D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1432" y="2044458"/>
            <a:ext cx="5970788" cy="376699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576FFEF-1D1C-4A56-9C2E-E1DB86AA92CD}"/>
              </a:ext>
            </a:extLst>
          </p:cNvPr>
          <p:cNvSpPr txBox="1"/>
          <p:nvPr/>
        </p:nvSpPr>
        <p:spPr>
          <a:xfrm>
            <a:off x="7045283" y="5871201"/>
            <a:ext cx="160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Блоки МО-800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125" y="1984075"/>
            <a:ext cx="3428452" cy="446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142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6">
            <a:extLst>
              <a:ext uri="{FF2B5EF4-FFF2-40B4-BE49-F238E27FC236}">
                <a16:creationId xmlns="" xmlns:a16="http://schemas.microsoft.com/office/drawing/2014/main" id="{29F9ACE4-E95D-4F64-9D64-18140E54C55A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1D0DE5-66E9-43B8-93FD-A03EB81C7882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6FC5A31-C7D6-4469-A781-492C6C513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9" name="Straight Connector 4">
            <a:extLst>
              <a:ext uri="{FF2B5EF4-FFF2-40B4-BE49-F238E27FC236}">
                <a16:creationId xmlns="" xmlns:a16="http://schemas.microsoft.com/office/drawing/2014/main" id="{521C4181-808B-4D77-B31E-E9C9955BE91B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7268F24-C578-4293-8AC2-6C8AB8F4E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A804CFB-B034-49F5-9CB9-835E1047F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58" y="2084062"/>
            <a:ext cx="5476588" cy="410744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2F4A24C-CB34-430F-9415-10D1601738B1}"/>
              </a:ext>
            </a:extLst>
          </p:cNvPr>
          <p:cNvSpPr txBox="1"/>
          <p:nvPr/>
        </p:nvSpPr>
        <p:spPr>
          <a:xfrm>
            <a:off x="222713" y="1097545"/>
            <a:ext cx="11581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3. Охлаждение до 80 К и низкотемпературная очистка.</a:t>
            </a:r>
          </a:p>
          <a:p>
            <a:r>
              <a:rPr lang="ru-RU" sz="1600" dirty="0"/>
              <a:t>На этом этапе сжатый гелий, пройдя через змеевик ванны с кипящим азотом, охлаждается до 80 К, затем поступает в угольные адсорберы, где гелий очищается от примесей компонентов воздуха.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125" y="1984075"/>
            <a:ext cx="3428452" cy="446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72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7FCBB7F1-9973-4F34-9203-F71AEA0A331C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43EDEF-A0A4-42A1-BE19-504A730C6EB8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10B302-A975-4397-A838-5991BC612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FC91E9CF-7277-44F1-97F6-75F3C39B5255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E530D86-725E-48BE-A73A-6607E32EA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7D1864D-3119-4F02-AD39-396DB9CA4A8C}"/>
              </a:ext>
            </a:extLst>
          </p:cNvPr>
          <p:cNvSpPr txBox="1"/>
          <p:nvPr/>
        </p:nvSpPr>
        <p:spPr>
          <a:xfrm>
            <a:off x="222713" y="1097545"/>
            <a:ext cx="11581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4. Охлаждение ниже 80 К.</a:t>
            </a:r>
          </a:p>
          <a:p>
            <a:r>
              <a:rPr lang="ru-RU" sz="1600" dirty="0"/>
              <a:t>Охлаждение ниже азотной температуры происходит посредством расширения сжатого гелия в турбодетандерах.</a:t>
            </a:r>
          </a:p>
        </p:txBody>
      </p:sp>
      <p:pic>
        <p:nvPicPr>
          <p:cNvPr id="20" name="Picture 2" descr="C:\Users\Anton.PC\Desktop\Новый точечный рисунок (2).jpg">
            <a:extLst>
              <a:ext uri="{FF2B5EF4-FFF2-40B4-BE49-F238E27FC236}">
                <a16:creationId xmlns="" xmlns:a16="http://schemas.microsoft.com/office/drawing/2014/main" id="{2AF95566-CA27-46FA-9C6F-DBC5ACE7C2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69" y="1948426"/>
            <a:ext cx="4124232" cy="4029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CE88BBE-AFB3-4FC0-A5B6-0930209485C5}"/>
              </a:ext>
            </a:extLst>
          </p:cNvPr>
          <p:cNvSpPr txBox="1"/>
          <p:nvPr/>
        </p:nvSpPr>
        <p:spPr>
          <a:xfrm>
            <a:off x="5001906" y="5995472"/>
            <a:ext cx="265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Гелиевый турбодетандер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C10A414-DD7B-4952-B782-DB8D2BCC8930}"/>
              </a:ext>
            </a:extLst>
          </p:cNvPr>
          <p:cNvSpPr txBox="1"/>
          <p:nvPr/>
        </p:nvSpPr>
        <p:spPr>
          <a:xfrm>
            <a:off x="8458199" y="1948426"/>
            <a:ext cx="3514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Частота вращения такой машины достигает 3000 об/сек. Вал турбины подвешивается на газо-масляных опорах и не имеет трущихся частей.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125" y="1984075"/>
            <a:ext cx="3428452" cy="446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598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D9D0B7AB-BF6E-477F-9374-96C9DDF5BFF3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31BFB0-AA3B-4F45-9BA5-582FDDA44A2E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EE22914-8870-41E0-A429-D392288EE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A7057CA7-96D0-4916-8B72-45428D6F034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85E81D3-A33B-45E5-A83E-B04244978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5FE0AA6-177E-4B7F-9979-0869767BD386}"/>
              </a:ext>
            </a:extLst>
          </p:cNvPr>
          <p:cNvSpPr txBox="1"/>
          <p:nvPr/>
        </p:nvSpPr>
        <p:spPr>
          <a:xfrm>
            <a:off x="222713" y="1097545"/>
            <a:ext cx="11581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5. Получение жидкого гелия.</a:t>
            </a:r>
          </a:p>
          <a:p>
            <a:r>
              <a:rPr lang="ru-RU" sz="1600" dirty="0"/>
              <a:t>Гелий, охлажденный расширением в каскаде турбодетандеров поступает на ступень ожижения – дроссельный вентиль либо парожидкостную турбину.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C393A61-5AA2-4A57-832C-81C9F7A29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76" y="1728426"/>
            <a:ext cx="5479924" cy="46363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125" y="1984075"/>
            <a:ext cx="3428452" cy="446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04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C5BB369-ABCF-4CF9-BE36-E9A84E3E8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1705596"/>
            <a:ext cx="5991225" cy="45636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AD859832-5297-4D29-BEB0-12ADA24C9700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16A58F-B832-45F6-924B-D20507F1D62E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058C7D-41D4-4DF2-8BB7-DE76B2B61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="" xmlns:a16="http://schemas.microsoft.com/office/drawing/2014/main" id="{23F68F63-BCAF-40D1-89C3-D8EF325EF784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8437490-6537-4483-A88C-491FE9592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D8ABE1D-0C51-4FAB-B29C-FCA58787DFF4}"/>
              </a:ext>
            </a:extLst>
          </p:cNvPr>
          <p:cNvSpPr txBox="1"/>
          <p:nvPr/>
        </p:nvSpPr>
        <p:spPr>
          <a:xfrm>
            <a:off x="200025" y="1173578"/>
            <a:ext cx="402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6. Подача жидкого гелия потребителю.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078A01-96FF-4528-9774-876BB99B30A4}"/>
              </a:ext>
            </a:extLst>
          </p:cNvPr>
          <p:cNvSpPr txBox="1"/>
          <p:nvPr/>
        </p:nvSpPr>
        <p:spPr>
          <a:xfrm>
            <a:off x="6257925" y="1705596"/>
            <a:ext cx="5610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Жидкий гелий поступает на охлаждение магнитов ускорителя и возвращается обратно в контур установок в паро-жидкостной фазе.</a:t>
            </a:r>
          </a:p>
          <a:p>
            <a:r>
              <a:rPr lang="ru-RU" dirty="0"/>
              <a:t>Холодопроизводительность криогенного комплекса Нуклотрона составляет 4000 Вт.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7191" y="3345112"/>
            <a:ext cx="4293080" cy="25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168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1C71B71-932D-4FE9-B06C-DAC3977C8CF2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5D1E7456-B95C-4C50-8A5C-B1AA7857645A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415CE3-5B02-4249-9860-9657A6ABF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D6EF55C-0A4C-4ABB-9FF2-8606F3D1B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199438-0B13-492C-B0C5-7164F51C8DA9}"/>
              </a:ext>
            </a:extLst>
          </p:cNvPr>
          <p:cNvSpPr txBox="1"/>
          <p:nvPr/>
        </p:nvSpPr>
        <p:spPr>
          <a:xfrm>
            <a:off x="2408548" y="327795"/>
            <a:ext cx="719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Краткая история освоения низких температур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0C509D0-E866-493A-B6DF-9E0AC196DA8C}"/>
              </a:ext>
            </a:extLst>
          </p:cNvPr>
          <p:cNvSpPr txBox="1"/>
          <p:nvPr/>
        </p:nvSpPr>
        <p:spPr>
          <a:xfrm>
            <a:off x="4899826" y="1420554"/>
            <a:ext cx="6993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Естественный холод</a:t>
            </a:r>
          </a:p>
          <a:p>
            <a:r>
              <a:rPr lang="ru-RU" dirty="0"/>
              <a:t>Первые факты освоения холода относятся к каменному веку, когда первобытные охотники использовали ямы со льдом для хранения добычи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2. Искусственный холод</a:t>
            </a:r>
          </a:p>
          <a:p>
            <a:r>
              <a:rPr lang="ru-RU" dirty="0"/>
              <a:t>Искусственное получение холода применялось в Древнем Египте, 2500 до н. э. Способ был основан на охлаждении воды, испаряющейся с пористой поверхности глиняного сосуда, и позволял охладить ее на 10-15 </a:t>
            </a:r>
            <a:r>
              <a:rPr lang="ru-RU" b="1" dirty="0"/>
              <a:t>°</a:t>
            </a:r>
            <a:r>
              <a:rPr lang="ru-RU" dirty="0"/>
              <a:t>С ниже окружающей среды.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670C40F-FA3E-4F4A-8142-EF7681DF62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5" y="1444744"/>
            <a:ext cx="4542999" cy="299408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2FAF63C-9262-4ACF-9662-092F3ABD0B1F}"/>
              </a:ext>
            </a:extLst>
          </p:cNvPr>
          <p:cNvSpPr txBox="1"/>
          <p:nvPr/>
        </p:nvSpPr>
        <p:spPr>
          <a:xfrm>
            <a:off x="246462" y="4742511"/>
            <a:ext cx="11286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Другой способ получить искусственный холод – метод растворения. Было замечено, что при растворении в воде некоторых веществ (соль, селитра), температура ее понижается. Данный метод широко применялся для охлаждения вплоть до середины 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35195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14ED4DCC-EB24-44DC-B2B2-21562DE1FA1E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0117EB-D196-4626-B5E4-A11D030C321A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910A4F8-9A16-468B-9A37-5EDBF62AD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B1BF3DEC-94F8-4FDA-9DE9-D461090B768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983E185-8545-4FE9-8675-1FA157D38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DA1EB2-9D99-48BB-8CAF-BCF706210FA9}"/>
              </a:ext>
            </a:extLst>
          </p:cNvPr>
          <p:cNvSpPr txBox="1"/>
          <p:nvPr/>
        </p:nvSpPr>
        <p:spPr>
          <a:xfrm>
            <a:off x="142875" y="1077399"/>
            <a:ext cx="1003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Криогенная система </a:t>
            </a:r>
            <a:r>
              <a:rPr lang="en-US" dirty="0">
                <a:latin typeface="+mj-lt"/>
              </a:rPr>
              <a:t>LHC: </a:t>
            </a:r>
            <a:r>
              <a:rPr lang="ru-RU" dirty="0">
                <a:latin typeface="+mj-lt"/>
              </a:rPr>
              <a:t>использование сверхтекучего гелия для охлаждения магнитов коллайдера.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F5FAB88-2AF7-4D7F-858A-DA25FBB1B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524174"/>
            <a:ext cx="6972299" cy="4930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57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6BA7710F-A4FF-417A-B28D-C1C52AE0BB1A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10273A-264E-4905-93AE-3E4F9AD48786}"/>
              </a:ext>
            </a:extLst>
          </p:cNvPr>
          <p:cNvSpPr txBox="1"/>
          <p:nvPr/>
        </p:nvSpPr>
        <p:spPr>
          <a:xfrm>
            <a:off x="1513353" y="241351"/>
            <a:ext cx="1004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Особенности криогенных систем сверхпроводящих ускорителей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EB1F6B9-1FE2-4943-AF2A-932DDC626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0314660D-8594-48DC-A564-BAA0BF1B53D9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A427946-09D7-46D9-AAD2-5D823A580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58" y="6055867"/>
            <a:ext cx="986962" cy="51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8BF449-5947-41E9-9C9B-CB0ED1355616}"/>
              </a:ext>
            </a:extLst>
          </p:cNvPr>
          <p:cNvSpPr txBox="1"/>
          <p:nvPr/>
        </p:nvSpPr>
        <p:spPr>
          <a:xfrm>
            <a:off x="142875" y="1077399"/>
            <a:ext cx="1003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Криогенная система </a:t>
            </a:r>
            <a:r>
              <a:rPr lang="en-US" dirty="0">
                <a:latin typeface="+mj-lt"/>
              </a:rPr>
              <a:t>LHC: </a:t>
            </a:r>
            <a:r>
              <a:rPr lang="ru-RU" dirty="0">
                <a:latin typeface="+mj-lt"/>
              </a:rPr>
              <a:t>использование сверхтекучего гелия для охлаждения магнитов коллайдера.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6AB0FFB-AEA2-4A48-B741-948497CD6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88416"/>
            <a:ext cx="6896100" cy="48763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35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062491" y="224099"/>
            <a:ext cx="806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 (Основной текст)"/>
              </a:rPr>
              <a:t>Криогенная техника сверхпроводящих ускорителей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Краткая история освоения низких температур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Методы глубокого охлаждения</a:t>
            </a:r>
            <a:endParaRPr lang="ru-RU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От классических проводников к сверхпроводимости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Первые сверхпроводящие ускорители в ЛФВЭ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Особенности криогенных систем сверхпроводящих ускорителей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</a:rPr>
              <a:t>Криогенная система комплекса </a:t>
            </a:r>
            <a:r>
              <a:rPr lang="en-US" sz="2400" dirty="0" smtClean="0">
                <a:solidFill>
                  <a:schemeClr val="accent1"/>
                </a:solidFill>
              </a:rPr>
              <a:t>NICA</a:t>
            </a:r>
            <a:endParaRPr lang="ru-RU" sz="2400" dirty="0" smtClean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Применение криогенных технологий в устройствах физики высоких энергий.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4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26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31716AB1-43CE-499C-BF95-05563B468CC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AB26B8B-867A-4A2C-A2AA-1CB235AA4128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D3C7ED-506F-4D61-9065-56A994055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AADF2AB-D9FD-4EF2-B5B7-7AF78D70902E}"/>
              </a:ext>
            </a:extLst>
          </p:cNvPr>
          <p:cNvSpPr txBox="1"/>
          <p:nvPr/>
        </p:nvSpPr>
        <p:spPr>
          <a:xfrm>
            <a:off x="6547449" y="1135308"/>
            <a:ext cx="55507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Создаваемый комплекс предназначен для охлаждения сверхпроводящих колец комплекса </a:t>
            </a:r>
            <a:r>
              <a:rPr lang="en-US" sz="1400" dirty="0"/>
              <a:t>NICA:</a:t>
            </a:r>
            <a:r>
              <a:rPr lang="ru-RU" sz="1400" dirty="0"/>
              <a:t> Нуклотрона, Бустера и Коллайдера и снабжения </a:t>
            </a:r>
            <a:r>
              <a:rPr lang="en-US" sz="1400" dirty="0"/>
              <a:t>LHe</a:t>
            </a:r>
            <a:r>
              <a:rPr lang="ru-RU" sz="1400" dirty="0"/>
              <a:t> потребителей Лаборатории.</a:t>
            </a:r>
          </a:p>
          <a:p>
            <a:endParaRPr lang="ru-RU" sz="1400" dirty="0" smtClean="0"/>
          </a:p>
          <a:p>
            <a:r>
              <a:rPr lang="ru-RU" sz="1400" dirty="0" smtClean="0"/>
              <a:t>Криогенная система Нуклотрона имеет </a:t>
            </a:r>
            <a:r>
              <a:rPr lang="ru-RU" sz="1400" dirty="0" err="1" smtClean="0"/>
              <a:t>холодопроизводительность</a:t>
            </a:r>
            <a:r>
              <a:rPr lang="ru-RU" sz="1400" dirty="0" smtClean="0"/>
              <a:t> 4000 Вт на температурном уровне 4,5 К., для </a:t>
            </a:r>
            <a:r>
              <a:rPr lang="ru-RU" sz="1400" dirty="0"/>
              <a:t>охлаждения новых ускорителей мощность комплекса необходимо увеличить до 10000 Вт.</a:t>
            </a:r>
          </a:p>
          <a:p>
            <a:r>
              <a:rPr lang="ru-RU" sz="1400" dirty="0"/>
              <a:t>С этой целью разработан ряд новых криогенных и компрессорных установок, а также вспомогательное оборудование.</a:t>
            </a:r>
          </a:p>
          <a:p>
            <a:endParaRPr lang="ru-RU" sz="1400" dirty="0"/>
          </a:p>
          <a:p>
            <a:r>
              <a:rPr lang="ru-RU" sz="1400" dirty="0"/>
              <a:t>Охлаждение ускорителей будет осуществляться</a:t>
            </a:r>
          </a:p>
          <a:p>
            <a:r>
              <a:rPr lang="ru-RU" sz="1400" dirty="0"/>
              <a:t>При помощи 6 гелиевых установок.</a:t>
            </a:r>
          </a:p>
          <a:p>
            <a:r>
              <a:rPr lang="ru-RU" sz="1400" dirty="0"/>
              <a:t>КГУ и РСГ работают непосредственно на охлаждение магнитов, а ОГ-1000 подает </a:t>
            </a:r>
            <a:r>
              <a:rPr lang="en-US" sz="1400" dirty="0"/>
              <a:t>LHe</a:t>
            </a:r>
            <a:r>
              <a:rPr lang="ru-RU" sz="1400" dirty="0"/>
              <a:t> на сателлитные рефрижераторы.</a:t>
            </a:r>
            <a:endParaRPr lang="en-US" sz="1400" dirty="0"/>
          </a:p>
          <a:p>
            <a:r>
              <a:rPr lang="ru-RU" sz="1400" dirty="0"/>
              <a:t>Сжатие гелия происходит в четырех компрессорах Каскад.</a:t>
            </a:r>
          </a:p>
          <a:p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80918CA-B02E-4A82-BB40-95EE2FD4E234}"/>
              </a:ext>
            </a:extLst>
          </p:cNvPr>
          <p:cNvSpPr/>
          <p:nvPr/>
        </p:nvSpPr>
        <p:spPr>
          <a:xfrm>
            <a:off x="3589454" y="207504"/>
            <a:ext cx="5013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Криогенная система комплекса </a:t>
            </a:r>
            <a:r>
              <a:rPr lang="en-US" sz="2400" dirty="0">
                <a:solidFill>
                  <a:schemeClr val="accent1"/>
                </a:solidFill>
              </a:rPr>
              <a:t>NICA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AFF5E9D-84AB-472E-B015-400D5831CD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866" y="1182508"/>
            <a:ext cx="6321009" cy="51834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20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="" xmlns:a16="http://schemas.microsoft.com/office/drawing/2014/main" id="{29274628-1295-409B-9DF8-45942640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773113"/>
            <a:ext cx="12184062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2701925"/>
            <a:ext cx="2655065" cy="555625"/>
          </a:xfrm>
          <a:prstGeom prst="wedgeRectCallout">
            <a:avLst>
              <a:gd name="adj1" fmla="val -8936"/>
              <a:gd name="adj2" fmla="val -241530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Платформа центральной криогенной станции</a:t>
            </a:r>
            <a:endParaRPr lang="ru-RU" altLang="ru-RU" sz="1400" dirty="0"/>
          </a:p>
        </p:txBody>
      </p:sp>
      <p:sp>
        <p:nvSpPr>
          <p:cNvPr id="16" name="Прямоугольная выноска 17">
            <a:extLst>
              <a:ext uri="{FF2B5EF4-FFF2-40B4-BE49-F238E27FC236}">
                <a16:creationId xmlns="" xmlns:a16="http://schemas.microsoft.com/office/drawing/2014/main" id="{F2675034-4B5E-4F2A-87FA-E728AA7E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4238625"/>
            <a:ext cx="2655065" cy="485775"/>
          </a:xfrm>
          <a:prstGeom prst="wedgeRectCallout">
            <a:avLst>
              <a:gd name="adj1" fmla="val 1573"/>
              <a:gd name="adj2" fmla="val 260015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Криогенно-компрессорная станция</a:t>
            </a:r>
            <a:endParaRPr lang="ru-RU" altLang="ru-RU" sz="1400" dirty="0"/>
          </a:p>
        </p:txBody>
      </p:sp>
      <p:sp>
        <p:nvSpPr>
          <p:cNvPr id="18" name="Прямоугольная выноска 17">
            <a:extLst>
              <a:ext uri="{FF2B5EF4-FFF2-40B4-BE49-F238E27FC236}">
                <a16:creationId xmlns="" xmlns:a16="http://schemas.microsoft.com/office/drawing/2014/main" id="{2CD34AE0-9061-4DC6-AC20-9080E925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400" y="3584135"/>
            <a:ext cx="2002425" cy="462841"/>
          </a:xfrm>
          <a:prstGeom prst="wedgeRectCallout">
            <a:avLst>
              <a:gd name="adj1" fmla="val -163137"/>
              <a:gd name="adj2" fmla="val 28619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Рефрижераторы Коллайдера</a:t>
            </a:r>
            <a:endParaRPr lang="ru-RU" altLang="ru-RU" sz="1400" dirty="0"/>
          </a:p>
        </p:txBody>
      </p:sp>
      <p:sp>
        <p:nvSpPr>
          <p:cNvPr id="20" name="Прямоугольная выноска 17">
            <a:extLst>
              <a:ext uri="{FF2B5EF4-FFF2-40B4-BE49-F238E27FC236}">
                <a16:creationId xmlns="" xmlns:a16="http://schemas.microsoft.com/office/drawing/2014/main" id="{79D0B9B3-114A-4996-9CF7-34A3A35C5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067" y="2339266"/>
            <a:ext cx="2538412" cy="362659"/>
          </a:xfrm>
          <a:prstGeom prst="wedgeRectCallout">
            <a:avLst>
              <a:gd name="adj1" fmla="val -123838"/>
              <a:gd name="adj2" fmla="val 43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Машинный зал</a:t>
            </a:r>
            <a:endParaRPr lang="ru-RU" altLang="ru-RU" sz="1400" dirty="0"/>
          </a:p>
        </p:txBody>
      </p:sp>
      <p:cxnSp>
        <p:nvCxnSpPr>
          <p:cNvPr id="21" name="Straight Connector 6">
            <a:extLst>
              <a:ext uri="{FF2B5EF4-FFF2-40B4-BE49-F238E27FC236}">
                <a16:creationId xmlns="" xmlns:a16="http://schemas.microsoft.com/office/drawing/2014/main" id="{870FB86A-52B7-4577-95FB-0C723B1191E2}"/>
              </a:ext>
            </a:extLst>
          </p:cNvPr>
          <p:cNvCxnSpPr/>
          <p:nvPr/>
        </p:nvCxnSpPr>
        <p:spPr>
          <a:xfrm>
            <a:off x="-7938" y="764721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EC579E7-1D7D-45AA-8B82-DF4F24246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3" y="68314"/>
            <a:ext cx="926025" cy="61584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A8A2B6-B424-4F51-95F0-A38EF3D63A52}"/>
              </a:ext>
            </a:extLst>
          </p:cNvPr>
          <p:cNvSpPr/>
          <p:nvPr/>
        </p:nvSpPr>
        <p:spPr>
          <a:xfrm>
            <a:off x="3548925" y="145401"/>
            <a:ext cx="4689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400" dirty="0"/>
          </a:p>
        </p:txBody>
      </p:sp>
      <p:sp>
        <p:nvSpPr>
          <p:cNvPr id="17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15" y="3440921"/>
            <a:ext cx="2655065" cy="555625"/>
          </a:xfrm>
          <a:prstGeom prst="wedgeRectCallout">
            <a:avLst>
              <a:gd name="adj1" fmla="val 75864"/>
              <a:gd name="adj2" fmla="val 22405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400" b="1" dirty="0"/>
              <a:t>40 </a:t>
            </a:r>
            <a:r>
              <a:rPr lang="ru-RU" altLang="ru-RU" sz="1400" b="1" dirty="0"/>
              <a:t>м3 гелиевая цистерна</a:t>
            </a:r>
            <a:endParaRPr lang="ru-RU" altLang="ru-RU" sz="1400" dirty="0"/>
          </a:p>
        </p:txBody>
      </p:sp>
      <p:sp>
        <p:nvSpPr>
          <p:cNvPr id="19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03" y="6123737"/>
            <a:ext cx="2655065" cy="555625"/>
          </a:xfrm>
          <a:prstGeom prst="wedgeRectCallout">
            <a:avLst>
              <a:gd name="adj1" fmla="val 34601"/>
              <a:gd name="adj2" fmla="val -14837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азотный газгольдер</a:t>
            </a:r>
            <a:endParaRPr lang="ru-RU" altLang="ru-RU" sz="1400" dirty="0"/>
          </a:p>
        </p:txBody>
      </p:sp>
      <p:sp>
        <p:nvSpPr>
          <p:cNvPr id="23" name="Прямоугольная выноска 17">
            <a:extLst>
              <a:ext uri="{FF2B5EF4-FFF2-40B4-BE49-F238E27FC236}">
                <a16:creationId xmlns="" xmlns:a16="http://schemas.microsoft.com/office/drawing/2014/main" id="{F82FA4E2-DF1E-47ED-A3CB-53853D1C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308" y="1195179"/>
            <a:ext cx="2655065" cy="555625"/>
          </a:xfrm>
          <a:prstGeom prst="wedgeRectCallout">
            <a:avLst>
              <a:gd name="adj1" fmla="val -71643"/>
              <a:gd name="adj2" fmla="val 4103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гелиевый газгольдер</a:t>
            </a:r>
            <a:endParaRPr lang="ru-RU" alt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9943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34FBF0E7-F2B4-4EBB-AD52-866171F7324B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35535AC-FC6B-43ED-8825-D3546A662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18260BC2-BF75-4FA4-8FA4-663206FFDF69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12769CC-8E30-4114-BDDE-ACBF949AD822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77ADEBB-944B-464F-8693-8CD3AA030E38}"/>
              </a:ext>
            </a:extLst>
          </p:cNvPr>
          <p:cNvSpPr txBox="1"/>
          <p:nvPr/>
        </p:nvSpPr>
        <p:spPr>
          <a:xfrm>
            <a:off x="122465" y="1057122"/>
            <a:ext cx="900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гелиевой системы: Криогенные</a:t>
            </a:r>
            <a:r>
              <a:rPr lang="en-US" dirty="0"/>
              <a:t>.</a:t>
            </a: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74997D-2CA3-4129-BB6B-BEC981AB10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969" y="1515660"/>
            <a:ext cx="4186200" cy="313965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34B5E9-CEB5-470B-A0CD-BE74F43201D7}"/>
              </a:ext>
            </a:extLst>
          </p:cNvPr>
          <p:cNvSpPr txBox="1"/>
          <p:nvPr/>
        </p:nvSpPr>
        <p:spPr>
          <a:xfrm>
            <a:off x="1524456" y="4684951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КГУ – 1, 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11D651C-99AA-4679-89F6-0C557CAFA3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6854" y="1515660"/>
            <a:ext cx="3052357" cy="313965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A46D309-01B6-4A72-B526-9F0AD37A30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6563" y="3749534"/>
            <a:ext cx="4006569" cy="247558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E43313D-BA1D-4AB1-B1EB-7A03FA04168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6564" y="1202828"/>
            <a:ext cx="4006569" cy="220711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B176199-BC1D-4380-9BA6-834E2713FDF6}"/>
              </a:ext>
            </a:extLst>
          </p:cNvPr>
          <p:cNvSpPr txBox="1"/>
          <p:nvPr/>
        </p:nvSpPr>
        <p:spPr>
          <a:xfrm>
            <a:off x="5363031" y="4680261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ОГ-1000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EA42226-88D8-4191-9D5D-635981AC0CC5}"/>
              </a:ext>
            </a:extLst>
          </p:cNvPr>
          <p:cNvSpPr txBox="1"/>
          <p:nvPr/>
        </p:nvSpPr>
        <p:spPr>
          <a:xfrm>
            <a:off x="9396763" y="339525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РСГ №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CEB0B0D-635A-4CE4-85F7-D1A5AFE2C36E}"/>
              </a:ext>
            </a:extLst>
          </p:cNvPr>
          <p:cNvSpPr txBox="1"/>
          <p:nvPr/>
        </p:nvSpPr>
        <p:spPr>
          <a:xfrm>
            <a:off x="9320563" y="6214421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РСГ №№ 2,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454330-1F80-4ACF-8C04-A5B6355C8D67}"/>
              </a:ext>
            </a:extLst>
          </p:cNvPr>
          <p:cNvSpPr txBox="1"/>
          <p:nvPr/>
        </p:nvSpPr>
        <p:spPr>
          <a:xfrm>
            <a:off x="1224891" y="5277780"/>
            <a:ext cx="5558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Криогенные установки размещены в корпусах 1Б и 17.</a:t>
            </a:r>
          </a:p>
          <a:p>
            <a:pPr algn="ctr"/>
            <a:r>
              <a:rPr lang="ru-RU" dirty="0"/>
              <a:t>Контейнер-цистерна – под открытым небом</a:t>
            </a:r>
          </a:p>
        </p:txBody>
      </p:sp>
    </p:spTree>
    <p:extLst>
      <p:ext uri="{BB962C8B-B14F-4D97-AF65-F5344CB8AC3E}">
        <p14:creationId xmlns="" xmlns:p14="http://schemas.microsoft.com/office/powerpoint/2010/main" val="8127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6">
            <a:extLst>
              <a:ext uri="{FF2B5EF4-FFF2-40B4-BE49-F238E27FC236}">
                <a16:creationId xmlns="" xmlns:a16="http://schemas.microsoft.com/office/drawing/2014/main" id="{F9585E6C-9654-42D8-8D1A-739BF306F48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334D8E1-B731-4933-A836-C4E7C7B8A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4" name="Straight Connector 4">
            <a:extLst>
              <a:ext uri="{FF2B5EF4-FFF2-40B4-BE49-F238E27FC236}">
                <a16:creationId xmlns="" xmlns:a16="http://schemas.microsoft.com/office/drawing/2014/main" id="{AC8C01B6-C36E-4189-B28D-12585CF89868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5E4E9E8F-3E70-4C8F-B6BD-EE9EB0239080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94D4162-2547-4755-830C-E6057B6EE982}"/>
              </a:ext>
            </a:extLst>
          </p:cNvPr>
          <p:cNvSpPr txBox="1"/>
          <p:nvPr/>
        </p:nvSpPr>
        <p:spPr>
          <a:xfrm>
            <a:off x="122465" y="1057122"/>
            <a:ext cx="900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гелиевой системы: Криогенные</a:t>
            </a:r>
            <a:r>
              <a:rPr lang="en-US" dirty="0"/>
              <a:t>.</a:t>
            </a: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60DF920-2610-4B89-8E9D-39C29D26712D}"/>
              </a:ext>
            </a:extLst>
          </p:cNvPr>
          <p:cNvSpPr txBox="1"/>
          <p:nvPr/>
        </p:nvSpPr>
        <p:spPr>
          <a:xfrm>
            <a:off x="1587218" y="6053398"/>
            <a:ext cx="332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Контейнер-цистерна КЦГ-40/0,5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9936591-98AA-4E80-98E6-D34B4635A697}"/>
              </a:ext>
            </a:extLst>
          </p:cNvPr>
          <p:cNvSpPr txBox="1"/>
          <p:nvPr/>
        </p:nvSpPr>
        <p:spPr>
          <a:xfrm>
            <a:off x="6380767" y="1471878"/>
            <a:ext cx="5688768" cy="94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Изделие прошло испытания, дважды доставив</a:t>
            </a:r>
          </a:p>
          <a:p>
            <a:pPr algn="just"/>
            <a:r>
              <a:rPr lang="ru-RU" dirty="0"/>
              <a:t>Жидкий гелий из гелиевого завода в г. Оренбург на</a:t>
            </a:r>
          </a:p>
          <a:p>
            <a:pPr algn="just"/>
            <a:r>
              <a:rPr lang="ru-RU" dirty="0"/>
              <a:t>раздаточную базу в Московской области.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534D02C-8435-473A-B586-2ED138629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3" y="1471878"/>
            <a:ext cx="6108693" cy="45815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56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CD8259CA-4FD3-4756-8B21-628250FA9FB1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1A0D348-8CA9-4C8C-BE21-49AF0CB9D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4EF2A868-1315-44A4-B644-593433B191D4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BFF9BC8-3EFB-41DE-8A57-2F9267DC101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40ECC7-FD51-4D78-9B06-AC69FBB0313A}"/>
              </a:ext>
            </a:extLst>
          </p:cNvPr>
          <p:cNvSpPr txBox="1"/>
          <p:nvPr/>
        </p:nvSpPr>
        <p:spPr>
          <a:xfrm>
            <a:off x="158317" y="1125401"/>
            <a:ext cx="1163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гелиевой системы: Компрессорные.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1DAF8B9-1B17-41D5-8D94-64B5C4CB2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51" y="1576816"/>
            <a:ext cx="3775013" cy="2451017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FAB1941-2209-4267-B3B6-1EB8E240DF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866" y="1576816"/>
            <a:ext cx="4773177" cy="359226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9F9E1AA-A92F-40C9-A455-6AA9D45327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20472" y="1576816"/>
            <a:ext cx="3002655" cy="225917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F97036-21DD-4078-9B7E-6A94812E9CA9}"/>
              </a:ext>
            </a:extLst>
          </p:cNvPr>
          <p:cNvSpPr txBox="1"/>
          <p:nvPr/>
        </p:nvSpPr>
        <p:spPr>
          <a:xfrm>
            <a:off x="1507978" y="5239291"/>
            <a:ext cx="2320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Каскад 110/30 (2 шт.);</a:t>
            </a:r>
          </a:p>
          <a:p>
            <a:pPr algn="ctr"/>
            <a:r>
              <a:rPr lang="ru-RU" dirty="0"/>
              <a:t>6600 нм3/час, 30 атм.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56467F3-61BD-4CC1-9837-2230B586A05B}"/>
              </a:ext>
            </a:extLst>
          </p:cNvPr>
          <p:cNvSpPr txBox="1"/>
          <p:nvPr/>
        </p:nvSpPr>
        <p:spPr>
          <a:xfrm>
            <a:off x="6095999" y="4050480"/>
            <a:ext cx="2317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Каскад 80/25 (2 шт.);</a:t>
            </a:r>
          </a:p>
          <a:p>
            <a:pPr algn="ctr"/>
            <a:r>
              <a:rPr lang="ru-RU" dirty="0"/>
              <a:t>5000 нм3/час, 25 атм.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1E9A96C-507F-4AF7-9DA5-76FFED15513A}"/>
              </a:ext>
            </a:extLst>
          </p:cNvPr>
          <p:cNvSpPr txBox="1"/>
          <p:nvPr/>
        </p:nvSpPr>
        <p:spPr>
          <a:xfrm>
            <a:off x="9144001" y="3855541"/>
            <a:ext cx="281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Поршневые: 305, 405, 2ГМ</a:t>
            </a:r>
          </a:p>
          <a:p>
            <a:pPr algn="ctr"/>
            <a:r>
              <a:rPr lang="ru-RU" dirty="0"/>
              <a:t>750-1200 нм3/час, 30 атм.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E981D57-46D8-4929-B7D0-0254DB76BCAD}"/>
              </a:ext>
            </a:extLst>
          </p:cNvPr>
          <p:cNvSpPr txBox="1"/>
          <p:nvPr/>
        </p:nvSpPr>
        <p:spPr>
          <a:xfrm>
            <a:off x="5553895" y="4973102"/>
            <a:ext cx="572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Действующие установки размещены в здании машзала,</a:t>
            </a:r>
          </a:p>
          <a:p>
            <a:pPr algn="ctr"/>
            <a:r>
              <a:rPr lang="ru-RU" dirty="0"/>
              <a:t>новые – в ККС.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31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7F72D8E4-3273-4D29-8B2A-CBC3F1B6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6" y="1325209"/>
            <a:ext cx="7762875" cy="45370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2F45A4B1-CEBB-48F8-A0A2-3206F1EBA65E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72678B7-F7C2-4150-89A6-286654D9A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48457D4F-532C-4AD2-9377-CFCD4689D180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C55A90A-F348-4F73-83A7-CBE45F4E4883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92AA2C-DA8F-4BF9-BB8B-759F6933AB30}"/>
              </a:ext>
            </a:extLst>
          </p:cNvPr>
          <p:cNvSpPr txBox="1"/>
          <p:nvPr/>
        </p:nvSpPr>
        <p:spPr>
          <a:xfrm>
            <a:off x="8061741" y="1325208"/>
            <a:ext cx="3958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Новая система создается для обеспечения независимости от поставок азота со стороны и повышения энергоэффективности комплекса.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52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E2C8C795-DCF9-4CD6-BD99-78CF9B7B197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E09F6B6-7DFA-4B09-9047-CC921BFC4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="" xmlns:a16="http://schemas.microsoft.com/office/drawing/2014/main" id="{783E9F9C-02AC-4DB8-B2A8-CFD2694A433A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4ADD2CE-0120-4B7F-B2C6-813DA17CA21E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143610-7A81-42AE-9963-8DEC5A6899CF}"/>
              </a:ext>
            </a:extLst>
          </p:cNvPr>
          <p:cNvSpPr txBox="1"/>
          <p:nvPr/>
        </p:nvSpPr>
        <p:spPr>
          <a:xfrm>
            <a:off x="362504" y="1305017"/>
            <a:ext cx="1101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азотной системы: Криогенные.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B3A5EC-B44D-4784-8957-E0D5BA9250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504" y="1878574"/>
            <a:ext cx="2583238" cy="431355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807C046-61A1-4F2D-B25C-539D37F5B9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9016" y="1878231"/>
            <a:ext cx="3776610" cy="3699592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3" name="Рисунок 2">
            <a:extLst>
              <a:ext uri="{FF2B5EF4-FFF2-40B4-BE49-F238E27FC236}">
                <a16:creationId xmlns="" xmlns:a16="http://schemas.microsoft.com/office/drawing/2014/main" id="{535A231F-34D0-451A-99EF-D66F2293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95" y="1878231"/>
            <a:ext cx="4661001" cy="27742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7EBDD28-1F5D-490E-A195-56E49B10410B}"/>
              </a:ext>
            </a:extLst>
          </p:cNvPr>
          <p:cNvSpPr/>
          <p:nvPr/>
        </p:nvSpPr>
        <p:spPr>
          <a:xfrm>
            <a:off x="1240965" y="6192124"/>
            <a:ext cx="82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ОА-1,3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8D9FDA5-7851-4966-B3D6-F3E5FD9522B5}"/>
              </a:ext>
            </a:extLst>
          </p:cNvPr>
          <p:cNvSpPr/>
          <p:nvPr/>
        </p:nvSpPr>
        <p:spPr>
          <a:xfrm>
            <a:off x="4289333" y="5581069"/>
            <a:ext cx="1455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РА-0,5 (2 шт.)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E27F004-6ABC-49F7-8238-A3AEE67F31C5}"/>
              </a:ext>
            </a:extLst>
          </p:cNvPr>
          <p:cNvSpPr/>
          <p:nvPr/>
        </p:nvSpPr>
        <p:spPr>
          <a:xfrm>
            <a:off x="8487308" y="4652475"/>
            <a:ext cx="202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30 м3 танки (3 шт.)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88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C4F88CDA-778D-4DF3-BC0B-54CBA4FEFA5E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D768F9FC-3649-488D-A88C-E27C7C37A5EC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64DBF92-9735-4F98-87EC-A79BC6F51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B3FDFF-7D59-4971-AB70-EDC1E69E5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4A2056-684A-4028-96DF-5606F8FE77F0}"/>
              </a:ext>
            </a:extLst>
          </p:cNvPr>
          <p:cNvSpPr txBox="1"/>
          <p:nvPr/>
        </p:nvSpPr>
        <p:spPr>
          <a:xfrm>
            <a:off x="2408548" y="327795"/>
            <a:ext cx="719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Краткая история освоения низких температур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E6D73FC-ED31-48C1-875E-B64113DB0987}"/>
              </a:ext>
            </a:extLst>
          </p:cNvPr>
          <p:cNvSpPr txBox="1"/>
          <p:nvPr/>
        </p:nvSpPr>
        <p:spPr>
          <a:xfrm>
            <a:off x="334670" y="1483155"/>
            <a:ext cx="1109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17-18 вв. появляются первые работы по теории холода. Из сочинения Фрэнсиса Бэкона (1561-1626 гг.)</a:t>
            </a:r>
            <a:r>
              <a:rPr lang="en-US" dirty="0"/>
              <a:t>:</a:t>
            </a:r>
            <a:r>
              <a:rPr lang="ru-RU" dirty="0"/>
              <a:t> «Огонь очага греет сильнее, чем летнее солнце, но погреба и вершины гор не холоднее, чем зимние морозы».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User\Desktop\Липня\risunok-1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024" y="2419528"/>
            <a:ext cx="4548986" cy="26700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115464" y="2467155"/>
            <a:ext cx="69183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Оформляются понятия «температура» и «теплоемкость».</a:t>
            </a:r>
          </a:p>
          <a:p>
            <a:r>
              <a:rPr lang="ru-RU" dirty="0"/>
              <a:t>В середине 17 в. термометр широко применяется в быту и медицине.</a:t>
            </a:r>
          </a:p>
          <a:p>
            <a:r>
              <a:rPr lang="ru-RU" dirty="0"/>
              <a:t>В этот период техника значительно опережала науку – создавались паровые машины, их разработка, как правило, шла методом проб и ошибок.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7533" y="5098211"/>
            <a:ext cx="3503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Термоскоп Филона Александрийского</a:t>
            </a:r>
          </a:p>
        </p:txBody>
      </p:sp>
    </p:spTree>
    <p:extLst>
      <p:ext uri="{BB962C8B-B14F-4D97-AF65-F5344CB8AC3E}">
        <p14:creationId xmlns="" xmlns:p14="http://schemas.microsoft.com/office/powerpoint/2010/main" val="14811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0DACE569-EF6E-4D25-8AAE-A7DAB84C52DF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1D5A99-0555-45CC-9859-688908F49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="" xmlns:a16="http://schemas.microsoft.com/office/drawing/2014/main" id="{CA5C9C46-38CD-423C-A842-E855915C8E17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8BA948B-B858-4B26-AC0F-3161C4417236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B79D356-746B-4EF2-880E-6A1E80F18126}"/>
              </a:ext>
            </a:extLst>
          </p:cNvPr>
          <p:cNvSpPr txBox="1"/>
          <p:nvPr/>
        </p:nvSpPr>
        <p:spPr>
          <a:xfrm>
            <a:off x="202204" y="1151742"/>
            <a:ext cx="11477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Установки азотной системы: Компрессорные.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6B20306-9B24-45B1-87DC-B101EBB593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58" y="1626117"/>
            <a:ext cx="5503740" cy="427694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1CFACA0-2AD9-47FD-B646-D01EFED6F2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740" y="1626114"/>
            <a:ext cx="5503740" cy="4284021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70A6586-1775-4F87-8E92-4E919EBE1764}"/>
              </a:ext>
            </a:extLst>
          </p:cNvPr>
          <p:cNvSpPr/>
          <p:nvPr/>
        </p:nvSpPr>
        <p:spPr>
          <a:xfrm>
            <a:off x="2070839" y="5910135"/>
            <a:ext cx="1773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Аэроком 178/18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C15F8AE-20A0-4A96-B264-78D6E483BB93}"/>
              </a:ext>
            </a:extLst>
          </p:cNvPr>
          <p:cNvSpPr/>
          <p:nvPr/>
        </p:nvSpPr>
        <p:spPr>
          <a:xfrm>
            <a:off x="7977155" y="5887137"/>
            <a:ext cx="167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SM</a:t>
            </a:r>
            <a:r>
              <a:rPr lang="ru-RU" dirty="0"/>
              <a:t> </a:t>
            </a:r>
            <a:r>
              <a:rPr lang="en-US" dirty="0"/>
              <a:t>5000 (2 </a:t>
            </a:r>
            <a:r>
              <a:rPr lang="ru-RU" dirty="0"/>
              <a:t>шт.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30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678ECBCC-D014-4F25-86C7-BBB507D43641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C1E354-96F4-4FCD-802A-11F073602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C46A7BDA-D5FE-472A-A782-9773F0F07BE1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A8F84AD-22FC-4BF4-8D59-007762A56C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491" y="1465800"/>
            <a:ext cx="6825909" cy="4928063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60C79EF-0183-4D0E-B9C3-C9E3A0DA355B}"/>
              </a:ext>
            </a:extLst>
          </p:cNvPr>
          <p:cNvSpPr txBox="1"/>
          <p:nvPr/>
        </p:nvSpPr>
        <p:spPr>
          <a:xfrm>
            <a:off x="199194" y="986882"/>
            <a:ext cx="985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Криогенно-компрессорная станция. Установленная мощность – 7,4 МВт.</a:t>
            </a:r>
            <a:endParaRPr lang="ru-RU" sz="2400" dirty="0"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244220B-4E0E-4655-B9E8-5D0845CFD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41" y="3074785"/>
            <a:ext cx="4404733" cy="3303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29A7902-4723-4D2D-85B6-92E34477377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0255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E234E225-685D-44D7-BEF6-E1429B2CBFBC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2215DB5-1526-4C3E-BBE7-7CF51152C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C23B08CE-810E-4981-8D68-7369EDA81D48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80A87C6-5A05-4872-915F-AB64968C254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F3039A-7483-44CB-82ED-05A4351E7DD5}"/>
              </a:ext>
            </a:extLst>
          </p:cNvPr>
          <p:cNvSpPr txBox="1"/>
          <p:nvPr/>
        </p:nvSpPr>
        <p:spPr>
          <a:xfrm>
            <a:off x="139083" y="1117993"/>
            <a:ext cx="1147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Установки азотной системы: Хранение и поддержание низкого давления.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187999D-761B-48F5-B480-7AC730440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3" y="1541426"/>
            <a:ext cx="5438692" cy="407901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60FA2C3-DD9C-42A1-ADAA-5A9945BC4209}"/>
              </a:ext>
            </a:extLst>
          </p:cNvPr>
          <p:cNvSpPr txBox="1"/>
          <p:nvPr/>
        </p:nvSpPr>
        <p:spPr>
          <a:xfrm>
            <a:off x="1400686" y="5674546"/>
            <a:ext cx="93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Азотный 1000 м3 газгольдер				20 м3 ресиверы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59B0600-DC7F-4F76-8770-CAFD68524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17" y="1548976"/>
            <a:ext cx="5372471" cy="4028533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4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4958E1CA-6182-4E30-805F-2C66CF56656B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6AF5A8BE-5C06-4FED-A6A5-3441AC564D84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29A7902-4723-4D2D-85B6-92E34477377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79283C-CD3D-4060-8EA9-F5FA274B7FC9}"/>
              </a:ext>
            </a:extLst>
          </p:cNvPr>
          <p:cNvSpPr txBox="1"/>
          <p:nvPr/>
        </p:nvSpPr>
        <p:spPr>
          <a:xfrm>
            <a:off x="213415" y="1087274"/>
            <a:ext cx="11545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 настоящий момент криогенный комплекс имеет холодопроизводительность достаточную для охлаждения Бустера и Нуклотрона. Смонтировано все криогенное и компрессорное оборудование гелиевой и азотной систем. </a:t>
            </a:r>
          </a:p>
        </p:txBody>
      </p:sp>
      <p:pic>
        <p:nvPicPr>
          <p:cNvPr id="10" name="Рисунок 1">
            <a:extLst>
              <a:ext uri="{FF2B5EF4-FFF2-40B4-BE49-F238E27FC236}">
                <a16:creationId xmlns="" xmlns:a16="http://schemas.microsoft.com/office/drawing/2014/main" id="{F9955660-6519-4CDE-BDAD-1E4ADB39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82" y="1748651"/>
            <a:ext cx="9280675" cy="46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ая выноска 17">
            <a:extLst>
              <a:ext uri="{FF2B5EF4-FFF2-40B4-BE49-F238E27FC236}">
                <a16:creationId xmlns="" xmlns:a16="http://schemas.microsoft.com/office/drawing/2014/main" id="{75322588-68F4-483A-A74E-2AAD8459D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2701925"/>
            <a:ext cx="2655065" cy="555625"/>
          </a:xfrm>
          <a:prstGeom prst="wedgeRectCallout">
            <a:avLst>
              <a:gd name="adj1" fmla="val 50916"/>
              <a:gd name="adj2" fmla="val -118501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Платформа центральной криогенной станции</a:t>
            </a:r>
            <a:endParaRPr lang="ru-RU" altLang="ru-RU" sz="1400" dirty="0"/>
          </a:p>
        </p:txBody>
      </p:sp>
      <p:sp>
        <p:nvSpPr>
          <p:cNvPr id="12" name="Прямоугольная выноска 17">
            <a:extLst>
              <a:ext uri="{FF2B5EF4-FFF2-40B4-BE49-F238E27FC236}">
                <a16:creationId xmlns="" xmlns:a16="http://schemas.microsoft.com/office/drawing/2014/main" id="{F1575BD2-98D4-4C6C-9733-1AD67269E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4238625"/>
            <a:ext cx="2655065" cy="485775"/>
          </a:xfrm>
          <a:prstGeom prst="wedgeRectCallout">
            <a:avLst>
              <a:gd name="adj1" fmla="val 66440"/>
              <a:gd name="adj2" fmla="val 159501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Криогенно-компрессорная станция</a:t>
            </a:r>
            <a:endParaRPr lang="ru-RU" altLang="ru-RU" sz="1400" dirty="0"/>
          </a:p>
        </p:txBody>
      </p:sp>
      <p:sp>
        <p:nvSpPr>
          <p:cNvPr id="13" name="Прямоугольная выноска 17">
            <a:extLst>
              <a:ext uri="{FF2B5EF4-FFF2-40B4-BE49-F238E27FC236}">
                <a16:creationId xmlns="" xmlns:a16="http://schemas.microsoft.com/office/drawing/2014/main" id="{49A5BB46-D085-4EF0-8B16-75B38EBBD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400" y="3584135"/>
            <a:ext cx="2002425" cy="462841"/>
          </a:xfrm>
          <a:prstGeom prst="wedgeRectCallout">
            <a:avLst>
              <a:gd name="adj1" fmla="val -43066"/>
              <a:gd name="adj2" fmla="val 294686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Рефрижераторы Коллайдера</a:t>
            </a:r>
            <a:endParaRPr lang="ru-RU" altLang="ru-RU" sz="1400" dirty="0"/>
          </a:p>
        </p:txBody>
      </p:sp>
      <p:sp>
        <p:nvSpPr>
          <p:cNvPr id="14" name="Прямоугольная выноска 17">
            <a:extLst>
              <a:ext uri="{FF2B5EF4-FFF2-40B4-BE49-F238E27FC236}">
                <a16:creationId xmlns="" xmlns:a16="http://schemas.microsoft.com/office/drawing/2014/main" id="{FFCF4493-130E-4ECE-B89C-BF19226F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312" y="2902485"/>
            <a:ext cx="2538412" cy="362659"/>
          </a:xfrm>
          <a:prstGeom prst="wedgeRectCallout">
            <a:avLst>
              <a:gd name="adj1" fmla="val -101396"/>
              <a:gd name="adj2" fmla="val 15632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Машинный зал</a:t>
            </a:r>
            <a:endParaRPr lang="ru-RU" alt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DE56127-1E9F-41DC-8F88-0A98C31C8C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5" y="216298"/>
            <a:ext cx="926025" cy="615841"/>
          </a:xfrm>
          <a:prstGeom prst="rect">
            <a:avLst/>
          </a:prstGeom>
        </p:spPr>
      </p:pic>
      <p:sp>
        <p:nvSpPr>
          <p:cNvPr id="18" name="Прямоугольная выноска 17">
            <a:extLst>
              <a:ext uri="{FF2B5EF4-FFF2-40B4-BE49-F238E27FC236}">
                <a16:creationId xmlns="" xmlns:a16="http://schemas.microsoft.com/office/drawing/2014/main" id="{90B485CE-F9B5-4A31-B55B-18DD26BB8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15" y="3440921"/>
            <a:ext cx="2655065" cy="555625"/>
          </a:xfrm>
          <a:prstGeom prst="wedgeRectCallout">
            <a:avLst>
              <a:gd name="adj1" fmla="val 96613"/>
              <a:gd name="adj2" fmla="val 64581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400" b="1" dirty="0"/>
              <a:t>40 </a:t>
            </a:r>
            <a:r>
              <a:rPr lang="ru-RU" altLang="ru-RU" sz="1400" b="1" dirty="0"/>
              <a:t>м3 гелиевая цистерна</a:t>
            </a:r>
            <a:endParaRPr lang="ru-RU" altLang="ru-RU" sz="1400" dirty="0"/>
          </a:p>
        </p:txBody>
      </p:sp>
      <p:sp>
        <p:nvSpPr>
          <p:cNvPr id="19" name="Прямоугольная выноска 17">
            <a:extLst>
              <a:ext uri="{FF2B5EF4-FFF2-40B4-BE49-F238E27FC236}">
                <a16:creationId xmlns="" xmlns:a16="http://schemas.microsoft.com/office/drawing/2014/main" id="{7B6EDFB7-C273-4E64-B720-56897AADC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123" y="5861865"/>
            <a:ext cx="2655065" cy="555625"/>
          </a:xfrm>
          <a:prstGeom prst="wedgeRectCallout">
            <a:avLst>
              <a:gd name="adj1" fmla="val 40954"/>
              <a:gd name="adj2" fmla="val -114823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азотный газгольдер</a:t>
            </a:r>
            <a:endParaRPr lang="ru-RU" altLang="ru-RU" sz="1400" dirty="0"/>
          </a:p>
        </p:txBody>
      </p:sp>
      <p:sp>
        <p:nvSpPr>
          <p:cNvPr id="20" name="Прямоугольная выноска 17">
            <a:extLst>
              <a:ext uri="{FF2B5EF4-FFF2-40B4-BE49-F238E27FC236}">
                <a16:creationId xmlns="" xmlns:a16="http://schemas.microsoft.com/office/drawing/2014/main" id="{C8FBA301-0A50-4F2B-B063-1535A3432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451" y="2068277"/>
            <a:ext cx="2969824" cy="555625"/>
          </a:xfrm>
          <a:prstGeom prst="wedgeRectCallout">
            <a:avLst>
              <a:gd name="adj1" fmla="val -98846"/>
              <a:gd name="adj2" fmla="val 4582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/>
              <a:t>1000 м3 гелиевый газгольдер</a:t>
            </a:r>
            <a:endParaRPr lang="ru-RU" alt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29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64660D6A-7341-498B-B673-9B1650487E9D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8AF10AF-F6F8-4517-93F2-DE0918542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="" xmlns:a16="http://schemas.microsoft.com/office/drawing/2014/main" id="{A354170A-5C6B-48C7-96AC-F86D94E100EC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B7CEE0E-A431-4EE9-B826-4A6E57DD05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628" y="1169730"/>
            <a:ext cx="10186744" cy="500247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">
            <a:contourClr>
              <a:srgbClr val="00B0F0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29A7902-4723-4D2D-85B6-92E34477377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3411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CAB48FC2-FB42-4EC9-AF9C-AE00B7B33DC7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2A3180-0DA5-483E-B90F-8066A3228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03095BAD-4998-47FF-96B5-FBB5B07BBB2D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E4A1EA-FA5A-4638-99A6-90ADB4B42828}"/>
              </a:ext>
            </a:extLst>
          </p:cNvPr>
          <p:cNvSpPr txBox="1"/>
          <p:nvPr/>
        </p:nvSpPr>
        <p:spPr>
          <a:xfrm>
            <a:off x="0" y="9988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Эстакады технологических трубопроводов криогенного комплекса</a:t>
            </a:r>
            <a:endParaRPr lang="ru-RU" dirty="0">
              <a:latin typeface="+mj-lt"/>
            </a:endParaRPr>
          </a:p>
        </p:txBody>
      </p:sp>
      <p:pic>
        <p:nvPicPr>
          <p:cNvPr id="1027" name="Picture 3" descr="C:\Users\User\Desktop\Липня\IMG20230620175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143" y="1455746"/>
            <a:ext cx="5812458" cy="4358457"/>
          </a:xfrm>
          <a:prstGeom prst="rect">
            <a:avLst/>
          </a:prstGeom>
          <a:noFill/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29A7902-4723-4D2D-85B6-92E34477377A}"/>
              </a:ext>
            </a:extLst>
          </p:cNvPr>
          <p:cNvSpPr/>
          <p:nvPr/>
        </p:nvSpPr>
        <p:spPr>
          <a:xfrm>
            <a:off x="3375479" y="224099"/>
            <a:ext cx="544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Установки криогенного комплекса</a:t>
            </a:r>
            <a:endParaRPr lang="ru-RU" sz="2800" dirty="0"/>
          </a:p>
        </p:txBody>
      </p:sp>
      <p:pic>
        <p:nvPicPr>
          <p:cNvPr id="1028" name="Picture 4" descr="C:\Users\User\Desktop\Липня\IMG20230620175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3984" y="1458742"/>
            <a:ext cx="5592615" cy="4193608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6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062491" y="224099"/>
            <a:ext cx="806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 (Основной текст)"/>
              </a:rPr>
              <a:t>Криогенная техника сверхпроводящих ускорителей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Краткая история освоения низких температур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Методы глубокого охлаждения</a:t>
            </a:r>
            <a:endParaRPr lang="ru-RU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От классических проводников к сверхпроводимости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Первые сверхпроводящие ускорители в ЛФВЭ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Особенности криогенных систем сверхпроводящих ускорителей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Криогенная система комплекса </a:t>
            </a:r>
            <a:r>
              <a:rPr lang="en-US" sz="2400" dirty="0" smtClean="0"/>
              <a:t>NICA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accent1"/>
                </a:solidFill>
              </a:rPr>
              <a:t>Применение криогенных технологий в устройствах физики высоких энергий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1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5946" y="189930"/>
            <a:ext cx="3582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</a:rPr>
              <a:t>Источники </a:t>
            </a:r>
            <a:r>
              <a:rPr lang="ru-RU" sz="3600" dirty="0">
                <a:solidFill>
                  <a:schemeClr val="accent1"/>
                </a:solidFill>
              </a:rPr>
              <a:t>ионов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19722" y="5126459"/>
            <a:ext cx="7552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+mj-lt"/>
              </a:rPr>
              <a:t>КРИОН-6Т - электронно-струнный источник </a:t>
            </a:r>
            <a:r>
              <a:rPr lang="ru-RU" dirty="0">
                <a:solidFill>
                  <a:srgbClr val="333333"/>
                </a:solidFill>
                <a:latin typeface="+mj-lt"/>
              </a:rPr>
              <a:t>высокозарядных тяжелых </a:t>
            </a:r>
            <a:r>
              <a:rPr lang="ru-RU" dirty="0" smtClean="0">
                <a:solidFill>
                  <a:srgbClr val="333333"/>
                </a:solidFill>
                <a:latin typeface="+mj-lt"/>
              </a:rPr>
              <a:t>ионов</a:t>
            </a:r>
            <a:endParaRPr lang="ru-RU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82" y="1814095"/>
            <a:ext cx="4295774" cy="32218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7353" y="1147985"/>
            <a:ext cx="10497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 Лаборатории создано направление (Донец Е.Д., Донец Е.Е.) источников ионов для ускорителей частиц.</a:t>
            </a:r>
          </a:p>
          <a:p>
            <a:pPr algn="ctr"/>
            <a:r>
              <a:rPr lang="ru-RU" dirty="0" smtClean="0"/>
              <a:t> одна из главных частей </a:t>
            </a:r>
            <a:r>
              <a:rPr lang="ru-RU" dirty="0"/>
              <a:t>установки - сверхпроводящий </a:t>
            </a:r>
            <a:r>
              <a:rPr lang="ru-RU" dirty="0" smtClean="0"/>
              <a:t>соленоид.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cxnSp>
        <p:nvCxnSpPr>
          <p:cNvPr id="8" name="Straight Connector 6">
            <a:extLst>
              <a:ext uri="{FF2B5EF4-FFF2-40B4-BE49-F238E27FC236}">
                <a16:creationId xmlns="" xmlns:a16="http://schemas.microsoft.com/office/drawing/2014/main" id="{CAB48FC2-FB42-4EC9-AF9C-AE00B7B33DC7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22A3180-0DA5-483E-B90F-8066A3228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0" name="Straight Connector 4">
            <a:extLst>
              <a:ext uri="{FF2B5EF4-FFF2-40B4-BE49-F238E27FC236}">
                <a16:creationId xmlns="" xmlns:a16="http://schemas.microsoft.com/office/drawing/2014/main" id="{03095BAD-4998-47FF-96B5-FBB5B07BBB2D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86238" y="274001"/>
            <a:ext cx="6219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Жидкостные криогенные мишени </a:t>
            </a:r>
          </a:p>
        </p:txBody>
      </p:sp>
      <p:pic>
        <p:nvPicPr>
          <p:cNvPr id="10" name="Picture 2" descr="D:\Work\Статьи, доклады, конференции\Cryogenics 2012\Конечные варианты и постер\Poster\Images\Новый точечный рисун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6" y="1466040"/>
            <a:ext cx="4909706" cy="34012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71913" y="1362523"/>
            <a:ext cx="67679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cs typeface="Arial" pitchFamily="34" charset="0"/>
              </a:rPr>
              <a:t>Эти устройства необходимы для проведения экспериментов с ядрами легчайших элементов</a:t>
            </a:r>
            <a:r>
              <a:rPr lang="en-US" dirty="0">
                <a:latin typeface="+mj-lt"/>
                <a:cs typeface="Arial" pitchFamily="34" charset="0"/>
              </a:rPr>
              <a:t> (</a:t>
            </a:r>
            <a:r>
              <a:rPr lang="ru-RU" dirty="0">
                <a:latin typeface="+mj-lt"/>
                <a:cs typeface="Arial" pitchFamily="34" charset="0"/>
              </a:rPr>
              <a:t>Н</a:t>
            </a:r>
            <a:r>
              <a:rPr lang="en-US" baseline="-25000" dirty="0">
                <a:latin typeface="+mj-lt"/>
                <a:cs typeface="Arial" pitchFamily="34" charset="0"/>
              </a:rPr>
              <a:t>2</a:t>
            </a:r>
            <a:r>
              <a:rPr lang="en-US" dirty="0">
                <a:latin typeface="+mj-lt"/>
                <a:cs typeface="Arial" pitchFamily="34" charset="0"/>
              </a:rPr>
              <a:t>, D</a:t>
            </a:r>
            <a:r>
              <a:rPr lang="en-US" baseline="-25000" dirty="0">
                <a:latin typeface="+mj-lt"/>
                <a:cs typeface="Arial" pitchFamily="34" charset="0"/>
              </a:rPr>
              <a:t>2</a:t>
            </a:r>
            <a:r>
              <a:rPr lang="en-US" dirty="0">
                <a:latin typeface="+mj-lt"/>
                <a:cs typeface="Arial" pitchFamily="34" charset="0"/>
              </a:rPr>
              <a:t>, </a:t>
            </a:r>
            <a:r>
              <a:rPr lang="en-US" baseline="30000" dirty="0">
                <a:latin typeface="+mj-lt"/>
                <a:cs typeface="Arial" pitchFamily="34" charset="0"/>
              </a:rPr>
              <a:t>4</a:t>
            </a:r>
            <a:r>
              <a:rPr lang="en-US" dirty="0">
                <a:latin typeface="+mj-lt"/>
                <a:cs typeface="Arial" pitchFamily="34" charset="0"/>
              </a:rPr>
              <a:t>He) </a:t>
            </a:r>
            <a:r>
              <a:rPr lang="ru-RU" dirty="0">
                <a:latin typeface="+mj-lt"/>
                <a:cs typeface="Arial" pitchFamily="34" charset="0"/>
              </a:rPr>
              <a:t>в качестве мишеней</a:t>
            </a:r>
            <a:r>
              <a:rPr lang="en-US" dirty="0">
                <a:latin typeface="+mj-lt"/>
                <a:cs typeface="Arial" pitchFamily="34" charset="0"/>
              </a:rPr>
              <a:t>. </a:t>
            </a:r>
            <a:r>
              <a:rPr lang="ru-RU" dirty="0">
                <a:latin typeface="+mj-lt"/>
                <a:cs typeface="Arial" pitchFamily="34" charset="0"/>
              </a:rPr>
              <a:t>Криогенная мишень представляет собой цилиндрический сосуд изготовленный из полимерной пленки,</a:t>
            </a:r>
            <a:r>
              <a:rPr lang="en-US" dirty="0">
                <a:latin typeface="+mj-lt"/>
                <a:cs typeface="Arial" pitchFamily="34" charset="0"/>
              </a:rPr>
              <a:t> </a:t>
            </a:r>
            <a:r>
              <a:rPr lang="ru-RU" dirty="0">
                <a:latin typeface="+mj-lt"/>
                <a:cs typeface="Arial" pitchFamily="34" charset="0"/>
              </a:rPr>
              <a:t>заполняемый жидкими</a:t>
            </a:r>
            <a:r>
              <a:rPr lang="en-US" dirty="0">
                <a:latin typeface="+mj-lt"/>
                <a:cs typeface="Arial" pitchFamily="34" charset="0"/>
              </a:rPr>
              <a:t> </a:t>
            </a:r>
            <a:r>
              <a:rPr lang="ru-RU" dirty="0">
                <a:latin typeface="+mj-lt"/>
                <a:cs typeface="Arial" pitchFamily="34" charset="0"/>
              </a:rPr>
              <a:t>Н</a:t>
            </a:r>
            <a:r>
              <a:rPr lang="en-US" baseline="-25000" dirty="0">
                <a:latin typeface="+mj-lt"/>
                <a:cs typeface="Arial" pitchFamily="34" charset="0"/>
              </a:rPr>
              <a:t>2</a:t>
            </a:r>
            <a:r>
              <a:rPr lang="en-US" dirty="0">
                <a:latin typeface="+mj-lt"/>
                <a:cs typeface="Arial" pitchFamily="34" charset="0"/>
              </a:rPr>
              <a:t>, D</a:t>
            </a:r>
            <a:r>
              <a:rPr lang="en-US" baseline="-25000" dirty="0">
                <a:latin typeface="+mj-lt"/>
                <a:cs typeface="Arial" pitchFamily="34" charset="0"/>
              </a:rPr>
              <a:t>2</a:t>
            </a:r>
            <a:r>
              <a:rPr lang="en-US" dirty="0">
                <a:latin typeface="+mj-lt"/>
                <a:cs typeface="Arial" pitchFamily="34" charset="0"/>
              </a:rPr>
              <a:t> </a:t>
            </a:r>
            <a:r>
              <a:rPr lang="ru-RU" dirty="0">
                <a:latin typeface="+mj-lt"/>
                <a:cs typeface="Arial" pitchFamily="34" charset="0"/>
              </a:rPr>
              <a:t>или</a:t>
            </a:r>
            <a:r>
              <a:rPr lang="en-US" dirty="0">
                <a:latin typeface="+mj-lt"/>
                <a:cs typeface="Arial" pitchFamily="34" charset="0"/>
              </a:rPr>
              <a:t> </a:t>
            </a:r>
            <a:r>
              <a:rPr lang="en-US" baseline="30000" dirty="0">
                <a:latin typeface="+mj-lt"/>
                <a:cs typeface="Arial" pitchFamily="34" charset="0"/>
              </a:rPr>
              <a:t>4</a:t>
            </a:r>
            <a:r>
              <a:rPr lang="en-US" dirty="0">
                <a:latin typeface="+mj-lt"/>
                <a:cs typeface="Arial" pitchFamily="34" charset="0"/>
              </a:rPr>
              <a:t>He. </a:t>
            </a:r>
            <a:r>
              <a:rPr lang="ru-RU" dirty="0">
                <a:latin typeface="+mj-lt"/>
                <a:cs typeface="Arial" pitchFamily="34" charset="0"/>
              </a:rPr>
              <a:t>Вакуумный кожух мишени изготавливается </a:t>
            </a:r>
            <a:r>
              <a:rPr lang="ru-RU" dirty="0" smtClean="0">
                <a:latin typeface="+mj-lt"/>
                <a:cs typeface="Arial" pitchFamily="34" charset="0"/>
              </a:rPr>
              <a:t>из пенопласта специальных марок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29051" y="4886819"/>
            <a:ext cx="4489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Мишень, разработанная для физического центра</a:t>
            </a:r>
          </a:p>
          <a:p>
            <a:pPr algn="ctr"/>
            <a:r>
              <a:rPr lang="ru-RU" sz="1600" dirty="0" smtClean="0">
                <a:latin typeface="+mj-lt"/>
              </a:rPr>
              <a:t>в г. Сакле, Франция</a:t>
            </a:r>
            <a:endParaRPr lang="ru-RU" sz="1600" dirty="0"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21" y="3296197"/>
            <a:ext cx="4604996" cy="2604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602934" y="5907545"/>
            <a:ext cx="3819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Водородная мишень на установке </a:t>
            </a:r>
            <a:r>
              <a:rPr lang="en-US" sz="1600" dirty="0" smtClean="0">
                <a:latin typeface="+mj-lt"/>
              </a:rPr>
              <a:t>BM@N</a:t>
            </a:r>
            <a:endParaRPr lang="ru-RU" sz="1600" dirty="0">
              <a:latin typeface="+mj-lt"/>
            </a:endParaRPr>
          </a:p>
        </p:txBody>
      </p:sp>
      <p:cxnSp>
        <p:nvCxnSpPr>
          <p:cNvPr id="15" name="Straight Connector 6">
            <a:extLst>
              <a:ext uri="{FF2B5EF4-FFF2-40B4-BE49-F238E27FC236}">
                <a16:creationId xmlns="" xmlns:a16="http://schemas.microsoft.com/office/drawing/2014/main" id="{CAB48FC2-FB42-4EC9-AF9C-AE00B7B33DC7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22A3180-0DA5-483E-B90F-8066A3228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7" name="Straight Connector 4">
            <a:extLst>
              <a:ext uri="{FF2B5EF4-FFF2-40B4-BE49-F238E27FC236}">
                <a16:creationId xmlns="" xmlns:a16="http://schemas.microsoft.com/office/drawing/2014/main" id="{03095BAD-4998-47FF-96B5-FBB5B07BBB2D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03" y="2647474"/>
            <a:ext cx="3495675" cy="14407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7" descr="C:\Users\Tato\Desktop\Для презентации-Mod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125" y="2336948"/>
            <a:ext cx="3867150" cy="21316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3" descr="C:\Users\Tato\Desktop\IMG_03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8476" y="2648780"/>
            <a:ext cx="3210428" cy="14394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003491" y="204990"/>
            <a:ext cx="6219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Жидкостные криогенные мишени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834" y="1347346"/>
            <a:ext cx="11744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Специалистами криогенного отдела разработана уникальная технология (Голованов Л.Б., Борзунов Ю.Т.) создания неметаллических криогенных мишеней. Это решение позволяет свести к минимуму количество посторонних взаимодействий с пучком и повышает качество получаемых экспериментальных данных.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775" y="4431881"/>
            <a:ext cx="234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Конструкция мишени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430003" y="4123260"/>
            <a:ext cx="3419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Внутренний сосуд, заполняемый</a:t>
            </a:r>
          </a:p>
          <a:p>
            <a:pPr algn="ctr"/>
            <a:r>
              <a:rPr lang="ru-RU" dirty="0" smtClean="0"/>
              <a:t>жидкими </a:t>
            </a:r>
            <a:r>
              <a:rPr lang="ru-RU" dirty="0">
                <a:latin typeface="Arial" pitchFamily="34" charset="0"/>
                <a:cs typeface="Arial" pitchFamily="34" charset="0"/>
              </a:rPr>
              <a:t>Н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dirty="0">
                <a:latin typeface="Arial" pitchFamily="34" charset="0"/>
                <a:cs typeface="Arial" pitchFamily="34" charset="0"/>
              </a:rPr>
              <a:t>, D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или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dirty="0">
                <a:latin typeface="Arial" pitchFamily="34" charset="0"/>
                <a:cs typeface="Arial" pitchFamily="34" charset="0"/>
              </a:rPr>
              <a:t>He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495134" y="4144070"/>
            <a:ext cx="279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Вакуумный кожух мишени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73073" y="5071741"/>
            <a:ext cx="11445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Во время 55 ускорительного сеанса водородная мишень успешно отработала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 установке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BM@N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во время эксперимента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 программе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SRC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9" name="Straight Connector 6">
            <a:extLst>
              <a:ext uri="{FF2B5EF4-FFF2-40B4-BE49-F238E27FC236}">
                <a16:creationId xmlns="" xmlns:a16="http://schemas.microsoft.com/office/drawing/2014/main" id="{CAB48FC2-FB42-4EC9-AF9C-AE00B7B33DC7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22A3180-0DA5-483E-B90F-8066A3228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21" name="Straight Connector 4">
            <a:extLst>
              <a:ext uri="{FF2B5EF4-FFF2-40B4-BE49-F238E27FC236}">
                <a16:creationId xmlns="" xmlns:a16="http://schemas.microsoft.com/office/drawing/2014/main" id="{03095BAD-4998-47FF-96B5-FBB5B07BBB2D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ипня\risunok-2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51" y="1424109"/>
            <a:ext cx="5549660" cy="42408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C4F88CDA-778D-4DF3-BC0B-54CBA4FEFA5E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>
            <a:extLst>
              <a:ext uri="{FF2B5EF4-FFF2-40B4-BE49-F238E27FC236}">
                <a16:creationId xmlns="" xmlns:a16="http://schemas.microsoft.com/office/drawing/2014/main" id="{D768F9FC-3649-488D-A88C-E27C7C37A5EC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64DBF92-9735-4F98-87EC-A79BC6F51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8B3FDFF-7D59-4971-AB70-EDC1E69E5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04A2056-684A-4028-96DF-5606F8FE77F0}"/>
              </a:ext>
            </a:extLst>
          </p:cNvPr>
          <p:cNvSpPr txBox="1"/>
          <p:nvPr/>
        </p:nvSpPr>
        <p:spPr>
          <a:xfrm>
            <a:off x="2408548" y="327795"/>
            <a:ext cx="719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Краткая история освоения низких температур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872" y="5710687"/>
            <a:ext cx="5018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Установка Тилорье для сжижения газов под давлением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2611" y="1466490"/>
            <a:ext cx="5978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1834 г. французский ученый Тилорье получает твердый диоксид углерода, т. н. «сухой лед», который позволил преодолеть рубеж в -100 </a:t>
            </a:r>
            <a:r>
              <a:rPr lang="ru-RU" b="1" dirty="0"/>
              <a:t>°</a:t>
            </a:r>
            <a:r>
              <a:rPr lang="ru-RU" dirty="0"/>
              <a:t>С.</a:t>
            </a:r>
          </a:p>
          <a:p>
            <a:r>
              <a:rPr lang="ru-RU" dirty="0"/>
              <a:t>Однако, все попытки </a:t>
            </a:r>
            <a:r>
              <a:rPr lang="ru-RU" dirty="0" err="1"/>
              <a:t>ожижить</a:t>
            </a:r>
            <a:r>
              <a:rPr lang="ru-RU" dirty="0"/>
              <a:t> компоненты воздуха оставались безрезультатными.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4315447F-B98C-4FCF-9213-5D07B3C5FA33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A88DFCE-5B08-46C9-982F-E596A2CF5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7" name="Straight Connector 4">
            <a:extLst>
              <a:ext uri="{FF2B5EF4-FFF2-40B4-BE49-F238E27FC236}">
                <a16:creationId xmlns="" xmlns:a16="http://schemas.microsoft.com/office/drawing/2014/main" id="{0F46FD36-133E-4044-9C77-4A2E8F3F4467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524F82-7B51-4BC2-8B10-E954BE0BF2BF}"/>
              </a:ext>
            </a:extLst>
          </p:cNvPr>
          <p:cNvSpPr txBox="1"/>
          <p:nvPr/>
        </p:nvSpPr>
        <p:spPr>
          <a:xfrm>
            <a:off x="3876674" y="3537154"/>
            <a:ext cx="443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Спасибо за внимание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1BB96A4-71A9-4CB6-9B01-D439F8FE8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BA74320-DB77-4686-8044-A17A31F11CD1}"/>
              </a:ext>
            </a:extLst>
          </p:cNvPr>
          <p:cNvSpPr txBox="1"/>
          <p:nvPr/>
        </p:nvSpPr>
        <p:spPr>
          <a:xfrm>
            <a:off x="1190445" y="188299"/>
            <a:ext cx="11179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  <a:latin typeface="Calibri (Основной текст)"/>
              </a:rPr>
              <a:t>Криогенная </a:t>
            </a:r>
            <a:r>
              <a:rPr lang="ru-RU" sz="3200" dirty="0">
                <a:solidFill>
                  <a:schemeClr val="accent1"/>
                </a:solidFill>
                <a:latin typeface="Calibri (Основной текст)"/>
              </a:rPr>
              <a:t>техника сверхпроводящих ускорителей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309" y="1539718"/>
            <a:ext cx="10915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настоящее время без применения криогенных технологий невозможно представить ни один современный </a:t>
            </a:r>
            <a:r>
              <a:rPr lang="ru-RU" dirty="0" smtClean="0"/>
              <a:t> физический ускорительный </a:t>
            </a:r>
            <a:r>
              <a:rPr lang="ru-RU" dirty="0" smtClean="0"/>
              <a:t>проект. Использование низких температур и связанных с </a:t>
            </a:r>
            <a:r>
              <a:rPr lang="ru-RU" dirty="0" smtClean="0"/>
              <a:t>ними </a:t>
            </a:r>
            <a:r>
              <a:rPr lang="ru-RU" dirty="0" smtClean="0"/>
              <a:t>эффектов, дает нам возможность продвинуться в понимании и устройстве окружающего мира.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1085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="" xmlns:a16="http://schemas.microsoft.com/office/drawing/2014/main" id="{8BE67E88-934D-4E42-8B85-D95BC2085976}"/>
              </a:ext>
            </a:extLst>
          </p:cNvPr>
          <p:cNvCxnSpPr/>
          <p:nvPr/>
        </p:nvCxnSpPr>
        <p:spPr>
          <a:xfrm>
            <a:off x="0" y="954944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2DA0BD-8EA9-4CA0-9B17-BE56BE860F3E}"/>
              </a:ext>
            </a:extLst>
          </p:cNvPr>
          <p:cNvSpPr txBox="1"/>
          <p:nvPr/>
        </p:nvSpPr>
        <p:spPr>
          <a:xfrm>
            <a:off x="2062491" y="224099"/>
            <a:ext cx="806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Calibri (Основной текст)"/>
              </a:rPr>
              <a:t>Криогенная техника сверхпроводящих ускорителей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AB8741-73B6-4E83-A1F8-214163B0FA54}"/>
              </a:ext>
            </a:extLst>
          </p:cNvPr>
          <p:cNvSpPr txBox="1"/>
          <p:nvPr/>
        </p:nvSpPr>
        <p:spPr>
          <a:xfrm>
            <a:off x="871268" y="1639019"/>
            <a:ext cx="98618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Краткая история освоения низких температур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/>
                </a:solidFill>
              </a:rPr>
              <a:t>Методы глубокого охлаждения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От классических проводников к сверхпроводимости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Первые сверхпроводящие ускорители в ЛФВЭ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Особенности криогенных систем сверхпроводящих ускорителей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Криогенная система комплекса </a:t>
            </a:r>
            <a:r>
              <a:rPr lang="en-US" sz="2400" dirty="0" smtClean="0"/>
              <a:t>NICA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Применение криогенных технологий в устройствах физики высоких энергий.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AD546E1-17BE-4A4C-84E2-BA8780A89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cxnSp>
        <p:nvCxnSpPr>
          <p:cNvPr id="14" name="Straight Connector 4">
            <a:extLst>
              <a:ext uri="{FF2B5EF4-FFF2-40B4-BE49-F238E27FC236}">
                <a16:creationId xmlns="" xmlns:a16="http://schemas.microsoft.com/office/drawing/2014/main" id="{0A5FDBB6-A17E-4A75-B43A-8B0F040DBB56}"/>
              </a:ext>
            </a:extLst>
          </p:cNvPr>
          <p:cNvCxnSpPr/>
          <p:nvPr/>
        </p:nvCxnSpPr>
        <p:spPr>
          <a:xfrm>
            <a:off x="0" y="6564702"/>
            <a:ext cx="12192000" cy="7550"/>
          </a:xfrm>
          <a:prstGeom prst="line">
            <a:avLst/>
          </a:prstGeom>
          <a:ln w="12700"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A9D4F6-39AC-44CC-A4F3-23337E160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25" y="5903056"/>
            <a:ext cx="986962" cy="516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1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8DB2AE5-7A05-413C-B449-18F80A0C69B6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C7687D75-91D2-4F99-B7B4-2D15497409D5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FD5CC85-7DE4-4E28-84DD-C98047E81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7AF18C-58A6-4FCF-866E-4592D8802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CB04EF-30C4-4ABC-9C87-C6E61783B665}"/>
              </a:ext>
            </a:extLst>
          </p:cNvPr>
          <p:cNvSpPr txBox="1"/>
          <p:nvPr/>
        </p:nvSpPr>
        <p:spPr>
          <a:xfrm>
            <a:off x="2408548" y="327795"/>
            <a:ext cx="7374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Краткая история освоения низких температур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6171" y="1431984"/>
            <a:ext cx="7962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29 марта 1883 г. – впервые получен жидкий кислород</a:t>
            </a:r>
            <a:r>
              <a:rPr lang="en-US" sz="1600" dirty="0" smtClean="0"/>
              <a:t>.</a:t>
            </a:r>
            <a:r>
              <a:rPr lang="ru-RU" sz="1600" dirty="0" smtClean="0"/>
              <a:t> Т=90 К </a:t>
            </a:r>
            <a:r>
              <a:rPr lang="ru-RU" sz="1600" dirty="0"/>
              <a:t>Месяц спустя – жидкий азот.</a:t>
            </a:r>
            <a:r>
              <a:rPr lang="en-US" sz="1600" dirty="0"/>
              <a:t> </a:t>
            </a:r>
            <a:r>
              <a:rPr lang="ru-RU" sz="1600" dirty="0" smtClean="0"/>
              <a:t>Т=77 К.</a:t>
            </a:r>
            <a:endParaRPr lang="ru-RU" sz="1600" dirty="0"/>
          </a:p>
          <a:p>
            <a:r>
              <a:rPr lang="ru-RU" sz="1600" dirty="0"/>
              <a:t>При ожижении кислорода еще применялся метод охлаждения растворением - смесь Тилорье (диэтиловый эфир + твердый </a:t>
            </a:r>
            <a:r>
              <a:rPr lang="en-US" sz="1600" dirty="0"/>
              <a:t>CO2</a:t>
            </a:r>
            <a:r>
              <a:rPr lang="ru-RU" sz="1600" dirty="0"/>
              <a:t>).</a:t>
            </a:r>
            <a:r>
              <a:rPr lang="en-US" sz="1600" dirty="0"/>
              <a:t> </a:t>
            </a:r>
            <a:r>
              <a:rPr lang="ru-RU" sz="1600" dirty="0"/>
              <a:t>Пары данной смеси откачивались</a:t>
            </a:r>
            <a:r>
              <a:rPr lang="en-US" sz="1600" dirty="0"/>
              <a:t> </a:t>
            </a:r>
            <a:r>
              <a:rPr lang="ru-RU" sz="1600" dirty="0"/>
              <a:t>вакуумным насосом, что позволило достичь температуры </a:t>
            </a:r>
            <a:r>
              <a:rPr lang="en-US" sz="1600" dirty="0"/>
              <a:t>-150</a:t>
            </a:r>
            <a:r>
              <a:rPr lang="ru-RU" sz="1600" b="1" dirty="0"/>
              <a:t> °</a:t>
            </a:r>
            <a:r>
              <a:rPr lang="en-US" sz="1600" dirty="0"/>
              <a:t>C.</a:t>
            </a:r>
            <a:endParaRPr lang="ru-RU" sz="1600" dirty="0"/>
          </a:p>
        </p:txBody>
      </p:sp>
      <p:pic>
        <p:nvPicPr>
          <p:cNvPr id="2050" name="Picture 2" descr="C:\Users\User\Desktop\Липня\risunok-4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721" y="1355038"/>
            <a:ext cx="3775769" cy="4666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2051" name="Picture 3" descr="C:\Users\User\Desktop\Липня\0005DZNKM9E8Y6W3-C122-F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569" y="2738754"/>
            <a:ext cx="4264991" cy="27933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528869" y="5572664"/>
            <a:ext cx="3401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(З. </a:t>
            </a:r>
            <a:r>
              <a:rPr lang="ru-RU" dirty="0" err="1"/>
              <a:t>Вроблевский</a:t>
            </a:r>
            <a:r>
              <a:rPr lang="ru-RU" dirty="0"/>
              <a:t>, К.</a:t>
            </a:r>
            <a:r>
              <a:rPr lang="en-US" dirty="0"/>
              <a:t> </a:t>
            </a:r>
            <a:r>
              <a:rPr lang="ru-RU" dirty="0" err="1"/>
              <a:t>Ольшевский</a:t>
            </a:r>
            <a:r>
              <a:rPr lang="ru-RU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8DB2AE5-7A05-413C-B449-18F80A0C69B6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C7687D75-91D2-4F99-B7B4-2D15497409D5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FD5CC85-7DE4-4E28-84DD-C98047E81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7AF18C-58A6-4FCF-866E-4592D8802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CB04EF-30C4-4ABC-9C87-C6E61783B665}"/>
              </a:ext>
            </a:extLst>
          </p:cNvPr>
          <p:cNvSpPr txBox="1"/>
          <p:nvPr/>
        </p:nvSpPr>
        <p:spPr>
          <a:xfrm>
            <a:off x="3620483" y="327795"/>
            <a:ext cx="495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Методы глубокого охлаждения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959" y="1440611"/>
            <a:ext cx="10653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Новые способы получения холода.</a:t>
            </a:r>
          </a:p>
          <a:p>
            <a:r>
              <a:rPr lang="ru-RU" dirty="0"/>
              <a:t>Появление компрессорной техники позволило исследовать свойства газов при расширении и привело к</a:t>
            </a:r>
          </a:p>
          <a:p>
            <a:r>
              <a:rPr lang="ru-RU" dirty="0"/>
              <a:t>созданию холодильных машин на основе эффекта Джоуля-Томсона и с применением детандеров.</a:t>
            </a:r>
          </a:p>
        </p:txBody>
      </p:sp>
      <p:pic>
        <p:nvPicPr>
          <p:cNvPr id="2050" name="Picture 2" descr="C:\Users\User\Desktop\Липня\htmlconvd-3X4g2j26x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10" y="2500406"/>
            <a:ext cx="5312978" cy="23131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pic>
        <p:nvPicPr>
          <p:cNvPr id="2051" name="Picture 3" descr="C:\Users\User\Desktop\Липня\slide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8491" y="2484186"/>
            <a:ext cx="5498352" cy="23305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accent5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47313" y="4908429"/>
            <a:ext cx="381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При дросселировании внутренняя</a:t>
            </a:r>
          </a:p>
          <a:p>
            <a:pPr algn="ctr"/>
            <a:r>
              <a:rPr lang="ru-RU" sz="1600" dirty="0"/>
              <a:t>энергия расширяемого раза не меняется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2726" y="4951563"/>
            <a:ext cx="436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При расширении в детандере, газ, расширяясь,</a:t>
            </a:r>
          </a:p>
          <a:p>
            <a:pPr algn="ctr"/>
            <a:r>
              <a:rPr lang="ru-RU" sz="1600" dirty="0"/>
              <a:t>совершает механическую работу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="" xmlns:a16="http://schemas.microsoft.com/office/drawing/2014/main" id="{88DB2AE5-7A05-413C-B449-18F80A0C69B6}"/>
              </a:ext>
            </a:extLst>
          </p:cNvPr>
          <p:cNvCxnSpPr>
            <a:cxnSpLocks/>
          </p:cNvCxnSpPr>
          <p:nvPr/>
        </p:nvCxnSpPr>
        <p:spPr>
          <a:xfrm>
            <a:off x="0" y="6600827"/>
            <a:ext cx="12192000" cy="0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="" xmlns:a16="http://schemas.microsoft.com/office/drawing/2014/main" id="{C7687D75-91D2-4F99-B7B4-2D15497409D5}"/>
              </a:ext>
            </a:extLst>
          </p:cNvPr>
          <p:cNvCxnSpPr/>
          <p:nvPr/>
        </p:nvCxnSpPr>
        <p:spPr>
          <a:xfrm>
            <a:off x="0" y="1114425"/>
            <a:ext cx="12192000" cy="9525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FD5CC85-7DE4-4E28-84DD-C98047E81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6" y="177789"/>
            <a:ext cx="926025" cy="615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7AF18C-58A6-4FCF-866E-4592D8802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5971232"/>
            <a:ext cx="986962" cy="516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CB04EF-30C4-4ABC-9C87-C6E61783B665}"/>
              </a:ext>
            </a:extLst>
          </p:cNvPr>
          <p:cNvSpPr txBox="1"/>
          <p:nvPr/>
        </p:nvSpPr>
        <p:spPr>
          <a:xfrm>
            <a:off x="3620483" y="327795"/>
            <a:ext cx="495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</a:rPr>
              <a:t>Методы глубокого охлаждения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776" y="1354347"/>
            <a:ext cx="5434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Процесс дросселирования проходит без понижения внутренней энергии рабочего тела. При расширении же в детандере, газ совершает работу, что сопровождается понижением его температуры.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BC78A4-D617-4229-A0D1-EF4D6B503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1" y="1423133"/>
            <a:ext cx="5797134" cy="4904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5609</TotalTime>
  <Words>1979</Words>
  <Application>Microsoft Office PowerPoint</Application>
  <PresentationFormat>Произвольный</PresentationFormat>
  <Paragraphs>251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Anton</dc:creator>
  <cp:lastModifiedBy>User</cp:lastModifiedBy>
  <cp:revision>316</cp:revision>
  <cp:lastPrinted>2022-06-28T12:06:48Z</cp:lastPrinted>
  <dcterms:created xsi:type="dcterms:W3CDTF">2021-10-05T13:28:17Z</dcterms:created>
  <dcterms:modified xsi:type="dcterms:W3CDTF">2023-06-20T21:04:26Z</dcterms:modified>
</cp:coreProperties>
</file>