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06" r:id="rId2"/>
    <p:sldId id="307" r:id="rId3"/>
    <p:sldId id="1335" r:id="rId4"/>
    <p:sldId id="1330" r:id="rId5"/>
    <p:sldId id="1332" r:id="rId6"/>
    <p:sldId id="1334" r:id="rId7"/>
    <p:sldId id="1336" r:id="rId8"/>
    <p:sldId id="1337" r:id="rId9"/>
    <p:sldId id="1338" r:id="rId10"/>
    <p:sldId id="1342" r:id="rId11"/>
    <p:sldId id="1395" r:id="rId12"/>
    <p:sldId id="1339" r:id="rId13"/>
    <p:sldId id="1343" r:id="rId14"/>
    <p:sldId id="1344" r:id="rId15"/>
    <p:sldId id="1347" r:id="rId16"/>
    <p:sldId id="1348" r:id="rId17"/>
    <p:sldId id="1377" r:id="rId18"/>
    <p:sldId id="1378" r:id="rId19"/>
    <p:sldId id="1349" r:id="rId20"/>
    <p:sldId id="1379" r:id="rId21"/>
    <p:sldId id="1380" r:id="rId22"/>
    <p:sldId id="1381" r:id="rId23"/>
    <p:sldId id="1382" r:id="rId24"/>
    <p:sldId id="1352" r:id="rId25"/>
    <p:sldId id="1383" r:id="rId26"/>
    <p:sldId id="1384" r:id="rId27"/>
    <p:sldId id="1385" r:id="rId28"/>
    <p:sldId id="1386" r:id="rId29"/>
    <p:sldId id="1387" r:id="rId30"/>
    <p:sldId id="1388" r:id="rId31"/>
    <p:sldId id="1389" r:id="rId32"/>
    <p:sldId id="1393" r:id="rId33"/>
    <p:sldId id="1390" r:id="rId34"/>
    <p:sldId id="1392" r:id="rId35"/>
    <p:sldId id="1394" r:id="rId36"/>
    <p:sldId id="1360" r:id="rId37"/>
    <p:sldId id="1356" r:id="rId38"/>
    <p:sldId id="1359" r:id="rId39"/>
    <p:sldId id="1361" r:id="rId40"/>
    <p:sldId id="1362" r:id="rId41"/>
    <p:sldId id="1357" r:id="rId42"/>
    <p:sldId id="1368" r:id="rId43"/>
    <p:sldId id="1369" r:id="rId44"/>
    <p:sldId id="1370" r:id="rId45"/>
    <p:sldId id="1371" r:id="rId46"/>
    <p:sldId id="1372" r:id="rId47"/>
    <p:sldId id="1374" r:id="rId48"/>
    <p:sldId id="1373" r:id="rId49"/>
    <p:sldId id="1366" r:id="rId50"/>
    <p:sldId id="1367" r:id="rId51"/>
    <p:sldId id="1363" r:id="rId52"/>
    <p:sldId id="1345" r:id="rId53"/>
    <p:sldId id="1346" r:id="rId54"/>
    <p:sldId id="316" r:id="rId55"/>
    <p:sldId id="1228" r:id="rId56"/>
    <p:sldId id="1247" r:id="rId57"/>
    <p:sldId id="1328" r:id="rId58"/>
    <p:sldId id="1257" r:id="rId59"/>
    <p:sldId id="1396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CC"/>
    <a:srgbClr val="006600"/>
    <a:srgbClr val="66FF66"/>
    <a:srgbClr val="008000"/>
    <a:srgbClr val="000099"/>
    <a:srgbClr val="A9B6F9"/>
    <a:srgbClr val="4A78F8"/>
    <a:srgbClr val="6AE0EC"/>
    <a:srgbClr val="EFF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532" autoAdjust="0"/>
  </p:normalViewPr>
  <p:slideViewPr>
    <p:cSldViewPr>
      <p:cViewPr varScale="1">
        <p:scale>
          <a:sx n="120" d="100"/>
          <a:sy n="120" d="100"/>
        </p:scale>
        <p:origin x="111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0164C-0B86-4489-92A7-F4F44160A9A3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81B69-1B46-4004-8782-386995846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7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81B69-1B46-4004-8782-3869958463F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9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81B69-1B46-4004-8782-3869958463F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3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5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3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5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9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2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3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4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9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72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1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E1C6F-0CFE-4D93-AE43-6402918298CF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BF898-D23C-4048-87DB-388E65270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9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bre.mkrf.ru/physics/text/2017802" TargetMode="External"/><Relationship Id="rId3" Type="http://schemas.openxmlformats.org/officeDocument/2006/relationships/hyperlink" Target="https://ru.wikipedia.org/wiki/%D0%9F%D0%BE%D0%BA%D0%BE%D0%BB%D0%B5%D0%BD%D0%B8%D0%B5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ru.wikipedia.org/wiki/%D0%98%D0%BE%D0%BD%D0%B8%D0%B7%D0%B8%D1%80%D1%83%D1%8E%D1%89%D0%B5%D0%B5_%D0%B8%D0%B7%D0%BB%D1%83%D1%87%D0%B5%D0%BD%D0%B8%D0%B5" TargetMode="External"/><Relationship Id="rId4" Type="http://schemas.openxmlformats.org/officeDocument/2006/relationships/hyperlink" Target="https://ru.wikipedia.org/wiki/%D0%97%D0%B4%D0%BE%D1%80%D0%BE%D0%B2%D1%8C%D0%B5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s://ru.wikipedia.org/wiki/%D0%98%D0%BE%D0%BD%D0%B8%D0%B7%D0%B8%D1%80%D1%83%D1%8E%D1%89%D0%B5%D0%B5_%D0%B8%D0%B7%D0%BB%D1%83%D1%87%D0%B5%D0%BD%D0%B8%D0%B5" TargetMode="External"/><Relationship Id="rId3" Type="http://schemas.openxmlformats.org/officeDocument/2006/relationships/hyperlink" Target="https://ru.wikipedia.org/wiki/%D0%91%D0%B5%D0%BA%D0%BA%D0%B5%D1%80%D0%B5%D0%BB%D1%8C,_%D0%90%D0%BD%D1%82%D1%83%D0%B0%D0%BD_%D0%90%D0%BD%D1%80%D0%B8" TargetMode="External"/><Relationship Id="rId7" Type="http://schemas.openxmlformats.org/officeDocument/2006/relationships/image" Target="../media/image57.png"/><Relationship Id="rId12" Type="http://schemas.openxmlformats.org/officeDocument/2006/relationships/hyperlink" Target="https://ru.wikipedia.org/wiki/%D0%A0%D0%B0%D0%B4%D0%B8%D0%BE%D0%B0%D0%BA%D1%82%D0%B8%D0%B2%D0%BD%D0%BE%D1%81%D1%82%D1%8C" TargetMode="External"/><Relationship Id="rId17" Type="http://schemas.openxmlformats.org/officeDocument/2006/relationships/hyperlink" Target="https://ru.wikipedia.org/wiki/%D0%9F%D0%B5%D1%80%D0%B8%D0%BE%D0%B4_%D0%BF%D0%BE%D0%BB%D1%83%D1%80%D0%B0%D1%81%D0%BF%D0%B0%D0%B4%D0%B0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ru.wikipedia.org/wiki/%D0%90%D1%82%D0%BE%D0%BC%D0%BD%D0%BE%D0%B5_%D1%8F%D0%B4%D1%80%D0%B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genc.ru/c/zholio-kiuri-frederik-679715" TargetMode="External"/><Relationship Id="rId11" Type="http://schemas.openxmlformats.org/officeDocument/2006/relationships/image" Target="../media/image59.png"/><Relationship Id="rId5" Type="http://schemas.openxmlformats.org/officeDocument/2006/relationships/hyperlink" Target="https://bigenc.ru/c/zholio-kiuri-iren-3bbe04" TargetMode="External"/><Relationship Id="rId15" Type="http://schemas.openxmlformats.org/officeDocument/2006/relationships/hyperlink" Target="https://ru.wikipedia.org/wiki/%D0%9F%D1%80%D0%BE%D1%82%D0%BE%D0%BD" TargetMode="External"/><Relationship Id="rId10" Type="http://schemas.openxmlformats.org/officeDocument/2006/relationships/hyperlink" Target="https://bigenc.ru/c/fliorov-georgii-nikolaevich-89fb06" TargetMode="External"/><Relationship Id="rId4" Type="http://schemas.openxmlformats.org/officeDocument/2006/relationships/image" Target="../media/image56.png"/><Relationship Id="rId9" Type="http://schemas.openxmlformats.org/officeDocument/2006/relationships/hyperlink" Target="https://bigenc.ru/c/petrzhak-konstantin-antonovich-fe8d02" TargetMode="External"/><Relationship Id="rId14" Type="http://schemas.openxmlformats.org/officeDocument/2006/relationships/hyperlink" Target="https://ru.wikipedia.org/wiki/%D0%9D%D0%B5%D0%B9%D1%82%D1%80%D0%BE%D0%BD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s://ru.wikipedia.org/wiki/%D0%9C%D0%B0%D1%81%D1%81%D0%B0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s://ru.wikipedia.org/wiki/%D0%9F%D0%BB%D0%BE%D1%89%D0%B0%D0%B4%D1%8C" TargetMode="External"/><Relationship Id="rId4" Type="http://schemas.openxmlformats.org/officeDocument/2006/relationships/hyperlink" Target="https://ru.wikipedia.org/wiki/%D0%9E%D0%B1%D1%8A%D1%91%D0%BC" TargetMode="External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bre.mkrf.ru/physics/text/2017752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hyperlink" Target="https://ru.wikipedia.org/wiki/%D0%91%D0%B0%D1%80%D0%B8%D0%B9-137" TargetMode="External"/><Relationship Id="rId12" Type="http://schemas.openxmlformats.org/officeDocument/2006/relationships/hyperlink" Target="https://ru.wikipedia.org/wiki/%D0%92%D0%BD%D1%83%D1%82%D1%80%D0%B5%D0%BD%D0%BD%D1%8F%D1%8F_%D0%BA%D0%BE%D0%BD%D0%B2%D0%B5%D1%80%D1%81%D0%B8%D1%8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8%D0%B7%D0%BE%D1%82%D0%BE%D0%BF%D1%8B_%D0%B1%D0%B0%D1%80%D0%B8%D1%8F" TargetMode="External"/><Relationship Id="rId11" Type="http://schemas.openxmlformats.org/officeDocument/2006/relationships/hyperlink" Target="https://ru.wikipedia.org/wiki/%D0%93%D0%B0%D0%BC%D0%BC%D0%B0-%D0%BA%D0%B2%D0%B0%D0%BD%D1%82" TargetMode="External"/><Relationship Id="rId5" Type="http://schemas.openxmlformats.org/officeDocument/2006/relationships/hyperlink" Target="https://ru.wikipedia.org/wiki/%D0%9F%D0%B5%D1%80%D0%B8%D0%BE%D0%B4_%D0%BF%D0%BE%D0%BB%D1%83%D1%80%D0%B0%D1%81%D0%BF%D0%B0%D0%B4%D0%B0" TargetMode="External"/><Relationship Id="rId10" Type="http://schemas.openxmlformats.org/officeDocument/2006/relationships/hyperlink" Target="https://ru.wikipedia.org/w/index.php?title=%D0%91%D0%B0%D1%80%D0%B8%D0%B9-137m&amp;action=edit&amp;redlink=1" TargetMode="External"/><Relationship Id="rId4" Type="http://schemas.openxmlformats.org/officeDocument/2006/relationships/hyperlink" Target="https://ru.wikipedia.org/wiki/%D0%91%D0%B5%D1%82%D0%B0-%D1%80%D0%B0%D1%81%D0%BF%D0%B0%D0%B4" TargetMode="External"/><Relationship Id="rId9" Type="http://schemas.openxmlformats.org/officeDocument/2006/relationships/hyperlink" Target="https://ru.wikipedia.org/wiki/%D0%98%D0%B7%D0%BE%D0%BC%D0%B5%D1%80%D0%B8%D1%8F_%D0%B0%D1%82%D0%BE%D0%BC%D0%BD%D1%8B%D1%85_%D1%8F%D0%B4%D0%B5%D1%80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E%D1%81%D1%8C_%D0%BE%D1%80%D0%B4%D0%B8%D0%BD%D0%B0%D1%82" TargetMode="External"/><Relationship Id="rId3" Type="http://schemas.openxmlformats.org/officeDocument/2006/relationships/image" Target="../media/image74.png"/><Relationship Id="rId7" Type="http://schemas.openxmlformats.org/officeDocument/2006/relationships/hyperlink" Target="https://ru.wikipedia.org/wiki/%D0%9E%D1%81%D1%8C_%D0%B0%D0%B1%D1%81%D1%86%D0%B8%D1%81%D1%81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old.bigenc.ru/physics/text/2017802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D%D0%BA%D1%81%D0%BF%D0%BE%D0%B7%D0%B8%D1%86%D0%B8%D0%BE%D0%BD%D0%BD%D0%B0%D1%8F_%D0%B4%D0%BE%D0%B7%D0%B0" TargetMode="External"/><Relationship Id="rId3" Type="http://schemas.openxmlformats.org/officeDocument/2006/relationships/hyperlink" Target="https://old.bigenc.ru/physics/text/1963303" TargetMode="External"/><Relationship Id="rId7" Type="http://schemas.openxmlformats.org/officeDocument/2006/relationships/hyperlink" Target="https://old.bigenc.ru/physics/text/3177033" TargetMode="External"/><Relationship Id="rId12" Type="http://schemas.openxmlformats.org/officeDocument/2006/relationships/image" Target="../media/image84.png"/><Relationship Id="rId2" Type="http://schemas.openxmlformats.org/officeDocument/2006/relationships/hyperlink" Target="https://old.bigenc.ru/linguistics/text/220926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ld.bigenc.ru/physics/text/4176362" TargetMode="External"/><Relationship Id="rId11" Type="http://schemas.openxmlformats.org/officeDocument/2006/relationships/hyperlink" Target="https://ru.wikipedia.org/wiki/%D0%9D%D0%B5%D0%B9%D1%82%D1%80%D0%BE%D0%BD" TargetMode="External"/><Relationship Id="rId5" Type="http://schemas.openxmlformats.org/officeDocument/2006/relationships/hyperlink" Target="https://old.bigenc.ru/physics/text/2017684" TargetMode="External"/><Relationship Id="rId10" Type="http://schemas.openxmlformats.org/officeDocument/2006/relationships/hyperlink" Target="https://ru.wikipedia.org/wiki/%D0%9F%D0%BE%D0%B3%D0%BB%D0%BE%D1%89%D0%B5%D0%BD%D0%BD%D0%B0%D1%8F_%D0%B4%D0%BE%D0%B7%D0%B0" TargetMode="External"/><Relationship Id="rId4" Type="http://schemas.openxmlformats.org/officeDocument/2006/relationships/hyperlink" Target="https://old.bigenc.ru/physics/text/1949786" TargetMode="External"/><Relationship Id="rId9" Type="http://schemas.openxmlformats.org/officeDocument/2006/relationships/hyperlink" Target="https://ru.wikipedia.org/wiki/%D0%9A%D0%B5%D1%80%D0%BC%D0%B0_(%D1%84%D0%B8%D0%B7%D0%B8%D0%BA%D0%B0)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4%D0%BE%D0%B7%D0%B8%D0%BC%D0%B5%D1%82%D1%80#cite_note-_b0e87d0a7611ca6f-4" TargetMode="External"/><Relationship Id="rId3" Type="http://schemas.openxmlformats.org/officeDocument/2006/relationships/hyperlink" Target="https://ru.wikipedia.org/wiki/%D0%94%D0%BE%D0%B7%D0%B8%D0%BC%D0%B5%D1%82%D1%80#cite_note-_b0e87e0a7611cc3a-2" TargetMode="External"/><Relationship Id="rId7" Type="http://schemas.openxmlformats.org/officeDocument/2006/relationships/hyperlink" Target="https://ru.wikipedia.org/wiki/%D0%94%D0%BE%D0%B7%D0%B8%D0%BC%D0%B5%D1%82%D1%80#cite_note-_b0e87d0a7611ca69-3" TargetMode="External"/><Relationship Id="rId2" Type="http://schemas.openxmlformats.org/officeDocument/2006/relationships/hyperlink" Target="https://ru.wikipedia.org/wiki/%D0%9F%D0%BE%D0%B3%D0%BB%D0%BE%D1%89%D0%B5%D0%BD%D0%BD%D0%B0%D1%8F_%D0%B4%D0%BE%D0%B7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D%D1%84%D1%84%D0%B5%D0%BA%D1%82%D0%B8%D0%B2%D0%BD%D0%B0%D1%8F_%D0%B4%D0%BE%D0%B7%D0%B0" TargetMode="External"/><Relationship Id="rId11" Type="http://schemas.openxmlformats.org/officeDocument/2006/relationships/image" Target="../media/image85.png"/><Relationship Id="rId5" Type="http://schemas.openxmlformats.org/officeDocument/2006/relationships/hyperlink" Target="https://ru.wikipedia.org/wiki/%D0%AD%D0%BA%D0%B2%D0%B8%D0%B2%D0%B0%D0%BB%D0%B5%D0%BD%D1%82%D0%BD%D0%B0%D1%8F_%D0%B4%D0%BE%D0%B7%D0%B0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s://ru.wikipedia.org/wiki/%D0%A0%D0%B0%D0%B4%D0%B8%D0%B0%D1%86%D0%B8%D0%BE%D0%BD%D0%BD%D0%B0%D1%8F_%D0%B1%D0%B5%D0%B7%D0%BE%D0%BF%D0%B0%D1%81%D0%BD%D0%BE%D1%81%D1%82%D1%8C" TargetMode="External"/><Relationship Id="rId9" Type="http://schemas.openxmlformats.org/officeDocument/2006/relationships/hyperlink" Target="https://ru.wikipedia.org/wiki/%D0%94%D0%BE%D0%B7%D0%B8%D0%BC%D0%B5%D1%82%D1%80#cite_note-_b0e87d0a7611ca6c-5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2%D0%B8%D0%BD%D1%83%D1%88%D0%BA%D0%B0" TargetMode="External"/><Relationship Id="rId3" Type="http://schemas.openxmlformats.org/officeDocument/2006/relationships/hyperlink" Target="https://ru.wikipedia.org/wiki/%D0%A0%D0%B0%D0%B4%D0%B8%D0%B0%D1%86%D0%B8%D0%BE%D0%BD%D0%BD%D0%B0%D1%8F_%D0%B0%D0%B2%D0%B0%D1%80%D0%B8%D1%8F" TargetMode="External"/><Relationship Id="rId7" Type="http://schemas.openxmlformats.org/officeDocument/2006/relationships/hyperlink" Target="https://ru.wikipedia.org/wiki/%D0%9C%D0%BE%D1%85%D0%BE%D0%B2%D0%B8%D0%BA%D0%B8" TargetMode="External"/><Relationship Id="rId12" Type="http://schemas.openxmlformats.org/officeDocument/2006/relationships/image" Target="../media/image86.png"/><Relationship Id="rId2" Type="http://schemas.openxmlformats.org/officeDocument/2006/relationships/hyperlink" Target="https://ru.wikipedia.org/wiki/%D0%AF%D0%B4%D0%B5%D1%80%D0%BD%D1%8B%D0%B5_%D0%B8%D1%81%D0%BF%D1%8B%D1%82%D0%B0%D0%BD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C%D0%B0%D1%81%D0%BB%D1%8F%D1%82%D0%B0" TargetMode="External"/><Relationship Id="rId11" Type="http://schemas.openxmlformats.org/officeDocument/2006/relationships/hyperlink" Target="https://ru.wikipedia.org/wiki/%D0%A6%D0%B5%D0%B7%D0%B8%D0%B9-137#cite_note-4" TargetMode="External"/><Relationship Id="rId5" Type="http://schemas.openxmlformats.org/officeDocument/2006/relationships/hyperlink" Target="https://ru.wikipedia.org/wiki/%D0%A1%D0%B5%D0%B2%D0%B5%D1%80%D0%BD%D1%8B%D0%B9_%D0%BE%D0%BB%D0%B5%D0%BD%D1%8C" TargetMode="External"/><Relationship Id="rId10" Type="http://schemas.openxmlformats.org/officeDocument/2006/relationships/hyperlink" Target="https://ru.wikipedia.org/wiki/%D0%9F%D0%BE%D0%BB%D1%8C%D1%81%D0%BA%D0%B8%D0%B9_%D0%B3%D1%80%D0%B8%D0%B1" TargetMode="External"/><Relationship Id="rId4" Type="http://schemas.openxmlformats.org/officeDocument/2006/relationships/hyperlink" Target="https://ru.wikipedia.org/wiki/%D0%9B%D0%B8%D1%88%D0%B0%D0%B9%D0%BD%D0%B8%D0%BA%D0%B8" TargetMode="External"/><Relationship Id="rId9" Type="http://schemas.openxmlformats.org/officeDocument/2006/relationships/hyperlink" Target="https://ru.wikipedia.org/wiki/%D0%93%D0%BE%D1%80%D1%8C%D0%BA%D1%83%D1%88%D0%BA%D0%B0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bigenc.ru/c/nuklid-4a222c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genc.ru/c/zagriaznenie-okruzhaiushchei-sredy-fb9262" TargetMode="External"/><Relationship Id="rId4" Type="http://schemas.openxmlformats.org/officeDocument/2006/relationships/hyperlink" Target="https://bigenc.ru/c/period-poluraspada-baa39e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4%D0%B8%D0%B7%D0%B8%D0%BA%D0%B0_%D1%8D%D0%BB%D0%B5%D0%BC%D0%B5%D0%BD%D1%82%D0%B0%D1%80%D0%BD%D1%8B%D1%85_%D1%87%D0%B0%D1%81%D1%82%D0%B8%D1%86" TargetMode="External"/><Relationship Id="rId13" Type="http://schemas.openxmlformats.org/officeDocument/2006/relationships/hyperlink" Target="https://ru.wikipedia.org/wiki/%D0%9D%D0%BE%D0%B1%D0%B5%D0%BB%D0%B5%D0%B2%D1%81%D0%BA%D0%B0%D1%8F_%D0%BF%D1%80%D0%B5%D0%BC%D0%B8%D1%8F_%D0%BF%D0%BE_%D1%84%D0%B8%D0%B7%D0%B8%D0%BA%D0%B5" TargetMode="External"/><Relationship Id="rId3" Type="http://schemas.openxmlformats.org/officeDocument/2006/relationships/image" Target="../media/image88.png"/><Relationship Id="rId7" Type="http://schemas.openxmlformats.org/officeDocument/2006/relationships/hyperlink" Target="https://ru.wikipedia.org/wiki/%D0%A4%D0%B8%D0%B7%D0%B8%D0%BA%D0%B0_%D0%B2%D1%8B%D1%81%D0%BE%D0%BA%D0%B8%D1%85_%D1%8D%D0%BD%D0%B5%D1%80%D0%B3%D0%B8%D0%B9" TargetMode="External"/><Relationship Id="rId12" Type="http://schemas.openxmlformats.org/officeDocument/2006/relationships/hyperlink" Target="https://ru.wikipedia.org/wiki/%D0%A7%D0%B5%D0%BC%D0%B1%D0%B5%D1%80%D0%BB%D0%B5%D0%BD,_%D0%9E%D1%83%D1%8D%D0%BD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A%D0%B0%D0%BB%D0%B8%D1%84%D0%BE%D1%80%D0%BD%D0%B8%D1%8F" TargetMode="External"/><Relationship Id="rId11" Type="http://schemas.openxmlformats.org/officeDocument/2006/relationships/hyperlink" Target="https://ru.wikipedia.org/wiki/%D0%A1%D0%B5%D0%B3%D1%80%D0%B5,_%D0%AD%D0%BC%D0%B8%D0%BB%D0%B8%D0%BE_%D0%94%D0%B6%D0%B8%D0%BD%D0%BE" TargetMode="External"/><Relationship Id="rId5" Type="http://schemas.openxmlformats.org/officeDocument/2006/relationships/hyperlink" Target="https://ru.wikipedia.org/wiki/%D0%9D%D0%B0%D1%86%D0%B8%D0%BE%D0%BD%D0%B0%D0%BB%D1%8C%D0%BD%D0%B0%D1%8F_%D0%BB%D0%B0%D0%B1%D0%BE%D1%80%D0%B0%D1%82%D0%BE%D1%80%D0%B8%D1%8F_%D0%B8%D0%BC._%D0%9B%D0%BE%D1%83%D1%80%D0%B5%D0%BD%D1%81%D0%B0_%D0%B2_%D0%91%D0%B5%D1%80%D0%BA%D0%BB%D0%B8" TargetMode="External"/><Relationship Id="rId15" Type="http://schemas.openxmlformats.org/officeDocument/2006/relationships/image" Target="../media/image90.jpeg"/><Relationship Id="rId10" Type="http://schemas.openxmlformats.org/officeDocument/2006/relationships/hyperlink" Target="https://ru.wikipedia.org/wiki/%D0%90%D0%BD%D1%82%D0%B8%D0%BD%D0%B5%D0%B9%D1%82%D1%80%D0%BE%D0%BD" TargetMode="External"/><Relationship Id="rId4" Type="http://schemas.openxmlformats.org/officeDocument/2006/relationships/hyperlink" Target="https://ru.wikipedia.org/wiki/%D0%A3%D1%81%D0%BA%D0%BE%D1%80%D0%B8%D1%82%D0%B5%D0%BB%D1%8C_%D0%B7%D0%B0%D1%80%D1%8F%D0%B6%D0%B5%D0%BD%D0%BD%D1%8B%D1%85_%D1%87%D0%B0%D1%81%D1%82%D0%B8%D1%86" TargetMode="External"/><Relationship Id="rId9" Type="http://schemas.openxmlformats.org/officeDocument/2006/relationships/hyperlink" Target="https://ru.wikipedia.org/wiki/%D0%90%D0%BD%D1%82%D0%B8%D0%BF%D1%80%D0%BE%D1%82%D0%BE%D0%BD" TargetMode="External"/><Relationship Id="rId1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ld.bigenc.ru/physics/text/201780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796F5B-DA1A-4BDB-A2A9-AA77DAEB6AD2}"/>
              </a:ext>
            </a:extLst>
          </p:cNvPr>
          <p:cNvSpPr txBox="1"/>
          <p:nvPr/>
        </p:nvSpPr>
        <p:spPr>
          <a:xfrm>
            <a:off x="1385646" y="1988840"/>
            <a:ext cx="6372708" cy="707886"/>
          </a:xfrm>
          <a:prstGeom prst="rect">
            <a:avLst/>
          </a:prstGeom>
          <a:solidFill>
            <a:srgbClr val="6AE0EC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Проникающее излучение на ускорителях заряженных частиц. Радиационная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80026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42178-20D2-48D4-96F4-964D54217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63" y="628259"/>
            <a:ext cx="7516274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7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A42F7-7F34-4CF4-94DB-C6962534B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4384495" cy="594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7DF019-09ED-402A-A781-AB62558BE551}"/>
              </a:ext>
            </a:extLst>
          </p:cNvPr>
          <p:cNvSpPr txBox="1"/>
          <p:nvPr/>
        </p:nvSpPr>
        <p:spPr>
          <a:xfrm>
            <a:off x="5364088" y="755535"/>
            <a:ext cx="345638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</a:rPr>
              <a:t>Нормальный радиационный фон – 0÷2 </a:t>
            </a:r>
            <a:r>
              <a:rPr lang="ru-RU" dirty="0" err="1">
                <a:solidFill>
                  <a:srgbClr val="000099"/>
                </a:solidFill>
                <a:latin typeface="Arial" panose="020B0604020202020204" pitchFamily="34" charset="0"/>
              </a:rPr>
              <a:t>мкЗв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</a:rPr>
              <a:t>\ч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7386F-2941-4688-8698-C1012E8606EB}"/>
              </a:ext>
            </a:extLst>
          </p:cNvPr>
          <p:cNvSpPr txBox="1"/>
          <p:nvPr/>
        </p:nvSpPr>
        <p:spPr>
          <a:xfrm>
            <a:off x="5148064" y="1628800"/>
            <a:ext cx="3672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</a:rPr>
              <a:t>превышен в 200 раз</a:t>
            </a: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E8942-C128-45D6-A95F-C589E251753E}"/>
              </a:ext>
            </a:extLst>
          </p:cNvPr>
          <p:cNvSpPr txBox="1"/>
          <p:nvPr/>
        </p:nvSpPr>
        <p:spPr>
          <a:xfrm>
            <a:off x="5148064" y="2636912"/>
            <a:ext cx="3672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0.2 * 10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^-6 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Зв\ч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* 365 * 24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ч =</a:t>
            </a:r>
          </a:p>
          <a:p>
            <a:r>
              <a:rPr lang="ru-RU" sz="1600" dirty="0">
                <a:solidFill>
                  <a:srgbClr val="202122"/>
                </a:solidFill>
                <a:latin typeface="Arial" panose="020B0604020202020204" pitchFamily="34" charset="0"/>
              </a:rPr>
              <a:t>= 0.2 *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10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^-6 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Зв * 8760 =</a:t>
            </a:r>
          </a:p>
          <a:p>
            <a:r>
              <a:rPr lang="ru-RU" sz="1600" dirty="0">
                <a:solidFill>
                  <a:srgbClr val="202122"/>
                </a:solidFill>
                <a:latin typeface="Arial" panose="020B0604020202020204" pitchFamily="34" charset="0"/>
              </a:rPr>
              <a:t>= 1752 *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10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^-6 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Зв </a:t>
            </a:r>
          </a:p>
          <a:p>
            <a:r>
              <a:rPr lang="ru-RU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≈1.7мЗв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0406E-E9FF-4ED9-B40F-C3250993D083}"/>
              </a:ext>
            </a:extLst>
          </p:cNvPr>
          <p:cNvSpPr txBox="1"/>
          <p:nvPr/>
        </p:nvSpPr>
        <p:spPr>
          <a:xfrm>
            <a:off x="5148064" y="4221088"/>
            <a:ext cx="3672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Персонал </a:t>
            </a:r>
            <a:r>
              <a:rPr lang="ru-RU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Группы А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– до </a:t>
            </a:r>
            <a:r>
              <a:rPr lang="ru-RU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20мЗв\год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00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E667D8-9948-4669-A39C-ADD28A4C9FCA}"/>
              </a:ext>
            </a:extLst>
          </p:cNvPr>
          <p:cNvSpPr txBox="1"/>
          <p:nvPr/>
        </p:nvSpPr>
        <p:spPr>
          <a:xfrm>
            <a:off x="0" y="522736"/>
            <a:ext cx="524105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величины, описывающие </a:t>
            </a:r>
            <a:r>
              <a:rPr lang="ru-RU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интегральный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по времени </a:t>
            </a:r>
            <a:r>
              <a:rPr lang="ru-RU" sz="16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поток частиц</a:t>
            </a:r>
            <a:endParaRPr lang="ru-RU" sz="1600" b="0" dirty="0">
              <a:solidFill>
                <a:srgbClr val="000000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285750" indent="-285750" algn="just">
              <a:buClr>
                <a:srgbClr val="0000CC"/>
              </a:buClr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величины, описывающие </a:t>
            </a:r>
            <a:r>
              <a:rPr lang="ru-RU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интегральный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по времени                 </a:t>
            </a:r>
            <a:r>
              <a:rPr lang="ru-RU" sz="16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поток энергии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переносимый частицами через вещество, независимо от степени поглощения этого потока</a:t>
            </a:r>
          </a:p>
          <a:p>
            <a:pPr marL="285750" indent="-285750" algn="just">
              <a:buClr>
                <a:srgbClr val="0000CC"/>
              </a:buClr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величины, описывающие </a:t>
            </a:r>
            <a:r>
              <a:rPr lang="ru-RU" sz="16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удельное поглощение энергии</a:t>
            </a:r>
            <a:r>
              <a:rPr lang="ru-RU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веществом</a:t>
            </a:r>
          </a:p>
          <a:p>
            <a:pPr marL="285750" indent="-285750" algn="just">
              <a:buClr>
                <a:srgbClr val="0000CC"/>
              </a:buClr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специальные величины для расчета </a:t>
            </a:r>
            <a:r>
              <a:rPr lang="ru-RU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биологического действия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излучений.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54866-AAC2-46F2-8B9D-BC2B862F9E7A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8E909-208C-4211-BC75-03A382AD7BB9}"/>
              </a:ext>
            </a:extLst>
          </p:cNvPr>
          <p:cNvSpPr txBox="1"/>
          <p:nvPr/>
        </p:nvSpPr>
        <p:spPr>
          <a:xfrm>
            <a:off x="5869160" y="692696"/>
            <a:ext cx="2736304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400" b="0" i="1" dirty="0"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Под </a:t>
            </a:r>
            <a:r>
              <a:rPr lang="ru-RU" sz="1400" b="0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полем излучения </a:t>
            </a:r>
            <a:r>
              <a:rPr lang="ru-RU" sz="1400" b="0" i="0" dirty="0"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в дозиметрии понимают пространственно-временное и энергетическое распределение излучения в рассматриваемой среде.</a:t>
            </a:r>
            <a:endParaRPr lang="ru-RU" sz="1400" dirty="0">
              <a:solidFill>
                <a:srgbClr val="0000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A3278-CBA2-4EFA-A40B-6663AF01FA26}"/>
              </a:ext>
            </a:extLst>
          </p:cNvPr>
          <p:cNvSpPr txBox="1"/>
          <p:nvPr/>
        </p:nvSpPr>
        <p:spPr>
          <a:xfrm>
            <a:off x="5713123" y="2204864"/>
            <a:ext cx="291931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для полного представления о поле излучения необходимо указать, сколько частиц, с какой энергией и в каком направлении приходит в любую точку области пространства в каждый момент времени</a:t>
            </a:r>
            <a:endParaRPr lang="ru-RU" sz="1400" dirty="0">
              <a:solidFill>
                <a:srgbClr val="000099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4B389E-F5AF-4092-8A6F-5C9975662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76" y="4405846"/>
            <a:ext cx="3635896" cy="203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A14508-F27E-4AFC-9BAE-D7E6B21D276D}"/>
              </a:ext>
            </a:extLst>
          </p:cNvPr>
          <p:cNvSpPr txBox="1"/>
          <p:nvPr/>
        </p:nvSpPr>
        <p:spPr>
          <a:xfrm>
            <a:off x="138229" y="4193307"/>
            <a:ext cx="4520976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конечной целью расчетов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и оценок 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является определение числа </a:t>
            </a:r>
            <a:r>
              <a:rPr lang="ru-RU" sz="1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 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частиц ИИ, проходящих через определенную поверхность раздела сред, или частиц, остановившихся в заданном объеме. 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представляет интерес суммарная величина энергии </a:t>
            </a:r>
            <a:r>
              <a:rPr lang="ru-RU" sz="1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переносимой через поверхность или поглощенной в объеме. От этих интегральных величин зависит эффект радиационного воздействия, который может быть оценен или измерен.</a:t>
            </a:r>
            <a:endParaRPr lang="ru-RU" sz="1400" dirty="0">
              <a:solidFill>
                <a:srgbClr val="00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970B04-5A68-4519-BFB5-11B324AEFBF3}"/>
              </a:ext>
            </a:extLst>
          </p:cNvPr>
          <p:cNvSpPr txBox="1"/>
          <p:nvPr/>
        </p:nvSpPr>
        <p:spPr>
          <a:xfrm>
            <a:off x="4098115" y="-12964"/>
            <a:ext cx="5076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-- для количественной оценки действия ИИ на вещество </a:t>
            </a:r>
          </a:p>
        </p:txBody>
      </p:sp>
    </p:spTree>
    <p:extLst>
      <p:ext uri="{BB962C8B-B14F-4D97-AF65-F5344CB8AC3E}">
        <p14:creationId xmlns:p14="http://schemas.microsoft.com/office/powerpoint/2010/main" val="230105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E77CFB-88DD-456B-9B67-02A40D8B1DB4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BFA22-FF66-4299-A682-FBC7B9CEF424}"/>
              </a:ext>
            </a:extLst>
          </p:cNvPr>
          <p:cNvSpPr txBox="1"/>
          <p:nvPr/>
        </p:nvSpPr>
        <p:spPr>
          <a:xfrm>
            <a:off x="-45228" y="345034"/>
            <a:ext cx="6706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Поток ионизирующих частиц 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 отношение числа ионизирующих частиц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dN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падающих на данную поверхность за интервал времени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dt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к этому интервалу: </a:t>
            </a:r>
            <a:r>
              <a:rPr lang="ru-RU" sz="140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Ф=</a:t>
            </a:r>
            <a:r>
              <a:rPr lang="ru-RU" sz="140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dN</a:t>
            </a:r>
            <a:r>
              <a:rPr lang="ru-RU" sz="140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/</a:t>
            </a:r>
            <a:r>
              <a:rPr lang="ru-RU" sz="140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dt</a:t>
            </a:r>
            <a:endParaRPr lang="ru-RU" sz="1400" dirty="0">
              <a:solidFill>
                <a:srgbClr val="0000CC"/>
              </a:solidFill>
              <a:highlight>
                <a:srgbClr val="FFFFCC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B364D-3FF5-49F0-99E6-32CF59E101F3}"/>
              </a:ext>
            </a:extLst>
          </p:cNvPr>
          <p:cNvSpPr txBox="1"/>
          <p:nvPr/>
        </p:nvSpPr>
        <p:spPr>
          <a:xfrm>
            <a:off x="-7145" y="1347061"/>
            <a:ext cx="5155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Плотность потока ионизирующих частиц 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отношение потока ионизирующих частиц 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проникающих в объем элементарной сферы, к площади центрального поперечного сечения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dS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этой сферы: </a:t>
            </a:r>
            <a:r>
              <a:rPr lang="ru-RU" sz="140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φ=Ф/</a:t>
            </a:r>
            <a:r>
              <a:rPr lang="ru-RU" sz="140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dS</a:t>
            </a:r>
            <a:r>
              <a:rPr lang="ru-RU" sz="140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=</a:t>
            </a:r>
            <a:r>
              <a:rPr lang="ru-RU" sz="140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dN</a:t>
            </a:r>
            <a:r>
              <a:rPr lang="ru-RU" sz="140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/(</a:t>
            </a:r>
            <a:r>
              <a:rPr lang="ru-RU" sz="140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dS</a:t>
            </a:r>
            <a:r>
              <a:rPr lang="ru-RU" sz="140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 </a:t>
            </a:r>
            <a:r>
              <a:rPr lang="ru-RU" sz="140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dt</a:t>
            </a:r>
            <a:r>
              <a:rPr lang="ru-RU" sz="140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)</a:t>
            </a:r>
            <a:endParaRPr lang="ru-RU" sz="1400" dirty="0">
              <a:solidFill>
                <a:srgbClr val="0000CC"/>
              </a:solidFill>
              <a:highlight>
                <a:srgbClr val="FFFFCC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607D3-F203-41DA-AA6A-54AD30A3A4EF}"/>
              </a:ext>
            </a:extLst>
          </p:cNvPr>
          <p:cNvSpPr txBox="1"/>
          <p:nvPr/>
        </p:nvSpPr>
        <p:spPr>
          <a:xfrm>
            <a:off x="26557" y="2572685"/>
            <a:ext cx="67867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Флюенс</a:t>
            </a:r>
            <a:r>
              <a:rPr lang="ru-RU" sz="14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ионизирующих частиц 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 отношение числа ионизирующих частиц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dN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проникающих в объем элементар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ной сферы, к площади центрального поперечного сечения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dS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этой сферы: 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Ф=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dN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/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dS</a:t>
            </a:r>
            <a:endParaRPr lang="ru-RU" sz="1400" b="0" i="0" dirty="0">
              <a:solidFill>
                <a:srgbClr val="0000CC"/>
              </a:solidFill>
              <a:effectLst/>
              <a:highlight>
                <a:srgbClr val="FFFFCC"/>
              </a:highlight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3547C-BB90-4A16-805A-F81F18AFE722}"/>
              </a:ext>
            </a:extLst>
          </p:cNvPr>
          <p:cNvSpPr txBox="1"/>
          <p:nvPr/>
        </p:nvSpPr>
        <p:spPr>
          <a:xfrm>
            <a:off x="26556" y="3490237"/>
            <a:ext cx="63994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Поток энергии ионизирующих частиц 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отношение суммарной энергии (исключая энергию покоя)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dW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всех ионизирующих частиц, падающих на данную поверхность за интервал времени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dt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к этому интервалу: 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Ф</a:t>
            </a:r>
            <a:r>
              <a:rPr lang="ru-RU" sz="10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Е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=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dW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/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dt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6E3B8D-8BE4-456C-98A7-995C600C6326}"/>
              </a:ext>
            </a:extLst>
          </p:cNvPr>
          <p:cNvSpPr txBox="1"/>
          <p:nvPr/>
        </p:nvSpPr>
        <p:spPr>
          <a:xfrm>
            <a:off x="54577" y="4444415"/>
            <a:ext cx="48054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Плотность потока энергии ионизирующих частиц 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отношение потока энергии ионизирующих частиц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dФ</a:t>
            </a:r>
            <a:r>
              <a:rPr lang="ru-RU" sz="105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проникающих в объем элементарной сферы, к площади центрального поперечного сечения </a:t>
            </a:r>
            <a:r>
              <a:rPr lang="ru-RU" sz="14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dS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этой </a:t>
            </a:r>
            <a:r>
              <a:rPr lang="ru-RU" sz="14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сферы: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I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=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dФ</a:t>
            </a:r>
            <a:r>
              <a:rPr lang="ru-RU" sz="105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Е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/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dS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=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dW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/(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dS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 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dt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111BD-A1F4-45E2-A263-06745B286F08}"/>
              </a:ext>
            </a:extLst>
          </p:cNvPr>
          <p:cNvSpPr txBox="1"/>
          <p:nvPr/>
        </p:nvSpPr>
        <p:spPr>
          <a:xfrm>
            <a:off x="33950" y="5803595"/>
            <a:ext cx="6012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Флюенс</a:t>
            </a:r>
            <a:r>
              <a:rPr lang="ru-RU" sz="14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энергии ионизирующих частиц 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отношение суммарной энергии (исключая энергию покоя)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dW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всех ионизирующих частиц, проникающих в объем элементарной сферы, к площади центрального поперечного сечения </a:t>
            </a:r>
            <a:r>
              <a:rPr lang="ru-RU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dS</a:t>
            </a:r>
            <a:r>
              <a:rPr lang="ru-RU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этой сферы:</a:t>
            </a:r>
            <a:r>
              <a:rPr lang="ru-RU" sz="1400" b="0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 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Ф</a:t>
            </a:r>
            <a:r>
              <a:rPr lang="ru-RU" sz="11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W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=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dW</a:t>
            </a:r>
            <a:r>
              <a:rPr lang="ru-RU" sz="14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/</a:t>
            </a:r>
            <a:r>
              <a:rPr lang="ru-RU" sz="14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dS</a:t>
            </a:r>
            <a:endParaRPr lang="ru-RU" sz="1400" dirty="0">
              <a:solidFill>
                <a:srgbClr val="0000CC"/>
              </a:solidFill>
              <a:highlight>
                <a:srgbClr val="FFFFCC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9AD4F5-0F82-4C04-8945-3297C69D9C3D}"/>
              </a:ext>
            </a:extLst>
          </p:cNvPr>
          <p:cNvSpPr txBox="1"/>
          <p:nvPr/>
        </p:nvSpPr>
        <p:spPr>
          <a:xfrm>
            <a:off x="5436096" y="-48769"/>
            <a:ext cx="4607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Интегральные характеристики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4D2C868-EC59-4479-9AE6-9CEBA88CE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5"/>
          <a:stretch/>
        </p:blipFill>
        <p:spPr>
          <a:xfrm>
            <a:off x="6858508" y="273532"/>
            <a:ext cx="2094041" cy="94785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ACD362E-2420-41DC-99FB-CA786A676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709" y="2662756"/>
            <a:ext cx="1469637" cy="49079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FBAA5A3-DF5C-47A7-BAE4-D423150B0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981" y="3436026"/>
            <a:ext cx="2291568" cy="103852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CC11615-AA48-4B45-BCD1-2A075B420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729" y="4417181"/>
            <a:ext cx="2688943" cy="11981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BE0B80F-A9EB-4105-937F-9BA1155E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336" y="6045822"/>
            <a:ext cx="1805287" cy="64058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2898DD-2B89-4ACC-9968-FFFE1617A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5" y="1290043"/>
            <a:ext cx="2448272" cy="1038661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EEC8D38-E70B-4DB4-A69D-1D3403DC5F25}"/>
              </a:ext>
            </a:extLst>
          </p:cNvPr>
          <p:cNvCxnSpPr/>
          <p:nvPr/>
        </p:nvCxnSpPr>
        <p:spPr>
          <a:xfrm>
            <a:off x="215516" y="3332442"/>
            <a:ext cx="8712968" cy="54211"/>
          </a:xfrm>
          <a:prstGeom prst="line">
            <a:avLst/>
          </a:prstGeom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18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67908B-315E-4BC7-AEB4-43A20FE19625}"/>
              </a:ext>
            </a:extLst>
          </p:cNvPr>
          <p:cNvSpPr txBox="1"/>
          <p:nvPr/>
        </p:nvSpPr>
        <p:spPr>
          <a:xfrm>
            <a:off x="0" y="0"/>
            <a:ext cx="55801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Действие ИИ на биологические объекты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A62B8-1EEE-462D-BAD8-BF78E3C38B44}"/>
              </a:ext>
            </a:extLst>
          </p:cNvPr>
          <p:cNvSpPr txBox="1"/>
          <p:nvPr/>
        </p:nvSpPr>
        <p:spPr>
          <a:xfrm>
            <a:off x="6300192" y="107340"/>
            <a:ext cx="2808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-- как оценить ??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DBC40-5F36-4C0F-8F89-A8B557E3553B}"/>
              </a:ext>
            </a:extLst>
          </p:cNvPr>
          <p:cNvSpPr txBox="1"/>
          <p:nvPr/>
        </p:nvSpPr>
        <p:spPr>
          <a:xfrm>
            <a:off x="0" y="476672"/>
            <a:ext cx="55801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Характеристики интегрального потока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могут быть использованы для вычисления величины </a:t>
            </a:r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поглощенной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в облучаемой среде </a:t>
            </a:r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энергии ИИ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однако, в силу сложности таких расчетов и зависимости результатов воздействия излучений на свойства среды и жизнедеятельность организмов от сорта частиц и их энергии, возникла необходимость ввода другой характеристики поля излучения — </a:t>
            </a:r>
            <a:r>
              <a:rPr lang="ru-RU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дозы излучения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96945C-1BF3-4F68-9DEB-4206290D6696}"/>
              </a:ext>
            </a:extLst>
          </p:cNvPr>
          <p:cNvSpPr txBox="1"/>
          <p:nvPr/>
        </p:nvSpPr>
        <p:spPr>
          <a:xfrm>
            <a:off x="143508" y="4365104"/>
            <a:ext cx="8749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Поглощенная веществом энергия ИИ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затрачивается на ионизацию и возбуждение атомов, на образование дефектов структуры, на протекание химических реакций (а в некоторых особых случаях — на ядерные реакции) и на увеличение энергии теплового движения частиц вещества.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2C501-A9DF-40B1-85EC-DFA35DF08AC8}"/>
              </a:ext>
            </a:extLst>
          </p:cNvPr>
          <p:cNvSpPr txBox="1"/>
          <p:nvPr/>
        </p:nvSpPr>
        <p:spPr>
          <a:xfrm>
            <a:off x="143508" y="5877272"/>
            <a:ext cx="8856984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Основная задача дозиметрии — дать количественную оценку эффекта воздействия ИИ на облучаемый объект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E8651F-95B0-48C6-95DF-A57F3F6B6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838"/>
            <a:ext cx="255498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6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A670E-E78D-40F2-9382-70433F77E2D4}"/>
              </a:ext>
            </a:extLst>
          </p:cNvPr>
          <p:cNvSpPr txBox="1"/>
          <p:nvPr/>
        </p:nvSpPr>
        <p:spPr>
          <a:xfrm>
            <a:off x="0" y="0"/>
            <a:ext cx="435597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Доза излучения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FF152D-B992-4593-8C65-4E495A911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38336"/>
            <a:ext cx="4390945" cy="6381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6437BB-3EFD-4587-A25C-68A8EBF0DE01}"/>
              </a:ext>
            </a:extLst>
          </p:cNvPr>
          <p:cNvSpPr txBox="1"/>
          <p:nvPr/>
        </p:nvSpPr>
        <p:spPr>
          <a:xfrm>
            <a:off x="3297480" y="3117870"/>
            <a:ext cx="151216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Схема образования дозовых характеристик поля ионизирующего излучения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4586-E1DE-4C00-952A-3A5EA232E356}"/>
              </a:ext>
            </a:extLst>
          </p:cNvPr>
          <p:cNvSpPr txBox="1"/>
          <p:nvPr/>
        </p:nvSpPr>
        <p:spPr>
          <a:xfrm>
            <a:off x="395536" y="5056925"/>
            <a:ext cx="4032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КАЗАНСКИЙ ГОСУДАРСТВЕННЫЙ УНИВЕРСИТЕТ ФИЗИЧЕСКИЙ ФАКУЛЬТЕТ</a:t>
            </a:r>
          </a:p>
          <a:p>
            <a:pPr algn="ctr"/>
            <a:r>
              <a:rPr lang="ru-RU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КАФЕДРА ФИЗИКИ ТВЕРДОГО ТЕЛА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14014-B196-4B13-A8E5-FF4D470A440D}"/>
              </a:ext>
            </a:extLst>
          </p:cNvPr>
          <p:cNvSpPr txBox="1"/>
          <p:nvPr/>
        </p:nvSpPr>
        <p:spPr>
          <a:xfrm>
            <a:off x="108827" y="5788667"/>
            <a:ext cx="4605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Л.Д. Зарипова</a:t>
            </a:r>
          </a:p>
          <a:p>
            <a:pPr algn="l"/>
            <a:r>
              <a:rPr lang="ru-RU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ФИЗИЧЕСКИЕ ОСНОВЫ ДОЗИМЕТРИИ. РАДИАЦИОННАЯ БЕЗОПАСНОСТЬ.</a:t>
            </a:r>
          </a:p>
          <a:p>
            <a:pPr algn="ctr"/>
            <a:r>
              <a:rPr lang="ru-RU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(методическое пособие)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D4852-B50F-46F1-9DDF-1C146B631343}"/>
              </a:ext>
            </a:extLst>
          </p:cNvPr>
          <p:cNvSpPr txBox="1"/>
          <p:nvPr/>
        </p:nvSpPr>
        <p:spPr>
          <a:xfrm>
            <a:off x="369805" y="779205"/>
            <a:ext cx="2762036" cy="4185761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222222"/>
                </a:solidFill>
                <a:effectLst/>
                <a:latin typeface="ArialMT"/>
              </a:rPr>
              <a:t>Физической основой дозы ионизирующего излучения является </a:t>
            </a:r>
            <a:r>
              <a:rPr lang="ru-RU" sz="1400" b="0" i="0" dirty="0">
                <a:solidFill>
                  <a:srgbClr val="0000CC"/>
                </a:solidFill>
                <a:effectLst/>
                <a:latin typeface="ArialMT"/>
              </a:rPr>
              <a:t>преобразование энергии излучения 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ArialMT"/>
              </a:rPr>
              <a:t>в процессе его взаимодействия с атомами или их ядрами, электронами и молекулами облучаемой среды, в результате которого </a:t>
            </a:r>
            <a:r>
              <a:rPr lang="ru-RU" sz="1400" b="0" i="0" dirty="0">
                <a:solidFill>
                  <a:srgbClr val="0000CC"/>
                </a:solidFill>
                <a:effectLst/>
                <a:latin typeface="ArialMT"/>
              </a:rPr>
              <a:t>часть этой энергии поглощается веществом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ArialMT"/>
              </a:rPr>
              <a:t>. </a:t>
            </a:r>
            <a:r>
              <a:rPr lang="ru-RU" sz="1400" b="0" i="0" dirty="0">
                <a:solidFill>
                  <a:srgbClr val="FF0000"/>
                </a:solidFill>
                <a:effectLst/>
                <a:latin typeface="ArialMT"/>
              </a:rPr>
              <a:t>Поглощенная энергия 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ArialMT"/>
              </a:rPr>
              <a:t>является </a:t>
            </a:r>
            <a:r>
              <a:rPr lang="ru-RU" sz="1400" b="0" i="0" dirty="0">
                <a:solidFill>
                  <a:srgbClr val="FF0000"/>
                </a:solidFill>
                <a:effectLst/>
                <a:latin typeface="ArialMT"/>
              </a:rPr>
              <a:t>первопричиной процессов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ArialMT"/>
              </a:rPr>
              <a:t>, приводящих к наблюдаемым радиационно-индуцированным эффектам, и потому дозиметрические величины оказываются связанными с </a:t>
            </a:r>
            <a:r>
              <a:rPr lang="ru-RU" sz="1400" b="0" i="0" dirty="0">
                <a:solidFill>
                  <a:srgbClr val="FF0000"/>
                </a:solidFill>
                <a:effectLst/>
                <a:latin typeface="ArialMT"/>
              </a:rPr>
              <a:t>поглощенной энергией излучения.</a:t>
            </a:r>
            <a:endParaRPr lang="ru-RU" sz="1400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241A7A-F710-4E49-930C-7B9028FA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57895" y="1097360"/>
            <a:ext cx="2448272" cy="154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47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68E94C-BE04-4EDA-B455-FF25992DDEFB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71100-86D7-40CB-8419-6F213B757B7F}"/>
              </a:ext>
            </a:extLst>
          </p:cNvPr>
          <p:cNvSpPr txBox="1"/>
          <p:nvPr/>
        </p:nvSpPr>
        <p:spPr>
          <a:xfrm>
            <a:off x="179512" y="476672"/>
            <a:ext cx="835292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 определения меры поглощенной энергии любого вида излучения в среде принято понятие </a:t>
            </a:r>
            <a:r>
              <a:rPr lang="ru-RU" sz="2000" b="1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поглощенной дозы излучения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Поглощенная доза излучения </a:t>
            </a:r>
            <a:r>
              <a:rPr lang="ru-RU" sz="2000" b="1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ru-R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определяется как отношение средней энергии </a:t>
            </a:r>
            <a:r>
              <a:rPr lang="ru-RU" sz="2000" b="1" i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dЕ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переданной ионизирующим излучением веществу в элементарном объеме, к массе </a:t>
            </a:r>
            <a:r>
              <a:rPr lang="ru-RU" sz="2000" b="1" i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dm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вещества в этом объеме:</a:t>
            </a:r>
            <a:endParaRPr lang="ru-RU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80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 = d</a:t>
            </a:r>
            <a:r>
              <a:rPr lang="ru-RU" sz="280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Е</a:t>
            </a:r>
            <a:r>
              <a:rPr lang="en-US" sz="280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/dm</a:t>
            </a:r>
            <a:endParaRPr lang="ru-RU" sz="2800" i="1" dirty="0">
              <a:solidFill>
                <a:srgbClr val="0000CC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  <a:p>
            <a:endParaRPr lang="ru-RU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 единицу поглощенной дозы излучения в СИ принимается </a:t>
            </a:r>
            <a:r>
              <a:rPr lang="ru-RU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грей </a:t>
            </a:r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(Гр). </a:t>
            </a:r>
          </a:p>
          <a:p>
            <a:endParaRPr lang="ru-RU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Грей равен поглощенной дозе ионизирующего излучения, при которой веществу массой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1 кг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передается энергия ионизирующего излучения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1 Дж (1Гр = 1 Дж/кг).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47289-C9FD-4E16-87DA-B2FD0D0F471F}"/>
              </a:ext>
            </a:extLst>
          </p:cNvPr>
          <p:cNvSpPr txBox="1"/>
          <p:nvPr/>
        </p:nvSpPr>
        <p:spPr>
          <a:xfrm>
            <a:off x="5494395" y="4073004"/>
            <a:ext cx="347009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MT"/>
              </a:rPr>
              <a:t>величина поглощенной дозы не учитывает того, что при одинаковой поглощенной дозе α-излучение и нейтронное излучение гораздо опаснее, чем β-излучение или</a:t>
            </a:r>
            <a:r>
              <a:rPr lang="en-US" sz="12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MT"/>
              </a:rPr>
              <a:t> </a:t>
            </a:r>
            <a:r>
              <a:rPr lang="ru-RU" sz="10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MT"/>
              </a:rPr>
              <a:t>γ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MT"/>
              </a:rPr>
              <a:t>-</a:t>
            </a:r>
            <a:r>
              <a:rPr lang="ru-RU" sz="12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MT"/>
              </a:rPr>
              <a:t>излучение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MT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2">
                  <a:lumMod val="75000"/>
                </a:schemeClr>
              </a:solidFill>
              <a:latin typeface="ArialM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ArialMT"/>
              </a:rPr>
              <a:t>Поэтому для более точной оценки степени поражения организма величину поглощенной дозы надо увеличить на некоторый коэффициент, отражающий способность излучения данного вида повреждать биологические объекты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5C439-366D-4126-8CD2-3443E155698A}"/>
              </a:ext>
            </a:extLst>
          </p:cNvPr>
          <p:cNvSpPr txBox="1"/>
          <p:nvPr/>
        </p:nvSpPr>
        <p:spPr>
          <a:xfrm>
            <a:off x="3851920" y="0"/>
            <a:ext cx="12241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Базовые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F6EB6-A665-4CC8-82E9-EB403A0189D6}"/>
              </a:ext>
            </a:extLst>
          </p:cNvPr>
          <p:cNvSpPr txBox="1"/>
          <p:nvPr/>
        </p:nvSpPr>
        <p:spPr>
          <a:xfrm>
            <a:off x="6804248" y="-8626"/>
            <a:ext cx="2520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CC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П</a:t>
            </a:r>
            <a:r>
              <a:rPr lang="ru-RU" sz="200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оглощенная доза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3CDAF3-5925-49F4-A50F-FADABB16BEBB}"/>
              </a:ext>
            </a:extLst>
          </p:cNvPr>
          <p:cNvSpPr txBox="1"/>
          <p:nvPr/>
        </p:nvSpPr>
        <p:spPr>
          <a:xfrm>
            <a:off x="206967" y="4005064"/>
            <a:ext cx="52708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Доза излучения зависит от времени облучения. С течением времени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доза накапливается. Изменение дозы в единицу времени называется мощностью дозы: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F306128-A617-42B4-B738-94CBFA016600}"/>
              </a:ext>
            </a:extLst>
          </p:cNvPr>
          <p:cNvCxnSpPr/>
          <p:nvPr/>
        </p:nvCxnSpPr>
        <p:spPr>
          <a:xfrm>
            <a:off x="323528" y="3861048"/>
            <a:ext cx="7992888" cy="0"/>
          </a:xfrm>
          <a:prstGeom prst="line">
            <a:avLst/>
          </a:prstGeom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E71378-119B-4A50-8504-CC04488C9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5" t="-3156" r="385" b="55942"/>
          <a:stretch/>
        </p:blipFill>
        <p:spPr>
          <a:xfrm>
            <a:off x="998318" y="4941168"/>
            <a:ext cx="3141634" cy="9732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E482FF-FA2F-40FF-A51C-162E99DA1553}"/>
              </a:ext>
            </a:extLst>
          </p:cNvPr>
          <p:cNvSpPr txBox="1"/>
          <p:nvPr/>
        </p:nvSpPr>
        <p:spPr>
          <a:xfrm>
            <a:off x="107504" y="6018386"/>
            <a:ext cx="53868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больше мощность дозы, тем быстрее растет доза излучения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Зная мощность дозы, легко определить дозу за известный промежуток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948982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3BE6AF2-6563-4765-8D8E-32797627C9ED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7528E-4BCA-4978-83B9-C5382D6BF080}"/>
              </a:ext>
            </a:extLst>
          </p:cNvPr>
          <p:cNvSpPr txBox="1"/>
          <p:nvPr/>
        </p:nvSpPr>
        <p:spPr>
          <a:xfrm>
            <a:off x="3851920" y="0"/>
            <a:ext cx="12241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Базовые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522C9-AEF7-40F3-B610-261D7F909049}"/>
              </a:ext>
            </a:extLst>
          </p:cNvPr>
          <p:cNvSpPr txBox="1"/>
          <p:nvPr/>
        </p:nvSpPr>
        <p:spPr>
          <a:xfrm>
            <a:off x="8172400" y="0"/>
            <a:ext cx="1224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CC"/>
                </a:solidFill>
                <a:highlight>
                  <a:srgbClr val="FFFF00"/>
                </a:highlight>
                <a:latin typeface="ArialMT"/>
              </a:rPr>
              <a:t>Керма</a:t>
            </a:r>
            <a:endParaRPr lang="en-US" sz="1800" i="1" dirty="0">
              <a:solidFill>
                <a:srgbClr val="0000CC"/>
              </a:solidFill>
              <a:highlight>
                <a:srgbClr val="FFFF00"/>
              </a:highlight>
              <a:latin typeface="ArialM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5E34E3-4831-4667-8C07-A50EF30D1F4D}"/>
              </a:ext>
            </a:extLst>
          </p:cNvPr>
          <p:cNvSpPr txBox="1"/>
          <p:nvPr/>
        </p:nvSpPr>
        <p:spPr>
          <a:xfrm>
            <a:off x="35496" y="402649"/>
            <a:ext cx="9001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u="none" strike="noStrike" baseline="0" dirty="0">
                <a:latin typeface="ArialMT"/>
              </a:rPr>
              <a:t>Для определения воздействия на среду косвенно ионизирующего излучения вводится понятие </a:t>
            </a:r>
            <a:r>
              <a:rPr lang="ru-RU" b="0" i="1" u="none" strike="noStrike" baseline="0" dirty="0">
                <a:solidFill>
                  <a:srgbClr val="0000CC"/>
                </a:solidFill>
                <a:highlight>
                  <a:srgbClr val="FFFF00"/>
                </a:highlight>
                <a:latin typeface="Arial-ItalicMT"/>
              </a:rPr>
              <a:t>кермы</a:t>
            </a:r>
            <a:r>
              <a:rPr lang="ru-RU" b="0" i="1" u="none" strike="noStrike" baseline="0" dirty="0">
                <a:latin typeface="Arial-ItalicMT"/>
              </a:rPr>
              <a:t> </a:t>
            </a:r>
            <a:r>
              <a:rPr lang="ru-RU" b="0" i="0" u="none" strike="noStrike" baseline="0" dirty="0">
                <a:latin typeface="ArialMT"/>
              </a:rPr>
              <a:t>(</a:t>
            </a:r>
            <a:r>
              <a:rPr lang="ru-RU" b="0" i="0" u="none" strike="noStrike" baseline="0" dirty="0" err="1">
                <a:latin typeface="ArialMT"/>
              </a:rPr>
              <a:t>kerm</a:t>
            </a:r>
            <a:r>
              <a:rPr lang="ru-RU" b="0" i="0" u="none" strike="noStrike" baseline="0" dirty="0">
                <a:latin typeface="ArialMT"/>
              </a:rPr>
              <a:t> — сокращение от “</a:t>
            </a:r>
            <a:r>
              <a:rPr lang="en-US" b="0" i="0" u="none" strike="noStrike" baseline="0" dirty="0">
                <a:latin typeface="ArialMT"/>
              </a:rPr>
              <a:t>kinetic energy released in material”, </a:t>
            </a:r>
            <a:r>
              <a:rPr lang="ru-RU" b="0" i="0" u="none" strike="noStrike" baseline="0" dirty="0">
                <a:latin typeface="ArialMT"/>
              </a:rPr>
              <a:t>что означает освобожденную в веществе кинетическую энергию). </a:t>
            </a:r>
          </a:p>
          <a:p>
            <a:pPr algn="ctr"/>
            <a:r>
              <a:rPr lang="en-US" sz="2400" b="0" i="1" u="none" strike="noStrike" baseline="0" dirty="0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K = </a:t>
            </a:r>
            <a:r>
              <a:rPr lang="en-US" sz="2400" b="0" i="1" u="none" strike="noStrike" baseline="0" dirty="0" err="1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dE</a:t>
            </a:r>
            <a:r>
              <a:rPr lang="en-US" sz="1600" b="0" i="1" u="none" strike="noStrike" baseline="0" dirty="0" err="1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k</a:t>
            </a:r>
            <a:r>
              <a:rPr lang="en-US" sz="2400" b="0" i="1" u="none" strike="noStrike" baseline="0" dirty="0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/dm</a:t>
            </a:r>
            <a:endParaRPr lang="ru-RU" sz="2400" b="0" i="1" u="none" strike="noStrike" baseline="0" dirty="0">
              <a:solidFill>
                <a:srgbClr val="0000CC"/>
              </a:solidFill>
              <a:highlight>
                <a:srgbClr val="FFFF00"/>
              </a:highlight>
              <a:latin typeface="BookmanOldStyle-Italic"/>
            </a:endParaRPr>
          </a:p>
          <a:p>
            <a:pPr algn="ctr"/>
            <a:endParaRPr lang="ru-RU" b="0" i="0" u="none" strike="noStrike" baseline="0" dirty="0">
              <a:solidFill>
                <a:srgbClr val="0000CC"/>
              </a:solidFill>
              <a:highlight>
                <a:srgbClr val="FFFF00"/>
              </a:highlight>
              <a:latin typeface="ArialMT"/>
            </a:endParaRPr>
          </a:p>
          <a:p>
            <a:pPr algn="l"/>
            <a:r>
              <a:rPr lang="ru-RU" b="0" i="0" u="none" strike="noStrike" baseline="0" dirty="0">
                <a:latin typeface="ArialMT"/>
              </a:rPr>
              <a:t>- отношение суммы </a:t>
            </a:r>
            <a:r>
              <a:rPr lang="ru-RU" b="0" i="0" u="none" strike="noStrike" baseline="0" dirty="0">
                <a:solidFill>
                  <a:srgbClr val="0000CC"/>
                </a:solidFill>
                <a:latin typeface="ArialMT"/>
              </a:rPr>
              <a:t>начальных кинетических энергий </a:t>
            </a:r>
            <a:r>
              <a:rPr lang="ru-RU" sz="2000" b="0" i="1" u="none" strike="noStrike" baseline="0" dirty="0" err="1">
                <a:solidFill>
                  <a:srgbClr val="0000CC"/>
                </a:solidFill>
                <a:latin typeface="BookmanOldStyle-Italic"/>
              </a:rPr>
              <a:t>dE</a:t>
            </a:r>
            <a:r>
              <a:rPr lang="ru-RU" sz="1000" b="0" i="1" u="none" strike="noStrike" baseline="0" dirty="0" err="1">
                <a:solidFill>
                  <a:srgbClr val="0000CC"/>
                </a:solidFill>
                <a:latin typeface="BookmanOldStyle-Italic"/>
              </a:rPr>
              <a:t>k</a:t>
            </a:r>
            <a:r>
              <a:rPr lang="ru-RU" sz="900" b="0" i="1" u="none" strike="noStrike" baseline="0" dirty="0">
                <a:latin typeface="BookmanOldStyle-Italic"/>
              </a:rPr>
              <a:t>  </a:t>
            </a:r>
            <a:r>
              <a:rPr lang="ru-RU" b="0" i="0" u="none" strike="noStrike" baseline="0" dirty="0">
                <a:latin typeface="ArialMT"/>
              </a:rPr>
              <a:t>всех заряженных ионизирующих частиц, </a:t>
            </a:r>
            <a:r>
              <a:rPr lang="ru-RU" sz="1800" dirty="0">
                <a:latin typeface="ArialMT"/>
              </a:rPr>
              <a:t>освобожденных излучением </a:t>
            </a:r>
            <a:r>
              <a:rPr lang="ru-RU" b="0" i="0" u="none" strike="noStrike" baseline="0" dirty="0">
                <a:latin typeface="ArialMT"/>
              </a:rPr>
              <a:t>в элементарном объеме вещества, к </a:t>
            </a:r>
            <a:r>
              <a:rPr lang="ru-RU" b="0" i="0" u="none" strike="noStrike" baseline="0" dirty="0">
                <a:solidFill>
                  <a:srgbClr val="0000CC"/>
                </a:solidFill>
                <a:latin typeface="ArialMT"/>
              </a:rPr>
              <a:t>массе</a:t>
            </a:r>
            <a:r>
              <a:rPr lang="ru-RU" b="0" i="0" u="none" strike="noStrike" baseline="0" dirty="0">
                <a:latin typeface="ArialMT"/>
              </a:rPr>
              <a:t> </a:t>
            </a:r>
            <a:r>
              <a:rPr lang="ru-RU" b="0" i="1" u="none" strike="noStrike" baseline="0" dirty="0" err="1">
                <a:solidFill>
                  <a:srgbClr val="0000CC"/>
                </a:solidFill>
                <a:latin typeface="ArialMT"/>
              </a:rPr>
              <a:t>dm</a:t>
            </a:r>
            <a:r>
              <a:rPr lang="ru-RU" b="0" i="0" u="none" strike="noStrike" baseline="0" dirty="0">
                <a:latin typeface="ArialMT"/>
              </a:rPr>
              <a:t> вещества в этом объеме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98071-5511-43AD-826F-2E9375E0D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810" b="2161"/>
          <a:stretch/>
        </p:blipFill>
        <p:spPr>
          <a:xfrm>
            <a:off x="2555776" y="2780928"/>
            <a:ext cx="3477110" cy="9361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26C7B5-CE57-48A3-8697-4DF1A1E7B3FE}"/>
              </a:ext>
            </a:extLst>
          </p:cNvPr>
          <p:cNvSpPr txBox="1"/>
          <p:nvPr/>
        </p:nvSpPr>
        <p:spPr>
          <a:xfrm>
            <a:off x="107504" y="3789040"/>
            <a:ext cx="88569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Значение кермы </a:t>
            </a:r>
            <a:r>
              <a:rPr lang="ru-RU" dirty="0"/>
              <a:t>излучения в некоторой точке облучаемого вещества </a:t>
            </a:r>
            <a:r>
              <a:rPr lang="ru-RU" dirty="0">
                <a:solidFill>
                  <a:srgbClr val="0000CC"/>
                </a:solidFill>
                <a:highlight>
                  <a:srgbClr val="FFFFCC"/>
                </a:highlight>
              </a:rPr>
              <a:t>зависит</a:t>
            </a:r>
            <a:r>
              <a:rPr lang="ru-RU" dirty="0"/>
              <a:t> только от </a:t>
            </a:r>
            <a:r>
              <a:rPr lang="ru-RU" dirty="0">
                <a:solidFill>
                  <a:srgbClr val="0000CC"/>
                </a:solidFill>
              </a:rPr>
              <a:t>свойств излучения </a:t>
            </a:r>
            <a:r>
              <a:rPr lang="ru-RU" dirty="0"/>
              <a:t>и </a:t>
            </a:r>
            <a:r>
              <a:rPr lang="ru-RU" dirty="0">
                <a:solidFill>
                  <a:srgbClr val="0000CC"/>
                </a:solidFill>
              </a:rPr>
              <a:t>свойств облучаемой среды </a:t>
            </a:r>
            <a:r>
              <a:rPr lang="ru-RU" dirty="0"/>
              <a:t>непосредственно в рассматриваемой точке. Керма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highlight>
                  <a:srgbClr val="FFFFCC"/>
                </a:highlight>
              </a:rPr>
              <a:t>не зависит </a:t>
            </a:r>
            <a:r>
              <a:rPr lang="ru-RU" dirty="0"/>
              <a:t>от свойств среды, в которой распространяется излучение. Она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highlight>
                  <a:srgbClr val="FFFFCC"/>
                </a:highlight>
              </a:rPr>
              <a:t>не зависит </a:t>
            </a:r>
            <a:r>
              <a:rPr lang="ru-RU" dirty="0"/>
              <a:t>также и от направленности поля излучения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ADE78-02E7-46EB-8236-B1DDF2F6DF53}"/>
              </a:ext>
            </a:extLst>
          </p:cNvPr>
          <p:cNvSpPr txBox="1"/>
          <p:nvPr/>
        </p:nvSpPr>
        <p:spPr>
          <a:xfrm>
            <a:off x="3982750" y="5157192"/>
            <a:ext cx="5149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CC"/>
                </a:solidFill>
                <a:latin typeface="ArialMT"/>
              </a:rPr>
              <a:t>На практике обычно приближенно принимают </a:t>
            </a:r>
            <a:r>
              <a:rPr lang="ru-RU" sz="1600" i="1" dirty="0">
                <a:solidFill>
                  <a:srgbClr val="0000CC"/>
                </a:solidFill>
                <a:latin typeface="ArialMT"/>
              </a:rPr>
              <a:t>D ≈ K</a:t>
            </a:r>
            <a:endParaRPr lang="ru-RU" sz="1600" dirty="0">
              <a:solidFill>
                <a:srgbClr val="0000CC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7186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A3B1D8-7D19-4725-AA3D-140552957B03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6532D1-76B4-472B-9A61-76C6BC555ED4}"/>
              </a:ext>
            </a:extLst>
          </p:cNvPr>
          <p:cNvSpPr txBox="1"/>
          <p:nvPr/>
        </p:nvSpPr>
        <p:spPr>
          <a:xfrm>
            <a:off x="3851920" y="0"/>
            <a:ext cx="12241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Базовые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23E62-02AE-42DA-BD46-A546F753E101}"/>
              </a:ext>
            </a:extLst>
          </p:cNvPr>
          <p:cNvSpPr txBox="1"/>
          <p:nvPr/>
        </p:nvSpPr>
        <p:spPr>
          <a:xfrm>
            <a:off x="-1746" y="400110"/>
            <a:ext cx="56538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CC"/>
                </a:solidFill>
                <a:highlight>
                  <a:srgbClr val="FFFF00"/>
                </a:highlight>
              </a:rPr>
              <a:t>Экспозиционная доза X </a:t>
            </a:r>
            <a:r>
              <a:rPr lang="ru-RU" sz="1600" dirty="0"/>
              <a:t>— это количественная характеристика фотонного излучения, которая основана на его</a:t>
            </a:r>
          </a:p>
          <a:p>
            <a:r>
              <a:rPr lang="ru-RU" sz="1600" dirty="0"/>
              <a:t>ионизирующем действии в сухом атмосферном воздухе и</a:t>
            </a:r>
            <a:endParaRPr lang="en-US" sz="1600" dirty="0"/>
          </a:p>
          <a:p>
            <a:endParaRPr lang="ru-RU" sz="1600" dirty="0"/>
          </a:p>
          <a:p>
            <a:pPr algn="ctr"/>
            <a:r>
              <a:rPr lang="ru-RU" sz="1600" i="1" dirty="0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Х</a:t>
            </a:r>
            <a:r>
              <a:rPr lang="en-US" sz="1600" b="0" i="1" u="none" strike="noStrike" baseline="0" dirty="0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 = </a:t>
            </a:r>
            <a:r>
              <a:rPr lang="en-US" sz="1600" b="0" i="1" u="none" strike="noStrike" baseline="0" dirty="0" err="1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d</a:t>
            </a:r>
            <a:r>
              <a:rPr lang="en-US" sz="1600" i="1" dirty="0" err="1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Q</a:t>
            </a:r>
            <a:r>
              <a:rPr lang="en-US" sz="1600" b="0" i="1" u="none" strike="noStrike" baseline="0" dirty="0">
                <a:solidFill>
                  <a:srgbClr val="0000CC"/>
                </a:solidFill>
                <a:highlight>
                  <a:srgbClr val="FFFF00"/>
                </a:highlight>
                <a:latin typeface="BookmanOldStyle-Italic"/>
              </a:rPr>
              <a:t>/dm</a:t>
            </a:r>
            <a:endParaRPr lang="ru-RU" sz="1600" b="0" i="1" u="none" strike="noStrike" baseline="0" dirty="0">
              <a:solidFill>
                <a:srgbClr val="0000CC"/>
              </a:solidFill>
              <a:highlight>
                <a:srgbClr val="FFFF00"/>
              </a:highlight>
              <a:latin typeface="BookmanOldStyle-Italic"/>
            </a:endParaRPr>
          </a:p>
          <a:p>
            <a:endParaRPr lang="ru-RU" sz="1600" dirty="0"/>
          </a:p>
          <a:p>
            <a:r>
              <a:rPr lang="ru-RU" sz="1600" dirty="0"/>
              <a:t>представляет собой отношение </a:t>
            </a:r>
            <a:r>
              <a:rPr lang="ru-RU" sz="1600" i="1" dirty="0">
                <a:solidFill>
                  <a:srgbClr val="0000CC"/>
                </a:solidFill>
              </a:rPr>
              <a:t>суммарного заряда </a:t>
            </a:r>
            <a:r>
              <a:rPr lang="ru-RU" sz="1600" i="1" dirty="0" err="1">
                <a:solidFill>
                  <a:srgbClr val="0000CC"/>
                </a:solidFill>
              </a:rPr>
              <a:t>dQ</a:t>
            </a:r>
            <a:r>
              <a:rPr lang="ru-RU" sz="1600" i="1" dirty="0">
                <a:solidFill>
                  <a:srgbClr val="0000CC"/>
                </a:solidFill>
              </a:rPr>
              <a:t> </a:t>
            </a:r>
            <a:r>
              <a:rPr lang="ru-RU" sz="1600" dirty="0"/>
              <a:t>всех</a:t>
            </a:r>
          </a:p>
          <a:p>
            <a:r>
              <a:rPr lang="ru-RU" sz="1600" dirty="0"/>
              <a:t>ионов одного знака, созданных в воздухе, к массе воздуха в</a:t>
            </a:r>
          </a:p>
          <a:p>
            <a:r>
              <a:rPr lang="ru-RU" sz="1600" dirty="0"/>
              <a:t>указанном объеме </a:t>
            </a:r>
            <a:r>
              <a:rPr lang="ru-RU" sz="1600" i="1" dirty="0" err="1">
                <a:solidFill>
                  <a:srgbClr val="0000CC"/>
                </a:solidFill>
              </a:rPr>
              <a:t>dm</a:t>
            </a:r>
            <a:r>
              <a:rPr lang="ru-RU" sz="1600" dirty="0"/>
              <a:t> (при этом считается, что все электроны</a:t>
            </a:r>
          </a:p>
          <a:p>
            <a:r>
              <a:rPr lang="ru-RU" sz="1600" dirty="0"/>
              <a:t>и позитроны, освобожденные фотонами в элементарном</a:t>
            </a:r>
          </a:p>
          <a:p>
            <a:r>
              <a:rPr lang="ru-RU" sz="1600" dirty="0"/>
              <a:t>объеме воздуха с массой </a:t>
            </a:r>
            <a:r>
              <a:rPr lang="ru-RU" sz="1600" dirty="0" err="1"/>
              <a:t>dm</a:t>
            </a:r>
            <a:r>
              <a:rPr lang="ru-RU" sz="1600" dirty="0"/>
              <a:t>, полностью потеряли в нем</a:t>
            </a:r>
          </a:p>
          <a:p>
            <a:r>
              <a:rPr lang="ru-RU" sz="1600" dirty="0"/>
              <a:t>кинетическую энергию)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FCAB6-EBD7-441F-BD0C-190A886F4338}"/>
              </a:ext>
            </a:extLst>
          </p:cNvPr>
          <p:cNvSpPr txBox="1"/>
          <p:nvPr/>
        </p:nvSpPr>
        <p:spPr>
          <a:xfrm>
            <a:off x="148354" y="3517940"/>
            <a:ext cx="47525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CC"/>
                </a:solidFill>
              </a:rPr>
              <a:t>Понятие экспозиционной дозы рекомендовано для</a:t>
            </a:r>
          </a:p>
          <a:p>
            <a:r>
              <a:rPr lang="ru-RU" sz="1400" dirty="0">
                <a:solidFill>
                  <a:srgbClr val="0000CC"/>
                </a:solidFill>
              </a:rPr>
              <a:t>фотонного излучения с энергией до 3 МэВ.</a:t>
            </a:r>
          </a:p>
          <a:p>
            <a:r>
              <a:rPr lang="ru-RU" sz="1400" dirty="0">
                <a:solidFill>
                  <a:srgbClr val="0000CC"/>
                </a:solidFill>
              </a:rPr>
              <a:t>Единица экспозиционной дозы в СИ — кулон на килограмм</a:t>
            </a:r>
          </a:p>
          <a:p>
            <a:r>
              <a:rPr lang="ru-RU" sz="1400" dirty="0">
                <a:solidFill>
                  <a:srgbClr val="0000CC"/>
                </a:solidFill>
              </a:rPr>
              <a:t>(Кл/кг).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4EA921-DC19-4AFA-B2AF-FDDC76EAA927}"/>
              </a:ext>
            </a:extLst>
          </p:cNvPr>
          <p:cNvSpPr txBox="1"/>
          <p:nvPr/>
        </p:nvSpPr>
        <p:spPr>
          <a:xfrm>
            <a:off x="6611877" y="846386"/>
            <a:ext cx="22322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Экспозиционная доза характеризует из-</a:t>
            </a:r>
          </a:p>
          <a:p>
            <a:r>
              <a:rPr lang="ru-RU" sz="1400" dirty="0">
                <a:solidFill>
                  <a:srgbClr val="C00000"/>
                </a:solidFill>
              </a:rPr>
              <a:t>лучение, падающее на объект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31296B-EB2B-4038-B0D7-D6E950482086}"/>
              </a:ext>
            </a:extLst>
          </p:cNvPr>
          <p:cNvSpPr txBox="1"/>
          <p:nvPr/>
        </p:nvSpPr>
        <p:spPr>
          <a:xfrm>
            <a:off x="5899302" y="2636912"/>
            <a:ext cx="30963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Экспозиционная доза определяет дозовые характеристики поля излучения, не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C00000"/>
                </a:solidFill>
              </a:rPr>
              <a:t>зависящие от свойств облучаемого вещества. Поэтому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C00000"/>
                </a:solidFill>
              </a:rPr>
              <a:t>удобно использовать ее в практических измерениях. </a:t>
            </a:r>
            <a:endParaRPr lang="en-US" sz="1400" dirty="0">
              <a:solidFill>
                <a:srgbClr val="C00000"/>
              </a:solidFill>
            </a:endParaRPr>
          </a:p>
          <a:p>
            <a:endParaRPr lang="en-US" sz="1400" dirty="0">
              <a:solidFill>
                <a:srgbClr val="C00000"/>
              </a:solidFill>
            </a:endParaRPr>
          </a:p>
          <a:p>
            <a:r>
              <a:rPr lang="ru-RU" sz="1400" dirty="0">
                <a:solidFill>
                  <a:srgbClr val="C00000"/>
                </a:solidFill>
              </a:rPr>
              <a:t>Шкалы дозиметров фотонного излучения проградуированы в единицах экспозиционной дозы.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040AEA-340D-46D4-9C22-D6E7D04EBCD3}"/>
              </a:ext>
            </a:extLst>
          </p:cNvPr>
          <p:cNvSpPr txBox="1"/>
          <p:nvPr/>
        </p:nvSpPr>
        <p:spPr>
          <a:xfrm>
            <a:off x="6372200" y="15389"/>
            <a:ext cx="2771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CC"/>
                </a:solidFill>
                <a:highlight>
                  <a:srgbClr val="FFFF00"/>
                </a:highlight>
              </a:rPr>
              <a:t>Экспозиционная доза X </a:t>
            </a:r>
            <a:endParaRPr lang="ru-RU" sz="2000" dirty="0">
              <a:highlight>
                <a:srgbClr val="FFFF00"/>
              </a:highligh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45D042-19FE-4D3E-AA91-1ED8EA7C8270}"/>
              </a:ext>
            </a:extLst>
          </p:cNvPr>
          <p:cNvSpPr txBox="1"/>
          <p:nvPr/>
        </p:nvSpPr>
        <p:spPr>
          <a:xfrm>
            <a:off x="217320" y="4725144"/>
            <a:ext cx="52157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 задачах практической дозиметрии в области биологии,</a:t>
            </a:r>
          </a:p>
          <a:p>
            <a:r>
              <a:rPr lang="ru-RU" sz="1400" dirty="0"/>
              <a:t>медицины, радиационной безопасности, т.е. когда объектом</a:t>
            </a:r>
          </a:p>
          <a:p>
            <a:r>
              <a:rPr lang="ru-RU" sz="1400" dirty="0"/>
              <a:t>облучения является биологическая ткань, </a:t>
            </a:r>
            <a:r>
              <a:rPr lang="ru-RU" sz="1400" dirty="0">
                <a:solidFill>
                  <a:srgbClr val="C00000"/>
                </a:solidFill>
              </a:rPr>
              <a:t>экспозиционная</a:t>
            </a:r>
          </a:p>
          <a:p>
            <a:r>
              <a:rPr lang="ru-RU" sz="1400" dirty="0">
                <a:solidFill>
                  <a:srgbClr val="C00000"/>
                </a:solidFill>
              </a:rPr>
              <a:t>доза и поглощенная доза</a:t>
            </a:r>
            <a:r>
              <a:rPr lang="ru-RU" sz="1400" dirty="0"/>
              <a:t> находятся в однозначном</a:t>
            </a:r>
          </a:p>
          <a:p>
            <a:r>
              <a:rPr lang="ru-RU" sz="1400" dirty="0"/>
              <a:t>соответствии.</a:t>
            </a:r>
          </a:p>
        </p:txBody>
      </p:sp>
    </p:spTree>
    <p:extLst>
      <p:ext uri="{BB962C8B-B14F-4D97-AF65-F5344CB8AC3E}">
        <p14:creationId xmlns:p14="http://schemas.microsoft.com/office/powerpoint/2010/main" val="3696867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CAEBA-658D-4172-BC91-213EFD296F10}"/>
              </a:ext>
            </a:extLst>
          </p:cNvPr>
          <p:cNvSpPr txBox="1"/>
          <p:nvPr/>
        </p:nvSpPr>
        <p:spPr>
          <a:xfrm>
            <a:off x="144278" y="1728921"/>
            <a:ext cx="8820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 оценки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биологического эффекта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воздействия излучения произвольного состава потребовалось введение новой дозовой характеристики, так как поглощенная доза неоднозначно отражает биологический эффект излучения.</a:t>
            </a: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134BA-9FFE-4FAF-B3C3-7A2254264B39}"/>
              </a:ext>
            </a:extLst>
          </p:cNvPr>
          <p:cNvSpPr txBox="1"/>
          <p:nvPr/>
        </p:nvSpPr>
        <p:spPr>
          <a:xfrm>
            <a:off x="161764" y="2564904"/>
            <a:ext cx="8820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CC"/>
                </a:solidFill>
                <a:latin typeface="Arial" panose="020B0604020202020204" pitchFamily="34" charset="0"/>
              </a:rPr>
              <a:t>Б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иологический эффект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облучения существенно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зависит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от вида и энергии излучения.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Эта зависимость обусловлена тем, что от этих характеристик излучения зависит величина </a:t>
            </a:r>
            <a:r>
              <a:rPr lang="ru-RU" sz="16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L 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— </a:t>
            </a:r>
            <a:r>
              <a:rPr lang="ru-RU" sz="16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линейная передача энергии 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(ЛПЭ)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от первичных или вторичных заряженных частиц. 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ЛПЭ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 это средняя энергия, локально переданная веществу заряженной частицей на интервале длины ее следа </a:t>
            </a:r>
            <a:r>
              <a:rPr lang="ru-RU" sz="1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dl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0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L = </a:t>
            </a:r>
            <a:r>
              <a:rPr lang="en-US" sz="2000" b="0" i="1" dirty="0" err="1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dE</a:t>
            </a:r>
            <a:r>
              <a:rPr lang="en-US" sz="2000" b="0" i="1" dirty="0">
                <a:solidFill>
                  <a:srgbClr val="0000CC"/>
                </a:solidFill>
                <a:effectLst/>
                <a:highlight>
                  <a:srgbClr val="FFFFCC"/>
                </a:highlight>
                <a:latin typeface="Arial" panose="020B0604020202020204" pitchFamily="34" charset="0"/>
              </a:rPr>
              <a:t>/dl</a:t>
            </a:r>
            <a:endParaRPr lang="ru-RU" sz="2000" b="0" i="1" dirty="0">
              <a:solidFill>
                <a:srgbClr val="0000CC"/>
              </a:solidFill>
              <a:effectLst/>
              <a:highlight>
                <a:srgbClr val="FFFFCC"/>
              </a:highlight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EF8695-51DC-40E8-B35F-EAB515D52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5062531"/>
            <a:ext cx="2399003" cy="1571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47E997-869D-4FBA-B28B-7562B5CE52A4}"/>
              </a:ext>
            </a:extLst>
          </p:cNvPr>
          <p:cNvSpPr txBox="1"/>
          <p:nvPr/>
        </p:nvSpPr>
        <p:spPr>
          <a:xfrm>
            <a:off x="109573" y="5139657"/>
            <a:ext cx="32758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величина ЛПЭ характеризует степень поражения отдельной клетки живой ткани, через которую прошла частица</a:t>
            </a:r>
            <a:endParaRPr lang="ru-RU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59C63A-02C2-4DAB-ACA0-FC1A57CAD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60" y="4293096"/>
            <a:ext cx="1656425" cy="2341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564D7-BEAA-48D2-98CB-4C7DDFE30B47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9D412-4595-4683-8FB2-B3A6FC0905DE}"/>
              </a:ext>
            </a:extLst>
          </p:cNvPr>
          <p:cNvSpPr txBox="1"/>
          <p:nvPr/>
        </p:nvSpPr>
        <p:spPr>
          <a:xfrm>
            <a:off x="139978" y="470490"/>
            <a:ext cx="88965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Результат воздействия ионизирующего излучения на человека определяется не только 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величиной поглощенной энергии</a:t>
            </a:r>
            <a:r>
              <a:rPr lang="ru-RU" sz="1400" dirty="0"/>
              <a:t>, но и 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пространственным распределением этой энергии</a:t>
            </a:r>
            <a:r>
              <a:rPr lang="ru-RU" sz="1400" dirty="0"/>
              <a:t>, 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длительностью воздействия</a:t>
            </a:r>
            <a:r>
              <a:rPr lang="ru-RU" sz="1400" dirty="0"/>
              <a:t>, 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видом излучения </a:t>
            </a:r>
            <a:r>
              <a:rPr lang="ru-RU" sz="1400" dirty="0"/>
              <a:t>и 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объектом воздействия</a:t>
            </a:r>
            <a:r>
              <a:rPr lang="ru-RU" sz="1400" dirty="0"/>
              <a:t>. </a:t>
            </a:r>
          </a:p>
          <a:p>
            <a:r>
              <a:rPr lang="ru-RU" sz="1400" dirty="0"/>
              <a:t>Частицы одного и того же вида, но имеющие разную энергию могут вызвать различный радиационный эффект при одинаковой поглощенной дозе.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3853A-DBB1-44EC-9577-24F6A639E652}"/>
              </a:ext>
            </a:extLst>
          </p:cNvPr>
          <p:cNvSpPr txBox="1"/>
          <p:nvPr/>
        </p:nvSpPr>
        <p:spPr>
          <a:xfrm>
            <a:off x="8460432" y="-18500"/>
            <a:ext cx="720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CC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ЛПЭ</a:t>
            </a:r>
            <a:endParaRPr lang="ru-RU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FFF151-14FF-4580-BBA7-5F2DFA9A4F7C}"/>
              </a:ext>
            </a:extLst>
          </p:cNvPr>
          <p:cNvSpPr txBox="1"/>
          <p:nvPr/>
        </p:nvSpPr>
        <p:spPr>
          <a:xfrm>
            <a:off x="3851920" y="0"/>
            <a:ext cx="12241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Базовые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52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2253ED-CA1D-430B-8C61-AB4819EE6603}"/>
              </a:ext>
            </a:extLst>
          </p:cNvPr>
          <p:cNvSpPr txBox="1"/>
          <p:nvPr/>
        </p:nvSpPr>
        <p:spPr>
          <a:xfrm>
            <a:off x="0" y="-33867"/>
            <a:ext cx="37799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Радиационная безопасность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44E7CB-F909-4BF7-9C2F-B3F9F688E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35622"/>
            <a:ext cx="3419872" cy="80349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282B9A-0850-4758-9220-7C8853B68A6A}"/>
              </a:ext>
            </a:extLst>
          </p:cNvPr>
          <p:cNvSpPr txBox="1"/>
          <p:nvPr/>
        </p:nvSpPr>
        <p:spPr>
          <a:xfrm>
            <a:off x="269965" y="3661024"/>
            <a:ext cx="68042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Радиационная безопасность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состояние защищенности настоящего и будущего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Поколение"/>
              </a:rPr>
              <a:t>поколений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людей от вредного для их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Здоровье"/>
              </a:rPr>
              <a:t>здоровья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воздействия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Ионизирующее излучение"/>
              </a:rPr>
              <a:t>ионизирующего излучения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F4948D-888F-4ACD-A05C-7D418F82F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3352295"/>
            <a:ext cx="1420959" cy="1440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D61785-3AAA-4DCD-8CDF-C3E82ED42F92}"/>
              </a:ext>
            </a:extLst>
          </p:cNvPr>
          <p:cNvSpPr txBox="1"/>
          <p:nvPr/>
        </p:nvSpPr>
        <p:spPr>
          <a:xfrm>
            <a:off x="142999" y="1802499"/>
            <a:ext cx="9001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4A78F8"/>
                </a:solidFill>
                <a:effectLst/>
                <a:latin typeface="PT Sans" panose="020B0503020203020204" pitchFamily="34" charset="-52"/>
              </a:rPr>
              <a:t>Федеральный закон "О радиационной безопасности населения" от 09.01.1996 N 3-ФЗ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EAA88-6467-48DB-92A5-517D771FD264}"/>
              </a:ext>
            </a:extLst>
          </p:cNvPr>
          <p:cNvSpPr txBox="1"/>
          <p:nvPr/>
        </p:nvSpPr>
        <p:spPr>
          <a:xfrm>
            <a:off x="69140" y="2115482"/>
            <a:ext cx="88953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l"/>
            <a:r>
              <a:rPr lang="ru-RU" sz="1800" dirty="0"/>
              <a:t>- радиационная безопасность населения (далее - радиационная безопасность) - состояние защищенности настоящего и будущего поколений людей от вредного для их здоровья воздействия ионизирующего излучения</a:t>
            </a:r>
            <a:endParaRPr lang="ru-RU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0E6FD-FC46-43B5-863A-A4044A8FA81C}"/>
              </a:ext>
            </a:extLst>
          </p:cNvPr>
          <p:cNvSpPr txBox="1"/>
          <p:nvPr/>
        </p:nvSpPr>
        <p:spPr>
          <a:xfrm>
            <a:off x="168715" y="5301208"/>
            <a:ext cx="78304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Радиационная безопасность – это научная практика, направленная на ознакомление всего населения, преподавателей, сотрудников и студентов с безопасным обращением с радиоактивными материалами. Власти обязаны соблюдать это при работе с радиоактивными материалами.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C14AFA-1001-4E54-8C06-C94749A33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637" y="6305989"/>
            <a:ext cx="1440160" cy="5071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AEC5F7-1C24-4E28-8574-8C8A35D2B88C}"/>
              </a:ext>
            </a:extLst>
          </p:cNvPr>
          <p:cNvSpPr txBox="1"/>
          <p:nvPr/>
        </p:nvSpPr>
        <p:spPr>
          <a:xfrm>
            <a:off x="192462" y="750852"/>
            <a:ext cx="8557230" cy="646331"/>
          </a:xfrm>
          <a:prstGeom prst="rect">
            <a:avLst/>
          </a:prstGeom>
          <a:solidFill>
            <a:srgbClr val="FFFFCC"/>
          </a:solidFill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3366"/>
                </a:solidFill>
                <a:effectLst/>
                <a:latin typeface="PTSerifProWebBold"/>
              </a:rPr>
              <a:t>РАДИАЦИО́ННАЯ БЕЗОПА́СНОСТЬ,</a:t>
            </a:r>
            <a:r>
              <a:rPr lang="ru-RU" b="0" i="0" dirty="0">
                <a:solidFill>
                  <a:srgbClr val="003366"/>
                </a:solidFill>
                <a:effectLst/>
                <a:latin typeface="PTSerifProWebRegular"/>
              </a:rPr>
              <a:t> со­стоя­ние за­щи­щён­но­сти лю­дей от вред­но­го для их здо­ро­вья воз­дей­ст­вия </a:t>
            </a:r>
            <a:r>
              <a:rPr lang="ru-RU" b="0" i="0" u="sng" dirty="0">
                <a:solidFill>
                  <a:srgbClr val="003366"/>
                </a:solidFill>
                <a:effectLst/>
                <a:latin typeface="PTSerifProWebItalic"/>
                <a:hlinkClick r:id="rId8"/>
              </a:rPr>
              <a:t>ио­ни­зирую­ще­го из­лу­че­ния</a:t>
            </a:r>
            <a:r>
              <a:rPr lang="ru-RU" b="0" i="0" dirty="0">
                <a:solidFill>
                  <a:srgbClr val="003366"/>
                </a:solidFill>
                <a:effectLst/>
                <a:latin typeface="PTSerifProWebRegular"/>
              </a:rPr>
              <a:t>. 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4F45D-4FB6-4131-9330-0AEF6A749310}"/>
              </a:ext>
            </a:extLst>
          </p:cNvPr>
          <p:cNvSpPr txBox="1"/>
          <p:nvPr/>
        </p:nvSpPr>
        <p:spPr>
          <a:xfrm>
            <a:off x="8201130" y="5443293"/>
            <a:ext cx="384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32145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7BD1E7-64B5-48A5-9D29-59E3B5981A57}"/>
              </a:ext>
            </a:extLst>
          </p:cNvPr>
          <p:cNvSpPr txBox="1"/>
          <p:nvPr/>
        </p:nvSpPr>
        <p:spPr>
          <a:xfrm>
            <a:off x="96712" y="764704"/>
            <a:ext cx="83529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ЛПЭ</a:t>
            </a:r>
            <a:r>
              <a:rPr lang="ru-RU" dirty="0"/>
              <a:t> можно рассматривать как характеристику </a:t>
            </a:r>
            <a:r>
              <a:rPr lang="ru-RU" dirty="0">
                <a:solidFill>
                  <a:srgbClr val="0000CC"/>
                </a:solidFill>
              </a:rPr>
              <a:t>качества излучения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Под </a:t>
            </a:r>
            <a:r>
              <a:rPr lang="ru-RU" dirty="0">
                <a:solidFill>
                  <a:srgbClr val="C00000"/>
                </a:solidFill>
              </a:rPr>
              <a:t>качеством излучения </a:t>
            </a:r>
            <a:r>
              <a:rPr lang="ru-RU" dirty="0"/>
              <a:t>в дозиметрии понимается </a:t>
            </a:r>
            <a:r>
              <a:rPr lang="ru-RU" dirty="0">
                <a:solidFill>
                  <a:srgbClr val="0000CC"/>
                </a:solidFill>
              </a:rPr>
              <a:t>физическая величина</a:t>
            </a:r>
            <a:r>
              <a:rPr lang="ru-RU" dirty="0"/>
              <a:t>,</a:t>
            </a:r>
          </a:p>
          <a:p>
            <a:r>
              <a:rPr lang="ru-RU" dirty="0"/>
              <a:t>которая имеет </a:t>
            </a:r>
            <a:r>
              <a:rPr lang="ru-RU" dirty="0">
                <a:solidFill>
                  <a:srgbClr val="0000CC"/>
                </a:solidFill>
              </a:rPr>
              <a:t>одинаковое значение у разных видов излучения</a:t>
            </a:r>
            <a:r>
              <a:rPr lang="ru-RU" dirty="0"/>
              <a:t>, если при</a:t>
            </a:r>
          </a:p>
          <a:p>
            <a:r>
              <a:rPr lang="ru-RU" dirty="0">
                <a:solidFill>
                  <a:srgbClr val="0000CC"/>
                </a:solidFill>
              </a:rPr>
              <a:t>идентичных условиях </a:t>
            </a:r>
            <a:r>
              <a:rPr lang="ru-RU" dirty="0"/>
              <a:t>облучения и </a:t>
            </a:r>
            <a:r>
              <a:rPr lang="ru-RU" dirty="0">
                <a:solidFill>
                  <a:srgbClr val="0000CC"/>
                </a:solidFill>
              </a:rPr>
              <a:t>равной поглощенной дозе </a:t>
            </a:r>
            <a:r>
              <a:rPr lang="ru-RU" dirty="0"/>
              <a:t>наблюдается</a:t>
            </a:r>
          </a:p>
          <a:p>
            <a:r>
              <a:rPr lang="ru-RU" dirty="0">
                <a:solidFill>
                  <a:srgbClr val="FF0000"/>
                </a:solidFill>
              </a:rPr>
              <a:t>один и тот же радиационный эффект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Пока такой универсальной величины не найдено, тем не менее, во многих случаях ЛПЭ является удобной характеристикой качества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DC245-70A2-46DB-8B3A-9344796C0102}"/>
              </a:ext>
            </a:extLst>
          </p:cNvPr>
          <p:cNvSpPr txBox="1"/>
          <p:nvPr/>
        </p:nvSpPr>
        <p:spPr>
          <a:xfrm>
            <a:off x="8460432" y="-18500"/>
            <a:ext cx="720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CC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ЛПЭ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92A5FA-2E9A-439F-B8D6-1835F0AD26A3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AEFD8-FCD4-42BC-9D4B-C89B5989D1E0}"/>
              </a:ext>
            </a:extLst>
          </p:cNvPr>
          <p:cNvSpPr txBox="1"/>
          <p:nvPr/>
        </p:nvSpPr>
        <p:spPr>
          <a:xfrm>
            <a:off x="3851920" y="0"/>
            <a:ext cx="122413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Базовые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84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A2CA3-900F-428A-8103-44513EB4A02B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4C502-3B3D-488D-A831-1F8F0569CA2B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Нормируемые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84A8A-3428-41ED-8042-39BF740AB73D}"/>
              </a:ext>
            </a:extLst>
          </p:cNvPr>
          <p:cNvSpPr txBox="1"/>
          <p:nvPr/>
        </p:nvSpPr>
        <p:spPr>
          <a:xfrm>
            <a:off x="32454" y="409440"/>
            <a:ext cx="87849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CC"/>
                </a:solidFill>
              </a:rPr>
              <a:t>Нормируемые величины </a:t>
            </a:r>
            <a:r>
              <a:rPr lang="ru-RU" dirty="0"/>
              <a:t>являются производными от </a:t>
            </a:r>
            <a:r>
              <a:rPr lang="ru-RU" dirty="0">
                <a:solidFill>
                  <a:srgbClr val="0000CC"/>
                </a:solidFill>
              </a:rPr>
              <a:t>базовых дозиметрических </a:t>
            </a:r>
            <a:r>
              <a:rPr lang="ru-RU" dirty="0"/>
              <a:t>величин и определены для непосредственного использования в оценках радиогенного риска и служат характеристиками условий </a:t>
            </a:r>
            <a:r>
              <a:rPr lang="ru-RU" dirty="0">
                <a:solidFill>
                  <a:srgbClr val="0000CC"/>
                </a:solidFill>
              </a:rPr>
              <a:t>воздействия излучения на человека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Радиобиологические исследования показали, что один и тот же радиобиологический эффект облучения какого-либо органа или ткани может наблюдаться при различных поглощенных дозах, если на орган или ткань действуют ионизирующие излучения различной природы. </a:t>
            </a:r>
          </a:p>
          <a:p>
            <a:endParaRPr lang="ru-RU" dirty="0"/>
          </a:p>
          <a:p>
            <a:r>
              <a:rPr lang="ru-RU" dirty="0"/>
              <a:t>Для учета этих отличий и приведения к единому знаменателю эффектов излучений разного «качества» было предложено понятие относительной биологической эффективности излучения </a:t>
            </a:r>
            <a:r>
              <a:rPr lang="ru-RU" dirty="0">
                <a:solidFill>
                  <a:srgbClr val="0000CC"/>
                </a:solidFill>
                <a:highlight>
                  <a:srgbClr val="FFFFCC"/>
                </a:highlight>
              </a:rPr>
              <a:t>(ОБЭ).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FBF12D-5CD9-48AC-A874-1CD6BFB5249B}"/>
              </a:ext>
            </a:extLst>
          </p:cNvPr>
          <p:cNvSpPr txBox="1"/>
          <p:nvPr/>
        </p:nvSpPr>
        <p:spPr>
          <a:xfrm>
            <a:off x="163285" y="4005064"/>
            <a:ext cx="88174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CC"/>
                </a:solidFill>
                <a:highlight>
                  <a:srgbClr val="FFFFCC"/>
                </a:highlight>
              </a:rPr>
              <a:t>ОБЭ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/>
              <a:t>излучения, </a:t>
            </a:r>
            <a:r>
              <a:rPr lang="ru-RU" dirty="0">
                <a:solidFill>
                  <a:srgbClr val="0000CC"/>
                </a:solidFill>
              </a:rPr>
              <a:t>η</a:t>
            </a:r>
            <a:r>
              <a:rPr lang="ru-RU" dirty="0"/>
              <a:t> определяется как отношение </a:t>
            </a:r>
            <a:r>
              <a:rPr lang="ru-RU" dirty="0">
                <a:solidFill>
                  <a:srgbClr val="0000CC"/>
                </a:solidFill>
              </a:rPr>
              <a:t>поглощенной дозы образцового излучения</a:t>
            </a:r>
            <a:r>
              <a:rPr lang="ru-RU" dirty="0"/>
              <a:t>, вызывающего определенный биологический эффект, к </a:t>
            </a:r>
            <a:r>
              <a:rPr lang="ru-RU" dirty="0">
                <a:solidFill>
                  <a:srgbClr val="0000CC"/>
                </a:solidFill>
              </a:rPr>
              <a:t>поглощенной дозе данного вида излучения</a:t>
            </a:r>
            <a:r>
              <a:rPr lang="ru-RU" dirty="0"/>
              <a:t>, вызывающего </a:t>
            </a:r>
            <a:r>
              <a:rPr lang="ru-RU" dirty="0">
                <a:solidFill>
                  <a:srgbClr val="0000CC"/>
                </a:solidFill>
              </a:rPr>
              <a:t>такой же биологический эффект</a:t>
            </a:r>
            <a:r>
              <a:rPr lang="ru-RU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F8EF9-44F5-4D35-B2BE-9953A9C9F1F6}"/>
              </a:ext>
            </a:extLst>
          </p:cNvPr>
          <p:cNvSpPr txBox="1"/>
          <p:nvPr/>
        </p:nvSpPr>
        <p:spPr>
          <a:xfrm>
            <a:off x="8431163" y="0"/>
            <a:ext cx="772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  <a:highlight>
                  <a:srgbClr val="FFFF00"/>
                </a:highlight>
              </a:rPr>
              <a:t>ОБЭ</a:t>
            </a:r>
            <a:endParaRPr lang="ru-RU" sz="2400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E49435-7E8C-4543-8704-ADF19218C648}"/>
              </a:ext>
            </a:extLst>
          </p:cNvPr>
          <p:cNvSpPr txBox="1"/>
          <p:nvPr/>
        </p:nvSpPr>
        <p:spPr>
          <a:xfrm>
            <a:off x="3779912" y="4928394"/>
            <a:ext cx="1517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η</a:t>
            </a:r>
            <a:r>
              <a:rPr lang="ru-RU" sz="2400" b="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= D</a:t>
            </a:r>
            <a:r>
              <a:rPr lang="ru-RU" sz="1600" b="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0</a:t>
            </a:r>
            <a:r>
              <a:rPr lang="ru-RU" sz="2400" b="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/</a:t>
            </a:r>
            <a:r>
              <a:rPr lang="ru-RU" sz="2400" b="0" i="1" dirty="0" err="1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</a:t>
            </a:r>
            <a:r>
              <a:rPr lang="ru-RU" b="0" i="1" dirty="0" err="1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x</a:t>
            </a:r>
            <a:endParaRPr lang="ru-RU" sz="2400" b="0" i="1" dirty="0">
              <a:solidFill>
                <a:srgbClr val="0000CC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1B2B27-87B0-49B9-AE9E-D342DBB74045}"/>
              </a:ext>
            </a:extLst>
          </p:cNvPr>
          <p:cNvSpPr txBox="1"/>
          <p:nvPr/>
        </p:nvSpPr>
        <p:spPr>
          <a:xfrm>
            <a:off x="251519" y="5390059"/>
            <a:ext cx="8640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где </a:t>
            </a:r>
            <a:r>
              <a:rPr lang="ru-RU" b="1" dirty="0">
                <a:solidFill>
                  <a:srgbClr val="0000CC"/>
                </a:solidFill>
              </a:rPr>
              <a:t>η </a:t>
            </a:r>
            <a:r>
              <a:rPr lang="ru-RU" dirty="0"/>
              <a:t>— ОБЭ излучения, </a:t>
            </a:r>
            <a:r>
              <a:rPr lang="ru-RU" sz="18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ru-RU" sz="12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0</a:t>
            </a:r>
            <a:r>
              <a:rPr lang="ru-RU" dirty="0"/>
              <a:t> и </a:t>
            </a:r>
            <a:r>
              <a:rPr lang="ru-RU" sz="1800" b="0" i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ru-RU" b="0" i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x</a:t>
            </a:r>
            <a:r>
              <a:rPr lang="ru-RU" dirty="0"/>
              <a:t> — поглощенные дозы соответственно </a:t>
            </a:r>
            <a:r>
              <a:rPr lang="ru-RU" dirty="0">
                <a:solidFill>
                  <a:srgbClr val="0000CC"/>
                </a:solidFill>
              </a:rPr>
              <a:t>образцового</a:t>
            </a:r>
            <a:r>
              <a:rPr lang="ru-RU" dirty="0"/>
              <a:t> и </a:t>
            </a:r>
            <a:r>
              <a:rPr lang="ru-RU" dirty="0">
                <a:solidFill>
                  <a:srgbClr val="0000CC"/>
                </a:solidFill>
              </a:rPr>
              <a:t>данного излучения</a:t>
            </a:r>
            <a:r>
              <a:rPr lang="ru-RU" dirty="0"/>
              <a:t>, при которых наблюдается </a:t>
            </a:r>
            <a:r>
              <a:rPr lang="ru-RU" dirty="0">
                <a:solidFill>
                  <a:srgbClr val="0000CC"/>
                </a:solidFill>
              </a:rPr>
              <a:t>один и тот же биологический эффект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DE8AB2-F0FE-48C4-A0F4-5238BEF9EBA6}"/>
              </a:ext>
            </a:extLst>
          </p:cNvPr>
          <p:cNvSpPr txBox="1"/>
          <p:nvPr/>
        </p:nvSpPr>
        <p:spPr>
          <a:xfrm>
            <a:off x="0" y="6128723"/>
            <a:ext cx="30963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В качестве образцового излучения выбрано рентгеновское излучение с граничной энергией фотонов 200 кэВ.</a:t>
            </a:r>
          </a:p>
        </p:txBody>
      </p:sp>
    </p:spTree>
    <p:extLst>
      <p:ext uri="{BB962C8B-B14F-4D97-AF65-F5344CB8AC3E}">
        <p14:creationId xmlns:p14="http://schemas.microsoft.com/office/powerpoint/2010/main" val="2437547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660F8-19B1-43BD-8A3E-1BFE6C91100C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B2110-3E88-4760-BF64-3F0B69B457D4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Нормируемые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87DE9-F768-48CE-85E6-C1A566792F21}"/>
              </a:ext>
            </a:extLst>
          </p:cNvPr>
          <p:cNvSpPr txBox="1"/>
          <p:nvPr/>
        </p:nvSpPr>
        <p:spPr>
          <a:xfrm>
            <a:off x="23408" y="344336"/>
            <a:ext cx="8869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CC"/>
                </a:solidFill>
              </a:rPr>
              <a:t>ОБЭ</a:t>
            </a:r>
            <a:r>
              <a:rPr lang="ru-RU" sz="1600" dirty="0"/>
              <a:t> зависит от вида излучения, его временных характеристик, энергии, наблюдаемой биологической реакции, индивидуальных особенностей биологического объекта и других факторов, часть из которых недостаточно хорошо изучена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141B6-9E29-40F6-8F13-CA376B56DC5B}"/>
              </a:ext>
            </a:extLst>
          </p:cNvPr>
          <p:cNvSpPr txBox="1"/>
          <p:nvPr/>
        </p:nvSpPr>
        <p:spPr>
          <a:xfrm>
            <a:off x="46365" y="5200647"/>
            <a:ext cx="909763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 радиационной безопасности используют не конкретные значения ОБЭ, а </a:t>
            </a:r>
            <a:r>
              <a:rPr lang="ru-RU" sz="1400" dirty="0">
                <a:solidFill>
                  <a:srgbClr val="0000CC"/>
                </a:solidFill>
              </a:rPr>
              <a:t>усредненный взвешивающий коэффициент – </a:t>
            </a:r>
            <a:r>
              <a:rPr lang="ru-RU" sz="2400" i="1" dirty="0" err="1">
                <a:solidFill>
                  <a:srgbClr val="0000CC"/>
                </a:solidFill>
              </a:rPr>
              <a:t>w</a:t>
            </a:r>
            <a:r>
              <a:rPr lang="ru-RU" sz="1200" i="1" dirty="0" err="1">
                <a:solidFill>
                  <a:srgbClr val="0000CC"/>
                </a:solidFill>
              </a:rPr>
              <a:t>R</a:t>
            </a:r>
            <a:r>
              <a:rPr lang="ru-RU" sz="1400" dirty="0"/>
              <a:t>. Взвешивающий коэффициент является регламентируемой величиной ОБЭ, устанавливаемой специальными научными комиссиями на основании медицинских и радиобиологических данных. </a:t>
            </a:r>
          </a:p>
          <a:p>
            <a:endParaRPr lang="ru-RU" sz="1400" dirty="0"/>
          </a:p>
          <a:p>
            <a:r>
              <a:rPr lang="ru-RU" sz="1400" dirty="0">
                <a:solidFill>
                  <a:srgbClr val="C00000"/>
                </a:solidFill>
              </a:rPr>
              <a:t>Разные виды излучения с одинаковым взвешивающим коэффициентом при равных поглощенных дозах и условиях облучения приводят к одинаковому биологическому эффекту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DAAE6-6A7D-4C45-8A5A-C8896D48BB33}"/>
              </a:ext>
            </a:extLst>
          </p:cNvPr>
          <p:cNvSpPr txBox="1"/>
          <p:nvPr/>
        </p:nvSpPr>
        <p:spPr>
          <a:xfrm>
            <a:off x="-2446" y="1244988"/>
            <a:ext cx="88690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Для учета </a:t>
            </a:r>
            <a:r>
              <a:rPr lang="ru-RU" sz="1600" i="1" dirty="0">
                <a:solidFill>
                  <a:srgbClr val="0000CC"/>
                </a:solidFill>
              </a:rPr>
              <a:t>качества</a:t>
            </a:r>
            <a:r>
              <a:rPr lang="ru-RU" sz="1600" dirty="0"/>
              <a:t> излучения в условиях хронического облучения людей в малых дозах, когда единственным гипотетическим последствием облучения может быть развитие стохастических эффектов излучения, рекомендуется использовать два показателя качества излучения, значения которых </a:t>
            </a:r>
            <a:r>
              <a:rPr lang="ru-RU" sz="1600" dirty="0">
                <a:solidFill>
                  <a:srgbClr val="0000CC"/>
                </a:solidFill>
              </a:rPr>
              <a:t>зависят от свойств излучения</a:t>
            </a:r>
            <a:r>
              <a:rPr lang="ru-RU" sz="1600" dirty="0"/>
              <a:t>, </a:t>
            </a:r>
            <a:r>
              <a:rPr lang="ru-RU" sz="1600" dirty="0">
                <a:solidFill>
                  <a:srgbClr val="0000CC"/>
                </a:solidFill>
              </a:rPr>
              <a:t>но одинаковы для всех стохастических эффектов излучения</a:t>
            </a:r>
            <a:r>
              <a:rPr lang="ru-RU" sz="1600" dirty="0"/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CD2165-913F-48DF-AEB2-809F9CE3476D}"/>
              </a:ext>
            </a:extLst>
          </p:cNvPr>
          <p:cNvSpPr txBox="1"/>
          <p:nvPr/>
        </p:nvSpPr>
        <p:spPr>
          <a:xfrm>
            <a:off x="271761" y="2304786"/>
            <a:ext cx="44442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600" dirty="0"/>
              <a:t> взвешивающий коэффициент качества излучения </a:t>
            </a:r>
            <a:r>
              <a:rPr lang="ru-RU" sz="2000" i="1" dirty="0">
                <a:solidFill>
                  <a:srgbClr val="0000CC"/>
                </a:solidFill>
              </a:rPr>
              <a:t>W</a:t>
            </a:r>
            <a:r>
              <a:rPr lang="ru-RU" sz="1400" i="1" dirty="0">
                <a:solidFill>
                  <a:srgbClr val="0000CC"/>
                </a:solidFill>
              </a:rPr>
              <a:t>R</a:t>
            </a:r>
            <a:endParaRPr lang="ru-RU" sz="2000" i="1" dirty="0">
              <a:solidFill>
                <a:srgbClr val="0000CC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600" dirty="0"/>
              <a:t>средний коэффициент качества излучения </a:t>
            </a:r>
            <a:r>
              <a:rPr lang="ru-RU" sz="2000" i="1" dirty="0">
                <a:solidFill>
                  <a:srgbClr val="0000CC"/>
                </a:solidFill>
              </a:rPr>
              <a:t>Q</a:t>
            </a:r>
            <a:endParaRPr lang="ru-RU" sz="1600" i="1" dirty="0">
              <a:solidFill>
                <a:srgbClr val="0000C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F63D3B-AC0D-4A76-9039-649C4ABA519D}"/>
              </a:ext>
            </a:extLst>
          </p:cNvPr>
          <p:cNvSpPr txBox="1"/>
          <p:nvPr/>
        </p:nvSpPr>
        <p:spPr>
          <a:xfrm>
            <a:off x="3465234" y="3554915"/>
            <a:ext cx="278369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1" dirty="0">
                <a:solidFill>
                  <a:srgbClr val="0000CC"/>
                </a:solidFill>
                <a:latin typeface="Arial" panose="020B0604020202020204" pitchFamily="34" charset="0"/>
              </a:rPr>
              <a:t>W</a:t>
            </a:r>
            <a:r>
              <a:rPr lang="en-US" sz="1100" b="1" i="1" dirty="0">
                <a:solidFill>
                  <a:srgbClr val="0000CC"/>
                </a:solidFill>
                <a:latin typeface="Arial" panose="020B0604020202020204" pitchFamily="34" charset="0"/>
              </a:rPr>
              <a:t>R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определяет зависимость биологических последствий облучения человека в малых дозах от полного ЛПЭ излучения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12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2CD08F6-A015-4AFF-9657-9B2DFDBD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61" y="3466954"/>
            <a:ext cx="2428006" cy="9595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44E6E2C-D776-4081-B5F0-77764023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022" y="2344077"/>
            <a:ext cx="1953613" cy="2867312"/>
          </a:xfrm>
          <a:prstGeom prst="rect">
            <a:avLst/>
          </a:prstGeom>
        </p:spPr>
      </p:pic>
      <p:sp>
        <p:nvSpPr>
          <p:cNvPr id="24" name="Стрелка: влево-вправо 23">
            <a:extLst>
              <a:ext uri="{FF2B5EF4-FFF2-40B4-BE49-F238E27FC236}">
                <a16:creationId xmlns:a16="http://schemas.microsoft.com/office/drawing/2014/main" id="{B5FAC4FC-CA17-4736-B36D-1D27CBD9182C}"/>
              </a:ext>
            </a:extLst>
          </p:cNvPr>
          <p:cNvSpPr/>
          <p:nvPr/>
        </p:nvSpPr>
        <p:spPr>
          <a:xfrm>
            <a:off x="2699767" y="3777054"/>
            <a:ext cx="714206" cy="3000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лево-вправо 24">
            <a:extLst>
              <a:ext uri="{FF2B5EF4-FFF2-40B4-BE49-F238E27FC236}">
                <a16:creationId xmlns:a16="http://schemas.microsoft.com/office/drawing/2014/main" id="{9AD89DE1-982C-48AD-A649-27EA70A24D14}"/>
              </a:ext>
            </a:extLst>
          </p:cNvPr>
          <p:cNvSpPr/>
          <p:nvPr/>
        </p:nvSpPr>
        <p:spPr>
          <a:xfrm>
            <a:off x="6300192" y="3881894"/>
            <a:ext cx="894735" cy="3000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48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90312B-48AB-4BF6-A567-4CC6894A2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70720" y="4092258"/>
            <a:ext cx="2168937" cy="1100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34DF8E-6BCE-4C36-AC63-F88E96B23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69649" y="1370506"/>
            <a:ext cx="2166147" cy="1105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3407-9132-4EE8-A3CA-055E7AE804E3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2274F-2E1A-4123-AB06-1F8AE20F0642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Нормируемые</a:t>
            </a:r>
            <a:endParaRPr lang="ru-RU" sz="2000" dirty="0">
              <a:solidFill>
                <a:srgbClr val="000099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2527C-249C-4C5B-9A40-B8FA900F3A65}"/>
                  </a:ext>
                </a:extLst>
              </p:cNvPr>
              <p:cNvSpPr txBox="1"/>
              <p:nvPr/>
            </p:nvSpPr>
            <p:spPr>
              <a:xfrm>
                <a:off x="415180" y="548680"/>
                <a:ext cx="8208912" cy="4185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Произведение средней поглощенной дозы </a:t>
                </a:r>
                <a:r>
                  <a:rPr lang="ru-RU" sz="2000" i="1" dirty="0">
                    <a:solidFill>
                      <a:srgbClr val="0000CC"/>
                    </a:solidFill>
                  </a:rPr>
                  <a:t>D</a:t>
                </a:r>
                <a:r>
                  <a:rPr lang="ru-RU" sz="1200" i="1" dirty="0">
                    <a:solidFill>
                      <a:srgbClr val="0000CC"/>
                    </a:solidFill>
                  </a:rPr>
                  <a:t>TR</a:t>
                </a:r>
                <a:r>
                  <a:rPr lang="ru-RU" sz="2000" dirty="0">
                    <a:solidFill>
                      <a:srgbClr val="0000CC"/>
                    </a:solidFill>
                  </a:rPr>
                  <a:t> </a:t>
                </a:r>
                <a:r>
                  <a:rPr lang="ru-RU" dirty="0"/>
                  <a:t>излучения вида </a:t>
                </a:r>
                <a:r>
                  <a:rPr lang="ru-RU" i="1" dirty="0">
                    <a:solidFill>
                      <a:srgbClr val="0000CC"/>
                    </a:solidFill>
                  </a:rPr>
                  <a:t>R</a:t>
                </a:r>
                <a:r>
                  <a:rPr lang="ru-RU" dirty="0"/>
                  <a:t> в органе или ткани </a:t>
                </a:r>
                <a:r>
                  <a:rPr lang="ru-RU" i="1" dirty="0">
                    <a:solidFill>
                      <a:srgbClr val="0000CC"/>
                    </a:solidFill>
                  </a:rPr>
                  <a:t>T</a:t>
                </a:r>
                <a:r>
                  <a:rPr lang="ru-RU" dirty="0"/>
                  <a:t> на взвешивающий коэффициент этого излучения </a:t>
                </a:r>
                <a:r>
                  <a:rPr lang="ru-RU" sz="1800" i="1" dirty="0">
                    <a:solidFill>
                      <a:srgbClr val="0000CC"/>
                    </a:solidFill>
                  </a:rPr>
                  <a:t>W</a:t>
                </a:r>
                <a:r>
                  <a:rPr lang="ru-RU" sz="1200" i="1" dirty="0">
                    <a:solidFill>
                      <a:srgbClr val="0000CC"/>
                    </a:solidFill>
                  </a:rPr>
                  <a:t>R</a:t>
                </a:r>
                <a:endParaRPr lang="ru-RU" i="1" dirty="0">
                  <a:solidFill>
                    <a:srgbClr val="0000CC"/>
                  </a:solidFill>
                </a:endParaRPr>
              </a:p>
              <a:p>
                <a:r>
                  <a:rPr lang="ru-RU" dirty="0"/>
                  <a:t>называется </a:t>
                </a:r>
                <a:r>
                  <a:rPr lang="ru-RU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эквивалентной дозой</a:t>
                </a:r>
                <a:r>
                  <a:rPr lang="ru-RU" dirty="0"/>
                  <a:t>:</a:t>
                </a:r>
              </a:p>
              <a:p>
                <a:endParaRPr lang="ru-RU" dirty="0"/>
              </a:p>
              <a:p>
                <a:pPr algn="ctr"/>
                <a:r>
                  <a:rPr lang="ru-RU" sz="36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Н</a:t>
                </a:r>
                <a:r>
                  <a:rPr lang="ru-RU" sz="20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T</a:t>
                </a:r>
                <a:r>
                  <a:rPr lang="en-US" sz="20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R</a:t>
                </a:r>
                <a:r>
                  <a:rPr lang="ru-RU" sz="24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 =</a:t>
                </a:r>
                <a:r>
                  <a:rPr lang="ru-RU" sz="36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D</a:t>
                </a:r>
                <a:r>
                  <a:rPr lang="ru-RU" sz="20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TR</a:t>
                </a:r>
                <a:r>
                  <a:rPr lang="ru-RU" sz="24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 </a:t>
                </a:r>
                <a:r>
                  <a:rPr lang="ru-RU" sz="36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·</a:t>
                </a:r>
                <a:r>
                  <a:rPr lang="ru-RU" sz="2800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W</a:t>
                </a:r>
                <a:r>
                  <a:rPr lang="ru-RU" i="1" dirty="0">
                    <a:solidFill>
                      <a:srgbClr val="0000CC"/>
                    </a:solidFill>
                    <a:highlight>
                      <a:srgbClr val="FFFF00"/>
                    </a:highlight>
                  </a:rPr>
                  <a:t>R</a:t>
                </a:r>
                <a:endParaRPr lang="ru-RU" sz="2400" b="0" i="1" dirty="0">
                  <a:solidFill>
                    <a:srgbClr val="0000CC"/>
                  </a:solidFill>
                  <a:effectLst/>
                  <a:highlight>
                    <a:srgbClr val="FFFF00"/>
                  </a:highlight>
                  <a:latin typeface="Arial" panose="020B0604020202020204" pitchFamily="34" charset="0"/>
                </a:endParaRPr>
              </a:p>
              <a:p>
                <a:endParaRPr lang="ru-RU" dirty="0"/>
              </a:p>
              <a:p>
                <a:r>
                  <a:rPr lang="ru-RU" dirty="0"/>
                  <a:t>Для смешанного излучения эквивалентную дозу определяют как</a:t>
                </a:r>
              </a:p>
              <a:p>
                <a:r>
                  <a:rPr lang="ru-RU" dirty="0"/>
                  <a:t>сумму произведений значений поглощенной дозы </a:t>
                </a:r>
                <a:r>
                  <a:rPr lang="ru-RU" sz="3200" i="1" dirty="0">
                    <a:solidFill>
                      <a:srgbClr val="0000CC"/>
                    </a:solidFill>
                  </a:rPr>
                  <a:t>D</a:t>
                </a:r>
                <a:r>
                  <a:rPr lang="ru-RU" sz="1800" i="1" dirty="0">
                    <a:solidFill>
                      <a:srgbClr val="0000CC"/>
                    </a:solidFill>
                  </a:rPr>
                  <a:t>TR</a:t>
                </a:r>
                <a:r>
                  <a:rPr lang="ru-RU" dirty="0"/>
                  <a:t> отдельных видов</a:t>
                </a:r>
              </a:p>
              <a:p>
                <a:r>
                  <a:rPr lang="ru-RU" dirty="0"/>
                  <a:t>излучений </a:t>
                </a:r>
                <a:r>
                  <a:rPr lang="ru-RU" i="1" dirty="0">
                    <a:solidFill>
                      <a:srgbClr val="0000CC"/>
                    </a:solidFill>
                  </a:rPr>
                  <a:t>R </a:t>
                </a:r>
                <a:r>
                  <a:rPr lang="ru-RU" dirty="0"/>
                  <a:t>на соответствующие значения взвешивающих коэффициентов</a:t>
                </a:r>
              </a:p>
              <a:p>
                <a:r>
                  <a:rPr lang="ru-RU" sz="2000" i="1" dirty="0">
                    <a:solidFill>
                      <a:srgbClr val="0000CC"/>
                    </a:solidFill>
                  </a:rPr>
                  <a:t>W</a:t>
                </a:r>
                <a:r>
                  <a:rPr lang="ru-RU" sz="1400" i="1" dirty="0">
                    <a:solidFill>
                      <a:srgbClr val="0000CC"/>
                    </a:solidFill>
                  </a:rPr>
                  <a:t>R</a:t>
                </a:r>
                <a:r>
                  <a:rPr lang="ru-RU" sz="1800" i="1" dirty="0">
                    <a:solidFill>
                      <a:srgbClr val="0000CC"/>
                    </a:solidFill>
                  </a:rPr>
                  <a:t> </a:t>
                </a:r>
                <a:r>
                  <a:rPr lang="ru-RU" dirty="0"/>
                  <a:t>этих излучений:</a:t>
                </a:r>
              </a:p>
              <a:p>
                <a:pPr algn="ctr"/>
                <a:r>
                  <a:rPr lang="ru-RU" sz="3200" i="1" dirty="0">
                    <a:solidFill>
                      <a:srgbClr val="0000CC"/>
                    </a:solidFill>
                  </a:rPr>
                  <a:t>Н</a:t>
                </a:r>
                <a:r>
                  <a:rPr lang="ru-RU" sz="1800" i="1" dirty="0">
                    <a:solidFill>
                      <a:srgbClr val="0000CC"/>
                    </a:solidFill>
                  </a:rPr>
                  <a:t>T</a:t>
                </a:r>
                <a:r>
                  <a:rPr lang="ru-RU" sz="2000" i="1" dirty="0">
                    <a:solidFill>
                      <a:srgbClr val="0000CC"/>
                    </a:solidFill>
                  </a:rPr>
                  <a:t>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pt-BR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ru-RU" sz="4000" i="1" dirty="0">
                            <a:solidFill>
                              <a:srgbClr val="0000CC"/>
                            </a:solidFill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ru-RU" sz="2400" i="1" dirty="0">
                            <a:solidFill>
                              <a:srgbClr val="0000CC"/>
                            </a:solidFill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ru-RU" sz="2800" i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ru-RU" sz="4000" i="1" dirty="0">
                            <a:solidFill>
                              <a:srgbClr val="0000CC"/>
                            </a:solidFill>
                          </a:rPr>
                          <m:t>·</m:t>
                        </m:r>
                        <m:r>
                          <m:rPr>
                            <m:nor/>
                          </m:rPr>
                          <a:rPr lang="ru-RU" sz="3200" i="1" dirty="0">
                            <a:solidFill>
                              <a:srgbClr val="0000CC"/>
                            </a:solidFill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ru-RU" sz="2000" i="1" dirty="0">
                            <a:solidFill>
                              <a:srgbClr val="0000CC"/>
                            </a:solidFill>
                          </a:rPr>
                          <m:t>R</m:t>
                        </m:r>
                      </m:e>
                    </m:nary>
                  </m:oMath>
                </a14:m>
                <a:endParaRPr lang="ru-RU" sz="2000" b="0" i="1" dirty="0">
                  <a:solidFill>
                    <a:srgbClr val="0000CC"/>
                  </a:solidFill>
                  <a:effectLst/>
                  <a:highlight>
                    <a:srgbClr val="FFFF00"/>
                  </a:highlight>
                  <a:latin typeface="Arial" panose="020B0604020202020204" pitchFamily="34" charset="0"/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2527C-249C-4C5B-9A40-B8FA900F3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80" y="548680"/>
                <a:ext cx="8208912" cy="4185761"/>
              </a:xfrm>
              <a:prstGeom prst="rect">
                <a:avLst/>
              </a:prstGeom>
              <a:blipFill>
                <a:blip r:embed="rId4"/>
                <a:stretch>
                  <a:fillRect l="-742" t="-7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DC75E1-7341-4229-973C-49C2A7ECF5D8}"/>
              </a:ext>
            </a:extLst>
          </p:cNvPr>
          <p:cNvSpPr txBox="1"/>
          <p:nvPr/>
        </p:nvSpPr>
        <p:spPr>
          <a:xfrm>
            <a:off x="415180" y="5189683"/>
            <a:ext cx="83332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Единицей измерения эквивалентной дозы является </a:t>
            </a:r>
            <a:r>
              <a:rPr lang="ru-RU" sz="1600" dirty="0">
                <a:solidFill>
                  <a:srgbClr val="0000CC"/>
                </a:solidFill>
              </a:rPr>
              <a:t>джоуль на кило-</a:t>
            </a:r>
          </a:p>
          <a:p>
            <a:r>
              <a:rPr lang="ru-RU" sz="1600" dirty="0">
                <a:solidFill>
                  <a:srgbClr val="0000CC"/>
                </a:solidFill>
              </a:rPr>
              <a:t>Грамм -  Зиверт (Зв)</a:t>
            </a:r>
            <a:r>
              <a:rPr lang="ru-RU" sz="1600" dirty="0"/>
              <a:t>. </a:t>
            </a:r>
          </a:p>
          <a:p>
            <a:r>
              <a:rPr lang="ru-RU" sz="1600" dirty="0">
                <a:solidFill>
                  <a:srgbClr val="0000CC"/>
                </a:solidFill>
              </a:rPr>
              <a:t>1 Зв </a:t>
            </a:r>
            <a:r>
              <a:rPr lang="ru-RU" sz="1600" dirty="0"/>
              <a:t>– эквивалентная доза любого вида излучения в биологической ткани, которая создает такой же </a:t>
            </a:r>
            <a:r>
              <a:rPr lang="ru-RU" sz="1600" dirty="0">
                <a:solidFill>
                  <a:srgbClr val="0000CC"/>
                </a:solidFill>
              </a:rPr>
              <a:t>биологический эффект</a:t>
            </a:r>
            <a:r>
              <a:rPr lang="ru-RU" sz="1600" dirty="0"/>
              <a:t>, как </a:t>
            </a:r>
            <a:r>
              <a:rPr lang="ru-RU" sz="1600" dirty="0">
                <a:solidFill>
                  <a:srgbClr val="0000CC"/>
                </a:solidFill>
              </a:rPr>
              <a:t>поглощенная доза 1 Гр фотонного излучения</a:t>
            </a:r>
            <a:r>
              <a:rPr lang="ru-RU" sz="16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56501-98E5-4953-8E4D-EA484F08550F}"/>
              </a:ext>
            </a:extLst>
          </p:cNvPr>
          <p:cNvSpPr txBox="1"/>
          <p:nvPr/>
        </p:nvSpPr>
        <p:spPr>
          <a:xfrm>
            <a:off x="6804248" y="15389"/>
            <a:ext cx="2408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CC"/>
                </a:solidFill>
                <a:highlight>
                  <a:srgbClr val="FFFF00"/>
                </a:highlight>
              </a:rPr>
              <a:t>Эквивалентная доза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88632-D2A6-47A1-925D-F0960636C2F0}"/>
              </a:ext>
            </a:extLst>
          </p:cNvPr>
          <p:cNvSpPr txBox="1"/>
          <p:nvPr/>
        </p:nvSpPr>
        <p:spPr>
          <a:xfrm>
            <a:off x="7596336" y="4005064"/>
            <a:ext cx="1368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W</a:t>
            </a:r>
            <a:r>
              <a:rPr lang="ru-RU" sz="12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ru-RU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l-GR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γ</a:t>
            </a:r>
            <a:r>
              <a:rPr lang="ru-RU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4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= 1</a:t>
            </a:r>
            <a:endParaRPr lang="ru-RU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62929-A353-42CC-9BC3-C02FA8ABA9FD}"/>
              </a:ext>
            </a:extLst>
          </p:cNvPr>
          <p:cNvSpPr txBox="1"/>
          <p:nvPr/>
        </p:nvSpPr>
        <p:spPr>
          <a:xfrm>
            <a:off x="7596336" y="4482901"/>
            <a:ext cx="18322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W</a:t>
            </a:r>
            <a:r>
              <a:rPr lang="ru-RU" sz="11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ru-RU" sz="16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sz="1600" i="1" dirty="0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ru-RU" sz="16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= </a:t>
            </a:r>
            <a:r>
              <a:rPr lang="en-US" sz="200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5÷20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042822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76C4C6-F03F-4EF7-B771-FF89D2F54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334" y="476672"/>
            <a:ext cx="6289636" cy="4482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DB08B-8579-45A6-A5BB-F099D9BED58F}"/>
              </a:ext>
            </a:extLst>
          </p:cNvPr>
          <p:cNvSpPr txBox="1"/>
          <p:nvPr/>
        </p:nvSpPr>
        <p:spPr>
          <a:xfrm>
            <a:off x="251520" y="908720"/>
            <a:ext cx="2484276" cy="2369880"/>
          </a:xfrm>
          <a:prstGeom prst="rect">
            <a:avLst/>
          </a:prstGeom>
          <a:noFill/>
          <a:ln w="3492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Для </a:t>
            </a:r>
          </a:p>
          <a:p>
            <a:endParaRPr lang="ru-RU" b="1" i="1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γ-квантов (фотонов),</a:t>
            </a:r>
          </a:p>
          <a:p>
            <a:r>
              <a:rPr lang="ru-RU" altLang="ru-RU" dirty="0">
                <a:solidFill>
                  <a:srgbClr val="003366"/>
                </a:solidFill>
                <a:latin typeface="PTSerifProWebRegular"/>
              </a:rPr>
              <a:t>электронов </a:t>
            </a:r>
            <a:r>
              <a:rPr lang="ru-RU" sz="2800" b="1" i="1" kern="1200" dirty="0">
                <a:solidFill>
                  <a:srgbClr val="000099"/>
                </a:solidFill>
                <a:effectLst/>
                <a:latin typeface="+mn-lt"/>
                <a:ea typeface="+mn-ea"/>
                <a:cs typeface="+mn-cs"/>
              </a:rPr>
              <a:t>е</a:t>
            </a:r>
            <a:r>
              <a:rPr lang="ru-RU" sz="2800" b="1" i="1" kern="1200" baseline="30000" dirty="0">
                <a:solidFill>
                  <a:srgbClr val="000099"/>
                </a:solidFill>
                <a:effectLst/>
                <a:latin typeface="+mn-lt"/>
                <a:ea typeface="+mn-ea"/>
                <a:cs typeface="+mn-cs"/>
              </a:rPr>
              <a:t>-</a:t>
            </a:r>
            <a:endParaRPr lang="ru-RU" sz="1800" b="1" i="1" dirty="0">
              <a:solidFill>
                <a:srgbClr val="000099"/>
              </a:solidFill>
            </a:endParaRPr>
          </a:p>
          <a:p>
            <a:r>
              <a:rPr lang="ru-RU" altLang="ru-RU" dirty="0">
                <a:solidFill>
                  <a:srgbClr val="003366"/>
                </a:solidFill>
                <a:latin typeface="PTSerifProWebRegular"/>
              </a:rPr>
              <a:t>п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озитронов </a:t>
            </a:r>
            <a:r>
              <a:rPr lang="ru-RU" sz="2800" b="1" i="1" kern="1200" dirty="0"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е</a:t>
            </a:r>
            <a:r>
              <a:rPr lang="ru-RU" sz="2800" b="1" i="1" baseline="30000" dirty="0">
                <a:solidFill>
                  <a:srgbClr val="0000CC"/>
                </a:solidFill>
              </a:rPr>
              <a:t>+</a:t>
            </a:r>
            <a:endParaRPr lang="ru-RU" sz="1800" b="1" i="1" dirty="0">
              <a:solidFill>
                <a:srgbClr val="0000CC"/>
              </a:solidFill>
            </a:endParaRPr>
          </a:p>
          <a:p>
            <a:endParaRPr lang="ru-RU" b="1" i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r>
              <a:rPr lang="ru-RU" b="1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W</a:t>
            </a:r>
            <a:r>
              <a:rPr lang="ru-RU" sz="1200" b="1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R  </a:t>
            </a:r>
            <a:r>
              <a:rPr lang="ru-RU" sz="2000" b="1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= 1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B099A-1502-4BBF-91F1-A99CF9DCF060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C397BC-1E22-49C0-82E5-201BCD3AF758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Нормируемые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F9245-EFF7-4935-8C0C-78E6E990C79B}"/>
              </a:ext>
            </a:extLst>
          </p:cNvPr>
          <p:cNvSpPr txBox="1"/>
          <p:nvPr/>
        </p:nvSpPr>
        <p:spPr>
          <a:xfrm>
            <a:off x="179512" y="5157192"/>
            <a:ext cx="8784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CC"/>
                </a:solidFill>
              </a:rPr>
              <a:t>Эквивалентная доза используется в радиационной безопасности для учета вредных эффектов биологического воздействия различных видов ионизирующего излучения при хроническом облучении человека малыми дозами, не превышающими </a:t>
            </a:r>
            <a:r>
              <a:rPr lang="ru-RU" sz="1600" dirty="0"/>
              <a:t>250 </a:t>
            </a:r>
            <a:r>
              <a:rPr lang="ru-RU" sz="1600" dirty="0" err="1"/>
              <a:t>мЗв</a:t>
            </a:r>
            <a:r>
              <a:rPr lang="ru-RU" sz="1600" dirty="0"/>
              <a:t>/год</a:t>
            </a:r>
            <a:r>
              <a:rPr lang="ru-RU" sz="1600" dirty="0">
                <a:solidFill>
                  <a:srgbClr val="0000CC"/>
                </a:solidFill>
              </a:rPr>
              <a:t>.</a:t>
            </a:r>
          </a:p>
          <a:p>
            <a:r>
              <a:rPr lang="ru-RU" sz="1600" dirty="0">
                <a:solidFill>
                  <a:srgbClr val="0000CC"/>
                </a:solidFill>
              </a:rPr>
              <a:t>Ее нельзя использовать для оценки последствий аварийного облучения человека.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F1E9F-47EC-47B5-87EE-97C55DFCDA51}"/>
              </a:ext>
            </a:extLst>
          </p:cNvPr>
          <p:cNvSpPr txBox="1"/>
          <p:nvPr/>
        </p:nvSpPr>
        <p:spPr>
          <a:xfrm>
            <a:off x="6804248" y="15389"/>
            <a:ext cx="2408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CC"/>
                </a:solidFill>
                <a:highlight>
                  <a:srgbClr val="FFFF00"/>
                </a:highlight>
              </a:rPr>
              <a:t>Эквивалентная доза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692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5B91B7-E8CB-401D-8AB1-AADC35154DFB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599F3E-59F5-4B9A-9FF2-615982EDBB8A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Нормируемые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A22BA-4BD1-45EC-A47B-0B69D11C378B}"/>
              </a:ext>
            </a:extLst>
          </p:cNvPr>
          <p:cNvSpPr txBox="1"/>
          <p:nvPr/>
        </p:nvSpPr>
        <p:spPr>
          <a:xfrm>
            <a:off x="179512" y="394902"/>
            <a:ext cx="842493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большинстве случаев облучение носит неравномерный характер. </a:t>
            </a:r>
          </a:p>
          <a:p>
            <a:endParaRPr lang="ru-RU" dirty="0"/>
          </a:p>
          <a:p>
            <a:r>
              <a:rPr lang="ru-RU" dirty="0"/>
              <a:t>Для оценки ущерба здоровью человека за счет различного характера влияния облучения на органы введено понятие </a:t>
            </a:r>
            <a:r>
              <a:rPr lang="ru-RU" sz="2000" i="1" dirty="0">
                <a:solidFill>
                  <a:srgbClr val="0000CC"/>
                </a:solidFill>
                <a:highlight>
                  <a:srgbClr val="FFFF00"/>
                </a:highlight>
              </a:rPr>
              <a:t>эффективной дозы, Е,</a:t>
            </a:r>
            <a:r>
              <a:rPr lang="ru-RU" sz="2000" i="1" dirty="0">
                <a:solidFill>
                  <a:srgbClr val="0000CC"/>
                </a:solidFill>
              </a:rPr>
              <a:t> </a:t>
            </a:r>
            <a:r>
              <a:rPr lang="ru-RU" dirty="0"/>
              <a:t>применяемое для оценки возможных стохастических эффектов – злокачественных новообразований и генетических дефектов.</a:t>
            </a:r>
          </a:p>
          <a:p>
            <a:r>
              <a:rPr lang="ru-RU" i="1" dirty="0">
                <a:solidFill>
                  <a:srgbClr val="0000CC"/>
                </a:solidFill>
                <a:highlight>
                  <a:srgbClr val="FFFF00"/>
                </a:highlight>
              </a:rPr>
              <a:t>Эффективная доза </a:t>
            </a:r>
            <a:r>
              <a:rPr lang="ru-RU" dirty="0"/>
              <a:t>равна сумме взвешенных эквивалентных доз во всех органах и тканях: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5BF06-BEC8-4A7F-B4DE-E1843A586E16}"/>
              </a:ext>
            </a:extLst>
          </p:cNvPr>
          <p:cNvSpPr txBox="1"/>
          <p:nvPr/>
        </p:nvSpPr>
        <p:spPr>
          <a:xfrm>
            <a:off x="6715626" y="0"/>
            <a:ext cx="2408342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CC"/>
                </a:solidFill>
                <a:highlight>
                  <a:srgbClr val="FFFF00"/>
                </a:highlight>
              </a:rPr>
              <a:t>Эффективная доза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DE1343-27D5-4CF8-B31D-CB0AC24D04D4}"/>
                  </a:ext>
                </a:extLst>
              </p:cNvPr>
              <p:cNvSpPr txBox="1"/>
              <p:nvPr/>
            </p:nvSpPr>
            <p:spPr>
              <a:xfrm>
                <a:off x="1043608" y="2459905"/>
                <a:ext cx="6207988" cy="70788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sz="4000" i="1" dirty="0">
                    <a:solidFill>
                      <a:srgbClr val="0000CC"/>
                    </a:solidFill>
                  </a:rPr>
                  <a:t>Е</a:t>
                </a:r>
                <a:r>
                  <a:rPr lang="en-US" sz="4000" i="1" dirty="0">
                    <a:solidFill>
                      <a:srgbClr val="0000CC"/>
                    </a:solidFill>
                  </a:rPr>
                  <a:t> </a:t>
                </a:r>
                <a:r>
                  <a:rPr lang="en-US" sz="3200" i="1" dirty="0">
                    <a:solidFill>
                      <a:srgbClr val="0000CC"/>
                    </a:solidFill>
                  </a:rPr>
                  <a:t>=</a:t>
                </a:r>
                <a:r>
                  <a:rPr lang="en-US" sz="32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3200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dirty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32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32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nary>
                    <m:r>
                      <a:rPr lang="en-US" sz="32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i="1" dirty="0">
                    <a:solidFill>
                      <a:srgbClr val="0000CC"/>
                    </a:solidFill>
                  </a:rPr>
                  <a:t>= </a:t>
                </a:r>
                <a:r>
                  <a:rPr lang="en-US" sz="1800" b="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32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nary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DE1343-27D5-4CF8-B31D-CB0AC24D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459905"/>
                <a:ext cx="6207988" cy="707886"/>
              </a:xfrm>
              <a:prstGeom prst="rect">
                <a:avLst/>
              </a:prstGeom>
              <a:blipFill>
                <a:blip r:embed="rId2"/>
                <a:stretch>
                  <a:fillRect l="-3122" t="-12295" b="-31967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A93BAC-DCD8-4E81-A921-3677B1722B3F}"/>
                  </a:ext>
                </a:extLst>
              </p:cNvPr>
              <p:cNvSpPr txBox="1"/>
              <p:nvPr/>
            </p:nvSpPr>
            <p:spPr>
              <a:xfrm>
                <a:off x="7134620" y="3281875"/>
                <a:ext cx="2107771" cy="478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i="1" dirty="0">
                    <a:solidFill>
                      <a:srgbClr val="0000CC"/>
                    </a:solidFill>
                  </a:rPr>
                  <a:t>Н</a:t>
                </a:r>
                <a:r>
                  <a:rPr lang="ru-RU" sz="1400" i="1" dirty="0">
                    <a:solidFill>
                      <a:srgbClr val="0000CC"/>
                    </a:solidFill>
                  </a:rPr>
                  <a:t>T</a:t>
                </a:r>
                <a:r>
                  <a:rPr lang="ru-RU" sz="1600" i="1" dirty="0">
                    <a:solidFill>
                      <a:srgbClr val="0000CC"/>
                    </a:solidFill>
                  </a:rPr>
                  <a:t>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pt-BR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ru-RU" sz="3200" i="1" dirty="0">
                            <a:solidFill>
                              <a:srgbClr val="0000CC"/>
                            </a:solidFill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ru-RU" i="1" dirty="0">
                            <a:solidFill>
                              <a:srgbClr val="0000CC"/>
                            </a:solidFill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ru-RU" sz="2000" i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ru-RU" sz="3200" i="1" dirty="0">
                            <a:solidFill>
                              <a:srgbClr val="0000CC"/>
                            </a:solidFill>
                          </a:rPr>
                          <m:t>·</m:t>
                        </m:r>
                        <m:r>
                          <m:rPr>
                            <m:nor/>
                          </m:rPr>
                          <a:rPr lang="ru-RU" sz="2400" i="1" dirty="0">
                            <a:solidFill>
                              <a:srgbClr val="0000CC"/>
                            </a:solidFill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ru-RU" sz="1600" i="1" dirty="0">
                            <a:solidFill>
                              <a:srgbClr val="0000CC"/>
                            </a:solidFill>
                          </a:rPr>
                          <m:t>R</m:t>
                        </m:r>
                      </m:e>
                    </m:nary>
                  </m:oMath>
                </a14:m>
                <a:endParaRPr lang="ru-RU" sz="1600" b="0" i="1" dirty="0">
                  <a:solidFill>
                    <a:srgbClr val="0000CC"/>
                  </a:solidFill>
                  <a:effectLst/>
                  <a:highlight>
                    <a:srgbClr val="FFFF00"/>
                  </a:highligh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A93BAC-DCD8-4E81-A921-3677B1722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620" y="3281875"/>
                <a:ext cx="2107771" cy="478914"/>
              </a:xfrm>
              <a:prstGeom prst="rect">
                <a:avLst/>
              </a:prstGeom>
              <a:blipFill>
                <a:blip r:embed="rId3"/>
                <a:stretch>
                  <a:fillRect l="-578" t="-77215" b="-1341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2202999-C7DF-4402-BBD8-FE371744BF87}"/>
              </a:ext>
            </a:extLst>
          </p:cNvPr>
          <p:cNvSpPr txBox="1"/>
          <p:nvPr/>
        </p:nvSpPr>
        <p:spPr>
          <a:xfrm>
            <a:off x="7237102" y="2790563"/>
            <a:ext cx="1902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0000CC"/>
                </a:solidFill>
              </a:rPr>
              <a:t>Н</a:t>
            </a:r>
            <a:r>
              <a:rPr lang="ru-RU" sz="1600" i="1" dirty="0">
                <a:solidFill>
                  <a:srgbClr val="0000CC"/>
                </a:solidFill>
              </a:rPr>
              <a:t>T</a:t>
            </a:r>
            <a:r>
              <a:rPr lang="en-US" sz="1600" i="1" dirty="0">
                <a:solidFill>
                  <a:srgbClr val="0000CC"/>
                </a:solidFill>
              </a:rPr>
              <a:t>R</a:t>
            </a:r>
            <a:r>
              <a:rPr lang="ru-RU" i="1" dirty="0">
                <a:solidFill>
                  <a:srgbClr val="0000CC"/>
                </a:solidFill>
              </a:rPr>
              <a:t> =</a:t>
            </a:r>
            <a:r>
              <a:rPr lang="ru-RU" sz="2800" i="1" dirty="0">
                <a:solidFill>
                  <a:srgbClr val="0000CC"/>
                </a:solidFill>
              </a:rPr>
              <a:t>D</a:t>
            </a:r>
            <a:r>
              <a:rPr lang="ru-RU" sz="1600" i="1" dirty="0">
                <a:solidFill>
                  <a:srgbClr val="0000CC"/>
                </a:solidFill>
              </a:rPr>
              <a:t>TR</a:t>
            </a:r>
            <a:r>
              <a:rPr lang="ru-RU" i="1" dirty="0">
                <a:solidFill>
                  <a:srgbClr val="0000CC"/>
                </a:solidFill>
              </a:rPr>
              <a:t> </a:t>
            </a:r>
            <a:r>
              <a:rPr lang="ru-RU" sz="2800" i="1" dirty="0">
                <a:solidFill>
                  <a:srgbClr val="0000CC"/>
                </a:solidFill>
              </a:rPr>
              <a:t>·</a:t>
            </a:r>
            <a:r>
              <a:rPr lang="ru-RU" sz="2000" i="1" dirty="0">
                <a:solidFill>
                  <a:srgbClr val="0000CC"/>
                </a:solidFill>
              </a:rPr>
              <a:t>W</a:t>
            </a:r>
            <a:r>
              <a:rPr lang="ru-RU" sz="1600" i="1" dirty="0">
                <a:solidFill>
                  <a:srgbClr val="0000CC"/>
                </a:solidFill>
              </a:rPr>
              <a:t>R</a:t>
            </a:r>
            <a:endParaRPr lang="ru-RU" b="0" i="1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6AEA7-17C7-48AC-81BA-A8B58233EAC8}"/>
              </a:ext>
            </a:extLst>
          </p:cNvPr>
          <p:cNvSpPr txBox="1"/>
          <p:nvPr/>
        </p:nvSpPr>
        <p:spPr>
          <a:xfrm>
            <a:off x="6239" y="3367444"/>
            <a:ext cx="5703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Единица эквивалентной дозы СИ — </a:t>
            </a:r>
            <a:r>
              <a:rPr lang="ru-RU" sz="14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зиверт </a:t>
            </a:r>
            <a:r>
              <a:rPr lang="ru-RU" sz="14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(Зв)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0E3F6D-F864-4F15-AA63-B54BEF58405C}"/>
              </a:ext>
            </a:extLst>
          </p:cNvPr>
          <p:cNvSpPr txBox="1"/>
          <p:nvPr/>
        </p:nvSpPr>
        <p:spPr>
          <a:xfrm>
            <a:off x="210627" y="3697212"/>
            <a:ext cx="37017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FF0000"/>
                </a:solidFill>
                <a:latin typeface="Arial" panose="020B0604020202020204" pitchFamily="34" charset="0"/>
              </a:rPr>
              <a:t>При расчете доз</a:t>
            </a:r>
            <a:r>
              <a:rPr lang="ru-RU" sz="1400" i="1" dirty="0">
                <a:solidFill>
                  <a:srgbClr val="0000CC"/>
                </a:solidFill>
                <a:latin typeface="Arial" panose="020B0604020202020204" pitchFamily="34" charset="0"/>
              </a:rPr>
              <a:t>, получаемых организмом, следует учитывать, что одни части тела (органы, ткани) более чувствительны к облучению, чем другие. В частности, при одинаковой эквивалентной дозе поражение легких более вероятно, чем, например, щитовидной железы. </a:t>
            </a:r>
            <a:endParaRPr lang="en-US" sz="1400" i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87E03D-7B71-4B93-B063-DEEB67917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809" y="3732370"/>
            <a:ext cx="4935055" cy="19001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8B0D22-CA0D-453A-89A8-CAE5C900701A}"/>
              </a:ext>
            </a:extLst>
          </p:cNvPr>
          <p:cNvSpPr txBox="1"/>
          <p:nvPr/>
        </p:nvSpPr>
        <p:spPr>
          <a:xfrm>
            <a:off x="657" y="5654468"/>
            <a:ext cx="5201325" cy="107721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1600" b="0" i="0" u="none" strike="noStrike" baseline="0" dirty="0">
                <a:latin typeface="ArialMT"/>
              </a:rPr>
              <a:t>Именно величина </a:t>
            </a:r>
            <a:r>
              <a:rPr lang="ru-RU" sz="1600" b="0" i="0" u="none" strike="noStrike" baseline="0" dirty="0">
                <a:solidFill>
                  <a:srgbClr val="0000CC"/>
                </a:solidFill>
                <a:highlight>
                  <a:srgbClr val="FFFF00"/>
                </a:highlight>
                <a:latin typeface="ArialMT"/>
              </a:rPr>
              <a:t>эффективной дозы </a:t>
            </a:r>
            <a:r>
              <a:rPr lang="ru-RU" sz="1600" b="0" i="0" u="none" strike="noStrike" baseline="0" dirty="0">
                <a:latin typeface="ArialMT"/>
              </a:rPr>
              <a:t>характеризует воздействие излучения на человека, поэтому предельно допустимые уровни облучения выражаются в единицах эффективной дозы.</a:t>
            </a:r>
            <a:endParaRPr lang="ru-RU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67D8DF-61BB-453A-AD9F-2E8C35B757EA}"/>
              </a:ext>
            </a:extLst>
          </p:cNvPr>
          <p:cNvSpPr txBox="1"/>
          <p:nvPr/>
        </p:nvSpPr>
        <p:spPr>
          <a:xfrm>
            <a:off x="5348380" y="5595579"/>
            <a:ext cx="33123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b="0" i="0" dirty="0">
                <a:solidFill>
                  <a:srgbClr val="0000CC"/>
                </a:solidFill>
                <a:effectLst/>
                <a:latin typeface="ArialMT"/>
              </a:rPr>
              <a:t>После умножения величины эквивалентной дозы для данного органа на соответствующий коэффициент и суммирования ее по всем органам и тканям получают эффективную эквивалентную дозу, отражающую суммарный эффект от облучения на организм.</a:t>
            </a:r>
            <a:endParaRPr lang="ru-RU" sz="1100" dirty="0">
              <a:solidFill>
                <a:srgbClr val="0000CC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18989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154038-FE93-4554-9975-FEFE6BFC117A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C27EDE-E034-41AC-9ED0-8B47E1165C23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Операционные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4BAE9-2183-4DBA-B147-D2BED19A64A4}"/>
              </a:ext>
            </a:extLst>
          </p:cNvPr>
          <p:cNvSpPr txBox="1"/>
          <p:nvPr/>
        </p:nvSpPr>
        <p:spPr>
          <a:xfrm>
            <a:off x="107504" y="401416"/>
            <a:ext cx="86409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Для измерения </a:t>
            </a:r>
            <a:r>
              <a:rPr lang="ru-RU" sz="1600" dirty="0">
                <a:solidFill>
                  <a:srgbClr val="0000CC"/>
                </a:solidFill>
              </a:rPr>
              <a:t>нормируемых дозиметрических величин </a:t>
            </a:r>
            <a:r>
              <a:rPr lang="ru-RU" sz="1600" dirty="0"/>
              <a:t>(эквивалентной дозы облучения органа или ткани, </a:t>
            </a:r>
            <a:r>
              <a:rPr lang="ru-RU" sz="1600" i="1" dirty="0">
                <a:solidFill>
                  <a:srgbClr val="0000CC"/>
                </a:solidFill>
              </a:rPr>
              <a:t>H</a:t>
            </a:r>
            <a:r>
              <a:rPr lang="ru-RU" sz="1200" i="1" dirty="0">
                <a:solidFill>
                  <a:srgbClr val="0000CC"/>
                </a:solidFill>
              </a:rPr>
              <a:t>Т</a:t>
            </a:r>
            <a:r>
              <a:rPr lang="ru-RU" sz="1600" dirty="0"/>
              <a:t>, эффективной дозы, </a:t>
            </a:r>
            <a:r>
              <a:rPr lang="ru-RU" sz="1600" i="1" dirty="0">
                <a:solidFill>
                  <a:srgbClr val="0000CC"/>
                </a:solidFill>
              </a:rPr>
              <a:t>Е</a:t>
            </a:r>
            <a:r>
              <a:rPr lang="ru-RU" sz="1600" dirty="0"/>
              <a:t>) </a:t>
            </a:r>
            <a:endParaRPr lang="en-US" sz="1600" dirty="0"/>
          </a:p>
          <a:p>
            <a:r>
              <a:rPr lang="ru-RU" sz="1600" dirty="0"/>
              <a:t>необходимо учитывать радиочувствительность различных органов или тканей, а также биологическую эффективность видов излучений. </a:t>
            </a:r>
            <a:endParaRPr lang="en-US" sz="1600" dirty="0"/>
          </a:p>
          <a:p>
            <a:r>
              <a:rPr lang="ru-RU" sz="1600" dirty="0"/>
              <a:t>Это приводит к тому, что </a:t>
            </a:r>
            <a:r>
              <a:rPr lang="ru-RU" sz="1600" dirty="0">
                <a:solidFill>
                  <a:srgbClr val="0000CC"/>
                </a:solidFill>
              </a:rPr>
              <a:t>нормируемые дозиметрические величины </a:t>
            </a:r>
            <a:r>
              <a:rPr lang="ru-RU" sz="1600" dirty="0">
                <a:solidFill>
                  <a:srgbClr val="FF0000"/>
                </a:solidFill>
              </a:rPr>
              <a:t>невозможно</a:t>
            </a:r>
            <a:r>
              <a:rPr lang="en-US" sz="1600" dirty="0"/>
              <a:t> </a:t>
            </a:r>
            <a:r>
              <a:rPr lang="ru-RU" sz="1600" dirty="0"/>
              <a:t>измерить </a:t>
            </a:r>
            <a:r>
              <a:rPr lang="ru-RU" sz="1600" dirty="0">
                <a:solidFill>
                  <a:srgbClr val="0000CC"/>
                </a:solidFill>
              </a:rPr>
              <a:t>непосредственно</a:t>
            </a:r>
            <a:r>
              <a:rPr lang="ru-RU" sz="1600" dirty="0"/>
              <a:t>. </a:t>
            </a:r>
            <a:endParaRPr lang="en-US" sz="1600" dirty="0"/>
          </a:p>
          <a:p>
            <a:endParaRPr lang="en-US" sz="1600" dirty="0"/>
          </a:p>
          <a:p>
            <a:r>
              <a:rPr lang="ru-RU" sz="1600" dirty="0"/>
              <a:t>Поэтому международной комиссией по радиационным единицам и измерениям (МКРЕ ) было предложено ввести</a:t>
            </a:r>
            <a:r>
              <a:rPr lang="en-US" sz="1600" dirty="0"/>
              <a:t> </a:t>
            </a:r>
            <a:r>
              <a:rPr lang="ru-RU" sz="1600" dirty="0">
                <a:solidFill>
                  <a:srgbClr val="0000CC"/>
                </a:solidFill>
                <a:highlight>
                  <a:srgbClr val="FFFFCC"/>
                </a:highlight>
              </a:rPr>
              <a:t>операционные дозиметрические величины</a:t>
            </a:r>
            <a:r>
              <a:rPr lang="ru-RU" sz="1600" dirty="0"/>
              <a:t>, которые определяются через</a:t>
            </a:r>
          </a:p>
          <a:p>
            <a:r>
              <a:rPr lang="ru-RU" sz="1600" dirty="0"/>
              <a:t>измерение физических характеристик поля ионизирующего излучения</a:t>
            </a:r>
          </a:p>
          <a:p>
            <a:r>
              <a:rPr lang="ru-RU" sz="1600" dirty="0"/>
              <a:t>(МАГАТЭ, 1996 г.).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3926B0-BAF4-48CF-AE6E-5E76D7000104}"/>
              </a:ext>
            </a:extLst>
          </p:cNvPr>
          <p:cNvSpPr txBox="1"/>
          <p:nvPr/>
        </p:nvSpPr>
        <p:spPr>
          <a:xfrm>
            <a:off x="201470" y="3284984"/>
            <a:ext cx="84579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CC"/>
                </a:solidFill>
                <a:highlight>
                  <a:srgbClr val="FFFF00"/>
                </a:highlight>
              </a:rPr>
              <a:t>Операционная величина </a:t>
            </a:r>
            <a:r>
              <a:rPr lang="ru-RU" sz="1600" i="1" dirty="0">
                <a:solidFill>
                  <a:srgbClr val="0000CC"/>
                </a:solidFill>
              </a:rPr>
              <a:t>– величина, однозначно определяемая в точке через физические характеристики поля излучения, максимально возможно приближенная в стандартных условиях облучения к величине</a:t>
            </a:r>
            <a:r>
              <a:rPr lang="en-US" sz="1600" i="1" dirty="0">
                <a:solidFill>
                  <a:srgbClr val="0000CC"/>
                </a:solidFill>
              </a:rPr>
              <a:t> </a:t>
            </a:r>
            <a:r>
              <a:rPr lang="ru-RU" sz="1600" i="1" dirty="0">
                <a:solidFill>
                  <a:srgbClr val="0000CC"/>
                </a:solidFill>
              </a:rPr>
              <a:t>нормируемой в целях ограничения облучения, и предназначенная для консервативной оценки этой величины при дозиметрическом контроле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1C617-7236-46F7-9F96-C94207A8101B}"/>
              </a:ext>
            </a:extLst>
          </p:cNvPr>
          <p:cNvSpPr txBox="1"/>
          <p:nvPr/>
        </p:nvSpPr>
        <p:spPr>
          <a:xfrm>
            <a:off x="176870" y="5407616"/>
            <a:ext cx="87410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Для прогнозирования возможных последствий воздействия ионизирующего излучения на различные объекты необходимо знать такие дозовые характеристики, </a:t>
            </a:r>
            <a:r>
              <a:rPr lang="ru-RU" sz="1600" dirty="0">
                <a:solidFill>
                  <a:srgbClr val="0000CC"/>
                </a:solidFill>
              </a:rPr>
              <a:t>как мощность поглощенной, эквивалентной или эффективной дозы</a:t>
            </a:r>
            <a:r>
              <a:rPr lang="ru-RU" sz="1600" dirty="0"/>
              <a:t>. Однако мощность этих доз </a:t>
            </a:r>
            <a:r>
              <a:rPr lang="ru-RU" sz="1600" dirty="0">
                <a:solidFill>
                  <a:srgbClr val="FF0000"/>
                </a:solidFill>
              </a:rPr>
              <a:t>не определить</a:t>
            </a:r>
            <a:r>
              <a:rPr lang="ru-RU" sz="1600" dirty="0"/>
              <a:t> без внесения в поле излучения исследуемого объекта.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C1E91-2BAC-41E3-A034-D10AD18614C4}"/>
              </a:ext>
            </a:extLst>
          </p:cNvPr>
          <p:cNvSpPr txBox="1"/>
          <p:nvPr/>
        </p:nvSpPr>
        <p:spPr>
          <a:xfrm>
            <a:off x="548053" y="4801053"/>
            <a:ext cx="775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highlight>
                  <a:srgbClr val="FFFFCC"/>
                </a:highlight>
              </a:rPr>
              <a:t>Дозиметрические приборы должны измерять операционные величины </a:t>
            </a:r>
          </a:p>
        </p:txBody>
      </p:sp>
    </p:spTree>
    <p:extLst>
      <p:ext uri="{BB962C8B-B14F-4D97-AF65-F5344CB8AC3E}">
        <p14:creationId xmlns:p14="http://schemas.microsoft.com/office/powerpoint/2010/main" val="3721324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32B6E4-4020-44DE-8F02-09F2ED350363}"/>
              </a:ext>
            </a:extLst>
          </p:cNvPr>
          <p:cNvSpPr txBox="1"/>
          <p:nvPr/>
        </p:nvSpPr>
        <p:spPr>
          <a:xfrm>
            <a:off x="107504" y="400110"/>
            <a:ext cx="9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Чтобы охарактеризовать поле ионизирующего излучения, необходимо внести в него объект, изготовленный, например, из </a:t>
            </a:r>
            <a:r>
              <a:rPr lang="ru-RU" sz="1600" dirty="0" err="1">
                <a:solidFill>
                  <a:srgbClr val="C00000"/>
                </a:solidFill>
              </a:rPr>
              <a:t>ткане</a:t>
            </a:r>
            <a:r>
              <a:rPr lang="ru-RU" sz="1600" dirty="0">
                <a:solidFill>
                  <a:srgbClr val="C00000"/>
                </a:solidFill>
              </a:rPr>
              <a:t>-эквивалентного вещества, определенной</a:t>
            </a:r>
          </a:p>
          <a:p>
            <a:r>
              <a:rPr lang="ru-RU" sz="1600" dirty="0">
                <a:solidFill>
                  <a:srgbClr val="C00000"/>
                </a:solidFill>
              </a:rPr>
              <a:t>формы и размера. Затем определить мощность дозы в нужной точке этого объекта.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E69F3-8BD1-4E2B-A08C-1383CEF07AA7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9D7CB-D68D-4F75-9CDC-8FCCAC25F765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Операционные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35AB4-3ECF-4195-8E76-297B2426ADEC}"/>
              </a:ext>
            </a:extLst>
          </p:cNvPr>
          <p:cNvSpPr txBox="1"/>
          <p:nvPr/>
        </p:nvSpPr>
        <p:spPr>
          <a:xfrm>
            <a:off x="108190" y="1340768"/>
            <a:ext cx="903581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CC"/>
                </a:solidFill>
                <a:highlight>
                  <a:srgbClr val="FFFFCC"/>
                </a:highlight>
              </a:rPr>
              <a:t>Коэффициент качества </a:t>
            </a:r>
            <a:r>
              <a:rPr lang="ru-RU" sz="1600" i="1" dirty="0">
                <a:solidFill>
                  <a:srgbClr val="0000CC"/>
                </a:solidFill>
              </a:rPr>
              <a:t>– </a:t>
            </a:r>
          </a:p>
          <a:p>
            <a:r>
              <a:rPr lang="ru-RU" sz="1600" dirty="0">
                <a:solidFill>
                  <a:srgbClr val="0000CC"/>
                </a:solidFill>
              </a:rPr>
              <a:t>для практики вводится коэффициент качества излучения </a:t>
            </a:r>
            <a:r>
              <a:rPr lang="ru-RU" b="1" i="1" dirty="0">
                <a:solidFill>
                  <a:srgbClr val="0000CC"/>
                </a:solidFill>
                <a:highlight>
                  <a:srgbClr val="FFFFCC"/>
                </a:highlight>
              </a:rPr>
              <a:t>Q</a:t>
            </a:r>
            <a:r>
              <a:rPr lang="ru-RU" sz="1600" dirty="0">
                <a:solidFill>
                  <a:srgbClr val="0000CC"/>
                </a:solidFill>
              </a:rPr>
              <a:t> – усредненная формализованная мера вреда разных видов ионизирующего излучения, не зависящая от облучения органов, биологического эффекта и дозы. </a:t>
            </a:r>
          </a:p>
          <a:p>
            <a:endParaRPr lang="ru-RU" sz="1600" dirty="0">
              <a:solidFill>
                <a:srgbClr val="0000CC"/>
              </a:solidFill>
            </a:endParaRPr>
          </a:p>
          <a:p>
            <a:r>
              <a:rPr lang="ru-RU" sz="1600" dirty="0">
                <a:solidFill>
                  <a:srgbClr val="0000CC"/>
                </a:solidFill>
              </a:rPr>
              <a:t>Коэффициент качества учитывает повреждения биологической ткани, возникающие вследствие микроскопического распределения поглощенной энергии в точке взаимодействия излучения с веществом. </a:t>
            </a: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CDAE1-C89E-4434-A5A1-127D17CD1803}"/>
              </a:ext>
            </a:extLst>
          </p:cNvPr>
          <p:cNvSpPr txBox="1"/>
          <p:nvPr/>
        </p:nvSpPr>
        <p:spPr>
          <a:xfrm>
            <a:off x="85800" y="3424813"/>
            <a:ext cx="8640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Коэффициент качества излучения, </a:t>
            </a:r>
            <a:r>
              <a:rPr lang="ru-RU" sz="1400" b="0" i="1" u="none" strike="noStrike" baseline="0" dirty="0">
                <a:latin typeface="Times New Roman" panose="02020603050405020304" pitchFamily="18" charset="0"/>
              </a:rPr>
              <a:t>Q </a:t>
            </a:r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является функцией полной ЛПЭ в воде (</a:t>
            </a:r>
            <a:r>
              <a:rPr lang="ru-RU" sz="1400" b="0" i="1" u="none" strike="noStrike" baseline="0" dirty="0">
                <a:latin typeface="Times New Roman" panose="02020603050405020304" pitchFamily="18" charset="0"/>
              </a:rPr>
              <a:t>L</a:t>
            </a:r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) и определен МКРЗ как:</a:t>
            </a:r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EE96F5-1FE4-4AC7-B5FE-A8F9D445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005064"/>
            <a:ext cx="6228184" cy="261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40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6A0B09-6683-4643-BA12-F41348E9C949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4DEEE-80BB-489C-B90F-1C36209E99EC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Операционные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D60C79-A011-451B-877F-B2496D038D67}"/>
              </a:ext>
            </a:extLst>
          </p:cNvPr>
          <p:cNvSpPr txBox="1"/>
          <p:nvPr/>
        </p:nvSpPr>
        <p:spPr>
          <a:xfrm>
            <a:off x="0" y="40011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0000CC"/>
                </a:solidFill>
                <a:highlight>
                  <a:srgbClr val="FFFFCC"/>
                </a:highlight>
              </a:rPr>
              <a:t>Эквивалент дозы </a:t>
            </a:r>
            <a:r>
              <a:rPr lang="ru-RU" sz="1800" i="1" dirty="0">
                <a:solidFill>
                  <a:srgbClr val="0000CC"/>
                </a:solidFill>
              </a:rPr>
              <a:t>, </a:t>
            </a:r>
            <a:r>
              <a:rPr lang="ru-RU" sz="1800" i="1" dirty="0">
                <a:solidFill>
                  <a:srgbClr val="0000CC"/>
                </a:solidFill>
                <a:highlight>
                  <a:srgbClr val="FFFFCC"/>
                </a:highlight>
              </a:rPr>
              <a:t>Н</a:t>
            </a:r>
            <a:r>
              <a:rPr lang="ru-RU" sz="1800" i="1" dirty="0">
                <a:solidFill>
                  <a:srgbClr val="0000CC"/>
                </a:solidFill>
              </a:rPr>
              <a:t> - есть произведение Q на D в точке в ткани, где D</a:t>
            </a:r>
          </a:p>
          <a:p>
            <a:r>
              <a:rPr lang="ru-RU" sz="1800" i="1" dirty="0">
                <a:solidFill>
                  <a:srgbClr val="0000CC"/>
                </a:solidFill>
              </a:rPr>
              <a:t>есть поглощенная доза, а Q — коэффициент качества в той же точке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66A18-15CD-4DE6-8CC8-D05980F27A7A}"/>
              </a:ext>
            </a:extLst>
          </p:cNvPr>
          <p:cNvSpPr txBox="1"/>
          <p:nvPr/>
        </p:nvSpPr>
        <p:spPr>
          <a:xfrm>
            <a:off x="3635897" y="1113175"/>
            <a:ext cx="1517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H</a:t>
            </a:r>
            <a:r>
              <a:rPr lang="ru-RU" sz="2400" b="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= </a:t>
            </a:r>
            <a:r>
              <a:rPr lang="en-US" sz="2400" i="1" dirty="0">
                <a:solidFill>
                  <a:srgbClr val="0000CC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Q</a:t>
            </a:r>
            <a:r>
              <a:rPr lang="en-US" sz="2400" b="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*</a:t>
            </a:r>
            <a:r>
              <a:rPr lang="ru-RU" sz="2400" b="0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999E20-2B1E-4D89-8E1A-856C94647906}"/>
              </a:ext>
            </a:extLst>
          </p:cNvPr>
          <p:cNvSpPr txBox="1"/>
          <p:nvPr/>
        </p:nvSpPr>
        <p:spPr>
          <a:xfrm>
            <a:off x="5508104" y="1077840"/>
            <a:ext cx="3456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Размерность эквивалента дозы: Дж</a:t>
            </a:r>
            <a:r>
              <a:rPr lang="en-US" sz="1400" dirty="0"/>
              <a:t>/</a:t>
            </a:r>
            <a:r>
              <a:rPr lang="ru-RU" sz="1400" dirty="0"/>
              <a:t>кг </a:t>
            </a:r>
          </a:p>
          <a:p>
            <a:r>
              <a:rPr lang="ru-RU" sz="1400" dirty="0"/>
              <a:t>Специальное наименование единицы эквивалента дозы — Зиверт (Зв).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E6FE3-5E5F-4B4F-91D6-3BC31307E449}"/>
              </a:ext>
            </a:extLst>
          </p:cNvPr>
          <p:cNvSpPr txBox="1"/>
          <p:nvPr/>
        </p:nvSpPr>
        <p:spPr>
          <a:xfrm>
            <a:off x="6732240" y="0"/>
            <a:ext cx="2520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Эквивалент дозы </a:t>
            </a:r>
            <a:endParaRPr lang="ru-RU" sz="2400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4B7BA-9E7D-46E4-A4F1-35A0214D3DDA}"/>
              </a:ext>
            </a:extLst>
          </p:cNvPr>
          <p:cNvSpPr txBox="1"/>
          <p:nvPr/>
        </p:nvSpPr>
        <p:spPr>
          <a:xfrm>
            <a:off x="107504" y="2204864"/>
            <a:ext cx="87849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Для оценки поля излучения при контроле радиационной обстановки объектов (рабочих мест, помещений и т.п.), в целях группового дозиметрического контроля персонала, международная комиссия по радиационным единицам и измерениям (МКРЕ) предложила новую дозиметрическую величину — 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0000CC"/>
                </a:solidFill>
                <a:highlight>
                  <a:srgbClr val="FFFF00"/>
                </a:highlight>
              </a:rPr>
              <a:t>Амбиентный эквивалент дозы </a:t>
            </a:r>
            <a:r>
              <a:rPr lang="en-US" sz="1600" dirty="0">
                <a:solidFill>
                  <a:srgbClr val="0000CC"/>
                </a:solidFill>
                <a:highlight>
                  <a:srgbClr val="FFFF00"/>
                </a:highlight>
              </a:rPr>
              <a:t>H*(d)</a:t>
            </a:r>
            <a:r>
              <a:rPr lang="ru-RU" sz="1600" dirty="0"/>
              <a:t> (или амбиентная эквивалентная доза), — эквивалент дозы, характеризующий радиационную обстановку на объекте. </a:t>
            </a:r>
          </a:p>
          <a:p>
            <a:endParaRPr lang="ru-RU" sz="1600" dirty="0"/>
          </a:p>
          <a:p>
            <a:r>
              <a:rPr lang="ru-RU" sz="1600" dirty="0"/>
              <a:t>Единица измерения этой физической величины такая же, как у эквивалентной дозы. </a:t>
            </a:r>
          </a:p>
          <a:p>
            <a:endParaRPr lang="ru-RU" sz="1600" dirty="0"/>
          </a:p>
          <a:p>
            <a:r>
              <a:rPr lang="ru-RU" sz="1600" dirty="0"/>
              <a:t>При дозиметрическом контроле радиационной обстановки измеряют мощность амбиентного эквивалента дозы (сокращенно – мощность амбиентной дозы).</a:t>
            </a:r>
          </a:p>
        </p:txBody>
      </p:sp>
    </p:spTree>
    <p:extLst>
      <p:ext uri="{BB962C8B-B14F-4D97-AF65-F5344CB8AC3E}">
        <p14:creationId xmlns:p14="http://schemas.microsoft.com/office/powerpoint/2010/main" val="4057363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9FB787-3918-43DE-A553-451CA9BE89D9}"/>
              </a:ext>
            </a:extLst>
          </p:cNvPr>
          <p:cNvSpPr txBox="1"/>
          <p:nvPr/>
        </p:nvSpPr>
        <p:spPr>
          <a:xfrm>
            <a:off x="16778" y="2850118"/>
            <a:ext cx="505927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Амбиентная доза в заданной точке поля излучения определяется как </a:t>
            </a:r>
            <a:r>
              <a:rPr lang="ru-RU" sz="1400" dirty="0">
                <a:highlight>
                  <a:srgbClr val="FFFF00"/>
                </a:highlight>
              </a:rPr>
              <a:t>эквивалент дозы</a:t>
            </a:r>
            <a:r>
              <a:rPr lang="ru-RU" sz="1400" dirty="0"/>
              <a:t>, который был создан широким и направленным полем излучения </a:t>
            </a:r>
            <a:r>
              <a:rPr lang="ru-RU" sz="1400" dirty="0">
                <a:highlight>
                  <a:srgbClr val="FFFF00"/>
                </a:highlight>
              </a:rPr>
              <a:t>в сфере МКРЕ </a:t>
            </a:r>
            <a:r>
              <a:rPr lang="ru-RU" sz="1400" dirty="0"/>
              <a:t>на глубине </a:t>
            </a:r>
            <a:r>
              <a:rPr lang="ru-RU" sz="1400" dirty="0">
                <a:highlight>
                  <a:srgbClr val="FFFF00"/>
                </a:highlight>
              </a:rPr>
              <a:t>d</a:t>
            </a:r>
            <a:r>
              <a:rPr lang="ru-RU" sz="1400" dirty="0"/>
              <a:t> от поверхности сферы по ее диаметру, ориентированному параллельно оси направленного поля. </a:t>
            </a:r>
          </a:p>
          <a:p>
            <a:r>
              <a:rPr lang="ru-RU" sz="1400" dirty="0"/>
              <a:t>При определении амбиентной дозы следует указывать характерную глубину 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d</a:t>
            </a:r>
            <a:r>
              <a:rPr lang="ru-RU" sz="1400" dirty="0"/>
              <a:t>. </a:t>
            </a:r>
          </a:p>
          <a:p>
            <a:endParaRPr lang="ru-RU" sz="1400" dirty="0"/>
          </a:p>
          <a:p>
            <a:r>
              <a:rPr lang="ru-RU" sz="1400" dirty="0"/>
              <a:t>Типичными значениями 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d </a:t>
            </a:r>
            <a:r>
              <a:rPr lang="ru-RU" sz="1400" dirty="0"/>
              <a:t>являются </a:t>
            </a:r>
            <a:r>
              <a:rPr lang="ru-RU" sz="1400" dirty="0">
                <a:solidFill>
                  <a:srgbClr val="C00000"/>
                </a:solidFill>
              </a:rPr>
              <a:t>10 мм </a:t>
            </a:r>
            <a:r>
              <a:rPr lang="ru-RU" sz="1400" dirty="0"/>
              <a:t>(проникающее излучение), </a:t>
            </a:r>
            <a:r>
              <a:rPr lang="ru-RU" sz="1400" dirty="0">
                <a:solidFill>
                  <a:srgbClr val="C00000"/>
                </a:solidFill>
              </a:rPr>
              <a:t>3 мм </a:t>
            </a:r>
            <a:r>
              <a:rPr lang="ru-RU" sz="1400" dirty="0"/>
              <a:t>(для глаз и слабопроникающего излучения), </a:t>
            </a:r>
            <a:r>
              <a:rPr lang="ru-RU" sz="1400" dirty="0">
                <a:solidFill>
                  <a:srgbClr val="C00000"/>
                </a:solidFill>
              </a:rPr>
              <a:t>0,07 мм </a:t>
            </a:r>
            <a:r>
              <a:rPr lang="ru-RU" sz="1400" dirty="0"/>
              <a:t>(для кожи и слабопроникающего излучения).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021536-AB6B-4882-BF46-E4A8C98D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818793"/>
            <a:ext cx="3433402" cy="2099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A6B7A6-A8EF-4703-8B11-05E8143C0F42}"/>
              </a:ext>
            </a:extLst>
          </p:cNvPr>
          <p:cNvSpPr txBox="1"/>
          <p:nvPr/>
        </p:nvSpPr>
        <p:spPr>
          <a:xfrm>
            <a:off x="2483768" y="483852"/>
            <a:ext cx="388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CC"/>
                </a:solidFill>
                <a:highlight>
                  <a:srgbClr val="FFFF00"/>
                </a:highlight>
              </a:rPr>
              <a:t>амбиентный эквивалент дозы </a:t>
            </a:r>
            <a:r>
              <a:rPr lang="en-US" sz="1800" dirty="0">
                <a:solidFill>
                  <a:srgbClr val="0000CC"/>
                </a:solidFill>
                <a:highlight>
                  <a:srgbClr val="FFFF00"/>
                </a:highlight>
              </a:rPr>
              <a:t>H*(d)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AD103-7C0D-4736-AC67-FA43FC11BE75}"/>
              </a:ext>
            </a:extLst>
          </p:cNvPr>
          <p:cNvSpPr txBox="1"/>
          <p:nvPr/>
        </p:nvSpPr>
        <p:spPr>
          <a:xfrm>
            <a:off x="121581" y="668518"/>
            <a:ext cx="24482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фантом МКРЕ </a:t>
            </a:r>
            <a:r>
              <a:rPr lang="ru-RU" sz="1400" dirty="0">
                <a:solidFill>
                  <a:srgbClr val="0000CC"/>
                </a:solidFill>
              </a:rPr>
              <a:t>— шар из </a:t>
            </a:r>
            <a:r>
              <a:rPr lang="ru-RU" sz="1400" dirty="0" err="1">
                <a:solidFill>
                  <a:srgbClr val="0000CC"/>
                </a:solidFill>
              </a:rPr>
              <a:t>тканеэквивалентного</a:t>
            </a:r>
            <a:r>
              <a:rPr lang="ru-RU" sz="1400" dirty="0">
                <a:solidFill>
                  <a:srgbClr val="0000CC"/>
                </a:solidFill>
              </a:rPr>
              <a:t> вещества </a:t>
            </a:r>
            <a:r>
              <a:rPr lang="ru-RU" sz="1400" dirty="0" err="1">
                <a:solidFill>
                  <a:srgbClr val="0000CC"/>
                </a:solidFill>
              </a:rPr>
              <a:t>диа</a:t>
            </a:r>
            <a:r>
              <a:rPr lang="ru-RU" sz="1400" dirty="0">
                <a:solidFill>
                  <a:srgbClr val="0000CC"/>
                </a:solidFill>
              </a:rPr>
              <a:t>-</a:t>
            </a:r>
          </a:p>
          <a:p>
            <a:r>
              <a:rPr lang="ru-RU" sz="1400" dirty="0">
                <a:solidFill>
                  <a:srgbClr val="0000CC"/>
                </a:solidFill>
              </a:rPr>
              <a:t>метром 30 см, плотностью 1 г/см3 и элементным составом по массе:</a:t>
            </a:r>
          </a:p>
          <a:p>
            <a:r>
              <a:rPr lang="ru-RU" sz="1400" dirty="0">
                <a:solidFill>
                  <a:srgbClr val="0000CC"/>
                </a:solidFill>
              </a:rPr>
              <a:t>76,2% кислорода, 11,1% углерода, 10,1% водорода и 2,6% азота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B9639-CA4A-4526-9189-841AE4B5F937}"/>
              </a:ext>
            </a:extLst>
          </p:cNvPr>
          <p:cNvSpPr txBox="1"/>
          <p:nvPr/>
        </p:nvSpPr>
        <p:spPr>
          <a:xfrm>
            <a:off x="6372199" y="818793"/>
            <a:ext cx="265021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Рассматриваемое поле излучения должно быть идентично реальному по 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составу, </a:t>
            </a:r>
            <a:r>
              <a:rPr lang="ru-RU" sz="1400" dirty="0" err="1">
                <a:solidFill>
                  <a:srgbClr val="C00000"/>
                </a:solidFill>
                <a:highlight>
                  <a:srgbClr val="FFFFCC"/>
                </a:highlight>
              </a:rPr>
              <a:t>флюенсу</a:t>
            </a:r>
            <a:r>
              <a:rPr lang="ru-RU" sz="1400" dirty="0">
                <a:solidFill>
                  <a:srgbClr val="C00000"/>
                </a:solidFill>
                <a:highlight>
                  <a:srgbClr val="FFFFCC"/>
                </a:highlight>
              </a:rPr>
              <a:t> и энергетическому спектру</a:t>
            </a:r>
            <a:r>
              <a:rPr lang="ru-RU" sz="1400" dirty="0"/>
              <a:t>, но </a:t>
            </a:r>
            <a:r>
              <a:rPr lang="ru-RU" sz="1400" dirty="0" err="1"/>
              <a:t>мононаправленно</a:t>
            </a:r>
            <a:r>
              <a:rPr lang="ru-RU" sz="1400" dirty="0"/>
              <a:t> и однородно в пределах сечения</a:t>
            </a:r>
            <a:r>
              <a:rPr lang="en-US" sz="1400" dirty="0"/>
              <a:t> </a:t>
            </a:r>
            <a:r>
              <a:rPr lang="ru-RU" sz="1400" dirty="0"/>
              <a:t>шара.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3EE763-FAE5-4C7B-9570-6BF3ED51DBF6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2CB6E-9C11-489D-A437-255E5A85E81C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Операционные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1431FD-A817-4AC8-939D-97B2C5712E04}"/>
              </a:ext>
            </a:extLst>
          </p:cNvPr>
          <p:cNvSpPr txBox="1"/>
          <p:nvPr/>
        </p:nvSpPr>
        <p:spPr>
          <a:xfrm>
            <a:off x="6101916" y="-14542"/>
            <a:ext cx="320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CC"/>
                </a:solidFill>
                <a:highlight>
                  <a:srgbClr val="FFFF00"/>
                </a:highlight>
              </a:rPr>
              <a:t>Амбиентный эквивалент дозы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00ED97-316E-4D6C-8FE0-AF86C53E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827" y="2419231"/>
            <a:ext cx="1675737" cy="25152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5F606-4B00-497E-A4BB-0C29FF00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30618" y="4143890"/>
            <a:ext cx="2246770" cy="29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8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E57C43-32D4-4A19-8576-150061C48A1A}"/>
              </a:ext>
            </a:extLst>
          </p:cNvPr>
          <p:cNvSpPr txBox="1"/>
          <p:nvPr/>
        </p:nvSpPr>
        <p:spPr>
          <a:xfrm>
            <a:off x="124326" y="6110"/>
            <a:ext cx="889534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/>
            <a:r>
              <a:rPr lang="ru-RU" sz="1800" dirty="0"/>
              <a:t>                                                                – </a:t>
            </a:r>
            <a:r>
              <a:rPr lang="ru-RU" sz="1800" b="1" dirty="0">
                <a:solidFill>
                  <a:srgbClr val="000099"/>
                </a:solidFill>
              </a:rPr>
              <a:t>состояние объекта</a:t>
            </a:r>
            <a:r>
              <a:rPr lang="ru-RU" sz="1800" dirty="0"/>
              <a:t>, организации, производства, территории </a:t>
            </a:r>
            <a:r>
              <a:rPr lang="ru-RU" sz="1800" b="1" dirty="0">
                <a:solidFill>
                  <a:srgbClr val="000099"/>
                </a:solidFill>
              </a:rPr>
              <a:t>и защищенности людей</a:t>
            </a:r>
            <a:r>
              <a:rPr lang="ru-RU" sz="1800" dirty="0"/>
              <a:t>, определяемое комплексом технических и организационных мероприятий, </a:t>
            </a:r>
            <a:r>
              <a:rPr lang="ru-RU" sz="1800" b="1" dirty="0">
                <a:solidFill>
                  <a:srgbClr val="000099"/>
                </a:solidFill>
              </a:rPr>
              <a:t>исключающих или максимально снижающих </a:t>
            </a:r>
            <a:r>
              <a:rPr lang="ru-RU" sz="1800" dirty="0"/>
              <a:t>возможность </a:t>
            </a:r>
            <a:r>
              <a:rPr lang="ru-RU" sz="1800" b="1" dirty="0">
                <a:solidFill>
                  <a:srgbClr val="000099"/>
                </a:solidFill>
              </a:rPr>
              <a:t>вредного воздействия </a:t>
            </a:r>
            <a:r>
              <a:rPr lang="ru-RU" sz="1800" dirty="0"/>
              <a:t>природных и техногенных источнико</a:t>
            </a:r>
            <a:r>
              <a:rPr lang="ru-RU" dirty="0"/>
              <a:t>в </a:t>
            </a:r>
            <a:r>
              <a:rPr lang="ru-RU" b="1" dirty="0">
                <a:solidFill>
                  <a:srgbClr val="000099"/>
                </a:solidFill>
              </a:rPr>
              <a:t>ионизирующего излучения</a:t>
            </a:r>
            <a:r>
              <a:rPr lang="ru-RU" dirty="0"/>
              <a:t> на персонал, население и окружающую среду</a:t>
            </a:r>
            <a:endParaRPr lang="ru-RU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01E4B-5B10-4B1F-96AB-B752E9C5D3FD}"/>
              </a:ext>
            </a:extLst>
          </p:cNvPr>
          <p:cNvSpPr txBox="1"/>
          <p:nvPr/>
        </p:nvSpPr>
        <p:spPr>
          <a:xfrm>
            <a:off x="0" y="-33867"/>
            <a:ext cx="37799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Радиационная безопасность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ABC719-D50C-4DB9-A7ED-7D74BBF82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565075"/>
            <a:ext cx="7978308" cy="52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40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B9409A-A744-4846-A92A-3788F561D91A}"/>
              </a:ext>
            </a:extLst>
          </p:cNvPr>
          <p:cNvSpPr txBox="1"/>
          <p:nvPr/>
        </p:nvSpPr>
        <p:spPr>
          <a:xfrm>
            <a:off x="79501" y="451995"/>
            <a:ext cx="3851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CC"/>
                </a:solidFill>
              </a:rPr>
              <a:t>Индивидуальный эквивалент дозы -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A9092-1416-4C32-B96B-8FA21C44F50C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789624-D61C-4AB9-BEE3-03E6CCA838ED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Операционные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BD75A-066E-42DE-8F91-425FE41B5C32}"/>
              </a:ext>
            </a:extLst>
          </p:cNvPr>
          <p:cNvSpPr txBox="1"/>
          <p:nvPr/>
        </p:nvSpPr>
        <p:spPr>
          <a:xfrm>
            <a:off x="5949026" y="-9670"/>
            <a:ext cx="3087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CC"/>
                </a:solidFill>
                <a:highlight>
                  <a:srgbClr val="FFFF00"/>
                </a:highlight>
              </a:rPr>
              <a:t>Индивидуальный эквивалент дозы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9C457-DEC7-4726-AEAF-DD0D4386852E}"/>
              </a:ext>
            </a:extLst>
          </p:cNvPr>
          <p:cNvSpPr txBox="1"/>
          <p:nvPr/>
        </p:nvSpPr>
        <p:spPr>
          <a:xfrm>
            <a:off x="83800" y="873212"/>
            <a:ext cx="885698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Операционной величиной для индивидуального дозиметрического контроля внешнего облучения является </a:t>
            </a:r>
            <a:r>
              <a:rPr lang="ru-RU" sz="1600" i="1" dirty="0">
                <a:solidFill>
                  <a:srgbClr val="0000CC"/>
                </a:solidFill>
                <a:highlight>
                  <a:srgbClr val="FFFF00"/>
                </a:highlight>
              </a:rPr>
              <a:t>эквивалент индивидуальной дозы</a:t>
            </a:r>
            <a:r>
              <a:rPr lang="ru-RU" sz="1600" dirty="0"/>
              <a:t>, </a:t>
            </a:r>
            <a:r>
              <a:rPr lang="ru-RU" sz="1600" i="1" dirty="0">
                <a:solidFill>
                  <a:srgbClr val="0000CC"/>
                </a:solidFill>
                <a:highlight>
                  <a:srgbClr val="FFFF00"/>
                </a:highlight>
              </a:rPr>
              <a:t>H</a:t>
            </a:r>
            <a:r>
              <a:rPr lang="ru-RU" sz="1200" i="1" dirty="0">
                <a:solidFill>
                  <a:srgbClr val="0000CC"/>
                </a:solidFill>
                <a:highlight>
                  <a:srgbClr val="FFFF00"/>
                </a:highlight>
              </a:rPr>
              <a:t>P</a:t>
            </a:r>
            <a:r>
              <a:rPr lang="ru-RU" sz="1600" i="1" dirty="0">
                <a:solidFill>
                  <a:srgbClr val="0000CC"/>
                </a:solidFill>
                <a:highlight>
                  <a:srgbClr val="FFFF00"/>
                </a:highlight>
              </a:rPr>
              <a:t>(d)</a:t>
            </a:r>
            <a:r>
              <a:rPr lang="ru-RU" sz="1600" dirty="0"/>
              <a:t>.</a:t>
            </a:r>
          </a:p>
          <a:p>
            <a:r>
              <a:rPr lang="ru-RU" sz="1600" dirty="0"/>
              <a:t>Рекомендуемая единица – </a:t>
            </a:r>
            <a:r>
              <a:rPr lang="ru-RU" sz="1600" dirty="0" err="1"/>
              <a:t>мЗв</a:t>
            </a:r>
            <a:r>
              <a:rPr lang="ru-RU" sz="1600" dirty="0"/>
              <a:t> (миллизиверт). </a:t>
            </a:r>
          </a:p>
          <a:p>
            <a:endParaRPr lang="ru-RU" sz="1600" dirty="0">
              <a:solidFill>
                <a:srgbClr val="0000CC"/>
              </a:solidFill>
              <a:highlight>
                <a:srgbClr val="FFFF00"/>
              </a:highlight>
            </a:endParaRPr>
          </a:p>
          <a:p>
            <a:r>
              <a:rPr lang="ru-RU" sz="1600" dirty="0">
                <a:solidFill>
                  <a:srgbClr val="0000CC"/>
                </a:solidFill>
                <a:highlight>
                  <a:srgbClr val="FFFF00"/>
                </a:highlight>
              </a:rPr>
              <a:t>Эквивалент дозы индивидуальный</a:t>
            </a:r>
            <a:r>
              <a:rPr lang="ru-RU" sz="1600" dirty="0"/>
              <a:t>, </a:t>
            </a:r>
            <a:r>
              <a:rPr lang="ru-RU" sz="1600" i="1" dirty="0">
                <a:solidFill>
                  <a:srgbClr val="0000CC"/>
                </a:solidFill>
              </a:rPr>
              <a:t>H</a:t>
            </a:r>
            <a:r>
              <a:rPr lang="ru-RU" sz="1100" i="1" dirty="0">
                <a:solidFill>
                  <a:srgbClr val="0000CC"/>
                </a:solidFill>
              </a:rPr>
              <a:t>P</a:t>
            </a:r>
            <a:r>
              <a:rPr lang="ru-RU" sz="1600" i="1" dirty="0">
                <a:solidFill>
                  <a:srgbClr val="0000CC"/>
                </a:solidFill>
              </a:rPr>
              <a:t>(d)</a:t>
            </a:r>
            <a:r>
              <a:rPr lang="ru-RU" sz="1600" dirty="0"/>
              <a:t> — эквивалент дозы в мягкой биологической ткани, определяемый на глубине </a:t>
            </a:r>
            <a:r>
              <a:rPr lang="ru-RU" sz="1600" dirty="0">
                <a:solidFill>
                  <a:srgbClr val="0000CC"/>
                </a:solidFill>
              </a:rPr>
              <a:t>d (мм) </a:t>
            </a:r>
            <a:r>
              <a:rPr lang="ru-RU" sz="1600" dirty="0"/>
              <a:t>под рассматриваемой точкой на поверхности плоского фантома или на теле взрослого человека.</a:t>
            </a:r>
          </a:p>
          <a:p>
            <a:endParaRPr lang="ru-RU" sz="1600" dirty="0"/>
          </a:p>
          <a:p>
            <a:r>
              <a:rPr lang="ru-RU" sz="1600" dirty="0"/>
              <a:t> Использование фантома или тела человека в этом случае позволяет напрямую обеспечить учет возмущения реального поля излучения человеком.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C9A4-CA24-4058-8312-B0A5E32059C9}"/>
              </a:ext>
            </a:extLst>
          </p:cNvPr>
          <p:cNvSpPr txBox="1"/>
          <p:nvPr/>
        </p:nvSpPr>
        <p:spPr>
          <a:xfrm>
            <a:off x="251520" y="3593083"/>
            <a:ext cx="41764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дозиметр носится на теле человека и предназначен для</a:t>
            </a:r>
          </a:p>
          <a:p>
            <a:pPr algn="l"/>
            <a:r>
              <a:rPr lang="ru-RU" sz="140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определения дозы, полученной конкретным человеком. Типичными значения-</a:t>
            </a:r>
          </a:p>
          <a:p>
            <a:pPr algn="l"/>
            <a:r>
              <a:rPr lang="ru-RU" sz="140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 </a:t>
            </a:r>
            <a:r>
              <a:rPr lang="ru-RU" sz="1400" b="0" i="1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40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 10 мм, 3 мм, 0,07 мм</a:t>
            </a:r>
            <a:endParaRPr lang="ru-RU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40425C-5140-4D09-A400-A8C5F28A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697" y="3478200"/>
            <a:ext cx="4439099" cy="27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0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B6407-E41A-4E59-BC79-F6442D3C8E0D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FD18B-90CB-4F8D-970A-2C95E4B1D033}"/>
              </a:ext>
            </a:extLst>
          </p:cNvPr>
          <p:cNvSpPr txBox="1"/>
          <p:nvPr/>
        </p:nvSpPr>
        <p:spPr>
          <a:xfrm>
            <a:off x="3851920" y="0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Операционные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0441D-6064-45EF-91C1-D615591A7D55}"/>
              </a:ext>
            </a:extLst>
          </p:cNvPr>
          <p:cNvSpPr txBox="1"/>
          <p:nvPr/>
        </p:nvSpPr>
        <p:spPr>
          <a:xfrm>
            <a:off x="3485823" y="620688"/>
            <a:ext cx="24543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highlight>
                  <a:srgbClr val="FFFF00"/>
                </a:highlight>
              </a:rPr>
              <a:t>Эквиваленты дозы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09373-24DF-4DF2-B0D2-D9141A6D6C9B}"/>
              </a:ext>
            </a:extLst>
          </p:cNvPr>
          <p:cNvSpPr txBox="1"/>
          <p:nvPr/>
        </p:nvSpPr>
        <p:spPr>
          <a:xfrm>
            <a:off x="1691680" y="1196752"/>
            <a:ext cx="1616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highlight>
                  <a:srgbClr val="FFFF00"/>
                </a:highlight>
              </a:rPr>
              <a:t>Амбиентный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B6090-0F37-4041-A71E-ECF6817DA6E0}"/>
              </a:ext>
            </a:extLst>
          </p:cNvPr>
          <p:cNvSpPr txBox="1"/>
          <p:nvPr/>
        </p:nvSpPr>
        <p:spPr>
          <a:xfrm>
            <a:off x="5364087" y="1210598"/>
            <a:ext cx="21723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highlight>
                  <a:srgbClr val="FFFF00"/>
                </a:highlight>
              </a:rPr>
              <a:t>Индивидуальный</a:t>
            </a:r>
            <a:endParaRPr lang="ru-RU" sz="2000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6B440AE4-F5F3-4423-8C33-7F0F4C2203E6}"/>
              </a:ext>
            </a:extLst>
          </p:cNvPr>
          <p:cNvSpPr/>
          <p:nvPr/>
        </p:nvSpPr>
        <p:spPr>
          <a:xfrm rot="9074765">
            <a:off x="3120065" y="1035859"/>
            <a:ext cx="745847" cy="34948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6F7F5C67-6B6F-4008-8AF8-AAD7FD214DB7}"/>
              </a:ext>
            </a:extLst>
          </p:cNvPr>
          <p:cNvSpPr/>
          <p:nvPr/>
        </p:nvSpPr>
        <p:spPr>
          <a:xfrm rot="2803132">
            <a:off x="4876676" y="1112850"/>
            <a:ext cx="679983" cy="34948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4E7E9-E137-4A3D-BEB5-A9AC8B54F341}"/>
              </a:ext>
            </a:extLst>
          </p:cNvPr>
          <p:cNvSpPr txBox="1"/>
          <p:nvPr/>
        </p:nvSpPr>
        <p:spPr>
          <a:xfrm>
            <a:off x="903304" y="1700808"/>
            <a:ext cx="32366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Привязан к месту не зависит от индивидуальных особенностей человека. Предполагает неизменными радиационные поля, положение человека и источников.</a:t>
            </a:r>
          </a:p>
          <a:p>
            <a:r>
              <a:rPr lang="ru-RU" dirty="0">
                <a:solidFill>
                  <a:srgbClr val="0000CC"/>
                </a:solidFill>
              </a:rPr>
              <a:t>Характеризует ожидаемую дозу.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2F62C3-C2AC-45E9-9C35-3505E123947C}"/>
              </a:ext>
            </a:extLst>
          </p:cNvPr>
          <p:cNvSpPr txBox="1"/>
          <p:nvPr/>
        </p:nvSpPr>
        <p:spPr>
          <a:xfrm>
            <a:off x="5380591" y="1700808"/>
            <a:ext cx="32366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Привязан конкретному человеку, зависит от особенностей поведения человека, его сложения и веса.</a:t>
            </a:r>
          </a:p>
          <a:p>
            <a:r>
              <a:rPr lang="ru-RU" dirty="0">
                <a:solidFill>
                  <a:srgbClr val="0000CC"/>
                </a:solidFill>
              </a:rPr>
              <a:t>Относится к реальным радиационным полям.  Расположение человека и источников может меняться. Характеризует реальную дозу.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188DC-3EA4-44C4-865B-0DAF5EA0BD1C}"/>
              </a:ext>
            </a:extLst>
          </p:cNvPr>
          <p:cNvSpPr txBox="1"/>
          <p:nvPr/>
        </p:nvSpPr>
        <p:spPr>
          <a:xfrm>
            <a:off x="217371" y="4439625"/>
            <a:ext cx="7594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В соответствии с задачами обеспечения радиационной безопасности персонала </a:t>
            </a:r>
            <a:r>
              <a:rPr lang="ru-RU" dirty="0">
                <a:solidFill>
                  <a:srgbClr val="FF0000"/>
                </a:solidFill>
              </a:rPr>
              <a:t>главной</a:t>
            </a:r>
            <a:r>
              <a:rPr lang="ru-RU" dirty="0">
                <a:solidFill>
                  <a:srgbClr val="0000CC"/>
                </a:solidFill>
              </a:rPr>
              <a:t> функцией </a:t>
            </a:r>
            <a:r>
              <a:rPr lang="ru-RU" dirty="0">
                <a:solidFill>
                  <a:srgbClr val="FF0000"/>
                </a:solidFill>
              </a:rPr>
              <a:t>дозиметрического контроля </a:t>
            </a:r>
            <a:r>
              <a:rPr lang="ru-RU" dirty="0">
                <a:solidFill>
                  <a:srgbClr val="0000CC"/>
                </a:solidFill>
              </a:rPr>
              <a:t>является определение значений:</a:t>
            </a:r>
          </a:p>
          <a:p>
            <a:endParaRPr lang="ru-RU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CC"/>
                </a:solidFill>
                <a:highlight>
                  <a:srgbClr val="FFFFCC"/>
                </a:highlight>
              </a:rPr>
              <a:t>Эффективной дозы</a:t>
            </a:r>
          </a:p>
          <a:p>
            <a:endParaRPr lang="ru-RU" dirty="0">
              <a:solidFill>
                <a:srgbClr val="0000CC"/>
              </a:solidFill>
              <a:highlight>
                <a:srgbClr val="FFFFCC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CC"/>
                </a:solidFill>
                <a:highlight>
                  <a:srgbClr val="FFFFCC"/>
                </a:highlight>
              </a:rPr>
              <a:t>Эквивалентных доз </a:t>
            </a:r>
            <a:r>
              <a:rPr lang="ru-RU" sz="1600" dirty="0">
                <a:solidFill>
                  <a:srgbClr val="0000CC"/>
                </a:solidFill>
              </a:rPr>
              <a:t>облучения отдельных органов и тканей работника</a:t>
            </a:r>
          </a:p>
          <a:p>
            <a:endParaRPr lang="ru-RU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836519-E7F3-4417-A6BA-B873B2909E5F}"/>
                  </a:ext>
                </a:extLst>
              </p:cNvPr>
              <p:cNvSpPr txBox="1"/>
              <p:nvPr/>
            </p:nvSpPr>
            <p:spPr>
              <a:xfrm>
                <a:off x="2771800" y="5343989"/>
                <a:ext cx="4336983" cy="58477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sz="3200" i="1" dirty="0">
                    <a:solidFill>
                      <a:srgbClr val="0000CC"/>
                    </a:solidFill>
                  </a:rPr>
                  <a:t>Е</a:t>
                </a:r>
                <a:r>
                  <a:rPr lang="en-US" sz="3200" i="1" dirty="0">
                    <a:solidFill>
                      <a:srgbClr val="0000CC"/>
                    </a:solidFill>
                  </a:rPr>
                  <a:t>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=</a:t>
                </a:r>
                <a:r>
                  <a:rPr lang="en-US" sz="24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24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nary>
                    <m:r>
                      <a:rPr lang="en-US" sz="24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i="1" dirty="0">
                    <a:solidFill>
                      <a:srgbClr val="0000CC"/>
                    </a:solidFill>
                  </a:rPr>
                  <a:t>= </a:t>
                </a:r>
                <a:r>
                  <a:rPr lang="en-US" sz="1400" b="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nary>
                  </m:oMath>
                </a14:m>
                <a:endParaRPr lang="ru-RU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836519-E7F3-4417-A6BA-B873B2909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5343989"/>
                <a:ext cx="4336983" cy="584775"/>
              </a:xfrm>
              <a:prstGeom prst="rect">
                <a:avLst/>
              </a:prstGeom>
              <a:blipFill>
                <a:blip r:embed="rId2"/>
                <a:stretch>
                  <a:fillRect l="-3208" t="-9804" b="-2843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5A6CD2-7D6C-4DA7-BCA8-DBBB4013F18D}"/>
                  </a:ext>
                </a:extLst>
              </p:cNvPr>
              <p:cNvSpPr txBox="1"/>
              <p:nvPr/>
            </p:nvSpPr>
            <p:spPr>
              <a:xfrm>
                <a:off x="6502011" y="6021288"/>
                <a:ext cx="26207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i="1" dirty="0">
                    <a:solidFill>
                      <a:srgbClr val="0000CC"/>
                    </a:solidFill>
                  </a:rPr>
                  <a:t>Н</a:t>
                </a:r>
                <a:r>
                  <a:rPr lang="ru-RU" sz="1400" i="1" dirty="0">
                    <a:solidFill>
                      <a:srgbClr val="0000CC"/>
                    </a:solidFill>
                  </a:rPr>
                  <a:t>T</a:t>
                </a:r>
                <a:r>
                  <a:rPr lang="ru-RU" sz="1600" i="1" dirty="0">
                    <a:solidFill>
                      <a:srgbClr val="0000CC"/>
                    </a:solidFill>
                  </a:rPr>
                  <a:t>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pt-BR" sz="1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ru-RU" sz="3200" i="1" dirty="0">
                            <a:solidFill>
                              <a:srgbClr val="0000CC"/>
                            </a:solidFill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ru-RU" sz="1800" i="1" dirty="0">
                            <a:solidFill>
                              <a:srgbClr val="0000CC"/>
                            </a:solidFill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ru-RU" sz="2000" i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ru-RU" sz="3200" i="1" dirty="0">
                            <a:solidFill>
                              <a:srgbClr val="0000CC"/>
                            </a:solidFill>
                          </a:rPr>
                          <m:t>·</m:t>
                        </m:r>
                        <m:r>
                          <m:rPr>
                            <m:nor/>
                          </m:rPr>
                          <a:rPr lang="ru-RU" sz="2400" i="1" dirty="0">
                            <a:solidFill>
                              <a:srgbClr val="0000CC"/>
                            </a:solidFill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ru-RU" sz="1600" i="1" dirty="0">
                            <a:solidFill>
                              <a:srgbClr val="0000CC"/>
                            </a:solidFill>
                          </a:rPr>
                          <m:t>R</m:t>
                        </m:r>
                      </m:e>
                    </m:nary>
                  </m:oMath>
                </a14:m>
                <a:endParaRPr lang="ru-RU" sz="1600" b="0" i="1" dirty="0">
                  <a:solidFill>
                    <a:srgbClr val="0000CC"/>
                  </a:solidFill>
                  <a:effectLst/>
                  <a:highlight>
                    <a:srgbClr val="FFFF00"/>
                  </a:highligh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5A6CD2-7D6C-4DA7-BCA8-DBBB4013F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011" y="6021288"/>
                <a:ext cx="2620700" cy="461665"/>
              </a:xfrm>
              <a:prstGeom prst="rect">
                <a:avLst/>
              </a:prstGeom>
              <a:blipFill>
                <a:blip r:embed="rId3"/>
                <a:stretch>
                  <a:fillRect t="-81333" b="-14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843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8D8430-9642-40AC-95EB-C569AE7D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1" y="1609471"/>
            <a:ext cx="8907118" cy="3639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24A3FE-5AC2-4768-B6F9-FC31C071347D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3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2EE76-BC08-4ED3-9F11-9CC36C27E9DC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9DB4-7BDD-401B-A04B-4C2F1E82C29A}"/>
              </a:ext>
            </a:extLst>
          </p:cNvPr>
          <p:cNvSpPr txBox="1"/>
          <p:nvPr/>
        </p:nvSpPr>
        <p:spPr>
          <a:xfrm>
            <a:off x="1619672" y="476672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Операционные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4155B-10CE-4E27-8958-D5262928EDD3}"/>
              </a:ext>
            </a:extLst>
          </p:cNvPr>
          <p:cNvSpPr txBox="1"/>
          <p:nvPr/>
        </p:nvSpPr>
        <p:spPr>
          <a:xfrm>
            <a:off x="5364088" y="476672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Нормируемые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2DB90C15-AF21-499F-9B3A-A10C699B9651}"/>
              </a:ext>
            </a:extLst>
          </p:cNvPr>
          <p:cNvSpPr/>
          <p:nvPr/>
        </p:nvSpPr>
        <p:spPr>
          <a:xfrm>
            <a:off x="3707904" y="548680"/>
            <a:ext cx="1656184" cy="2560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5CDB67-A352-4BB3-AA7D-ECF776675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7380312" cy="4863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13A12-BCD8-4BBF-BBA7-00F76E344F0F}"/>
              </a:ext>
            </a:extLst>
          </p:cNvPr>
          <p:cNvSpPr txBox="1"/>
          <p:nvPr/>
        </p:nvSpPr>
        <p:spPr>
          <a:xfrm>
            <a:off x="3491880" y="948462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Физические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5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3EFBF-9D44-4A7A-9847-40FD4F002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352"/>
            <a:ext cx="9144000" cy="3741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F9A3D0-C933-4190-850D-ACB850B67CA0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Дозиметрические величины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82797-FE1F-4314-B178-E0E16A84D3B6}"/>
              </a:ext>
            </a:extLst>
          </p:cNvPr>
          <p:cNvSpPr txBox="1"/>
          <p:nvPr/>
        </p:nvSpPr>
        <p:spPr>
          <a:xfrm>
            <a:off x="1619672" y="476672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Операционные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96CEB-CFA4-44EA-99D6-221BC502C45E}"/>
              </a:ext>
            </a:extLst>
          </p:cNvPr>
          <p:cNvSpPr txBox="1"/>
          <p:nvPr/>
        </p:nvSpPr>
        <p:spPr>
          <a:xfrm>
            <a:off x="5364088" y="476672"/>
            <a:ext cx="208823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Нормируемые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Стрелка: влево-вправо 6">
            <a:extLst>
              <a:ext uri="{FF2B5EF4-FFF2-40B4-BE49-F238E27FC236}">
                <a16:creationId xmlns:a16="http://schemas.microsoft.com/office/drawing/2014/main" id="{82DB0EEB-755D-47E2-B7AD-CBB2B0E355F0}"/>
              </a:ext>
            </a:extLst>
          </p:cNvPr>
          <p:cNvSpPr/>
          <p:nvPr/>
        </p:nvSpPr>
        <p:spPr>
          <a:xfrm>
            <a:off x="3707904" y="548680"/>
            <a:ext cx="1656184" cy="2560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0E1323-C983-414D-8931-A84F6B0D7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915693"/>
            <a:ext cx="6773220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87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901533-9E48-41A4-B225-1D59437B7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564904"/>
            <a:ext cx="5923419" cy="3660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E747A-6537-4A97-AB5F-1329A8E6D234}"/>
              </a:ext>
            </a:extLst>
          </p:cNvPr>
          <p:cNvSpPr txBox="1"/>
          <p:nvPr/>
        </p:nvSpPr>
        <p:spPr>
          <a:xfrm>
            <a:off x="0" y="0"/>
            <a:ext cx="385192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Пределы доз облучения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A6D2B-DA6B-4B97-A712-67C56FDC7314}"/>
              </a:ext>
            </a:extLst>
          </p:cNvPr>
          <p:cNvSpPr txBox="1"/>
          <p:nvPr/>
        </p:nvSpPr>
        <p:spPr>
          <a:xfrm>
            <a:off x="323528" y="476672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B2346"/>
                </a:solidFill>
                <a:effectLst/>
                <a:latin typeface="Open Sans" panose="020B0606030504020204" pitchFamily="34" charset="0"/>
              </a:rPr>
              <a:t>Согласно НРБ-99/2010, к персоналу </a:t>
            </a:r>
            <a:r>
              <a:rPr lang="ru-RU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группы А </a:t>
            </a:r>
            <a:r>
              <a:rPr lang="ru-RU" b="0" i="0" dirty="0">
                <a:solidFill>
                  <a:srgbClr val="2B2346"/>
                </a:solidFill>
                <a:effectLst/>
                <a:latin typeface="Open Sans" panose="020B0606030504020204" pitchFamily="34" charset="0"/>
              </a:rPr>
              <a:t>относятся лица, постоянно работающие с источниками ионизирующих излучений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FB68E-8D86-4997-A95F-850DFFED40DD}"/>
              </a:ext>
            </a:extLst>
          </p:cNvPr>
          <p:cNvSpPr txBox="1"/>
          <p:nvPr/>
        </p:nvSpPr>
        <p:spPr>
          <a:xfrm>
            <a:off x="323528" y="1340768"/>
            <a:ext cx="8136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группу Б</a:t>
            </a:r>
            <a:r>
              <a:rPr lang="ru-RU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 радиационной безопасности входит персонал, который непосредственно не работает с источниками излучения, но подвергается их воздействию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80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D36B7AB3-67B6-4A72-88BC-E8FA31CD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98" y="3792590"/>
            <a:ext cx="314325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5F9A79A-830B-4E76-A581-6B6CBA5B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97" y="4077798"/>
            <a:ext cx="9715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F5B4A-0EBD-4EF6-91FA-FA37FE602589}"/>
              </a:ext>
            </a:extLst>
          </p:cNvPr>
          <p:cNvSpPr txBox="1"/>
          <p:nvPr/>
        </p:nvSpPr>
        <p:spPr>
          <a:xfrm>
            <a:off x="0" y="0"/>
            <a:ext cx="29432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i="0" u="none" strike="noStrike" baseline="0" dirty="0">
                <a:solidFill>
                  <a:srgbClr val="0000CC"/>
                </a:solidFill>
                <a:highlight>
                  <a:srgbClr val="FFFF00"/>
                </a:highlight>
                <a:latin typeface="ArialMT"/>
                <a:cs typeface="Arial" panose="020B0604020202020204" pitchFamily="34" charset="0"/>
              </a:rPr>
              <a:t>Нуклид</a:t>
            </a:r>
            <a:r>
              <a:rPr lang="ru-RU" sz="1400" b="0" i="0" u="none" strike="noStrike" baseline="0" dirty="0">
                <a:latin typeface="ArialMT"/>
                <a:cs typeface="Arial" panose="020B0604020202020204" pitchFamily="34" charset="0"/>
              </a:rPr>
              <a:t> – вид атомов с данным числом протонов и нейтронов</a:t>
            </a:r>
            <a:endParaRPr lang="ru-RU" sz="1400" dirty="0">
              <a:latin typeface="ArialM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06142-4FB6-470B-A0F9-DCAEEF7F1DEB}"/>
              </a:ext>
            </a:extLst>
          </p:cNvPr>
          <p:cNvSpPr txBox="1"/>
          <p:nvPr/>
        </p:nvSpPr>
        <p:spPr>
          <a:xfrm>
            <a:off x="9969" y="1988840"/>
            <a:ext cx="3769353" cy="1354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i="0" u="none" strike="noStrike" baseline="0" dirty="0">
                <a:solidFill>
                  <a:srgbClr val="0000CC"/>
                </a:solidFill>
                <a:highlight>
                  <a:srgbClr val="FFFF00"/>
                </a:highlight>
                <a:latin typeface="ArialMT"/>
              </a:rPr>
              <a:t>Изотоп</a:t>
            </a:r>
            <a:r>
              <a:rPr lang="ru-RU" sz="1400" b="0" i="0" u="none" strike="noStrike" baseline="0" dirty="0">
                <a:latin typeface="ArialMT"/>
              </a:rPr>
              <a:t> – нуклид с числом протонов в ядре, свойственным данному элементу</a:t>
            </a:r>
            <a:r>
              <a:rPr lang="en-US" sz="1400" b="0" i="0" u="none" strike="noStrike" baseline="0" dirty="0">
                <a:latin typeface="ArialMT"/>
              </a:rPr>
              <a:t> </a:t>
            </a:r>
          </a:p>
          <a:p>
            <a:pPr algn="just"/>
            <a:r>
              <a:rPr lang="en-US" sz="1400" dirty="0">
                <a:latin typeface="ArialMT"/>
              </a:rPr>
              <a:t>(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PTSerifProWebRegular"/>
              </a:rPr>
              <a:t>раз­но­вид­но­ст</a:t>
            </a:r>
            <a:r>
              <a:rPr lang="ru-RU" sz="1200" dirty="0">
                <a:solidFill>
                  <a:srgbClr val="0000CC"/>
                </a:solidFill>
                <a:latin typeface="PTSerifProWebRegular"/>
              </a:rPr>
              <a:t>ь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PTSerifProWebRegular"/>
              </a:rPr>
              <a:t> ато­мов од­но­го и то­го же </a:t>
            </a:r>
            <a:r>
              <a:rPr lang="ru-RU" sz="1200" b="0" i="0" dirty="0" err="1">
                <a:solidFill>
                  <a:srgbClr val="0000CC"/>
                </a:solidFill>
                <a:effectLst/>
                <a:latin typeface="PTSerifProWebRegular"/>
              </a:rPr>
              <a:t>химич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PTSerifProWebRegular"/>
              </a:rPr>
              <a:t>. эле­мен­та, атом­ные яд­ра ко­то­рого име­ют оди­на­ко­вое чис­ло про­то­нов </a:t>
            </a:r>
            <a:r>
              <a:rPr lang="en-US" sz="1400" b="1" i="0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PTSerifProWebRegular"/>
              </a:rPr>
              <a:t>Z</a:t>
            </a:r>
            <a:r>
              <a:rPr lang="en-US" sz="1200" b="0" i="0" dirty="0">
                <a:solidFill>
                  <a:srgbClr val="0000CC"/>
                </a:solidFill>
                <a:effectLst/>
                <a:latin typeface="PTSerifProWebRegular"/>
              </a:rPr>
              <a:t> 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PTSerifProWebRegular"/>
              </a:rPr>
              <a:t>и различное число нейтронов </a:t>
            </a:r>
            <a:r>
              <a:rPr lang="en-US" sz="1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PTSerifProWebRegular"/>
              </a:rPr>
              <a:t>N</a:t>
            </a:r>
            <a:r>
              <a:rPr lang="en-US" sz="1400" dirty="0">
                <a:latin typeface="ArialMT"/>
              </a:rPr>
              <a:t>)</a:t>
            </a:r>
            <a:endParaRPr lang="ru-RU" sz="1400" dirty="0">
              <a:latin typeface="ArialM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7BE3A6-709D-480A-B453-9445AB3AB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848834"/>
            <a:ext cx="862917" cy="972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0AB251-0E4A-41B7-938C-CB570704C6BC}"/>
              </a:ext>
            </a:extLst>
          </p:cNvPr>
          <p:cNvSpPr txBox="1"/>
          <p:nvPr/>
        </p:nvSpPr>
        <p:spPr>
          <a:xfrm>
            <a:off x="4205583" y="867068"/>
            <a:ext cx="29974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202122"/>
                </a:solidFill>
                <a:effectLst/>
                <a:latin typeface="ArialMT"/>
              </a:rPr>
              <a:t>Число протонов </a:t>
            </a:r>
            <a:r>
              <a:rPr lang="ru-RU" sz="1400" b="1" i="1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MT"/>
              </a:rPr>
              <a:t>Z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MT"/>
              </a:rPr>
              <a:t> 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MT"/>
              </a:rPr>
              <a:t>представляет собой атомный номер элемента (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ArialMT"/>
              </a:rPr>
              <a:t>номер в таблице Менделеева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MT"/>
              </a:rPr>
              <a:t>), а сумма</a:t>
            </a:r>
          </a:p>
          <a:p>
            <a:r>
              <a:rPr lang="ru-RU" sz="1200" b="0" i="0" dirty="0">
                <a:solidFill>
                  <a:srgbClr val="202122"/>
                </a:solidFill>
                <a:effectLst/>
                <a:latin typeface="ArialMT"/>
              </a:rPr>
              <a:t> </a:t>
            </a:r>
            <a:r>
              <a:rPr lang="ru-RU" sz="1400" b="1" i="1" dirty="0">
                <a:solidFill>
                  <a:srgbClr val="0000CC"/>
                </a:solidFill>
                <a:effectLst/>
                <a:latin typeface="ArialMT"/>
              </a:rPr>
              <a:t>A = Z + N</a:t>
            </a:r>
            <a:r>
              <a:rPr lang="ru-RU" sz="1400" b="1" i="0" dirty="0">
                <a:solidFill>
                  <a:srgbClr val="0000CC"/>
                </a:solidFill>
                <a:effectLst/>
                <a:latin typeface="ArialMT"/>
              </a:rPr>
              <a:t> 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MT"/>
              </a:rPr>
              <a:t>— массовое число</a:t>
            </a:r>
            <a:endParaRPr lang="ru-RU" sz="1200" dirty="0">
              <a:latin typeface="ArialM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54410A-1554-4447-AEB6-09BC89E2E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596" y="1956962"/>
            <a:ext cx="4231844" cy="2934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B3E4B-FEA2-4AA4-8FE2-4674453C2502}"/>
              </a:ext>
            </a:extLst>
          </p:cNvPr>
          <p:cNvSpPr txBox="1"/>
          <p:nvPr/>
        </p:nvSpPr>
        <p:spPr>
          <a:xfrm>
            <a:off x="4562419" y="1965406"/>
            <a:ext cx="13350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238</a:t>
            </a:r>
            <a:r>
              <a:rPr lang="en-US" sz="16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U</a:t>
            </a:r>
            <a:r>
              <a:rPr lang="ru-RU" sz="16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-99.28%</a:t>
            </a:r>
            <a:endParaRPr lang="ru-RU" sz="1600" dirty="0">
              <a:solidFill>
                <a:srgbClr val="FF0000"/>
              </a:solidFill>
              <a:highlight>
                <a:srgbClr val="FFFF00"/>
              </a:highlight>
              <a:latin typeface="ArialM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B4BAA7-650C-4EE9-A640-0BFDFC118A21}"/>
              </a:ext>
            </a:extLst>
          </p:cNvPr>
          <p:cNvSpPr txBox="1"/>
          <p:nvPr/>
        </p:nvSpPr>
        <p:spPr>
          <a:xfrm>
            <a:off x="5889026" y="1965406"/>
            <a:ext cx="13350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23</a:t>
            </a:r>
            <a:r>
              <a:rPr lang="ru-RU" sz="1600" b="1" i="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5</a:t>
            </a:r>
            <a:r>
              <a:rPr lang="en-US" sz="16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U</a:t>
            </a:r>
            <a:r>
              <a:rPr lang="ru-RU" sz="16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-0.71%</a:t>
            </a:r>
            <a:endParaRPr lang="ru-RU" sz="1600" dirty="0">
              <a:solidFill>
                <a:srgbClr val="FF0000"/>
              </a:solidFill>
              <a:highlight>
                <a:srgbClr val="FFFF00"/>
              </a:highlight>
              <a:latin typeface="ArialM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C66E0-1F6D-4F76-B70F-0F62F344D247}"/>
              </a:ext>
            </a:extLst>
          </p:cNvPr>
          <p:cNvSpPr txBox="1"/>
          <p:nvPr/>
        </p:nvSpPr>
        <p:spPr>
          <a:xfrm>
            <a:off x="7145032" y="1977697"/>
            <a:ext cx="13350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baseline="300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23</a:t>
            </a:r>
            <a:r>
              <a:rPr lang="ru-RU" sz="1600" b="1" baseline="30000" dirty="0">
                <a:solidFill>
                  <a:srgbClr val="FF0000"/>
                </a:solidFill>
                <a:highlight>
                  <a:srgbClr val="FFFF00"/>
                </a:highlight>
                <a:latin typeface="ArialMT"/>
              </a:rPr>
              <a:t>4</a:t>
            </a:r>
            <a:r>
              <a:rPr lang="en-US" sz="16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U&lt;</a:t>
            </a:r>
            <a:r>
              <a:rPr lang="ru-RU" sz="16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0.</a:t>
            </a:r>
            <a:r>
              <a:rPr lang="en-US" sz="16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0</a:t>
            </a:r>
            <a:r>
              <a:rPr lang="ru-RU" sz="16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</a:rPr>
              <a:t>1%</a:t>
            </a:r>
            <a:endParaRPr lang="ru-RU" sz="1600" dirty="0">
              <a:solidFill>
                <a:srgbClr val="FF0000"/>
              </a:solidFill>
              <a:highlight>
                <a:srgbClr val="FFFF00"/>
              </a:highlight>
              <a:latin typeface="ArialM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0CE2BB-BA77-4A24-B075-811E5AAB1751}"/>
              </a:ext>
            </a:extLst>
          </p:cNvPr>
          <p:cNvSpPr txBox="1"/>
          <p:nvPr/>
        </p:nvSpPr>
        <p:spPr>
          <a:xfrm>
            <a:off x="6699647" y="1656758"/>
            <a:ext cx="1944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ArialMT"/>
              </a:rPr>
              <a:t>изотопы урана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7BFAE-6571-4133-9251-BF396FD7ADDD}"/>
              </a:ext>
            </a:extLst>
          </p:cNvPr>
          <p:cNvSpPr txBox="1"/>
          <p:nvPr/>
        </p:nvSpPr>
        <p:spPr>
          <a:xfrm>
            <a:off x="4677253" y="4831910"/>
            <a:ext cx="2249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ArialMT"/>
              </a:rPr>
              <a:t>природный уран</a:t>
            </a:r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AD33687-2109-4E05-B7FB-2C5858F9A49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229959" y="2303960"/>
            <a:ext cx="515589" cy="529250"/>
          </a:xfrm>
          <a:prstGeom prst="straightConnector1">
            <a:avLst/>
          </a:prstGeom>
          <a:ln w="28575">
            <a:solidFill>
              <a:srgbClr val="66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FC117D5-38DE-4E2D-BC8F-915A03B578F9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421955" y="2303960"/>
            <a:ext cx="134611" cy="413389"/>
          </a:xfrm>
          <a:prstGeom prst="straightConnector1">
            <a:avLst/>
          </a:prstGeom>
          <a:ln w="28575">
            <a:solidFill>
              <a:srgbClr val="66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C3B3443-4919-4784-A18C-7AA09A00180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089496" y="2316251"/>
            <a:ext cx="723076" cy="685689"/>
          </a:xfrm>
          <a:prstGeom prst="straightConnector1">
            <a:avLst/>
          </a:prstGeom>
          <a:ln w="28575">
            <a:solidFill>
              <a:srgbClr val="66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E01A4D-16A5-498A-AFF5-99350FAEA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737" y="5423825"/>
            <a:ext cx="2557819" cy="8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27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6DEE6C-ACF3-4D15-9CE7-7754B95386F6}"/>
              </a:ext>
            </a:extLst>
          </p:cNvPr>
          <p:cNvSpPr txBox="1"/>
          <p:nvPr/>
        </p:nvSpPr>
        <p:spPr>
          <a:xfrm>
            <a:off x="3035912" y="-8467"/>
            <a:ext cx="2267744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Радиоактивность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25CD1-1231-4812-BD8F-EC7FCD0366B4}"/>
              </a:ext>
            </a:extLst>
          </p:cNvPr>
          <p:cNvSpPr txBox="1"/>
          <p:nvPr/>
        </p:nvSpPr>
        <p:spPr>
          <a:xfrm>
            <a:off x="5531522" y="0"/>
            <a:ext cx="3697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solidFill>
                  <a:srgbClr val="FF0000"/>
                </a:solidFill>
                <a:latin typeface="ArialMT"/>
              </a:rPr>
              <a:t>источниками ИИ чаще всего являются радиоактивные вещества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96B3E-57B6-4CF2-ABC7-1921C7EAD7E5}"/>
              </a:ext>
            </a:extLst>
          </p:cNvPr>
          <p:cNvSpPr txBox="1"/>
          <p:nvPr/>
        </p:nvSpPr>
        <p:spPr>
          <a:xfrm>
            <a:off x="283806" y="2285783"/>
            <a:ext cx="1388944" cy="1908215"/>
          </a:xfrm>
          <a:prstGeom prst="rect">
            <a:avLst/>
          </a:prstGeom>
          <a:noFill/>
          <a:ln w="317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ru-RU" sz="11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α –излучение 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испускание α-частиц –</a:t>
            </a:r>
            <a:r>
              <a:rPr lang="en-US" sz="1400" b="1" i="1" kern="1200" baseline="30000" dirty="0">
                <a:solidFill>
                  <a:srgbClr val="000099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400" b="1" i="1" kern="1200" baseline="-25000" dirty="0">
                <a:solidFill>
                  <a:srgbClr val="000099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400" b="1" i="1" dirty="0">
                <a:solidFill>
                  <a:srgbClr val="000099"/>
                </a:solidFill>
              </a:rPr>
              <a:t>He</a:t>
            </a:r>
            <a:r>
              <a:rPr lang="en-US" sz="1400" b="1" i="1" kern="1200" baseline="30000" dirty="0">
                <a:solidFill>
                  <a:srgbClr val="000099"/>
                </a:solidFill>
                <a:effectLst/>
                <a:latin typeface="+mn-lt"/>
                <a:ea typeface="+mn-ea"/>
                <a:cs typeface="+mn-cs"/>
              </a:rPr>
              <a:t>2+</a:t>
            </a:r>
          </a:p>
          <a:p>
            <a:endParaRPr lang="ru-RU" sz="11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11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β-излучение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–испускание </a:t>
            </a:r>
            <a:r>
              <a:rPr lang="ru-RU" sz="1600" b="1" i="1" kern="1200" dirty="0">
                <a:solidFill>
                  <a:srgbClr val="000099"/>
                </a:solidFill>
                <a:effectLst/>
                <a:latin typeface="+mn-lt"/>
                <a:ea typeface="+mn-ea"/>
                <a:cs typeface="+mn-cs"/>
              </a:rPr>
              <a:t>е</a:t>
            </a:r>
            <a:r>
              <a:rPr lang="ru-RU" sz="1600" b="1" i="1" kern="1200" baseline="30000" dirty="0">
                <a:solidFill>
                  <a:srgbClr val="000099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600" b="1" i="1" baseline="30000" dirty="0">
                <a:solidFill>
                  <a:srgbClr val="000099"/>
                </a:solidFill>
              </a:rPr>
              <a:t> </a:t>
            </a:r>
            <a:r>
              <a:rPr lang="ru-RU" sz="1600" b="1" i="1" kern="1200" dirty="0">
                <a:solidFill>
                  <a:srgbClr val="000099"/>
                </a:solidFill>
                <a:effectLst/>
                <a:latin typeface="+mn-lt"/>
                <a:ea typeface="+mn-ea"/>
                <a:cs typeface="+mn-cs"/>
              </a:rPr>
              <a:t>е</a:t>
            </a:r>
            <a:r>
              <a:rPr lang="en-US" sz="1600" b="1" i="1" baseline="30000" dirty="0">
                <a:solidFill>
                  <a:srgbClr val="000099"/>
                </a:solidFill>
              </a:rPr>
              <a:t>+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ru-RU" sz="11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11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γ-излучение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–испускание</a:t>
            </a:r>
          </a:p>
          <a:p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 </a:t>
            </a: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PTSerifProWebRegular"/>
              </a:rPr>
              <a:t>γ-квантов</a:t>
            </a:r>
            <a:endParaRPr lang="ru-RU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BCC2ED-EB0A-4DC9-BA4C-49AEA7FE4D9C}"/>
              </a:ext>
            </a:extLst>
          </p:cNvPr>
          <p:cNvSpPr txBox="1"/>
          <p:nvPr/>
        </p:nvSpPr>
        <p:spPr>
          <a:xfrm>
            <a:off x="3125668" y="1152150"/>
            <a:ext cx="208823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Искусственная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18BDC6-E004-4FA7-B4E7-6FA5E878F23B}"/>
              </a:ext>
            </a:extLst>
          </p:cNvPr>
          <p:cNvSpPr txBox="1"/>
          <p:nvPr/>
        </p:nvSpPr>
        <p:spPr>
          <a:xfrm>
            <a:off x="402192" y="1358558"/>
            <a:ext cx="1883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00CC"/>
                </a:solidFill>
                <a:latin typeface="ArialMT"/>
              </a:rPr>
              <a:t>у</a:t>
            </a:r>
            <a:r>
              <a:rPr lang="ru-RU" sz="1400" b="0" i="0" u="none" strike="noStrike" baseline="0" dirty="0">
                <a:solidFill>
                  <a:srgbClr val="0000CC"/>
                </a:solidFill>
                <a:latin typeface="ArialMT"/>
              </a:rPr>
              <a:t> неустойчивых изотопов существующих в природе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3B2507-A305-47B1-823B-4E21BD103FA3}"/>
              </a:ext>
            </a:extLst>
          </p:cNvPr>
          <p:cNvSpPr txBox="1"/>
          <p:nvPr/>
        </p:nvSpPr>
        <p:spPr>
          <a:xfrm>
            <a:off x="0" y="-18309"/>
            <a:ext cx="262778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ru-RU" sz="1200" b="1" i="0" u="none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ArialMT"/>
              </a:rPr>
              <a:t>Радиоактивность</a:t>
            </a:r>
            <a:r>
              <a:rPr lang="ru-RU" sz="1200" b="0" i="0" u="none" strike="noStrike" baseline="0" dirty="0">
                <a:latin typeface="ArialMT"/>
              </a:rPr>
              <a:t> – свойство неустойчивого нуклида (радионуклида) самопроизвольно превращаться в другой нуклид с испусканием </a:t>
            </a:r>
            <a:r>
              <a:rPr lang="ru-RU" sz="1200" b="0" i="0" u="none" strike="noStrike" baseline="0" dirty="0">
                <a:solidFill>
                  <a:srgbClr val="FF0000"/>
                </a:solidFill>
                <a:latin typeface="ArialMT"/>
              </a:rPr>
              <a:t>ИИ</a:t>
            </a:r>
            <a:endParaRPr lang="ru-RU" sz="1200" dirty="0">
              <a:latin typeface="ArialM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1DF149-EF6C-4F70-8FDB-CDDB0AEA3D46}"/>
              </a:ext>
            </a:extLst>
          </p:cNvPr>
          <p:cNvSpPr txBox="1"/>
          <p:nvPr/>
        </p:nvSpPr>
        <p:spPr>
          <a:xfrm>
            <a:off x="3150976" y="1532153"/>
            <a:ext cx="21666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00CC"/>
                </a:solidFill>
                <a:latin typeface="ArialMT"/>
              </a:rPr>
              <a:t>Радиоактивность изотопов, полученных искусственно в ядерных реакциях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E1C6DD-320E-4CE8-9322-0FD6A10E5630}"/>
              </a:ext>
            </a:extLst>
          </p:cNvPr>
          <p:cNvSpPr txBox="1"/>
          <p:nvPr/>
        </p:nvSpPr>
        <p:spPr>
          <a:xfrm>
            <a:off x="341784" y="988079"/>
            <a:ext cx="194421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Естественная</a:t>
            </a:r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9404F7C1-EB74-4CCF-80B9-DDA926C9379E}"/>
              </a:ext>
            </a:extLst>
          </p:cNvPr>
          <p:cNvSpPr/>
          <p:nvPr/>
        </p:nvSpPr>
        <p:spPr>
          <a:xfrm rot="8763889">
            <a:off x="2063759" y="623339"/>
            <a:ext cx="1488574" cy="34948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: вправо 56">
            <a:extLst>
              <a:ext uri="{FF2B5EF4-FFF2-40B4-BE49-F238E27FC236}">
                <a16:creationId xmlns:a16="http://schemas.microsoft.com/office/drawing/2014/main" id="{7629063D-D452-415E-B621-05F90E389A3D}"/>
              </a:ext>
            </a:extLst>
          </p:cNvPr>
          <p:cNvSpPr/>
          <p:nvPr/>
        </p:nvSpPr>
        <p:spPr>
          <a:xfrm rot="5400000">
            <a:off x="3647976" y="597159"/>
            <a:ext cx="760503" cy="34948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124F8F-E6A2-4A51-89F6-409036213B5F}"/>
              </a:ext>
            </a:extLst>
          </p:cNvPr>
          <p:cNvSpPr txBox="1"/>
          <p:nvPr/>
        </p:nvSpPr>
        <p:spPr>
          <a:xfrm>
            <a:off x="127740" y="4179336"/>
            <a:ext cx="1711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была открыта в 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1896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французским физиком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Беккерель, Антуан Анри"/>
              </a:rPr>
              <a:t>Антуаном Анри Беккерелем</a:t>
            </a:r>
            <a:endParaRPr lang="ru-RU" sz="1200" dirty="0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954D578-21A4-4E38-A19E-D1D00AE79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80" y="4997409"/>
            <a:ext cx="1254660" cy="180295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2EAFDA2-3750-4C42-9BEF-243FFFC958E1}"/>
              </a:ext>
            </a:extLst>
          </p:cNvPr>
          <p:cNvSpPr txBox="1"/>
          <p:nvPr/>
        </p:nvSpPr>
        <p:spPr>
          <a:xfrm>
            <a:off x="2498818" y="2539020"/>
            <a:ext cx="21299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Искусственная радиоактивность открыта в </a:t>
            </a:r>
            <a:r>
              <a:rPr lang="ru-RU" sz="1200" b="0" i="0" dirty="0">
                <a:solidFill>
                  <a:srgbClr val="FF0000"/>
                </a:solidFill>
                <a:effectLst/>
                <a:latin typeface="HelveticaMac"/>
              </a:rPr>
              <a:t>1934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  </a:t>
            </a:r>
            <a:r>
              <a:rPr lang="ru-RU" sz="1200" b="0" i="0" u="none" strike="noStrike" dirty="0">
                <a:effectLst/>
                <a:latin typeface="HelveticaMac"/>
                <a:hlinkClick r:id="rId5"/>
              </a:rPr>
              <a:t>Ирен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 и </a:t>
            </a:r>
            <a:r>
              <a:rPr lang="ru-RU" sz="1200" b="0" i="0" u="none" strike="noStrike" dirty="0">
                <a:effectLst/>
                <a:latin typeface="HelveticaMac"/>
                <a:hlinkClick r:id="rId6"/>
              </a:rPr>
              <a:t>Фредериком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 </a:t>
            </a:r>
            <a:r>
              <a:rPr lang="ru-RU" sz="1200" i="0" dirty="0" err="1">
                <a:solidFill>
                  <a:srgbClr val="0000CC"/>
                </a:solidFill>
                <a:effectLst/>
                <a:latin typeface="HelveticaMac"/>
              </a:rPr>
              <a:t>Жолио</a:t>
            </a:r>
            <a:r>
              <a:rPr lang="ru-RU" sz="1200" i="0" dirty="0">
                <a:solidFill>
                  <a:srgbClr val="0000CC"/>
                </a:solidFill>
                <a:effectLst/>
                <a:latin typeface="HelveticaMac"/>
              </a:rPr>
              <a:t>-Кюр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HelveticaMac"/>
              </a:rPr>
              <a:t>и.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 Из общего числа известных ныне радионуклидов (свыше </a:t>
            </a:r>
          </a:p>
          <a:p>
            <a:r>
              <a:rPr lang="ru-RU" sz="1200" b="0" i="0" dirty="0">
                <a:solidFill>
                  <a:srgbClr val="0000CC"/>
                </a:solidFill>
                <a:effectLst/>
                <a:latin typeface="HelveticaMac"/>
              </a:rPr>
              <a:t>4 </a:t>
            </a:r>
            <a:r>
              <a:rPr lang="ru-RU" sz="1200" dirty="0">
                <a:solidFill>
                  <a:srgbClr val="0000CC"/>
                </a:solidFill>
                <a:latin typeface="HelveticaMac"/>
              </a:rPr>
              <a:t>000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) лишь около 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HelveticaMac"/>
              </a:rPr>
              <a:t>300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 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HelveticaMac"/>
              </a:rPr>
              <a:t>природные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, а остальные получены искусственно, в результате ядерных реакций</a:t>
            </a:r>
            <a:endParaRPr lang="ru-RU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FF5FC8-DAD3-40A4-A441-4F444D8AB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6809" y="4698080"/>
            <a:ext cx="1183210" cy="18245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33A292-0B7E-4A90-A61D-65E6C528C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023" y="4708867"/>
            <a:ext cx="1126256" cy="18029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DB1AD21-D2A8-4828-8417-0B6BFCCC18E2}"/>
              </a:ext>
            </a:extLst>
          </p:cNvPr>
          <p:cNvSpPr txBox="1"/>
          <p:nvPr/>
        </p:nvSpPr>
        <p:spPr>
          <a:xfrm>
            <a:off x="4710892" y="2423760"/>
            <a:ext cx="16561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В </a:t>
            </a:r>
            <a:r>
              <a:rPr lang="ru-RU" sz="1200" b="0" i="0" dirty="0">
                <a:solidFill>
                  <a:srgbClr val="FF0000"/>
                </a:solidFill>
                <a:effectLst/>
                <a:latin typeface="HelveticaMac"/>
              </a:rPr>
              <a:t>1940</a:t>
            </a:r>
            <a:r>
              <a:rPr lang="ru-RU" sz="1200" dirty="0">
                <a:solidFill>
                  <a:srgbClr val="1D2126"/>
                </a:solidFill>
                <a:latin typeface="HelveticaMac"/>
              </a:rPr>
              <a:t> 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в России </a:t>
            </a:r>
            <a:r>
              <a:rPr lang="ru-RU" sz="1200" b="0" i="0" u="none" strike="noStrike" dirty="0">
                <a:effectLst/>
                <a:latin typeface="HelveticaMac"/>
                <a:hlinkClick r:id="rId9"/>
              </a:rPr>
              <a:t>К. А. Петржаком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 и </a:t>
            </a:r>
            <a:r>
              <a:rPr lang="ru-RU" sz="1200" b="0" i="0" u="none" strike="noStrike" dirty="0">
                <a:effectLst/>
                <a:latin typeface="HelveticaMac"/>
                <a:hlinkClick r:id="rId10"/>
              </a:rPr>
              <a:t>Г. Н. Флёровым</a:t>
            </a:r>
            <a:r>
              <a:rPr lang="ru-RU" sz="1200" b="0" i="0" dirty="0">
                <a:solidFill>
                  <a:srgbClr val="1D2126"/>
                </a:solidFill>
                <a:effectLst/>
                <a:latin typeface="HelveticaMac"/>
              </a:rPr>
              <a:t> открыто спонтанное деление ядер, происходящее с испусканием </a:t>
            </a:r>
            <a:r>
              <a:rPr lang="ru-RU" sz="1200" b="0" i="0" dirty="0">
                <a:solidFill>
                  <a:srgbClr val="0000CC"/>
                </a:solidFill>
                <a:effectLst/>
                <a:latin typeface="HelveticaMac"/>
              </a:rPr>
              <a:t>нейтронов и γ-квантов. </a:t>
            </a:r>
            <a:endParaRPr lang="ru-RU" sz="1200" dirty="0">
              <a:solidFill>
                <a:srgbClr val="0000CC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740145-BA1B-4721-A697-6FD04B1CD4E7}"/>
              </a:ext>
            </a:extLst>
          </p:cNvPr>
          <p:cNvSpPr txBox="1"/>
          <p:nvPr/>
        </p:nvSpPr>
        <p:spPr>
          <a:xfrm>
            <a:off x="4716016" y="6223284"/>
            <a:ext cx="194421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0" i="0" dirty="0">
                <a:solidFill>
                  <a:srgbClr val="1D2126"/>
                </a:solidFill>
                <a:effectLst/>
                <a:latin typeface="HelveticaMac"/>
              </a:rPr>
              <a:t>В 1972 г. впервые зарегистрирована протонная радиоактивность</a:t>
            </a:r>
            <a:endParaRPr lang="ru-RU" sz="105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9A90CF-A013-47E3-90A3-762E36DBBD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2040" y="3965413"/>
            <a:ext cx="1589360" cy="224156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674486F-2A5E-4466-8A45-2745CD3A20B1}"/>
              </a:ext>
            </a:extLst>
          </p:cNvPr>
          <p:cNvSpPr txBox="1"/>
          <p:nvPr/>
        </p:nvSpPr>
        <p:spPr>
          <a:xfrm>
            <a:off x="6795854" y="1132043"/>
            <a:ext cx="16645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Наведенная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938F73-8868-4539-8DFC-D1166E33EC71}"/>
              </a:ext>
            </a:extLst>
          </p:cNvPr>
          <p:cNvSpPr txBox="1"/>
          <p:nvPr/>
        </p:nvSpPr>
        <p:spPr>
          <a:xfrm>
            <a:off x="6977348" y="1502148"/>
            <a:ext cx="2166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 tooltip="Радиоактивность"/>
              </a:rPr>
              <a:t>радиоактивность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веществ, возникающая под действием облучения их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3" tooltip="Ионизирующее излучение"/>
              </a:rPr>
              <a:t>ионизирующим излучением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особенно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4" tooltip="Нейтрон"/>
              </a:rPr>
              <a:t>нейтронами</a:t>
            </a:r>
            <a:endParaRPr lang="ru-RU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4B5E67-40A3-42B9-9BB1-E4BA4C086A97}"/>
              </a:ext>
            </a:extLst>
          </p:cNvPr>
          <p:cNvSpPr txBox="1"/>
          <p:nvPr/>
        </p:nvSpPr>
        <p:spPr>
          <a:xfrm>
            <a:off x="7019942" y="2690451"/>
            <a:ext cx="2081464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При облучении частицами (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4" tooltip="Нейтрон"/>
              </a:rPr>
              <a:t>нейтронами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5" tooltip="Протон"/>
              </a:rPr>
              <a:t>протонами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стабильные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6" tooltip="Атомное ядро"/>
              </a:rPr>
              <a:t>ядра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могут превращаться в радиоактивные ядра с различным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7" tooltip="Период полураспада"/>
              </a:rPr>
              <a:t>периодом полураспада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которые продолжают излучать длительное время после прекращения облучения</a:t>
            </a:r>
            <a:endParaRPr lang="ru-RU" sz="1200" dirty="0"/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id="{C9DC0364-C8B9-41D5-8594-A71ABCA88D28}"/>
              </a:ext>
            </a:extLst>
          </p:cNvPr>
          <p:cNvSpPr/>
          <p:nvPr/>
        </p:nvSpPr>
        <p:spPr>
          <a:xfrm rot="1702840">
            <a:off x="5131250" y="625211"/>
            <a:ext cx="1801131" cy="349480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02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DC738-9146-44C1-AE36-FA6E21490FB8}"/>
              </a:ext>
            </a:extLst>
          </p:cNvPr>
          <p:cNvSpPr txBox="1"/>
          <p:nvPr/>
        </p:nvSpPr>
        <p:spPr>
          <a:xfrm>
            <a:off x="0" y="8467"/>
            <a:ext cx="2267744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Радиоактивность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E5F1C-F961-471F-A0F1-5509A7829D03}"/>
              </a:ext>
            </a:extLst>
          </p:cNvPr>
          <p:cNvSpPr txBox="1"/>
          <p:nvPr/>
        </p:nvSpPr>
        <p:spPr>
          <a:xfrm>
            <a:off x="2293061" y="39245"/>
            <a:ext cx="2166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0000CC"/>
                </a:solidFill>
                <a:latin typeface="ArialMT"/>
              </a:rPr>
              <a:t> - количественно ?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70686-4CB9-4394-81A8-7E7417D4E7A6}"/>
              </a:ext>
            </a:extLst>
          </p:cNvPr>
          <p:cNvSpPr txBox="1"/>
          <p:nvPr/>
        </p:nvSpPr>
        <p:spPr>
          <a:xfrm>
            <a:off x="4459713" y="485458"/>
            <a:ext cx="43559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u="none" strike="noStrike" baseline="0" dirty="0">
                <a:latin typeface="ArialMT"/>
              </a:rPr>
              <a:t>- число радиоактивных превращений в образце за единицу времени</a:t>
            </a:r>
          </a:p>
          <a:p>
            <a:pPr algn="l"/>
            <a:endParaRPr lang="ru-RU" sz="1400" b="0" i="0" u="none" strike="noStrike" baseline="0" dirty="0">
              <a:latin typeface="ArialMT"/>
            </a:endParaRPr>
          </a:p>
          <a:p>
            <a:pPr algn="l"/>
            <a:r>
              <a:rPr lang="ru-RU" sz="1400" b="0" i="0" u="none" strike="noStrike" baseline="0" dirty="0">
                <a:latin typeface="ArialMT"/>
              </a:rPr>
              <a:t>Размерность в СИ [A] = 1 Бк = 1 распад/с, (беккерель)</a:t>
            </a:r>
          </a:p>
          <a:p>
            <a:pPr algn="l"/>
            <a:r>
              <a:rPr lang="ru-RU" sz="1400" b="0" i="0" u="none" strike="noStrike" baseline="0" dirty="0">
                <a:latin typeface="ArialMT"/>
              </a:rPr>
              <a:t>Внесистемная единица – 1 Ки = 3,7·10</a:t>
            </a:r>
            <a:r>
              <a:rPr lang="ru-RU" sz="900" b="0" i="0" u="none" strike="noStrike" baseline="0" dirty="0">
                <a:latin typeface="ArialMT"/>
              </a:rPr>
              <a:t>10 </a:t>
            </a:r>
            <a:r>
              <a:rPr lang="ru-RU" sz="1400" b="0" i="0" u="none" strike="noStrike" baseline="0" dirty="0">
                <a:latin typeface="ArialMT"/>
              </a:rPr>
              <a:t>Бк, (кюри)</a:t>
            </a:r>
            <a:endParaRPr lang="ru-RU" sz="1400" dirty="0">
              <a:latin typeface="Arial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33858-57AB-424C-8CEA-18BE34B249E3}"/>
              </a:ext>
            </a:extLst>
          </p:cNvPr>
          <p:cNvSpPr txBox="1"/>
          <p:nvPr/>
        </p:nvSpPr>
        <p:spPr>
          <a:xfrm>
            <a:off x="170390" y="548680"/>
            <a:ext cx="165618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Активность</a:t>
            </a:r>
          </a:p>
          <a:p>
            <a:r>
              <a:rPr lang="ru-RU" sz="1200" b="1" dirty="0">
                <a:solidFill>
                  <a:srgbClr val="000099"/>
                </a:solidFill>
                <a:latin typeface="Comic Sans MS" panose="030F0702030302020204" pitchFamily="66" charset="0"/>
              </a:rPr>
              <a:t>(активность радиоактивного источника)</a:t>
            </a:r>
            <a:endParaRPr lang="ru-RU" sz="1200" dirty="0">
              <a:solidFill>
                <a:srgbClr val="000099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72EF11-F8E1-4F33-997A-4DA70DE2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43" y="408577"/>
            <a:ext cx="2267744" cy="1572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9A97C2-2763-4F8D-9A92-F55188F28C3D}"/>
              </a:ext>
            </a:extLst>
          </p:cNvPr>
          <p:cNvSpPr txBox="1"/>
          <p:nvPr/>
        </p:nvSpPr>
        <p:spPr>
          <a:xfrm>
            <a:off x="151083" y="2276872"/>
            <a:ext cx="86452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Удельная активность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активность, приходящаяся на единицу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Масса"/>
              </a:rPr>
              <a:t>массы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вещества источника</a:t>
            </a:r>
          </a:p>
          <a:p>
            <a:pPr algn="l"/>
            <a:endParaRPr lang="ru-RU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Объёмная активность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активность, приходящаяся на единицу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Объём"/>
              </a:rPr>
              <a:t>объёма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источника. Удельная и объёмная активности используются, как правило, в случае, когда радиоактивное вещество распределено по объёму источника</a:t>
            </a:r>
          </a:p>
          <a:p>
            <a:pPr algn="l"/>
            <a:endParaRPr lang="ru-RU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Поверхностная активность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активность, приходящаяся на единицу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Площадь"/>
              </a:rPr>
              <a:t>площади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поверхности источника. Эта величина применяется для случаев, когда радиоактивное вещество распределено по поверхности источника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B4187F-3312-430C-A2DB-1CB819E30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773" y="4725144"/>
            <a:ext cx="2076227" cy="12857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133867-C6FA-43CF-BD60-4DC9A9190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0252" y="4184503"/>
            <a:ext cx="2902204" cy="26734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9501A7D-7D25-40C0-BF1C-0549A863D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835" y="1530909"/>
            <a:ext cx="1335608" cy="82821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1BBD6DE-915F-4B27-8DC5-B5F4D8ABC9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589" y="4682196"/>
            <a:ext cx="2634309" cy="18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2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96B43B-329E-48F1-A250-655487D7D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9" y="378410"/>
            <a:ext cx="2873513" cy="2798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BFEF59-2E36-4512-9D42-32FAF976B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9" y="2996952"/>
            <a:ext cx="2952328" cy="3629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532A2-03E6-42DD-B4CA-A8EA5D2C0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69" y="32957"/>
            <a:ext cx="3049531" cy="34563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EDBB78-6013-4463-880D-08C2B385C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241" y="3824619"/>
            <a:ext cx="3303759" cy="3024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605919-7387-4951-BF2B-10243BE32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072" y="616303"/>
            <a:ext cx="3210654" cy="1891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41C23D-A142-4783-930E-788F1FB5BA11}"/>
              </a:ext>
            </a:extLst>
          </p:cNvPr>
          <p:cNvSpPr txBox="1"/>
          <p:nvPr/>
        </p:nvSpPr>
        <p:spPr>
          <a:xfrm>
            <a:off x="-115326" y="-29175"/>
            <a:ext cx="2267744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Радиоактивность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CAC79-97A6-45B0-B60D-10C5C362557E}"/>
              </a:ext>
            </a:extLst>
          </p:cNvPr>
          <p:cNvSpPr txBox="1"/>
          <p:nvPr/>
        </p:nvSpPr>
        <p:spPr>
          <a:xfrm>
            <a:off x="2380284" y="-20708"/>
            <a:ext cx="60801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solidFill>
                  <a:srgbClr val="FF0000"/>
                </a:solidFill>
                <a:latin typeface="ArialMT"/>
              </a:rPr>
              <a:t>источниками ИИ чаще всего являются радиоактивные вещества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4CF43E-8230-4432-AFBD-E4713EE1A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9532" y="2516714"/>
            <a:ext cx="1981780" cy="1899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8B7379-65EA-434D-B675-57EF6F996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157" y="4401572"/>
            <a:ext cx="2488971" cy="24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FF5B9A-B21F-4883-8847-86D0FBAAC49E}"/>
              </a:ext>
            </a:extLst>
          </p:cNvPr>
          <p:cNvSpPr txBox="1"/>
          <p:nvPr/>
        </p:nvSpPr>
        <p:spPr>
          <a:xfrm>
            <a:off x="0" y="0"/>
            <a:ext cx="37799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Ионизирующее излучение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FB397-59EF-4B03-8B74-29101D0A4D44}"/>
              </a:ext>
            </a:extLst>
          </p:cNvPr>
          <p:cNvSpPr txBox="1"/>
          <p:nvPr/>
        </p:nvSpPr>
        <p:spPr>
          <a:xfrm>
            <a:off x="35105" y="769442"/>
            <a:ext cx="91088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l"/>
            <a:r>
              <a:rPr lang="ru-RU" sz="1800" b="1" dirty="0">
                <a:solidFill>
                  <a:srgbClr val="000099"/>
                </a:solidFill>
              </a:rPr>
              <a:t>- ионизирующее излучение </a:t>
            </a:r>
            <a:r>
              <a:rPr lang="ru-RU" sz="1800" dirty="0"/>
              <a:t>- излучение, которое создается при радиоактивном распаде, ядерных превращениях, торможении заряженных частиц в веществе и образует при взаимодействии со средой ионы разных знаков;</a:t>
            </a:r>
            <a:endParaRPr lang="ru-RU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210ED-A651-4BE3-A554-BB7C7B443E22}"/>
              </a:ext>
            </a:extLst>
          </p:cNvPr>
          <p:cNvSpPr txBox="1"/>
          <p:nvPr/>
        </p:nvSpPr>
        <p:spPr>
          <a:xfrm>
            <a:off x="-1" y="400110"/>
            <a:ext cx="9001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4A78F8"/>
                </a:solidFill>
                <a:effectLst/>
                <a:latin typeface="PT Sans" panose="020B0503020203020204" pitchFamily="34" charset="-52"/>
              </a:rPr>
              <a:t>Федеральный закон "О радиационной безопасности населения" от 09.01.1996 N 3-ФЗ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8DD0D-2A01-4E9B-947A-CCC2348C5D54}"/>
              </a:ext>
            </a:extLst>
          </p:cNvPr>
          <p:cNvSpPr txBox="1"/>
          <p:nvPr/>
        </p:nvSpPr>
        <p:spPr>
          <a:xfrm>
            <a:off x="395536" y="2411514"/>
            <a:ext cx="8649870" cy="310854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PTSerifProWebBold"/>
              </a:rPr>
              <a:t>ИОНИЗИ́РУЮЩЕЕ ИЗЛУЧЕ́НИЕ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 – по­ток час­тиц (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элек­тро­нов, по­зи­тро­нов, про­то­нов, дей­тро­нов, α-час­тиц и др. за­ря­жен­ных час­тиц, а так­же по­то­ки ней­тро­нов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) или кван­тов элек­тро­маг­нит­но­го по­ля (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рент­генов­ское и γ-из­лу­че­ние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), взаи­мо­дей­ст­вие ко­то­ро­го с ве­ще­ст­вом при­во­дит к </a:t>
            </a:r>
            <a:r>
              <a:rPr kumimoji="0" lang="ru-RU" altLang="ru-RU" sz="1400" b="0" i="0" u="sng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Italic"/>
                <a:hlinkClick r:id="rId2"/>
              </a:rPr>
              <a:t>ио­ни­за­ции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 его ато­мов и мо­ле­кул.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solidFill>
                <a:srgbClr val="003366"/>
              </a:solidFill>
              <a:latin typeface="PTSerifProWebRegula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За­ря­жен­ные час­ти­цы ио­ни­зу­ют ато­мы и мо­ле­ку­лы сре­ды не­по­сред­ст­вен­но при столк­но­ве­ни­ях, ес­ли их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ки­не­тич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. энер­гия дос­та­точ­на для ио­ни­за­ции.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solidFill>
                <a:srgbClr val="003366"/>
              </a:solidFill>
              <a:latin typeface="PTSerifProWebRegula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Рас­про­стра­ня­ясь в сре­де, И. и. фор­ми­ру­ет по­ле, ха­рак­те­ри­сти­ка­ми ко­то­ро­го яв­ля­ют­ся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PTSerifProWebRegular"/>
              </a:rPr>
              <a:t>плот­ность по­то­ка час­тиц и кван­тов,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PTSerifProWebRegular"/>
              </a:rPr>
              <a:t>флю­енс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PTSerifProWebRegular"/>
              </a:rPr>
              <a:t>, кер­ма,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PTSerifProWebRegular"/>
              </a:rPr>
              <a:t>энер­ге­тич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PTSerifProWebRegular"/>
              </a:rPr>
              <a:t>. спектр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solidFill>
                <a:srgbClr val="003366"/>
              </a:solidFill>
              <a:latin typeface="PTSerifProWebRegula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И. и. обыч­но ге­не­ри­ру­ет­ся в ре­зуль­та­те ядер­ных ре­ак­ций, а так­же при ус­ко­ре­нии за­ря­жен­ных час­тиц в кос­мо­се. К ис­точ­ни­кам И. и. от­но­сят­ся ядер­ные ре­ак­то­ры,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PTSerifProWebRegular"/>
              </a:rPr>
              <a:t>ус­ко­ри­те­ли за­ря­жен­ных час­тиц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PTSerifProWebRegular"/>
              </a:rPr>
              <a:t>, рент­ге­нов­ские ус­та­нов­ки</a:t>
            </a:r>
            <a:r>
              <a:rPr lang="ru-RU" altLang="ru-RU" sz="1400" dirty="0">
                <a:solidFill>
                  <a:srgbClr val="003366"/>
                </a:solidFill>
                <a:latin typeface="PTSerifProWebRegular"/>
              </a:rPr>
              <a:t>, </a:t>
            </a:r>
            <a:r>
              <a:rPr lang="ru-RU" altLang="ru-RU" sz="1400" b="1" i="1" dirty="0">
                <a:solidFill>
                  <a:srgbClr val="000099"/>
                </a:solidFill>
                <a:latin typeface="PTSerifProWebRegular"/>
              </a:rPr>
              <a:t>радиоактивные вещества.</a:t>
            </a:r>
            <a:endParaRPr kumimoji="0" lang="ru-RU" altLang="ru-RU" sz="1400" b="1" i="1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F99C63-5F6F-4043-A00C-EF109C19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424" y="1650396"/>
            <a:ext cx="3419872" cy="803494"/>
          </a:xfrm>
          <a:prstGeom prst="rect">
            <a:avLst/>
          </a:prstGeom>
          <a:ln w="31750">
            <a:noFill/>
          </a:ln>
        </p:spPr>
      </p:pic>
      <p:sp>
        <p:nvSpPr>
          <p:cNvPr id="11" name="Стрелка: изогнутая вверх 10">
            <a:extLst>
              <a:ext uri="{FF2B5EF4-FFF2-40B4-BE49-F238E27FC236}">
                <a16:creationId xmlns:a16="http://schemas.microsoft.com/office/drawing/2014/main" id="{32A96E12-9577-4ECF-B281-D9D11AF5C71F}"/>
              </a:ext>
            </a:extLst>
          </p:cNvPr>
          <p:cNvSpPr/>
          <p:nvPr/>
        </p:nvSpPr>
        <p:spPr>
          <a:xfrm rot="5400000">
            <a:off x="-638386" y="2496509"/>
            <a:ext cx="1872599" cy="19524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3E7CC-54B5-446F-8C07-1CFC7089D3E6}"/>
              </a:ext>
            </a:extLst>
          </p:cNvPr>
          <p:cNvSpPr txBox="1"/>
          <p:nvPr/>
        </p:nvSpPr>
        <p:spPr>
          <a:xfrm>
            <a:off x="166023" y="5730967"/>
            <a:ext cx="88793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/>
            <a:r>
              <a:rPr lang="ru-RU" sz="1800" b="1" dirty="0">
                <a:solidFill>
                  <a:srgbClr val="000099"/>
                </a:solidFill>
                <a:highlight>
                  <a:srgbClr val="FFFFCC"/>
                </a:highlight>
              </a:rPr>
              <a:t>- ионизирующее излучение </a:t>
            </a:r>
            <a:r>
              <a:rPr lang="ru-RU" sz="1800" dirty="0">
                <a:highlight>
                  <a:srgbClr val="FFFFCC"/>
                </a:highlight>
              </a:rPr>
              <a:t>– способно </a:t>
            </a:r>
            <a:r>
              <a:rPr lang="ru-RU" sz="2400" b="1" dirty="0">
                <a:solidFill>
                  <a:srgbClr val="C00000"/>
                </a:solidFill>
                <a:highlight>
                  <a:srgbClr val="FFFFCC"/>
                </a:highlight>
              </a:rPr>
              <a:t>разрывать</a:t>
            </a:r>
            <a:r>
              <a:rPr lang="ru-RU" sz="1800" dirty="0">
                <a:highlight>
                  <a:srgbClr val="FFFFCC"/>
                </a:highlight>
              </a:rPr>
              <a:t> химические связи молекул, составляющих живые организмы, и тем самым вызывать биологически важные изменения</a:t>
            </a:r>
            <a:endParaRPr lang="ru-RU" sz="1800" b="0" i="0" dirty="0">
              <a:solidFill>
                <a:srgbClr val="000000"/>
              </a:solidFill>
              <a:effectLst/>
              <a:highlight>
                <a:srgbClr val="FFFFCC"/>
              </a:highligh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21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E41D96-AA24-48AB-8FE0-9C43BFBA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399561"/>
            <a:ext cx="3672408" cy="19868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83C2BC-F733-42D5-A684-E51AB99EB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220" y="5912"/>
            <a:ext cx="1981780" cy="1899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6EBEEB-D1D0-4B26-B8CA-FA2B942BA6DF}"/>
              </a:ext>
            </a:extLst>
          </p:cNvPr>
          <p:cNvSpPr txBox="1"/>
          <p:nvPr/>
        </p:nvSpPr>
        <p:spPr>
          <a:xfrm>
            <a:off x="0" y="0"/>
            <a:ext cx="2267744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Радиоактивность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6351A1-72CE-4B77-A63F-C6901EEE8DCB}"/>
              </a:ext>
            </a:extLst>
          </p:cNvPr>
          <p:cNvSpPr txBox="1"/>
          <p:nvPr/>
        </p:nvSpPr>
        <p:spPr>
          <a:xfrm>
            <a:off x="2292152" y="30778"/>
            <a:ext cx="5447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0000CC"/>
                </a:solidFill>
                <a:latin typeface="ArialMT"/>
              </a:rPr>
              <a:t> - характеристики радиоактивного распада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BFA70C-5941-4194-BC9C-8B20E2072B07}"/>
              </a:ext>
            </a:extLst>
          </p:cNvPr>
          <p:cNvSpPr txBox="1"/>
          <p:nvPr/>
        </p:nvSpPr>
        <p:spPr>
          <a:xfrm>
            <a:off x="202808" y="2418312"/>
            <a:ext cx="8833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Цезий-137 претерпевает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Бета-распад"/>
              </a:rPr>
              <a:t>бета-распад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1200" b="0" i="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hlinkClick r:id="rId5" tooltip="Период полураспад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период полураспада</a:t>
            </a:r>
            <a:r>
              <a:rPr lang="ru-RU" sz="1200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 30,17 лет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в результате которого сперва образуется изомер </a:t>
            </a:r>
            <a:r>
              <a:rPr lang="ru-RU" sz="12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Изотопы бария"/>
              </a:rPr>
              <a:t>137m1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Изотопы бария"/>
              </a:rPr>
              <a:t>Ba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(период полураспада 2,552 мин), который превращается в стабильный изотоп бария </a:t>
            </a:r>
            <a:r>
              <a:rPr lang="ru-RU" sz="12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Барий-137"/>
              </a:rPr>
              <a:t>137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Барий-137"/>
              </a:rPr>
              <a:t>Ba</a:t>
            </a:r>
            <a:endParaRPr lang="ru-RU" sz="12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142013-A8E6-4B1D-9A66-49174F455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2911876"/>
            <a:ext cx="2481746" cy="6578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171FE6-9C76-4FC3-AF31-D3F158BA41EC}"/>
              </a:ext>
            </a:extLst>
          </p:cNvPr>
          <p:cNvSpPr txBox="1"/>
          <p:nvPr/>
        </p:nvSpPr>
        <p:spPr>
          <a:xfrm>
            <a:off x="179144" y="3717032"/>
            <a:ext cx="861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94,4</a:t>
            </a:r>
            <a:r>
              <a:rPr lang="ru-RU" sz="1200" baseline="30000" dirty="0">
                <a:solidFill>
                  <a:srgbClr val="0645AD"/>
                </a:solidFill>
                <a:latin typeface="Arial" panose="020B0604020202020204" pitchFamily="34" charset="0"/>
              </a:rPr>
              <a:t>[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% случаев распад происходит c промежуточным образованием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Изомерия атомных ядер"/>
              </a:rPr>
              <a:t>ядерного изомера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бария-137 </a:t>
            </a:r>
            <a:r>
              <a:rPr lang="ru-RU" sz="1200" b="0" i="0" u="none" strike="noStrike" baseline="30000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0" tooltip="Барий-137m (страница отсутствует)"/>
              </a:rPr>
              <a:t>137</a:t>
            </a:r>
            <a:r>
              <a:rPr lang="ru-RU" sz="1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0" tooltip="Барий-137m (страница отсутствует)"/>
              </a:rPr>
              <a:t>Ba</a:t>
            </a:r>
            <a:r>
              <a:rPr lang="ru-RU" sz="1200" b="0" i="0" u="none" strike="noStrike" baseline="30000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0" tooltip="Барий-137m (страница отсутствует)"/>
              </a:rPr>
              <a:t>m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1200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его период полураспада составляет 2,55 мин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который в свою очередь переходит в основное состояние с испусканием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Гамма-квант"/>
              </a:rPr>
              <a:t>гамма-кванта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с энергией 661,7 кэВ (или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 tooltip="Внутренняя конверсия"/>
              </a:rPr>
              <a:t>конверсионного электрона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с энергией 661,7 кэВ, уменьшенной на величину энергии связи электрона). Суммарная энергия, выделяющаяся при бета-распаде одного ядра цезия-137, составляет </a:t>
            </a:r>
          </a:p>
          <a:p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1175,63 ± 0,17кэВ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06824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9675C4-5464-4838-BC4B-9C8FA3A76793}"/>
              </a:ext>
            </a:extLst>
          </p:cNvPr>
          <p:cNvSpPr txBox="1"/>
          <p:nvPr/>
        </p:nvSpPr>
        <p:spPr>
          <a:xfrm>
            <a:off x="0" y="0"/>
            <a:ext cx="2267744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Радиоактивность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CC0C8-C743-4250-AAF9-276FDA133E13}"/>
              </a:ext>
            </a:extLst>
          </p:cNvPr>
          <p:cNvSpPr txBox="1"/>
          <p:nvPr/>
        </p:nvSpPr>
        <p:spPr>
          <a:xfrm>
            <a:off x="2292152" y="30778"/>
            <a:ext cx="415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0000CC"/>
                </a:solidFill>
                <a:latin typeface="ArialMT"/>
              </a:rPr>
              <a:t> - закон радиоактивного распада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0D7BA-BC8C-44F4-9BDF-56DBCDBFF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984"/>
            <a:ext cx="3347864" cy="1634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370446-9AE3-4B95-81E9-A51C44910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466" y="491951"/>
            <a:ext cx="2432652" cy="981775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CC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826FA6-61A2-487B-93F1-0F0B7FA4D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783" y="287437"/>
            <a:ext cx="1727704" cy="1788785"/>
          </a:xfrm>
          <a:prstGeom prst="rect">
            <a:avLst/>
          </a:prstGeom>
          <a:ln w="25400">
            <a:solidFill>
              <a:srgbClr val="0000CC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2BEE1C-7FFC-43B5-BCA2-D2FC85652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59" y="2279950"/>
            <a:ext cx="3491880" cy="15553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714FAE-3B9A-4B40-94C2-B1A74FADB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26768"/>
            <a:ext cx="5004048" cy="25384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198C24-DF18-4DCB-8DFC-DCC6DC37FED1}"/>
              </a:ext>
            </a:extLst>
          </p:cNvPr>
          <p:cNvSpPr txBox="1"/>
          <p:nvPr/>
        </p:nvSpPr>
        <p:spPr>
          <a:xfrm>
            <a:off x="343778" y="4597917"/>
            <a:ext cx="4608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Экспоненциальная кривая радиоактивного распада: по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Ось абсцисс"/>
              </a:rPr>
              <a:t>оси абсцисс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(«оси x») — нормированное время по </a:t>
            </a:r>
            <a:r>
              <a:rPr lang="ru-RU" sz="1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Ось ординат"/>
              </a:rPr>
              <a:t>оси ординат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(«оси y») — доля ещё нераспавшихся ядер или скорость распада в единицу времени</a:t>
            </a:r>
            <a:endParaRPr lang="ru-RU" sz="12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E980E44-BA06-492B-9B98-8B9B71EBD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7103" y="4039058"/>
            <a:ext cx="4177544" cy="26779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01ECB32-8394-42A2-8E53-DCA76E210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573" y="5429917"/>
            <a:ext cx="3779912" cy="13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05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956063-4C7B-4C90-82CE-4F51598DE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63" y="809259"/>
            <a:ext cx="7516274" cy="5239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74F69-17E8-40DB-948F-7D7A6E901551}"/>
              </a:ext>
            </a:extLst>
          </p:cNvPr>
          <p:cNvSpPr txBox="1"/>
          <p:nvPr/>
        </p:nvSpPr>
        <p:spPr>
          <a:xfrm>
            <a:off x="0" y="0"/>
            <a:ext cx="435597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Виды ионизирующих излучений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8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74AC6-3CD1-4E3A-B439-12839B8A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110"/>
            <a:ext cx="9144000" cy="2846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7D229-44A7-44A7-A376-7578D6FB9D22}"/>
              </a:ext>
            </a:extLst>
          </p:cNvPr>
          <p:cNvSpPr txBox="1"/>
          <p:nvPr/>
        </p:nvSpPr>
        <p:spPr>
          <a:xfrm>
            <a:off x="0" y="0"/>
            <a:ext cx="5263390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Проникающая способность излучения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74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988453-BAF2-4430-B872-28397EE1808F}"/>
              </a:ext>
            </a:extLst>
          </p:cNvPr>
          <p:cNvSpPr txBox="1"/>
          <p:nvPr/>
        </p:nvSpPr>
        <p:spPr>
          <a:xfrm>
            <a:off x="0" y="423857"/>
            <a:ext cx="730830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Альфа частицы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излучаются при распаде более сложных ядер (при распаде атомов урана, радия, тория). Частицы обладают большой массой и излучаются с относительно невысокой скоростью в среднем 20 тыс. км/с. 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При контакте с веществом, частицы сталкиваются с молекулами этого вещества, начинают с ними взаимодействовать, теряя свою энергию,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проникающая способность данных частиц не велика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 (их способен задержать даже лист бумаги).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Альфа-частицы несут в себе большую энергию и при взаимодействии с веществом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вызывают его значительную ионизацию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. В клетках живого организма, помимо ионизации, альфа излучение разрушает ткани, приводя к различным повреждениям живых клеток. </a:t>
            </a:r>
          </a:p>
          <a:p>
            <a:pPr algn="l"/>
            <a:endParaRPr lang="ru-RU" sz="1600" dirty="0">
              <a:solidFill>
                <a:srgbClr val="000000"/>
              </a:solidFill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Из всех видов радиационного излучения, альфа излучение обладает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наименьшей проникающей способностью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, но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последствия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 облучения живых тканей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наиболее тяжелые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ru-RU" sz="2000" dirty="0">
                <a:solidFill>
                  <a:srgbClr val="0000CC"/>
                </a:solidFill>
                <a:highlight>
                  <a:srgbClr val="FFFF00"/>
                </a:highlight>
                <a:latin typeface="-apple-system"/>
              </a:rPr>
              <a:t>(</a:t>
            </a:r>
            <a:r>
              <a:rPr lang="en-US" sz="2000" dirty="0">
                <a:solidFill>
                  <a:srgbClr val="0000CC"/>
                </a:solidFill>
                <a:highlight>
                  <a:srgbClr val="FFFF00"/>
                </a:highlight>
                <a:latin typeface="-apple-system"/>
              </a:rPr>
              <a:t>W</a:t>
            </a:r>
            <a:r>
              <a:rPr lang="en-US" sz="1600" dirty="0">
                <a:solidFill>
                  <a:srgbClr val="0000CC"/>
                </a:solidFill>
                <a:highlight>
                  <a:srgbClr val="FFFF00"/>
                </a:highlight>
                <a:latin typeface="-apple-system"/>
              </a:rPr>
              <a:t>R</a:t>
            </a:r>
            <a:r>
              <a:rPr lang="en-US" sz="2000" dirty="0">
                <a:solidFill>
                  <a:srgbClr val="0000CC"/>
                </a:solidFill>
                <a:highlight>
                  <a:srgbClr val="FFFF00"/>
                </a:highlight>
                <a:latin typeface="-apple-system"/>
              </a:rPr>
              <a:t> = 20)</a:t>
            </a: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и значительные по сравнению с другими видами излучения.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464FD4-EAC2-4034-95B2-94E508212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0"/>
            <a:ext cx="1833571" cy="1239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22381-0AFB-4898-86E5-E96E77185A05}"/>
              </a:ext>
            </a:extLst>
          </p:cNvPr>
          <p:cNvSpPr txBox="1"/>
          <p:nvPr/>
        </p:nvSpPr>
        <p:spPr>
          <a:xfrm>
            <a:off x="0" y="0"/>
            <a:ext cx="1833571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α</a:t>
            </a:r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-излучение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21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640369-48DD-4FA7-A42C-59B9203EC9C1}"/>
              </a:ext>
            </a:extLst>
          </p:cNvPr>
          <p:cNvSpPr txBox="1"/>
          <p:nvPr/>
        </p:nvSpPr>
        <p:spPr>
          <a:xfrm>
            <a:off x="0" y="0"/>
            <a:ext cx="327585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Нейтронное излучение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E4D41-B279-45D4-AF96-90BE6B331A7D}"/>
              </a:ext>
            </a:extLst>
          </p:cNvPr>
          <p:cNvSpPr txBox="1"/>
          <p:nvPr/>
        </p:nvSpPr>
        <p:spPr>
          <a:xfrm>
            <a:off x="179512" y="400110"/>
            <a:ext cx="878497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–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техногенное излучение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, возникающие в различных ядерных реакторах и при атомных взрывах (там, где идут активные термоядерные реакции). Также нейтронная радиация излучается звездами.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Нейтронное излучение слабо взаимодействует с элементами атомов на атомном уровне, поэтому обладает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высокой проникающей способностью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. </a:t>
            </a:r>
          </a:p>
          <a:p>
            <a:pPr algn="l"/>
            <a:endParaRPr lang="ru-RU" sz="1600" dirty="0">
              <a:solidFill>
                <a:srgbClr val="000000"/>
              </a:solidFill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Остановить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 нейтронное излучение можно с помощью материалов с высоким содержанием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водорода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, например, емкостью с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водой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. Так же нейтронное излучение плохо проникает через полиэтилен.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Нейтронное излучение при прохождении через биологические ткани,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причиняет клеткам серьезный ущерб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, так как обладает значительной массой и более высокой скоростью чем альфа излучение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21EF20-6F00-4E8E-8346-BB59E5359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584570"/>
            <a:ext cx="4427984" cy="315576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615D6476-8BB9-40BE-98E8-D02027EDC85A}"/>
              </a:ext>
            </a:extLst>
          </p:cNvPr>
          <p:cNvSpPr/>
          <p:nvPr/>
        </p:nvSpPr>
        <p:spPr>
          <a:xfrm>
            <a:off x="7524328" y="4797152"/>
            <a:ext cx="360040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17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41CBA4-5119-4D13-ADC3-001000ECE9CF}"/>
              </a:ext>
            </a:extLst>
          </p:cNvPr>
          <p:cNvSpPr txBox="1"/>
          <p:nvPr/>
        </p:nvSpPr>
        <p:spPr>
          <a:xfrm>
            <a:off x="0" y="0"/>
            <a:ext cx="19797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ru-RU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излучение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4FD239-145F-485D-9A81-2C99DB46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026" y="0"/>
            <a:ext cx="2034973" cy="1988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AA336-E9B4-4345-93CD-B1335CC9831B}"/>
              </a:ext>
            </a:extLst>
          </p:cNvPr>
          <p:cNvSpPr txBox="1"/>
          <p:nvPr/>
        </p:nvSpPr>
        <p:spPr>
          <a:xfrm>
            <a:off x="0" y="436153"/>
            <a:ext cx="74168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 - возникает при превращении одного элемента в другой, процессы происходят в самом ядре атома вещества с изменением свойств протонов и нейтронов.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-apple-system"/>
            </a:endParaRP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 Происходит превращение нейтрона в протон или протона в нейтрон, при этом происходит излучение электрона или позитрона (античастица электрона). Скорость бета-частиц примерно равна 300 000 км/с. 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Имея изначально высокую скорость излучения и малые размеры излучаемых элементов, бета-излучение обладает </a:t>
            </a:r>
            <a:r>
              <a:rPr lang="ru-RU" sz="1400" b="0" i="0" dirty="0">
                <a:solidFill>
                  <a:srgbClr val="0000CC"/>
                </a:solidFill>
                <a:effectLst/>
                <a:latin typeface="-apple-system"/>
              </a:rPr>
              <a:t>более высокой проникающей способностью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, чем альфа-излучение, но обладает в </a:t>
            </a:r>
            <a:r>
              <a:rPr lang="ru-RU" sz="1400" b="0" i="0" dirty="0">
                <a:solidFill>
                  <a:srgbClr val="0000CC"/>
                </a:solidFill>
                <a:effectLst/>
                <a:latin typeface="-apple-system"/>
              </a:rPr>
              <a:t>сотни раз меньшей способность ионизировать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вещество по сравнению с альфа-излучением.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Бета радиация легко проникает сквозь одежду и частично сквозь живые ткани, но при прохождении через более плотные структуры вещества (через металл), начинает с ним более интенсивно взаимодействовать и теряет большую часть своей энергии передавая ее элементам вещества. 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-apple-system"/>
            </a:endParaRPr>
          </a:p>
          <a:p>
            <a:pPr algn="l"/>
            <a:r>
              <a:rPr lang="ru-RU" sz="1400" b="0" i="0" dirty="0">
                <a:solidFill>
                  <a:srgbClr val="0000CC"/>
                </a:solidFill>
                <a:effectLst/>
                <a:latin typeface="-apple-system"/>
              </a:rPr>
              <a:t>Металлический лист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в несколько миллиметров может </a:t>
            </a:r>
            <a:r>
              <a:rPr lang="ru-RU" sz="1400" b="0" i="0" dirty="0">
                <a:solidFill>
                  <a:srgbClr val="0000CC"/>
                </a:solidFill>
                <a:effectLst/>
                <a:latin typeface="-apple-system"/>
              </a:rPr>
              <a:t>полностью остановить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бета излучение.</a:t>
            </a:r>
          </a:p>
        </p:txBody>
      </p:sp>
    </p:spTree>
    <p:extLst>
      <p:ext uri="{BB962C8B-B14F-4D97-AF65-F5344CB8AC3E}">
        <p14:creationId xmlns:p14="http://schemas.microsoft.com/office/powerpoint/2010/main" val="2004131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2F257473-3D4E-451E-87FD-B9D4DDB9A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29140"/>
              </p:ext>
            </p:extLst>
          </p:nvPr>
        </p:nvGraphicFramePr>
        <p:xfrm>
          <a:off x="1786689" y="966888"/>
          <a:ext cx="7357311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515">
                  <a:extLst>
                    <a:ext uri="{9D8B030D-6E8A-4147-A177-3AD203B41FA5}">
                      <a16:colId xmlns:a16="http://schemas.microsoft.com/office/drawing/2014/main" val="2720059295"/>
                    </a:ext>
                  </a:extLst>
                </a:gridCol>
                <a:gridCol w="1225952">
                  <a:extLst>
                    <a:ext uri="{9D8B030D-6E8A-4147-A177-3AD203B41FA5}">
                      <a16:colId xmlns:a16="http://schemas.microsoft.com/office/drawing/2014/main" val="4035656790"/>
                    </a:ext>
                  </a:extLst>
                </a:gridCol>
                <a:gridCol w="1050414">
                  <a:extLst>
                    <a:ext uri="{9D8B030D-6E8A-4147-A177-3AD203B41FA5}">
                      <a16:colId xmlns:a16="http://schemas.microsoft.com/office/drawing/2014/main" val="251048068"/>
                    </a:ext>
                  </a:extLst>
                </a:gridCol>
                <a:gridCol w="1130192">
                  <a:extLst>
                    <a:ext uri="{9D8B030D-6E8A-4147-A177-3AD203B41FA5}">
                      <a16:colId xmlns:a16="http://schemas.microsoft.com/office/drawing/2014/main" val="50327955"/>
                    </a:ext>
                  </a:extLst>
                </a:gridCol>
                <a:gridCol w="1396119">
                  <a:extLst>
                    <a:ext uri="{9D8B030D-6E8A-4147-A177-3AD203B41FA5}">
                      <a16:colId xmlns:a16="http://schemas.microsoft.com/office/drawing/2014/main" val="110937390"/>
                    </a:ext>
                  </a:extLst>
                </a:gridCol>
                <a:gridCol w="1396119">
                  <a:extLst>
                    <a:ext uri="{9D8B030D-6E8A-4147-A177-3AD203B41FA5}">
                      <a16:colId xmlns:a16="http://schemas.microsoft.com/office/drawing/2014/main" val="863299263"/>
                    </a:ext>
                  </a:extLst>
                </a:gridCol>
              </a:tblGrid>
              <a:tr h="489868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Действие излучения*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Скорость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Проникающая способность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FFFF00"/>
                          </a:solidFill>
                        </a:rPr>
                        <a:t>Биологическое действие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427774"/>
                  </a:ext>
                </a:extLst>
              </a:tr>
              <a:tr h="489868">
                <a:tc>
                  <a:txBody>
                    <a:bodyPr/>
                    <a:lstStyle/>
                    <a:p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PTSerifProWebRegular"/>
                        </a:rPr>
                        <a:t>γ-квант (фотон)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PTSerifProWebRegular"/>
                        </a:rPr>
                        <a:t>γ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Сотни метров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1" dirty="0"/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1" dirty="0"/>
                        <a:t>высокая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1" dirty="0"/>
                        <a:t>Низкое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W</a:t>
                      </a:r>
                      <a:r>
                        <a:rPr lang="en-US" sz="11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R</a:t>
                      </a: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 = </a:t>
                      </a:r>
                      <a:r>
                        <a:rPr lang="ru-RU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1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269082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400" dirty="0"/>
                        <a:t>электрон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до 20м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3-3.5 МэВ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средняя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Среднее</a:t>
                      </a:r>
                    </a:p>
                    <a:p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W</a:t>
                      </a:r>
                      <a:r>
                        <a:rPr lang="en-US" sz="11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R</a:t>
                      </a: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 = </a:t>
                      </a:r>
                      <a:r>
                        <a:rPr lang="ru-RU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1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485308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400" dirty="0"/>
                        <a:t>позитрон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до 20м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270 000 км</a:t>
                      </a:r>
                      <a:r>
                        <a:rPr lang="en-US" sz="1400" dirty="0"/>
                        <a:t>/</a:t>
                      </a:r>
                      <a:r>
                        <a:rPr lang="ru-RU" sz="1400" dirty="0"/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средняя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W</a:t>
                      </a:r>
                      <a:r>
                        <a:rPr lang="en-US" sz="11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R</a:t>
                      </a: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 = </a:t>
                      </a:r>
                      <a:r>
                        <a:rPr lang="ru-RU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1</a:t>
                      </a:r>
                      <a:endParaRPr lang="ru-RU" sz="1400" dirty="0"/>
                    </a:p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879427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400" dirty="0"/>
                        <a:t>протон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W</a:t>
                      </a:r>
                      <a:r>
                        <a:rPr lang="en-US" sz="11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R</a:t>
                      </a: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 = </a:t>
                      </a:r>
                      <a:r>
                        <a:rPr lang="ru-RU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5</a:t>
                      </a:r>
                      <a:endParaRPr lang="ru-RU" sz="1400" dirty="0"/>
                    </a:p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548115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400" dirty="0"/>
                        <a:t>нейтрон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километры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40 000</a:t>
                      </a:r>
                    </a:p>
                    <a:p>
                      <a:r>
                        <a:rPr lang="ru-RU" sz="1400" dirty="0"/>
                        <a:t>км</a:t>
                      </a:r>
                      <a:r>
                        <a:rPr lang="en-US" sz="1400" dirty="0"/>
                        <a:t>/c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высокая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Высокое</a:t>
                      </a:r>
                    </a:p>
                    <a:p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W</a:t>
                      </a:r>
                      <a:r>
                        <a:rPr lang="en-US" sz="11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R</a:t>
                      </a: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 = </a:t>
                      </a:r>
                      <a:r>
                        <a:rPr lang="ru-RU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5 ÷ </a:t>
                      </a: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20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15255"/>
                  </a:ext>
                </a:extLst>
              </a:tr>
              <a:tr h="636829">
                <a:tc>
                  <a:txBody>
                    <a:bodyPr/>
                    <a:lstStyle/>
                    <a:p>
                      <a:r>
                        <a:rPr lang="ru-RU" sz="1400" dirty="0"/>
                        <a:t>дейтрон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rgbClr val="000099"/>
                          </a:solidFill>
                        </a:rPr>
                        <a:t>(</a:t>
                      </a:r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+n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123550"/>
                  </a:ext>
                </a:extLst>
              </a:tr>
              <a:tr h="489868">
                <a:tc>
                  <a:txBody>
                    <a:bodyPr/>
                    <a:lstStyle/>
                    <a:p>
                      <a:r>
                        <a:rPr lang="el-GR" sz="1400" dirty="0"/>
                        <a:t>α</a:t>
                      </a:r>
                      <a:r>
                        <a:rPr lang="ru-RU" sz="1400" dirty="0"/>
                        <a:t>-частица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1" kern="1200" baseline="-25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i="1" dirty="0">
                          <a:solidFill>
                            <a:srgbClr val="000099"/>
                          </a:solidFill>
                        </a:rPr>
                        <a:t>He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 </a:t>
                      </a:r>
                      <a:r>
                        <a:rPr lang="en-US" sz="1800" b="1" i="1" dirty="0">
                          <a:solidFill>
                            <a:srgbClr val="000099"/>
                          </a:solidFill>
                        </a:rPr>
                        <a:t>(2</a:t>
                      </a:r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+2n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см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 – 10 МэВ</a:t>
                      </a:r>
                    </a:p>
                    <a:p>
                      <a:r>
                        <a:rPr lang="ru-RU" sz="1400" dirty="0"/>
                        <a:t>12 000 – </a:t>
                      </a:r>
                    </a:p>
                    <a:p>
                      <a:r>
                        <a:rPr lang="ru-RU" sz="1400" dirty="0"/>
                        <a:t>20 000 км</a:t>
                      </a:r>
                      <a:r>
                        <a:rPr lang="en-US" sz="1400" dirty="0"/>
                        <a:t>/</a:t>
                      </a:r>
                      <a:r>
                        <a:rPr lang="ru-RU" sz="1400" dirty="0"/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низкая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Высокое</a:t>
                      </a:r>
                    </a:p>
                    <a:p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W</a:t>
                      </a:r>
                      <a:r>
                        <a:rPr lang="en-US" sz="11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R</a:t>
                      </a:r>
                      <a:r>
                        <a:rPr lang="en-US" sz="140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-apple-system"/>
                        </a:rPr>
                        <a:t> = 20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952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5FCF68-5D55-449F-B89A-B5F5A85BF8C8}"/>
              </a:ext>
            </a:extLst>
          </p:cNvPr>
          <p:cNvSpPr txBox="1"/>
          <p:nvPr/>
        </p:nvSpPr>
        <p:spPr>
          <a:xfrm>
            <a:off x="-36512" y="5086181"/>
            <a:ext cx="158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0" i="0" dirty="0">
                <a:solidFill>
                  <a:srgbClr val="FF0000"/>
                </a:solidFill>
                <a:effectLst/>
                <a:latin typeface="PTSerifProWebItal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α</a:t>
            </a:r>
            <a:r>
              <a:rPr lang="ru-RU" b="0" i="0" dirty="0">
                <a:solidFill>
                  <a:srgbClr val="FF0000"/>
                </a:solidFill>
                <a:effectLst/>
                <a:latin typeface="PTSerifProWebItal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-из­лу­че­ние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20EF9-0AAD-47C5-AC7B-16967F05CBC0}"/>
              </a:ext>
            </a:extLst>
          </p:cNvPr>
          <p:cNvSpPr txBox="1"/>
          <p:nvPr/>
        </p:nvSpPr>
        <p:spPr>
          <a:xfrm>
            <a:off x="-36512" y="2477702"/>
            <a:ext cx="158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PTSerifProWebItalic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β</a:t>
            </a:r>
            <a:r>
              <a:rPr lang="ru-RU" b="0" i="0" dirty="0">
                <a:solidFill>
                  <a:srgbClr val="FF0000"/>
                </a:solidFill>
                <a:effectLst/>
                <a:latin typeface="PTSerifProWebItal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-из­лу­че­ние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84BE5-C407-4355-A21D-1A426BFF03DB}"/>
              </a:ext>
            </a:extLst>
          </p:cNvPr>
          <p:cNvSpPr txBox="1"/>
          <p:nvPr/>
        </p:nvSpPr>
        <p:spPr>
          <a:xfrm>
            <a:off x="17240" y="1520928"/>
            <a:ext cx="158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0" i="0" dirty="0">
                <a:solidFill>
                  <a:srgbClr val="FF0000"/>
                </a:solidFill>
                <a:effectLst/>
                <a:latin typeface="PTSerifProWebItalic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γ</a:t>
            </a:r>
            <a:r>
              <a:rPr lang="ru-RU" b="0" i="0" dirty="0">
                <a:solidFill>
                  <a:srgbClr val="FF0000"/>
                </a:solidFill>
                <a:effectLst/>
                <a:latin typeface="PTSerifProWebItal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-из­лу­че­ние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DBC29-F0F3-4952-A1AE-A5FD4CFE1224}"/>
              </a:ext>
            </a:extLst>
          </p:cNvPr>
          <p:cNvSpPr txBox="1"/>
          <p:nvPr/>
        </p:nvSpPr>
        <p:spPr>
          <a:xfrm>
            <a:off x="-7829" y="0"/>
            <a:ext cx="435597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Виды ионизирующих излучений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id="{2742A166-87BB-4624-971B-3A63FB77EE9C}"/>
              </a:ext>
            </a:extLst>
          </p:cNvPr>
          <p:cNvSpPr/>
          <p:nvPr/>
        </p:nvSpPr>
        <p:spPr>
          <a:xfrm>
            <a:off x="1466528" y="2240482"/>
            <a:ext cx="269776" cy="93610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87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881025-329E-4E7B-9F82-89FA98171F85}"/>
              </a:ext>
            </a:extLst>
          </p:cNvPr>
          <p:cNvSpPr txBox="1"/>
          <p:nvPr/>
        </p:nvSpPr>
        <p:spPr>
          <a:xfrm>
            <a:off x="0" y="0"/>
            <a:ext cx="19797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ru-RU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излучение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56E62-343D-4D8B-B930-8D50D95FA505}"/>
              </a:ext>
            </a:extLst>
          </p:cNvPr>
          <p:cNvSpPr txBox="1"/>
          <p:nvPr/>
        </p:nvSpPr>
        <p:spPr>
          <a:xfrm>
            <a:off x="251520" y="427687"/>
            <a:ext cx="8208912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– энергетическое электромагнитное излучение в виде фотонов.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Гамма радиация сопровождает процесс распада атомов вещества и проявляется в виде излучаемой электромагнитной энергии в виде фотонов, высвобождающихся при изменении энергетического состояния ядра атома.</a:t>
            </a:r>
          </a:p>
          <a:p>
            <a:pPr algn="l"/>
            <a:endParaRPr lang="ru-RU" sz="1600" dirty="0">
              <a:solidFill>
                <a:srgbClr val="000000"/>
              </a:solidFill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При радиоактивном распаде атома из одних веществ образуются другие. В процессе стабилизации вновь образованных атомов, излишки энергии выбрасываются в виде гамма-излучения.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-обладает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высокой проникающей способностью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, легко проникает сквозь одежду, живые ткани, несколько сложнее через плотные структуры, типа металла. Для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защиты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 от гамма-излучения </a:t>
            </a:r>
            <a:r>
              <a:rPr lang="ru-RU" sz="1600" b="0" i="0" dirty="0">
                <a:solidFill>
                  <a:srgbClr val="0000CC"/>
                </a:solidFill>
                <a:effectLst/>
                <a:latin typeface="-apple-system"/>
              </a:rPr>
              <a:t>требуется значительная толщина стали или бетона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. </a:t>
            </a: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При этом гамма излучение в сто раз слабее оказывает действие на вещество чем бета-излучение и в десятки тысяч раз слабее, чем альфа излучение.</a:t>
            </a: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Основная опасность гамма излучения – его способность преодолевать значительные расстояния и оказывать воздействие на живые организмы за несколько сотен метров от источника гамма излучения.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DB587-EEC9-422E-8964-CAF995E6BA43}"/>
              </a:ext>
            </a:extLst>
          </p:cNvPr>
          <p:cNvSpPr txBox="1"/>
          <p:nvPr/>
        </p:nvSpPr>
        <p:spPr>
          <a:xfrm>
            <a:off x="273389" y="5318134"/>
            <a:ext cx="8352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-apple-system"/>
              </a:rPr>
              <a:t>Рентгеновское излучение – энергетическое электромагнитное излучение в виде фотонов, возникающие при переходе электрона внутри атома с одной орбиты на другую. Рентгеновское излучение сходно по действию с гамма-излучением, но обладает меньшей проникающей способностью, потому что имеет большую длину волны.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96597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05CDA2-F3FF-46DF-A5D9-D81659F6366A}"/>
              </a:ext>
            </a:extLst>
          </p:cNvPr>
          <p:cNvSpPr txBox="1"/>
          <p:nvPr/>
        </p:nvSpPr>
        <p:spPr>
          <a:xfrm>
            <a:off x="395536" y="476672"/>
            <a:ext cx="820891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3366"/>
                </a:solidFill>
                <a:effectLst/>
                <a:latin typeface="PTSerifProWebBold"/>
              </a:rPr>
              <a:t>ДОЗИ́МЕТР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 (от греч. </a:t>
            </a:r>
            <a:r>
              <a:rPr lang="ru-RU" sz="1400" b="0" i="0" dirty="0" err="1">
                <a:solidFill>
                  <a:srgbClr val="003366"/>
                </a:solidFill>
                <a:effectLst/>
                <a:latin typeface="PTSerifProWebRegular"/>
              </a:rPr>
              <a:t>δóσις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 – доля, пор­ция и </a:t>
            </a:r>
            <a:r>
              <a:rPr lang="ru-RU" sz="1400" b="0" i="1" u="sng" dirty="0">
                <a:solidFill>
                  <a:srgbClr val="003366"/>
                </a:solidFill>
                <a:effectLst/>
                <a:latin typeface="PTSerifProWebItalic"/>
                <a:hlinkClick r:id="rId2"/>
              </a:rPr>
              <a:t>...метр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) (до­зи­мет­ри­че­ский при­бор), уст­рой­ст­во для из­ме­ре­ния </a:t>
            </a:r>
            <a:r>
              <a:rPr lang="ru-RU" sz="1400" b="0" i="0" u="sng" dirty="0">
                <a:solidFill>
                  <a:srgbClr val="003366"/>
                </a:solidFill>
                <a:effectLst/>
                <a:latin typeface="PTSerifProWebItalic"/>
                <a:hlinkClick r:id="rId3"/>
              </a:rPr>
              <a:t>до­зы из­лу­че­ния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 или мощ­но­сти до­зы. В за­ви­си­мо­сти от ви­да из­ме­ряе­мой ве­ли­чи­ны к тер­ми­ну «Д.» до­бав­ля­ют на­име­но­ва­ние этой ве­ли­чи­ны, напр. Д. ин­ди­ви­ду­аль­но­го эк­ви­ва­лен­та до­зы. Д. со­сто­ит из </a:t>
            </a:r>
            <a:r>
              <a:rPr lang="ru-RU" sz="1400" b="0" i="0" u="sng" dirty="0">
                <a:solidFill>
                  <a:srgbClr val="003366"/>
                </a:solidFill>
                <a:effectLst/>
                <a:latin typeface="PTSerifProWebItalic"/>
                <a:hlinkClick r:id="rId4"/>
              </a:rPr>
              <a:t>де­тек­то­ра час­тиц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 и из­ме­ри­тель­но­го (счи­ты­ваю­ще­го) уст­рой­ст­ва. Счи­ты­ваю­щее ус­т­рой­ст­во ли­бо объ­е­ди­не­но с де­тек­то­ром, ли­бо де­тек­тор ра­бо­та­ет в ав­то­ном­ном ре­жи­ме и под­сое­ди­ня­ет­ся к счи­ты­ваю­ще­му уст­рой­ст­ву для вы­во­да на­ко­п­лен­ной ин­фор­ма­ции. Наи­боль­шее рас­про­стра­не­ние по­лу­чи­ли Д. с </a:t>
            </a:r>
            <a:r>
              <a:rPr lang="ru-RU" sz="1400" b="0" i="1" u="sng" dirty="0">
                <a:solidFill>
                  <a:srgbClr val="003366"/>
                </a:solidFill>
                <a:effectLst/>
                <a:latin typeface="PTSerifProWebItalic"/>
                <a:hlinkClick r:id="rId5"/>
              </a:rPr>
              <a:t>ио­ни­за­ци­он­ны­ми ка­ме­ра­ми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, га­зо­раз­ряд­ны­ми счёт­чи­ка­ми, </a:t>
            </a:r>
            <a:r>
              <a:rPr lang="ru-RU" sz="1400" b="0" i="0" u="sng" dirty="0">
                <a:solidFill>
                  <a:srgbClr val="003366"/>
                </a:solidFill>
                <a:effectLst/>
                <a:latin typeface="PTSerifProWebItalic"/>
                <a:hlinkClick r:id="rId6"/>
              </a:rPr>
              <a:t>сцин­тил­ля­ци­он­ны­ми де­тек­то­ра­ми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. При­ме­ня­ют­ся так­же ка­ло­ри­мет­ри­че­ские, </a:t>
            </a:r>
            <a:r>
              <a:rPr lang="ru-RU" sz="1400" b="0" i="0" u="sng" dirty="0">
                <a:solidFill>
                  <a:srgbClr val="003366"/>
                </a:solidFill>
                <a:effectLst/>
                <a:latin typeface="PTSerifProWebItalic"/>
                <a:hlinkClick r:id="rId7"/>
              </a:rPr>
              <a:t>по­лу­про­вод­ни­ко­вые де­тек­то­ры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 и др. По спо­со­бу экс­плуа­та­ции раз­ли­ча­ют Д. ста­цио­нар­ные и но­си­мые. Для из­ме­ре­ния до­зы из­лу­че­ния, по­лу­чае­мой ка­ж­дым че­ло­ве­ком, пред­на­зна­че­ны ин­ди­ви­ду­аль­ные Д. Од­ной из глав­ных нор­ми­руе­мых ха­рак­те­ри­стик Д. яв­ля­ет­ся пре­дел до­пус­ти­мой </a:t>
            </a:r>
            <a:r>
              <a:rPr lang="ru-RU" sz="1400" b="0" i="0" dirty="0" err="1">
                <a:solidFill>
                  <a:srgbClr val="003366"/>
                </a:solidFill>
                <a:effectLst/>
                <a:latin typeface="PTSerifProWebRegular"/>
              </a:rPr>
              <a:t>осн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. по­греш­но­сти, оп­ре­де­ляе­мый гос. стан­дар­том. Напр., в об­лас­ти </a:t>
            </a:r>
            <a:r>
              <a:rPr lang="ru-RU" sz="1400" b="0" i="0" dirty="0" err="1">
                <a:solidFill>
                  <a:srgbClr val="003366"/>
                </a:solidFill>
                <a:effectLst/>
                <a:latin typeface="PTSerifProWebRegular"/>
              </a:rPr>
              <a:t>ра­ди­ац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. те­ра­пии по­греш­ность не долж­на пре­вы­шать 2%, в </a:t>
            </a:r>
            <a:r>
              <a:rPr lang="ru-RU" sz="1400" b="0" i="0" dirty="0" err="1">
                <a:solidFill>
                  <a:srgbClr val="003366"/>
                </a:solidFill>
                <a:effectLst/>
                <a:latin typeface="PTSerifProWebRegular"/>
              </a:rPr>
              <a:t>ра­ди­ац</a:t>
            </a:r>
            <a:r>
              <a:rPr lang="ru-RU" sz="1400" b="0" i="0" dirty="0">
                <a:solidFill>
                  <a:srgbClr val="003366"/>
                </a:solidFill>
                <a:effectLst/>
                <a:latin typeface="PTSerifProWebRegular"/>
              </a:rPr>
              <a:t>. тех­но­ло­гии – 10%.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B69EC-7188-4F88-997F-59D50554DF31}"/>
              </a:ext>
            </a:extLst>
          </p:cNvPr>
          <p:cNvSpPr txBox="1"/>
          <p:nvPr/>
        </p:nvSpPr>
        <p:spPr>
          <a:xfrm>
            <a:off x="498293" y="3436805"/>
            <a:ext cx="64624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Дози́метр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прибор для измерения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Экспозиционная доза"/>
              </a:rPr>
              <a:t>экспозиционной дозы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Керма (физика)"/>
              </a:rPr>
              <a:t>кермы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фотонного излучения,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Поглощенная доза"/>
              </a:rPr>
              <a:t>поглощенной дозы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эквивалента дозы фотонного или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Нейтрон"/>
              </a:rPr>
              <a:t>нейтронного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излучения, а также измерение мощности перечисленных величин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6DFAF-F998-4A79-82DC-2137CF75DCC0}"/>
              </a:ext>
            </a:extLst>
          </p:cNvPr>
          <p:cNvSpPr txBox="1"/>
          <p:nvPr/>
        </p:nvSpPr>
        <p:spPr>
          <a:xfrm>
            <a:off x="0" y="0"/>
            <a:ext cx="19797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1FCEFF-A153-4349-AB32-86809EAC10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946" y="3335573"/>
            <a:ext cx="2005789" cy="3323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792751-D9FB-44AB-9334-C3F94783EC89}"/>
              </a:ext>
            </a:extLst>
          </p:cNvPr>
          <p:cNvSpPr txBox="1"/>
          <p:nvPr/>
        </p:nvSpPr>
        <p:spPr>
          <a:xfrm>
            <a:off x="5076056" y="5016430"/>
            <a:ext cx="14036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Бытовой дозиметр-радиометр Анри-01-02 «Сосна» (РФ, 1992).</a:t>
            </a:r>
            <a:endParaRPr lang="ru-RU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3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5DACDF-345C-4C30-A87D-E37130BC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400743"/>
            <a:ext cx="3240360" cy="4186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F61CC-0305-4A33-A7F3-E74F7047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82" y="2347139"/>
            <a:ext cx="3487536" cy="4437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D5F67-D4C7-48F1-9A99-345C28C9AC0E}"/>
              </a:ext>
            </a:extLst>
          </p:cNvPr>
          <p:cNvSpPr txBox="1"/>
          <p:nvPr/>
        </p:nvSpPr>
        <p:spPr>
          <a:xfrm>
            <a:off x="0" y="0"/>
            <a:ext cx="37799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Ионизирующее излучение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3F250-D14C-45F1-8607-7D30FD462EF0}"/>
              </a:ext>
            </a:extLst>
          </p:cNvPr>
          <p:cNvSpPr txBox="1"/>
          <p:nvPr/>
        </p:nvSpPr>
        <p:spPr>
          <a:xfrm>
            <a:off x="4211960" y="4141530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PTSerifProWebBold"/>
              </a:rPr>
              <a:t>1947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9DBD4B-A075-45AC-9068-CE32E7711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39"/>
          <a:stretch/>
        </p:blipFill>
        <p:spPr>
          <a:xfrm>
            <a:off x="1259632" y="410753"/>
            <a:ext cx="6012160" cy="14034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2D18C2-1F20-4241-81D7-62976EE88923}"/>
              </a:ext>
            </a:extLst>
          </p:cNvPr>
          <p:cNvSpPr txBox="1"/>
          <p:nvPr/>
        </p:nvSpPr>
        <p:spPr>
          <a:xfrm>
            <a:off x="107504" y="1700808"/>
            <a:ext cx="9036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99"/>
                </a:solidFill>
              </a:rPr>
              <a:t>- ионизирующее излучение, </a:t>
            </a:r>
            <a:r>
              <a:rPr lang="ru-RU" sz="1800" dirty="0"/>
              <a:t>и проходя через какое либо вещество (среду) , ионизируют нейтральные молекулы, превращая их в пары электрически заряженных частиц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655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5C2381-CEC2-4F26-A705-EDF4A1962744}"/>
              </a:ext>
            </a:extLst>
          </p:cNvPr>
          <p:cNvSpPr txBox="1"/>
          <p:nvPr/>
        </p:nvSpPr>
        <p:spPr>
          <a:xfrm>
            <a:off x="364241" y="476672"/>
            <a:ext cx="777686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отличие от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Поглощенная доза"/>
              </a:rPr>
              <a:t>поглощенной дозы</a:t>
            </a:r>
            <a:r>
              <a:rPr lang="ru-RU" sz="14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/>
              </a:rPr>
              <a:t>[2]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нормируемые в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Радиационная безопасность"/>
              </a:rPr>
              <a:t>радиационной безопасности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Эквивалентная доза"/>
              </a:rPr>
              <a:t>эквивалентная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Эффективная доза"/>
              </a:rPr>
              <a:t>эффективная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дозы не являются измеримыми на практике</a:t>
            </a:r>
            <a:r>
              <a:rPr lang="ru-RU" sz="14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/>
              </a:rPr>
              <a:t>[3]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Для их консервативной оценки введены так называемые операционные величины, в единицах измерения которых откалибровано оборудование радиационного контроля (дозиметры). В настоящее время стандартизированы и используются следующие операционные величины</a:t>
            </a:r>
            <a:r>
              <a:rPr lang="ru-RU" sz="14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/>
              </a:rPr>
              <a:t>[4]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амбиентный эквивалент дозы H*(10);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направленный эквивалент дозы H'(0.07,Ω);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индивидуальный эквивалент дозы,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Hp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(d).</a:t>
            </a:r>
          </a:p>
          <a:p>
            <a:pPr algn="l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Первые две величины используются при мониторинге среды, а третья при индивидуальной дозиметрии (например, с использованием персональных носимых дозиметров).</a:t>
            </a:r>
          </a:p>
          <a:p>
            <a:pPr algn="l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 помощью измеренных операционных величин можно консервативно оценить значение полученной эффективной дозы</a:t>
            </a:r>
            <a:r>
              <a:rPr lang="ru-RU" sz="14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/>
              </a:rPr>
              <a:t>[5]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Если значение операционной величины меньше установленных пределов, то никакого дополнительного пересчета при этом не требуется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FD0AA0-FFD6-494E-84AD-6EDC197F75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12" y="3895703"/>
            <a:ext cx="1978756" cy="2970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87EC05-3788-4336-9F02-741EC86D5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432" y="4018756"/>
            <a:ext cx="2070549" cy="1700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E8058D-9DA3-438D-87CF-9BE19A0A58F6}"/>
              </a:ext>
            </a:extLst>
          </p:cNvPr>
          <p:cNvSpPr txBox="1"/>
          <p:nvPr/>
        </p:nvSpPr>
        <p:spPr>
          <a:xfrm>
            <a:off x="0" y="0"/>
            <a:ext cx="1979712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Дозиметр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8436D2-9DB4-4BE6-B83B-1135D48E8ECE}"/>
              </a:ext>
            </a:extLst>
          </p:cNvPr>
          <p:cNvSpPr txBox="1"/>
          <p:nvPr/>
        </p:nvSpPr>
        <p:spPr>
          <a:xfrm>
            <a:off x="6084168" y="4873014"/>
            <a:ext cx="15841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Дозиметр гамма и рентгеновского</a:t>
            </a:r>
          </a:p>
          <a:p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</a:rPr>
              <a:t>Излучения</a:t>
            </a:r>
          </a:p>
          <a:p>
            <a:r>
              <a:rPr lang="ru-RU" sz="1400" dirty="0">
                <a:solidFill>
                  <a:srgbClr val="0000CC"/>
                </a:solidFill>
                <a:latin typeface="Arial" panose="020B0604020202020204" pitchFamily="34" charset="0"/>
              </a:rPr>
              <a:t>ДКГ-09Д «Чиж»</a:t>
            </a:r>
            <a:endParaRPr lang="ru-RU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56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B059F8-1863-4E04-A701-FE712AF8D70D}"/>
              </a:ext>
            </a:extLst>
          </p:cNvPr>
          <p:cNvSpPr txBox="1"/>
          <p:nvPr/>
        </p:nvSpPr>
        <p:spPr>
          <a:xfrm>
            <a:off x="178189" y="548680"/>
            <a:ext cx="9001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Выброс цезия-137 в окружающую среду происходит в основном в результате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Ядерные испытания"/>
              </a:rPr>
              <a:t>ядерных испытаний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Радиационная авария"/>
              </a:rPr>
              <a:t>аварий на предприятиях атомной энергетики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Цезий-137 — один из главных компонентов радиоактивного загрязнения биосферы. Содержится в радиоактивных выпадениях, радиоактивных отходах, сбросах заводов, перерабатывающих отходы атомных электростанций. Интенсивно сорбируется почвой и донными отложениями; в воде находится преимущественно в виде ионов. Содержится в растениях и организме животных и человека. Коэффициент накопления </a:t>
            </a:r>
            <a:r>
              <a:rPr lang="ru-RU" sz="1400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137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Cs наиболее высок у пресноводных водорослей и арктических наземных растений, а также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Лишайники"/>
              </a:rPr>
              <a:t>лишайников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В организме животных </a:t>
            </a:r>
            <a:r>
              <a:rPr lang="ru-RU" sz="1400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137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Cs накапливается главным образом в мышцах и печени. Наибольший коэффициент накопления его отмечен у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Северный олень"/>
              </a:rPr>
              <a:t>северных оленей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североамериканских водоплавающих птиц. Накапливается в грибах, ряд которых (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Маслята"/>
              </a:rPr>
              <a:t>маслята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Моховики"/>
              </a:rPr>
              <a:t>моховики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Свинушка"/>
              </a:rPr>
              <a:t>свинушка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4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Горькушка"/>
              </a:rPr>
              <a:t>горькушка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Польский гриб"/>
              </a:rPr>
              <a:t>польский гриб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считается «аккумуляторами»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радиоцезия</a:t>
            </a:r>
            <a:r>
              <a:rPr lang="ru-RU" sz="1400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/>
              </a:rPr>
              <a:t>[4]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702F57-B2EA-4130-A98C-868A5C2599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6096" y="3140968"/>
            <a:ext cx="3278142" cy="35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38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7B7A05-79AF-470B-8592-D8586111DB28}"/>
              </a:ext>
            </a:extLst>
          </p:cNvPr>
          <p:cNvSpPr txBox="1"/>
          <p:nvPr/>
        </p:nvSpPr>
        <p:spPr>
          <a:xfrm>
            <a:off x="0" y="0"/>
            <a:ext cx="7164288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Принципы обеспечения радиационной безопасности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9C4DD-A68C-4FA9-9949-63F252D18027}"/>
              </a:ext>
            </a:extLst>
          </p:cNvPr>
          <p:cNvSpPr txBox="1"/>
          <p:nvPr/>
        </p:nvSpPr>
        <p:spPr>
          <a:xfrm>
            <a:off x="-35827" y="400110"/>
            <a:ext cx="8856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CC"/>
                </a:solidFill>
              </a:rPr>
              <a:t>радиационная безопасность населения </a:t>
            </a:r>
            <a:r>
              <a:rPr lang="ru-RU" sz="1600" dirty="0"/>
              <a:t>- состояние защищенности настоящего и будущего поколений людей от вредного для их здоровья воздействия ионизирующего излучения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EC55F-291F-4B86-B5C1-7BDC0ACF6848}"/>
              </a:ext>
            </a:extLst>
          </p:cNvPr>
          <p:cNvSpPr txBox="1"/>
          <p:nvPr/>
        </p:nvSpPr>
        <p:spPr>
          <a:xfrm>
            <a:off x="0" y="1124744"/>
            <a:ext cx="903649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CC"/>
                </a:solidFill>
              </a:rPr>
              <a:t>радиационная безопасность </a:t>
            </a:r>
            <a:r>
              <a:rPr lang="ru-RU" sz="1400" dirty="0"/>
              <a:t>– состояние объекта, организации, производства, территории и защищенности людей, определяемое комплексом технических и организационных мероприятий, исключающих или максимально снижающих возможность вредного воздействия природных и техногенных источников ионизирующего излучения на персонал, население и окружающую среду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5B342-F69B-418A-A108-647AFDB9F482}"/>
              </a:ext>
            </a:extLst>
          </p:cNvPr>
          <p:cNvSpPr txBox="1"/>
          <p:nvPr/>
        </p:nvSpPr>
        <p:spPr>
          <a:xfrm>
            <a:off x="61770" y="2348880"/>
            <a:ext cx="87484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CC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п</a:t>
            </a:r>
            <a:r>
              <a:rPr lang="ru-RU" b="0" i="0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ринцип нормирования </a:t>
            </a:r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ru-RU" b="0" i="0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непревышение</a:t>
            </a:r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допустимых пределов индивидуальных доз облучения граждан от всех источников ионизирующего излучения</a:t>
            </a:r>
          </a:p>
          <a:p>
            <a:pPr algn="just">
              <a:buClr>
                <a:srgbClr val="FF0000"/>
              </a:buClr>
            </a:pPr>
            <a:endParaRPr lang="ru-RU" b="0" i="0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b="0" i="0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принцип обоснования </a:t>
            </a:r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– запрещение всех видов деятельности по использованию источников ионизирующего излучения, при которых полученная для человека и общества польза не превышает риск возможного вреда, причиненного дополнительным к естественному радиационному фону облучением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ru-RU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b="0" i="0" dirty="0">
                <a:solidFill>
                  <a:srgbClr val="0000CC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принцип оптимизации </a:t>
            </a:r>
            <a:r>
              <a:rPr lang="ru-RU" b="0" i="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– поддержание на возможно низком и достижимом уровне с учетом экономических и социальных факторов индивидуальных доз облучения и числа облучаемых лиц при использовании любого источника ионизирующего 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3728070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137154-43A5-4C04-BAFF-3A3C68D0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492896"/>
            <a:ext cx="5976664" cy="4248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B5826-10CC-4246-B6B5-EF93DB7AF32C}"/>
              </a:ext>
            </a:extLst>
          </p:cNvPr>
          <p:cNvSpPr txBox="1"/>
          <p:nvPr/>
        </p:nvSpPr>
        <p:spPr>
          <a:xfrm>
            <a:off x="827584" y="751344"/>
            <a:ext cx="60304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0" dirty="0" err="1">
                <a:solidFill>
                  <a:srgbClr val="1D2126"/>
                </a:solidFill>
                <a:effectLst/>
                <a:latin typeface="HelveticaMac"/>
              </a:rPr>
              <a:t>Радионукли́ды</a:t>
            </a:r>
            <a:r>
              <a:rPr lang="ru-RU" sz="1100" b="1" i="0" dirty="0">
                <a:solidFill>
                  <a:srgbClr val="1D2126"/>
                </a:solidFill>
                <a:effectLst/>
                <a:latin typeface="HelveticaMac"/>
              </a:rPr>
              <a:t>,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 </a:t>
            </a:r>
            <a:r>
              <a:rPr lang="ru-RU" sz="1100" b="0" i="0" u="none" strike="noStrike" dirty="0">
                <a:effectLst/>
                <a:latin typeface="HelveticaMac"/>
                <a:hlinkClick r:id="rId3"/>
              </a:rPr>
              <a:t>нуклиды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, ядра которых способны к радиоактивному распаду. Каждый радионуклид характеризуется </a:t>
            </a:r>
            <a:r>
              <a:rPr lang="ru-RU" sz="1100" b="0" i="0" u="none" strike="noStrike" dirty="0">
                <a:effectLst/>
                <a:latin typeface="HelveticaMac"/>
                <a:hlinkClick r:id="rId4"/>
              </a:rPr>
              <a:t>периодом полураспада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 T</a:t>
            </a:r>
            <a:r>
              <a:rPr lang="ru-RU" sz="1100" b="0" i="0" baseline="-25000" dirty="0">
                <a:solidFill>
                  <a:srgbClr val="1D2126"/>
                </a:solidFill>
                <a:effectLst/>
                <a:latin typeface="HelveticaMac"/>
              </a:rPr>
              <a:t>1/2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, лежащим преимущественно в диапазоне от 10</a:t>
            </a:r>
            <a:r>
              <a:rPr lang="ru-RU" sz="1100" b="0" i="0" baseline="30000" dirty="0">
                <a:solidFill>
                  <a:srgbClr val="1D2126"/>
                </a:solidFill>
                <a:effectLst/>
                <a:latin typeface="HelveticaMac"/>
              </a:rPr>
              <a:t>–12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 с до 10</a:t>
            </a:r>
            <a:r>
              <a:rPr lang="ru-RU" sz="1100" b="0" i="0" baseline="30000" dirty="0">
                <a:solidFill>
                  <a:srgbClr val="1D2126"/>
                </a:solidFill>
                <a:effectLst/>
                <a:latin typeface="HelveticaMac"/>
              </a:rPr>
              <a:t>16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 лет; выделяют короткоживущие (T</a:t>
            </a:r>
            <a:r>
              <a:rPr lang="ru-RU" sz="1100" b="0" i="0" baseline="-25000" dirty="0">
                <a:solidFill>
                  <a:srgbClr val="1D2126"/>
                </a:solidFill>
                <a:effectLst/>
                <a:latin typeface="HelveticaMac"/>
              </a:rPr>
              <a:t>1/2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 &lt; 10 </a:t>
            </a:r>
            <a:r>
              <a:rPr lang="ru-RU" sz="1100" b="0" i="0" dirty="0" err="1">
                <a:solidFill>
                  <a:srgbClr val="1D2126"/>
                </a:solidFill>
                <a:effectLst/>
                <a:latin typeface="HelveticaMac"/>
              </a:rPr>
              <a:t>сут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) и долгоживущие радионуклиды. К началу 21 в. известно свыше 4000 природных и искусственно созданных радионуклидов, причём число искусственных постоянно увеличивается. Радионуклиды находят применение в научных исследованиях, медицине. Некоторые радионуклиды создают радиоактивное </a:t>
            </a:r>
            <a:r>
              <a:rPr lang="ru-RU" sz="1100" b="0" i="0" u="none" strike="noStrike" dirty="0">
                <a:effectLst/>
                <a:latin typeface="HelveticaMac"/>
                <a:hlinkClick r:id="rId5"/>
              </a:rPr>
              <a:t>загрязнение окружающей среды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; наиболее значимые загрязнители – искусственные радионуклиды </a:t>
            </a:r>
            <a:r>
              <a:rPr lang="ru-RU" sz="1100" b="0" i="0" baseline="30000" dirty="0">
                <a:solidFill>
                  <a:srgbClr val="1D2126"/>
                </a:solidFill>
                <a:effectLst/>
                <a:latin typeface="HelveticaMac"/>
              </a:rPr>
              <a:t>90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Sr, </a:t>
            </a:r>
            <a:r>
              <a:rPr lang="ru-RU" sz="1100" b="0" i="0" baseline="30000" dirty="0">
                <a:solidFill>
                  <a:srgbClr val="1D2126"/>
                </a:solidFill>
                <a:effectLst/>
                <a:latin typeface="HelveticaMac"/>
              </a:rPr>
              <a:t>137</a:t>
            </a:r>
            <a:r>
              <a:rPr lang="ru-RU" sz="1100" b="0" i="0" dirty="0">
                <a:solidFill>
                  <a:srgbClr val="1D2126"/>
                </a:solidFill>
                <a:effectLst/>
                <a:latin typeface="HelveticaMac"/>
              </a:rPr>
              <a:t>Cs.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7945336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2819"/>
            <a:ext cx="4247456" cy="330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8633"/>
            <a:ext cx="3923928" cy="258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45547"/>
            <a:ext cx="5184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Беватро́н</a:t>
            </a:r>
            <a:r>
              <a:rPr lang="ru-RU" sz="1400" dirty="0"/>
              <a:t> (</a:t>
            </a:r>
            <a:r>
              <a:rPr lang="ru-RU" sz="1400" dirty="0" err="1"/>
              <a:t>Bevatron</a:t>
            </a:r>
            <a:r>
              <a:rPr lang="ru-RU" sz="1400" dirty="0"/>
              <a:t>, от </a:t>
            </a:r>
            <a:r>
              <a:rPr lang="ru-RU" sz="1400" dirty="0" err="1"/>
              <a:t>BeV</a:t>
            </a:r>
            <a:r>
              <a:rPr lang="ru-RU" sz="1400" dirty="0"/>
              <a:t> — </a:t>
            </a:r>
            <a:r>
              <a:rPr lang="ru-RU" sz="1400" dirty="0" err="1"/>
              <a:t>Billion</a:t>
            </a:r>
            <a:r>
              <a:rPr lang="ru-RU" sz="1400" dirty="0"/>
              <a:t> </a:t>
            </a:r>
            <a:r>
              <a:rPr lang="ru-RU" sz="1400" dirty="0" err="1"/>
              <a:t>ElectronVolt</a:t>
            </a:r>
            <a:r>
              <a:rPr lang="ru-RU" sz="1400" dirty="0"/>
              <a:t>) — </a:t>
            </a:r>
            <a:r>
              <a:rPr lang="ru-RU" sz="1400" dirty="0">
                <a:hlinkClick r:id="rId4" tooltip="Ускоритель заряженных частиц"/>
              </a:rPr>
              <a:t>ускоритель</a:t>
            </a:r>
            <a:r>
              <a:rPr lang="ru-RU" sz="1400" dirty="0"/>
              <a:t>, слабофокусирующий протонный синхротрон на энергию 6 ГэВ, работавший в </a:t>
            </a:r>
            <a:r>
              <a:rPr lang="ru-RU" sz="1400" dirty="0">
                <a:hlinkClick r:id="rId5" tooltip="Национальная лаборатория им. Лоуренса в Беркли"/>
              </a:rPr>
              <a:t>Национальной лаборатории </a:t>
            </a:r>
            <a:r>
              <a:rPr lang="ru-RU" sz="1400" dirty="0" err="1">
                <a:hlinkClick r:id="rId5" tooltip="Национальная лаборатория им. Лоуренса в Беркли"/>
              </a:rPr>
              <a:t>им.Лоуренса</a:t>
            </a:r>
            <a:r>
              <a:rPr lang="ru-RU" sz="1400" dirty="0"/>
              <a:t> (LBNL, </a:t>
            </a:r>
            <a:r>
              <a:rPr lang="ru-RU" sz="1400" dirty="0">
                <a:hlinkClick r:id="rId6" tooltip="Калифорния"/>
              </a:rPr>
              <a:t>Калифорния</a:t>
            </a:r>
            <a:r>
              <a:rPr lang="ru-RU" sz="1400" dirty="0"/>
              <a:t>) в 1954-1971 годы для проведения экспериментов в области </a:t>
            </a:r>
            <a:r>
              <a:rPr lang="ru-RU" sz="1400" dirty="0">
                <a:hlinkClick r:id="rId7" tooltip="Физика высоких энергий"/>
              </a:rPr>
              <a:t>физики высоких энергий</a:t>
            </a:r>
            <a:r>
              <a:rPr lang="ru-RU" sz="1400" dirty="0"/>
              <a:t> и </a:t>
            </a:r>
            <a:r>
              <a:rPr lang="ru-RU" sz="1400" dirty="0">
                <a:hlinkClick r:id="rId8" tooltip="Физика элементарных частиц"/>
              </a:rPr>
              <a:t>элементарных частиц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452320" y="0"/>
            <a:ext cx="1712080" cy="646331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0099"/>
                </a:solidFill>
              </a:rPr>
              <a:t>Кольцевой ускоритель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75072" y="3679301"/>
            <a:ext cx="2868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altLang="ru-RU" b="1" dirty="0">
                <a:solidFill>
                  <a:srgbClr val="0000CC"/>
                </a:solidFill>
                <a:latin typeface="Arial" charset="0"/>
              </a:rPr>
              <a:t>… слабая фокусировка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3988" y="143253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err="1"/>
              <a:t>Беватрон</a:t>
            </a:r>
            <a:r>
              <a:rPr lang="ru-RU" sz="1400" dirty="0"/>
              <a:t> проектировался в конце 1940-х годов в первую очередь для экспериментального наблюдения </a:t>
            </a:r>
            <a:r>
              <a:rPr lang="ru-RU" sz="1400" dirty="0">
                <a:hlinkClick r:id="rId9" tooltip="Антипротон"/>
              </a:rPr>
              <a:t>антипротонов</a:t>
            </a:r>
            <a:r>
              <a:rPr lang="ru-RU" sz="1400" dirty="0"/>
              <a:t>. Соответственно, для рождения антипротона с массой покоя ~938 МэВ при столкновении протона с покоящимся ядром, необходима была энергия в пучке 6.2 ГэВ. В 1954 году </a:t>
            </a:r>
            <a:r>
              <a:rPr lang="ru-RU" sz="1400" dirty="0" err="1"/>
              <a:t>Беватрон</a:t>
            </a:r>
            <a:r>
              <a:rPr lang="ru-RU" sz="1400" dirty="0"/>
              <a:t> заработал, и в 1955 году были зарегистрированы первые антипротоны, а вскоре и </a:t>
            </a:r>
            <a:r>
              <a:rPr lang="ru-RU" sz="1400" dirty="0">
                <a:hlinkClick r:id="rId10" tooltip="Антинейтрон"/>
              </a:rPr>
              <a:t>антинейтроны</a:t>
            </a:r>
            <a:r>
              <a:rPr lang="ru-RU" sz="1400" dirty="0"/>
              <a:t>. За открытие антипротонов </a:t>
            </a:r>
            <a:r>
              <a:rPr lang="ru-RU" sz="1400" dirty="0">
                <a:hlinkClick r:id="rId11" tooltip="Сегре, Эмилио Джино"/>
              </a:rPr>
              <a:t>Эмилио </a:t>
            </a:r>
            <a:r>
              <a:rPr lang="ru-RU" sz="1400" dirty="0" err="1">
                <a:hlinkClick r:id="rId11" tooltip="Сегре, Эмилио Джино"/>
              </a:rPr>
              <a:t>Сегре</a:t>
            </a:r>
            <a:r>
              <a:rPr lang="ru-RU" sz="1400" dirty="0"/>
              <a:t> и </a:t>
            </a:r>
            <a:r>
              <a:rPr lang="ru-RU" sz="1400" dirty="0">
                <a:hlinkClick r:id="rId12" tooltip="Чемберлен, Оуэн"/>
              </a:rPr>
              <a:t>Оуэн Чемберлен</a:t>
            </a:r>
            <a:r>
              <a:rPr lang="ru-RU" sz="1400" dirty="0"/>
              <a:t> получили в 1959 году </a:t>
            </a:r>
            <a:r>
              <a:rPr lang="ru-RU" sz="1400" dirty="0">
                <a:hlinkClick r:id="rId13" tooltip="Нобелевская премия по физике"/>
              </a:rPr>
              <a:t>Нобелевскую премию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4290" y="7030"/>
            <a:ext cx="2426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00CC"/>
                </a:solidFill>
              </a:rPr>
              <a:t>Беватрон</a:t>
            </a:r>
            <a:r>
              <a:rPr lang="ru-RU" b="1" dirty="0">
                <a:solidFill>
                  <a:srgbClr val="0000CC"/>
                </a:solidFill>
              </a:rPr>
              <a:t> -Протоны – 6 ГэВ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7170" name="Picture 2" descr="Segr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5" y="1788651"/>
            <a:ext cx="1152128" cy="161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2745" y="1480874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hlinkClick r:id="rId11" tooltip="Сегре, Эмилио Джино"/>
              </a:rPr>
              <a:t>Эмилио </a:t>
            </a:r>
            <a:r>
              <a:rPr lang="ru-RU" sz="1400" dirty="0" err="1">
                <a:hlinkClick r:id="rId11" tooltip="Сегре, Эмилио Джино"/>
              </a:rPr>
              <a:t>Сегре</a:t>
            </a:r>
            <a:endParaRPr lang="ru-RU" sz="1400" dirty="0"/>
          </a:p>
        </p:txBody>
      </p:sp>
      <p:pic>
        <p:nvPicPr>
          <p:cNvPr id="7172" name="Picture 4" descr="Owen Chamberlai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59" y="1823583"/>
            <a:ext cx="1116401" cy="157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23799" y="1501675"/>
            <a:ext cx="1465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hlinkClick r:id="rId12" tooltip="Чемберлен, Оуэн"/>
              </a:rPr>
              <a:t>Оуэн Чемберлен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41696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A6735-2D3E-4DE1-A4D9-41C82E0E6A98}"/>
              </a:ext>
            </a:extLst>
          </p:cNvPr>
          <p:cNvSpPr txBox="1"/>
          <p:nvPr/>
        </p:nvSpPr>
        <p:spPr>
          <a:xfrm>
            <a:off x="-4250" y="0"/>
            <a:ext cx="1983962" cy="646331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Кольцевые ускорители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9B6E1-7F24-4FB3-84C5-3BD23269B071}"/>
              </a:ext>
            </a:extLst>
          </p:cNvPr>
          <p:cNvSpPr txBox="1"/>
          <p:nvPr/>
        </p:nvSpPr>
        <p:spPr>
          <a:xfrm>
            <a:off x="6673" y="5375161"/>
            <a:ext cx="54726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о</a:t>
            </a:r>
            <a:r>
              <a:rPr lang="ru-RU" sz="1800" dirty="0">
                <a:solidFill>
                  <a:srgbClr val="000066"/>
                </a:solidFill>
                <a:latin typeface="+mn-lt"/>
                <a:cs typeface="Arial" charset="0"/>
              </a:rPr>
              <a:t>тклоняющий (дипольный) магнит </a:t>
            </a:r>
          </a:p>
          <a:p>
            <a:pPr>
              <a:buClr>
                <a:srgbClr val="FF0000"/>
              </a:buClr>
              <a:buSzPct val="150000"/>
            </a:pPr>
            <a:endParaRPr lang="ru-RU" sz="1800" dirty="0">
              <a:solidFill>
                <a:srgbClr val="000066"/>
              </a:solidFill>
              <a:latin typeface="+mn-lt"/>
              <a:cs typeface="Arial" charset="0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фокусирующий (квадрупольный) магнит</a:t>
            </a:r>
          </a:p>
          <a:p>
            <a:pPr>
              <a:buClr>
                <a:srgbClr val="FF0000"/>
              </a:buClr>
              <a:buSzPct val="150000"/>
            </a:pPr>
            <a:endParaRPr lang="ru-RU" dirty="0">
              <a:solidFill>
                <a:srgbClr val="000066"/>
              </a:solidFill>
              <a:cs typeface="Arial" charset="0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0066"/>
                </a:solidFill>
                <a:latin typeface="+mn-lt"/>
                <a:cs typeface="Arial" charset="0"/>
              </a:rPr>
              <a:t>ускоряющая станция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0149C1-8F12-4B96-8B82-C0EB6910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926650"/>
            <a:ext cx="5544616" cy="43904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56D29C-CC25-4915-8AEE-C7B95E5CC10E}"/>
              </a:ext>
            </a:extLst>
          </p:cNvPr>
          <p:cNvSpPr txBox="1"/>
          <p:nvPr/>
        </p:nvSpPr>
        <p:spPr>
          <a:xfrm>
            <a:off x="6673" y="744175"/>
            <a:ext cx="48245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Удержать пучок на орбите</a:t>
            </a:r>
            <a:endParaRPr lang="ru-RU" sz="1800" dirty="0">
              <a:solidFill>
                <a:srgbClr val="000066"/>
              </a:solidFill>
              <a:latin typeface="+mn-lt"/>
              <a:cs typeface="Arial" charset="0"/>
            </a:endParaRPr>
          </a:p>
          <a:p>
            <a:pPr>
              <a:buClr>
                <a:srgbClr val="FF0000"/>
              </a:buClr>
              <a:buSzPct val="150000"/>
            </a:pPr>
            <a:endParaRPr lang="ru-RU" sz="1800" dirty="0">
              <a:solidFill>
                <a:srgbClr val="000066"/>
              </a:solidFill>
              <a:latin typeface="+mn-lt"/>
              <a:cs typeface="Arial" charset="0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Сфокусировать его</a:t>
            </a:r>
          </a:p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endParaRPr lang="ru-RU" dirty="0">
              <a:solidFill>
                <a:srgbClr val="000066"/>
              </a:solidFill>
              <a:cs typeface="Arial" charset="0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66"/>
                </a:solidFill>
                <a:cs typeface="Arial" charset="0"/>
              </a:rPr>
              <a:t>…и ускорить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798D66EB-0B27-42A6-885B-2F0DF5E5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02626"/>
            <a:ext cx="5598107" cy="399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18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AB8D23-BB94-42B6-9DE5-AB963FCCD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5" y="548680"/>
            <a:ext cx="8157596" cy="554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643F8-D823-4D6E-85C9-6059E3FF5C7E}"/>
              </a:ext>
            </a:extLst>
          </p:cNvPr>
          <p:cNvSpPr txBox="1"/>
          <p:nvPr/>
        </p:nvSpPr>
        <p:spPr>
          <a:xfrm>
            <a:off x="-4250" y="0"/>
            <a:ext cx="6664482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Кольцевой ускоритель Курчатовского института (Москва)</a:t>
            </a:r>
          </a:p>
        </p:txBody>
      </p:sp>
    </p:spTree>
    <p:extLst>
      <p:ext uri="{BB962C8B-B14F-4D97-AF65-F5344CB8AC3E}">
        <p14:creationId xmlns:p14="http://schemas.microsoft.com/office/powerpoint/2010/main" val="3827022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F2FE6-E15E-4CB1-938B-6BA8DEE6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66" y="1268760"/>
            <a:ext cx="6471068" cy="3189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56B0D-B0FA-4A5F-85E7-8A05F10790E8}"/>
              </a:ext>
            </a:extLst>
          </p:cNvPr>
          <p:cNvSpPr txBox="1"/>
          <p:nvPr/>
        </p:nvSpPr>
        <p:spPr>
          <a:xfrm>
            <a:off x="-4250" y="0"/>
            <a:ext cx="5368338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CC"/>
                </a:solidFill>
                <a:latin typeface="Comic Sans MS" panose="030F0702030302020204" pitchFamily="66" charset="0"/>
              </a:rPr>
              <a:t>Стабильность (устойчивость) движения частиц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B6D95E-DA49-4896-9048-3997D5563698}"/>
              </a:ext>
            </a:extLst>
          </p:cNvPr>
          <p:cNvSpPr/>
          <p:nvPr/>
        </p:nvSpPr>
        <p:spPr>
          <a:xfrm>
            <a:off x="5364088" y="15389"/>
            <a:ext cx="377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66"/>
                </a:solidFill>
                <a:latin typeface="+mn-lt"/>
                <a:cs typeface="Arial" charset="0"/>
              </a:rPr>
              <a:t>- от источника частиц до мишени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C2BB5-6C7C-40DC-A43B-ED48323FE356}"/>
              </a:ext>
            </a:extLst>
          </p:cNvPr>
          <p:cNvSpPr txBox="1"/>
          <p:nvPr/>
        </p:nvSpPr>
        <p:spPr>
          <a:xfrm>
            <a:off x="442325" y="415499"/>
            <a:ext cx="23762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66"/>
                </a:solidFill>
                <a:latin typeface="+mn-lt"/>
                <a:cs typeface="Arial" charset="0"/>
              </a:rPr>
              <a:t>Источник - частицы вылетают с разбросом: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rgbClr val="000066"/>
                </a:solidFill>
                <a:cs typeface="Arial" charset="0"/>
              </a:rPr>
              <a:t>по координатам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rgbClr val="000066"/>
                </a:solidFill>
                <a:cs typeface="Arial" charset="0"/>
              </a:rPr>
              <a:t>по скоростям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rgbClr val="000066"/>
                </a:solidFill>
                <a:cs typeface="Arial" charset="0"/>
              </a:rPr>
              <a:t>-по импульсам (энергиям)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803C2-832F-4988-B94C-E4D46CE9F2A7}"/>
              </a:ext>
            </a:extLst>
          </p:cNvPr>
          <p:cNvSpPr txBox="1"/>
          <p:nvPr/>
        </p:nvSpPr>
        <p:spPr>
          <a:xfrm>
            <a:off x="6695728" y="408109"/>
            <a:ext cx="2448272" cy="923330"/>
          </a:xfrm>
          <a:prstGeom prst="rect">
            <a:avLst/>
          </a:prstGeom>
          <a:solidFill>
            <a:srgbClr val="4A78F8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charset="0"/>
              </a:rPr>
              <a:t>- в</a:t>
            </a:r>
            <a:r>
              <a:rPr lang="ru-RU" sz="1800" dirty="0">
                <a:solidFill>
                  <a:schemeClr val="bg1"/>
                </a:solidFill>
                <a:latin typeface="+mn-lt"/>
                <a:cs typeface="Arial" charset="0"/>
              </a:rPr>
              <a:t>се частицы из источника должны добраться до мишени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3DB46-DBA4-450F-9611-8A2D90F0C6C5}"/>
              </a:ext>
            </a:extLst>
          </p:cNvPr>
          <p:cNvSpPr txBox="1"/>
          <p:nvPr/>
        </p:nvSpPr>
        <p:spPr>
          <a:xfrm>
            <a:off x="445690" y="5119062"/>
            <a:ext cx="2736304" cy="1323439"/>
          </a:xfrm>
          <a:prstGeom prst="rect">
            <a:avLst/>
          </a:prstGeom>
          <a:solidFill>
            <a:srgbClr val="4A78F8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cs typeface="Arial" charset="0"/>
              </a:rPr>
              <a:t>Должна существовать сила, возвращающая частицы на </a:t>
            </a:r>
            <a:r>
              <a:rPr lang="ru-RU" sz="2000" dirty="0">
                <a:solidFill>
                  <a:srgbClr val="FF0000"/>
                </a:solidFill>
                <a:cs typeface="Arial" charset="0"/>
              </a:rPr>
              <a:t>идеальную траекторию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0C04571A-941A-4E64-9368-0831BABD822B}"/>
              </a:ext>
            </a:extLst>
          </p:cNvPr>
          <p:cNvSpPr/>
          <p:nvPr/>
        </p:nvSpPr>
        <p:spPr>
          <a:xfrm>
            <a:off x="3347864" y="5504263"/>
            <a:ext cx="1872208" cy="504056"/>
          </a:xfrm>
          <a:prstGeom prst="rightArrow">
            <a:avLst/>
          </a:prstGeom>
          <a:solidFill>
            <a:srgbClr val="4A7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F1359-C405-4A08-B469-83DAE0D2F9D7}"/>
              </a:ext>
            </a:extLst>
          </p:cNvPr>
          <p:cNvSpPr txBox="1"/>
          <p:nvPr/>
        </p:nvSpPr>
        <p:spPr>
          <a:xfrm>
            <a:off x="5327576" y="4879128"/>
            <a:ext cx="2736304" cy="1754326"/>
          </a:xfrm>
          <a:prstGeom prst="rect">
            <a:avLst/>
          </a:prstGeom>
          <a:solidFill>
            <a:srgbClr val="4A78F8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charset="0"/>
              </a:rPr>
              <a:t>Задача об устойчивости движения</a:t>
            </a:r>
          </a:p>
          <a:p>
            <a:endParaRPr lang="ru-RU" dirty="0">
              <a:solidFill>
                <a:schemeClr val="bg1"/>
              </a:solidFill>
              <a:cs typeface="Arial" charset="0"/>
            </a:endParaRPr>
          </a:p>
          <a:p>
            <a:r>
              <a:rPr lang="ru-RU" dirty="0">
                <a:solidFill>
                  <a:srgbClr val="FF0000"/>
                </a:solidFill>
                <a:cs typeface="Arial" charset="0"/>
              </a:rPr>
              <a:t> формирование электромагнитного </a:t>
            </a:r>
            <a:r>
              <a:rPr lang="ru-RU" dirty="0">
                <a:solidFill>
                  <a:schemeClr val="bg1"/>
                </a:solidFill>
                <a:cs typeface="Arial" charset="0"/>
              </a:rPr>
              <a:t>поля ускорителя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Стрелка: изогнутая 12">
            <a:extLst>
              <a:ext uri="{FF2B5EF4-FFF2-40B4-BE49-F238E27FC236}">
                <a16:creationId xmlns:a16="http://schemas.microsoft.com/office/drawing/2014/main" id="{1A54A47E-C82B-4CE2-8802-682E725E5AE1}"/>
              </a:ext>
            </a:extLst>
          </p:cNvPr>
          <p:cNvSpPr/>
          <p:nvPr/>
        </p:nvSpPr>
        <p:spPr>
          <a:xfrm rot="5400000">
            <a:off x="6483519" y="5396252"/>
            <a:ext cx="424417" cy="295661"/>
          </a:xfrm>
          <a:prstGeom prst="ben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21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457DA-EA0C-40FC-BBBD-1A0DC2534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725"/>
            <a:ext cx="9144000" cy="5578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44D72-490C-4F86-AAD6-30F36059DF79}"/>
              </a:ext>
            </a:extLst>
          </p:cNvPr>
          <p:cNvSpPr txBox="1"/>
          <p:nvPr/>
        </p:nvSpPr>
        <p:spPr>
          <a:xfrm>
            <a:off x="3707904" y="6381328"/>
            <a:ext cx="27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247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4B0EBC-5F6F-46B8-B1A8-6777B5C17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253" y="0"/>
            <a:ext cx="2717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2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E67C2E-F5AA-4715-A6C7-13D21B035504}"/>
              </a:ext>
            </a:extLst>
          </p:cNvPr>
          <p:cNvSpPr txBox="1"/>
          <p:nvPr/>
        </p:nvSpPr>
        <p:spPr>
          <a:xfrm>
            <a:off x="107504" y="692696"/>
            <a:ext cx="8928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3366"/>
                </a:solidFill>
                <a:effectLst/>
                <a:latin typeface="PTSerifProWebBold"/>
              </a:rPr>
              <a:t>РАДИА́ЦИЯ</a:t>
            </a:r>
            <a:r>
              <a:rPr lang="ru-RU" b="0" i="0" dirty="0">
                <a:solidFill>
                  <a:srgbClr val="003366"/>
                </a:solidFill>
                <a:effectLst/>
                <a:latin typeface="PTSerifProWebRegular"/>
              </a:rPr>
              <a:t> (от лат. </a:t>
            </a:r>
            <a:r>
              <a:rPr lang="ru-RU" b="0" i="0" dirty="0" err="1">
                <a:solidFill>
                  <a:srgbClr val="003366"/>
                </a:solidFill>
                <a:effectLst/>
                <a:latin typeface="PTSerifProWebRegular"/>
              </a:rPr>
              <a:t>radiatio</a:t>
            </a:r>
            <a:r>
              <a:rPr lang="ru-RU" b="0" i="0" dirty="0">
                <a:solidFill>
                  <a:srgbClr val="003366"/>
                </a:solidFill>
                <a:effectLst/>
                <a:latin typeface="PTSerifProWebRegular"/>
              </a:rPr>
              <a:t> – из­лу­че­ние, сия­ние), по­ток час­тиц и/или элек­тро­маг­нит­ных волн. Напр., сол­неч­ная Р. – из­лу­че­ние Солн­ца (элек­тро­маг­нит­ной и кор­пус­ку­ляр­ной при­ро­ды). Тер­ми­ном «Р.» (без ука­за­ния её при­ро­ды) на­зы­ва­ют так­же </a:t>
            </a:r>
            <a:r>
              <a:rPr lang="ru-RU" b="0" i="0" u="sng" dirty="0">
                <a:solidFill>
                  <a:srgbClr val="003366"/>
                </a:solidFill>
                <a:effectLst/>
                <a:latin typeface="PTSerifProWebItalic"/>
                <a:hlinkClick r:id="rId3"/>
              </a:rPr>
              <a:t>ио­ни­зи­рую­щее из­лу­че­ние</a:t>
            </a:r>
            <a:r>
              <a:rPr lang="ru-RU" b="0" i="0" dirty="0">
                <a:solidFill>
                  <a:srgbClr val="003366"/>
                </a:solidFill>
                <a:effectLst/>
                <a:latin typeface="PTSerifProWebRegular"/>
              </a:rPr>
              <a:t>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64AAF6-E11F-4320-8067-09E05BEC1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685" y="-1637"/>
            <a:ext cx="3419872" cy="803494"/>
          </a:xfrm>
          <a:prstGeom prst="rect">
            <a:avLst/>
          </a:prstGeom>
          <a:ln w="3175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72C6FD-2500-45EA-8437-3DC5E4F5F490}"/>
              </a:ext>
            </a:extLst>
          </p:cNvPr>
          <p:cNvSpPr txBox="1"/>
          <p:nvPr/>
        </p:nvSpPr>
        <p:spPr>
          <a:xfrm>
            <a:off x="0" y="0"/>
            <a:ext cx="1547664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Радиация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67AC1-FF71-4091-8F5C-0FFF1DB3ED73}"/>
              </a:ext>
            </a:extLst>
          </p:cNvPr>
          <p:cNvSpPr txBox="1"/>
          <p:nvPr/>
        </p:nvSpPr>
        <p:spPr>
          <a:xfrm>
            <a:off x="179512" y="1883732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инфракрасное (тепловое), ультрафиолетовое, видимое световое излучение – тоже </a:t>
            </a:r>
            <a:r>
              <a:rPr lang="ru-RU" b="0" i="0" dirty="0"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радиация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BA004-3F6F-4925-ABB3-CF6FE44328A0}"/>
              </a:ext>
            </a:extLst>
          </p:cNvPr>
          <p:cNvSpPr txBox="1"/>
          <p:nvPr/>
        </p:nvSpPr>
        <p:spPr>
          <a:xfrm>
            <a:off x="11501" y="4339869"/>
            <a:ext cx="3563888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Частицы ионизирующего излучения (радиации)</a:t>
            </a:r>
            <a:endParaRPr lang="ru-RU" sz="2000" dirty="0">
              <a:solidFill>
                <a:srgbClr val="000099"/>
              </a:solidFill>
            </a:endParaRPr>
          </a:p>
        </p:txBody>
      </p:sp>
      <p:graphicFrame>
        <p:nvGraphicFramePr>
          <p:cNvPr id="9" name="Таблица 2">
            <a:extLst>
              <a:ext uri="{FF2B5EF4-FFF2-40B4-BE49-F238E27FC236}">
                <a16:creationId xmlns:a16="http://schemas.microsoft.com/office/drawing/2014/main" id="{9FBDF6FD-9D7A-4560-B1D7-4C7AC8FA8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077609"/>
              </p:ext>
            </p:extLst>
          </p:nvPr>
        </p:nvGraphicFramePr>
        <p:xfrm>
          <a:off x="4175448" y="2176483"/>
          <a:ext cx="496855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600">
                  <a:extLst>
                    <a:ext uri="{9D8B030D-6E8A-4147-A177-3AD203B41FA5}">
                      <a16:colId xmlns:a16="http://schemas.microsoft.com/office/drawing/2014/main" val="2720059295"/>
                    </a:ext>
                  </a:extLst>
                </a:gridCol>
                <a:gridCol w="1180216">
                  <a:extLst>
                    <a:ext uri="{9D8B030D-6E8A-4147-A177-3AD203B41FA5}">
                      <a16:colId xmlns:a16="http://schemas.microsoft.com/office/drawing/2014/main" val="4035656790"/>
                    </a:ext>
                  </a:extLst>
                </a:gridCol>
                <a:gridCol w="1286368">
                  <a:extLst>
                    <a:ext uri="{9D8B030D-6E8A-4147-A177-3AD203B41FA5}">
                      <a16:colId xmlns:a16="http://schemas.microsoft.com/office/drawing/2014/main" val="251048068"/>
                    </a:ext>
                  </a:extLst>
                </a:gridCol>
                <a:gridCol w="1286368">
                  <a:extLst>
                    <a:ext uri="{9D8B030D-6E8A-4147-A177-3AD203B41FA5}">
                      <a16:colId xmlns:a16="http://schemas.microsoft.com/office/drawing/2014/main" val="50327955"/>
                    </a:ext>
                  </a:extLst>
                </a:gridCol>
              </a:tblGrid>
              <a:tr h="489868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Масса </a:t>
                      </a:r>
                      <a:r>
                        <a:rPr lang="en-US" sz="1400" dirty="0"/>
                        <a:t>[</a:t>
                      </a:r>
                      <a:r>
                        <a:rPr lang="ru-RU" sz="1400" dirty="0"/>
                        <a:t>МэВ</a:t>
                      </a:r>
                      <a:r>
                        <a:rPr lang="en-US" sz="1400" dirty="0"/>
                        <a:t>]</a:t>
                      </a:r>
                      <a:endParaRPr lang="ru-RU" sz="1400" dirty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Скорость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427774"/>
                  </a:ext>
                </a:extLst>
              </a:tr>
              <a:tr h="489868">
                <a:tc>
                  <a:txBody>
                    <a:bodyPr/>
                    <a:lstStyle/>
                    <a:p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PTSerifProWebRegular"/>
                        </a:rPr>
                        <a:t>γ-квант (фотон)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PTSerifProWebRegular"/>
                        </a:rPr>
                        <a:t>γ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1" dirty="0"/>
                        <a:t>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269082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400" dirty="0"/>
                        <a:t>электрон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3-3.5 МэВ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485308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400" dirty="0"/>
                        <a:t>позитрон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270 000 км</a:t>
                      </a:r>
                      <a:r>
                        <a:rPr lang="en-US" sz="1400" dirty="0"/>
                        <a:t>/</a:t>
                      </a:r>
                      <a:r>
                        <a:rPr lang="ru-RU" sz="1400" dirty="0"/>
                        <a:t>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879427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400" dirty="0"/>
                        <a:t>протон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938</a:t>
                      </a:r>
                      <a:r>
                        <a:rPr lang="ru-RU" sz="1400" dirty="0"/>
                        <a:t>.3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1836</a:t>
                      </a:r>
                      <a:r>
                        <a:rPr lang="en-US" sz="1400" dirty="0"/>
                        <a:t> * m(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400" dirty="0"/>
                        <a:t>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548115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400" dirty="0"/>
                        <a:t>нейтрон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939.6</a:t>
                      </a:r>
                      <a:endParaRPr lang="en-US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1836</a:t>
                      </a:r>
                      <a:r>
                        <a:rPr lang="en-US" sz="1400" dirty="0"/>
                        <a:t> * m(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400" dirty="0"/>
                        <a:t>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15255"/>
                  </a:ext>
                </a:extLst>
              </a:tr>
              <a:tr h="636829">
                <a:tc>
                  <a:txBody>
                    <a:bodyPr/>
                    <a:lstStyle/>
                    <a:p>
                      <a:r>
                        <a:rPr lang="ru-RU" sz="1400" dirty="0"/>
                        <a:t>дейтрон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rgbClr val="000099"/>
                          </a:solidFill>
                        </a:rPr>
                        <a:t>(</a:t>
                      </a:r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+n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1875.6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123550"/>
                  </a:ext>
                </a:extLst>
              </a:tr>
              <a:tr h="489868">
                <a:tc>
                  <a:txBody>
                    <a:bodyPr/>
                    <a:lstStyle/>
                    <a:p>
                      <a:r>
                        <a:rPr lang="el-GR" sz="1400" dirty="0"/>
                        <a:t>α</a:t>
                      </a:r>
                      <a:r>
                        <a:rPr lang="ru-RU" sz="1400" dirty="0"/>
                        <a:t>-частица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1" kern="1200" baseline="-25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i="1" dirty="0">
                          <a:solidFill>
                            <a:srgbClr val="000099"/>
                          </a:solidFill>
                        </a:rPr>
                        <a:t>He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 </a:t>
                      </a:r>
                      <a:r>
                        <a:rPr lang="en-US" sz="1800" b="1" i="1" dirty="0">
                          <a:solidFill>
                            <a:srgbClr val="000099"/>
                          </a:solidFill>
                        </a:rPr>
                        <a:t>(2</a:t>
                      </a:r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+2n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3727.3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 – 10 МэВ</a:t>
                      </a:r>
                    </a:p>
                    <a:p>
                      <a:r>
                        <a:rPr lang="ru-RU" sz="1400" dirty="0"/>
                        <a:t>12 000 – </a:t>
                      </a:r>
                    </a:p>
                    <a:p>
                      <a:r>
                        <a:rPr lang="ru-RU" sz="1400" dirty="0"/>
                        <a:t>20 000 км</a:t>
                      </a:r>
                      <a:r>
                        <a:rPr lang="en-US" sz="1400" dirty="0"/>
                        <a:t>/</a:t>
                      </a:r>
                      <a:r>
                        <a:rPr lang="ru-RU" sz="1400" dirty="0"/>
                        <a:t>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952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67F6EF3-7DF5-4FE5-929F-DDFE9D78DAC1}"/>
              </a:ext>
            </a:extLst>
          </p:cNvPr>
          <p:cNvSpPr txBox="1"/>
          <p:nvPr/>
        </p:nvSpPr>
        <p:spPr>
          <a:xfrm>
            <a:off x="2483768" y="6309320"/>
            <a:ext cx="158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0" i="0" dirty="0">
                <a:solidFill>
                  <a:srgbClr val="FF0000"/>
                </a:solidFill>
                <a:effectLst/>
                <a:latin typeface="PTSerifProWebItal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α</a:t>
            </a:r>
            <a:r>
              <a:rPr lang="ru-RU" b="0" i="0" dirty="0">
                <a:solidFill>
                  <a:srgbClr val="FF0000"/>
                </a:solidFill>
                <a:effectLst/>
                <a:latin typeface="PTSerifProWebItal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-из­лу­че­ние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1839F-2D1B-40DF-8EED-62300C94419E}"/>
              </a:ext>
            </a:extLst>
          </p:cNvPr>
          <p:cNvSpPr txBox="1"/>
          <p:nvPr/>
        </p:nvSpPr>
        <p:spPr>
          <a:xfrm>
            <a:off x="2483768" y="3381105"/>
            <a:ext cx="158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PTSerifProWebItalic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β</a:t>
            </a:r>
            <a:r>
              <a:rPr lang="ru-RU" b="0" i="0" dirty="0">
                <a:solidFill>
                  <a:srgbClr val="FF0000"/>
                </a:solidFill>
                <a:effectLst/>
                <a:latin typeface="PTSerifProWebItal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-из­лу­че­ние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8DBA5-5617-4B2E-BB0A-A8D5EB7D6B35}"/>
              </a:ext>
            </a:extLst>
          </p:cNvPr>
          <p:cNvSpPr txBox="1"/>
          <p:nvPr/>
        </p:nvSpPr>
        <p:spPr>
          <a:xfrm>
            <a:off x="2537520" y="2744067"/>
            <a:ext cx="158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0" i="0" dirty="0">
                <a:solidFill>
                  <a:srgbClr val="FF0000"/>
                </a:solidFill>
                <a:effectLst/>
                <a:latin typeface="PTSerifProWebItalic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γ</a:t>
            </a:r>
            <a:r>
              <a:rPr lang="ru-RU" b="0" i="0" dirty="0">
                <a:solidFill>
                  <a:srgbClr val="FF0000"/>
                </a:solidFill>
                <a:effectLst/>
                <a:latin typeface="PTSerifProWebItal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-из­лу­че­ние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58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A2925-754D-4472-B253-E96D29797A0C}"/>
              </a:ext>
            </a:extLst>
          </p:cNvPr>
          <p:cNvSpPr txBox="1"/>
          <p:nvPr/>
        </p:nvSpPr>
        <p:spPr>
          <a:xfrm>
            <a:off x="179512" y="764704"/>
            <a:ext cx="878497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- ограничение вреда, получаемого человеком от источников ионизирующего излучения, при нормальном их использовании и в аварийных ситуациях. Практически это достигается как управлением самим источником, так и организацией человеческой деятельности</a:t>
            </a:r>
          </a:p>
          <a:p>
            <a:pPr algn="just"/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разработка критериев для оценки ионизирующего излучения как вредного фактора воздействия на отдельных людей, население в целом и объекты окружающей среды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- р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азработка способов оценки и прогнозирования радиационной обстановки, а также путей приведения ее в соответствие с выработанными критериями безопасности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разработка системы радиационного контроля (автоматической системы радиационного контроля - </a:t>
            </a:r>
            <a:r>
              <a:rPr lang="ru-RU" b="1" i="0" dirty="0"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АСРК</a:t>
            </a:r>
          </a:p>
          <a:p>
            <a:pPr algn="just"/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just"/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436D0-13F2-4C69-BB9A-1BEB7F0F2451}"/>
              </a:ext>
            </a:extLst>
          </p:cNvPr>
          <p:cNvSpPr txBox="1"/>
          <p:nvPr/>
        </p:nvSpPr>
        <p:spPr>
          <a:xfrm>
            <a:off x="0" y="-33867"/>
            <a:ext cx="507605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Задачи радиационной безопасности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2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58DB6F-9E67-493F-B2D9-DF0B6F22325E}"/>
              </a:ext>
            </a:extLst>
          </p:cNvPr>
          <p:cNvSpPr txBox="1"/>
          <p:nvPr/>
        </p:nvSpPr>
        <p:spPr>
          <a:xfrm>
            <a:off x="0" y="-16934"/>
            <a:ext cx="507605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Критерии ионизирующего излучения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E6B6F-3E0A-4045-B91D-ECFD1BF96A6A}"/>
              </a:ext>
            </a:extLst>
          </p:cNvPr>
          <p:cNvSpPr txBox="1"/>
          <p:nvPr/>
        </p:nvSpPr>
        <p:spPr>
          <a:xfrm>
            <a:off x="5102861" y="0"/>
            <a:ext cx="2270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</a:rPr>
              <a:t>дозиметрия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A0318-0F72-4700-B8BE-AA1D2AFC6479}"/>
              </a:ext>
            </a:extLst>
          </p:cNvPr>
          <p:cNvSpPr txBox="1"/>
          <p:nvPr/>
        </p:nvSpPr>
        <p:spPr>
          <a:xfrm>
            <a:off x="185853" y="461665"/>
            <a:ext cx="8964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0009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Дозиметрия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раздел ядерной физики, в котором изучаются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величины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характеризующие действие ИИ на вещество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м</a:t>
            </a:r>
            <a:r>
              <a:rPr lang="ru-RU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етоды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приборы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 их измерения</a:t>
            </a:r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74E7C7-073D-4433-9211-28C925CFE6EC}"/>
              </a:ext>
            </a:extLst>
          </p:cNvPr>
          <p:cNvSpPr txBox="1"/>
          <p:nvPr/>
        </p:nvSpPr>
        <p:spPr>
          <a:xfrm>
            <a:off x="2834380" y="1732458"/>
            <a:ext cx="302433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</a:rPr>
              <a:t>Ионизирующее излучение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FA6F9-9649-4613-A3E8-97A910F73A02}"/>
              </a:ext>
            </a:extLst>
          </p:cNvPr>
          <p:cNvSpPr txBox="1"/>
          <p:nvPr/>
        </p:nvSpPr>
        <p:spPr>
          <a:xfrm>
            <a:off x="599893" y="2822178"/>
            <a:ext cx="18722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</a:rPr>
              <a:t>По характеру действия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11D07-BC2D-48E5-894B-EB50656E995E}"/>
              </a:ext>
            </a:extLst>
          </p:cNvPr>
          <p:cNvSpPr txBox="1"/>
          <p:nvPr/>
        </p:nvSpPr>
        <p:spPr>
          <a:xfrm>
            <a:off x="3381891" y="2892642"/>
            <a:ext cx="230425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</a:rPr>
              <a:t>По энергетическим</a:t>
            </a:r>
          </a:p>
          <a:p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</a:rPr>
              <a:t>характеристикам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A9AED-A0BB-43ED-8F32-56171C185B9F}"/>
              </a:ext>
            </a:extLst>
          </p:cNvPr>
          <p:cNvSpPr txBox="1"/>
          <p:nvPr/>
        </p:nvSpPr>
        <p:spPr>
          <a:xfrm>
            <a:off x="6490343" y="2808089"/>
            <a:ext cx="259228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</a:rPr>
              <a:t>По пространственным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</a:rPr>
              <a:t>характеристикам</a:t>
            </a:r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F75E4C6-E1D4-47A7-9348-C473FA646C0C}"/>
              </a:ext>
            </a:extLst>
          </p:cNvPr>
          <p:cNvCxnSpPr>
            <a:stCxn id="8" idx="2"/>
            <a:endCxn id="11" idx="0"/>
          </p:cNvCxnSpPr>
          <p:nvPr/>
        </p:nvCxnSpPr>
        <p:spPr>
          <a:xfrm>
            <a:off x="4346548" y="2101790"/>
            <a:ext cx="187471" cy="790852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EE4A753-054F-4116-84F7-662E885E8C72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4346548" y="2101790"/>
            <a:ext cx="3439939" cy="706299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4087F68-10D6-44EA-A0B4-6E43EA46A3A3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1535997" y="2101790"/>
            <a:ext cx="2810551" cy="720388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41DB6A8-DEE4-4FDA-9C6D-A1E92B7FA490}"/>
              </a:ext>
            </a:extLst>
          </p:cNvPr>
          <p:cNvSpPr txBox="1"/>
          <p:nvPr/>
        </p:nvSpPr>
        <p:spPr>
          <a:xfrm>
            <a:off x="347865" y="3739067"/>
            <a:ext cx="891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-apple-system"/>
              </a:rPr>
              <a:t>НИИ</a:t>
            </a:r>
            <a:endParaRPr lang="ru-RU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166BE-A0F0-443E-9C45-A33F90861F10}"/>
              </a:ext>
            </a:extLst>
          </p:cNvPr>
          <p:cNvSpPr txBox="1"/>
          <p:nvPr/>
        </p:nvSpPr>
        <p:spPr>
          <a:xfrm>
            <a:off x="2263441" y="3766355"/>
            <a:ext cx="891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-apple-system"/>
              </a:rPr>
              <a:t>К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-apple-system"/>
              </a:rPr>
              <a:t>ИИ</a:t>
            </a:r>
            <a:endParaRPr lang="ru-RU" sz="2800" dirty="0"/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7750CA01-8BC1-48B6-8F95-7A8843728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932427"/>
              </p:ext>
            </p:extLst>
          </p:nvPr>
        </p:nvGraphicFramePr>
        <p:xfrm>
          <a:off x="66174" y="4899045"/>
          <a:ext cx="60253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536">
                  <a:extLst>
                    <a:ext uri="{9D8B030D-6E8A-4147-A177-3AD203B41FA5}">
                      <a16:colId xmlns:a16="http://schemas.microsoft.com/office/drawing/2014/main" val="890199830"/>
                    </a:ext>
                  </a:extLst>
                </a:gridCol>
              </a:tblGrid>
              <a:tr h="342908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247879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0896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99372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C6FECD0-FFB0-492F-BEC1-D5AA59052B67}"/>
              </a:ext>
            </a:extLst>
          </p:cNvPr>
          <p:cNvSpPr txBox="1"/>
          <p:nvPr/>
        </p:nvSpPr>
        <p:spPr>
          <a:xfrm>
            <a:off x="16177" y="4228285"/>
            <a:ext cx="1296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Заряженные частицы</a:t>
            </a:r>
            <a:endParaRPr lang="ru-RU" sz="1400" dirty="0"/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7B609036-85CE-422C-8BC4-F138D348A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41210"/>
              </p:ext>
            </p:extLst>
          </p:nvPr>
        </p:nvGraphicFramePr>
        <p:xfrm>
          <a:off x="722213" y="5009302"/>
          <a:ext cx="1180216" cy="1129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216">
                  <a:extLst>
                    <a:ext uri="{9D8B030D-6E8A-4147-A177-3AD203B41FA5}">
                      <a16:colId xmlns:a16="http://schemas.microsoft.com/office/drawing/2014/main" val="755153841"/>
                    </a:ext>
                  </a:extLst>
                </a:gridCol>
              </a:tblGrid>
              <a:tr h="6368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432286"/>
                  </a:ext>
                </a:extLst>
              </a:tr>
              <a:tr h="48986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1" kern="1200" baseline="-25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i="1" dirty="0">
                          <a:solidFill>
                            <a:srgbClr val="000099"/>
                          </a:solidFill>
                        </a:rPr>
                        <a:t>He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370649"/>
                  </a:ext>
                </a:extLst>
              </a:tr>
            </a:tbl>
          </a:graphicData>
        </a:graphic>
      </p:graphicFrame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81741387-4ACE-47EF-AF21-705274420CB1}"/>
              </a:ext>
            </a:extLst>
          </p:cNvPr>
          <p:cNvCxnSpPr>
            <a:cxnSpLocks/>
            <a:stCxn id="9" idx="2"/>
            <a:endCxn id="26" idx="0"/>
          </p:cNvCxnSpPr>
          <p:nvPr/>
        </p:nvCxnSpPr>
        <p:spPr>
          <a:xfrm flipH="1">
            <a:off x="793732" y="3468509"/>
            <a:ext cx="742265" cy="270558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53400FA-C18A-4458-8080-E66CEC9BF3A6}"/>
              </a:ext>
            </a:extLst>
          </p:cNvPr>
          <p:cNvCxnSpPr>
            <a:cxnSpLocks/>
            <a:stCxn id="9" idx="2"/>
            <a:endCxn id="27" idx="0"/>
          </p:cNvCxnSpPr>
          <p:nvPr/>
        </p:nvCxnSpPr>
        <p:spPr>
          <a:xfrm>
            <a:off x="1535997" y="3468509"/>
            <a:ext cx="1173311" cy="297846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Таблица 45">
            <a:extLst>
              <a:ext uri="{FF2B5EF4-FFF2-40B4-BE49-F238E27FC236}">
                <a16:creationId xmlns:a16="http://schemas.microsoft.com/office/drawing/2014/main" id="{34756775-AAD1-42BD-94D5-AAEA93DFE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83862"/>
              </p:ext>
            </p:extLst>
          </p:nvPr>
        </p:nvGraphicFramePr>
        <p:xfrm>
          <a:off x="2418349" y="4978857"/>
          <a:ext cx="1180216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216">
                  <a:extLst>
                    <a:ext uri="{9D8B030D-6E8A-4147-A177-3AD203B41FA5}">
                      <a16:colId xmlns:a16="http://schemas.microsoft.com/office/drawing/2014/main" val="1486861785"/>
                    </a:ext>
                  </a:extLst>
                </a:gridCol>
              </a:tblGrid>
              <a:tr h="342908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PTSerifProWebRegular"/>
                        </a:rPr>
                        <a:t>γ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  <a:p>
                      <a:pPr algn="ctr"/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386010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1" i="1" kern="1200" baseline="30000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b="1" i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678035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6124E700-7A90-4ED2-B58C-79307E16F9B6}"/>
              </a:ext>
            </a:extLst>
          </p:cNvPr>
          <p:cNvSpPr txBox="1"/>
          <p:nvPr/>
        </p:nvSpPr>
        <p:spPr>
          <a:xfrm>
            <a:off x="2302421" y="4172503"/>
            <a:ext cx="129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Фотоны, нейтральные частицы</a:t>
            </a:r>
            <a:endParaRPr lang="ru-RU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DDC765-5ACB-469C-AD4E-029952404100}"/>
              </a:ext>
            </a:extLst>
          </p:cNvPr>
          <p:cNvSpPr txBox="1"/>
          <p:nvPr/>
        </p:nvSpPr>
        <p:spPr>
          <a:xfrm>
            <a:off x="4107274" y="4937496"/>
            <a:ext cx="153445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Моно-</a:t>
            </a:r>
          </a:p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энергетическое</a:t>
            </a:r>
            <a:endParaRPr lang="ru-RU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694686-48CB-42C2-9ED4-E068D4A76F9F}"/>
              </a:ext>
            </a:extLst>
          </p:cNvPr>
          <p:cNvSpPr txBox="1"/>
          <p:nvPr/>
        </p:nvSpPr>
        <p:spPr>
          <a:xfrm>
            <a:off x="5035155" y="4074367"/>
            <a:ext cx="153445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 Не моно-</a:t>
            </a:r>
          </a:p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энергетическое</a:t>
            </a:r>
            <a:endParaRPr lang="ru-RU" sz="1400" dirty="0"/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19DEB18C-51A0-47DE-BDD2-87EF72EDE72C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4512835" y="3533306"/>
            <a:ext cx="1289546" cy="541061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3528CEBC-296E-4BB0-BBD0-E65C63C3AB72}"/>
              </a:ext>
            </a:extLst>
          </p:cNvPr>
          <p:cNvCxnSpPr>
            <a:cxnSpLocks/>
            <a:stCxn id="11" idx="2"/>
            <a:endCxn id="48" idx="0"/>
          </p:cNvCxnSpPr>
          <p:nvPr/>
        </p:nvCxnSpPr>
        <p:spPr>
          <a:xfrm>
            <a:off x="4534019" y="3538973"/>
            <a:ext cx="340481" cy="1398523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3433E3-AD49-442E-83DD-ACC2F855968E}"/>
              </a:ext>
            </a:extLst>
          </p:cNvPr>
          <p:cNvSpPr txBox="1"/>
          <p:nvPr/>
        </p:nvSpPr>
        <p:spPr>
          <a:xfrm>
            <a:off x="5918457" y="5323821"/>
            <a:ext cx="88054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Направленное</a:t>
            </a:r>
            <a:endParaRPr lang="ru-RU" sz="1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C38D13-BCD7-4FBF-8762-CA578680B2E5}"/>
              </a:ext>
            </a:extLst>
          </p:cNvPr>
          <p:cNvSpPr txBox="1"/>
          <p:nvPr/>
        </p:nvSpPr>
        <p:spPr>
          <a:xfrm>
            <a:off x="7538865" y="4518934"/>
            <a:ext cx="1630655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Ненаправленное </a:t>
            </a:r>
          </a:p>
          <a:p>
            <a:endParaRPr lang="ru-RU" sz="14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endParaRPr lang="ru-RU" sz="14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изотропное</a:t>
            </a:r>
            <a:endParaRPr lang="ru-RU" sz="1400" dirty="0"/>
          </a:p>
        </p:txBody>
      </p: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FB306744-69EA-466C-94DA-B77A40D842AF}"/>
              </a:ext>
            </a:extLst>
          </p:cNvPr>
          <p:cNvCxnSpPr>
            <a:cxnSpLocks/>
            <a:stCxn id="12" idx="2"/>
            <a:endCxn id="56" idx="0"/>
          </p:cNvCxnSpPr>
          <p:nvPr/>
        </p:nvCxnSpPr>
        <p:spPr>
          <a:xfrm flipH="1">
            <a:off x="6358729" y="3454420"/>
            <a:ext cx="1427758" cy="1869401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47E0D224-3F21-4707-9A55-59C3FE74B9EB}"/>
              </a:ext>
            </a:extLst>
          </p:cNvPr>
          <p:cNvCxnSpPr>
            <a:cxnSpLocks/>
            <a:stCxn id="12" idx="2"/>
            <a:endCxn id="57" idx="0"/>
          </p:cNvCxnSpPr>
          <p:nvPr/>
        </p:nvCxnSpPr>
        <p:spPr>
          <a:xfrm>
            <a:off x="7786487" y="3454420"/>
            <a:ext cx="567706" cy="1064514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F353237-4952-4FE6-BF55-BA88699E8BC8}"/>
              </a:ext>
            </a:extLst>
          </p:cNvPr>
          <p:cNvSpPr txBox="1"/>
          <p:nvPr/>
        </p:nvSpPr>
        <p:spPr>
          <a:xfrm>
            <a:off x="7268050" y="1086169"/>
            <a:ext cx="112474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Первичное</a:t>
            </a:r>
            <a:endParaRPr lang="ru-RU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2EBB256-2DE8-48C2-835A-6AD1C268AB46}"/>
              </a:ext>
            </a:extLst>
          </p:cNvPr>
          <p:cNvSpPr txBox="1"/>
          <p:nvPr/>
        </p:nvSpPr>
        <p:spPr>
          <a:xfrm>
            <a:off x="7268050" y="1779369"/>
            <a:ext cx="112474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Вторичное</a:t>
            </a:r>
            <a:endParaRPr lang="ru-RU" sz="1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78C439-CEFA-47E1-B644-6E49D5C8A04C}"/>
              </a:ext>
            </a:extLst>
          </p:cNvPr>
          <p:cNvSpPr txBox="1"/>
          <p:nvPr/>
        </p:nvSpPr>
        <p:spPr>
          <a:xfrm>
            <a:off x="5956355" y="1392549"/>
            <a:ext cx="1830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по времени</a:t>
            </a:r>
            <a:endParaRPr lang="ru-RU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39B80DB-0386-48F2-A984-9F2287227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266" y="5884799"/>
            <a:ext cx="997150" cy="92184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9FCB92CE-5249-448F-A9FD-1FE43881B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471" y="4027965"/>
            <a:ext cx="794684" cy="494909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A019309-BC12-42E3-8FFE-7D6BDCDB3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402" y="5562004"/>
            <a:ext cx="1583153" cy="904659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FCBC67A0-32EF-45AE-B9C4-5D4FABF2F785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5858716" y="1761881"/>
            <a:ext cx="1012705" cy="153870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867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DE741-ABBB-499E-875E-32715274F69A}"/>
              </a:ext>
            </a:extLst>
          </p:cNvPr>
          <p:cNvSpPr txBox="1"/>
          <p:nvPr/>
        </p:nvSpPr>
        <p:spPr>
          <a:xfrm>
            <a:off x="1781944" y="82766"/>
            <a:ext cx="5076056" cy="400110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Источники ионизирующего излучения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7B0C5-F8DE-49B5-B3EE-2EE54E2BB74C}"/>
              </a:ext>
            </a:extLst>
          </p:cNvPr>
          <p:cNvSpPr txBox="1"/>
          <p:nvPr/>
        </p:nvSpPr>
        <p:spPr>
          <a:xfrm>
            <a:off x="755576" y="1208329"/>
            <a:ext cx="18722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</a:rPr>
              <a:t>Радиоактивные</a:t>
            </a:r>
          </a:p>
          <a:p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</a:rPr>
              <a:t>вещества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60229-3120-47AE-B769-FC6D40682B2C}"/>
              </a:ext>
            </a:extLst>
          </p:cNvPr>
          <p:cNvSpPr txBox="1"/>
          <p:nvPr/>
        </p:nvSpPr>
        <p:spPr>
          <a:xfrm>
            <a:off x="4211960" y="1623819"/>
            <a:ext cx="172819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</a:rPr>
              <a:t>Технические устройства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35CAC-1AF0-40DA-9F98-91CEC409EE73}"/>
              </a:ext>
            </a:extLst>
          </p:cNvPr>
          <p:cNvSpPr txBox="1"/>
          <p:nvPr/>
        </p:nvSpPr>
        <p:spPr>
          <a:xfrm>
            <a:off x="6463767" y="1223041"/>
            <a:ext cx="178064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</a:rPr>
              <a:t>Космическое пространство</a:t>
            </a:r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812018AF-B8C6-4B37-A83A-19843D91E3F8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4319972" y="482876"/>
            <a:ext cx="756084" cy="1140943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8D25832-DB4D-412D-9393-82E2F48E8D91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4319972" y="482876"/>
            <a:ext cx="3034116" cy="740165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60AF918-F49E-4E84-9658-CB4FAE9DD93A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flipH="1">
            <a:off x="1691680" y="482876"/>
            <a:ext cx="2628292" cy="725453"/>
          </a:xfrm>
          <a:prstGeom prst="straightConnector1">
            <a:avLst/>
          </a:prstGeom>
          <a:ln w="31750">
            <a:solidFill>
              <a:srgbClr val="000099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FE5AEEA7-75FA-46DF-A85F-B6AAE2537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980112"/>
              </p:ext>
            </p:extLst>
          </p:nvPr>
        </p:nvGraphicFramePr>
        <p:xfrm>
          <a:off x="4170941" y="2262767"/>
          <a:ext cx="216024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876837603"/>
                    </a:ext>
                  </a:extLst>
                </a:gridCol>
              </a:tblGrid>
              <a:tr h="489868">
                <a:tc>
                  <a:txBody>
                    <a:bodyPr/>
                    <a:lstStyle/>
                    <a:p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PTSerifProWebRegular"/>
                        </a:rPr>
                        <a:t>Ядерные реакторы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794969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C00000"/>
                          </a:solidFill>
                        </a:rPr>
                        <a:t>Ускорители заряженных частиц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146751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1800" dirty="0"/>
                        <a:t>Рентгеновские установки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658961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r>
                        <a:rPr lang="ru-RU" sz="3600" dirty="0"/>
                        <a:t>…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291093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954B55-0313-420D-9989-2225E200C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42" y="1899917"/>
            <a:ext cx="2060045" cy="13130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85DA78-E436-4D7A-9B9C-977F9FADF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42" y="3326796"/>
            <a:ext cx="2060045" cy="162525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4376103-9730-4AB2-A042-B3A4D9720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458178"/>
            <a:ext cx="2691627" cy="1913284"/>
          </a:xfrm>
          <a:prstGeom prst="rect">
            <a:avLst/>
          </a:prstGeom>
          <a:ln w="25400">
            <a:solidFill>
              <a:srgbClr val="66FF66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3356E36-BFD1-4F6E-8C60-9A1A9C677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" y="3370561"/>
            <a:ext cx="720551" cy="80831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18380C6-3789-4550-B537-A894D79D2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" y="1957900"/>
            <a:ext cx="690470" cy="72123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F85DAE-07E3-47DF-8A01-F07111BE7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17530"/>
            <a:ext cx="709826" cy="8083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09244F-3012-4CB5-9D22-0C1E33C5C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42" y="5175896"/>
            <a:ext cx="2045931" cy="149346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E456814-ECAA-4C0E-9B46-4BB515175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8379" y="1854661"/>
            <a:ext cx="2666039" cy="17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510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22232</TotalTime>
  <Words>6802</Words>
  <Application>Microsoft Office PowerPoint</Application>
  <PresentationFormat>Экран (4:3)</PresentationFormat>
  <Paragraphs>588</Paragraphs>
  <Slides>59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7" baseType="lpstr">
      <vt:lpstr>-apple-system</vt:lpstr>
      <vt:lpstr>Arial</vt:lpstr>
      <vt:lpstr>Arial</vt:lpstr>
      <vt:lpstr>Arial-ItalicMT</vt:lpstr>
      <vt:lpstr>ArialMT</vt:lpstr>
      <vt:lpstr>BookmanOldStyle-Italic</vt:lpstr>
      <vt:lpstr>Calibri</vt:lpstr>
      <vt:lpstr>Cambria Math</vt:lpstr>
      <vt:lpstr>Comic Sans MS</vt:lpstr>
      <vt:lpstr>HelveticaMac</vt:lpstr>
      <vt:lpstr>Open Sans</vt:lpstr>
      <vt:lpstr>PT Sans</vt:lpstr>
      <vt:lpstr>PTSerifProWebBold</vt:lpstr>
      <vt:lpstr>PTSerifProWebItalic</vt:lpstr>
      <vt:lpstr>PTSerifProWebRegular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</dc:creator>
  <cp:lastModifiedBy>Сергей Костромин</cp:lastModifiedBy>
  <cp:revision>300</cp:revision>
  <dcterms:created xsi:type="dcterms:W3CDTF">2017-05-08T18:34:24Z</dcterms:created>
  <dcterms:modified xsi:type="dcterms:W3CDTF">2023-06-22T08:50:43Z</dcterms:modified>
</cp:coreProperties>
</file>